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notesMasterIdLst>
    <p:notesMasterId r:id="rId49"/>
  </p:notesMasterIdLst>
  <p:sldIdLst>
    <p:sldId id="455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  <p:sldId id="499" r:id="rId44"/>
    <p:sldId id="500" r:id="rId45"/>
    <p:sldId id="501" r:id="rId46"/>
    <p:sldId id="502" r:id="rId47"/>
    <p:sldId id="503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9154" autoAdjust="0"/>
  </p:normalViewPr>
  <p:slideViewPr>
    <p:cSldViewPr>
      <p:cViewPr>
        <p:scale>
          <a:sx n="78" d="100"/>
          <a:sy n="78" d="100"/>
        </p:scale>
        <p:origin x="-1670" y="-2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CA926-6136-462D-8386-5DA7FC5C421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DC02DB-7B9F-46CF-ABDD-D31259CE54FF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Structured</a:t>
          </a:r>
          <a:endParaRPr lang="en-IN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gm:t>
    </dgm:pt>
    <dgm:pt modelId="{77602D62-155F-4FCE-9D91-27DE3C1B3AC7}" type="parTrans" cxnId="{8F1BCBBC-8158-4D65-90DB-BD651D3F9B9A}">
      <dgm:prSet/>
      <dgm:spPr/>
      <dgm:t>
        <a:bodyPr/>
        <a:lstStyle/>
        <a:p>
          <a:endParaRPr lang="en-IN"/>
        </a:p>
      </dgm:t>
    </dgm:pt>
    <dgm:pt modelId="{C48C529A-28CD-42A2-BD8B-E7D8C836699D}" type="sibTrans" cxnId="{8F1BCBBC-8158-4D65-90DB-BD651D3F9B9A}">
      <dgm:prSet/>
      <dgm:spPr/>
      <dgm:t>
        <a:bodyPr/>
        <a:lstStyle/>
        <a:p>
          <a:endParaRPr lang="en-IN"/>
        </a:p>
      </dgm:t>
    </dgm:pt>
    <dgm:pt modelId="{C30CF4A1-7E35-441D-B5AE-ADC8DED6B458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Query</a:t>
          </a:r>
          <a:endParaRPr lang="en-IN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gm:t>
    </dgm:pt>
    <dgm:pt modelId="{0985B76F-A94F-411D-8D25-A4C528FD143C}" type="parTrans" cxnId="{3164F5B7-71EE-4A90-894E-662B70130990}">
      <dgm:prSet/>
      <dgm:spPr/>
      <dgm:t>
        <a:bodyPr/>
        <a:lstStyle/>
        <a:p>
          <a:endParaRPr lang="en-IN"/>
        </a:p>
      </dgm:t>
    </dgm:pt>
    <dgm:pt modelId="{EBA33CF9-8DE5-41B8-A509-3DE38BFCEF8E}" type="sibTrans" cxnId="{3164F5B7-71EE-4A90-894E-662B70130990}">
      <dgm:prSet/>
      <dgm:spPr/>
      <dgm:t>
        <a:bodyPr/>
        <a:lstStyle/>
        <a:p>
          <a:endParaRPr lang="en-IN"/>
        </a:p>
      </dgm:t>
    </dgm:pt>
    <dgm:pt modelId="{CE524B82-BE9E-45A4-89F1-E1F6BCF33E6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Language (Part-3)</a:t>
          </a:r>
          <a:endParaRPr lang="en-IN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gm:t>
    </dgm:pt>
    <dgm:pt modelId="{57174141-EE85-4F87-ADFB-081D92051377}" type="parTrans" cxnId="{7F91E1B4-ED7D-4305-B497-DEB6FBB90147}">
      <dgm:prSet/>
      <dgm:spPr/>
      <dgm:t>
        <a:bodyPr/>
        <a:lstStyle/>
        <a:p>
          <a:endParaRPr lang="en-IN"/>
        </a:p>
      </dgm:t>
    </dgm:pt>
    <dgm:pt modelId="{86A89EEA-C855-4A85-93F7-D1F3AE2B02F5}" type="sibTrans" cxnId="{7F91E1B4-ED7D-4305-B497-DEB6FBB90147}">
      <dgm:prSet/>
      <dgm:spPr/>
      <dgm:t>
        <a:bodyPr/>
        <a:lstStyle/>
        <a:p>
          <a:endParaRPr lang="en-IN"/>
        </a:p>
      </dgm:t>
    </dgm:pt>
    <dgm:pt modelId="{F9F4DE3E-CF71-4E4E-A925-21A1C4345583}" type="pres">
      <dgm:prSet presAssocID="{127CA926-6136-462D-8386-5DA7FC5C421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011B801B-9F5A-4BFF-8642-B66D5933EA59}" type="pres">
      <dgm:prSet presAssocID="{127CA926-6136-462D-8386-5DA7FC5C4216}" presName="Name1" presStyleCnt="0"/>
      <dgm:spPr/>
    </dgm:pt>
    <dgm:pt modelId="{E06F6865-632C-41EB-8096-835409F02C93}" type="pres">
      <dgm:prSet presAssocID="{127CA926-6136-462D-8386-5DA7FC5C4216}" presName="cycle" presStyleCnt="0"/>
      <dgm:spPr/>
    </dgm:pt>
    <dgm:pt modelId="{8074F522-7344-42E8-9F13-101CE7E248E1}" type="pres">
      <dgm:prSet presAssocID="{127CA926-6136-462D-8386-5DA7FC5C4216}" presName="srcNode" presStyleLbl="node1" presStyleIdx="0" presStyleCnt="3"/>
      <dgm:spPr/>
    </dgm:pt>
    <dgm:pt modelId="{67A38D2B-F1EB-4865-8AC7-C3957C9ABD94}" type="pres">
      <dgm:prSet presAssocID="{127CA926-6136-462D-8386-5DA7FC5C4216}" presName="conn" presStyleLbl="parChTrans1D2" presStyleIdx="0" presStyleCnt="1"/>
      <dgm:spPr/>
      <dgm:t>
        <a:bodyPr/>
        <a:lstStyle/>
        <a:p>
          <a:endParaRPr lang="en-IN"/>
        </a:p>
      </dgm:t>
    </dgm:pt>
    <dgm:pt modelId="{01CBEDD6-9C06-4D37-B158-2E83ABAB9983}" type="pres">
      <dgm:prSet presAssocID="{127CA926-6136-462D-8386-5DA7FC5C4216}" presName="extraNode" presStyleLbl="node1" presStyleIdx="0" presStyleCnt="3"/>
      <dgm:spPr/>
    </dgm:pt>
    <dgm:pt modelId="{31D30E63-372F-49B9-90F7-EF4BA6D4A78C}" type="pres">
      <dgm:prSet presAssocID="{127CA926-6136-462D-8386-5DA7FC5C4216}" presName="dstNode" presStyleLbl="node1" presStyleIdx="0" presStyleCnt="3"/>
      <dgm:spPr/>
    </dgm:pt>
    <dgm:pt modelId="{CBA496F1-857D-4182-B272-671244DCFDFD}" type="pres">
      <dgm:prSet presAssocID="{42DC02DB-7B9F-46CF-ABDD-D31259CE54F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3264FB-5B94-4B79-AD5C-DE706C5D6A17}" type="pres">
      <dgm:prSet presAssocID="{42DC02DB-7B9F-46CF-ABDD-D31259CE54FF}" presName="accent_1" presStyleCnt="0"/>
      <dgm:spPr/>
    </dgm:pt>
    <dgm:pt modelId="{AA2F2A5A-ADAE-4C14-9BAB-910622894A2F}" type="pres">
      <dgm:prSet presAssocID="{42DC02DB-7B9F-46CF-ABDD-D31259CE54FF}" presName="accentRepeatNode" presStyleLbl="solidFgAcc1" presStyleIdx="0" presStyleCnt="3" custScaleX="119462" custScaleY="111186"/>
      <dgm:spPr>
        <a:solidFill>
          <a:schemeClr val="accent3"/>
        </a:solidFill>
      </dgm:spPr>
    </dgm:pt>
    <dgm:pt modelId="{DA57E446-E825-47A2-8002-715F60B49681}" type="pres">
      <dgm:prSet presAssocID="{C30CF4A1-7E35-441D-B5AE-ADC8DED6B45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F5CBD3-A66D-42FB-AACA-815B93408FCA}" type="pres">
      <dgm:prSet presAssocID="{C30CF4A1-7E35-441D-B5AE-ADC8DED6B458}" presName="accent_2" presStyleCnt="0"/>
      <dgm:spPr/>
    </dgm:pt>
    <dgm:pt modelId="{E8146ECF-93A7-40EF-BC95-6F5E9B6D5D0D}" type="pres">
      <dgm:prSet presAssocID="{C30CF4A1-7E35-441D-B5AE-ADC8DED6B458}" presName="accentRepeatNode" presStyleLbl="solidFgAcc1" presStyleIdx="1" presStyleCnt="3" custScaleX="119374" custScaleY="115254"/>
      <dgm:spPr>
        <a:solidFill>
          <a:schemeClr val="accent6">
            <a:lumMod val="60000"/>
            <a:lumOff val="40000"/>
          </a:schemeClr>
        </a:solidFill>
      </dgm:spPr>
    </dgm:pt>
    <dgm:pt modelId="{33C33106-B294-4417-A18F-C9B65AB60146}" type="pres">
      <dgm:prSet presAssocID="{CE524B82-BE9E-45A4-89F1-E1F6BCF33E6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779A74-7013-4770-A57E-E92B941AD107}" type="pres">
      <dgm:prSet presAssocID="{CE524B82-BE9E-45A4-89F1-E1F6BCF33E67}" presName="accent_3" presStyleCnt="0"/>
      <dgm:spPr/>
    </dgm:pt>
    <dgm:pt modelId="{98385354-9CCB-43BF-ACED-5C2239E7D977}" type="pres">
      <dgm:prSet presAssocID="{CE524B82-BE9E-45A4-89F1-E1F6BCF33E67}" presName="accentRepeatNode" presStyleLbl="solidFgAcc1" presStyleIdx="2" presStyleCnt="3" custScaleX="123297" custScaleY="105763"/>
      <dgm:spPr>
        <a:solidFill>
          <a:schemeClr val="accent1">
            <a:lumMod val="40000"/>
            <a:lumOff val="60000"/>
          </a:schemeClr>
        </a:solidFill>
      </dgm:spPr>
    </dgm:pt>
  </dgm:ptLst>
  <dgm:cxnLst>
    <dgm:cxn modelId="{3164F5B7-71EE-4A90-894E-662B70130990}" srcId="{127CA926-6136-462D-8386-5DA7FC5C4216}" destId="{C30CF4A1-7E35-441D-B5AE-ADC8DED6B458}" srcOrd="1" destOrd="0" parTransId="{0985B76F-A94F-411D-8D25-A4C528FD143C}" sibTransId="{EBA33CF9-8DE5-41B8-A509-3DE38BFCEF8E}"/>
    <dgm:cxn modelId="{B682A16B-4C3F-43E1-BFD8-FEC39BB5737D}" type="presOf" srcId="{CE524B82-BE9E-45A4-89F1-E1F6BCF33E67}" destId="{33C33106-B294-4417-A18F-C9B65AB60146}" srcOrd="0" destOrd="0" presId="urn:microsoft.com/office/officeart/2008/layout/VerticalCurvedList"/>
    <dgm:cxn modelId="{C7C90A30-7BF8-4998-94B7-A09B2702E36F}" type="presOf" srcId="{42DC02DB-7B9F-46CF-ABDD-D31259CE54FF}" destId="{CBA496F1-857D-4182-B272-671244DCFDFD}" srcOrd="0" destOrd="0" presId="urn:microsoft.com/office/officeart/2008/layout/VerticalCurvedList"/>
    <dgm:cxn modelId="{7F91E1B4-ED7D-4305-B497-DEB6FBB90147}" srcId="{127CA926-6136-462D-8386-5DA7FC5C4216}" destId="{CE524B82-BE9E-45A4-89F1-E1F6BCF33E67}" srcOrd="2" destOrd="0" parTransId="{57174141-EE85-4F87-ADFB-081D92051377}" sibTransId="{86A89EEA-C855-4A85-93F7-D1F3AE2B02F5}"/>
    <dgm:cxn modelId="{A6F88DDC-8073-4F3A-937B-F2132A9485CA}" type="presOf" srcId="{C30CF4A1-7E35-441D-B5AE-ADC8DED6B458}" destId="{DA57E446-E825-47A2-8002-715F60B49681}" srcOrd="0" destOrd="0" presId="urn:microsoft.com/office/officeart/2008/layout/VerticalCurvedList"/>
    <dgm:cxn modelId="{24F3DA2B-71BE-4127-9234-14F9D5F9DAE5}" type="presOf" srcId="{C48C529A-28CD-42A2-BD8B-E7D8C836699D}" destId="{67A38D2B-F1EB-4865-8AC7-C3957C9ABD94}" srcOrd="0" destOrd="0" presId="urn:microsoft.com/office/officeart/2008/layout/VerticalCurvedList"/>
    <dgm:cxn modelId="{1638707D-7320-4BBE-BCC7-532C01FD960A}" type="presOf" srcId="{127CA926-6136-462D-8386-5DA7FC5C4216}" destId="{F9F4DE3E-CF71-4E4E-A925-21A1C4345583}" srcOrd="0" destOrd="0" presId="urn:microsoft.com/office/officeart/2008/layout/VerticalCurvedList"/>
    <dgm:cxn modelId="{8F1BCBBC-8158-4D65-90DB-BD651D3F9B9A}" srcId="{127CA926-6136-462D-8386-5DA7FC5C4216}" destId="{42DC02DB-7B9F-46CF-ABDD-D31259CE54FF}" srcOrd="0" destOrd="0" parTransId="{77602D62-155F-4FCE-9D91-27DE3C1B3AC7}" sibTransId="{C48C529A-28CD-42A2-BD8B-E7D8C836699D}"/>
    <dgm:cxn modelId="{B000BE80-19BD-4ACD-ADDD-84FD0F20C6D0}" type="presParOf" srcId="{F9F4DE3E-CF71-4E4E-A925-21A1C4345583}" destId="{011B801B-9F5A-4BFF-8642-B66D5933EA59}" srcOrd="0" destOrd="0" presId="urn:microsoft.com/office/officeart/2008/layout/VerticalCurvedList"/>
    <dgm:cxn modelId="{F9A13E9E-ED5E-44AE-8EC3-43E5EDF5709E}" type="presParOf" srcId="{011B801B-9F5A-4BFF-8642-B66D5933EA59}" destId="{E06F6865-632C-41EB-8096-835409F02C93}" srcOrd="0" destOrd="0" presId="urn:microsoft.com/office/officeart/2008/layout/VerticalCurvedList"/>
    <dgm:cxn modelId="{C1B1B92F-7FD3-4513-91C0-203C399CA1CD}" type="presParOf" srcId="{E06F6865-632C-41EB-8096-835409F02C93}" destId="{8074F522-7344-42E8-9F13-101CE7E248E1}" srcOrd="0" destOrd="0" presId="urn:microsoft.com/office/officeart/2008/layout/VerticalCurvedList"/>
    <dgm:cxn modelId="{92AD00DE-04AF-46CB-89B1-398399FA76C2}" type="presParOf" srcId="{E06F6865-632C-41EB-8096-835409F02C93}" destId="{67A38D2B-F1EB-4865-8AC7-C3957C9ABD94}" srcOrd="1" destOrd="0" presId="urn:microsoft.com/office/officeart/2008/layout/VerticalCurvedList"/>
    <dgm:cxn modelId="{50BAD35C-6E58-495C-91A6-EFB64B9901F1}" type="presParOf" srcId="{E06F6865-632C-41EB-8096-835409F02C93}" destId="{01CBEDD6-9C06-4D37-B158-2E83ABAB9983}" srcOrd="2" destOrd="0" presId="urn:microsoft.com/office/officeart/2008/layout/VerticalCurvedList"/>
    <dgm:cxn modelId="{170FDD20-F9D1-44D3-9207-0BA3FD5DE7D6}" type="presParOf" srcId="{E06F6865-632C-41EB-8096-835409F02C93}" destId="{31D30E63-372F-49B9-90F7-EF4BA6D4A78C}" srcOrd="3" destOrd="0" presId="urn:microsoft.com/office/officeart/2008/layout/VerticalCurvedList"/>
    <dgm:cxn modelId="{C49A05C0-90CE-4789-A0CB-EAA224C8559F}" type="presParOf" srcId="{011B801B-9F5A-4BFF-8642-B66D5933EA59}" destId="{CBA496F1-857D-4182-B272-671244DCFDFD}" srcOrd="1" destOrd="0" presId="urn:microsoft.com/office/officeart/2008/layout/VerticalCurvedList"/>
    <dgm:cxn modelId="{AF75DEFA-6EDC-492C-B648-DBADC02B914F}" type="presParOf" srcId="{011B801B-9F5A-4BFF-8642-B66D5933EA59}" destId="{333264FB-5B94-4B79-AD5C-DE706C5D6A17}" srcOrd="2" destOrd="0" presId="urn:microsoft.com/office/officeart/2008/layout/VerticalCurvedList"/>
    <dgm:cxn modelId="{5F4410A6-581A-4CFB-9048-E38D2F396171}" type="presParOf" srcId="{333264FB-5B94-4B79-AD5C-DE706C5D6A17}" destId="{AA2F2A5A-ADAE-4C14-9BAB-910622894A2F}" srcOrd="0" destOrd="0" presId="urn:microsoft.com/office/officeart/2008/layout/VerticalCurvedList"/>
    <dgm:cxn modelId="{D1ADDAEF-94DB-4922-AB6B-B7F15B0D1273}" type="presParOf" srcId="{011B801B-9F5A-4BFF-8642-B66D5933EA59}" destId="{DA57E446-E825-47A2-8002-715F60B49681}" srcOrd="3" destOrd="0" presId="urn:microsoft.com/office/officeart/2008/layout/VerticalCurvedList"/>
    <dgm:cxn modelId="{585ECC87-C181-4DF5-AA2B-14DDAF0B43E2}" type="presParOf" srcId="{011B801B-9F5A-4BFF-8642-B66D5933EA59}" destId="{83F5CBD3-A66D-42FB-AACA-815B93408FCA}" srcOrd="4" destOrd="0" presId="urn:microsoft.com/office/officeart/2008/layout/VerticalCurvedList"/>
    <dgm:cxn modelId="{E5791D97-1720-4C2F-853B-63FA496A79DC}" type="presParOf" srcId="{83F5CBD3-A66D-42FB-AACA-815B93408FCA}" destId="{E8146ECF-93A7-40EF-BC95-6F5E9B6D5D0D}" srcOrd="0" destOrd="0" presId="urn:microsoft.com/office/officeart/2008/layout/VerticalCurvedList"/>
    <dgm:cxn modelId="{058A736F-22A6-48AC-AE87-257A05BDA71C}" type="presParOf" srcId="{011B801B-9F5A-4BFF-8642-B66D5933EA59}" destId="{33C33106-B294-4417-A18F-C9B65AB60146}" srcOrd="5" destOrd="0" presId="urn:microsoft.com/office/officeart/2008/layout/VerticalCurvedList"/>
    <dgm:cxn modelId="{D1E8FCC6-14E3-454C-89D8-961F98AC099C}" type="presParOf" srcId="{011B801B-9F5A-4BFF-8642-B66D5933EA59}" destId="{5C779A74-7013-4770-A57E-E92B941AD107}" srcOrd="6" destOrd="0" presId="urn:microsoft.com/office/officeart/2008/layout/VerticalCurvedList"/>
    <dgm:cxn modelId="{DD8F9DA1-E89F-4FE1-9127-083714925C76}" type="presParOf" srcId="{5C779A74-7013-4770-A57E-E92B941AD107}" destId="{98385354-9CCB-43BF-ACED-5C2239E7D97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38D2B-F1EB-4865-8AC7-C3957C9ABD94}">
      <dsp:nvSpPr>
        <dsp:cNvPr id="0" name=""/>
        <dsp:cNvSpPr/>
      </dsp:nvSpPr>
      <dsp:spPr>
        <a:xfrm>
          <a:off x="-5017440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496F1-857D-4182-B272-671244DCFDFD}">
      <dsp:nvSpPr>
        <dsp:cNvPr id="0" name=""/>
        <dsp:cNvSpPr/>
      </dsp:nvSpPr>
      <dsp:spPr>
        <a:xfrm>
          <a:off x="689478" y="449580"/>
          <a:ext cx="6248140" cy="899160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08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0" kern="1200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Structured</a:t>
          </a:r>
          <a:endParaRPr lang="en-IN" sz="5000" kern="1200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sp:txBody>
      <dsp:txXfrm>
        <a:off x="689478" y="449580"/>
        <a:ext cx="6248140" cy="899160"/>
      </dsp:txXfrm>
    </dsp:sp>
    <dsp:sp modelId="{AA2F2A5A-ADAE-4C14-9BAB-910622894A2F}">
      <dsp:nvSpPr>
        <dsp:cNvPr id="0" name=""/>
        <dsp:cNvSpPr/>
      </dsp:nvSpPr>
      <dsp:spPr>
        <a:xfrm>
          <a:off x="18132" y="274322"/>
          <a:ext cx="1342693" cy="1249675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7E446-E825-47A2-8002-715F60B49681}">
      <dsp:nvSpPr>
        <dsp:cNvPr id="0" name=""/>
        <dsp:cNvSpPr/>
      </dsp:nvSpPr>
      <dsp:spPr>
        <a:xfrm>
          <a:off x="1016323" y="1798320"/>
          <a:ext cx="5921296" cy="899160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08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0" kern="1200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Query</a:t>
          </a:r>
          <a:endParaRPr lang="en-IN" sz="5000" kern="1200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sp:txBody>
      <dsp:txXfrm>
        <a:off x="1016323" y="1798320"/>
        <a:ext cx="5921296" cy="899160"/>
      </dsp:txXfrm>
    </dsp:sp>
    <dsp:sp modelId="{E8146ECF-93A7-40EF-BC95-6F5E9B6D5D0D}">
      <dsp:nvSpPr>
        <dsp:cNvPr id="0" name=""/>
        <dsp:cNvSpPr/>
      </dsp:nvSpPr>
      <dsp:spPr>
        <a:xfrm>
          <a:off x="345471" y="1600201"/>
          <a:ext cx="1341704" cy="129539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33106-B294-4417-A18F-C9B65AB60146}">
      <dsp:nvSpPr>
        <dsp:cNvPr id="0" name=""/>
        <dsp:cNvSpPr/>
      </dsp:nvSpPr>
      <dsp:spPr>
        <a:xfrm>
          <a:off x="689478" y="3147060"/>
          <a:ext cx="6248140" cy="899160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708" tIns="127000" rIns="1270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0" kern="1200" dirty="0" smtClean="0">
              <a:solidFill>
                <a:schemeClr val="accent5">
                  <a:lumMod val="50000"/>
                </a:schemeClr>
              </a:solidFill>
              <a:latin typeface="Britannic Bold" pitchFamily="34" charset="0"/>
            </a:rPr>
            <a:t>Language (Part-3)</a:t>
          </a:r>
          <a:endParaRPr lang="en-IN" sz="5000" kern="1200" dirty="0">
            <a:solidFill>
              <a:schemeClr val="accent5">
                <a:lumMod val="50000"/>
              </a:schemeClr>
            </a:solidFill>
            <a:latin typeface="Britannic Bold" pitchFamily="34" charset="0"/>
          </a:endParaRPr>
        </a:p>
      </dsp:txBody>
      <dsp:txXfrm>
        <a:off x="689478" y="3147060"/>
        <a:ext cx="6248140" cy="899160"/>
      </dsp:txXfrm>
    </dsp:sp>
    <dsp:sp modelId="{98385354-9CCB-43BF-ACED-5C2239E7D977}">
      <dsp:nvSpPr>
        <dsp:cNvPr id="0" name=""/>
        <dsp:cNvSpPr/>
      </dsp:nvSpPr>
      <dsp:spPr>
        <a:xfrm>
          <a:off x="-3419" y="3002278"/>
          <a:ext cx="1385796" cy="1188723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79848-EE96-45F0-ABB6-CD13FB76160B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B9CAA-1E3C-4E89-80A5-B95B55D87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theta join is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join that links tables based on a relationship other than equality between two columns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theta join could use any operator other than the “equal” operator.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1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theta join is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join that links tables based on a relationship other than equality between two columns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theta join could use any operator other than the “equal” operator.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1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theta join is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join that links tables based on a relationship other than equality between two columns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theta join could use any operator other than the “equal” operator.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1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theta join is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join that links tables based on a relationship other than equality between two columns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theta join could use any operator other than the “equal” operator.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1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8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DBAC-1113-429E-B969-7AB9BFE3EB28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CF7-7918-4A10-8F8D-7296EC5F8E9E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2FCB-15F6-4A51-869F-CF2BF1319DF2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967-8FB9-48F5-B536-FC446E54BE02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EF5-5E8D-40A3-AD55-D3329F90EA86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16C-051D-45CF-A43E-5870C59CCFD4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0E2-2C14-46BD-AF6D-A9AE7E00B525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0B1E-D467-454E-8F5C-8B7823D09A0B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8B4D-70EE-4E3D-B055-36D29F227F96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197E-0FCE-487D-BD42-1ACCE61223FD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35-596B-429D-B3E8-B8C345B0931A}" type="datetime1">
              <a:rPr lang="en-US" smtClean="0"/>
              <a:t>2/21/2023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1D37A52-65E2-476C-9A83-ADFA12D98BC9}" type="datetime1">
              <a:rPr lang="en-US" smtClean="0"/>
              <a:t>2/21/2023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4864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spc="-60" dirty="0">
                <a:latin typeface="+mn-lt"/>
                <a:ea typeface="+mj-ea"/>
                <a:cs typeface="+mj-cs"/>
              </a:rPr>
              <a:t>Courtesy</a:t>
            </a:r>
            <a:r>
              <a:rPr lang="en-US" sz="1000" b="1" spc="-60" dirty="0" smtClean="0">
                <a:latin typeface="+mn-lt"/>
                <a:ea typeface="+mj-ea"/>
                <a:cs typeface="+mj-cs"/>
              </a:rPr>
              <a:t>:</a:t>
            </a:r>
          </a:p>
          <a:p>
            <a:r>
              <a:rPr lang="en-US" sz="1000" spc="-60" dirty="0"/>
              <a:t>Anjali </a:t>
            </a:r>
            <a:r>
              <a:rPr lang="en-US" sz="1000" spc="-60" dirty="0" smtClean="0"/>
              <a:t>Jivani</a:t>
            </a:r>
          </a:p>
          <a:p>
            <a:r>
              <a:rPr lang="en-IN" sz="1000" dirty="0"/>
              <a:t>Oracle manuals</a:t>
            </a:r>
            <a:endParaRPr lang="en-US" sz="1000" spc="-60" dirty="0"/>
          </a:p>
          <a:p>
            <a:r>
              <a:rPr lang="en-US" sz="1000" spc="-60" dirty="0" smtClean="0">
                <a:latin typeface="+mn-lt"/>
                <a:ea typeface="+mj-ea"/>
                <a:cs typeface="+mj-cs"/>
              </a:rPr>
              <a:t>https</a:t>
            </a:r>
            <a:r>
              <a:rPr lang="en-US" sz="1000" spc="-60" dirty="0">
                <a:latin typeface="+mn-lt"/>
                <a:ea typeface="+mj-ea"/>
                <a:cs typeface="+mj-cs"/>
              </a:rPr>
              <a:t>://</a:t>
            </a:r>
            <a:r>
              <a:rPr lang="en-US" sz="1000" spc="-60" dirty="0" smtClean="0">
                <a:latin typeface="+mn-lt"/>
                <a:ea typeface="+mj-ea"/>
                <a:cs typeface="+mj-cs"/>
              </a:rPr>
              <a:t>www.guru99.com</a:t>
            </a:r>
          </a:p>
          <a:p>
            <a:r>
              <a:rPr lang="en-US" sz="1000" spc="-60" dirty="0" smtClean="0">
                <a:latin typeface="+mn-lt"/>
                <a:ea typeface="+mj-ea"/>
                <a:cs typeface="+mj-cs"/>
              </a:rPr>
              <a:t>https</a:t>
            </a:r>
            <a:r>
              <a:rPr lang="en-US" sz="1000" spc="-60" dirty="0">
                <a:latin typeface="+mn-lt"/>
                <a:ea typeface="+mj-ea"/>
                <a:cs typeface="+mj-cs"/>
              </a:rPr>
              <a:t>://</a:t>
            </a:r>
            <a:r>
              <a:rPr lang="en-US" sz="1000" spc="-60" dirty="0" smtClean="0">
                <a:latin typeface="+mn-lt"/>
                <a:ea typeface="+mj-ea"/>
                <a:cs typeface="+mj-cs"/>
              </a:rPr>
              <a:t>www.javatpoint.com</a:t>
            </a:r>
          </a:p>
          <a:p>
            <a:r>
              <a:rPr lang="en-IN" sz="1000" dirty="0" smtClean="0">
                <a:latin typeface="+mn-lt"/>
              </a:rPr>
              <a:t>https</a:t>
            </a:r>
            <a:r>
              <a:rPr lang="en-IN" sz="1000" dirty="0">
                <a:latin typeface="+mn-lt"/>
              </a:rPr>
              <a:t>://</a:t>
            </a:r>
            <a:r>
              <a:rPr lang="en-IN" sz="1000" dirty="0" smtClean="0">
                <a:latin typeface="+mn-lt"/>
              </a:rPr>
              <a:t>www.tutorialspoint.com</a:t>
            </a:r>
          </a:p>
        </p:txBody>
      </p:sp>
      <p:sp>
        <p:nvSpPr>
          <p:cNvPr id="5" name="AutoShape 8" descr="Database Vector SVG Icon (135) - SVG Rep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38200" y="304800"/>
            <a:ext cx="6934200" cy="4495800"/>
            <a:chOff x="838200" y="304800"/>
            <a:chExt cx="6934200" cy="4495800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931187432"/>
                </p:ext>
              </p:extLst>
            </p:nvPr>
          </p:nvGraphicFramePr>
          <p:xfrm>
            <a:off x="838200" y="304800"/>
            <a:ext cx="6934200" cy="4495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" name="Picture 6" descr="Database - Free technology ic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588" y="342900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838200"/>
              <a:ext cx="775996" cy="775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686" y="2133600"/>
              <a:ext cx="83820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65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1534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(+);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endParaRPr lang="en-IN" sz="2000" b="1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This is a Left Outer Join which means all rows of the table on the left hand side have to be displayed even if there are no connecting rows on right hand side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Details about employees and their departments as well as details about employees who are not working in any department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/>
          <a:lstStyle/>
          <a:p>
            <a:r>
              <a:rPr lang="en-IN" dirty="0" smtClean="0"/>
              <a:t>Left Outer Joins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29126"/>
              </p:ext>
            </p:extLst>
          </p:nvPr>
        </p:nvGraphicFramePr>
        <p:xfrm>
          <a:off x="117764" y="4038600"/>
          <a:ext cx="8077201" cy="269270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5800"/>
                <a:gridCol w="609600"/>
                <a:gridCol w="838200"/>
                <a:gridCol w="533400"/>
                <a:gridCol w="914400"/>
                <a:gridCol w="533400"/>
                <a:gridCol w="685800"/>
                <a:gridCol w="762000"/>
                <a:gridCol w="685800"/>
                <a:gridCol w="1094510"/>
                <a:gridCol w="734291"/>
              </a:tblGrid>
              <a:tr h="270474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JOB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MGR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HIREDATE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SAL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COMM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1122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MANAGER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23-MAR-02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1123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Tyson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20-JAN-02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080462" y="875605"/>
            <a:ext cx="30480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e </a:t>
            </a:r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left outer join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d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7413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0713" y="685800"/>
            <a:ext cx="81534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(+)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endParaRPr lang="en-IN" b="1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This is a Right Outer Join which means all rows of the table on the right hand side have to be displayed even if there are no connecting rows on left hand side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Details about employees and their departments as well as details about departments where no employees are working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‘+’ on LHS means ROJ and ‘+’ on RHS means LOJ.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Right Outer Joins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88183"/>
              </p:ext>
            </p:extLst>
          </p:nvPr>
        </p:nvGraphicFramePr>
        <p:xfrm>
          <a:off x="238297" y="3945537"/>
          <a:ext cx="7998232" cy="28266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6829"/>
                <a:gridCol w="609600"/>
                <a:gridCol w="838200"/>
                <a:gridCol w="609600"/>
                <a:gridCol w="838200"/>
                <a:gridCol w="533400"/>
                <a:gridCol w="685800"/>
                <a:gridCol w="685800"/>
                <a:gridCol w="685800"/>
                <a:gridCol w="990600"/>
                <a:gridCol w="914403"/>
              </a:tblGrid>
              <a:tr h="388674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JOB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MGR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HIREDATE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SAL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COMM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MARKETING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OPERATIONS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BOSTON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81600" y="798591"/>
            <a:ext cx="30480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e </a:t>
            </a:r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right outer join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d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7413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27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0713" y="685800"/>
            <a:ext cx="8153400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e.*, d.* 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full outer join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This is a Full Outer Join and it is a combination of LOJ and ROJ.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Details about employees and their departments, details about departments where no employees are working and details about employees not assigned any department.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The ‘+’ syntax does not work in FOJs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Full Outer Joins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62008"/>
              </p:ext>
            </p:extLst>
          </p:nvPr>
        </p:nvGraphicFramePr>
        <p:xfrm>
          <a:off x="270857" y="3429000"/>
          <a:ext cx="7933112" cy="271644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1287"/>
                <a:gridCol w="685800"/>
                <a:gridCol w="762000"/>
                <a:gridCol w="533400"/>
                <a:gridCol w="838200"/>
                <a:gridCol w="533400"/>
                <a:gridCol w="609600"/>
                <a:gridCol w="609600"/>
                <a:gridCol w="685800"/>
                <a:gridCol w="1143000"/>
                <a:gridCol w="931025"/>
              </a:tblGrid>
              <a:tr h="209036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JOB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MGR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HIREDATE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SAL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COMM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OPERATIONS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BOSTON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50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MARKETING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NEW YORK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1122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23-MAR-02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</a:tr>
              <a:tr h="26801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1123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Tyson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20-JAN-02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2880" y="1295400"/>
            <a:ext cx="8153400" cy="4985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A table joined to itself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Display details about each employee as well as details of the person(supervisor) under whom this employee is working.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The column </a:t>
            </a:r>
            <a:r>
              <a:rPr lang="en-IN" sz="2400" b="1" dirty="0" err="1" smtClean="0">
                <a:solidFill>
                  <a:schemeClr val="tx2"/>
                </a:solidFill>
              </a:rPr>
              <a:t>mgr</a:t>
            </a:r>
            <a:r>
              <a:rPr lang="en-IN" sz="2400" b="1" dirty="0" smtClean="0">
                <a:solidFill>
                  <a:schemeClr val="tx2"/>
                </a:solidFill>
              </a:rPr>
              <a:t> stores the </a:t>
            </a:r>
            <a:r>
              <a:rPr lang="en-IN" sz="2400" b="1" dirty="0" err="1" smtClean="0">
                <a:solidFill>
                  <a:schemeClr val="tx2"/>
                </a:solidFill>
              </a:rPr>
              <a:t>empno</a:t>
            </a:r>
            <a:r>
              <a:rPr lang="en-IN" sz="2400" b="1" dirty="0" smtClean="0">
                <a:solidFill>
                  <a:schemeClr val="tx2"/>
                </a:solidFill>
              </a:rPr>
              <a:t> of the supervisor under whom an employee works</a:t>
            </a:r>
          </a:p>
          <a:p>
            <a:pPr>
              <a:spcBef>
                <a:spcPts val="600"/>
              </a:spcBef>
            </a:pP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emp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empno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ename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sal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comm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mgr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, job,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deptno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Create two alias(versions) of the </a:t>
            </a:r>
            <a:r>
              <a:rPr lang="en-IN" sz="2400" b="1" dirty="0" err="1" smtClean="0">
                <a:solidFill>
                  <a:schemeClr val="tx2"/>
                </a:solidFill>
              </a:rPr>
              <a:t>emp</a:t>
            </a:r>
            <a:r>
              <a:rPr lang="en-IN" sz="2400" b="1" dirty="0" smtClean="0">
                <a:solidFill>
                  <a:schemeClr val="tx2"/>
                </a:solidFill>
              </a:rPr>
              <a:t> table e.g. ‘</a:t>
            </a:r>
            <a:r>
              <a:rPr lang="en-IN" sz="2400" b="1" dirty="0" err="1" smtClean="0">
                <a:solidFill>
                  <a:schemeClr val="tx2"/>
                </a:solidFill>
              </a:rPr>
              <a:t>emp</a:t>
            </a:r>
            <a:r>
              <a:rPr lang="en-IN" sz="2400" b="1" dirty="0" smtClean="0">
                <a:solidFill>
                  <a:schemeClr val="tx2"/>
                </a:solidFill>
              </a:rPr>
              <a:t> e’ and ‘</a:t>
            </a:r>
            <a:r>
              <a:rPr lang="en-IN" sz="2400" b="1" dirty="0" err="1" smtClean="0">
                <a:solidFill>
                  <a:schemeClr val="tx2"/>
                </a:solidFill>
              </a:rPr>
              <a:t>emp</a:t>
            </a:r>
            <a:r>
              <a:rPr lang="en-IN" sz="2400" b="1" dirty="0" smtClean="0">
                <a:solidFill>
                  <a:schemeClr val="tx2"/>
                </a:solidFill>
              </a:rPr>
              <a:t> m’.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Join the </a:t>
            </a:r>
            <a:r>
              <a:rPr lang="en-IN" sz="2400" b="1" dirty="0" err="1" smtClean="0">
                <a:solidFill>
                  <a:schemeClr val="tx2"/>
                </a:solidFill>
              </a:rPr>
              <a:t>mgr</a:t>
            </a:r>
            <a:r>
              <a:rPr lang="en-IN" sz="2400" b="1" dirty="0" smtClean="0">
                <a:solidFill>
                  <a:schemeClr val="tx2"/>
                </a:solidFill>
              </a:rPr>
              <a:t> of ‘</a:t>
            </a:r>
            <a:r>
              <a:rPr lang="en-IN" sz="2400" b="1" dirty="0" err="1" smtClean="0">
                <a:solidFill>
                  <a:schemeClr val="tx2"/>
                </a:solidFill>
              </a:rPr>
              <a:t>emp</a:t>
            </a:r>
            <a:r>
              <a:rPr lang="en-IN" sz="2400" b="1" dirty="0" smtClean="0">
                <a:solidFill>
                  <a:schemeClr val="tx2"/>
                </a:solidFill>
              </a:rPr>
              <a:t> e’ with </a:t>
            </a:r>
            <a:r>
              <a:rPr lang="en-IN" sz="2400" b="1" dirty="0" err="1" smtClean="0">
                <a:solidFill>
                  <a:schemeClr val="tx2"/>
                </a:solidFill>
              </a:rPr>
              <a:t>empno</a:t>
            </a:r>
            <a:r>
              <a:rPr lang="en-IN" sz="2400" b="1" dirty="0" smtClean="0">
                <a:solidFill>
                  <a:schemeClr val="tx2"/>
                </a:solidFill>
              </a:rPr>
              <a:t> of ‘</a:t>
            </a:r>
            <a:r>
              <a:rPr lang="en-IN" sz="2400" b="1" dirty="0" err="1" smtClean="0">
                <a:solidFill>
                  <a:schemeClr val="tx2"/>
                </a:solidFill>
              </a:rPr>
              <a:t>emp</a:t>
            </a:r>
            <a:r>
              <a:rPr lang="en-IN" sz="2400" b="1" dirty="0" smtClean="0">
                <a:solidFill>
                  <a:schemeClr val="tx2"/>
                </a:solidFill>
              </a:rPr>
              <a:t> m’.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2"/>
                </a:solidFill>
              </a:rPr>
              <a:t>Since each row is joined to a row in the same table it is called a SELF JOIN.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Self Joins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4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0713" y="146195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e.empno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e.ename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e.job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e.mgr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m.empno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m.ename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m.sal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m.job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e,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e.mgr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10813"/>
              </p:ext>
            </p:extLst>
          </p:nvPr>
        </p:nvGraphicFramePr>
        <p:xfrm>
          <a:off x="304797" y="1600197"/>
          <a:ext cx="7924806" cy="49530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0534"/>
                <a:gridCol w="880534"/>
                <a:gridCol w="880534"/>
                <a:gridCol w="880534"/>
                <a:gridCol w="880534"/>
                <a:gridCol w="880534"/>
                <a:gridCol w="880534"/>
                <a:gridCol w="880534"/>
                <a:gridCol w="880534"/>
              </a:tblGrid>
              <a:tr h="299978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SAL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JOB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MGR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EMPNO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SAL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JOB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PRESIDENT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PRESIDENT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PRESIDENT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1122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PRESIDENT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7499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ALLEN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1600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7698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7521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WARD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7698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7654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MARTIN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7698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7844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TURNER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1500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7698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JAMES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950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7698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7934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MILLER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1300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7566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FORD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7566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27776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7876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ADAMS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27776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7369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SMITH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800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7902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FORD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ANALYST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5349" y="533400"/>
            <a:ext cx="8153400" cy="2477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Display details of employees who are earning more than their supervisors.</a:t>
            </a:r>
          </a:p>
          <a:p>
            <a:pPr lvl="1">
              <a:spcAft>
                <a:spcPts val="600"/>
              </a:spcAft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e.empno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e.ename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e.job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e.mgr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m.empno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m.ename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m.sal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m.job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e,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 </a:t>
            </a: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e.mgr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m.empno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&gt;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m.sal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23163"/>
              </p:ext>
            </p:extLst>
          </p:nvPr>
        </p:nvGraphicFramePr>
        <p:xfrm>
          <a:off x="194658" y="4038600"/>
          <a:ext cx="8085510" cy="197358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8390"/>
                <a:gridCol w="898390"/>
                <a:gridCol w="898390"/>
                <a:gridCol w="898390"/>
                <a:gridCol w="898390"/>
                <a:gridCol w="898390"/>
                <a:gridCol w="898390"/>
                <a:gridCol w="898390"/>
                <a:gridCol w="898390"/>
              </a:tblGrid>
              <a:tr h="700303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MGR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EMPNO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JOB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63663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SCOTT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63663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FORD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3000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ANALYST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MANAGER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91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4567" y="3048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Get </a:t>
            </a:r>
            <a:r>
              <a:rPr lang="en-IN" sz="2000" b="1" dirty="0" smtClean="0">
                <a:solidFill>
                  <a:schemeClr val="tx2"/>
                </a:solidFill>
              </a:rPr>
              <a:t>details </a:t>
            </a:r>
            <a:r>
              <a:rPr lang="en-IN" sz="2000" b="1" dirty="0">
                <a:solidFill>
                  <a:schemeClr val="tx2"/>
                </a:solidFill>
              </a:rPr>
              <a:t>of all departments located at the same location as at least one other </a:t>
            </a:r>
            <a:r>
              <a:rPr lang="en-IN" sz="2000" b="1" dirty="0" smtClean="0">
                <a:solidFill>
                  <a:schemeClr val="tx2"/>
                </a:solidFill>
              </a:rPr>
              <a:t>department</a:t>
            </a:r>
            <a:endParaRPr lang="en-IN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92396"/>
              </p:ext>
            </p:extLst>
          </p:nvPr>
        </p:nvGraphicFramePr>
        <p:xfrm>
          <a:off x="762000" y="1371600"/>
          <a:ext cx="3886200" cy="1752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5400"/>
                <a:gridCol w="1295400"/>
                <a:gridCol w="1295400"/>
              </a:tblGrid>
              <a:tr h="25908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DNAME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LOC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ACCOUNTING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NEW YORK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4028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RESEARCH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DALLAS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4028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CHICAGO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OPERATIONS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BOSTON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MARKETING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NEW YORK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1871" y="3429000"/>
            <a:ext cx="7620000" cy="1554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a.dname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a.loc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b.deptno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b.dname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b.loc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a,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b</a:t>
            </a: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a.loc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b.loc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&lt;&gt;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b.deptno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96499"/>
              </p:ext>
            </p:extLst>
          </p:nvPr>
        </p:nvGraphicFramePr>
        <p:xfrm>
          <a:off x="456507" y="5486400"/>
          <a:ext cx="7620000" cy="8839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LOC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DEPTNO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LOC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ACCOUNTING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NEW YORK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MARKETING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NEW YORK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MARKETING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NEW YORK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ACCOUNTING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NEW YORK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3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Date Manipulations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Oracle has a DATE </a:t>
            </a:r>
            <a:r>
              <a:rPr lang="en-IN" sz="2000" b="1" dirty="0" err="1" smtClean="0">
                <a:solidFill>
                  <a:schemeClr val="tx2"/>
                </a:solidFill>
              </a:rPr>
              <a:t>datatype</a:t>
            </a:r>
            <a:r>
              <a:rPr lang="en-IN" sz="2000" b="1" dirty="0" smtClean="0">
                <a:solidFill>
                  <a:schemeClr val="tx2"/>
                </a:solidFill>
              </a:rPr>
              <a:t> amongst other date related </a:t>
            </a:r>
            <a:r>
              <a:rPr lang="en-IN" sz="2000" b="1" dirty="0" err="1" smtClean="0">
                <a:solidFill>
                  <a:schemeClr val="tx2"/>
                </a:solidFill>
              </a:rPr>
              <a:t>datatypes</a:t>
            </a:r>
            <a:r>
              <a:rPr lang="en-IN" sz="2000" b="1" dirty="0">
                <a:solidFill>
                  <a:schemeClr val="tx2"/>
                </a:solidFill>
              </a:rPr>
              <a:t>,</a:t>
            </a:r>
            <a:r>
              <a:rPr lang="en-IN" sz="2000" b="1" dirty="0" smtClean="0">
                <a:solidFill>
                  <a:schemeClr val="tx2"/>
                </a:solidFill>
              </a:rPr>
              <a:t> which stores the date as well as the time component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When we insert value for a date </a:t>
            </a:r>
            <a:r>
              <a:rPr lang="en-IN" sz="2000" b="1" dirty="0" err="1" smtClean="0">
                <a:solidFill>
                  <a:schemeClr val="tx2"/>
                </a:solidFill>
              </a:rPr>
              <a:t>datatype</a:t>
            </a:r>
            <a:r>
              <a:rPr lang="en-IN" sz="2000" b="1" dirty="0" smtClean="0">
                <a:solidFill>
                  <a:schemeClr val="tx2"/>
                </a:solidFill>
              </a:rPr>
              <a:t> of column, we normally enter only the date and not the time.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By default when we select a column with date </a:t>
            </a:r>
            <a:r>
              <a:rPr lang="en-IN" sz="2000" b="1" dirty="0" err="1" smtClean="0">
                <a:solidFill>
                  <a:schemeClr val="tx2"/>
                </a:solidFill>
              </a:rPr>
              <a:t>datatype</a:t>
            </a:r>
            <a:r>
              <a:rPr lang="en-IN" sz="2000" b="1" dirty="0" smtClean="0">
                <a:solidFill>
                  <a:schemeClr val="tx2"/>
                </a:solidFill>
              </a:rPr>
              <a:t> only the date is displayed and not the time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What do you think Oracle enters in the time part then??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Oracle default time is 12:00:00 am (midnight when that day starts)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422" y="35814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Any addition or </a:t>
            </a:r>
            <a:r>
              <a:rPr lang="en-IN" sz="2000" b="1" dirty="0" err="1" smtClean="0">
                <a:solidFill>
                  <a:schemeClr val="tx2"/>
                </a:solidFill>
              </a:rPr>
              <a:t>substraction</a:t>
            </a:r>
            <a:r>
              <a:rPr lang="en-IN" sz="2000" b="1" dirty="0" smtClean="0">
                <a:solidFill>
                  <a:schemeClr val="tx2"/>
                </a:solidFill>
              </a:rPr>
              <a:t> on a date column results in adding or removing that many ‘days’ from that date e.g.</a:t>
            </a:r>
          </a:p>
          <a:p>
            <a:pPr lvl="1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hiredate+1 as NEWDATE1, hiredate-5 as NEWDATE2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=10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80853"/>
              </p:ext>
            </p:extLst>
          </p:nvPr>
        </p:nvGraphicFramePr>
        <p:xfrm>
          <a:off x="455122" y="5181600"/>
          <a:ext cx="76200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HIREDATE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NEWDATE1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NEWDATE2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17-NOV-81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18-NOV-81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12-NOV-81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09-JUN-81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10-JUN-81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04-JUN-81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23-JAN-82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24-JAN-82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18-JAN-82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Date Manipulations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To display the time component e.g.</a:t>
            </a: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DATE_TIME_SYSTEM </a:t>
            </a:r>
            <a:endParaRPr lang="en-I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 10;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31898"/>
              </p:ext>
            </p:extLst>
          </p:nvPr>
        </p:nvGraphicFramePr>
        <p:xfrm>
          <a:off x="441267" y="22098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EMPNO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DATE_TIME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DATE_TIME_SYSTEM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 03:53:03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 03:53:03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23-jan-82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04-feb-22 03:53:03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4567" y="3505200"/>
            <a:ext cx="81534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The system date always displays the current time component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The function </a:t>
            </a:r>
            <a:r>
              <a:rPr lang="en-IN" b="1" dirty="0" err="1" smtClean="0">
                <a:solidFill>
                  <a:schemeClr val="tx2"/>
                </a:solidFill>
              </a:rPr>
              <a:t>to_char</a:t>
            </a:r>
            <a:r>
              <a:rPr lang="en-IN" b="1" dirty="0" smtClean="0">
                <a:solidFill>
                  <a:schemeClr val="tx2"/>
                </a:solidFill>
              </a:rPr>
              <a:t> is to be used to display date in the required format</a:t>
            </a:r>
          </a:p>
          <a:p>
            <a:pPr lvl="1"/>
            <a:r>
              <a:rPr lang="en-IN" b="1" dirty="0" err="1" smtClean="0">
                <a:solidFill>
                  <a:schemeClr val="tx2"/>
                </a:solidFill>
              </a:rPr>
              <a:t>to_char</a:t>
            </a:r>
            <a:r>
              <a:rPr lang="en-IN" b="1" dirty="0" smtClean="0">
                <a:solidFill>
                  <a:schemeClr val="tx2"/>
                </a:solidFill>
              </a:rPr>
              <a:t>(date, format)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There are different formats available to display date in the way we want e.g. if we want to display only the month then,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mon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') as DATE_TIME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=10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63205"/>
              </p:ext>
            </p:extLst>
          </p:nvPr>
        </p:nvGraphicFramePr>
        <p:xfrm>
          <a:off x="3048000" y="5410200"/>
          <a:ext cx="19812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38200"/>
                <a:gridCol w="1143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DATE_TIME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nov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jun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effectLst/>
                        </a:rPr>
                        <a:t>jan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4567" y="234772"/>
            <a:ext cx="8153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Adding values to the time components:</a:t>
            </a: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+ 3/24,'dd-mon-yy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am')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as ADDHOURS from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39746"/>
              </p:ext>
            </p:extLst>
          </p:nvPr>
        </p:nvGraphicFramePr>
        <p:xfrm>
          <a:off x="304800" y="16002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DATE_TIME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ADDHOURS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17-nov-81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03:00:00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09-jun-81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03:00:00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7934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03:00:00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7160" y="2971800"/>
            <a:ext cx="8153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+ 3/(24*60),'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am')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as ADDMINUTES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+ 3/(1440),'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am')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as ADDMINUTES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79541"/>
              </p:ext>
            </p:extLst>
          </p:nvPr>
        </p:nvGraphicFramePr>
        <p:xfrm>
          <a:off x="304800" y="51816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/>
                <a:gridCol w="2540000"/>
                <a:gridCol w="2540000"/>
              </a:tblGrid>
              <a:tr h="16764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DATE_TIME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ADDMINUTES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12:03:00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12:03:00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12:03:00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3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/>
          <a:lstStyle/>
          <a:p>
            <a:r>
              <a:rPr lang="en-IN" dirty="0" smtClean="0"/>
              <a:t>JOINS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0137" y="762000"/>
            <a:ext cx="8153400" cy="5863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Till now we could display columns from one table only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In </a:t>
            </a:r>
            <a:r>
              <a:rPr lang="en-IN" sz="2000" b="1" dirty="0" err="1" smtClean="0">
                <a:solidFill>
                  <a:schemeClr val="tx2"/>
                </a:solidFill>
              </a:rPr>
              <a:t>Subqueries</a:t>
            </a:r>
            <a:r>
              <a:rPr lang="en-IN" sz="2000" b="1" dirty="0" smtClean="0">
                <a:solidFill>
                  <a:schemeClr val="tx2"/>
                </a:solidFill>
              </a:rPr>
              <a:t> too only the columns of the outermost query table could be displayed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If we need information from more than one table to be displayed we need to use JOINS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There are different types of JOINS: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cartesian product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inner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tx2"/>
                </a:solidFill>
              </a:rPr>
              <a:t>theta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tx2"/>
                </a:solidFill>
              </a:rPr>
              <a:t>natural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tx2"/>
                </a:solidFill>
              </a:rPr>
              <a:t>self join</a:t>
            </a:r>
            <a:endParaRPr lang="en-IN" sz="2000" b="1" dirty="0">
              <a:solidFill>
                <a:schemeClr val="tx2"/>
              </a:solidFill>
            </a:endParaRP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outer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tx2"/>
                </a:solidFill>
              </a:rPr>
              <a:t>left outer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tx2"/>
                </a:solidFill>
              </a:rPr>
              <a:t>right outer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tx2"/>
                </a:solidFill>
              </a:rPr>
              <a:t>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7588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4567" y="254168"/>
            <a:ext cx="8153400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+ 3/(24*60*60),'</a:t>
            </a: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dd-mon-yy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am'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 as ADDSECS from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or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+ 3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/(86400),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dd-mon-yy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am'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as ADDSECS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=10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08777"/>
              </p:ext>
            </p:extLst>
          </p:nvPr>
        </p:nvGraphicFramePr>
        <p:xfrm>
          <a:off x="441267" y="25908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DATE_TIME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ADDSECS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17-nov-81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12:00:03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7934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12:00:03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5349" y="3962400"/>
            <a:ext cx="8153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Add 4 hours and 3 seconds to the </a:t>
            </a:r>
            <a:r>
              <a:rPr lang="en-IN" b="1" dirty="0" err="1" smtClean="0">
                <a:solidFill>
                  <a:schemeClr val="tx2"/>
                </a:solidFill>
              </a:rPr>
              <a:t>hiredate</a:t>
            </a:r>
            <a:r>
              <a:rPr lang="en-IN" b="1" dirty="0" smtClean="0">
                <a:solidFill>
                  <a:schemeClr val="tx2"/>
                </a:solidFill>
              </a:rPr>
              <a:t> of employees of </a:t>
            </a:r>
            <a:r>
              <a:rPr lang="en-IN" b="1" dirty="0" err="1" smtClean="0">
                <a:solidFill>
                  <a:schemeClr val="tx2"/>
                </a:solidFill>
              </a:rPr>
              <a:t>deptno</a:t>
            </a:r>
            <a:r>
              <a:rPr lang="en-IN" b="1" dirty="0" smtClean="0">
                <a:solidFill>
                  <a:schemeClr val="tx2"/>
                </a:solidFill>
              </a:rPr>
              <a:t> 10.</a:t>
            </a: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+ 4/24 + (3/(24*60*60)),'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ADD_HOURS_SECS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60125"/>
              </p:ext>
            </p:extLst>
          </p:nvPr>
        </p:nvGraphicFramePr>
        <p:xfrm>
          <a:off x="462049" y="54102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DATE_TIME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ADD_HOURS_SECS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04:00:03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04:00:03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23-jan-82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04:00:03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Date Manipulations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Add </a:t>
            </a:r>
            <a:r>
              <a:rPr lang="en-IN" sz="2000" b="1" dirty="0" smtClean="0">
                <a:solidFill>
                  <a:schemeClr val="tx2"/>
                </a:solidFill>
              </a:rPr>
              <a:t>5 days, 4 </a:t>
            </a:r>
            <a:r>
              <a:rPr lang="en-IN" sz="2000" b="1" dirty="0">
                <a:solidFill>
                  <a:schemeClr val="tx2"/>
                </a:solidFill>
              </a:rPr>
              <a:t>hours and 3 seconds to the </a:t>
            </a:r>
            <a:r>
              <a:rPr lang="en-IN" sz="2000" b="1" dirty="0" err="1">
                <a:solidFill>
                  <a:schemeClr val="tx2"/>
                </a:solidFill>
              </a:rPr>
              <a:t>hiredate</a:t>
            </a:r>
            <a:r>
              <a:rPr lang="en-IN" sz="2000" b="1" dirty="0">
                <a:solidFill>
                  <a:schemeClr val="tx2"/>
                </a:solidFill>
              </a:rPr>
              <a:t> of employees of </a:t>
            </a:r>
            <a:r>
              <a:rPr lang="en-IN" sz="2000" b="1" dirty="0" err="1">
                <a:solidFill>
                  <a:schemeClr val="tx2"/>
                </a:solidFill>
              </a:rPr>
              <a:t>deptno</a:t>
            </a:r>
            <a:r>
              <a:rPr lang="en-IN" sz="2000" b="1" dirty="0">
                <a:solidFill>
                  <a:schemeClr val="tx2"/>
                </a:solidFill>
              </a:rPr>
              <a:t> 10.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sz="2000" b="1" dirty="0" err="1" smtClean="0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+ 5 + 4/24 + (3/(24*60*60)),'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dd-mon-yy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am')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ADD_DAYS_HOURS_SECS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60204"/>
              </p:ext>
            </p:extLst>
          </p:nvPr>
        </p:nvGraphicFramePr>
        <p:xfrm>
          <a:off x="381000" y="27432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DATE_TIME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ADD_DAYS_HOURS_SECS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17-nov-81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22-nov-81 04:00:03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09-jun-81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14-jun-81 04:00:03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23-jan-82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28-jan-82 04:00:03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7036" y="4267200"/>
            <a:ext cx="8153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hh</a:t>
            </a:r>
            <a:r>
              <a:rPr lang="en-IN" sz="2000" b="1" dirty="0" smtClean="0">
                <a:solidFill>
                  <a:schemeClr val="tx2"/>
                </a:solidFill>
              </a:rPr>
              <a:t> – hours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mi – minutes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ss</a:t>
            </a:r>
            <a:r>
              <a:rPr lang="en-IN" sz="2000" b="1" dirty="0" smtClean="0">
                <a:solidFill>
                  <a:schemeClr val="tx2"/>
                </a:solidFill>
              </a:rPr>
              <a:t> – seconds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We write ‘am’ as default but if the time is after 12 noon it will be displayed as ‘pm’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The day, month and year have many other formats</a:t>
            </a:r>
            <a:endParaRPr lang="en-IN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Date Manipulations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594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FF0000"/>
                </a:solidFill>
              </a:rPr>
              <a:t>DAY formats (Assume date as 23</a:t>
            </a:r>
            <a:r>
              <a:rPr lang="en-IN" sz="2000" b="1" baseline="30000" dirty="0" smtClean="0">
                <a:solidFill>
                  <a:srgbClr val="FF0000"/>
                </a:solidFill>
              </a:rPr>
              <a:t>rd</a:t>
            </a:r>
            <a:r>
              <a:rPr lang="en-IN" sz="2000" b="1" dirty="0" smtClean="0">
                <a:solidFill>
                  <a:srgbClr val="FF0000"/>
                </a:solidFill>
              </a:rPr>
              <a:t> January, 2022)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dd</a:t>
            </a:r>
            <a:r>
              <a:rPr lang="en-IN" sz="2000" b="1" dirty="0" smtClean="0">
                <a:solidFill>
                  <a:schemeClr val="tx2"/>
                </a:solidFill>
              </a:rPr>
              <a:t> – 23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ddth</a:t>
            </a:r>
            <a:r>
              <a:rPr lang="en-IN" sz="2000" b="1" dirty="0" smtClean="0">
                <a:solidFill>
                  <a:schemeClr val="tx2"/>
                </a:solidFill>
              </a:rPr>
              <a:t> – 23rd  (1st, 2nd, 3rd, …)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dy</a:t>
            </a:r>
            <a:r>
              <a:rPr lang="en-IN" sz="2000" b="1" dirty="0" smtClean="0">
                <a:solidFill>
                  <a:schemeClr val="tx2"/>
                </a:solidFill>
              </a:rPr>
              <a:t> – sun   (It’s a Sunday on 23/1/2022)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Dy</a:t>
            </a:r>
            <a:r>
              <a:rPr lang="en-IN" sz="2000" b="1" dirty="0" smtClean="0">
                <a:solidFill>
                  <a:schemeClr val="tx2"/>
                </a:solidFill>
              </a:rPr>
              <a:t> – Sun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DY – SUN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day – </a:t>
            </a:r>
            <a:r>
              <a:rPr lang="en-IN" sz="2000" b="1" dirty="0" err="1" smtClean="0">
                <a:solidFill>
                  <a:schemeClr val="tx2"/>
                </a:solidFill>
              </a:rPr>
              <a:t>sunday</a:t>
            </a:r>
            <a:r>
              <a:rPr lang="en-IN" sz="2000" b="1" dirty="0" smtClean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Day – Sunday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DAY – SUNDAY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ddsp</a:t>
            </a:r>
            <a:r>
              <a:rPr lang="en-IN" sz="2000" b="1" dirty="0" smtClean="0">
                <a:solidFill>
                  <a:schemeClr val="tx2"/>
                </a:solidFill>
              </a:rPr>
              <a:t> – twenty-three  (spell the day)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Ddsp</a:t>
            </a:r>
            <a:r>
              <a:rPr lang="en-IN" sz="2000" b="1" dirty="0" smtClean="0">
                <a:solidFill>
                  <a:schemeClr val="tx2"/>
                </a:solidFill>
              </a:rPr>
              <a:t> – Twenty-Three    (depends on the case used in the format)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DDSP – TWENTY-THREE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Ddsp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') as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DATE1 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=10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b="1" dirty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IN" sz="2000" b="1" dirty="0" smtClean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IN" sz="2000" b="1" dirty="0" smtClean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IN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73801"/>
              </p:ext>
            </p:extLst>
          </p:nvPr>
        </p:nvGraphicFramePr>
        <p:xfrm>
          <a:off x="441267" y="5105400"/>
          <a:ext cx="76200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EMPNO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HIREDATE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DATE1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7839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17-NOV-81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Seventeen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7782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09-JUN-81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Nine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7934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23-JAN-82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Twenty-Three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3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Date Manipulations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594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FF0000"/>
                </a:solidFill>
              </a:rPr>
              <a:t>DAY formats (Assume date as 23</a:t>
            </a:r>
            <a:r>
              <a:rPr lang="en-IN" sz="2000" b="1" baseline="30000" dirty="0" smtClean="0">
                <a:solidFill>
                  <a:srgbClr val="FF0000"/>
                </a:solidFill>
              </a:rPr>
              <a:t>rd</a:t>
            </a:r>
            <a:r>
              <a:rPr lang="en-IN" sz="2000" b="1" dirty="0" smtClean="0">
                <a:solidFill>
                  <a:srgbClr val="FF0000"/>
                </a:solidFill>
              </a:rPr>
              <a:t> January, 2022)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ddspth</a:t>
            </a:r>
            <a:r>
              <a:rPr lang="en-IN" sz="2000" b="1" dirty="0" smtClean="0">
                <a:solidFill>
                  <a:schemeClr val="tx2"/>
                </a:solidFill>
              </a:rPr>
              <a:t> – twenty-third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Ddspth</a:t>
            </a:r>
            <a:r>
              <a:rPr lang="en-IN" sz="2000" b="1" dirty="0" smtClean="0">
                <a:solidFill>
                  <a:schemeClr val="tx2"/>
                </a:solidFill>
              </a:rPr>
              <a:t>, DDSPTH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IN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FF0000"/>
                </a:solidFill>
              </a:rPr>
              <a:t>Month formats </a:t>
            </a:r>
            <a:r>
              <a:rPr lang="en-IN" sz="2000" b="1" dirty="0">
                <a:solidFill>
                  <a:srgbClr val="FF0000"/>
                </a:solidFill>
              </a:rPr>
              <a:t>(Assume date as 23</a:t>
            </a:r>
            <a:r>
              <a:rPr lang="en-IN" sz="2000" b="1" baseline="30000" dirty="0">
                <a:solidFill>
                  <a:srgbClr val="FF0000"/>
                </a:solidFill>
              </a:rPr>
              <a:t>rd</a:t>
            </a:r>
            <a:r>
              <a:rPr lang="en-IN" sz="2000" b="1" dirty="0">
                <a:solidFill>
                  <a:srgbClr val="FF0000"/>
                </a:solidFill>
              </a:rPr>
              <a:t> January, 2022</a:t>
            </a:r>
            <a:r>
              <a:rPr lang="en-IN" sz="2000" b="1" dirty="0" smtClean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mm – 01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mon</a:t>
            </a:r>
            <a:r>
              <a:rPr lang="en-IN" sz="2000" b="1" dirty="0">
                <a:solidFill>
                  <a:schemeClr val="tx2"/>
                </a:solidFill>
              </a:rPr>
              <a:t> </a:t>
            </a:r>
            <a:r>
              <a:rPr lang="en-IN" sz="2000" b="1" dirty="0" smtClean="0">
                <a:solidFill>
                  <a:schemeClr val="tx2"/>
                </a:solidFill>
              </a:rPr>
              <a:t>– </a:t>
            </a:r>
            <a:r>
              <a:rPr lang="en-IN" sz="2000" b="1" dirty="0" err="1" smtClean="0">
                <a:solidFill>
                  <a:schemeClr val="tx2"/>
                </a:solidFill>
              </a:rPr>
              <a:t>jan</a:t>
            </a:r>
            <a:r>
              <a:rPr lang="en-IN" sz="2000" b="1" dirty="0" smtClean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Mon – Jan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MON – JAN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month – </a:t>
            </a:r>
            <a:r>
              <a:rPr lang="en-IN" sz="2000" b="1" dirty="0" err="1" smtClean="0">
                <a:solidFill>
                  <a:schemeClr val="tx2"/>
                </a:solidFill>
              </a:rPr>
              <a:t>january</a:t>
            </a:r>
            <a:r>
              <a:rPr lang="en-IN" sz="2000" b="1" dirty="0" smtClean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Month – January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MONTH – JANUARY </a:t>
            </a:r>
            <a:endParaRPr lang="en-IN" sz="2000" b="1" dirty="0">
              <a:solidFill>
                <a:schemeClr val="tx2"/>
              </a:solidFill>
            </a:endParaRPr>
          </a:p>
          <a:p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FF0000"/>
                </a:solidFill>
              </a:rPr>
              <a:t>Year </a:t>
            </a:r>
            <a:r>
              <a:rPr lang="en-IN" sz="2000" b="1" dirty="0">
                <a:solidFill>
                  <a:srgbClr val="FF0000"/>
                </a:solidFill>
              </a:rPr>
              <a:t>formats (Assume date as 23</a:t>
            </a:r>
            <a:r>
              <a:rPr lang="en-IN" sz="2000" b="1" baseline="30000" dirty="0">
                <a:solidFill>
                  <a:srgbClr val="FF0000"/>
                </a:solidFill>
              </a:rPr>
              <a:t>rd</a:t>
            </a:r>
            <a:r>
              <a:rPr lang="en-IN" sz="2000" b="1" dirty="0">
                <a:solidFill>
                  <a:srgbClr val="FF0000"/>
                </a:solidFill>
              </a:rPr>
              <a:t> January, 2022)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yy</a:t>
            </a:r>
            <a:r>
              <a:rPr lang="en-IN" sz="2000" b="1" dirty="0" smtClean="0">
                <a:solidFill>
                  <a:schemeClr val="tx2"/>
                </a:solidFill>
              </a:rPr>
              <a:t> </a:t>
            </a:r>
            <a:r>
              <a:rPr lang="en-IN" sz="2000" b="1" dirty="0">
                <a:solidFill>
                  <a:schemeClr val="tx2"/>
                </a:solidFill>
              </a:rPr>
              <a:t>– </a:t>
            </a:r>
            <a:r>
              <a:rPr lang="en-IN" sz="2000" b="1" dirty="0" smtClean="0">
                <a:solidFill>
                  <a:schemeClr val="tx2"/>
                </a:solidFill>
              </a:rPr>
              <a:t>22</a:t>
            </a:r>
            <a:endParaRPr lang="en-IN" sz="2000" b="1" dirty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yyyy</a:t>
            </a:r>
            <a:r>
              <a:rPr lang="en-IN" sz="2000" b="1" dirty="0" smtClean="0">
                <a:solidFill>
                  <a:schemeClr val="tx2"/>
                </a:solidFill>
              </a:rPr>
              <a:t> </a:t>
            </a:r>
            <a:r>
              <a:rPr lang="en-IN" sz="2000" b="1" dirty="0">
                <a:solidFill>
                  <a:schemeClr val="tx2"/>
                </a:solidFill>
              </a:rPr>
              <a:t>– </a:t>
            </a:r>
            <a:r>
              <a:rPr lang="en-IN" sz="2000" b="1" dirty="0" smtClean="0">
                <a:solidFill>
                  <a:schemeClr val="tx2"/>
                </a:solidFill>
              </a:rPr>
              <a:t>2022 </a:t>
            </a:r>
            <a:endParaRPr lang="en-IN" sz="2000" b="1" dirty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year </a:t>
            </a:r>
            <a:r>
              <a:rPr lang="en-IN" sz="2000" b="1" dirty="0">
                <a:solidFill>
                  <a:schemeClr val="tx2"/>
                </a:solidFill>
              </a:rPr>
              <a:t>– </a:t>
            </a:r>
            <a:r>
              <a:rPr lang="en-IN" sz="2000" b="1" dirty="0" smtClean="0">
                <a:solidFill>
                  <a:schemeClr val="tx2"/>
                </a:solidFill>
              </a:rPr>
              <a:t>twenty twenty-two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Year – Twenty Twenty-Two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YEAR – TWENTY TWENTY-TWO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Date Manipulations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Mon YYYY')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as NEWDATE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= 20;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18534"/>
              </p:ext>
            </p:extLst>
          </p:nvPr>
        </p:nvGraphicFramePr>
        <p:xfrm>
          <a:off x="1524000" y="1752600"/>
          <a:ext cx="4740334" cy="2072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70167"/>
                <a:gridCol w="2370167"/>
              </a:tblGrid>
              <a:tr h="378759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HIREDATE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 smtClean="0">
                          <a:effectLst/>
                        </a:rPr>
                        <a:t>NEWDATE 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320488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02-APR-81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Thu Apr 1981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19-APR-87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Sun Apr 1987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03-DEC-81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Thu Dec 1981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17-DEC-80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Wed Dec 1980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23-MAY-87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Sat May 1987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79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Date Manipulations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ddth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Month YY') as FINEDATE from dual;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07968"/>
              </p:ext>
            </p:extLst>
          </p:nvPr>
        </p:nvGraphicFramePr>
        <p:xfrm>
          <a:off x="441267" y="1447800"/>
          <a:ext cx="7620000" cy="73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810000"/>
                <a:gridCol w="381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SYSDATE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FINEDATE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03-FEB-22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03rd February 22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74567" y="23622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ddsp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Month YY') as FINEDATE1, 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,'DDSP Month YY') as FINEDATE2 from dual;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567" y="4232850"/>
            <a:ext cx="8153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ddspth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Month YY') as FINEDATE1, 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,'DDSPTH Month YY') as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FINEDATE2,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Ddspth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Month YY') as FINEDATE3 from dual;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6040"/>
              </p:ext>
            </p:extLst>
          </p:nvPr>
        </p:nvGraphicFramePr>
        <p:xfrm>
          <a:off x="304800" y="3276600"/>
          <a:ext cx="7620000" cy="73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SYSDATE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FINEDATE1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FINEDATE2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03-FEB-22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three February 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THREE February 22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25712"/>
              </p:ext>
            </p:extLst>
          </p:nvPr>
        </p:nvGraphicFramePr>
        <p:xfrm>
          <a:off x="381000" y="5638800"/>
          <a:ext cx="7620000" cy="73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SYSDATE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FINEDATE1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FINEDATE2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FINEDATE3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03-FEB-22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third February 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THIRD February 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Third February 22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11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7214" y="304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Display the </a:t>
            </a:r>
            <a:r>
              <a:rPr lang="en-IN" sz="2000" dirty="0" err="1" smtClean="0">
                <a:solidFill>
                  <a:schemeClr val="tx2"/>
                </a:solidFill>
              </a:rPr>
              <a:t>empno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hiredate</a:t>
            </a:r>
            <a:r>
              <a:rPr lang="en-IN" sz="2000" dirty="0" smtClean="0">
                <a:solidFill>
                  <a:schemeClr val="tx2"/>
                </a:solidFill>
              </a:rPr>
              <a:t> and number of days since an employee has been hired for employees of dept. 20.</a:t>
            </a: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sysdate-hiredate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20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629" y="37338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round(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sysdate-hiredate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20;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05972"/>
              </p:ext>
            </p:extLst>
          </p:nvPr>
        </p:nvGraphicFramePr>
        <p:xfrm>
          <a:off x="471357" y="1828800"/>
          <a:ext cx="7629092" cy="16826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26264"/>
                <a:gridCol w="1143000"/>
                <a:gridCol w="1447800"/>
                <a:gridCol w="4112028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SYSDATE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SYSDATE-HIREDATE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</a:tr>
              <a:tr h="2652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02-APR-81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14918.2339583333333333333333333333333333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2652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19-APR-87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12710.2339583333333333333333333333333333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2652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14673.2339583333333333333333333333333333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2652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17-DEC-80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15024.2339583333333333333333333333333333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2652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7876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23-MAY-87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12676.2339583333333333333333333333333333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88836"/>
              </p:ext>
            </p:extLst>
          </p:nvPr>
        </p:nvGraphicFramePr>
        <p:xfrm>
          <a:off x="1369867" y="4800600"/>
          <a:ext cx="5832071" cy="1706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31130"/>
                <a:gridCol w="933131"/>
                <a:gridCol w="1049773"/>
                <a:gridCol w="3118037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EMPNO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SYSDATE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ROUND(SYSDATE-HIREDATE)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14918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19-APR-87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12710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14673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17-DEC-80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15024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7876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23-MAY-87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12676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6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1796" y="838200"/>
            <a:ext cx="8153400" cy="400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There are a number of functions related to date data types.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to_char</a:t>
            </a:r>
            <a:r>
              <a:rPr lang="en-IN" sz="2000" b="1" dirty="0" smtClean="0">
                <a:solidFill>
                  <a:schemeClr val="tx2"/>
                </a:solidFill>
              </a:rPr>
              <a:t>(date, format)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to_date</a:t>
            </a:r>
            <a:r>
              <a:rPr lang="en-IN" sz="2000" b="1" dirty="0" smtClean="0">
                <a:solidFill>
                  <a:schemeClr val="tx2"/>
                </a:solidFill>
              </a:rPr>
              <a:t>(char, format)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months_between</a:t>
            </a:r>
            <a:r>
              <a:rPr lang="en-IN" sz="2000" b="1" dirty="0" smtClean="0">
                <a:solidFill>
                  <a:schemeClr val="tx2"/>
                </a:solidFill>
              </a:rPr>
              <a:t>(d1, d2) – months between date d1 and date d2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last_day</a:t>
            </a:r>
            <a:r>
              <a:rPr lang="en-IN" sz="2000" b="1" dirty="0" smtClean="0">
                <a:solidFill>
                  <a:schemeClr val="tx2"/>
                </a:solidFill>
              </a:rPr>
              <a:t>(date) – display the last day of the month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next_day</a:t>
            </a:r>
            <a:r>
              <a:rPr lang="en-IN" sz="2000" b="1" dirty="0" smtClean="0">
                <a:solidFill>
                  <a:schemeClr val="tx2"/>
                </a:solidFill>
              </a:rPr>
              <a:t>(date, day) – display the date on which the given day occurs after the given date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 smtClean="0">
                <a:solidFill>
                  <a:schemeClr val="tx2"/>
                </a:solidFill>
              </a:rPr>
              <a:t>add_months</a:t>
            </a:r>
            <a:r>
              <a:rPr lang="en-IN" sz="2000" b="1" dirty="0" smtClean="0">
                <a:solidFill>
                  <a:schemeClr val="tx2"/>
                </a:solidFill>
              </a:rPr>
              <a:t>(d1, x) – add x months to the date d1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Display the months between the </a:t>
            </a:r>
            <a:r>
              <a:rPr lang="en-IN" sz="2000" b="1" dirty="0" err="1" smtClean="0">
                <a:solidFill>
                  <a:schemeClr val="tx2"/>
                </a:solidFill>
              </a:rPr>
              <a:t>hiredate</a:t>
            </a:r>
            <a:r>
              <a:rPr lang="en-IN" sz="2000" b="1" dirty="0" smtClean="0">
                <a:solidFill>
                  <a:schemeClr val="tx2"/>
                </a:solidFill>
              </a:rPr>
              <a:t> and the </a:t>
            </a:r>
            <a:r>
              <a:rPr lang="en-IN" sz="2000" b="1" dirty="0" err="1" smtClean="0">
                <a:solidFill>
                  <a:schemeClr val="tx2"/>
                </a:solidFill>
              </a:rPr>
              <a:t>sysdate</a:t>
            </a:r>
            <a:r>
              <a:rPr lang="en-IN" sz="2000" b="1" dirty="0" smtClean="0">
                <a:solidFill>
                  <a:schemeClr val="tx2"/>
                </a:solidFill>
              </a:rPr>
              <a:t> for all employees of </a:t>
            </a:r>
            <a:r>
              <a:rPr lang="en-IN" sz="2000" b="1" dirty="0" err="1" smtClean="0">
                <a:solidFill>
                  <a:schemeClr val="tx2"/>
                </a:solidFill>
              </a:rPr>
              <a:t>dept</a:t>
            </a:r>
            <a:r>
              <a:rPr lang="en-IN" sz="2000" b="1" dirty="0" smtClean="0">
                <a:solidFill>
                  <a:schemeClr val="tx2"/>
                </a:solidFill>
              </a:rPr>
              <a:t> no 20.</a:t>
            </a: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empno,sysdate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months_between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sysdate,hiredate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 as D1, round(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months_between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sysdate,hiredate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)) as D2, round(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months_between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hiredate,sysdate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)) as D3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 20;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Date Functions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10847"/>
              </p:ext>
            </p:extLst>
          </p:nvPr>
        </p:nvGraphicFramePr>
        <p:xfrm>
          <a:off x="259078" y="4953000"/>
          <a:ext cx="8066118" cy="16326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3218"/>
                <a:gridCol w="910958"/>
                <a:gridCol w="910958"/>
                <a:gridCol w="3732183"/>
                <a:gridCol w="898518"/>
                <a:gridCol w="930283"/>
              </a:tblGrid>
              <a:tr h="144623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SYSDATE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D1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D2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D3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</a:tr>
              <a:tr h="169726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7566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490.072289053166069295101553166069295102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490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-490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</a:tr>
              <a:tr h="14672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19-APR-87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417.523901956391875746714456391875746714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418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-418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</a:tr>
              <a:tr h="12177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482.040030988649940262843488649940262843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-482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</a:tr>
              <a:tr h="22657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17-DEC-80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493.588418085424133811230585424133811231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494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-494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</a:tr>
              <a:tr h="333578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7876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04-FEB-22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23-MAY-87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416.394869698327359617682198327359617682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416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-416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3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38545" y="1524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Display the last day of the current month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last_day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add_months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2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dual;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31544"/>
              </p:ext>
            </p:extLst>
          </p:nvPr>
        </p:nvGraphicFramePr>
        <p:xfrm>
          <a:off x="633845" y="990600"/>
          <a:ext cx="7162799" cy="746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37205"/>
                <a:gridCol w="2812797"/>
                <a:gridCol w="2812797"/>
              </a:tblGrid>
              <a:tr h="381000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SYSDATE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LAST_DAY(SYSDATE)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ADD_MONTHS(SYSDATE</a:t>
                      </a:r>
                      <a:r>
                        <a:rPr lang="en-IN" b="1" dirty="0" smtClean="0">
                          <a:effectLst/>
                        </a:rPr>
                        <a:t>, 2</a:t>
                      </a:r>
                      <a:r>
                        <a:rPr lang="en-IN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16-FEB-23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28-FEB-23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16-APR-23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" y="4038600"/>
            <a:ext cx="8153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Display every  last date of the month on which an employee of dept. no. 20 is hired.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last_day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20;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79446"/>
              </p:ext>
            </p:extLst>
          </p:nvPr>
        </p:nvGraphicFramePr>
        <p:xfrm>
          <a:off x="409910" y="5181600"/>
          <a:ext cx="76200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EMPNO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HIREDATE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LAST_DAY(HIREDATE)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7566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02-APR-81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30-APR-81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7902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03-DEC-81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31-DEC-81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7876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23-MAY-87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31-MAY-87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43210" y="1905000"/>
            <a:ext cx="8153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Example on </a:t>
            </a:r>
            <a:r>
              <a:rPr lang="en-IN" sz="2000" b="1" dirty="0" err="1" smtClean="0">
                <a:solidFill>
                  <a:schemeClr val="tx2"/>
                </a:solidFill>
              </a:rPr>
              <a:t>add_months</a:t>
            </a:r>
            <a:endParaRPr lang="en-IN" sz="2000" b="1" dirty="0" smtClean="0">
              <a:solidFill>
                <a:schemeClr val="tx2"/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add_months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to_date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('28-02-2023','dd-mm-yyyy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'), 2) as D1,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add_months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('29-02-2024','dd-mm-yyyy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'), 2) as D2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dual;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16321"/>
              </p:ext>
            </p:extLst>
          </p:nvPr>
        </p:nvGraphicFramePr>
        <p:xfrm>
          <a:off x="2590800" y="3124200"/>
          <a:ext cx="2971800" cy="746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24000"/>
                <a:gridCol w="1447800"/>
              </a:tblGrid>
              <a:tr h="381000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D2</a:t>
                      </a:r>
                    </a:p>
                  </a:txBody>
                  <a:tcPr anchor="ctr"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30-APR-23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30-APR-24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7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Date Manipulations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Display the date on which we have a Monday and the date on which we have a Saturday after the </a:t>
            </a:r>
            <a:r>
              <a:rPr lang="en-IN" sz="2000" b="1" dirty="0" err="1" smtClean="0">
                <a:solidFill>
                  <a:schemeClr val="tx2"/>
                </a:solidFill>
              </a:rPr>
              <a:t>hiredate</a:t>
            </a:r>
            <a:r>
              <a:rPr lang="en-IN" sz="2000" b="1" dirty="0" smtClean="0">
                <a:solidFill>
                  <a:schemeClr val="tx2"/>
                </a:solidFill>
              </a:rPr>
              <a:t> for employees of dept. no 10.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next_day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,'MONDAY') as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MON_DAY1,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next_day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,'MON') as MON_DAY2,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next_day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,‘SAT')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as SAT_DAY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10;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8711"/>
              </p:ext>
            </p:extLst>
          </p:nvPr>
        </p:nvGraphicFramePr>
        <p:xfrm>
          <a:off x="304800" y="25908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HIREDATE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MON_DAY2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MON_DAY2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SAT_DAY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23-NOV-81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21-NOV-81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15-JUN-81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13-JUN-81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23-JAN-82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25-JAN-82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25-JAN-82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30-JAN-82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2702" y="39624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Display details of employees hired in the month of December.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mon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') =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dec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‘ 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96866"/>
              </p:ext>
            </p:extLst>
          </p:nvPr>
        </p:nvGraphicFramePr>
        <p:xfrm>
          <a:off x="284365" y="5105400"/>
          <a:ext cx="7870073" cy="121121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83759"/>
                <a:gridCol w="983759"/>
                <a:gridCol w="983759"/>
                <a:gridCol w="728904"/>
                <a:gridCol w="1238615"/>
                <a:gridCol w="983759"/>
                <a:gridCol w="983759"/>
                <a:gridCol w="983759"/>
              </a:tblGrid>
              <a:tr h="321177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MGR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29197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FORD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9197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SMITH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7902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17-DEC-80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800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9197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JAMES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7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/>
          <a:lstStyle/>
          <a:p>
            <a:r>
              <a:rPr lang="en-IN" dirty="0" smtClean="0"/>
              <a:t>Cartesian Product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0137" y="7620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3911"/>
              </p:ext>
            </p:extLst>
          </p:nvPr>
        </p:nvGraphicFramePr>
        <p:xfrm>
          <a:off x="76200" y="1295400"/>
          <a:ext cx="8001000" cy="228600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17365"/>
                <a:gridCol w="871831"/>
                <a:gridCol w="1198769"/>
                <a:gridCol w="762853"/>
                <a:gridCol w="1249807"/>
                <a:gridCol w="711813"/>
                <a:gridCol w="871831"/>
                <a:gridCol w="1416731"/>
              </a:tblGrid>
              <a:tr h="544286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EMPNO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ENAME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JOB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MGR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HIREDATE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SAL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COMM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7566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JONES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02-APR-81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2975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354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7698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BLAKE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01-MAY-81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2850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354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7782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CLARK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7839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09-JUN-81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2450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4354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7788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SCOTT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ANALYST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7566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19-APR-87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34476"/>
              </p:ext>
            </p:extLst>
          </p:nvPr>
        </p:nvGraphicFramePr>
        <p:xfrm>
          <a:off x="2400300" y="4267200"/>
          <a:ext cx="3505200" cy="17526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27847"/>
                <a:gridCol w="1340224"/>
                <a:gridCol w="1237129"/>
              </a:tblGrid>
              <a:tr h="417286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DNAME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LOC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38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ACCOUNTING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NEW YORK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3382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RESEARCH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DALLAS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338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SALES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CHICAGO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338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40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OPERATIONS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BOSTON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10617" y="61722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  (cartesian product between the two tables)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3755704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30597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Date Manipulations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3508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to_date</a:t>
            </a:r>
            <a:r>
              <a:rPr lang="en-IN" sz="2000" b="1" dirty="0" smtClean="0">
                <a:solidFill>
                  <a:srgbClr val="C00000"/>
                </a:solidFill>
              </a:rPr>
              <a:t>(char, format)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err="1" smtClean="0">
                <a:solidFill>
                  <a:schemeClr val="tx2"/>
                </a:solidFill>
              </a:rPr>
              <a:t>to_date</a:t>
            </a:r>
            <a:r>
              <a:rPr lang="en-IN" b="1" dirty="0">
                <a:solidFill>
                  <a:schemeClr val="tx2"/>
                </a:solidFill>
              </a:rPr>
              <a:t>('23-1-1982 05:20:30 am','</a:t>
            </a:r>
            <a:r>
              <a:rPr lang="en-IN" b="1" dirty="0" err="1">
                <a:solidFill>
                  <a:schemeClr val="tx2"/>
                </a:solidFill>
              </a:rPr>
              <a:t>dd</a:t>
            </a:r>
            <a:r>
              <a:rPr lang="en-IN" b="1" dirty="0">
                <a:solidFill>
                  <a:schemeClr val="tx2"/>
                </a:solidFill>
              </a:rPr>
              <a:t>-mm-</a:t>
            </a:r>
            <a:r>
              <a:rPr lang="en-IN" b="1" dirty="0" err="1">
                <a:solidFill>
                  <a:schemeClr val="tx2"/>
                </a:solidFill>
              </a:rPr>
              <a:t>yyyy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b="1" dirty="0" err="1">
                <a:solidFill>
                  <a:schemeClr val="tx2"/>
                </a:solidFill>
              </a:rPr>
              <a:t>hh:mi:ss</a:t>
            </a:r>
            <a:r>
              <a:rPr lang="en-IN" b="1" dirty="0">
                <a:solidFill>
                  <a:schemeClr val="tx2"/>
                </a:solidFill>
              </a:rPr>
              <a:t> am</a:t>
            </a:r>
            <a:r>
              <a:rPr lang="en-IN" b="1" dirty="0" smtClean="0">
                <a:solidFill>
                  <a:schemeClr val="tx2"/>
                </a:solidFill>
              </a:rPr>
              <a:t>')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insert </a:t>
            </a:r>
            <a:r>
              <a:rPr lang="en-IN" b="1" dirty="0">
                <a:solidFill>
                  <a:schemeClr val="tx2"/>
                </a:solidFill>
              </a:rPr>
              <a:t>into </a:t>
            </a:r>
            <a:r>
              <a:rPr lang="en-IN" b="1" dirty="0" err="1">
                <a:solidFill>
                  <a:schemeClr val="tx2"/>
                </a:solidFill>
              </a:rPr>
              <a:t>emp</a:t>
            </a:r>
            <a:r>
              <a:rPr lang="en-IN" b="1" dirty="0">
                <a:solidFill>
                  <a:schemeClr val="tx2"/>
                </a:solidFill>
              </a:rPr>
              <a:t>  values(   7777, 'SUSAN', 'CLERK', 7782,   </a:t>
            </a:r>
            <a:r>
              <a:rPr lang="en-IN" b="1" dirty="0" err="1">
                <a:solidFill>
                  <a:schemeClr val="tx2"/>
                </a:solidFill>
              </a:rPr>
              <a:t>to_date</a:t>
            </a:r>
            <a:r>
              <a:rPr lang="en-IN" b="1" dirty="0">
                <a:solidFill>
                  <a:schemeClr val="tx2"/>
                </a:solidFill>
              </a:rPr>
              <a:t>('23-1-1982 </a:t>
            </a:r>
            <a:r>
              <a:rPr lang="en-IN" b="1" dirty="0" smtClean="0">
                <a:solidFill>
                  <a:schemeClr val="tx2"/>
                </a:solidFill>
              </a:rPr>
              <a:t>05:20:30 am</a:t>
            </a:r>
            <a:r>
              <a:rPr lang="en-IN" b="1" dirty="0">
                <a:solidFill>
                  <a:schemeClr val="tx2"/>
                </a:solidFill>
              </a:rPr>
              <a:t>','dd-mm-yyyy </a:t>
            </a:r>
            <a:r>
              <a:rPr lang="en-IN" b="1" dirty="0" err="1" smtClean="0">
                <a:solidFill>
                  <a:schemeClr val="tx2"/>
                </a:solidFill>
              </a:rPr>
              <a:t>hh:mi:ss</a:t>
            </a:r>
            <a:r>
              <a:rPr lang="en-IN" b="1" dirty="0" smtClean="0">
                <a:solidFill>
                  <a:schemeClr val="tx2"/>
                </a:solidFill>
              </a:rPr>
              <a:t> am</a:t>
            </a:r>
            <a:r>
              <a:rPr lang="en-IN" b="1" dirty="0">
                <a:solidFill>
                  <a:schemeClr val="tx2"/>
                </a:solidFill>
              </a:rPr>
              <a:t>'),   1300, null, 10  </a:t>
            </a:r>
            <a:r>
              <a:rPr lang="en-IN" b="1" dirty="0" smtClean="0">
                <a:solidFill>
                  <a:schemeClr val="tx2"/>
                </a:solidFill>
              </a:rPr>
              <a:t>);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insert </a:t>
            </a:r>
            <a:r>
              <a:rPr lang="en-IN" b="1" dirty="0">
                <a:solidFill>
                  <a:schemeClr val="tx2"/>
                </a:solidFill>
              </a:rPr>
              <a:t>into </a:t>
            </a:r>
            <a:r>
              <a:rPr lang="en-IN" b="1" dirty="0" err="1">
                <a:solidFill>
                  <a:schemeClr val="tx2"/>
                </a:solidFill>
              </a:rPr>
              <a:t>emp</a:t>
            </a:r>
            <a:r>
              <a:rPr lang="en-IN" b="1" dirty="0">
                <a:solidFill>
                  <a:schemeClr val="tx2"/>
                </a:solidFill>
              </a:rPr>
              <a:t>  values(   7300, 'ZOE', 'CLERK', 7782,   </a:t>
            </a:r>
            <a:r>
              <a:rPr lang="en-IN" b="1" dirty="0" err="1">
                <a:solidFill>
                  <a:schemeClr val="tx2"/>
                </a:solidFill>
              </a:rPr>
              <a:t>to_date</a:t>
            </a:r>
            <a:r>
              <a:rPr lang="en-IN" b="1" dirty="0">
                <a:solidFill>
                  <a:schemeClr val="tx2"/>
                </a:solidFill>
              </a:rPr>
              <a:t>('23-1-1982 </a:t>
            </a:r>
            <a:r>
              <a:rPr lang="en-IN" b="1" dirty="0" smtClean="0">
                <a:solidFill>
                  <a:schemeClr val="tx2"/>
                </a:solidFill>
              </a:rPr>
              <a:t>05:20:30 </a:t>
            </a:r>
            <a:r>
              <a:rPr lang="en-IN" b="1" dirty="0" smtClean="0">
                <a:solidFill>
                  <a:schemeClr val="accent2"/>
                </a:solidFill>
              </a:rPr>
              <a:t>pm</a:t>
            </a:r>
            <a:r>
              <a:rPr lang="en-IN" b="1" dirty="0">
                <a:solidFill>
                  <a:schemeClr val="tx2"/>
                </a:solidFill>
              </a:rPr>
              <a:t>','dd-mm-yyyy </a:t>
            </a:r>
            <a:r>
              <a:rPr lang="en-IN" b="1" dirty="0" err="1" smtClean="0">
                <a:solidFill>
                  <a:schemeClr val="tx2"/>
                </a:solidFill>
              </a:rPr>
              <a:t>hh:mi:ss</a:t>
            </a:r>
            <a:r>
              <a:rPr lang="en-IN" b="1" dirty="0" smtClean="0">
                <a:solidFill>
                  <a:schemeClr val="tx2"/>
                </a:solidFill>
              </a:rPr>
              <a:t> am</a:t>
            </a:r>
            <a:r>
              <a:rPr lang="en-IN" b="1" dirty="0">
                <a:solidFill>
                  <a:schemeClr val="tx2"/>
                </a:solidFill>
              </a:rPr>
              <a:t>'),   3300, null, 10  </a:t>
            </a:r>
            <a:r>
              <a:rPr lang="en-IN" b="1" dirty="0" smtClean="0">
                <a:solidFill>
                  <a:schemeClr val="tx2"/>
                </a:solidFill>
              </a:rPr>
              <a:t>);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am') as DATE_TIME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(displays ‘pm’ where the input was in pm)</a:t>
            </a:r>
            <a:endParaRPr lang="en-IN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27691"/>
              </p:ext>
            </p:extLst>
          </p:nvPr>
        </p:nvGraphicFramePr>
        <p:xfrm>
          <a:off x="1143000" y="4648200"/>
          <a:ext cx="5486400" cy="2072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43200"/>
                <a:gridCol w="2743200"/>
              </a:tblGrid>
              <a:tr h="378759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EMPNO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DATE_TIME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320488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7777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23-jan-82 05:20:30 am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7839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17-nov-81 12:00:00 am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7782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09-jun-81 12:00:00 am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7934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23-jan-82 12:00:00 am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7300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23-jan-82 05:20:30 pm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0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The Pseudo-columns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A </a:t>
            </a:r>
            <a:r>
              <a:rPr lang="en-IN" sz="2000" dirty="0" smtClean="0">
                <a:solidFill>
                  <a:schemeClr val="tx2"/>
                </a:solidFill>
              </a:rPr>
              <a:t>pseudo-column</a:t>
            </a:r>
            <a:r>
              <a:rPr lang="en-IN" sz="2000" dirty="0">
                <a:solidFill>
                  <a:schemeClr val="tx2"/>
                </a:solidFill>
              </a:rPr>
              <a:t> behaves like a table column, but is not actually stored in the table. </a:t>
            </a:r>
            <a:endParaRPr lang="en-IN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You </a:t>
            </a:r>
            <a:r>
              <a:rPr lang="en-IN" sz="2000" dirty="0">
                <a:solidFill>
                  <a:schemeClr val="tx2"/>
                </a:solidFill>
              </a:rPr>
              <a:t>can select from </a:t>
            </a:r>
            <a:r>
              <a:rPr lang="en-IN" sz="2000" dirty="0" smtClean="0">
                <a:solidFill>
                  <a:schemeClr val="tx2"/>
                </a:solidFill>
              </a:rPr>
              <a:t>pseudo-columns</a:t>
            </a:r>
            <a:r>
              <a:rPr lang="en-IN" sz="2000" dirty="0">
                <a:solidFill>
                  <a:schemeClr val="tx2"/>
                </a:solidFill>
              </a:rPr>
              <a:t>, but you cannot insert, update, or delete their values.</a:t>
            </a:r>
            <a:endParaRPr lang="en-IN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Oracle has many pseudo-columns like </a:t>
            </a:r>
            <a:r>
              <a:rPr lang="en-IN" sz="2000" dirty="0" err="1" smtClean="0">
                <a:solidFill>
                  <a:schemeClr val="tx2"/>
                </a:solidFill>
              </a:rPr>
              <a:t>rowid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rownum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nextval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currval</a:t>
            </a:r>
            <a:r>
              <a:rPr lang="en-IN" sz="2000" dirty="0" smtClean="0">
                <a:solidFill>
                  <a:schemeClr val="tx2"/>
                </a:solidFill>
              </a:rPr>
              <a:t>, …</a:t>
            </a:r>
          </a:p>
          <a:p>
            <a:endParaRPr lang="en-IN" sz="2000" dirty="0" smtClean="0">
              <a:solidFill>
                <a:schemeClr val="tx2"/>
              </a:solidFill>
            </a:endParaRPr>
          </a:p>
        </p:txBody>
      </p:sp>
      <p:pic>
        <p:nvPicPr>
          <p:cNvPr id="2050" name="Picture 2" descr="Operating Systems: Mass-Storag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13" y="2903913"/>
            <a:ext cx="4465454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1974" y="2895600"/>
            <a:ext cx="3445626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ROWID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It is the physical address of a record i.e. a hexadecimal number storing the exact location on the hard disk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It contains the </a:t>
            </a:r>
            <a:r>
              <a:rPr lang="en-IN" sz="2000" dirty="0" smtClean="0">
                <a:solidFill>
                  <a:schemeClr val="tx2"/>
                </a:solidFill>
              </a:rPr>
              <a:t>sector </a:t>
            </a:r>
            <a:r>
              <a:rPr lang="en-IN" sz="2000" dirty="0">
                <a:solidFill>
                  <a:schemeClr val="tx2"/>
                </a:solidFill>
              </a:rPr>
              <a:t>number, </a:t>
            </a:r>
            <a:r>
              <a:rPr lang="en-IN" sz="2000" dirty="0" smtClean="0">
                <a:solidFill>
                  <a:schemeClr val="tx2"/>
                </a:solidFill>
              </a:rPr>
              <a:t>track </a:t>
            </a:r>
            <a:r>
              <a:rPr lang="en-IN" sz="2000" dirty="0">
                <a:solidFill>
                  <a:schemeClr val="tx2"/>
                </a:solidFill>
              </a:rPr>
              <a:t>number, record </a:t>
            </a:r>
            <a:r>
              <a:rPr lang="en-IN" sz="2000" dirty="0" smtClean="0">
                <a:solidFill>
                  <a:schemeClr val="tx2"/>
                </a:solidFill>
              </a:rPr>
              <a:t>number, etc. </a:t>
            </a:r>
            <a:r>
              <a:rPr lang="en-IN" sz="2000" dirty="0">
                <a:solidFill>
                  <a:schemeClr val="tx2"/>
                </a:solidFill>
              </a:rPr>
              <a:t>on the </a:t>
            </a:r>
            <a:r>
              <a:rPr lang="en-IN" sz="2000" dirty="0" smtClean="0">
                <a:solidFill>
                  <a:schemeClr val="tx2"/>
                </a:solidFill>
              </a:rPr>
              <a:t>disk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It is unique for every record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Does not change ever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ROWID and ROWNUM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685800"/>
            <a:ext cx="8153400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ROWNUM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It is the access number of a </a:t>
            </a:r>
            <a:r>
              <a:rPr lang="en-IN" sz="2000" dirty="0" smtClean="0">
                <a:solidFill>
                  <a:schemeClr val="tx2"/>
                </a:solidFill>
              </a:rPr>
              <a:t>record (associated with every select query)</a:t>
            </a:r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The sequence number in which a record is fetched from the database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Every record has a </a:t>
            </a:r>
            <a:r>
              <a:rPr lang="en-IN" sz="2000" b="1" dirty="0">
                <a:solidFill>
                  <a:schemeClr val="tx2"/>
                </a:solidFill>
              </a:rPr>
              <a:t>unique </a:t>
            </a:r>
            <a:r>
              <a:rPr lang="en-IN" sz="2000" b="1" dirty="0" err="1">
                <a:solidFill>
                  <a:schemeClr val="tx2"/>
                </a:solidFill>
              </a:rPr>
              <a:t>rownum</a:t>
            </a:r>
            <a:r>
              <a:rPr lang="en-IN" sz="2000" b="1" dirty="0">
                <a:solidFill>
                  <a:schemeClr val="tx2"/>
                </a:solidFill>
              </a:rPr>
              <a:t> for every query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Every query generates </a:t>
            </a:r>
            <a:r>
              <a:rPr lang="en-IN" sz="2000" dirty="0" err="1">
                <a:solidFill>
                  <a:schemeClr val="tx2"/>
                </a:solidFill>
              </a:rPr>
              <a:t>rownums</a:t>
            </a:r>
            <a:r>
              <a:rPr lang="en-IN" sz="2000" dirty="0">
                <a:solidFill>
                  <a:schemeClr val="tx2"/>
                </a:solidFill>
              </a:rPr>
              <a:t> depending on the query and the records which are being </a:t>
            </a:r>
            <a:r>
              <a:rPr lang="en-IN" sz="2000" dirty="0" smtClean="0">
                <a:solidFill>
                  <a:schemeClr val="tx2"/>
                </a:solidFill>
              </a:rPr>
              <a:t>fetched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It always starts from 1 and the maximum value is the number of records fetched in that query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rownum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20;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IN" sz="2000" b="1" dirty="0" smtClean="0">
                <a:solidFill>
                  <a:schemeClr val="tx2"/>
                </a:solidFill>
              </a:rPr>
              <a:t>(By default Oracle always displays the records in the sequence in which they  in were inserted)</a:t>
            </a:r>
            <a:endParaRPr lang="en-IN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21915"/>
              </p:ext>
            </p:extLst>
          </p:nvPr>
        </p:nvGraphicFramePr>
        <p:xfrm>
          <a:off x="441267" y="4855428"/>
          <a:ext cx="7620000" cy="1889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48000"/>
                <a:gridCol w="1219200"/>
                <a:gridCol w="1219200"/>
                <a:gridCol w="990600"/>
                <a:gridCol w="1143000"/>
              </a:tblGrid>
              <a:tr h="238936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ROWNUM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EMPNO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ENAME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SAL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195493">
                <a:tc>
                  <a:txBody>
                    <a:bodyPr/>
                    <a:lstStyle/>
                    <a:p>
                      <a:r>
                        <a:rPr lang="en-IN" sz="1600" dirty="0" err="1">
                          <a:effectLst/>
                        </a:rPr>
                        <a:t>AGfedvAAkAAAAJeAAD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7566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JONES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2975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19549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7788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SCOTT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19549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AGfedvAAkAAAAJeAAF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7902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FORD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19549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7369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SMITH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800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19549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7876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ADAMS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1100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4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ROWID and ROWNUM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rownum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20 order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by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53854"/>
              </p:ext>
            </p:extLst>
          </p:nvPr>
        </p:nvGraphicFramePr>
        <p:xfrm>
          <a:off x="441267" y="1676400"/>
          <a:ext cx="7620000" cy="1889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43200"/>
                <a:gridCol w="1447800"/>
                <a:gridCol w="1143000"/>
                <a:gridCol w="1219200"/>
                <a:gridCol w="10668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ROWNUM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EMPNO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ENAME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SAL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7369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SMITH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800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7876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ADAMS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1100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7566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JONES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2975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7788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SCOTT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AGfedvAAkAAAAJeAAF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7902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FORD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3000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4567" y="3733799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rownum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&gt; 2500;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01479"/>
              </p:ext>
            </p:extLst>
          </p:nvPr>
        </p:nvGraphicFramePr>
        <p:xfrm>
          <a:off x="441267" y="4648200"/>
          <a:ext cx="7620000" cy="1889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19400"/>
                <a:gridCol w="1676400"/>
                <a:gridCol w="1066800"/>
                <a:gridCol w="1066800"/>
                <a:gridCol w="9906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ROWNUM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EMPNO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ENAME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SAL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AGfedvAAkAAAAJeAAA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KING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AGfedvAAkAAAAJeAAB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7698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BLAKE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2850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7566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JONES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2975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7788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SCOTT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AGfedvAAkAAAAJeAAF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7902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FORD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3000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9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34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ROWID and ROWNUM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75438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</a:rPr>
              <a:t>IMP</a:t>
            </a:r>
          </a:p>
          <a:p>
            <a:endParaRPr lang="en-IN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tx2"/>
                </a:solidFill>
              </a:rPr>
              <a:t>ROWID will never change for any record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800" b="1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tx2"/>
                </a:solidFill>
              </a:rPr>
              <a:t>ROWNUM may change depending on the query</a:t>
            </a:r>
            <a:endParaRPr lang="en-IN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35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70411" y="152400"/>
            <a:ext cx="81534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Suppose we have a table </a:t>
            </a:r>
            <a:r>
              <a:rPr lang="en-IN" sz="2000" b="1" dirty="0" err="1" smtClean="0">
                <a:solidFill>
                  <a:schemeClr val="tx2"/>
                </a:solidFill>
              </a:rPr>
              <a:t>emptemp</a:t>
            </a:r>
            <a:r>
              <a:rPr lang="en-IN" sz="2000" b="1" dirty="0" smtClean="0">
                <a:solidFill>
                  <a:schemeClr val="tx2"/>
                </a:solidFill>
              </a:rPr>
              <a:t> which does not have a primary key.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 The structure is similar to that of the </a:t>
            </a:r>
            <a:r>
              <a:rPr lang="en-IN" sz="2000" b="1" dirty="0" err="1" smtClean="0">
                <a:solidFill>
                  <a:schemeClr val="tx2"/>
                </a:solidFill>
              </a:rPr>
              <a:t>emp</a:t>
            </a:r>
            <a:r>
              <a:rPr lang="en-IN" sz="2000" b="1" dirty="0" smtClean="0">
                <a:solidFill>
                  <a:schemeClr val="tx2"/>
                </a:solidFill>
              </a:rPr>
              <a:t> table. By mistake many duplicate records have got added to this table.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Write a DELETE command that will delete the duplicates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2"/>
                </a:solidFill>
              </a:rPr>
              <a:t>The </a:t>
            </a:r>
            <a:r>
              <a:rPr lang="en-IN" sz="2000" b="1" dirty="0" err="1" smtClean="0">
                <a:solidFill>
                  <a:schemeClr val="tx2"/>
                </a:solidFill>
              </a:rPr>
              <a:t>emptemp</a:t>
            </a:r>
            <a:r>
              <a:rPr lang="en-IN" sz="2000" b="1" dirty="0" smtClean="0">
                <a:solidFill>
                  <a:schemeClr val="tx2"/>
                </a:solidFill>
              </a:rPr>
              <a:t> table contains the following data:</a:t>
            </a:r>
            <a:endParaRPr lang="en-IN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42816"/>
              </p:ext>
            </p:extLst>
          </p:nvPr>
        </p:nvGraphicFramePr>
        <p:xfrm>
          <a:off x="304801" y="2057400"/>
          <a:ext cx="7831415" cy="4513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25483"/>
                <a:gridCol w="972276"/>
                <a:gridCol w="972276"/>
                <a:gridCol w="972276"/>
                <a:gridCol w="972276"/>
                <a:gridCol w="972276"/>
                <a:gridCol w="972276"/>
                <a:gridCol w="972276"/>
              </a:tblGrid>
              <a:tr h="237837"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MGR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DEPTNO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PRESIDENT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7698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01-MAY-81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7782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7566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PRESIDENT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7782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16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36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8422" y="152400"/>
            <a:ext cx="78125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select </a:t>
            </a:r>
            <a:r>
              <a:rPr lang="en-IN" b="1" dirty="0" err="1">
                <a:solidFill>
                  <a:schemeClr val="tx2"/>
                </a:solidFill>
              </a:rPr>
              <a:t>rowid</a:t>
            </a:r>
            <a:r>
              <a:rPr lang="en-IN" b="1" dirty="0">
                <a:solidFill>
                  <a:schemeClr val="tx2"/>
                </a:solidFill>
              </a:rPr>
              <a:t>, </a:t>
            </a:r>
            <a:r>
              <a:rPr lang="en-IN" b="1" dirty="0" err="1">
                <a:solidFill>
                  <a:schemeClr val="tx2"/>
                </a:solidFill>
              </a:rPr>
              <a:t>empno</a:t>
            </a:r>
            <a:r>
              <a:rPr lang="en-IN" b="1" dirty="0">
                <a:solidFill>
                  <a:schemeClr val="tx2"/>
                </a:solidFill>
              </a:rPr>
              <a:t>, </a:t>
            </a:r>
            <a:r>
              <a:rPr lang="en-IN" b="1" dirty="0" err="1">
                <a:solidFill>
                  <a:schemeClr val="tx2"/>
                </a:solidFill>
              </a:rPr>
              <a:t>ename</a:t>
            </a:r>
            <a:r>
              <a:rPr lang="en-IN" b="1" dirty="0">
                <a:solidFill>
                  <a:schemeClr val="tx2"/>
                </a:solidFill>
              </a:rPr>
              <a:t> from </a:t>
            </a:r>
            <a:r>
              <a:rPr lang="en-IN" b="1" dirty="0" err="1">
                <a:solidFill>
                  <a:schemeClr val="tx2"/>
                </a:solidFill>
              </a:rPr>
              <a:t>emptemp</a:t>
            </a:r>
            <a:r>
              <a:rPr lang="en-IN" b="1" dirty="0">
                <a:solidFill>
                  <a:schemeClr val="tx2"/>
                </a:solidFill>
              </a:rPr>
              <a:t>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83184"/>
              </p:ext>
            </p:extLst>
          </p:nvPr>
        </p:nvGraphicFramePr>
        <p:xfrm>
          <a:off x="685800" y="762000"/>
          <a:ext cx="7186527" cy="44895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95509"/>
                <a:gridCol w="2395509"/>
                <a:gridCol w="2395509"/>
              </a:tblGrid>
              <a:tr h="373699">
                <a:tc>
                  <a:txBody>
                    <a:bodyPr/>
                    <a:lstStyle/>
                    <a:p>
                      <a:pPr fontAlgn="b"/>
                      <a:r>
                        <a:rPr lang="en-IN" sz="1700" b="1" dirty="0">
                          <a:effectLst/>
                        </a:rPr>
                        <a:t>ROWID</a:t>
                      </a:r>
                      <a:endParaRPr lang="en-IN" sz="1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700" b="1">
                          <a:effectLst/>
                        </a:rPr>
                        <a:t>EMPNO</a:t>
                      </a:r>
                      <a:endParaRPr lang="en-IN" sz="17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700" b="1" dirty="0">
                          <a:effectLst/>
                        </a:rPr>
                        <a:t>ENAME</a:t>
                      </a:r>
                      <a:endParaRPr lang="en-IN" sz="1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AGffBjADCAAAANLAAA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7839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KING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AGffBjADCAAAANLAAB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7698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BLAKE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AGffBjADCAAAANLAAC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7782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CLARK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AGffBjADCAAAANLAAD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JONES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AGffBjADCAAAANMAAA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JONES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AGffBjADCAAAANNAAA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7839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KING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 dirty="0" err="1">
                          <a:effectLst/>
                        </a:rPr>
                        <a:t>AGffBjADCAAAANNAAC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7782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CLARK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AGffBjADCAAAANNAAD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JONES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AGffBjADCAAAANNAAE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7782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CLARK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AGffBjADCAAAANNAAF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JONES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AGffBjADCAAAANNAAG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7782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CLARK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AGffBjADCAAAANNAAH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</a:rPr>
                        <a:t>JONES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AGffBjADCAAAANNAAI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</a:rPr>
                        <a:t>JONES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5410200"/>
            <a:ext cx="7620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KING – 2 rows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BLAKE – 1 row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CLARK – 4 rows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JONES – 6 rows 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0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37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8422" y="152400"/>
            <a:ext cx="8041178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delete from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emptemp</a:t>
            </a:r>
            <a:endParaRPr lang="en-I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rowid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not in</a:t>
            </a:r>
          </a:p>
          <a:p>
            <a:pPr lvl="1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  (select max(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rowid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    from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emptemp</a:t>
            </a:r>
            <a:endParaRPr lang="en-I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    group by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/>
            <a:endParaRPr lang="en-I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b="1" dirty="0">
                <a:solidFill>
                  <a:schemeClr val="tx2"/>
                </a:solidFill>
              </a:rPr>
              <a:t>Inner query:</a:t>
            </a:r>
          </a:p>
          <a:p>
            <a:pPr lvl="1"/>
            <a:endParaRPr lang="en-I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7839(KING) </a:t>
            </a:r>
            <a:r>
              <a:rPr lang="en-IN" b="1" dirty="0">
                <a:solidFill>
                  <a:schemeClr val="tx2"/>
                </a:solidFill>
              </a:rPr>
              <a:t>– 2 rows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7698(BLAKE) </a:t>
            </a:r>
            <a:r>
              <a:rPr lang="en-IN" b="1" dirty="0">
                <a:solidFill>
                  <a:schemeClr val="tx2"/>
                </a:solidFill>
              </a:rPr>
              <a:t>– 1 row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7782(CLARK) </a:t>
            </a:r>
            <a:r>
              <a:rPr lang="en-IN" b="1" dirty="0">
                <a:solidFill>
                  <a:schemeClr val="tx2"/>
                </a:solidFill>
              </a:rPr>
              <a:t>– 4 rows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7566(JONES) </a:t>
            </a:r>
            <a:r>
              <a:rPr lang="en-IN" b="1" dirty="0">
                <a:solidFill>
                  <a:schemeClr val="tx2"/>
                </a:solidFill>
              </a:rPr>
              <a:t>– 6 rows </a:t>
            </a:r>
          </a:p>
          <a:p>
            <a:pPr lvl="1"/>
            <a:endParaRPr lang="en-I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After execution of query if you select from the </a:t>
            </a:r>
            <a:r>
              <a:rPr lang="en-IN" b="1" dirty="0" err="1" smtClean="0">
                <a:solidFill>
                  <a:schemeClr val="tx2"/>
                </a:solidFill>
              </a:rPr>
              <a:t>emptemp</a:t>
            </a:r>
            <a:r>
              <a:rPr lang="en-IN" b="1" dirty="0" smtClean="0">
                <a:solidFill>
                  <a:schemeClr val="tx2"/>
                </a:solidFill>
              </a:rPr>
              <a:t> table: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6320"/>
              </p:ext>
            </p:extLst>
          </p:nvPr>
        </p:nvGraphicFramePr>
        <p:xfrm>
          <a:off x="3048000" y="2057400"/>
          <a:ext cx="2610889" cy="1432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10889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MAX(ROWID)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AGffb8AB7AAAAPTAAL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AGffb8AB7AAAAPTAAG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AGffb8AB7AAAAPTAAN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AGffb8AB7AAAAPTAAF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1310"/>
              </p:ext>
            </p:extLst>
          </p:nvPr>
        </p:nvGraphicFramePr>
        <p:xfrm>
          <a:off x="399011" y="4800600"/>
          <a:ext cx="7620000" cy="15849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38200"/>
                <a:gridCol w="762000"/>
                <a:gridCol w="1257300"/>
                <a:gridCol w="723900"/>
                <a:gridCol w="1181100"/>
                <a:gridCol w="952500"/>
                <a:gridCol w="952500"/>
                <a:gridCol w="9525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EMPNO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ENAME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JOB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MGR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HIREDATE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SAL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COMM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KING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PRESIDENT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17-NOV-81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7698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BLAKE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MANAGER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01-MAY-81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2850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7782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CLARK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09-JUN-81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2450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7566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JONES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MANAGER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02-APR-81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2975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0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620000" cy="2971800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900" b="1" dirty="0" smtClean="0">
                <a:solidFill>
                  <a:schemeClr val="accent6">
                    <a:lumMod val="50000"/>
                  </a:schemeClr>
                </a:solidFill>
              </a:rPr>
              <a:t>create </a:t>
            </a:r>
            <a:r>
              <a:rPr lang="en-IN" sz="2900" b="1" dirty="0">
                <a:solidFill>
                  <a:schemeClr val="accent6">
                    <a:lumMod val="50000"/>
                  </a:schemeClr>
                </a:solidFill>
              </a:rPr>
              <a:t>table </a:t>
            </a:r>
            <a:r>
              <a:rPr lang="en-IN" sz="2900" b="1" dirty="0" err="1" smtClean="0">
                <a:solidFill>
                  <a:schemeClr val="accent6">
                    <a:lumMod val="50000"/>
                  </a:schemeClr>
                </a:solidFill>
              </a:rPr>
              <a:t>emptemp</a:t>
            </a:r>
            <a:r>
              <a:rPr lang="en-IN" sz="2900" b="1" dirty="0" smtClean="0">
                <a:solidFill>
                  <a:schemeClr val="accent6">
                    <a:lumMod val="50000"/>
                  </a:schemeClr>
                </a:solidFill>
              </a:rPr>
              <a:t> as </a:t>
            </a:r>
          </a:p>
          <a:p>
            <a:pPr marL="114300" indent="0">
              <a:buNone/>
            </a:pPr>
            <a:r>
              <a:rPr lang="en-IN" sz="2900" b="1" dirty="0" smtClean="0">
                <a:solidFill>
                  <a:schemeClr val="accent6">
                    <a:lumMod val="50000"/>
                  </a:schemeClr>
                </a:solidFill>
              </a:rPr>
              <a:t>    	select </a:t>
            </a:r>
            <a:r>
              <a:rPr lang="en-IN" sz="2900" b="1" dirty="0">
                <a:solidFill>
                  <a:schemeClr val="accent6">
                    <a:lumMod val="50000"/>
                  </a:schemeClr>
                </a:solidFill>
              </a:rPr>
              <a:t>* from </a:t>
            </a:r>
            <a:r>
              <a:rPr lang="en-IN" sz="29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9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114300" indent="0">
              <a:buNone/>
            </a:pPr>
            <a:r>
              <a:rPr lang="en-IN" sz="2900" b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900" b="1" dirty="0" err="1" smtClean="0">
                <a:solidFill>
                  <a:schemeClr val="accent6">
                    <a:lumMod val="50000"/>
                  </a:schemeClr>
                </a:solidFill>
              </a:rPr>
              <a:t>desc</a:t>
            </a:r>
            <a:r>
              <a:rPr lang="en-IN" sz="29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900" b="1" dirty="0" err="1" smtClean="0">
                <a:solidFill>
                  <a:schemeClr val="accent6">
                    <a:lumMod val="50000"/>
                  </a:schemeClr>
                </a:solidFill>
              </a:rPr>
              <a:t>emptemp</a:t>
            </a:r>
            <a:endParaRPr lang="en-IN" sz="29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solidFill>
                  <a:schemeClr val="tx2"/>
                </a:solidFill>
              </a:rPr>
              <a:t>The structure and data are copied but the constraints are not copied.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solidFill>
                  <a:schemeClr val="tx2"/>
                </a:solidFill>
              </a:rPr>
              <a:t>What if we want to copy the structure but not the data??</a:t>
            </a:r>
          </a:p>
          <a:p>
            <a:pPr marL="777240" lvl="2" indent="0">
              <a:buNone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create table </a:t>
            </a: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</a:rPr>
              <a:t>emptemp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 as </a:t>
            </a:r>
          </a:p>
          <a:p>
            <a:pPr marL="777240" lvl="2" indent="0">
              <a:buNone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8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777240" lvl="2" indent="0">
              <a:buNone/>
            </a:pP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</a:rPr>
              <a:t>where 1 = 2;</a:t>
            </a:r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IN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38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07291"/>
              </p:ext>
            </p:extLst>
          </p:nvPr>
        </p:nvGraphicFramePr>
        <p:xfrm>
          <a:off x="533400" y="3886200"/>
          <a:ext cx="7620000" cy="2804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Column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Null?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Type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EMPNO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NUMBER(4,0)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ENAME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VARCHAR2(10)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JOB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VARCHAR2(15)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MGR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NUMBER(4,0)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HIREDATE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DATE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NUMBER(7,2)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COMM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NUMBER(7,2)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DEPTNO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NUMBER(2,0)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CREATE command revisited…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39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3483" y="4038600"/>
            <a:ext cx="81534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Indexes are used to quickly locate data without having to search every row in a database table every time a database table is accessed</a:t>
            </a:r>
            <a:endParaRPr lang="en-IN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For fast query processing and access it is important to create index on certain columns of a table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A SQL index is a quick lookup table for finding records users need to search frequently</a:t>
            </a:r>
            <a:r>
              <a:rPr lang="en-IN" sz="200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Indexing a table or view is, without a doubt, one of the best ways to improve the performance of queries and applications.</a:t>
            </a:r>
          </a:p>
        </p:txBody>
      </p:sp>
      <p:pic>
        <p:nvPicPr>
          <p:cNvPr id="1028" name="Picture 4" descr="Indexing in Databases. Imagine using a thousand-plus page… | by bubble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8" y="685800"/>
            <a:ext cx="50863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81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137" y="762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(cartesian product so total 16 rows)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02828"/>
              </p:ext>
            </p:extLst>
          </p:nvPr>
        </p:nvGraphicFramePr>
        <p:xfrm>
          <a:off x="157970" y="560070"/>
          <a:ext cx="4953001" cy="11658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7893"/>
                <a:gridCol w="539705"/>
                <a:gridCol w="742095"/>
                <a:gridCol w="472243"/>
                <a:gridCol w="773690"/>
                <a:gridCol w="440646"/>
                <a:gridCol w="539705"/>
                <a:gridCol w="877024"/>
              </a:tblGrid>
              <a:tr h="256032"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EMPNO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ENAME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JOB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MGR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HIREDATE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SAL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COMM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DEPTNO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7566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JONES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7839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02-APR-81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2975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- 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7698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BLAKE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7839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01-MAY-81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2850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30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7782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CLARK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7839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09-JUN-81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2450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10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7788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SCOTT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ANALYST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7566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19-APR-87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3000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98158"/>
              </p:ext>
            </p:extLst>
          </p:nvPr>
        </p:nvGraphicFramePr>
        <p:xfrm>
          <a:off x="5914561" y="560070"/>
          <a:ext cx="2410663" cy="11658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38117"/>
                <a:gridCol w="921724"/>
                <a:gridCol w="850822"/>
              </a:tblGrid>
              <a:tr h="217037"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DEPTNO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DNAME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LOC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987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10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ACCOUNTING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NEW YORK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168806"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RESEARCH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DALLAS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16880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30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SALES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CHICAGO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17987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40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OPERATIONS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BOSTON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16341"/>
              </p:ext>
            </p:extLst>
          </p:nvPr>
        </p:nvGraphicFramePr>
        <p:xfrm>
          <a:off x="180137" y="1828800"/>
          <a:ext cx="8028737" cy="487679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42268"/>
                <a:gridCol w="621196"/>
                <a:gridCol w="856097"/>
                <a:gridCol w="428438"/>
                <a:gridCol w="878730"/>
                <a:gridCol w="428438"/>
                <a:gridCol w="591543"/>
                <a:gridCol w="687530"/>
                <a:gridCol w="687530"/>
                <a:gridCol w="1096460"/>
                <a:gridCol w="1110507"/>
              </a:tblGrid>
              <a:tr h="309276"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EMPNO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ENAME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JOB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MGR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HIREDATE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SAL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COMM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DEPTNO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DEPTNO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DNAME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LOC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7566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JONES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02-APR-81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2975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ACCOUNTING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NEW YORK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7698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BLAKE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MANAGER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7839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01-MAY-81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2850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ACCOUNTING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NEW YORK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7782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CLARK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MANAGER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7839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09-JUN-81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2450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ACCOUNTING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NEW YORK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SCOTT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ANALYST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19-APR-87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ACCOUNTING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NEW YORK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JONES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02-APR-81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2975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RESEARCH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DALLAS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7698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BLAKE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01-MAY-81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2850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RESEARCH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DALLAS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7782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CLARK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09-JUN-81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2450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RESEARCH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DALLAS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SCOTT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ANALYST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19-APR-87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RESEARCH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DALLAS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JONES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02-APR-81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2975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SALES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CHICAGO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7698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BLAKE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01-MAY-81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2850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SALES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CHICAGO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7782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CLARK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09-JUN-81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2450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SALES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CHICAGO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SCOTT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ANALYST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19-APR-87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SALES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CHICAGO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JONES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02-APR-81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2975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40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OPERATIONS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BOSTON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7698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BLAKE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01-MAY-81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2850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40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OPERATIONS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BOSTON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7782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CLARK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09-JUN-81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2450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40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OPERATIONS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BOSTON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7788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SCOTT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ANALYST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7566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19-APR-87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3000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20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40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OPERATIONS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BOSTON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780092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x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9172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40</a:t>
            </a:fld>
            <a:endParaRPr lang="en-IN"/>
          </a:p>
        </p:txBody>
      </p:sp>
      <p:pic>
        <p:nvPicPr>
          <p:cNvPr id="2052" name="Picture 4" descr="How to set up a Word document and add an easy Index. | Genealogy resources,  Genealogy, 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" y="304800"/>
            <a:ext cx="6800850" cy="475297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981200" y="5631873"/>
            <a:ext cx="4731328" cy="685800"/>
            <a:chOff x="1524000" y="5638800"/>
            <a:chExt cx="4731328" cy="685800"/>
          </a:xfrm>
        </p:grpSpPr>
        <p:sp>
          <p:nvSpPr>
            <p:cNvPr id="6" name="Rectangle 5"/>
            <p:cNvSpPr/>
            <p:nvPr/>
          </p:nvSpPr>
          <p:spPr>
            <a:xfrm>
              <a:off x="1524000" y="5638800"/>
              <a:ext cx="2362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Britannic Bold" pitchFamily="34" charset="0"/>
                </a:rPr>
                <a:t>SEARCH KEY</a:t>
              </a:r>
              <a:endParaRPr lang="en-IN" dirty="0">
                <a:solidFill>
                  <a:schemeClr val="tx1"/>
                </a:solidFill>
                <a:latin typeface="Britannic Bold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93128" y="5638800"/>
              <a:ext cx="2362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Britannic Bold" pitchFamily="34" charset="0"/>
                </a:rPr>
                <a:t>LOCATION(ROWID)</a:t>
              </a:r>
              <a:endParaRPr lang="en-IN" dirty="0">
                <a:solidFill>
                  <a:schemeClr val="tx1"/>
                </a:solidFill>
                <a:latin typeface="Britannic 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2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By default Oracle creates indexes on the primary key and every candidate key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An index is stored separately from the table data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It contains only two values, the search key i.e. say the </a:t>
            </a:r>
            <a:r>
              <a:rPr lang="en-IN" sz="2000" dirty="0" err="1" smtClean="0">
                <a:solidFill>
                  <a:schemeClr val="tx2"/>
                </a:solidFill>
              </a:rPr>
              <a:t>empno</a:t>
            </a:r>
            <a:r>
              <a:rPr lang="en-IN" sz="2000" dirty="0" smtClean="0">
                <a:solidFill>
                  <a:schemeClr val="tx2"/>
                </a:solidFill>
              </a:rPr>
              <a:t> and the location i.e. </a:t>
            </a:r>
            <a:r>
              <a:rPr lang="en-IN" sz="2000" dirty="0" err="1" smtClean="0">
                <a:solidFill>
                  <a:schemeClr val="tx2"/>
                </a:solidFill>
              </a:rPr>
              <a:t>rowid</a:t>
            </a:r>
            <a:endParaRPr lang="en-IN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Which data structure is used while creating an index??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C00000"/>
                </a:solidFill>
              </a:rPr>
              <a:t>B or B+ Trees </a:t>
            </a:r>
            <a:r>
              <a:rPr lang="en-IN" sz="2000" dirty="0" smtClean="0">
                <a:solidFill>
                  <a:schemeClr val="tx2"/>
                </a:solidFill>
              </a:rPr>
              <a:t>/ </a:t>
            </a:r>
            <a:r>
              <a:rPr lang="en-IN" sz="2000" b="1" dirty="0" smtClean="0">
                <a:solidFill>
                  <a:srgbClr val="7030A0"/>
                </a:solidFill>
              </a:rPr>
              <a:t>Hashing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2" y="3237053"/>
            <a:ext cx="6529128" cy="340577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04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685800"/>
            <a:ext cx="8153400" cy="6093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A user </a:t>
            </a:r>
            <a:r>
              <a:rPr lang="en-IN" sz="2000" dirty="0">
                <a:solidFill>
                  <a:schemeClr val="tx2"/>
                </a:solidFill>
              </a:rPr>
              <a:t>can create </a:t>
            </a:r>
            <a:r>
              <a:rPr lang="en-IN" sz="2000" dirty="0" smtClean="0">
                <a:solidFill>
                  <a:schemeClr val="tx2"/>
                </a:solidFill>
              </a:rPr>
              <a:t>indexes depending on which queries would be fired most in the application, and on which columns.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Normally table joins are frequently required when we have a master and child/transaction table e.g. EMP and DEPT table need to be joined for information from both the tables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By default Oracle will create index on the primary keys of these tables i.e. </a:t>
            </a:r>
            <a:r>
              <a:rPr lang="en-IN" sz="2000" dirty="0" err="1" smtClean="0">
                <a:solidFill>
                  <a:schemeClr val="tx2"/>
                </a:solidFill>
              </a:rPr>
              <a:t>empno</a:t>
            </a:r>
            <a:r>
              <a:rPr lang="en-IN" sz="2000" dirty="0" smtClean="0">
                <a:solidFill>
                  <a:schemeClr val="tx2"/>
                </a:solidFill>
              </a:rPr>
              <a:t> of EMP table and </a:t>
            </a:r>
            <a:r>
              <a:rPr lang="en-IN" sz="2000" dirty="0" err="1" smtClean="0">
                <a:solidFill>
                  <a:schemeClr val="tx2"/>
                </a:solidFill>
              </a:rPr>
              <a:t>deptno</a:t>
            </a:r>
            <a:r>
              <a:rPr lang="en-IN" sz="2000" dirty="0" smtClean="0">
                <a:solidFill>
                  <a:schemeClr val="tx2"/>
                </a:solidFill>
              </a:rPr>
              <a:t> of DEPT table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For joins we require the </a:t>
            </a:r>
            <a:r>
              <a:rPr lang="en-IN" sz="2000" dirty="0" err="1" smtClean="0">
                <a:solidFill>
                  <a:schemeClr val="tx2"/>
                </a:solidFill>
              </a:rPr>
              <a:t>deptno</a:t>
            </a:r>
            <a:r>
              <a:rPr lang="en-IN" sz="2000" dirty="0" smtClean="0">
                <a:solidFill>
                  <a:schemeClr val="tx2"/>
                </a:solidFill>
              </a:rPr>
              <a:t> (FK) of EMP table on which there is no default index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A user should create an index on the FKs so that joins will execute fast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An index can be: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A unique index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A non-unique index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Simple index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Composite index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6858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Suppose there is no index created on </a:t>
            </a:r>
            <a:r>
              <a:rPr lang="en-IN" sz="2000" dirty="0" err="1" smtClean="0">
                <a:solidFill>
                  <a:schemeClr val="tx2"/>
                </a:solidFill>
              </a:rPr>
              <a:t>deptno</a:t>
            </a:r>
            <a:r>
              <a:rPr lang="en-IN" sz="2000" dirty="0" smtClean="0">
                <a:solidFill>
                  <a:schemeClr val="tx2"/>
                </a:solidFill>
              </a:rPr>
              <a:t> of EMP table.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By default </a:t>
            </a:r>
            <a:r>
              <a:rPr lang="en-IN" sz="2000" dirty="0" err="1" smtClean="0">
                <a:solidFill>
                  <a:schemeClr val="tx2"/>
                </a:solidFill>
              </a:rPr>
              <a:t>deptno</a:t>
            </a:r>
            <a:r>
              <a:rPr lang="en-IN" sz="2000" dirty="0" smtClean="0">
                <a:solidFill>
                  <a:schemeClr val="tx2"/>
                </a:solidFill>
              </a:rPr>
              <a:t> of DEPT table will have a unique index</a:t>
            </a:r>
            <a:endParaRPr lang="en-IN" sz="20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66130"/>
              </p:ext>
            </p:extLst>
          </p:nvPr>
        </p:nvGraphicFramePr>
        <p:xfrm>
          <a:off x="4331623" y="1835209"/>
          <a:ext cx="3809999" cy="480059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14399"/>
                <a:gridCol w="2895600"/>
              </a:tblGrid>
              <a:tr h="373699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DEPTNO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ROWID</a:t>
                      </a:r>
                    </a:p>
                  </a:txBody>
                  <a:tcPr marL="60960" marR="60960" marT="60960" marB="60960" anchor="b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AGgBGFAB7AAAAg3AAA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AGgBGFAB7AAAAg3AAB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AGgBGFAB7AAAAg3AAC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AGgBGFAB7AAAAg3AAD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AGgBGFAB7AAAAg3AAE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AGgBGFAB7AAAAg3AAF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AGgBGFAB7AAAAg3AAG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AGgBGFAB7AAAAg3AAH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AGgBGFAB7AAAAg3AAI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AGgBGFAB7AAAAg3AAJ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AGgBGFAB7AAAAg3AAK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AGgBGFAB7AAAAg3AAL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AGgBGFAB7AAAAg3AAM</a:t>
                      </a:r>
                    </a:p>
                  </a:txBody>
                  <a:tcPr marL="60960" marR="60960" marT="30480" marB="30480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AGgBGFAB7AAAAg3AAN</a:t>
                      </a: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4710" y="191140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Berlin Sans FB Demi" pitchFamily="34" charset="0"/>
              </a:rPr>
              <a:t>DEPT Index</a:t>
            </a:r>
            <a:endParaRPr lang="en-IN" sz="1600" dirty="0">
              <a:latin typeface="Berlin Sans FB Dem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1622" y="1426235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Berlin Sans FB Demi" pitchFamily="34" charset="0"/>
              </a:rPr>
              <a:t>EMP (without index)</a:t>
            </a:r>
            <a:endParaRPr lang="en-IN" sz="1600" dirty="0">
              <a:latin typeface="Berlin Sans FB Demi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62162"/>
              </p:ext>
            </p:extLst>
          </p:nvPr>
        </p:nvGraphicFramePr>
        <p:xfrm>
          <a:off x="263928" y="2368609"/>
          <a:ext cx="3200400" cy="1584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14400"/>
                <a:gridCol w="2286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AGgBGDAB7AAAAgnAAA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AGgBGDAB7AAAAgnAAB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AGgBGDAB7AAAAgnAAC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40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AGgBGDAB7AAAAgnAA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3443547" y="2368609"/>
            <a:ext cx="888075" cy="56665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43547" y="2935260"/>
            <a:ext cx="888075" cy="4294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43547" y="2906858"/>
            <a:ext cx="888075" cy="365275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61558" y="3218586"/>
            <a:ext cx="870064" cy="6442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69177" y="3234865"/>
            <a:ext cx="862445" cy="4291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>
            <a:off x="3474026" y="3241273"/>
            <a:ext cx="857597" cy="99423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4026" y="3229670"/>
            <a:ext cx="857596" cy="2644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43547" y="3208888"/>
            <a:ext cx="888075" cy="75992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478182" y="2651934"/>
            <a:ext cx="853441" cy="872491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78182" y="3524425"/>
            <a:ext cx="853440" cy="11301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66406" y="3524425"/>
            <a:ext cx="853440" cy="14349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478183" y="3524425"/>
            <a:ext cx="853440" cy="17397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467100" y="3524425"/>
            <a:ext cx="864522" cy="20445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47702" y="3524425"/>
            <a:ext cx="853440" cy="26541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4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44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567" y="6858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</a:rPr>
              <a:t>If </a:t>
            </a:r>
            <a:r>
              <a:rPr lang="en-IN" sz="2000" dirty="0" err="1" smtClean="0">
                <a:solidFill>
                  <a:schemeClr val="tx2"/>
                </a:solidFill>
              </a:rPr>
              <a:t>deptno</a:t>
            </a:r>
            <a:r>
              <a:rPr lang="en-IN" sz="2000" dirty="0" smtClean="0">
                <a:solidFill>
                  <a:schemeClr val="tx2"/>
                </a:solidFill>
              </a:rPr>
              <a:t> of EMP table is indexed then the joins can be fast:</a:t>
            </a:r>
            <a:endParaRPr lang="en-IN" sz="20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85146"/>
              </p:ext>
            </p:extLst>
          </p:nvPr>
        </p:nvGraphicFramePr>
        <p:xfrm>
          <a:off x="4343400" y="1752600"/>
          <a:ext cx="3809999" cy="480059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14399"/>
                <a:gridCol w="2895600"/>
              </a:tblGrid>
              <a:tr h="373699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AGgBGFAB7AAAAg3AAC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AGgBGFAB7AAAAg3AAN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AGgBGFAB7AAAAg3AAF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AGgBGFAB7AAAAg3AAE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AGgBGFAB7AAAAg3AAD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AGgBGFAB7AAAAg3AAG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AGgBGFAB7AAAAg3AAL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AGgBGFAB7AAAAg3AAI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AGgBGFAB7AAAAg3AAJ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AGgBGFAB7AAAAg3AAK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AGgBGFAB7AAAAg3AAM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AGgBGFAB7AAAAg3AAH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AGgBGFAB7AAAAg3AAB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87588"/>
              </p:ext>
            </p:extLst>
          </p:nvPr>
        </p:nvGraphicFramePr>
        <p:xfrm>
          <a:off x="318654" y="1752600"/>
          <a:ext cx="3200400" cy="1584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14400"/>
                <a:gridCol w="22860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AGgBGDAB7AAAAgnAAA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AGgBGDAB7AAAAgnAAB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AGgBGDAB7AAAAgnAAC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40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AGgBGDAB7AAAAgnAA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6487" y="1285164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Berlin Sans FB Demi" pitchFamily="34" charset="0"/>
              </a:rPr>
              <a:t>DEPT Index</a:t>
            </a:r>
            <a:endParaRPr lang="en-IN" sz="1600" dirty="0">
              <a:latin typeface="Berlin Sans FB Dem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1271561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Berlin Sans FB Demi" pitchFamily="34" charset="0"/>
              </a:rPr>
              <a:t>EMP Index</a:t>
            </a:r>
            <a:endParaRPr lang="en-IN" sz="1600" dirty="0">
              <a:latin typeface="Berlin Sans FB Dem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2286000"/>
            <a:ext cx="8382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21825" y="2288078"/>
            <a:ext cx="821575" cy="3027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21825" y="2286000"/>
            <a:ext cx="821575" cy="6096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21825" y="2579370"/>
            <a:ext cx="821575" cy="69723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3519054" y="2545080"/>
            <a:ext cx="829194" cy="105675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3519054" y="2545080"/>
            <a:ext cx="806334" cy="167336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>
            <a:off x="3519054" y="2545080"/>
            <a:ext cx="829194" cy="19507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519054" y="2545080"/>
            <a:ext cx="806334" cy="1358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21825" y="2927985"/>
            <a:ext cx="820188" cy="323139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5200" y="2895601"/>
            <a:ext cx="822960" cy="349238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05200" y="2895601"/>
            <a:ext cx="820188" cy="228599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05200" y="2895601"/>
            <a:ext cx="838199" cy="259079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19054" y="2895601"/>
            <a:ext cx="806334" cy="289559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21825" y="2895601"/>
            <a:ext cx="826423" cy="194950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45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7200" y="685800"/>
            <a:ext cx="7445433" cy="603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dirty="0" smtClean="0">
                <a:solidFill>
                  <a:schemeClr val="tx2"/>
                </a:solidFill>
              </a:rPr>
              <a:t>Creating user defined indexes:</a:t>
            </a:r>
          </a:p>
          <a:p>
            <a:pPr>
              <a:spcBef>
                <a:spcPts val="60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Unique index</a:t>
            </a:r>
          </a:p>
          <a:p>
            <a:pPr>
              <a:spcBef>
                <a:spcPts val="600"/>
              </a:spcBef>
            </a:pPr>
            <a:r>
              <a:rPr lang="en-IN" b="1" dirty="0">
                <a:solidFill>
                  <a:schemeClr val="tx2"/>
                </a:solidFill>
              </a:rPr>
              <a:t>	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create unique index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idname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Unique index is similar to unique constraint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Will not allow duplicate values to be inserted in the table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W</a:t>
            </a:r>
            <a:r>
              <a:rPr lang="en-IN" dirty="0" smtClean="0">
                <a:solidFill>
                  <a:schemeClr val="tx2"/>
                </a:solidFill>
              </a:rPr>
              <a:t>ill allow null values</a:t>
            </a:r>
          </a:p>
          <a:p>
            <a:pPr>
              <a:spcBef>
                <a:spcPts val="60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Non-Unique </a:t>
            </a:r>
            <a:r>
              <a:rPr lang="en-IN" b="1" dirty="0">
                <a:solidFill>
                  <a:schemeClr val="tx2"/>
                </a:solidFill>
              </a:rPr>
              <a:t>index</a:t>
            </a:r>
          </a:p>
          <a:p>
            <a:pPr lvl="2">
              <a:spcBef>
                <a:spcPts val="600"/>
              </a:spcBef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create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index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isal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lvl="2">
              <a:spcBef>
                <a:spcPts val="600"/>
              </a:spcBef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create index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ideptno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);    </a:t>
            </a:r>
            <a:r>
              <a:rPr lang="en-IN" b="1" dirty="0" smtClean="0">
                <a:solidFill>
                  <a:schemeClr val="tx2"/>
                </a:solidFill>
              </a:rPr>
              <a:t>(On FK)</a:t>
            </a: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Creates an index which allows duplicates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C</a:t>
            </a:r>
            <a:r>
              <a:rPr lang="en-IN" dirty="0" smtClean="0">
                <a:solidFill>
                  <a:schemeClr val="tx2"/>
                </a:solidFill>
              </a:rPr>
              <a:t>alled the secondary index</a:t>
            </a:r>
          </a:p>
          <a:p>
            <a:pPr>
              <a:spcBef>
                <a:spcPts val="60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Simple index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Index created on a single column (all the above </a:t>
            </a:r>
            <a:r>
              <a:rPr lang="en-IN" dirty="0" err="1" smtClean="0">
                <a:solidFill>
                  <a:schemeClr val="tx2"/>
                </a:solidFill>
              </a:rPr>
              <a:t>eamples</a:t>
            </a:r>
            <a:r>
              <a:rPr lang="en-IN" dirty="0" smtClean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Composite index</a:t>
            </a:r>
          </a:p>
          <a:p>
            <a:pPr marL="342900" lvl="2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Index created on </a:t>
            </a:r>
            <a:r>
              <a:rPr lang="en-IN" dirty="0" smtClean="0">
                <a:solidFill>
                  <a:schemeClr val="tx2"/>
                </a:solidFill>
              </a:rPr>
              <a:t>more than one column</a:t>
            </a:r>
          </a:p>
          <a:p>
            <a:pPr marL="914400" lvl="4">
              <a:spcBef>
                <a:spcPts val="600"/>
              </a:spcBef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create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index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idnosal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46</a:t>
            </a:fld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64687"/>
              </p:ext>
            </p:extLst>
          </p:nvPr>
        </p:nvGraphicFramePr>
        <p:xfrm>
          <a:off x="4343400" y="949749"/>
          <a:ext cx="4038600" cy="472439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28006"/>
                <a:gridCol w="807720"/>
                <a:gridCol w="2202874"/>
              </a:tblGrid>
              <a:tr h="367767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SAL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1300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AGgB1AAAPAAAAseAAN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2450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AGgB1AAAPAAAAseAAC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AGgB1AAAPAAAAseAAA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800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1100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2975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AGgB1AAAPAAAAseAAD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AGgB1AAAPAAAAseAAF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950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AGgB1AAAPAAAAseAAM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1250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AGgB1AAAPAAAAseAAJ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1250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AGgB1AAAPAAAAseAAI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1500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AGgB1AAAPAAAAseAAK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1600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AGgB1AAAPAAAAseAAH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2850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AGgB1AAAPAAAAseAAB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1000" y="742199"/>
            <a:ext cx="373380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Composite index</a:t>
            </a:r>
          </a:p>
          <a:p>
            <a:pPr marL="457200" lvl="3">
              <a:spcBef>
                <a:spcPts val="600"/>
              </a:spcBef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create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index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idnosal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To remove an user defined index,</a:t>
            </a:r>
          </a:p>
          <a:p>
            <a:pPr marL="457200" lvl="3">
              <a:spcBef>
                <a:spcPts val="600"/>
              </a:spcBef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drop index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indexname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0" lvl="2">
              <a:spcBef>
                <a:spcPts val="60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e.g.</a:t>
            </a:r>
          </a:p>
          <a:p>
            <a:pPr marL="457200" lvl="3">
              <a:spcBef>
                <a:spcPts val="600"/>
              </a:spcBef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drop index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isal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0" lvl="2">
              <a:spcBef>
                <a:spcPts val="600"/>
              </a:spcBef>
            </a:pPr>
            <a:r>
              <a:rPr lang="en-IN" b="1" u="sng" dirty="0" smtClean="0">
                <a:solidFill>
                  <a:srgbClr val="FF0000"/>
                </a:solidFill>
              </a:rPr>
              <a:t>IMP:</a:t>
            </a:r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Oracle SQL engine decides which index to use for fast execution</a:t>
            </a:r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Every insert in a table results in an insert in the index table too</a:t>
            </a:r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2"/>
                </a:solidFill>
              </a:rPr>
              <a:t>Actually every DML on a table will affect the index table if indexing column is changing</a:t>
            </a:r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C00000"/>
                </a:solidFill>
              </a:rPr>
              <a:t>Queries become fast but DMLs become slow!!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533400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Berlin Sans FB Demi" pitchFamily="34" charset="0"/>
              </a:rPr>
              <a:t>idnosal</a:t>
            </a:r>
            <a:endParaRPr lang="en-IN" sz="20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9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7000"/>
            <a:ext cx="7620000" cy="1143000"/>
          </a:xfrm>
        </p:spPr>
        <p:txBody>
          <a:bodyPr/>
          <a:lstStyle/>
          <a:p>
            <a:r>
              <a:rPr lang="en-IN" dirty="0" smtClean="0"/>
              <a:t>End of SQL Tutorial Part-3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3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137" y="762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x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(cartesian product so total 16 rows)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70936"/>
              </p:ext>
            </p:extLst>
          </p:nvPr>
        </p:nvGraphicFramePr>
        <p:xfrm>
          <a:off x="3303084" y="609213"/>
          <a:ext cx="4953001" cy="11658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7893"/>
                <a:gridCol w="539705"/>
                <a:gridCol w="742095"/>
                <a:gridCol w="472243"/>
                <a:gridCol w="773690"/>
                <a:gridCol w="440646"/>
                <a:gridCol w="539705"/>
                <a:gridCol w="877024"/>
              </a:tblGrid>
              <a:tr h="256032"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EMPNO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ENAME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JOB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MGR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HIREDATE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SAL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COMM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DEPTNO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7566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JONES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7839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02-APR-81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2975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- 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7698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BLAKE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7839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01-MAY-81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2850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30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7782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CLARK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7839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09-JUN-81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2450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10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7788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SCOTT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ANALYST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7566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19-APR-87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3000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31894"/>
              </p:ext>
            </p:extLst>
          </p:nvPr>
        </p:nvGraphicFramePr>
        <p:xfrm>
          <a:off x="212002" y="609600"/>
          <a:ext cx="2410663" cy="11658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38117"/>
                <a:gridCol w="921724"/>
                <a:gridCol w="850822"/>
              </a:tblGrid>
              <a:tr h="217037"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DEPTNO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DNAME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LOC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987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10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ACCOUNTING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NEW YORK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168806"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RESEARCH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DALLAS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16880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30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SALES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CHICAGO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17987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40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OPERATIONS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BOSTON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22338" y="76200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x</a:t>
            </a:r>
            <a:endParaRPr lang="en-IN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31569"/>
              </p:ext>
            </p:extLst>
          </p:nvPr>
        </p:nvGraphicFramePr>
        <p:xfrm>
          <a:off x="152401" y="1905000"/>
          <a:ext cx="8181136" cy="47243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85800"/>
                <a:gridCol w="914400"/>
                <a:gridCol w="838200"/>
                <a:gridCol w="685800"/>
                <a:gridCol w="685800"/>
                <a:gridCol w="838200"/>
                <a:gridCol w="609600"/>
                <a:gridCol w="838200"/>
                <a:gridCol w="685800"/>
                <a:gridCol w="657866"/>
                <a:gridCol w="741470"/>
              </a:tblGrid>
              <a:tr h="282659"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DNAME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ENAME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JOB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MGR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HIREDATE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SAL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COMM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02-APR-81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ACCOUNTING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NEW YORK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OPERATIONS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BOSTON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OPERATIONS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BOSTON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OPERATIONS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BOSTON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OPERATIONS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BOSTON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SCOTT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ANALYST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7566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19-APR-87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3000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6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/>
          <a:lstStyle/>
          <a:p>
            <a:r>
              <a:rPr lang="en-IN" dirty="0" smtClean="0"/>
              <a:t>Inner Join (Natural Join)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9657" y="9144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d 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7527"/>
              </p:ext>
            </p:extLst>
          </p:nvPr>
        </p:nvGraphicFramePr>
        <p:xfrm>
          <a:off x="182908" y="1524000"/>
          <a:ext cx="8120151" cy="313349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24450"/>
                <a:gridCol w="679197"/>
                <a:gridCol w="905595"/>
                <a:gridCol w="528265"/>
                <a:gridCol w="981062"/>
                <a:gridCol w="528265"/>
                <a:gridCol w="590453"/>
                <a:gridCol w="698677"/>
                <a:gridCol w="658128"/>
                <a:gridCol w="990600"/>
                <a:gridCol w="835459"/>
              </a:tblGrid>
              <a:tr h="457200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JOB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MGR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HIREDATE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SAL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COMM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6907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2450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ACCOUNTING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NEW YORK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66907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JONES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DALLAS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66907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DALLAS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66907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CHICAGO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9657" y="4800600"/>
            <a:ext cx="8153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/>
                </a:solidFill>
              </a:rPr>
              <a:t>This is the perfect join giving information about employees and information about the departments they are working in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/>
                </a:solidFill>
              </a:rPr>
              <a:t>A Natural Join has an ‘=‘ sign and the same column names on both the sides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/>
                </a:solidFill>
              </a:rPr>
              <a:t>It is the most common and popular join</a:t>
            </a:r>
          </a:p>
        </p:txBody>
      </p:sp>
    </p:spTree>
    <p:extLst>
      <p:ext uri="{BB962C8B-B14F-4D97-AF65-F5344CB8AC3E}">
        <p14:creationId xmlns:p14="http://schemas.microsoft.com/office/powerpoint/2010/main" val="1905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/>
          <a:lstStyle/>
          <a:p>
            <a:r>
              <a:rPr lang="en-IN" dirty="0" smtClean="0"/>
              <a:t>Inner Join (Natural Join)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9657" y="914400"/>
            <a:ext cx="81534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d 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OR </a:t>
            </a:r>
          </a:p>
          <a:p>
            <a:pPr lvl="1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inner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join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d</a:t>
            </a:r>
          </a:p>
          <a:p>
            <a:pPr lvl="1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/>
                </a:solidFill>
              </a:rPr>
              <a:t>Display the employee name, salary, designation, </a:t>
            </a:r>
            <a:r>
              <a:rPr lang="en-IN" sz="2000" b="1" dirty="0" err="1" smtClean="0">
                <a:solidFill>
                  <a:schemeClr val="accent1"/>
                </a:solidFill>
              </a:rPr>
              <a:t>deptno</a:t>
            </a:r>
            <a:r>
              <a:rPr lang="en-IN" sz="2000" b="1" dirty="0" smtClean="0">
                <a:solidFill>
                  <a:schemeClr val="accent1"/>
                </a:solidFill>
              </a:rPr>
              <a:t> and </a:t>
            </a:r>
            <a:r>
              <a:rPr lang="en-IN" sz="2000" b="1" dirty="0" err="1" smtClean="0">
                <a:solidFill>
                  <a:schemeClr val="accent1"/>
                </a:solidFill>
              </a:rPr>
              <a:t>dname</a:t>
            </a:r>
            <a:r>
              <a:rPr lang="en-IN" sz="2000" b="1" dirty="0" smtClean="0">
                <a:solidFill>
                  <a:schemeClr val="accent1"/>
                </a:solidFill>
              </a:rPr>
              <a:t> of employees.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job,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dname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2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2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/>
                </a:solidFill>
              </a:rPr>
              <a:t>Since </a:t>
            </a:r>
            <a:r>
              <a:rPr lang="en-IN" sz="2000" b="1" dirty="0" err="1" smtClean="0">
                <a:solidFill>
                  <a:schemeClr val="accent1"/>
                </a:solidFill>
              </a:rPr>
              <a:t>deptno</a:t>
            </a:r>
            <a:r>
              <a:rPr lang="en-IN" sz="2000" b="1" dirty="0" smtClean="0">
                <a:solidFill>
                  <a:schemeClr val="accent1"/>
                </a:solidFill>
              </a:rPr>
              <a:t> is in both the tables, it is compulsory to write the table name or the alias before it. (writing </a:t>
            </a:r>
            <a:r>
              <a:rPr lang="en-IN" sz="2000" b="1" dirty="0" err="1" smtClean="0">
                <a:solidFill>
                  <a:schemeClr val="accent1"/>
                </a:solidFill>
              </a:rPr>
              <a:t>e.deptno</a:t>
            </a:r>
            <a:r>
              <a:rPr lang="en-IN" sz="2000" b="1" dirty="0" smtClean="0">
                <a:solidFill>
                  <a:schemeClr val="accent1"/>
                </a:solidFill>
              </a:rPr>
              <a:t> or </a:t>
            </a:r>
            <a:r>
              <a:rPr lang="en-IN" sz="2000" b="1" dirty="0" err="1" smtClean="0">
                <a:solidFill>
                  <a:schemeClr val="accent1"/>
                </a:solidFill>
              </a:rPr>
              <a:t>d.deptno</a:t>
            </a:r>
            <a:r>
              <a:rPr lang="en-IN" sz="2000" b="1" dirty="0" smtClean="0">
                <a:solidFill>
                  <a:schemeClr val="accent1"/>
                </a:solidFill>
              </a:rPr>
              <a:t> will not make any difference to the output)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/>
                </a:solidFill>
              </a:rPr>
              <a:t>For columns which are not common there is no need to write the table name or alias before their names.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9657" y="914400"/>
            <a:ext cx="8153400" cy="5555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/>
                </a:solidFill>
              </a:rPr>
              <a:t>Display the employee name, salary, designation and </a:t>
            </a:r>
            <a:r>
              <a:rPr lang="en-IN" sz="2000" b="1" dirty="0" err="1" smtClean="0">
                <a:solidFill>
                  <a:schemeClr val="accent1"/>
                </a:solidFill>
              </a:rPr>
              <a:t>dept</a:t>
            </a:r>
            <a:r>
              <a:rPr lang="en-IN" sz="2000" b="1" dirty="0" smtClean="0">
                <a:solidFill>
                  <a:schemeClr val="accent1"/>
                </a:solidFill>
              </a:rPr>
              <a:t> name of employees working at New York.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job,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dname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2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2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 upper(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loc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 = ‘NEW YORK’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Display the employee name, </a:t>
            </a:r>
            <a:r>
              <a:rPr lang="en-IN" sz="2000" b="1" dirty="0" smtClean="0">
                <a:solidFill>
                  <a:schemeClr val="accent1"/>
                </a:solidFill>
              </a:rPr>
              <a:t>designation, </a:t>
            </a:r>
            <a:r>
              <a:rPr lang="en-IN" sz="2000" b="1" dirty="0" err="1" smtClean="0">
                <a:solidFill>
                  <a:schemeClr val="accent1"/>
                </a:solidFill>
              </a:rPr>
              <a:t>deptno</a:t>
            </a:r>
            <a:r>
              <a:rPr lang="en-IN" sz="2000" b="1" dirty="0">
                <a:solidFill>
                  <a:schemeClr val="accent1"/>
                </a:solidFill>
              </a:rPr>
              <a:t> </a:t>
            </a:r>
            <a:r>
              <a:rPr lang="en-IN" sz="2000" b="1" dirty="0" smtClean="0">
                <a:solidFill>
                  <a:schemeClr val="accent1"/>
                </a:solidFill>
              </a:rPr>
              <a:t>and location of </a:t>
            </a:r>
            <a:r>
              <a:rPr lang="en-IN" sz="2000" b="1" dirty="0">
                <a:solidFill>
                  <a:schemeClr val="accent1"/>
                </a:solidFill>
              </a:rPr>
              <a:t>employees </a:t>
            </a:r>
            <a:r>
              <a:rPr lang="en-IN" sz="2000" b="1" dirty="0" smtClean="0">
                <a:solidFill>
                  <a:schemeClr val="accent1"/>
                </a:solidFill>
              </a:rPr>
              <a:t>earning more than 2000 and working in the SALES department.</a:t>
            </a:r>
            <a:endParaRPr lang="en-IN" sz="2000" b="1" dirty="0">
              <a:solidFill>
                <a:schemeClr val="accent1"/>
              </a:solidFill>
            </a:endParaRP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job,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loc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&gt; 2000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upper(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‘SALES’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endParaRPr lang="en-IN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6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2400" y="889462"/>
            <a:ext cx="81534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/>
                </a:solidFill>
              </a:rPr>
              <a:t>All those rows which do not satisfy the join condition are not selected in the join queries i.e.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/>
                </a:solidFill>
              </a:rPr>
              <a:t>All those departments where no employees are working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1"/>
                </a:solidFill>
              </a:rPr>
              <a:t>All those employees who have not been assigned any department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/>
          <a:lstStyle/>
          <a:p>
            <a:r>
              <a:rPr lang="en-IN" dirty="0" smtClean="0"/>
              <a:t>Outer Joins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25434"/>
              </p:ext>
            </p:extLst>
          </p:nvPr>
        </p:nvGraphicFramePr>
        <p:xfrm>
          <a:off x="228600" y="2819400"/>
          <a:ext cx="4267200" cy="1706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2400"/>
                <a:gridCol w="1422400"/>
                <a:gridCol w="1422400"/>
              </a:tblGrid>
              <a:tr h="321945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LOC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ACCOUNTING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NEW YORK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RESEARCH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DALLAS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CHICAGO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OPERATIONS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BOSTON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MARKETING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NEW YORK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549833" y="4114799"/>
            <a:ext cx="304800" cy="45719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4549833" y="4419600"/>
            <a:ext cx="304800" cy="45719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029200" y="395962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Dept. 40 and 50 will never get selected.</a:t>
            </a:r>
            <a:endParaRPr lang="en-IN" dirty="0"/>
          </a:p>
        </p:txBody>
      </p:sp>
      <p:sp>
        <p:nvSpPr>
          <p:cNvPr id="10" name="Right Brace 9"/>
          <p:cNvSpPr/>
          <p:nvPr/>
        </p:nvSpPr>
        <p:spPr>
          <a:xfrm>
            <a:off x="6076420" y="6248400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0465"/>
              </p:ext>
            </p:extLst>
          </p:nvPr>
        </p:nvGraphicFramePr>
        <p:xfrm>
          <a:off x="248690" y="4800600"/>
          <a:ext cx="57150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HIREDATE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01-MAY-81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CLARK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SCOTT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19-APR-87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Mary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23-MAR-02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1123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Tyson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20-JAN-02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00800" y="588238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Empno</a:t>
            </a:r>
            <a:r>
              <a:rPr lang="en-IN" dirty="0" smtClean="0"/>
              <a:t> 1122 and 1123 will never get selected.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1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5130</TotalTime>
  <Words>4959</Words>
  <Application>Microsoft Office PowerPoint</Application>
  <PresentationFormat>On-screen Show (4:3)</PresentationFormat>
  <Paragraphs>2265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Adjacency</vt:lpstr>
      <vt:lpstr>PowerPoint Presentation</vt:lpstr>
      <vt:lpstr>JOINS</vt:lpstr>
      <vt:lpstr>Cartesian Product</vt:lpstr>
      <vt:lpstr>PowerPoint Presentation</vt:lpstr>
      <vt:lpstr>PowerPoint Presentation</vt:lpstr>
      <vt:lpstr>Inner Join (Natural Join)</vt:lpstr>
      <vt:lpstr>Inner Join (Natural Join)</vt:lpstr>
      <vt:lpstr>Examples</vt:lpstr>
      <vt:lpstr>Outer Joins</vt:lpstr>
      <vt:lpstr>Left Outer Joins</vt:lpstr>
      <vt:lpstr>Right Outer Joins</vt:lpstr>
      <vt:lpstr>Full Outer Joins</vt:lpstr>
      <vt:lpstr>Self Joins</vt:lpstr>
      <vt:lpstr>PowerPoint Presentation</vt:lpstr>
      <vt:lpstr>PowerPoint Presentation</vt:lpstr>
      <vt:lpstr>PowerPoint Presentation</vt:lpstr>
      <vt:lpstr>Date Manipulations</vt:lpstr>
      <vt:lpstr>Date Manipulations</vt:lpstr>
      <vt:lpstr>PowerPoint Presentation</vt:lpstr>
      <vt:lpstr>PowerPoint Presentation</vt:lpstr>
      <vt:lpstr>Date Manipulations</vt:lpstr>
      <vt:lpstr>Date Manipulations</vt:lpstr>
      <vt:lpstr>Date Manipulations</vt:lpstr>
      <vt:lpstr>Date Manipulations</vt:lpstr>
      <vt:lpstr>Date Manipulations</vt:lpstr>
      <vt:lpstr>PowerPoint Presentation</vt:lpstr>
      <vt:lpstr>Date Functions</vt:lpstr>
      <vt:lpstr>PowerPoint Presentation</vt:lpstr>
      <vt:lpstr>Date Manipulations</vt:lpstr>
      <vt:lpstr>Date Manipulations</vt:lpstr>
      <vt:lpstr>The Pseudo-columns</vt:lpstr>
      <vt:lpstr>ROWID and ROWNUM</vt:lpstr>
      <vt:lpstr>ROWID and ROWNUM</vt:lpstr>
      <vt:lpstr>ROWID and ROWNUM</vt:lpstr>
      <vt:lpstr>PowerPoint Presentation</vt:lpstr>
      <vt:lpstr>PowerPoint Presentation</vt:lpstr>
      <vt:lpstr>PowerPoint Presentation</vt:lpstr>
      <vt:lpstr>CREATE command revisited…</vt:lpstr>
      <vt:lpstr>Indexing</vt:lpstr>
      <vt:lpstr>PowerPoint Presentation</vt:lpstr>
      <vt:lpstr>Indexing</vt:lpstr>
      <vt:lpstr>Indexing</vt:lpstr>
      <vt:lpstr>Indexing</vt:lpstr>
      <vt:lpstr>Indexing</vt:lpstr>
      <vt:lpstr>Indexing</vt:lpstr>
      <vt:lpstr>Indexing</vt:lpstr>
      <vt:lpstr>End of SQL Tutorial Part-3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Jivani</dc:creator>
  <cp:lastModifiedBy>Anjali Jivani</cp:lastModifiedBy>
  <cp:revision>594</cp:revision>
  <dcterms:created xsi:type="dcterms:W3CDTF">2020-07-02T12:19:36Z</dcterms:created>
  <dcterms:modified xsi:type="dcterms:W3CDTF">2023-02-21T10:06:54Z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PDFium</vt:lpwstr>
  </property>
  <property fmtid="{D5CDD505-2E9C-101B-9397-08002B2CF9AE}" pid="4" name="LastSaved">
    <vt:filetime>2020-07-02T00:00:00Z</vt:filetime>
  </property>
</Properties>
</file>