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6" r:id="rId1"/>
  </p:sldMasterIdLst>
  <p:notesMasterIdLst>
    <p:notesMasterId r:id="rId71"/>
  </p:notesMasterIdLst>
  <p:sldIdLst>
    <p:sldId id="455" r:id="rId2"/>
    <p:sldId id="503" r:id="rId3"/>
    <p:sldId id="504" r:id="rId4"/>
    <p:sldId id="505" r:id="rId5"/>
    <p:sldId id="506" r:id="rId6"/>
    <p:sldId id="507" r:id="rId7"/>
    <p:sldId id="508" r:id="rId8"/>
    <p:sldId id="509" r:id="rId9"/>
    <p:sldId id="510" r:id="rId10"/>
    <p:sldId id="511" r:id="rId11"/>
    <p:sldId id="512" r:id="rId12"/>
    <p:sldId id="513" r:id="rId13"/>
    <p:sldId id="514" r:id="rId14"/>
    <p:sldId id="515" r:id="rId15"/>
    <p:sldId id="516" r:id="rId16"/>
    <p:sldId id="517" r:id="rId17"/>
    <p:sldId id="518" r:id="rId18"/>
    <p:sldId id="519" r:id="rId19"/>
    <p:sldId id="520" r:id="rId20"/>
    <p:sldId id="521" r:id="rId21"/>
    <p:sldId id="522" r:id="rId22"/>
    <p:sldId id="523" r:id="rId23"/>
    <p:sldId id="524" r:id="rId24"/>
    <p:sldId id="525" r:id="rId25"/>
    <p:sldId id="526" r:id="rId26"/>
    <p:sldId id="527" r:id="rId27"/>
    <p:sldId id="528" r:id="rId28"/>
    <p:sldId id="529" r:id="rId29"/>
    <p:sldId id="530" r:id="rId30"/>
    <p:sldId id="531" r:id="rId31"/>
    <p:sldId id="532" r:id="rId32"/>
    <p:sldId id="533" r:id="rId33"/>
    <p:sldId id="534" r:id="rId34"/>
    <p:sldId id="535" r:id="rId35"/>
    <p:sldId id="536" r:id="rId36"/>
    <p:sldId id="537" r:id="rId37"/>
    <p:sldId id="538" r:id="rId38"/>
    <p:sldId id="539" r:id="rId39"/>
    <p:sldId id="540" r:id="rId40"/>
    <p:sldId id="541" r:id="rId41"/>
    <p:sldId id="542" r:id="rId42"/>
    <p:sldId id="543" r:id="rId43"/>
    <p:sldId id="544" r:id="rId44"/>
    <p:sldId id="545" r:id="rId45"/>
    <p:sldId id="546" r:id="rId46"/>
    <p:sldId id="547" r:id="rId47"/>
    <p:sldId id="548" r:id="rId48"/>
    <p:sldId id="549" r:id="rId49"/>
    <p:sldId id="550" r:id="rId50"/>
    <p:sldId id="551" r:id="rId51"/>
    <p:sldId id="552" r:id="rId52"/>
    <p:sldId id="553" r:id="rId53"/>
    <p:sldId id="554" r:id="rId54"/>
    <p:sldId id="555" r:id="rId55"/>
    <p:sldId id="556" r:id="rId56"/>
    <p:sldId id="557" r:id="rId57"/>
    <p:sldId id="558" r:id="rId58"/>
    <p:sldId id="559" r:id="rId59"/>
    <p:sldId id="560" r:id="rId60"/>
    <p:sldId id="561" r:id="rId61"/>
    <p:sldId id="562" r:id="rId62"/>
    <p:sldId id="563" r:id="rId63"/>
    <p:sldId id="564" r:id="rId64"/>
    <p:sldId id="565" r:id="rId65"/>
    <p:sldId id="566" r:id="rId66"/>
    <p:sldId id="567" r:id="rId67"/>
    <p:sldId id="568" r:id="rId68"/>
    <p:sldId id="569" r:id="rId69"/>
    <p:sldId id="570" r:id="rId7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9154" autoAdjust="0"/>
  </p:normalViewPr>
  <p:slideViewPr>
    <p:cSldViewPr>
      <p:cViewPr>
        <p:scale>
          <a:sx n="78" d="100"/>
          <a:sy n="78" d="100"/>
        </p:scale>
        <p:origin x="-1584"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7CA926-6136-462D-8386-5DA7FC5C421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42DC02DB-7B9F-46CF-ABDD-D31259CE54FF}">
      <dgm:prSet phldrT="[Text]"/>
      <dgm:spPr>
        <a:solidFill>
          <a:schemeClr val="bg2">
            <a:lumMod val="75000"/>
          </a:schemeClr>
        </a:solidFill>
      </dgm:spPr>
      <dgm:t>
        <a:bodyPr/>
        <a:lstStyle/>
        <a:p>
          <a:r>
            <a:rPr lang="en-IN" dirty="0" smtClean="0">
              <a:solidFill>
                <a:schemeClr val="accent5">
                  <a:lumMod val="50000"/>
                </a:schemeClr>
              </a:solidFill>
              <a:latin typeface="Britannic Bold" pitchFamily="34" charset="0"/>
            </a:rPr>
            <a:t>Structured</a:t>
          </a:r>
          <a:endParaRPr lang="en-IN" dirty="0">
            <a:solidFill>
              <a:schemeClr val="accent5">
                <a:lumMod val="50000"/>
              </a:schemeClr>
            </a:solidFill>
            <a:latin typeface="Britannic Bold" pitchFamily="34" charset="0"/>
          </a:endParaRPr>
        </a:p>
      </dgm:t>
    </dgm:pt>
    <dgm:pt modelId="{77602D62-155F-4FCE-9D91-27DE3C1B3AC7}" type="parTrans" cxnId="{8F1BCBBC-8158-4D65-90DB-BD651D3F9B9A}">
      <dgm:prSet/>
      <dgm:spPr/>
      <dgm:t>
        <a:bodyPr/>
        <a:lstStyle/>
        <a:p>
          <a:endParaRPr lang="en-IN"/>
        </a:p>
      </dgm:t>
    </dgm:pt>
    <dgm:pt modelId="{C48C529A-28CD-42A2-BD8B-E7D8C836699D}" type="sibTrans" cxnId="{8F1BCBBC-8158-4D65-90DB-BD651D3F9B9A}">
      <dgm:prSet/>
      <dgm:spPr/>
      <dgm:t>
        <a:bodyPr/>
        <a:lstStyle/>
        <a:p>
          <a:endParaRPr lang="en-IN"/>
        </a:p>
      </dgm:t>
    </dgm:pt>
    <dgm:pt modelId="{C30CF4A1-7E35-441D-B5AE-ADC8DED6B458}">
      <dgm:prSet phldrT="[Text]"/>
      <dgm:spPr>
        <a:solidFill>
          <a:schemeClr val="bg2">
            <a:lumMod val="75000"/>
          </a:schemeClr>
        </a:solidFill>
      </dgm:spPr>
      <dgm:t>
        <a:bodyPr/>
        <a:lstStyle/>
        <a:p>
          <a:r>
            <a:rPr lang="en-IN" dirty="0" smtClean="0">
              <a:solidFill>
                <a:schemeClr val="accent5">
                  <a:lumMod val="50000"/>
                </a:schemeClr>
              </a:solidFill>
              <a:latin typeface="Britannic Bold" pitchFamily="34" charset="0"/>
            </a:rPr>
            <a:t>Query</a:t>
          </a:r>
          <a:endParaRPr lang="en-IN" dirty="0">
            <a:solidFill>
              <a:schemeClr val="accent5">
                <a:lumMod val="50000"/>
              </a:schemeClr>
            </a:solidFill>
            <a:latin typeface="Britannic Bold" pitchFamily="34" charset="0"/>
          </a:endParaRPr>
        </a:p>
      </dgm:t>
    </dgm:pt>
    <dgm:pt modelId="{0985B76F-A94F-411D-8D25-A4C528FD143C}" type="parTrans" cxnId="{3164F5B7-71EE-4A90-894E-662B70130990}">
      <dgm:prSet/>
      <dgm:spPr/>
      <dgm:t>
        <a:bodyPr/>
        <a:lstStyle/>
        <a:p>
          <a:endParaRPr lang="en-IN"/>
        </a:p>
      </dgm:t>
    </dgm:pt>
    <dgm:pt modelId="{EBA33CF9-8DE5-41B8-A509-3DE38BFCEF8E}" type="sibTrans" cxnId="{3164F5B7-71EE-4A90-894E-662B70130990}">
      <dgm:prSet/>
      <dgm:spPr/>
      <dgm:t>
        <a:bodyPr/>
        <a:lstStyle/>
        <a:p>
          <a:endParaRPr lang="en-IN"/>
        </a:p>
      </dgm:t>
    </dgm:pt>
    <dgm:pt modelId="{CE524B82-BE9E-45A4-89F1-E1F6BCF33E67}">
      <dgm:prSet phldrT="[Text]"/>
      <dgm:spPr>
        <a:solidFill>
          <a:schemeClr val="bg2">
            <a:lumMod val="75000"/>
          </a:schemeClr>
        </a:solidFill>
      </dgm:spPr>
      <dgm:t>
        <a:bodyPr/>
        <a:lstStyle/>
        <a:p>
          <a:r>
            <a:rPr lang="en-IN" dirty="0" smtClean="0">
              <a:solidFill>
                <a:schemeClr val="accent5">
                  <a:lumMod val="50000"/>
                </a:schemeClr>
              </a:solidFill>
              <a:latin typeface="Britannic Bold" pitchFamily="34" charset="0"/>
            </a:rPr>
            <a:t>Language (Part-4)</a:t>
          </a:r>
          <a:endParaRPr lang="en-IN" dirty="0">
            <a:solidFill>
              <a:schemeClr val="accent5">
                <a:lumMod val="50000"/>
              </a:schemeClr>
            </a:solidFill>
            <a:latin typeface="Britannic Bold" pitchFamily="34" charset="0"/>
          </a:endParaRPr>
        </a:p>
      </dgm:t>
    </dgm:pt>
    <dgm:pt modelId="{57174141-EE85-4F87-ADFB-081D92051377}" type="parTrans" cxnId="{7F91E1B4-ED7D-4305-B497-DEB6FBB90147}">
      <dgm:prSet/>
      <dgm:spPr/>
      <dgm:t>
        <a:bodyPr/>
        <a:lstStyle/>
        <a:p>
          <a:endParaRPr lang="en-IN"/>
        </a:p>
      </dgm:t>
    </dgm:pt>
    <dgm:pt modelId="{86A89EEA-C855-4A85-93F7-D1F3AE2B02F5}" type="sibTrans" cxnId="{7F91E1B4-ED7D-4305-B497-DEB6FBB90147}">
      <dgm:prSet/>
      <dgm:spPr/>
      <dgm:t>
        <a:bodyPr/>
        <a:lstStyle/>
        <a:p>
          <a:endParaRPr lang="en-IN"/>
        </a:p>
      </dgm:t>
    </dgm:pt>
    <dgm:pt modelId="{F9F4DE3E-CF71-4E4E-A925-21A1C4345583}" type="pres">
      <dgm:prSet presAssocID="{127CA926-6136-462D-8386-5DA7FC5C4216}" presName="Name0" presStyleCnt="0">
        <dgm:presLayoutVars>
          <dgm:chMax val="7"/>
          <dgm:chPref val="7"/>
          <dgm:dir/>
        </dgm:presLayoutVars>
      </dgm:prSet>
      <dgm:spPr/>
      <dgm:t>
        <a:bodyPr/>
        <a:lstStyle/>
        <a:p>
          <a:endParaRPr lang="en-IN"/>
        </a:p>
      </dgm:t>
    </dgm:pt>
    <dgm:pt modelId="{011B801B-9F5A-4BFF-8642-B66D5933EA59}" type="pres">
      <dgm:prSet presAssocID="{127CA926-6136-462D-8386-5DA7FC5C4216}" presName="Name1" presStyleCnt="0"/>
      <dgm:spPr/>
    </dgm:pt>
    <dgm:pt modelId="{E06F6865-632C-41EB-8096-835409F02C93}" type="pres">
      <dgm:prSet presAssocID="{127CA926-6136-462D-8386-5DA7FC5C4216}" presName="cycle" presStyleCnt="0"/>
      <dgm:spPr/>
    </dgm:pt>
    <dgm:pt modelId="{8074F522-7344-42E8-9F13-101CE7E248E1}" type="pres">
      <dgm:prSet presAssocID="{127CA926-6136-462D-8386-5DA7FC5C4216}" presName="srcNode" presStyleLbl="node1" presStyleIdx="0" presStyleCnt="3"/>
      <dgm:spPr/>
    </dgm:pt>
    <dgm:pt modelId="{67A38D2B-F1EB-4865-8AC7-C3957C9ABD94}" type="pres">
      <dgm:prSet presAssocID="{127CA926-6136-462D-8386-5DA7FC5C4216}" presName="conn" presStyleLbl="parChTrans1D2" presStyleIdx="0" presStyleCnt="1"/>
      <dgm:spPr/>
      <dgm:t>
        <a:bodyPr/>
        <a:lstStyle/>
        <a:p>
          <a:endParaRPr lang="en-IN"/>
        </a:p>
      </dgm:t>
    </dgm:pt>
    <dgm:pt modelId="{01CBEDD6-9C06-4D37-B158-2E83ABAB9983}" type="pres">
      <dgm:prSet presAssocID="{127CA926-6136-462D-8386-5DA7FC5C4216}" presName="extraNode" presStyleLbl="node1" presStyleIdx="0" presStyleCnt="3"/>
      <dgm:spPr/>
    </dgm:pt>
    <dgm:pt modelId="{31D30E63-372F-49B9-90F7-EF4BA6D4A78C}" type="pres">
      <dgm:prSet presAssocID="{127CA926-6136-462D-8386-5DA7FC5C4216}" presName="dstNode" presStyleLbl="node1" presStyleIdx="0" presStyleCnt="3"/>
      <dgm:spPr/>
    </dgm:pt>
    <dgm:pt modelId="{CBA496F1-857D-4182-B272-671244DCFDFD}" type="pres">
      <dgm:prSet presAssocID="{42DC02DB-7B9F-46CF-ABDD-D31259CE54FF}" presName="text_1" presStyleLbl="node1" presStyleIdx="0" presStyleCnt="3">
        <dgm:presLayoutVars>
          <dgm:bulletEnabled val="1"/>
        </dgm:presLayoutVars>
      </dgm:prSet>
      <dgm:spPr/>
      <dgm:t>
        <a:bodyPr/>
        <a:lstStyle/>
        <a:p>
          <a:endParaRPr lang="en-IN"/>
        </a:p>
      </dgm:t>
    </dgm:pt>
    <dgm:pt modelId="{333264FB-5B94-4B79-AD5C-DE706C5D6A17}" type="pres">
      <dgm:prSet presAssocID="{42DC02DB-7B9F-46CF-ABDD-D31259CE54FF}" presName="accent_1" presStyleCnt="0"/>
      <dgm:spPr/>
    </dgm:pt>
    <dgm:pt modelId="{AA2F2A5A-ADAE-4C14-9BAB-910622894A2F}" type="pres">
      <dgm:prSet presAssocID="{42DC02DB-7B9F-46CF-ABDD-D31259CE54FF}" presName="accentRepeatNode" presStyleLbl="solidFgAcc1" presStyleIdx="0" presStyleCnt="3" custScaleX="119462" custScaleY="111186"/>
      <dgm:spPr>
        <a:solidFill>
          <a:schemeClr val="accent3"/>
        </a:solidFill>
      </dgm:spPr>
    </dgm:pt>
    <dgm:pt modelId="{DA57E446-E825-47A2-8002-715F60B49681}" type="pres">
      <dgm:prSet presAssocID="{C30CF4A1-7E35-441D-B5AE-ADC8DED6B458}" presName="text_2" presStyleLbl="node1" presStyleIdx="1" presStyleCnt="3">
        <dgm:presLayoutVars>
          <dgm:bulletEnabled val="1"/>
        </dgm:presLayoutVars>
      </dgm:prSet>
      <dgm:spPr/>
      <dgm:t>
        <a:bodyPr/>
        <a:lstStyle/>
        <a:p>
          <a:endParaRPr lang="en-IN"/>
        </a:p>
      </dgm:t>
    </dgm:pt>
    <dgm:pt modelId="{83F5CBD3-A66D-42FB-AACA-815B93408FCA}" type="pres">
      <dgm:prSet presAssocID="{C30CF4A1-7E35-441D-B5AE-ADC8DED6B458}" presName="accent_2" presStyleCnt="0"/>
      <dgm:spPr/>
    </dgm:pt>
    <dgm:pt modelId="{E8146ECF-93A7-40EF-BC95-6F5E9B6D5D0D}" type="pres">
      <dgm:prSet presAssocID="{C30CF4A1-7E35-441D-B5AE-ADC8DED6B458}" presName="accentRepeatNode" presStyleLbl="solidFgAcc1" presStyleIdx="1" presStyleCnt="3" custScaleX="119374" custScaleY="115254"/>
      <dgm:spPr>
        <a:solidFill>
          <a:schemeClr val="accent6">
            <a:lumMod val="60000"/>
            <a:lumOff val="40000"/>
          </a:schemeClr>
        </a:solidFill>
      </dgm:spPr>
    </dgm:pt>
    <dgm:pt modelId="{33C33106-B294-4417-A18F-C9B65AB60146}" type="pres">
      <dgm:prSet presAssocID="{CE524B82-BE9E-45A4-89F1-E1F6BCF33E67}" presName="text_3" presStyleLbl="node1" presStyleIdx="2" presStyleCnt="3">
        <dgm:presLayoutVars>
          <dgm:bulletEnabled val="1"/>
        </dgm:presLayoutVars>
      </dgm:prSet>
      <dgm:spPr/>
      <dgm:t>
        <a:bodyPr/>
        <a:lstStyle/>
        <a:p>
          <a:endParaRPr lang="en-IN"/>
        </a:p>
      </dgm:t>
    </dgm:pt>
    <dgm:pt modelId="{5C779A74-7013-4770-A57E-E92B941AD107}" type="pres">
      <dgm:prSet presAssocID="{CE524B82-BE9E-45A4-89F1-E1F6BCF33E67}" presName="accent_3" presStyleCnt="0"/>
      <dgm:spPr/>
    </dgm:pt>
    <dgm:pt modelId="{98385354-9CCB-43BF-ACED-5C2239E7D977}" type="pres">
      <dgm:prSet presAssocID="{CE524B82-BE9E-45A4-89F1-E1F6BCF33E67}" presName="accentRepeatNode" presStyleLbl="solidFgAcc1" presStyleIdx="2" presStyleCnt="3" custScaleX="123297" custScaleY="105763"/>
      <dgm:spPr>
        <a:solidFill>
          <a:schemeClr val="accent1">
            <a:lumMod val="40000"/>
            <a:lumOff val="60000"/>
          </a:schemeClr>
        </a:solidFill>
      </dgm:spPr>
    </dgm:pt>
  </dgm:ptLst>
  <dgm:cxnLst>
    <dgm:cxn modelId="{3164F5B7-71EE-4A90-894E-662B70130990}" srcId="{127CA926-6136-462D-8386-5DA7FC5C4216}" destId="{C30CF4A1-7E35-441D-B5AE-ADC8DED6B458}" srcOrd="1" destOrd="0" parTransId="{0985B76F-A94F-411D-8D25-A4C528FD143C}" sibTransId="{EBA33CF9-8DE5-41B8-A509-3DE38BFCEF8E}"/>
    <dgm:cxn modelId="{B682A16B-4C3F-43E1-BFD8-FEC39BB5737D}" type="presOf" srcId="{CE524B82-BE9E-45A4-89F1-E1F6BCF33E67}" destId="{33C33106-B294-4417-A18F-C9B65AB60146}" srcOrd="0" destOrd="0" presId="urn:microsoft.com/office/officeart/2008/layout/VerticalCurvedList"/>
    <dgm:cxn modelId="{C7C90A30-7BF8-4998-94B7-A09B2702E36F}" type="presOf" srcId="{42DC02DB-7B9F-46CF-ABDD-D31259CE54FF}" destId="{CBA496F1-857D-4182-B272-671244DCFDFD}" srcOrd="0" destOrd="0" presId="urn:microsoft.com/office/officeart/2008/layout/VerticalCurvedList"/>
    <dgm:cxn modelId="{7F91E1B4-ED7D-4305-B497-DEB6FBB90147}" srcId="{127CA926-6136-462D-8386-5DA7FC5C4216}" destId="{CE524B82-BE9E-45A4-89F1-E1F6BCF33E67}" srcOrd="2" destOrd="0" parTransId="{57174141-EE85-4F87-ADFB-081D92051377}" sibTransId="{86A89EEA-C855-4A85-93F7-D1F3AE2B02F5}"/>
    <dgm:cxn modelId="{A6F88DDC-8073-4F3A-937B-F2132A9485CA}" type="presOf" srcId="{C30CF4A1-7E35-441D-B5AE-ADC8DED6B458}" destId="{DA57E446-E825-47A2-8002-715F60B49681}" srcOrd="0" destOrd="0" presId="urn:microsoft.com/office/officeart/2008/layout/VerticalCurvedList"/>
    <dgm:cxn modelId="{24F3DA2B-71BE-4127-9234-14F9D5F9DAE5}" type="presOf" srcId="{C48C529A-28CD-42A2-BD8B-E7D8C836699D}" destId="{67A38D2B-F1EB-4865-8AC7-C3957C9ABD94}" srcOrd="0" destOrd="0" presId="urn:microsoft.com/office/officeart/2008/layout/VerticalCurvedList"/>
    <dgm:cxn modelId="{1638707D-7320-4BBE-BCC7-532C01FD960A}" type="presOf" srcId="{127CA926-6136-462D-8386-5DA7FC5C4216}" destId="{F9F4DE3E-CF71-4E4E-A925-21A1C4345583}" srcOrd="0" destOrd="0" presId="urn:microsoft.com/office/officeart/2008/layout/VerticalCurvedList"/>
    <dgm:cxn modelId="{8F1BCBBC-8158-4D65-90DB-BD651D3F9B9A}" srcId="{127CA926-6136-462D-8386-5DA7FC5C4216}" destId="{42DC02DB-7B9F-46CF-ABDD-D31259CE54FF}" srcOrd="0" destOrd="0" parTransId="{77602D62-155F-4FCE-9D91-27DE3C1B3AC7}" sibTransId="{C48C529A-28CD-42A2-BD8B-E7D8C836699D}"/>
    <dgm:cxn modelId="{B000BE80-19BD-4ACD-ADDD-84FD0F20C6D0}" type="presParOf" srcId="{F9F4DE3E-CF71-4E4E-A925-21A1C4345583}" destId="{011B801B-9F5A-4BFF-8642-B66D5933EA59}" srcOrd="0" destOrd="0" presId="urn:microsoft.com/office/officeart/2008/layout/VerticalCurvedList"/>
    <dgm:cxn modelId="{F9A13E9E-ED5E-44AE-8EC3-43E5EDF5709E}" type="presParOf" srcId="{011B801B-9F5A-4BFF-8642-B66D5933EA59}" destId="{E06F6865-632C-41EB-8096-835409F02C93}" srcOrd="0" destOrd="0" presId="urn:microsoft.com/office/officeart/2008/layout/VerticalCurvedList"/>
    <dgm:cxn modelId="{C1B1B92F-7FD3-4513-91C0-203C399CA1CD}" type="presParOf" srcId="{E06F6865-632C-41EB-8096-835409F02C93}" destId="{8074F522-7344-42E8-9F13-101CE7E248E1}" srcOrd="0" destOrd="0" presId="urn:microsoft.com/office/officeart/2008/layout/VerticalCurvedList"/>
    <dgm:cxn modelId="{92AD00DE-04AF-46CB-89B1-398399FA76C2}" type="presParOf" srcId="{E06F6865-632C-41EB-8096-835409F02C93}" destId="{67A38D2B-F1EB-4865-8AC7-C3957C9ABD94}" srcOrd="1" destOrd="0" presId="urn:microsoft.com/office/officeart/2008/layout/VerticalCurvedList"/>
    <dgm:cxn modelId="{50BAD35C-6E58-495C-91A6-EFB64B9901F1}" type="presParOf" srcId="{E06F6865-632C-41EB-8096-835409F02C93}" destId="{01CBEDD6-9C06-4D37-B158-2E83ABAB9983}" srcOrd="2" destOrd="0" presId="urn:microsoft.com/office/officeart/2008/layout/VerticalCurvedList"/>
    <dgm:cxn modelId="{170FDD20-F9D1-44D3-9207-0BA3FD5DE7D6}" type="presParOf" srcId="{E06F6865-632C-41EB-8096-835409F02C93}" destId="{31D30E63-372F-49B9-90F7-EF4BA6D4A78C}" srcOrd="3" destOrd="0" presId="urn:microsoft.com/office/officeart/2008/layout/VerticalCurvedList"/>
    <dgm:cxn modelId="{C49A05C0-90CE-4789-A0CB-EAA224C8559F}" type="presParOf" srcId="{011B801B-9F5A-4BFF-8642-B66D5933EA59}" destId="{CBA496F1-857D-4182-B272-671244DCFDFD}" srcOrd="1" destOrd="0" presId="urn:microsoft.com/office/officeart/2008/layout/VerticalCurvedList"/>
    <dgm:cxn modelId="{AF75DEFA-6EDC-492C-B648-DBADC02B914F}" type="presParOf" srcId="{011B801B-9F5A-4BFF-8642-B66D5933EA59}" destId="{333264FB-5B94-4B79-AD5C-DE706C5D6A17}" srcOrd="2" destOrd="0" presId="urn:microsoft.com/office/officeart/2008/layout/VerticalCurvedList"/>
    <dgm:cxn modelId="{5F4410A6-581A-4CFB-9048-E38D2F396171}" type="presParOf" srcId="{333264FB-5B94-4B79-AD5C-DE706C5D6A17}" destId="{AA2F2A5A-ADAE-4C14-9BAB-910622894A2F}" srcOrd="0" destOrd="0" presId="urn:microsoft.com/office/officeart/2008/layout/VerticalCurvedList"/>
    <dgm:cxn modelId="{D1ADDAEF-94DB-4922-AB6B-B7F15B0D1273}" type="presParOf" srcId="{011B801B-9F5A-4BFF-8642-B66D5933EA59}" destId="{DA57E446-E825-47A2-8002-715F60B49681}" srcOrd="3" destOrd="0" presId="urn:microsoft.com/office/officeart/2008/layout/VerticalCurvedList"/>
    <dgm:cxn modelId="{585ECC87-C181-4DF5-AA2B-14DDAF0B43E2}" type="presParOf" srcId="{011B801B-9F5A-4BFF-8642-B66D5933EA59}" destId="{83F5CBD3-A66D-42FB-AACA-815B93408FCA}" srcOrd="4" destOrd="0" presId="urn:microsoft.com/office/officeart/2008/layout/VerticalCurvedList"/>
    <dgm:cxn modelId="{E5791D97-1720-4C2F-853B-63FA496A79DC}" type="presParOf" srcId="{83F5CBD3-A66D-42FB-AACA-815B93408FCA}" destId="{E8146ECF-93A7-40EF-BC95-6F5E9B6D5D0D}" srcOrd="0" destOrd="0" presId="urn:microsoft.com/office/officeart/2008/layout/VerticalCurvedList"/>
    <dgm:cxn modelId="{058A736F-22A6-48AC-AE87-257A05BDA71C}" type="presParOf" srcId="{011B801B-9F5A-4BFF-8642-B66D5933EA59}" destId="{33C33106-B294-4417-A18F-C9B65AB60146}" srcOrd="5" destOrd="0" presId="urn:microsoft.com/office/officeart/2008/layout/VerticalCurvedList"/>
    <dgm:cxn modelId="{D1E8FCC6-14E3-454C-89D8-961F98AC099C}" type="presParOf" srcId="{011B801B-9F5A-4BFF-8642-B66D5933EA59}" destId="{5C779A74-7013-4770-A57E-E92B941AD107}" srcOrd="6" destOrd="0" presId="urn:microsoft.com/office/officeart/2008/layout/VerticalCurvedList"/>
    <dgm:cxn modelId="{DD8F9DA1-E89F-4FE1-9127-083714925C76}" type="presParOf" srcId="{5C779A74-7013-4770-A57E-E92B941AD107}" destId="{98385354-9CCB-43BF-ACED-5C2239E7D97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3EB612-2DD1-470B-99A0-0729957B35D2}" type="doc">
      <dgm:prSet loTypeId="urn:microsoft.com/office/officeart/2005/8/layout/target3" loCatId="list" qsTypeId="urn:microsoft.com/office/officeart/2009/2/quickstyle/3d8" qsCatId="3D" csTypeId="urn:microsoft.com/office/officeart/2005/8/colors/accent1_2" csCatId="accent1" phldr="1"/>
      <dgm:spPr/>
      <dgm:t>
        <a:bodyPr/>
        <a:lstStyle/>
        <a:p>
          <a:endParaRPr lang="en-IN"/>
        </a:p>
      </dgm:t>
    </dgm:pt>
    <dgm:pt modelId="{D0C35F06-F635-43E5-90FE-CADDC579531C}">
      <dgm:prSet phldrT="[Text]" custT="1"/>
      <dgm:spPr/>
      <dgm:t>
        <a:bodyPr/>
        <a:lstStyle/>
        <a:p>
          <a:r>
            <a:rPr lang="en-IN" sz="4400" dirty="0" smtClean="0">
              <a:latin typeface="Arial Rounded MT Bold" pitchFamily="34" charset="0"/>
            </a:rPr>
            <a:t>Transaction</a:t>
          </a:r>
          <a:endParaRPr lang="en-IN" sz="4400" dirty="0">
            <a:latin typeface="Arial Rounded MT Bold" pitchFamily="34" charset="0"/>
          </a:endParaRPr>
        </a:p>
      </dgm:t>
    </dgm:pt>
    <dgm:pt modelId="{3907AE51-C08A-417B-8B2F-7F0067D6015E}" type="parTrans" cxnId="{DB4664F8-5432-47FA-BB7E-EE08D027C5F0}">
      <dgm:prSet/>
      <dgm:spPr/>
      <dgm:t>
        <a:bodyPr/>
        <a:lstStyle/>
        <a:p>
          <a:endParaRPr lang="en-IN"/>
        </a:p>
      </dgm:t>
    </dgm:pt>
    <dgm:pt modelId="{2C91F8A9-FC2D-4E95-B769-AE57797445C3}" type="sibTrans" cxnId="{DB4664F8-5432-47FA-BB7E-EE08D027C5F0}">
      <dgm:prSet/>
      <dgm:spPr/>
      <dgm:t>
        <a:bodyPr/>
        <a:lstStyle/>
        <a:p>
          <a:endParaRPr lang="en-IN"/>
        </a:p>
      </dgm:t>
    </dgm:pt>
    <dgm:pt modelId="{D215D640-37C6-4BBE-80EC-F3D1A2B8DE24}">
      <dgm:prSet phldrT="[Text]" custT="1"/>
      <dgm:spPr/>
      <dgm:t>
        <a:bodyPr/>
        <a:lstStyle/>
        <a:p>
          <a:r>
            <a:rPr lang="en-IN" sz="4400" dirty="0" smtClean="0">
              <a:latin typeface="Arial Rounded MT Bold" pitchFamily="34" charset="0"/>
            </a:rPr>
            <a:t>Control</a:t>
          </a:r>
          <a:endParaRPr lang="en-IN" sz="4400" dirty="0">
            <a:latin typeface="Arial Rounded MT Bold" pitchFamily="34" charset="0"/>
          </a:endParaRPr>
        </a:p>
      </dgm:t>
    </dgm:pt>
    <dgm:pt modelId="{B30DA028-8823-49E6-B5AF-5C985F1B2AB4}" type="parTrans" cxnId="{6177E7E9-0520-4E64-B005-B0945EFE3657}">
      <dgm:prSet/>
      <dgm:spPr/>
      <dgm:t>
        <a:bodyPr/>
        <a:lstStyle/>
        <a:p>
          <a:endParaRPr lang="en-IN"/>
        </a:p>
      </dgm:t>
    </dgm:pt>
    <dgm:pt modelId="{FFC4CB94-BEB1-426F-9AA2-B6C8181D82BE}" type="sibTrans" cxnId="{6177E7E9-0520-4E64-B005-B0945EFE3657}">
      <dgm:prSet/>
      <dgm:spPr/>
      <dgm:t>
        <a:bodyPr/>
        <a:lstStyle/>
        <a:p>
          <a:endParaRPr lang="en-IN"/>
        </a:p>
      </dgm:t>
    </dgm:pt>
    <dgm:pt modelId="{1E5CD83E-4DBF-4923-8B63-F99BAFCB7429}">
      <dgm:prSet phldrT="[Text]" custT="1"/>
      <dgm:spPr/>
      <dgm:t>
        <a:bodyPr/>
        <a:lstStyle/>
        <a:p>
          <a:endParaRPr lang="en-IN" sz="4400" dirty="0" smtClean="0">
            <a:latin typeface="Arial Rounded MT Bold" pitchFamily="34" charset="0"/>
          </a:endParaRPr>
        </a:p>
        <a:p>
          <a:r>
            <a:rPr lang="en-IN" sz="4400" dirty="0" smtClean="0">
              <a:latin typeface="Arial Rounded MT Bold" pitchFamily="34" charset="0"/>
            </a:rPr>
            <a:t>Language</a:t>
          </a:r>
        </a:p>
        <a:p>
          <a:endParaRPr lang="en-IN" sz="4400" dirty="0">
            <a:latin typeface="Arial Rounded MT Bold" pitchFamily="34" charset="0"/>
          </a:endParaRPr>
        </a:p>
      </dgm:t>
    </dgm:pt>
    <dgm:pt modelId="{E528CD5B-5F98-48E6-9D72-00BA695B77AF}" type="parTrans" cxnId="{1139D143-F3F6-47C4-9EE7-2231EF0FEC2A}">
      <dgm:prSet/>
      <dgm:spPr/>
      <dgm:t>
        <a:bodyPr/>
        <a:lstStyle/>
        <a:p>
          <a:endParaRPr lang="en-IN"/>
        </a:p>
      </dgm:t>
    </dgm:pt>
    <dgm:pt modelId="{4ADF1112-2926-418F-B9D2-EEBD1F6EF78E}" type="sibTrans" cxnId="{1139D143-F3F6-47C4-9EE7-2231EF0FEC2A}">
      <dgm:prSet/>
      <dgm:spPr/>
      <dgm:t>
        <a:bodyPr/>
        <a:lstStyle/>
        <a:p>
          <a:endParaRPr lang="en-IN"/>
        </a:p>
      </dgm:t>
    </dgm:pt>
    <dgm:pt modelId="{7FE3CBAD-8AE2-4097-84FF-88F3CABF8C57}" type="pres">
      <dgm:prSet presAssocID="{9C3EB612-2DD1-470B-99A0-0729957B35D2}" presName="Name0" presStyleCnt="0">
        <dgm:presLayoutVars>
          <dgm:chMax val="7"/>
          <dgm:dir/>
          <dgm:animLvl val="lvl"/>
          <dgm:resizeHandles val="exact"/>
        </dgm:presLayoutVars>
      </dgm:prSet>
      <dgm:spPr/>
      <dgm:t>
        <a:bodyPr/>
        <a:lstStyle/>
        <a:p>
          <a:endParaRPr lang="en-IN"/>
        </a:p>
      </dgm:t>
    </dgm:pt>
    <dgm:pt modelId="{3159EFDF-049C-434B-8FA5-599DFF48C96E}" type="pres">
      <dgm:prSet presAssocID="{D0C35F06-F635-43E5-90FE-CADDC579531C}" presName="circle1" presStyleLbl="node1" presStyleIdx="0" presStyleCnt="3"/>
      <dgm:spPr/>
    </dgm:pt>
    <dgm:pt modelId="{F828C9EA-B8BB-4DF6-BCE8-AE8C817F50EE}" type="pres">
      <dgm:prSet presAssocID="{D0C35F06-F635-43E5-90FE-CADDC579531C}" presName="space" presStyleCnt="0"/>
      <dgm:spPr/>
    </dgm:pt>
    <dgm:pt modelId="{A605FF2C-C733-4FFC-AAC7-5048236FAEE1}" type="pres">
      <dgm:prSet presAssocID="{D0C35F06-F635-43E5-90FE-CADDC579531C}" presName="rect1" presStyleLbl="alignAcc1" presStyleIdx="0" presStyleCnt="3"/>
      <dgm:spPr/>
      <dgm:t>
        <a:bodyPr/>
        <a:lstStyle/>
        <a:p>
          <a:endParaRPr lang="en-IN"/>
        </a:p>
      </dgm:t>
    </dgm:pt>
    <dgm:pt modelId="{D1030732-7E50-41FD-9601-776071A597D3}" type="pres">
      <dgm:prSet presAssocID="{D215D640-37C6-4BBE-80EC-F3D1A2B8DE24}" presName="vertSpace2" presStyleLbl="node1" presStyleIdx="0" presStyleCnt="3"/>
      <dgm:spPr/>
    </dgm:pt>
    <dgm:pt modelId="{72DC3B30-843F-4D7B-8516-EB574269870E}" type="pres">
      <dgm:prSet presAssocID="{D215D640-37C6-4BBE-80EC-F3D1A2B8DE24}" presName="circle2" presStyleLbl="node1" presStyleIdx="1" presStyleCnt="3"/>
      <dgm:spPr/>
    </dgm:pt>
    <dgm:pt modelId="{785A963E-72D1-4639-B21F-AB97314AA162}" type="pres">
      <dgm:prSet presAssocID="{D215D640-37C6-4BBE-80EC-F3D1A2B8DE24}" presName="rect2" presStyleLbl="alignAcc1" presStyleIdx="1" presStyleCnt="3"/>
      <dgm:spPr/>
      <dgm:t>
        <a:bodyPr/>
        <a:lstStyle/>
        <a:p>
          <a:endParaRPr lang="en-IN"/>
        </a:p>
      </dgm:t>
    </dgm:pt>
    <dgm:pt modelId="{2F2EF3B5-61F5-489A-B22C-1415FB81FD28}" type="pres">
      <dgm:prSet presAssocID="{1E5CD83E-4DBF-4923-8B63-F99BAFCB7429}" presName="vertSpace3" presStyleLbl="node1" presStyleIdx="1" presStyleCnt="3"/>
      <dgm:spPr/>
    </dgm:pt>
    <dgm:pt modelId="{3839ED52-3A01-4266-ABAD-423EBF02429C}" type="pres">
      <dgm:prSet presAssocID="{1E5CD83E-4DBF-4923-8B63-F99BAFCB7429}" presName="circle3" presStyleLbl="node1" presStyleIdx="2" presStyleCnt="3"/>
      <dgm:spPr/>
    </dgm:pt>
    <dgm:pt modelId="{4A9A6423-6AA0-4D70-A36C-400F95AA32B0}" type="pres">
      <dgm:prSet presAssocID="{1E5CD83E-4DBF-4923-8B63-F99BAFCB7429}" presName="rect3" presStyleLbl="alignAcc1" presStyleIdx="2" presStyleCnt="3"/>
      <dgm:spPr/>
      <dgm:t>
        <a:bodyPr/>
        <a:lstStyle/>
        <a:p>
          <a:endParaRPr lang="en-IN"/>
        </a:p>
      </dgm:t>
    </dgm:pt>
    <dgm:pt modelId="{31538465-8635-488E-81B7-4B2971AEBA95}" type="pres">
      <dgm:prSet presAssocID="{D0C35F06-F635-43E5-90FE-CADDC579531C}" presName="rect1ParTxNoCh" presStyleLbl="alignAcc1" presStyleIdx="2" presStyleCnt="3">
        <dgm:presLayoutVars>
          <dgm:chMax val="1"/>
          <dgm:bulletEnabled val="1"/>
        </dgm:presLayoutVars>
      </dgm:prSet>
      <dgm:spPr/>
      <dgm:t>
        <a:bodyPr/>
        <a:lstStyle/>
        <a:p>
          <a:endParaRPr lang="en-IN"/>
        </a:p>
      </dgm:t>
    </dgm:pt>
    <dgm:pt modelId="{09DA0DFF-02AB-412B-A1CA-816C888A8C6A}" type="pres">
      <dgm:prSet presAssocID="{D215D640-37C6-4BBE-80EC-F3D1A2B8DE24}" presName="rect2ParTxNoCh" presStyleLbl="alignAcc1" presStyleIdx="2" presStyleCnt="3">
        <dgm:presLayoutVars>
          <dgm:chMax val="1"/>
          <dgm:bulletEnabled val="1"/>
        </dgm:presLayoutVars>
      </dgm:prSet>
      <dgm:spPr/>
      <dgm:t>
        <a:bodyPr/>
        <a:lstStyle/>
        <a:p>
          <a:endParaRPr lang="en-IN"/>
        </a:p>
      </dgm:t>
    </dgm:pt>
    <dgm:pt modelId="{A093B09E-96B7-4A44-8860-C39725199975}" type="pres">
      <dgm:prSet presAssocID="{1E5CD83E-4DBF-4923-8B63-F99BAFCB7429}" presName="rect3ParTxNoCh" presStyleLbl="alignAcc1" presStyleIdx="2" presStyleCnt="3">
        <dgm:presLayoutVars>
          <dgm:chMax val="1"/>
          <dgm:bulletEnabled val="1"/>
        </dgm:presLayoutVars>
      </dgm:prSet>
      <dgm:spPr/>
      <dgm:t>
        <a:bodyPr/>
        <a:lstStyle/>
        <a:p>
          <a:endParaRPr lang="en-IN"/>
        </a:p>
      </dgm:t>
    </dgm:pt>
  </dgm:ptLst>
  <dgm:cxnLst>
    <dgm:cxn modelId="{1C66D420-A986-40BC-A837-88DCBA3DFA5E}" type="presOf" srcId="{1E5CD83E-4DBF-4923-8B63-F99BAFCB7429}" destId="{A093B09E-96B7-4A44-8860-C39725199975}" srcOrd="1" destOrd="0" presId="urn:microsoft.com/office/officeart/2005/8/layout/target3"/>
    <dgm:cxn modelId="{6FCB7166-D23C-45E3-A43B-9F496A711C74}" type="presOf" srcId="{D215D640-37C6-4BBE-80EC-F3D1A2B8DE24}" destId="{785A963E-72D1-4639-B21F-AB97314AA162}" srcOrd="0" destOrd="0" presId="urn:microsoft.com/office/officeart/2005/8/layout/target3"/>
    <dgm:cxn modelId="{5C6716AD-8A5F-41FA-9C35-A15923A21A41}" type="presOf" srcId="{9C3EB612-2DD1-470B-99A0-0729957B35D2}" destId="{7FE3CBAD-8AE2-4097-84FF-88F3CABF8C57}" srcOrd="0" destOrd="0" presId="urn:microsoft.com/office/officeart/2005/8/layout/target3"/>
    <dgm:cxn modelId="{7D543108-8A11-4162-814E-B98607BB1CCE}" type="presOf" srcId="{D0C35F06-F635-43E5-90FE-CADDC579531C}" destId="{A605FF2C-C733-4FFC-AAC7-5048236FAEE1}" srcOrd="0" destOrd="0" presId="urn:microsoft.com/office/officeart/2005/8/layout/target3"/>
    <dgm:cxn modelId="{6177E7E9-0520-4E64-B005-B0945EFE3657}" srcId="{9C3EB612-2DD1-470B-99A0-0729957B35D2}" destId="{D215D640-37C6-4BBE-80EC-F3D1A2B8DE24}" srcOrd="1" destOrd="0" parTransId="{B30DA028-8823-49E6-B5AF-5C985F1B2AB4}" sibTransId="{FFC4CB94-BEB1-426F-9AA2-B6C8181D82BE}"/>
    <dgm:cxn modelId="{15C4FC5F-8CCC-495D-AC69-6CDD7F97F122}" type="presOf" srcId="{D0C35F06-F635-43E5-90FE-CADDC579531C}" destId="{31538465-8635-488E-81B7-4B2971AEBA95}" srcOrd="1" destOrd="0" presId="urn:microsoft.com/office/officeart/2005/8/layout/target3"/>
    <dgm:cxn modelId="{EB5EB58B-6416-45FB-B3E8-4D7A059B66C2}" type="presOf" srcId="{1E5CD83E-4DBF-4923-8B63-F99BAFCB7429}" destId="{4A9A6423-6AA0-4D70-A36C-400F95AA32B0}" srcOrd="0" destOrd="0" presId="urn:microsoft.com/office/officeart/2005/8/layout/target3"/>
    <dgm:cxn modelId="{58BC768C-43ED-4E50-9B66-84E7CD8F9C34}" type="presOf" srcId="{D215D640-37C6-4BBE-80EC-F3D1A2B8DE24}" destId="{09DA0DFF-02AB-412B-A1CA-816C888A8C6A}" srcOrd="1" destOrd="0" presId="urn:microsoft.com/office/officeart/2005/8/layout/target3"/>
    <dgm:cxn modelId="{DB4664F8-5432-47FA-BB7E-EE08D027C5F0}" srcId="{9C3EB612-2DD1-470B-99A0-0729957B35D2}" destId="{D0C35F06-F635-43E5-90FE-CADDC579531C}" srcOrd="0" destOrd="0" parTransId="{3907AE51-C08A-417B-8B2F-7F0067D6015E}" sibTransId="{2C91F8A9-FC2D-4E95-B769-AE57797445C3}"/>
    <dgm:cxn modelId="{1139D143-F3F6-47C4-9EE7-2231EF0FEC2A}" srcId="{9C3EB612-2DD1-470B-99A0-0729957B35D2}" destId="{1E5CD83E-4DBF-4923-8B63-F99BAFCB7429}" srcOrd="2" destOrd="0" parTransId="{E528CD5B-5F98-48E6-9D72-00BA695B77AF}" sibTransId="{4ADF1112-2926-418F-B9D2-EEBD1F6EF78E}"/>
    <dgm:cxn modelId="{46F82A41-D3E7-4A5A-A775-198A0C97DE10}" type="presParOf" srcId="{7FE3CBAD-8AE2-4097-84FF-88F3CABF8C57}" destId="{3159EFDF-049C-434B-8FA5-599DFF48C96E}" srcOrd="0" destOrd="0" presId="urn:microsoft.com/office/officeart/2005/8/layout/target3"/>
    <dgm:cxn modelId="{C4E70805-8C74-46FD-91ED-A3AF7EF290B5}" type="presParOf" srcId="{7FE3CBAD-8AE2-4097-84FF-88F3CABF8C57}" destId="{F828C9EA-B8BB-4DF6-BCE8-AE8C817F50EE}" srcOrd="1" destOrd="0" presId="urn:microsoft.com/office/officeart/2005/8/layout/target3"/>
    <dgm:cxn modelId="{9F0033CF-9DAE-4EE4-93AC-D13A50369BEF}" type="presParOf" srcId="{7FE3CBAD-8AE2-4097-84FF-88F3CABF8C57}" destId="{A605FF2C-C733-4FFC-AAC7-5048236FAEE1}" srcOrd="2" destOrd="0" presId="urn:microsoft.com/office/officeart/2005/8/layout/target3"/>
    <dgm:cxn modelId="{57CAD441-D7BC-40AB-BC84-03AE0CE105C0}" type="presParOf" srcId="{7FE3CBAD-8AE2-4097-84FF-88F3CABF8C57}" destId="{D1030732-7E50-41FD-9601-776071A597D3}" srcOrd="3" destOrd="0" presId="urn:microsoft.com/office/officeart/2005/8/layout/target3"/>
    <dgm:cxn modelId="{1A76C054-C752-452B-B23D-BB7B1DA1DA29}" type="presParOf" srcId="{7FE3CBAD-8AE2-4097-84FF-88F3CABF8C57}" destId="{72DC3B30-843F-4D7B-8516-EB574269870E}" srcOrd="4" destOrd="0" presId="urn:microsoft.com/office/officeart/2005/8/layout/target3"/>
    <dgm:cxn modelId="{DAA6EADF-E4C2-44E0-B909-400A79452F0B}" type="presParOf" srcId="{7FE3CBAD-8AE2-4097-84FF-88F3CABF8C57}" destId="{785A963E-72D1-4639-B21F-AB97314AA162}" srcOrd="5" destOrd="0" presId="urn:microsoft.com/office/officeart/2005/8/layout/target3"/>
    <dgm:cxn modelId="{60944D9D-E0E8-4A68-85B3-BB1CC0E4FA59}" type="presParOf" srcId="{7FE3CBAD-8AE2-4097-84FF-88F3CABF8C57}" destId="{2F2EF3B5-61F5-489A-B22C-1415FB81FD28}" srcOrd="6" destOrd="0" presId="urn:microsoft.com/office/officeart/2005/8/layout/target3"/>
    <dgm:cxn modelId="{CB145302-593A-4B59-94B2-7BE35D75C093}" type="presParOf" srcId="{7FE3CBAD-8AE2-4097-84FF-88F3CABF8C57}" destId="{3839ED52-3A01-4266-ABAD-423EBF02429C}" srcOrd="7" destOrd="0" presId="urn:microsoft.com/office/officeart/2005/8/layout/target3"/>
    <dgm:cxn modelId="{CF78A427-8563-4522-81C0-15BE9930E9A0}" type="presParOf" srcId="{7FE3CBAD-8AE2-4097-84FF-88F3CABF8C57}" destId="{4A9A6423-6AA0-4D70-A36C-400F95AA32B0}" srcOrd="8" destOrd="0" presId="urn:microsoft.com/office/officeart/2005/8/layout/target3"/>
    <dgm:cxn modelId="{7FF1BA5F-8455-4CA2-B211-54588B89E0DB}" type="presParOf" srcId="{7FE3CBAD-8AE2-4097-84FF-88F3CABF8C57}" destId="{31538465-8635-488E-81B7-4B2971AEBA95}" srcOrd="9" destOrd="0" presId="urn:microsoft.com/office/officeart/2005/8/layout/target3"/>
    <dgm:cxn modelId="{903120FC-5551-4A26-A176-7540434E5D0C}" type="presParOf" srcId="{7FE3CBAD-8AE2-4097-84FF-88F3CABF8C57}" destId="{09DA0DFF-02AB-412B-A1CA-816C888A8C6A}" srcOrd="10" destOrd="0" presId="urn:microsoft.com/office/officeart/2005/8/layout/target3"/>
    <dgm:cxn modelId="{A704436B-D86E-469A-89F1-3324C050E6AB}" type="presParOf" srcId="{7FE3CBAD-8AE2-4097-84FF-88F3CABF8C57}" destId="{A093B09E-96B7-4A44-8860-C39725199975}"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A38D2B-F1EB-4865-8AC7-C3957C9ABD94}">
      <dsp:nvSpPr>
        <dsp:cNvPr id="0" name=""/>
        <dsp:cNvSpPr/>
      </dsp:nvSpPr>
      <dsp:spPr>
        <a:xfrm>
          <a:off x="-5017440" y="-778677"/>
          <a:ext cx="6053155" cy="6053155"/>
        </a:xfrm>
        <a:prstGeom prst="blockArc">
          <a:avLst>
            <a:gd name="adj1" fmla="val 18900000"/>
            <a:gd name="adj2" fmla="val 2700000"/>
            <a:gd name="adj3" fmla="val 357"/>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A496F1-857D-4182-B272-671244DCFDFD}">
      <dsp:nvSpPr>
        <dsp:cNvPr id="0" name=""/>
        <dsp:cNvSpPr/>
      </dsp:nvSpPr>
      <dsp:spPr>
        <a:xfrm>
          <a:off x="689478" y="449580"/>
          <a:ext cx="6248140" cy="899160"/>
        </a:xfrm>
        <a:prstGeom prst="rect">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3708" tIns="127000" rIns="127000" bIns="127000" numCol="1" spcCol="1270" anchor="ctr" anchorCtr="0">
          <a:noAutofit/>
        </a:bodyPr>
        <a:lstStyle/>
        <a:p>
          <a:pPr lvl="0" algn="l" defTabSz="2222500">
            <a:lnSpc>
              <a:spcPct val="90000"/>
            </a:lnSpc>
            <a:spcBef>
              <a:spcPct val="0"/>
            </a:spcBef>
            <a:spcAft>
              <a:spcPct val="35000"/>
            </a:spcAft>
          </a:pPr>
          <a:r>
            <a:rPr lang="en-IN" sz="5000" kern="1200" dirty="0" smtClean="0">
              <a:solidFill>
                <a:schemeClr val="accent5">
                  <a:lumMod val="50000"/>
                </a:schemeClr>
              </a:solidFill>
              <a:latin typeface="Britannic Bold" pitchFamily="34" charset="0"/>
            </a:rPr>
            <a:t>Structured</a:t>
          </a:r>
          <a:endParaRPr lang="en-IN" sz="5000" kern="1200" dirty="0">
            <a:solidFill>
              <a:schemeClr val="accent5">
                <a:lumMod val="50000"/>
              </a:schemeClr>
            </a:solidFill>
            <a:latin typeface="Britannic Bold" pitchFamily="34" charset="0"/>
          </a:endParaRPr>
        </a:p>
      </dsp:txBody>
      <dsp:txXfrm>
        <a:off x="689478" y="449580"/>
        <a:ext cx="6248140" cy="899160"/>
      </dsp:txXfrm>
    </dsp:sp>
    <dsp:sp modelId="{AA2F2A5A-ADAE-4C14-9BAB-910622894A2F}">
      <dsp:nvSpPr>
        <dsp:cNvPr id="0" name=""/>
        <dsp:cNvSpPr/>
      </dsp:nvSpPr>
      <dsp:spPr>
        <a:xfrm>
          <a:off x="18132" y="274322"/>
          <a:ext cx="1342693" cy="1249675"/>
        </a:xfrm>
        <a:prstGeom prst="ellipse">
          <a:avLst/>
        </a:prstGeom>
        <a:solidFill>
          <a:schemeClr val="accent3"/>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57E446-E825-47A2-8002-715F60B49681}">
      <dsp:nvSpPr>
        <dsp:cNvPr id="0" name=""/>
        <dsp:cNvSpPr/>
      </dsp:nvSpPr>
      <dsp:spPr>
        <a:xfrm>
          <a:off x="1016323" y="1798320"/>
          <a:ext cx="5921296" cy="899160"/>
        </a:xfrm>
        <a:prstGeom prst="rect">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3708" tIns="127000" rIns="127000" bIns="127000" numCol="1" spcCol="1270" anchor="ctr" anchorCtr="0">
          <a:noAutofit/>
        </a:bodyPr>
        <a:lstStyle/>
        <a:p>
          <a:pPr lvl="0" algn="l" defTabSz="2222500">
            <a:lnSpc>
              <a:spcPct val="90000"/>
            </a:lnSpc>
            <a:spcBef>
              <a:spcPct val="0"/>
            </a:spcBef>
            <a:spcAft>
              <a:spcPct val="35000"/>
            </a:spcAft>
          </a:pPr>
          <a:r>
            <a:rPr lang="en-IN" sz="5000" kern="1200" dirty="0" smtClean="0">
              <a:solidFill>
                <a:schemeClr val="accent5">
                  <a:lumMod val="50000"/>
                </a:schemeClr>
              </a:solidFill>
              <a:latin typeface="Britannic Bold" pitchFamily="34" charset="0"/>
            </a:rPr>
            <a:t>Query</a:t>
          </a:r>
          <a:endParaRPr lang="en-IN" sz="5000" kern="1200" dirty="0">
            <a:solidFill>
              <a:schemeClr val="accent5">
                <a:lumMod val="50000"/>
              </a:schemeClr>
            </a:solidFill>
            <a:latin typeface="Britannic Bold" pitchFamily="34" charset="0"/>
          </a:endParaRPr>
        </a:p>
      </dsp:txBody>
      <dsp:txXfrm>
        <a:off x="1016323" y="1798320"/>
        <a:ext cx="5921296" cy="899160"/>
      </dsp:txXfrm>
    </dsp:sp>
    <dsp:sp modelId="{E8146ECF-93A7-40EF-BC95-6F5E9B6D5D0D}">
      <dsp:nvSpPr>
        <dsp:cNvPr id="0" name=""/>
        <dsp:cNvSpPr/>
      </dsp:nvSpPr>
      <dsp:spPr>
        <a:xfrm>
          <a:off x="345471" y="1600201"/>
          <a:ext cx="1341704" cy="1295397"/>
        </a:xfrm>
        <a:prstGeom prst="ellipse">
          <a:avLst/>
        </a:prstGeom>
        <a:solidFill>
          <a:schemeClr val="accent6">
            <a:lumMod val="60000"/>
            <a:lumOff val="4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C33106-B294-4417-A18F-C9B65AB60146}">
      <dsp:nvSpPr>
        <dsp:cNvPr id="0" name=""/>
        <dsp:cNvSpPr/>
      </dsp:nvSpPr>
      <dsp:spPr>
        <a:xfrm>
          <a:off x="689478" y="3147060"/>
          <a:ext cx="6248140" cy="899160"/>
        </a:xfrm>
        <a:prstGeom prst="rect">
          <a:avLst/>
        </a:prstGeom>
        <a:solidFill>
          <a:schemeClr val="bg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3708" tIns="127000" rIns="127000" bIns="127000" numCol="1" spcCol="1270" anchor="ctr" anchorCtr="0">
          <a:noAutofit/>
        </a:bodyPr>
        <a:lstStyle/>
        <a:p>
          <a:pPr lvl="0" algn="l" defTabSz="2222500">
            <a:lnSpc>
              <a:spcPct val="90000"/>
            </a:lnSpc>
            <a:spcBef>
              <a:spcPct val="0"/>
            </a:spcBef>
            <a:spcAft>
              <a:spcPct val="35000"/>
            </a:spcAft>
          </a:pPr>
          <a:r>
            <a:rPr lang="en-IN" sz="5000" kern="1200" dirty="0" smtClean="0">
              <a:solidFill>
                <a:schemeClr val="accent5">
                  <a:lumMod val="50000"/>
                </a:schemeClr>
              </a:solidFill>
              <a:latin typeface="Britannic Bold" pitchFamily="34" charset="0"/>
            </a:rPr>
            <a:t>Language (Part-4)</a:t>
          </a:r>
          <a:endParaRPr lang="en-IN" sz="5000" kern="1200" dirty="0">
            <a:solidFill>
              <a:schemeClr val="accent5">
                <a:lumMod val="50000"/>
              </a:schemeClr>
            </a:solidFill>
            <a:latin typeface="Britannic Bold" pitchFamily="34" charset="0"/>
          </a:endParaRPr>
        </a:p>
      </dsp:txBody>
      <dsp:txXfrm>
        <a:off x="689478" y="3147060"/>
        <a:ext cx="6248140" cy="899160"/>
      </dsp:txXfrm>
    </dsp:sp>
    <dsp:sp modelId="{98385354-9CCB-43BF-ACED-5C2239E7D977}">
      <dsp:nvSpPr>
        <dsp:cNvPr id="0" name=""/>
        <dsp:cNvSpPr/>
      </dsp:nvSpPr>
      <dsp:spPr>
        <a:xfrm>
          <a:off x="-3419" y="3002278"/>
          <a:ext cx="1385796" cy="1188723"/>
        </a:xfrm>
        <a:prstGeom prst="ellipse">
          <a:avLst/>
        </a:prstGeom>
        <a:solidFill>
          <a:schemeClr val="accent1">
            <a:lumMod val="40000"/>
            <a:lumOff val="60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9EFDF-049C-434B-8FA5-599DFF48C96E}">
      <dsp:nvSpPr>
        <dsp:cNvPr id="0" name=""/>
        <dsp:cNvSpPr/>
      </dsp:nvSpPr>
      <dsp:spPr>
        <a:xfrm>
          <a:off x="0" y="114299"/>
          <a:ext cx="4572000" cy="4572000"/>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A605FF2C-C733-4FFC-AAC7-5048236FAEE1}">
      <dsp:nvSpPr>
        <dsp:cNvPr id="0" name=""/>
        <dsp:cNvSpPr/>
      </dsp:nvSpPr>
      <dsp:spPr>
        <a:xfrm>
          <a:off x="2286000" y="114299"/>
          <a:ext cx="5334000" cy="4572000"/>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IN" sz="4400" kern="1200" dirty="0" smtClean="0">
              <a:latin typeface="Arial Rounded MT Bold" pitchFamily="34" charset="0"/>
            </a:rPr>
            <a:t>Transaction</a:t>
          </a:r>
          <a:endParaRPr lang="en-IN" sz="4400" kern="1200" dirty="0">
            <a:latin typeface="Arial Rounded MT Bold" pitchFamily="34" charset="0"/>
          </a:endParaRPr>
        </a:p>
      </dsp:txBody>
      <dsp:txXfrm>
        <a:off x="2286000" y="114299"/>
        <a:ext cx="5334000" cy="1371602"/>
      </dsp:txXfrm>
    </dsp:sp>
    <dsp:sp modelId="{72DC3B30-843F-4D7B-8516-EB574269870E}">
      <dsp:nvSpPr>
        <dsp:cNvPr id="0" name=""/>
        <dsp:cNvSpPr/>
      </dsp:nvSpPr>
      <dsp:spPr>
        <a:xfrm>
          <a:off x="800101" y="1485902"/>
          <a:ext cx="2971797" cy="2971797"/>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85A963E-72D1-4639-B21F-AB97314AA162}">
      <dsp:nvSpPr>
        <dsp:cNvPr id="0" name=""/>
        <dsp:cNvSpPr/>
      </dsp:nvSpPr>
      <dsp:spPr>
        <a:xfrm>
          <a:off x="2286000" y="1485902"/>
          <a:ext cx="5334000" cy="2971797"/>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IN" sz="4400" kern="1200" dirty="0" smtClean="0">
              <a:latin typeface="Arial Rounded MT Bold" pitchFamily="34" charset="0"/>
            </a:rPr>
            <a:t>Control</a:t>
          </a:r>
          <a:endParaRPr lang="en-IN" sz="4400" kern="1200" dirty="0">
            <a:latin typeface="Arial Rounded MT Bold" pitchFamily="34" charset="0"/>
          </a:endParaRPr>
        </a:p>
      </dsp:txBody>
      <dsp:txXfrm>
        <a:off x="2286000" y="1485902"/>
        <a:ext cx="5334000" cy="1371598"/>
      </dsp:txXfrm>
    </dsp:sp>
    <dsp:sp modelId="{3839ED52-3A01-4266-ABAD-423EBF02429C}">
      <dsp:nvSpPr>
        <dsp:cNvPr id="0" name=""/>
        <dsp:cNvSpPr/>
      </dsp:nvSpPr>
      <dsp:spPr>
        <a:xfrm>
          <a:off x="1600200" y="2857501"/>
          <a:ext cx="1371598" cy="1371598"/>
        </a:xfrm>
        <a:prstGeom prst="pie">
          <a:avLst>
            <a:gd name="adj1" fmla="val 54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A9A6423-6AA0-4D70-A36C-400F95AA32B0}">
      <dsp:nvSpPr>
        <dsp:cNvPr id="0" name=""/>
        <dsp:cNvSpPr/>
      </dsp:nvSpPr>
      <dsp:spPr>
        <a:xfrm>
          <a:off x="2286000" y="2857501"/>
          <a:ext cx="5334000" cy="1371598"/>
        </a:xfrm>
        <a:prstGeom prst="rect">
          <a:avLst/>
        </a:prstGeom>
        <a:solidFill>
          <a:schemeClr val="lt1">
            <a:alpha val="90000"/>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endParaRPr lang="en-IN" sz="4400" kern="1200" dirty="0" smtClean="0">
            <a:latin typeface="Arial Rounded MT Bold" pitchFamily="34" charset="0"/>
          </a:endParaRPr>
        </a:p>
        <a:p>
          <a:pPr lvl="0" algn="ctr" defTabSz="1955800">
            <a:lnSpc>
              <a:spcPct val="90000"/>
            </a:lnSpc>
            <a:spcBef>
              <a:spcPct val="0"/>
            </a:spcBef>
            <a:spcAft>
              <a:spcPct val="35000"/>
            </a:spcAft>
          </a:pPr>
          <a:r>
            <a:rPr lang="en-IN" sz="4400" kern="1200" dirty="0" smtClean="0">
              <a:latin typeface="Arial Rounded MT Bold" pitchFamily="34" charset="0"/>
            </a:rPr>
            <a:t>Language</a:t>
          </a:r>
        </a:p>
        <a:p>
          <a:pPr lvl="0" algn="ctr" defTabSz="1955800">
            <a:lnSpc>
              <a:spcPct val="90000"/>
            </a:lnSpc>
            <a:spcBef>
              <a:spcPct val="0"/>
            </a:spcBef>
            <a:spcAft>
              <a:spcPct val="35000"/>
            </a:spcAft>
          </a:pPr>
          <a:endParaRPr lang="en-IN" sz="4400" kern="1200" dirty="0">
            <a:latin typeface="Arial Rounded MT Bold" pitchFamily="34" charset="0"/>
          </a:endParaRPr>
        </a:p>
      </dsp:txBody>
      <dsp:txXfrm>
        <a:off x="2286000" y="2857501"/>
        <a:ext cx="5334000" cy="137159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19979848-EE96-45F0-ABB6-CD13FB76160B}" type="datetimeFigureOut">
              <a:rPr lang="en-IN" smtClean="0"/>
              <a:t>21-02-2023</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8D6B9CAA-1E3C-4E89-80A5-B95B55D87261}" type="slidenum">
              <a:rPr lang="en-IN" smtClean="0"/>
              <a:t>‹#›</a:t>
            </a:fld>
            <a:endParaRPr lang="en-IN"/>
          </a:p>
        </p:txBody>
      </p:sp>
    </p:spTree>
    <p:extLst>
      <p:ext uri="{BB962C8B-B14F-4D97-AF65-F5344CB8AC3E}">
        <p14:creationId xmlns:p14="http://schemas.microsoft.com/office/powerpoint/2010/main" val="299038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https://tutorialink.com/dbms/views.dbms</a:t>
            </a:r>
          </a:p>
          <a:p>
            <a:endParaRPr lang="en-IN" dirty="0" smtClean="0"/>
          </a:p>
          <a:p>
            <a:pPr fontAlgn="base"/>
            <a:r>
              <a:rPr lang="en-IN" sz="1200" b="0" i="0" kern="1200" dirty="0" smtClean="0">
                <a:solidFill>
                  <a:schemeClr val="tx1"/>
                </a:solidFill>
                <a:effectLst/>
                <a:latin typeface="+mn-lt"/>
                <a:ea typeface="+mn-ea"/>
                <a:cs typeface="+mn-cs"/>
              </a:rPr>
              <a:t>Database views</a:t>
            </a:r>
          </a:p>
          <a:p>
            <a:pPr fontAlgn="base"/>
            <a:r>
              <a:rPr lang="en-IN" sz="1200" b="0" i="0" kern="1200" dirty="0" smtClean="0">
                <a:solidFill>
                  <a:schemeClr val="tx1"/>
                </a:solidFill>
                <a:effectLst/>
                <a:latin typeface="+mn-lt"/>
                <a:ea typeface="+mn-ea"/>
                <a:cs typeface="+mn-cs"/>
              </a:rPr>
              <a:t>A </a:t>
            </a:r>
            <a:r>
              <a:rPr lang="en-IN" sz="1200" b="0" i="1" kern="1200" dirty="0" smtClean="0">
                <a:solidFill>
                  <a:schemeClr val="tx1"/>
                </a:solidFill>
                <a:effectLst/>
                <a:latin typeface="+mn-lt"/>
                <a:ea typeface="+mn-ea"/>
                <a:cs typeface="+mn-cs"/>
              </a:rPr>
              <a:t>database view</a:t>
            </a:r>
            <a:r>
              <a:rPr lang="en-IN" sz="1200" b="0" i="0" kern="1200" dirty="0" smtClean="0">
                <a:solidFill>
                  <a:schemeClr val="tx1"/>
                </a:solidFill>
                <a:effectLst/>
                <a:latin typeface="+mn-lt"/>
                <a:ea typeface="+mn-ea"/>
                <a:cs typeface="+mn-cs"/>
              </a:rPr>
              <a:t> is a subset of a database and is based on a query that runs on one or more database tables. Database views are saved in the database as named queries and can be used to save frequently used, complex queries.</a:t>
            </a:r>
          </a:p>
          <a:p>
            <a:pPr fontAlgn="base"/>
            <a:r>
              <a:rPr lang="en-IN" sz="1200" b="0" i="0" kern="1200" dirty="0" smtClean="0">
                <a:solidFill>
                  <a:schemeClr val="tx1"/>
                </a:solidFill>
                <a:effectLst/>
                <a:latin typeface="+mn-lt"/>
                <a:ea typeface="+mn-ea"/>
                <a:cs typeface="+mn-cs"/>
              </a:rPr>
              <a:t>There are two types of database views: dynamic views and static views. Dynamic views can contain data from one or two tables and automatically include all of the columns from the specified table or tables. Dynamic views are automatically updated when related objects or extended objects are created or changed. Static views can contain data from multiple tables and the required columns from these tables must be specified in the SELECT and WHERE clauses of the static view. Static views must be manually updated when related objects or extended objects are created or changed.</a:t>
            </a:r>
          </a:p>
          <a:p>
            <a:pPr fontAlgn="base"/>
            <a:r>
              <a:rPr lang="en-IN" sz="1200" b="0" i="0" kern="1200" dirty="0" smtClean="0">
                <a:solidFill>
                  <a:schemeClr val="tx1"/>
                </a:solidFill>
                <a:effectLst/>
                <a:latin typeface="+mn-lt"/>
                <a:ea typeface="+mn-ea"/>
                <a:cs typeface="+mn-cs"/>
              </a:rPr>
              <a:t>When you create a dynamic view with data from two tables, you must ensure that both tables have the same PRIMARYKEYCOLSEQ columns or contain unique indexes with the same column name in the same order.</a:t>
            </a:r>
          </a:p>
          <a:p>
            <a:endParaRPr lang="en-IN" dirty="0"/>
          </a:p>
        </p:txBody>
      </p:sp>
      <p:sp>
        <p:nvSpPr>
          <p:cNvPr id="4" name="Slide Number Placeholder 3"/>
          <p:cNvSpPr>
            <a:spLocks noGrp="1"/>
          </p:cNvSpPr>
          <p:nvPr>
            <p:ph type="sldNum" sz="quarter" idx="10"/>
          </p:nvPr>
        </p:nvSpPr>
        <p:spPr/>
        <p:txBody>
          <a:bodyPr/>
          <a:lstStyle/>
          <a:p>
            <a:fld id="{8D6B9CAA-1E3C-4E89-80A5-B95B55D87261}" type="slidenum">
              <a:rPr lang="en-IN" smtClean="0"/>
              <a:t>18</a:t>
            </a:fld>
            <a:endParaRPr lang="en-IN"/>
          </a:p>
        </p:txBody>
      </p:sp>
    </p:spTree>
    <p:extLst>
      <p:ext uri="{BB962C8B-B14F-4D97-AF65-F5344CB8AC3E}">
        <p14:creationId xmlns:p14="http://schemas.microsoft.com/office/powerpoint/2010/main" val="1049162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defRPr>
            </a:lvl1pPr>
            <a:lvl2pPr marL="742950" indent="-285750" defTabSz="931863" eaLnBrk="0" hangingPunct="0">
              <a:defRPr sz="2400">
                <a:solidFill>
                  <a:schemeClr val="tx1"/>
                </a:solidFill>
                <a:latin typeface="Tahoma" pitchFamily="34" charset="0"/>
              </a:defRPr>
            </a:lvl2pPr>
            <a:lvl3pPr marL="1143000" indent="-228600" defTabSz="931863" eaLnBrk="0" hangingPunct="0">
              <a:defRPr sz="2400">
                <a:solidFill>
                  <a:schemeClr val="tx1"/>
                </a:solidFill>
                <a:latin typeface="Tahoma" pitchFamily="34" charset="0"/>
              </a:defRPr>
            </a:lvl3pPr>
            <a:lvl4pPr marL="1600200" indent="-228600" defTabSz="931863" eaLnBrk="0" hangingPunct="0">
              <a:defRPr sz="2400">
                <a:solidFill>
                  <a:schemeClr val="tx1"/>
                </a:solidFill>
                <a:latin typeface="Tahoma" pitchFamily="34" charset="0"/>
              </a:defRPr>
            </a:lvl4pPr>
            <a:lvl5pPr marL="2057400" indent="-228600" defTabSz="931863" eaLnBrk="0" hangingPunct="0">
              <a:defRPr sz="2400">
                <a:solidFill>
                  <a:schemeClr val="tx1"/>
                </a:solidFill>
                <a:latin typeface="Tahoma" pitchFamily="34" charset="0"/>
              </a:defRPr>
            </a:lvl5pPr>
            <a:lvl6pPr marL="2514600" indent="-228600" defTabSz="931863" eaLnBrk="0" fontAlgn="base" hangingPunct="0">
              <a:spcBef>
                <a:spcPct val="0"/>
              </a:spcBef>
              <a:spcAft>
                <a:spcPct val="0"/>
              </a:spcAft>
              <a:defRPr sz="2400">
                <a:solidFill>
                  <a:schemeClr val="tx1"/>
                </a:solidFill>
                <a:latin typeface="Tahoma" pitchFamily="34" charset="0"/>
              </a:defRPr>
            </a:lvl6pPr>
            <a:lvl7pPr marL="2971800" indent="-228600" defTabSz="931863" eaLnBrk="0" fontAlgn="base" hangingPunct="0">
              <a:spcBef>
                <a:spcPct val="0"/>
              </a:spcBef>
              <a:spcAft>
                <a:spcPct val="0"/>
              </a:spcAft>
              <a:defRPr sz="2400">
                <a:solidFill>
                  <a:schemeClr val="tx1"/>
                </a:solidFill>
                <a:latin typeface="Tahoma" pitchFamily="34" charset="0"/>
              </a:defRPr>
            </a:lvl7pPr>
            <a:lvl8pPr marL="3429000" indent="-228600" defTabSz="931863" eaLnBrk="0" fontAlgn="base" hangingPunct="0">
              <a:spcBef>
                <a:spcPct val="0"/>
              </a:spcBef>
              <a:spcAft>
                <a:spcPct val="0"/>
              </a:spcAft>
              <a:defRPr sz="2400">
                <a:solidFill>
                  <a:schemeClr val="tx1"/>
                </a:solidFill>
                <a:latin typeface="Tahoma" pitchFamily="34" charset="0"/>
              </a:defRPr>
            </a:lvl8pPr>
            <a:lvl9pPr marL="3886200" indent="-228600" defTabSz="931863" eaLnBrk="0" fontAlgn="base" hangingPunct="0">
              <a:spcBef>
                <a:spcPct val="0"/>
              </a:spcBef>
              <a:spcAft>
                <a:spcPct val="0"/>
              </a:spcAft>
              <a:defRPr sz="2400">
                <a:solidFill>
                  <a:schemeClr val="tx1"/>
                </a:solidFill>
                <a:latin typeface="Tahoma" pitchFamily="34" charset="0"/>
              </a:defRPr>
            </a:lvl9pPr>
          </a:lstStyle>
          <a:p>
            <a:fld id="{02828B94-CBA4-4440-BA11-D65B6510E18B}" type="slidenum">
              <a:rPr lang="en-US" sz="1200" smtClean="0">
                <a:latin typeface="Times New Roman" pitchFamily="18" charset="0"/>
              </a:rPr>
              <a:pPr/>
              <a:t>63</a:t>
            </a:fld>
            <a:endParaRPr lang="en-US" sz="1200"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 STATIC views</a:t>
            </a:r>
            <a:r>
              <a:rPr lang="en-IN" baseline="0" dirty="0" smtClean="0"/>
              <a:t> are of three types:</a:t>
            </a:r>
          </a:p>
          <a:p>
            <a:r>
              <a:rPr lang="en-IN" baseline="0" dirty="0" smtClean="0"/>
              <a:t>DBA</a:t>
            </a:r>
          </a:p>
          <a:p>
            <a:r>
              <a:rPr lang="en-IN" baseline="0" dirty="0" smtClean="0"/>
              <a:t>ALL</a:t>
            </a:r>
          </a:p>
          <a:p>
            <a:r>
              <a:rPr lang="en-IN" baseline="0" dirty="0" smtClean="0"/>
              <a:t>USER</a:t>
            </a:r>
            <a:br>
              <a:rPr lang="en-IN" baseline="0" dirty="0" smtClean="0"/>
            </a:br>
            <a:endParaRPr lang="en-IN" dirty="0"/>
          </a:p>
        </p:txBody>
      </p:sp>
      <p:sp>
        <p:nvSpPr>
          <p:cNvPr id="4" name="Slide Number Placeholder 3"/>
          <p:cNvSpPr>
            <a:spLocks noGrp="1"/>
          </p:cNvSpPr>
          <p:nvPr>
            <p:ph type="sldNum" sz="quarter" idx="10"/>
          </p:nvPr>
        </p:nvSpPr>
        <p:spPr/>
        <p:txBody>
          <a:bodyPr/>
          <a:lstStyle/>
          <a:p>
            <a:fld id="{8D6B9CAA-1E3C-4E89-80A5-B95B55D87261}" type="slidenum">
              <a:rPr lang="en-IN" smtClean="0"/>
              <a:t>22</a:t>
            </a:fld>
            <a:endParaRPr lang="en-IN"/>
          </a:p>
        </p:txBody>
      </p:sp>
    </p:spTree>
    <p:extLst>
      <p:ext uri="{BB962C8B-B14F-4D97-AF65-F5344CB8AC3E}">
        <p14:creationId xmlns:p14="http://schemas.microsoft.com/office/powerpoint/2010/main" val="291624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In data warehouses, you can use materialized views to </a:t>
            </a:r>
            <a:r>
              <a:rPr lang="en-IN" sz="1200" b="0" i="0" kern="1200" dirty="0" err="1" smtClean="0">
                <a:solidFill>
                  <a:schemeClr val="tx1"/>
                </a:solidFill>
                <a:effectLst/>
                <a:latin typeface="+mn-lt"/>
                <a:ea typeface="+mn-ea"/>
                <a:cs typeface="+mn-cs"/>
              </a:rPr>
              <a:t>precompute</a:t>
            </a:r>
            <a:r>
              <a:rPr lang="en-IN" sz="1200" b="0" i="0" kern="1200" dirty="0" smtClean="0">
                <a:solidFill>
                  <a:schemeClr val="tx1"/>
                </a:solidFill>
                <a:effectLst/>
                <a:latin typeface="+mn-lt"/>
                <a:ea typeface="+mn-ea"/>
                <a:cs typeface="+mn-cs"/>
              </a:rPr>
              <a:t> and store aggregated data such as the sum of sales. Materialized views in these environments are often referred to as summaries, because </a:t>
            </a:r>
            <a:r>
              <a:rPr lang="en-IN" sz="1200" b="1" i="0" kern="1200" dirty="0" smtClean="0">
                <a:solidFill>
                  <a:schemeClr val="tx1"/>
                </a:solidFill>
                <a:effectLst/>
                <a:latin typeface="+mn-lt"/>
                <a:ea typeface="+mn-ea"/>
                <a:cs typeface="+mn-cs"/>
              </a:rPr>
              <a:t>they store summarized data</a:t>
            </a:r>
            <a:r>
              <a:rPr lang="en-IN" sz="1200" b="0" i="0" kern="1200" dirty="0" smtClean="0">
                <a:solidFill>
                  <a:schemeClr val="tx1"/>
                </a:solidFill>
                <a:effectLst/>
                <a:latin typeface="+mn-lt"/>
                <a:ea typeface="+mn-ea"/>
                <a:cs typeface="+mn-cs"/>
              </a:rPr>
              <a:t>. They can also be used to </a:t>
            </a:r>
            <a:r>
              <a:rPr lang="en-IN" sz="1200" b="0" i="0" kern="1200" dirty="0" err="1" smtClean="0">
                <a:solidFill>
                  <a:schemeClr val="tx1"/>
                </a:solidFill>
                <a:effectLst/>
                <a:latin typeface="+mn-lt"/>
                <a:ea typeface="+mn-ea"/>
                <a:cs typeface="+mn-cs"/>
              </a:rPr>
              <a:t>precompute</a:t>
            </a:r>
            <a:r>
              <a:rPr lang="en-IN" sz="1200" b="0" i="0" kern="1200" dirty="0" smtClean="0">
                <a:solidFill>
                  <a:schemeClr val="tx1"/>
                </a:solidFill>
                <a:effectLst/>
                <a:latin typeface="+mn-lt"/>
                <a:ea typeface="+mn-ea"/>
                <a:cs typeface="+mn-cs"/>
              </a:rPr>
              <a:t> joins with or without aggregations.</a:t>
            </a:r>
            <a:endParaRPr lang="en-IN" dirty="0"/>
          </a:p>
        </p:txBody>
      </p:sp>
      <p:sp>
        <p:nvSpPr>
          <p:cNvPr id="4" name="Slide Number Placeholder 3"/>
          <p:cNvSpPr>
            <a:spLocks noGrp="1"/>
          </p:cNvSpPr>
          <p:nvPr>
            <p:ph type="sldNum" sz="quarter" idx="10"/>
          </p:nvPr>
        </p:nvSpPr>
        <p:spPr/>
        <p:txBody>
          <a:bodyPr/>
          <a:lstStyle/>
          <a:p>
            <a:fld id="{8D6B9CAA-1E3C-4E89-80A5-B95B55D87261}" type="slidenum">
              <a:rPr lang="en-IN" smtClean="0"/>
              <a:t>39</a:t>
            </a:fld>
            <a:endParaRPr lang="en-IN"/>
          </a:p>
        </p:txBody>
      </p:sp>
    </p:spTree>
    <p:extLst>
      <p:ext uri="{BB962C8B-B14F-4D97-AF65-F5344CB8AC3E}">
        <p14:creationId xmlns:p14="http://schemas.microsoft.com/office/powerpoint/2010/main" val="1071630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defRPr>
            </a:lvl1pPr>
            <a:lvl2pPr marL="742950" indent="-285750" defTabSz="931863" eaLnBrk="0" hangingPunct="0">
              <a:defRPr sz="2400">
                <a:solidFill>
                  <a:schemeClr val="tx1"/>
                </a:solidFill>
                <a:latin typeface="Tahoma" pitchFamily="34" charset="0"/>
              </a:defRPr>
            </a:lvl2pPr>
            <a:lvl3pPr marL="1143000" indent="-228600" defTabSz="931863" eaLnBrk="0" hangingPunct="0">
              <a:defRPr sz="2400">
                <a:solidFill>
                  <a:schemeClr val="tx1"/>
                </a:solidFill>
                <a:latin typeface="Tahoma" pitchFamily="34" charset="0"/>
              </a:defRPr>
            </a:lvl3pPr>
            <a:lvl4pPr marL="1600200" indent="-228600" defTabSz="931863" eaLnBrk="0" hangingPunct="0">
              <a:defRPr sz="2400">
                <a:solidFill>
                  <a:schemeClr val="tx1"/>
                </a:solidFill>
                <a:latin typeface="Tahoma" pitchFamily="34" charset="0"/>
              </a:defRPr>
            </a:lvl4pPr>
            <a:lvl5pPr marL="2057400" indent="-228600" defTabSz="931863" eaLnBrk="0" hangingPunct="0">
              <a:defRPr sz="2400">
                <a:solidFill>
                  <a:schemeClr val="tx1"/>
                </a:solidFill>
                <a:latin typeface="Tahoma" pitchFamily="34" charset="0"/>
              </a:defRPr>
            </a:lvl5pPr>
            <a:lvl6pPr marL="2514600" indent="-228600" defTabSz="931863" eaLnBrk="0" fontAlgn="base" hangingPunct="0">
              <a:spcBef>
                <a:spcPct val="0"/>
              </a:spcBef>
              <a:spcAft>
                <a:spcPct val="0"/>
              </a:spcAft>
              <a:defRPr sz="2400">
                <a:solidFill>
                  <a:schemeClr val="tx1"/>
                </a:solidFill>
                <a:latin typeface="Tahoma" pitchFamily="34" charset="0"/>
              </a:defRPr>
            </a:lvl6pPr>
            <a:lvl7pPr marL="2971800" indent="-228600" defTabSz="931863" eaLnBrk="0" fontAlgn="base" hangingPunct="0">
              <a:spcBef>
                <a:spcPct val="0"/>
              </a:spcBef>
              <a:spcAft>
                <a:spcPct val="0"/>
              </a:spcAft>
              <a:defRPr sz="2400">
                <a:solidFill>
                  <a:schemeClr val="tx1"/>
                </a:solidFill>
                <a:latin typeface="Tahoma" pitchFamily="34" charset="0"/>
              </a:defRPr>
            </a:lvl7pPr>
            <a:lvl8pPr marL="3429000" indent="-228600" defTabSz="931863" eaLnBrk="0" fontAlgn="base" hangingPunct="0">
              <a:spcBef>
                <a:spcPct val="0"/>
              </a:spcBef>
              <a:spcAft>
                <a:spcPct val="0"/>
              </a:spcAft>
              <a:defRPr sz="2400">
                <a:solidFill>
                  <a:schemeClr val="tx1"/>
                </a:solidFill>
                <a:latin typeface="Tahoma" pitchFamily="34" charset="0"/>
              </a:defRPr>
            </a:lvl8pPr>
            <a:lvl9pPr marL="3886200" indent="-228600" defTabSz="931863" eaLnBrk="0" fontAlgn="base" hangingPunct="0">
              <a:spcBef>
                <a:spcPct val="0"/>
              </a:spcBef>
              <a:spcAft>
                <a:spcPct val="0"/>
              </a:spcAft>
              <a:defRPr sz="2400">
                <a:solidFill>
                  <a:schemeClr val="tx1"/>
                </a:solidFill>
                <a:latin typeface="Tahoma" pitchFamily="34" charset="0"/>
              </a:defRPr>
            </a:lvl9pPr>
          </a:lstStyle>
          <a:p>
            <a:fld id="{02828B94-CBA4-4440-BA11-D65B6510E18B}" type="slidenum">
              <a:rPr lang="en-US" sz="1200" smtClean="0">
                <a:latin typeface="Times New Roman" pitchFamily="18" charset="0"/>
              </a:rPr>
              <a:pPr/>
              <a:t>57</a:t>
            </a:fld>
            <a:endParaRPr lang="en-US" sz="1200"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defRPr>
            </a:lvl1pPr>
            <a:lvl2pPr marL="742950" indent="-285750" defTabSz="931863" eaLnBrk="0" hangingPunct="0">
              <a:defRPr sz="2400">
                <a:solidFill>
                  <a:schemeClr val="tx1"/>
                </a:solidFill>
                <a:latin typeface="Tahoma" pitchFamily="34" charset="0"/>
              </a:defRPr>
            </a:lvl2pPr>
            <a:lvl3pPr marL="1143000" indent="-228600" defTabSz="931863" eaLnBrk="0" hangingPunct="0">
              <a:defRPr sz="2400">
                <a:solidFill>
                  <a:schemeClr val="tx1"/>
                </a:solidFill>
                <a:latin typeface="Tahoma" pitchFamily="34" charset="0"/>
              </a:defRPr>
            </a:lvl3pPr>
            <a:lvl4pPr marL="1600200" indent="-228600" defTabSz="931863" eaLnBrk="0" hangingPunct="0">
              <a:defRPr sz="2400">
                <a:solidFill>
                  <a:schemeClr val="tx1"/>
                </a:solidFill>
                <a:latin typeface="Tahoma" pitchFamily="34" charset="0"/>
              </a:defRPr>
            </a:lvl4pPr>
            <a:lvl5pPr marL="2057400" indent="-228600" defTabSz="931863" eaLnBrk="0" hangingPunct="0">
              <a:defRPr sz="2400">
                <a:solidFill>
                  <a:schemeClr val="tx1"/>
                </a:solidFill>
                <a:latin typeface="Tahoma" pitchFamily="34" charset="0"/>
              </a:defRPr>
            </a:lvl5pPr>
            <a:lvl6pPr marL="2514600" indent="-228600" defTabSz="931863" eaLnBrk="0" fontAlgn="base" hangingPunct="0">
              <a:spcBef>
                <a:spcPct val="0"/>
              </a:spcBef>
              <a:spcAft>
                <a:spcPct val="0"/>
              </a:spcAft>
              <a:defRPr sz="2400">
                <a:solidFill>
                  <a:schemeClr val="tx1"/>
                </a:solidFill>
                <a:latin typeface="Tahoma" pitchFamily="34" charset="0"/>
              </a:defRPr>
            </a:lvl6pPr>
            <a:lvl7pPr marL="2971800" indent="-228600" defTabSz="931863" eaLnBrk="0" fontAlgn="base" hangingPunct="0">
              <a:spcBef>
                <a:spcPct val="0"/>
              </a:spcBef>
              <a:spcAft>
                <a:spcPct val="0"/>
              </a:spcAft>
              <a:defRPr sz="2400">
                <a:solidFill>
                  <a:schemeClr val="tx1"/>
                </a:solidFill>
                <a:latin typeface="Tahoma" pitchFamily="34" charset="0"/>
              </a:defRPr>
            </a:lvl7pPr>
            <a:lvl8pPr marL="3429000" indent="-228600" defTabSz="931863" eaLnBrk="0" fontAlgn="base" hangingPunct="0">
              <a:spcBef>
                <a:spcPct val="0"/>
              </a:spcBef>
              <a:spcAft>
                <a:spcPct val="0"/>
              </a:spcAft>
              <a:defRPr sz="2400">
                <a:solidFill>
                  <a:schemeClr val="tx1"/>
                </a:solidFill>
                <a:latin typeface="Tahoma" pitchFamily="34" charset="0"/>
              </a:defRPr>
            </a:lvl8pPr>
            <a:lvl9pPr marL="3886200" indent="-228600" defTabSz="931863" eaLnBrk="0" fontAlgn="base" hangingPunct="0">
              <a:spcBef>
                <a:spcPct val="0"/>
              </a:spcBef>
              <a:spcAft>
                <a:spcPct val="0"/>
              </a:spcAft>
              <a:defRPr sz="2400">
                <a:solidFill>
                  <a:schemeClr val="tx1"/>
                </a:solidFill>
                <a:latin typeface="Tahoma" pitchFamily="34" charset="0"/>
              </a:defRPr>
            </a:lvl9pPr>
          </a:lstStyle>
          <a:p>
            <a:fld id="{02828B94-CBA4-4440-BA11-D65B6510E18B}" type="slidenum">
              <a:rPr lang="en-US" sz="1200" smtClean="0">
                <a:latin typeface="Times New Roman" pitchFamily="18" charset="0"/>
              </a:rPr>
              <a:pPr/>
              <a:t>58</a:t>
            </a:fld>
            <a:endParaRPr lang="en-US" sz="1200"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defRPr>
            </a:lvl1pPr>
            <a:lvl2pPr marL="742950" indent="-285750" defTabSz="931863" eaLnBrk="0" hangingPunct="0">
              <a:defRPr sz="2400">
                <a:solidFill>
                  <a:schemeClr val="tx1"/>
                </a:solidFill>
                <a:latin typeface="Tahoma" pitchFamily="34" charset="0"/>
              </a:defRPr>
            </a:lvl2pPr>
            <a:lvl3pPr marL="1143000" indent="-228600" defTabSz="931863" eaLnBrk="0" hangingPunct="0">
              <a:defRPr sz="2400">
                <a:solidFill>
                  <a:schemeClr val="tx1"/>
                </a:solidFill>
                <a:latin typeface="Tahoma" pitchFamily="34" charset="0"/>
              </a:defRPr>
            </a:lvl3pPr>
            <a:lvl4pPr marL="1600200" indent="-228600" defTabSz="931863" eaLnBrk="0" hangingPunct="0">
              <a:defRPr sz="2400">
                <a:solidFill>
                  <a:schemeClr val="tx1"/>
                </a:solidFill>
                <a:latin typeface="Tahoma" pitchFamily="34" charset="0"/>
              </a:defRPr>
            </a:lvl4pPr>
            <a:lvl5pPr marL="2057400" indent="-228600" defTabSz="931863" eaLnBrk="0" hangingPunct="0">
              <a:defRPr sz="2400">
                <a:solidFill>
                  <a:schemeClr val="tx1"/>
                </a:solidFill>
                <a:latin typeface="Tahoma" pitchFamily="34" charset="0"/>
              </a:defRPr>
            </a:lvl5pPr>
            <a:lvl6pPr marL="2514600" indent="-228600" defTabSz="931863" eaLnBrk="0" fontAlgn="base" hangingPunct="0">
              <a:spcBef>
                <a:spcPct val="0"/>
              </a:spcBef>
              <a:spcAft>
                <a:spcPct val="0"/>
              </a:spcAft>
              <a:defRPr sz="2400">
                <a:solidFill>
                  <a:schemeClr val="tx1"/>
                </a:solidFill>
                <a:latin typeface="Tahoma" pitchFamily="34" charset="0"/>
              </a:defRPr>
            </a:lvl6pPr>
            <a:lvl7pPr marL="2971800" indent="-228600" defTabSz="931863" eaLnBrk="0" fontAlgn="base" hangingPunct="0">
              <a:spcBef>
                <a:spcPct val="0"/>
              </a:spcBef>
              <a:spcAft>
                <a:spcPct val="0"/>
              </a:spcAft>
              <a:defRPr sz="2400">
                <a:solidFill>
                  <a:schemeClr val="tx1"/>
                </a:solidFill>
                <a:latin typeface="Tahoma" pitchFamily="34" charset="0"/>
              </a:defRPr>
            </a:lvl7pPr>
            <a:lvl8pPr marL="3429000" indent="-228600" defTabSz="931863" eaLnBrk="0" fontAlgn="base" hangingPunct="0">
              <a:spcBef>
                <a:spcPct val="0"/>
              </a:spcBef>
              <a:spcAft>
                <a:spcPct val="0"/>
              </a:spcAft>
              <a:defRPr sz="2400">
                <a:solidFill>
                  <a:schemeClr val="tx1"/>
                </a:solidFill>
                <a:latin typeface="Tahoma" pitchFamily="34" charset="0"/>
              </a:defRPr>
            </a:lvl8pPr>
            <a:lvl9pPr marL="3886200" indent="-228600" defTabSz="931863" eaLnBrk="0" fontAlgn="base" hangingPunct="0">
              <a:spcBef>
                <a:spcPct val="0"/>
              </a:spcBef>
              <a:spcAft>
                <a:spcPct val="0"/>
              </a:spcAft>
              <a:defRPr sz="2400">
                <a:solidFill>
                  <a:schemeClr val="tx1"/>
                </a:solidFill>
                <a:latin typeface="Tahoma" pitchFamily="34" charset="0"/>
              </a:defRPr>
            </a:lvl9pPr>
          </a:lstStyle>
          <a:p>
            <a:fld id="{02828B94-CBA4-4440-BA11-D65B6510E18B}" type="slidenum">
              <a:rPr lang="en-US" sz="1200" smtClean="0">
                <a:latin typeface="Times New Roman" pitchFamily="18" charset="0"/>
              </a:rPr>
              <a:pPr/>
              <a:t>59</a:t>
            </a:fld>
            <a:endParaRPr lang="en-US" sz="1200"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defRPr>
            </a:lvl1pPr>
            <a:lvl2pPr marL="742950" indent="-285750" defTabSz="931863" eaLnBrk="0" hangingPunct="0">
              <a:defRPr sz="2400">
                <a:solidFill>
                  <a:schemeClr val="tx1"/>
                </a:solidFill>
                <a:latin typeface="Tahoma" pitchFamily="34" charset="0"/>
              </a:defRPr>
            </a:lvl2pPr>
            <a:lvl3pPr marL="1143000" indent="-228600" defTabSz="931863" eaLnBrk="0" hangingPunct="0">
              <a:defRPr sz="2400">
                <a:solidFill>
                  <a:schemeClr val="tx1"/>
                </a:solidFill>
                <a:latin typeface="Tahoma" pitchFamily="34" charset="0"/>
              </a:defRPr>
            </a:lvl3pPr>
            <a:lvl4pPr marL="1600200" indent="-228600" defTabSz="931863" eaLnBrk="0" hangingPunct="0">
              <a:defRPr sz="2400">
                <a:solidFill>
                  <a:schemeClr val="tx1"/>
                </a:solidFill>
                <a:latin typeface="Tahoma" pitchFamily="34" charset="0"/>
              </a:defRPr>
            </a:lvl4pPr>
            <a:lvl5pPr marL="2057400" indent="-228600" defTabSz="931863" eaLnBrk="0" hangingPunct="0">
              <a:defRPr sz="2400">
                <a:solidFill>
                  <a:schemeClr val="tx1"/>
                </a:solidFill>
                <a:latin typeface="Tahoma" pitchFamily="34" charset="0"/>
              </a:defRPr>
            </a:lvl5pPr>
            <a:lvl6pPr marL="2514600" indent="-228600" defTabSz="931863" eaLnBrk="0" fontAlgn="base" hangingPunct="0">
              <a:spcBef>
                <a:spcPct val="0"/>
              </a:spcBef>
              <a:spcAft>
                <a:spcPct val="0"/>
              </a:spcAft>
              <a:defRPr sz="2400">
                <a:solidFill>
                  <a:schemeClr val="tx1"/>
                </a:solidFill>
                <a:latin typeface="Tahoma" pitchFamily="34" charset="0"/>
              </a:defRPr>
            </a:lvl6pPr>
            <a:lvl7pPr marL="2971800" indent="-228600" defTabSz="931863" eaLnBrk="0" fontAlgn="base" hangingPunct="0">
              <a:spcBef>
                <a:spcPct val="0"/>
              </a:spcBef>
              <a:spcAft>
                <a:spcPct val="0"/>
              </a:spcAft>
              <a:defRPr sz="2400">
                <a:solidFill>
                  <a:schemeClr val="tx1"/>
                </a:solidFill>
                <a:latin typeface="Tahoma" pitchFamily="34" charset="0"/>
              </a:defRPr>
            </a:lvl7pPr>
            <a:lvl8pPr marL="3429000" indent="-228600" defTabSz="931863" eaLnBrk="0" fontAlgn="base" hangingPunct="0">
              <a:spcBef>
                <a:spcPct val="0"/>
              </a:spcBef>
              <a:spcAft>
                <a:spcPct val="0"/>
              </a:spcAft>
              <a:defRPr sz="2400">
                <a:solidFill>
                  <a:schemeClr val="tx1"/>
                </a:solidFill>
                <a:latin typeface="Tahoma" pitchFamily="34" charset="0"/>
              </a:defRPr>
            </a:lvl8pPr>
            <a:lvl9pPr marL="3886200" indent="-228600" defTabSz="931863" eaLnBrk="0" fontAlgn="base" hangingPunct="0">
              <a:spcBef>
                <a:spcPct val="0"/>
              </a:spcBef>
              <a:spcAft>
                <a:spcPct val="0"/>
              </a:spcAft>
              <a:defRPr sz="2400">
                <a:solidFill>
                  <a:schemeClr val="tx1"/>
                </a:solidFill>
                <a:latin typeface="Tahoma" pitchFamily="34" charset="0"/>
              </a:defRPr>
            </a:lvl9pPr>
          </a:lstStyle>
          <a:p>
            <a:fld id="{02828B94-CBA4-4440-BA11-D65B6510E18B}" type="slidenum">
              <a:rPr lang="en-US" sz="1200" smtClean="0">
                <a:latin typeface="Times New Roman" pitchFamily="18" charset="0"/>
              </a:rPr>
              <a:pPr/>
              <a:t>60</a:t>
            </a:fld>
            <a:endParaRPr lang="en-US" sz="1200"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defRPr>
            </a:lvl1pPr>
            <a:lvl2pPr marL="742950" indent="-285750" defTabSz="931863" eaLnBrk="0" hangingPunct="0">
              <a:defRPr sz="2400">
                <a:solidFill>
                  <a:schemeClr val="tx1"/>
                </a:solidFill>
                <a:latin typeface="Tahoma" pitchFamily="34" charset="0"/>
              </a:defRPr>
            </a:lvl2pPr>
            <a:lvl3pPr marL="1143000" indent="-228600" defTabSz="931863" eaLnBrk="0" hangingPunct="0">
              <a:defRPr sz="2400">
                <a:solidFill>
                  <a:schemeClr val="tx1"/>
                </a:solidFill>
                <a:latin typeface="Tahoma" pitchFamily="34" charset="0"/>
              </a:defRPr>
            </a:lvl3pPr>
            <a:lvl4pPr marL="1600200" indent="-228600" defTabSz="931863" eaLnBrk="0" hangingPunct="0">
              <a:defRPr sz="2400">
                <a:solidFill>
                  <a:schemeClr val="tx1"/>
                </a:solidFill>
                <a:latin typeface="Tahoma" pitchFamily="34" charset="0"/>
              </a:defRPr>
            </a:lvl4pPr>
            <a:lvl5pPr marL="2057400" indent="-228600" defTabSz="931863" eaLnBrk="0" hangingPunct="0">
              <a:defRPr sz="2400">
                <a:solidFill>
                  <a:schemeClr val="tx1"/>
                </a:solidFill>
                <a:latin typeface="Tahoma" pitchFamily="34" charset="0"/>
              </a:defRPr>
            </a:lvl5pPr>
            <a:lvl6pPr marL="2514600" indent="-228600" defTabSz="931863" eaLnBrk="0" fontAlgn="base" hangingPunct="0">
              <a:spcBef>
                <a:spcPct val="0"/>
              </a:spcBef>
              <a:spcAft>
                <a:spcPct val="0"/>
              </a:spcAft>
              <a:defRPr sz="2400">
                <a:solidFill>
                  <a:schemeClr val="tx1"/>
                </a:solidFill>
                <a:latin typeface="Tahoma" pitchFamily="34" charset="0"/>
              </a:defRPr>
            </a:lvl6pPr>
            <a:lvl7pPr marL="2971800" indent="-228600" defTabSz="931863" eaLnBrk="0" fontAlgn="base" hangingPunct="0">
              <a:spcBef>
                <a:spcPct val="0"/>
              </a:spcBef>
              <a:spcAft>
                <a:spcPct val="0"/>
              </a:spcAft>
              <a:defRPr sz="2400">
                <a:solidFill>
                  <a:schemeClr val="tx1"/>
                </a:solidFill>
                <a:latin typeface="Tahoma" pitchFamily="34" charset="0"/>
              </a:defRPr>
            </a:lvl7pPr>
            <a:lvl8pPr marL="3429000" indent="-228600" defTabSz="931863" eaLnBrk="0" fontAlgn="base" hangingPunct="0">
              <a:spcBef>
                <a:spcPct val="0"/>
              </a:spcBef>
              <a:spcAft>
                <a:spcPct val="0"/>
              </a:spcAft>
              <a:defRPr sz="2400">
                <a:solidFill>
                  <a:schemeClr val="tx1"/>
                </a:solidFill>
                <a:latin typeface="Tahoma" pitchFamily="34" charset="0"/>
              </a:defRPr>
            </a:lvl8pPr>
            <a:lvl9pPr marL="3886200" indent="-228600" defTabSz="931863" eaLnBrk="0" fontAlgn="base" hangingPunct="0">
              <a:spcBef>
                <a:spcPct val="0"/>
              </a:spcBef>
              <a:spcAft>
                <a:spcPct val="0"/>
              </a:spcAft>
              <a:defRPr sz="2400">
                <a:solidFill>
                  <a:schemeClr val="tx1"/>
                </a:solidFill>
                <a:latin typeface="Tahoma" pitchFamily="34" charset="0"/>
              </a:defRPr>
            </a:lvl9pPr>
          </a:lstStyle>
          <a:p>
            <a:fld id="{02828B94-CBA4-4440-BA11-D65B6510E18B}" type="slidenum">
              <a:rPr lang="en-US" sz="1200" smtClean="0">
                <a:latin typeface="Times New Roman" pitchFamily="18" charset="0"/>
              </a:rPr>
              <a:pPr/>
              <a:t>61</a:t>
            </a:fld>
            <a:endParaRPr lang="en-US" sz="1200"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itchFamily="34" charset="0"/>
              </a:defRPr>
            </a:lvl1pPr>
            <a:lvl2pPr marL="742950" indent="-285750" defTabSz="931863" eaLnBrk="0" hangingPunct="0">
              <a:defRPr sz="2400">
                <a:solidFill>
                  <a:schemeClr val="tx1"/>
                </a:solidFill>
                <a:latin typeface="Tahoma" pitchFamily="34" charset="0"/>
              </a:defRPr>
            </a:lvl2pPr>
            <a:lvl3pPr marL="1143000" indent="-228600" defTabSz="931863" eaLnBrk="0" hangingPunct="0">
              <a:defRPr sz="2400">
                <a:solidFill>
                  <a:schemeClr val="tx1"/>
                </a:solidFill>
                <a:latin typeface="Tahoma" pitchFamily="34" charset="0"/>
              </a:defRPr>
            </a:lvl3pPr>
            <a:lvl4pPr marL="1600200" indent="-228600" defTabSz="931863" eaLnBrk="0" hangingPunct="0">
              <a:defRPr sz="2400">
                <a:solidFill>
                  <a:schemeClr val="tx1"/>
                </a:solidFill>
                <a:latin typeface="Tahoma" pitchFamily="34" charset="0"/>
              </a:defRPr>
            </a:lvl4pPr>
            <a:lvl5pPr marL="2057400" indent="-228600" defTabSz="931863" eaLnBrk="0" hangingPunct="0">
              <a:defRPr sz="2400">
                <a:solidFill>
                  <a:schemeClr val="tx1"/>
                </a:solidFill>
                <a:latin typeface="Tahoma" pitchFamily="34" charset="0"/>
              </a:defRPr>
            </a:lvl5pPr>
            <a:lvl6pPr marL="2514600" indent="-228600" defTabSz="931863" eaLnBrk="0" fontAlgn="base" hangingPunct="0">
              <a:spcBef>
                <a:spcPct val="0"/>
              </a:spcBef>
              <a:spcAft>
                <a:spcPct val="0"/>
              </a:spcAft>
              <a:defRPr sz="2400">
                <a:solidFill>
                  <a:schemeClr val="tx1"/>
                </a:solidFill>
                <a:latin typeface="Tahoma" pitchFamily="34" charset="0"/>
              </a:defRPr>
            </a:lvl6pPr>
            <a:lvl7pPr marL="2971800" indent="-228600" defTabSz="931863" eaLnBrk="0" fontAlgn="base" hangingPunct="0">
              <a:spcBef>
                <a:spcPct val="0"/>
              </a:spcBef>
              <a:spcAft>
                <a:spcPct val="0"/>
              </a:spcAft>
              <a:defRPr sz="2400">
                <a:solidFill>
                  <a:schemeClr val="tx1"/>
                </a:solidFill>
                <a:latin typeface="Tahoma" pitchFamily="34" charset="0"/>
              </a:defRPr>
            </a:lvl7pPr>
            <a:lvl8pPr marL="3429000" indent="-228600" defTabSz="931863" eaLnBrk="0" fontAlgn="base" hangingPunct="0">
              <a:spcBef>
                <a:spcPct val="0"/>
              </a:spcBef>
              <a:spcAft>
                <a:spcPct val="0"/>
              </a:spcAft>
              <a:defRPr sz="2400">
                <a:solidFill>
                  <a:schemeClr val="tx1"/>
                </a:solidFill>
                <a:latin typeface="Tahoma" pitchFamily="34" charset="0"/>
              </a:defRPr>
            </a:lvl8pPr>
            <a:lvl9pPr marL="3886200" indent="-228600" defTabSz="931863" eaLnBrk="0" fontAlgn="base" hangingPunct="0">
              <a:spcBef>
                <a:spcPct val="0"/>
              </a:spcBef>
              <a:spcAft>
                <a:spcPct val="0"/>
              </a:spcAft>
              <a:defRPr sz="2400">
                <a:solidFill>
                  <a:schemeClr val="tx1"/>
                </a:solidFill>
                <a:latin typeface="Tahoma" pitchFamily="34" charset="0"/>
              </a:defRPr>
            </a:lvl9pPr>
          </a:lstStyle>
          <a:p>
            <a:fld id="{02828B94-CBA4-4440-BA11-D65B6510E18B}" type="slidenum">
              <a:rPr lang="en-US" sz="1200" smtClean="0">
                <a:latin typeface="Times New Roman" pitchFamily="18" charset="0"/>
              </a:rPr>
              <a:pPr/>
              <a:t>62</a:t>
            </a:fld>
            <a:endParaRPr lang="en-US" sz="1200" smtClean="0">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E1DBAC-1113-429E-B969-7AB9BFE3EB28}" type="datetime1">
              <a:rPr lang="en-US" smtClean="0"/>
              <a:t>2/21/2023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0C3CF7-7918-4A10-8F8D-7296EC5F8E9E}" type="datetime1">
              <a:rPr lang="en-US" smtClean="0"/>
              <a:t>2/21/2023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932FCB-15F6-4A51-869F-CF2BF1319DF2}" type="datetime1">
              <a:rPr lang="en-US" smtClean="0"/>
              <a:t>2/21/2023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8D967-8FB9-48F5-B536-FC446E54BE02}" type="datetime1">
              <a:rPr lang="en-US" smtClean="0"/>
              <a:t>2/21/2023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21DEF5-5E8D-40A3-AD55-D3329F90EA86}" type="datetime1">
              <a:rPr lang="en-US" smtClean="0"/>
              <a:t>2/21/2023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72D616C-051D-45CF-A43E-5870C59CCFD4}" type="datetime1">
              <a:rPr lang="en-US" smtClean="0"/>
              <a:t>2/21/2023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3820E2-2C14-46BD-AF6D-A9AE7E00B525}" type="datetime1">
              <a:rPr lang="en-US" smtClean="0"/>
              <a:t>2/21/2023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7F0B1E-D467-454E-8F5C-8B7823D09A0B}" type="datetime1">
              <a:rPr lang="en-US" smtClean="0"/>
              <a:t>2/21/2023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78B4D-70EE-4E3D-B055-36D29F227F96}" type="datetime1">
              <a:rPr lang="en-US" smtClean="0"/>
              <a:t>2/21/2023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10197E-0FCE-487D-BD42-1ACCE61223FD}" type="datetime1">
              <a:rPr lang="en-US" smtClean="0"/>
              <a:t>2/21/2023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6553935-596B-429D-B3E8-B8C345B0931A}" type="datetime1">
              <a:rPr lang="en-US" smtClean="0"/>
              <a:t>2/21/2023</a:t>
            </a:fld>
            <a:endParaRPr lang="en-US"/>
          </a:p>
        </p:txBody>
      </p:sp>
      <p:sp>
        <p:nvSpPr>
          <p:cNvPr id="9" name="Slide Number Placeholder 8"/>
          <p:cNvSpPr>
            <a:spLocks noGrp="1"/>
          </p:cNvSpPr>
          <p:nvPr>
            <p:ph type="sldNum" sz="quarter" idx="11"/>
          </p:nvPr>
        </p:nvSpPr>
        <p:spPr/>
        <p:txBody>
          <a:bodyPr/>
          <a:lstStyle/>
          <a:p>
            <a:fld id="{B6F15528-21DE-4FAA-801E-634DDDAF4B2B}"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6F15528-21DE-4FAA-801E-634DDDAF4B2B}"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1D37A52-65E2-476C-9A83-ADFA12D98BC9}" type="datetime1">
              <a:rPr lang="en-US" smtClean="0"/>
              <a:t>2/21/2023</a:t>
            </a:fld>
            <a:endParaRPr lang="en-US"/>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5486400"/>
            <a:ext cx="4572000" cy="1015663"/>
          </a:xfrm>
          <a:prstGeom prst="rect">
            <a:avLst/>
          </a:prstGeom>
        </p:spPr>
        <p:txBody>
          <a:bodyPr>
            <a:spAutoFit/>
          </a:bodyPr>
          <a:lstStyle/>
          <a:p>
            <a:r>
              <a:rPr lang="en-US" sz="1000" b="1" spc="-60" dirty="0">
                <a:latin typeface="+mn-lt"/>
                <a:ea typeface="+mj-ea"/>
                <a:cs typeface="+mj-cs"/>
              </a:rPr>
              <a:t>Courtesy</a:t>
            </a:r>
            <a:r>
              <a:rPr lang="en-US" sz="1000" b="1" spc="-60" dirty="0" smtClean="0">
                <a:latin typeface="+mn-lt"/>
                <a:ea typeface="+mj-ea"/>
                <a:cs typeface="+mj-cs"/>
              </a:rPr>
              <a:t>:</a:t>
            </a:r>
          </a:p>
          <a:p>
            <a:r>
              <a:rPr lang="en-US" sz="1000" spc="-60" dirty="0"/>
              <a:t>Anjali </a:t>
            </a:r>
            <a:r>
              <a:rPr lang="en-US" sz="1000" spc="-60" dirty="0" smtClean="0"/>
              <a:t>Jivani</a:t>
            </a:r>
          </a:p>
          <a:p>
            <a:r>
              <a:rPr lang="en-IN" sz="1000" dirty="0"/>
              <a:t>Oracle manuals</a:t>
            </a:r>
            <a:endParaRPr lang="en-US" sz="1000" spc="-60" dirty="0"/>
          </a:p>
          <a:p>
            <a:r>
              <a:rPr lang="en-US" sz="1000" spc="-60" dirty="0" smtClean="0">
                <a:latin typeface="+mn-lt"/>
                <a:ea typeface="+mj-ea"/>
                <a:cs typeface="+mj-cs"/>
              </a:rPr>
              <a:t>https</a:t>
            </a:r>
            <a:r>
              <a:rPr lang="en-US" sz="1000" spc="-60" dirty="0">
                <a:latin typeface="+mn-lt"/>
                <a:ea typeface="+mj-ea"/>
                <a:cs typeface="+mj-cs"/>
              </a:rPr>
              <a:t>://</a:t>
            </a:r>
            <a:r>
              <a:rPr lang="en-US" sz="1000" spc="-60" dirty="0" smtClean="0">
                <a:latin typeface="+mn-lt"/>
                <a:ea typeface="+mj-ea"/>
                <a:cs typeface="+mj-cs"/>
              </a:rPr>
              <a:t>www.guru99.com</a:t>
            </a:r>
          </a:p>
          <a:p>
            <a:r>
              <a:rPr lang="en-US" sz="1000" spc="-60" dirty="0" smtClean="0">
                <a:latin typeface="+mn-lt"/>
                <a:ea typeface="+mj-ea"/>
                <a:cs typeface="+mj-cs"/>
              </a:rPr>
              <a:t>https</a:t>
            </a:r>
            <a:r>
              <a:rPr lang="en-US" sz="1000" spc="-60" dirty="0">
                <a:latin typeface="+mn-lt"/>
                <a:ea typeface="+mj-ea"/>
                <a:cs typeface="+mj-cs"/>
              </a:rPr>
              <a:t>://</a:t>
            </a:r>
            <a:r>
              <a:rPr lang="en-US" sz="1000" spc="-60" dirty="0" smtClean="0">
                <a:latin typeface="+mn-lt"/>
                <a:ea typeface="+mj-ea"/>
                <a:cs typeface="+mj-cs"/>
              </a:rPr>
              <a:t>www.javatpoint.com</a:t>
            </a:r>
          </a:p>
          <a:p>
            <a:r>
              <a:rPr lang="en-IN" sz="1000" dirty="0" smtClean="0">
                <a:latin typeface="+mn-lt"/>
              </a:rPr>
              <a:t>https</a:t>
            </a:r>
            <a:r>
              <a:rPr lang="en-IN" sz="1000" dirty="0">
                <a:latin typeface="+mn-lt"/>
              </a:rPr>
              <a:t>://</a:t>
            </a:r>
            <a:r>
              <a:rPr lang="en-IN" sz="1000" dirty="0" smtClean="0">
                <a:latin typeface="+mn-lt"/>
              </a:rPr>
              <a:t>www.tutorialspoint.com</a:t>
            </a:r>
          </a:p>
        </p:txBody>
      </p:sp>
      <p:sp>
        <p:nvSpPr>
          <p:cNvPr id="5" name="AutoShape 8" descr="Database Vector SVG Icon (135) - SVG Rep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8" name="Group 7"/>
          <p:cNvGrpSpPr/>
          <p:nvPr/>
        </p:nvGrpSpPr>
        <p:grpSpPr>
          <a:xfrm>
            <a:off x="838200" y="304800"/>
            <a:ext cx="6934200" cy="4495800"/>
            <a:chOff x="838200" y="304800"/>
            <a:chExt cx="6934200" cy="4495800"/>
          </a:xfrm>
        </p:grpSpPr>
        <p:graphicFrame>
          <p:nvGraphicFramePr>
            <p:cNvPr id="9" name="Diagram 8"/>
            <p:cNvGraphicFramePr/>
            <p:nvPr>
              <p:extLst>
                <p:ext uri="{D42A27DB-BD31-4B8C-83A1-F6EECF244321}">
                  <p14:modId xmlns:p14="http://schemas.microsoft.com/office/powerpoint/2010/main" val="3807372776"/>
                </p:ext>
              </p:extLst>
            </p:nvPr>
          </p:nvGraphicFramePr>
          <p:xfrm>
            <a:off x="838200" y="304800"/>
            <a:ext cx="69342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6" descr="Database - Free technology ic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32588" y="342900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3000" y="838200"/>
              <a:ext cx="775996" cy="775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8686" y="213360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806589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10</a:t>
            </a:fld>
            <a:endParaRPr lang="en-IN"/>
          </a:p>
        </p:txBody>
      </p:sp>
      <p:sp>
        <p:nvSpPr>
          <p:cNvPr id="3" name="Title 1"/>
          <p:cNvSpPr>
            <a:spLocks noGrp="1"/>
          </p:cNvSpPr>
          <p:nvPr>
            <p:ph type="title"/>
          </p:nvPr>
        </p:nvSpPr>
        <p:spPr>
          <a:xfrm>
            <a:off x="152400" y="76200"/>
            <a:ext cx="7620000" cy="609600"/>
          </a:xfrm>
        </p:spPr>
        <p:txBody>
          <a:bodyPr/>
          <a:lstStyle/>
          <a:p>
            <a:r>
              <a:rPr lang="en-IN" sz="3600" b="1" dirty="0" smtClean="0"/>
              <a:t>UNION</a:t>
            </a:r>
            <a:endParaRPr lang="en-IN" sz="3600" b="1" dirty="0"/>
          </a:p>
        </p:txBody>
      </p:sp>
      <p:sp>
        <p:nvSpPr>
          <p:cNvPr id="5" name="Rectangle 4"/>
          <p:cNvSpPr/>
          <p:nvPr/>
        </p:nvSpPr>
        <p:spPr>
          <a:xfrm>
            <a:off x="418079" y="685800"/>
            <a:ext cx="2782322" cy="923330"/>
          </a:xfrm>
          <a:prstGeom prst="rect">
            <a:avLst/>
          </a:prstGeom>
          <a:solidFill>
            <a:schemeClr val="accent1">
              <a:lumMod val="20000"/>
              <a:lumOff val="80000"/>
            </a:schemeClr>
          </a:solidFill>
          <a:ln w="28575">
            <a:solidFill>
              <a:schemeClr val="tx1"/>
            </a:solidFill>
          </a:ln>
        </p:spPr>
        <p:txBody>
          <a:bodyPr wrap="square">
            <a:spAutoFit/>
          </a:bodyPr>
          <a:lstStyle/>
          <a:p>
            <a:r>
              <a:rPr lang="en-IN" b="1" dirty="0">
                <a:solidFill>
                  <a:schemeClr val="accent6">
                    <a:lumMod val="50000"/>
                  </a:schemeClr>
                </a:solidFill>
              </a:rPr>
              <a:t>select * from emp1</a:t>
            </a:r>
          </a:p>
          <a:p>
            <a:r>
              <a:rPr lang="en-IN" b="1" dirty="0">
                <a:solidFill>
                  <a:schemeClr val="accent6">
                    <a:lumMod val="50000"/>
                  </a:schemeClr>
                </a:solidFill>
              </a:rPr>
              <a:t>union </a:t>
            </a:r>
          </a:p>
          <a:p>
            <a:r>
              <a:rPr lang="en-IN" b="1" dirty="0">
                <a:solidFill>
                  <a:schemeClr val="accent6">
                    <a:lumMod val="50000"/>
                  </a:schemeClr>
                </a:solidFill>
              </a:rPr>
              <a:t>select * from emp2;</a:t>
            </a:r>
          </a:p>
        </p:txBody>
      </p:sp>
      <p:graphicFrame>
        <p:nvGraphicFramePr>
          <p:cNvPr id="7" name="Table 6"/>
          <p:cNvGraphicFramePr>
            <a:graphicFrameLocks noGrp="1"/>
          </p:cNvGraphicFramePr>
          <p:nvPr>
            <p:extLst>
              <p:ext uri="{D42A27DB-BD31-4B8C-83A1-F6EECF244321}">
                <p14:modId xmlns:p14="http://schemas.microsoft.com/office/powerpoint/2010/main" val="4096895080"/>
              </p:ext>
            </p:extLst>
          </p:nvPr>
        </p:nvGraphicFramePr>
        <p:xfrm>
          <a:off x="364374" y="4724400"/>
          <a:ext cx="7620000" cy="1706880"/>
        </p:xfrm>
        <a:graphic>
          <a:graphicData uri="http://schemas.openxmlformats.org/drawingml/2006/table">
            <a:tbl>
              <a:tblPr>
                <a:tableStyleId>{284E427A-3D55-4303-BF80-6455036E1DE7}</a:tableStyleId>
              </a:tblPr>
              <a:tblGrid>
                <a:gridCol w="952500"/>
                <a:gridCol w="952500"/>
                <a:gridCol w="952500"/>
                <a:gridCol w="952500"/>
                <a:gridCol w="952500"/>
                <a:gridCol w="952500"/>
                <a:gridCol w="952500"/>
                <a:gridCol w="952500"/>
              </a:tblGrid>
              <a:tr h="0">
                <a:tc>
                  <a:txBody>
                    <a:bodyPr/>
                    <a:lstStyle/>
                    <a:p>
                      <a:pPr fontAlgn="b"/>
                      <a:r>
                        <a:rPr lang="en-IN" sz="1400" b="1" dirty="0">
                          <a:effectLst/>
                        </a:rPr>
                        <a:t>EMPNO</a:t>
                      </a:r>
                      <a:endParaRPr lang="en-IN" sz="1400" b="1" dirty="0">
                        <a:solidFill>
                          <a:srgbClr val="000000"/>
                        </a:solidFill>
                        <a:effectLst/>
                      </a:endParaRPr>
                    </a:p>
                  </a:txBody>
                  <a:tcPr marL="60960" marR="60960" marT="60960" marB="60960" anchor="b"/>
                </a:tc>
                <a:tc>
                  <a:txBody>
                    <a:bodyPr/>
                    <a:lstStyle/>
                    <a:p>
                      <a:pPr fontAlgn="b"/>
                      <a:r>
                        <a:rPr lang="en-IN" sz="1400" b="1">
                          <a:effectLst/>
                        </a:rPr>
                        <a:t>ENAME</a:t>
                      </a:r>
                      <a:endParaRPr lang="en-IN" sz="1400" b="1">
                        <a:solidFill>
                          <a:srgbClr val="000000"/>
                        </a:solidFill>
                        <a:effectLst/>
                      </a:endParaRPr>
                    </a:p>
                  </a:txBody>
                  <a:tcPr marL="60960" marR="60960" marT="60960" marB="60960" anchor="b"/>
                </a:tc>
                <a:tc>
                  <a:txBody>
                    <a:bodyPr/>
                    <a:lstStyle/>
                    <a:p>
                      <a:pPr fontAlgn="b"/>
                      <a:r>
                        <a:rPr lang="en-IN" sz="1400" b="1">
                          <a:effectLst/>
                        </a:rPr>
                        <a:t>JOB</a:t>
                      </a:r>
                      <a:endParaRPr lang="en-IN" sz="1400" b="1">
                        <a:solidFill>
                          <a:srgbClr val="000000"/>
                        </a:solidFill>
                        <a:effectLst/>
                      </a:endParaRPr>
                    </a:p>
                  </a:txBody>
                  <a:tcPr marL="60960" marR="60960" marT="60960" marB="60960" anchor="b"/>
                </a:tc>
                <a:tc>
                  <a:txBody>
                    <a:bodyPr/>
                    <a:lstStyle/>
                    <a:p>
                      <a:pPr fontAlgn="b"/>
                      <a:r>
                        <a:rPr lang="en-IN" sz="1400" b="1">
                          <a:effectLst/>
                        </a:rPr>
                        <a:t>MGR</a:t>
                      </a:r>
                      <a:endParaRPr lang="en-IN" sz="1400" b="1">
                        <a:solidFill>
                          <a:srgbClr val="000000"/>
                        </a:solidFill>
                        <a:effectLst/>
                      </a:endParaRPr>
                    </a:p>
                  </a:txBody>
                  <a:tcPr marL="60960" marR="60960" marT="60960" marB="60960" anchor="b"/>
                </a:tc>
                <a:tc>
                  <a:txBody>
                    <a:bodyPr/>
                    <a:lstStyle/>
                    <a:p>
                      <a:pPr fontAlgn="b"/>
                      <a:r>
                        <a:rPr lang="en-IN" sz="1400" b="1">
                          <a:effectLst/>
                        </a:rPr>
                        <a:t>HIREDATE</a:t>
                      </a:r>
                      <a:endParaRPr lang="en-IN" sz="1400" b="1">
                        <a:solidFill>
                          <a:srgbClr val="000000"/>
                        </a:solidFill>
                        <a:effectLst/>
                      </a:endParaRPr>
                    </a:p>
                  </a:txBody>
                  <a:tcPr marL="60960" marR="60960" marT="60960" marB="60960" anchor="b"/>
                </a:tc>
                <a:tc>
                  <a:txBody>
                    <a:bodyPr/>
                    <a:lstStyle/>
                    <a:p>
                      <a:pPr fontAlgn="b"/>
                      <a:r>
                        <a:rPr lang="en-IN" sz="1400" b="1">
                          <a:effectLst/>
                        </a:rPr>
                        <a:t>SAL</a:t>
                      </a:r>
                      <a:endParaRPr lang="en-IN" sz="1400" b="1">
                        <a:solidFill>
                          <a:srgbClr val="000000"/>
                        </a:solidFill>
                        <a:effectLst/>
                      </a:endParaRPr>
                    </a:p>
                  </a:txBody>
                  <a:tcPr marL="60960" marR="60960" marT="60960" marB="60960" anchor="b"/>
                </a:tc>
                <a:tc>
                  <a:txBody>
                    <a:bodyPr/>
                    <a:lstStyle/>
                    <a:p>
                      <a:pPr fontAlgn="b"/>
                      <a:r>
                        <a:rPr lang="en-IN" sz="1400" b="1">
                          <a:effectLst/>
                        </a:rPr>
                        <a:t>COMM</a:t>
                      </a:r>
                      <a:endParaRPr lang="en-IN" sz="1400" b="1">
                        <a:solidFill>
                          <a:srgbClr val="000000"/>
                        </a:solidFill>
                        <a:effectLst/>
                      </a:endParaRPr>
                    </a:p>
                  </a:txBody>
                  <a:tcPr marL="60960" marR="60960" marT="60960" marB="60960" anchor="b"/>
                </a:tc>
                <a:tc>
                  <a:txBody>
                    <a:bodyPr/>
                    <a:lstStyle/>
                    <a:p>
                      <a:pPr fontAlgn="b"/>
                      <a:r>
                        <a:rPr lang="en-IN" sz="1400" b="1" dirty="0">
                          <a:effectLst/>
                        </a:rPr>
                        <a:t>DEPTNO</a:t>
                      </a:r>
                      <a:endParaRPr lang="en-IN" sz="1400" b="1" dirty="0">
                        <a:solidFill>
                          <a:srgbClr val="000000"/>
                        </a:solidFill>
                        <a:effectLst/>
                      </a:endParaRPr>
                    </a:p>
                  </a:txBody>
                  <a:tcPr marL="60960" marR="60960" marT="60960" marB="60960" anchor="b"/>
                </a:tc>
              </a:tr>
              <a:tr h="0">
                <a:tc>
                  <a:txBody>
                    <a:bodyPr/>
                    <a:lstStyle/>
                    <a:p>
                      <a:r>
                        <a:rPr lang="en-IN" sz="1400">
                          <a:effectLst/>
                        </a:rPr>
                        <a:t>7566</a:t>
                      </a:r>
                      <a:endParaRPr lang="en-IN" sz="1400">
                        <a:solidFill>
                          <a:srgbClr val="000000"/>
                        </a:solidFill>
                        <a:effectLst/>
                      </a:endParaRPr>
                    </a:p>
                  </a:txBody>
                  <a:tcPr marL="60960" marR="60960" marT="30480" marB="30480" anchor="ctr"/>
                </a:tc>
                <a:tc>
                  <a:txBody>
                    <a:bodyPr/>
                    <a:lstStyle/>
                    <a:p>
                      <a:r>
                        <a:rPr lang="en-IN" sz="1400" dirty="0">
                          <a:effectLst/>
                        </a:rPr>
                        <a:t>JONES</a:t>
                      </a:r>
                      <a:endParaRPr lang="en-IN" sz="1400" dirty="0">
                        <a:solidFill>
                          <a:srgbClr val="000000"/>
                        </a:solidFill>
                        <a:effectLst/>
                      </a:endParaRPr>
                    </a:p>
                  </a:txBody>
                  <a:tcPr marL="60960" marR="60960" marT="30480" marB="30480" anchor="ctr"/>
                </a:tc>
                <a:tc>
                  <a:txBody>
                    <a:bodyPr/>
                    <a:lstStyle/>
                    <a:p>
                      <a:r>
                        <a:rPr lang="en-IN" sz="1400">
                          <a:effectLst/>
                        </a:rPr>
                        <a:t>MANAGER</a:t>
                      </a:r>
                      <a:endParaRPr lang="en-IN" sz="1400">
                        <a:solidFill>
                          <a:srgbClr val="000000"/>
                        </a:solidFill>
                        <a:effectLst/>
                      </a:endParaRPr>
                    </a:p>
                  </a:txBody>
                  <a:tcPr marL="60960" marR="60960" marT="30480" marB="30480" anchor="ctr"/>
                </a:tc>
                <a:tc>
                  <a:txBody>
                    <a:bodyPr/>
                    <a:lstStyle/>
                    <a:p>
                      <a:r>
                        <a:rPr lang="en-IN" sz="1400" dirty="0">
                          <a:effectLst/>
                        </a:rPr>
                        <a:t>7839</a:t>
                      </a:r>
                      <a:endParaRPr lang="en-IN" sz="1400" dirty="0">
                        <a:solidFill>
                          <a:srgbClr val="000000"/>
                        </a:solidFill>
                        <a:effectLst/>
                      </a:endParaRPr>
                    </a:p>
                  </a:txBody>
                  <a:tcPr marL="60960" marR="60960" marT="30480" marB="30480" anchor="ctr"/>
                </a:tc>
                <a:tc>
                  <a:txBody>
                    <a:bodyPr/>
                    <a:lstStyle/>
                    <a:p>
                      <a:r>
                        <a:rPr lang="en-IN" sz="1400">
                          <a:effectLst/>
                        </a:rPr>
                        <a:t>02-APR-81</a:t>
                      </a:r>
                      <a:endParaRPr lang="en-IN" sz="1400">
                        <a:solidFill>
                          <a:srgbClr val="000000"/>
                        </a:solidFill>
                        <a:effectLst/>
                      </a:endParaRPr>
                    </a:p>
                  </a:txBody>
                  <a:tcPr marL="60960" marR="60960" marT="30480" marB="30480" anchor="ctr"/>
                </a:tc>
                <a:tc>
                  <a:txBody>
                    <a:bodyPr/>
                    <a:lstStyle/>
                    <a:p>
                      <a:r>
                        <a:rPr lang="en-IN" sz="1400">
                          <a:effectLst/>
                        </a:rPr>
                        <a:t>2975</a:t>
                      </a:r>
                      <a:endParaRPr lang="en-IN" sz="140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dirty="0">
                          <a:effectLst/>
                        </a:rPr>
                        <a:t>20</a:t>
                      </a:r>
                      <a:endParaRPr lang="en-IN" sz="1400" dirty="0">
                        <a:solidFill>
                          <a:srgbClr val="000000"/>
                        </a:solidFill>
                        <a:effectLst/>
                      </a:endParaRPr>
                    </a:p>
                  </a:txBody>
                  <a:tcPr marL="60960" marR="60960" marT="30480" marB="30480" anchor="ctr"/>
                </a:tc>
              </a:tr>
              <a:tr h="0">
                <a:tc>
                  <a:txBody>
                    <a:bodyPr/>
                    <a:lstStyle/>
                    <a:p>
                      <a:r>
                        <a:rPr lang="en-IN" sz="1400">
                          <a:effectLst/>
                        </a:rPr>
                        <a:t>7788</a:t>
                      </a:r>
                      <a:endParaRPr lang="en-IN" sz="1400">
                        <a:solidFill>
                          <a:srgbClr val="000000"/>
                        </a:solidFill>
                        <a:effectLst/>
                      </a:endParaRPr>
                    </a:p>
                  </a:txBody>
                  <a:tcPr marL="60960" marR="60960" marT="30480" marB="30480" anchor="ctr"/>
                </a:tc>
                <a:tc>
                  <a:txBody>
                    <a:bodyPr/>
                    <a:lstStyle/>
                    <a:p>
                      <a:r>
                        <a:rPr lang="en-IN" sz="1400">
                          <a:effectLst/>
                        </a:rPr>
                        <a:t>SCOTT</a:t>
                      </a:r>
                      <a:endParaRPr lang="en-IN" sz="1400">
                        <a:solidFill>
                          <a:srgbClr val="000000"/>
                        </a:solidFill>
                        <a:effectLst/>
                      </a:endParaRPr>
                    </a:p>
                  </a:txBody>
                  <a:tcPr marL="60960" marR="60960" marT="30480" marB="30480" anchor="ctr"/>
                </a:tc>
                <a:tc>
                  <a:txBody>
                    <a:bodyPr/>
                    <a:lstStyle/>
                    <a:p>
                      <a:r>
                        <a:rPr lang="en-IN" sz="1400">
                          <a:effectLst/>
                        </a:rPr>
                        <a:t>ANALYST</a:t>
                      </a:r>
                      <a:endParaRPr lang="en-IN" sz="1400">
                        <a:solidFill>
                          <a:srgbClr val="000000"/>
                        </a:solidFill>
                        <a:effectLst/>
                      </a:endParaRPr>
                    </a:p>
                  </a:txBody>
                  <a:tcPr marL="60960" marR="60960" marT="30480" marB="30480" anchor="ctr"/>
                </a:tc>
                <a:tc>
                  <a:txBody>
                    <a:bodyPr/>
                    <a:lstStyle/>
                    <a:p>
                      <a:r>
                        <a:rPr lang="en-IN" sz="1400" dirty="0">
                          <a:effectLst/>
                        </a:rPr>
                        <a:t>7566</a:t>
                      </a:r>
                      <a:endParaRPr lang="en-IN" sz="1400" dirty="0">
                        <a:solidFill>
                          <a:srgbClr val="000000"/>
                        </a:solidFill>
                        <a:effectLst/>
                      </a:endParaRPr>
                    </a:p>
                  </a:txBody>
                  <a:tcPr marL="60960" marR="60960" marT="30480" marB="30480" anchor="ctr"/>
                </a:tc>
                <a:tc>
                  <a:txBody>
                    <a:bodyPr/>
                    <a:lstStyle/>
                    <a:p>
                      <a:r>
                        <a:rPr lang="en-IN" sz="1400">
                          <a:effectLst/>
                        </a:rPr>
                        <a:t>19-APR-87</a:t>
                      </a:r>
                      <a:endParaRPr lang="en-IN" sz="1400">
                        <a:solidFill>
                          <a:srgbClr val="000000"/>
                        </a:solidFill>
                        <a:effectLst/>
                      </a:endParaRPr>
                    </a:p>
                  </a:txBody>
                  <a:tcPr marL="60960" marR="60960" marT="30480" marB="30480" anchor="ctr"/>
                </a:tc>
                <a:tc>
                  <a:txBody>
                    <a:bodyPr/>
                    <a:lstStyle/>
                    <a:p>
                      <a:r>
                        <a:rPr lang="en-IN" sz="1400">
                          <a:effectLst/>
                        </a:rPr>
                        <a:t>3000</a:t>
                      </a:r>
                      <a:endParaRPr lang="en-IN" sz="140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a:effectLst/>
                        </a:rPr>
                        <a:t>20</a:t>
                      </a:r>
                      <a:endParaRPr lang="en-IN" sz="1400">
                        <a:solidFill>
                          <a:srgbClr val="000000"/>
                        </a:solidFill>
                        <a:effectLst/>
                      </a:endParaRPr>
                    </a:p>
                  </a:txBody>
                  <a:tcPr marL="60960" marR="60960" marT="30480" marB="30480" anchor="ctr"/>
                </a:tc>
              </a:tr>
              <a:tr h="0">
                <a:tc>
                  <a:txBody>
                    <a:bodyPr/>
                    <a:lstStyle/>
                    <a:p>
                      <a:r>
                        <a:rPr lang="en-IN" sz="1400">
                          <a:effectLst/>
                        </a:rPr>
                        <a:t>7902</a:t>
                      </a:r>
                      <a:endParaRPr lang="en-IN" sz="1400">
                        <a:solidFill>
                          <a:srgbClr val="000000"/>
                        </a:solidFill>
                        <a:effectLst/>
                      </a:endParaRPr>
                    </a:p>
                  </a:txBody>
                  <a:tcPr marL="60960" marR="60960" marT="30480" marB="30480" anchor="ctr"/>
                </a:tc>
                <a:tc>
                  <a:txBody>
                    <a:bodyPr/>
                    <a:lstStyle/>
                    <a:p>
                      <a:r>
                        <a:rPr lang="en-IN" sz="1400">
                          <a:effectLst/>
                        </a:rPr>
                        <a:t>FORD</a:t>
                      </a:r>
                      <a:endParaRPr lang="en-IN" sz="1400">
                        <a:solidFill>
                          <a:srgbClr val="000000"/>
                        </a:solidFill>
                        <a:effectLst/>
                      </a:endParaRPr>
                    </a:p>
                  </a:txBody>
                  <a:tcPr marL="60960" marR="60960" marT="30480" marB="30480" anchor="ctr"/>
                </a:tc>
                <a:tc>
                  <a:txBody>
                    <a:bodyPr/>
                    <a:lstStyle/>
                    <a:p>
                      <a:r>
                        <a:rPr lang="en-IN" sz="1400">
                          <a:effectLst/>
                        </a:rPr>
                        <a:t>ANALYST</a:t>
                      </a:r>
                      <a:endParaRPr lang="en-IN" sz="1400">
                        <a:solidFill>
                          <a:srgbClr val="000000"/>
                        </a:solidFill>
                        <a:effectLst/>
                      </a:endParaRPr>
                    </a:p>
                  </a:txBody>
                  <a:tcPr marL="60960" marR="60960" marT="30480" marB="30480" anchor="ctr"/>
                </a:tc>
                <a:tc>
                  <a:txBody>
                    <a:bodyPr/>
                    <a:lstStyle/>
                    <a:p>
                      <a:r>
                        <a:rPr lang="en-IN" sz="1400">
                          <a:effectLst/>
                        </a:rPr>
                        <a:t>7566</a:t>
                      </a:r>
                      <a:endParaRPr lang="en-IN" sz="1400">
                        <a:solidFill>
                          <a:srgbClr val="000000"/>
                        </a:solidFill>
                        <a:effectLst/>
                      </a:endParaRPr>
                    </a:p>
                  </a:txBody>
                  <a:tcPr marL="60960" marR="60960" marT="30480" marB="30480" anchor="ctr"/>
                </a:tc>
                <a:tc>
                  <a:txBody>
                    <a:bodyPr/>
                    <a:lstStyle/>
                    <a:p>
                      <a:r>
                        <a:rPr lang="en-IN" sz="1400">
                          <a:effectLst/>
                        </a:rPr>
                        <a:t>03-DEC-81</a:t>
                      </a:r>
                      <a:endParaRPr lang="en-IN" sz="1400">
                        <a:solidFill>
                          <a:srgbClr val="000000"/>
                        </a:solidFill>
                        <a:effectLst/>
                      </a:endParaRPr>
                    </a:p>
                  </a:txBody>
                  <a:tcPr marL="60960" marR="60960" marT="30480" marB="30480" anchor="ctr"/>
                </a:tc>
                <a:tc>
                  <a:txBody>
                    <a:bodyPr/>
                    <a:lstStyle/>
                    <a:p>
                      <a:r>
                        <a:rPr lang="en-IN" sz="1400">
                          <a:effectLst/>
                        </a:rPr>
                        <a:t>3000</a:t>
                      </a:r>
                      <a:endParaRPr lang="en-IN" sz="140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a:effectLst/>
                        </a:rPr>
                        <a:t>20</a:t>
                      </a:r>
                      <a:endParaRPr lang="en-IN" sz="1400">
                        <a:solidFill>
                          <a:srgbClr val="000000"/>
                        </a:solidFill>
                        <a:effectLst/>
                      </a:endParaRPr>
                    </a:p>
                  </a:txBody>
                  <a:tcPr marL="60960" marR="60960" marT="30480" marB="30480" anchor="ctr"/>
                </a:tc>
              </a:tr>
              <a:tr h="0">
                <a:tc>
                  <a:txBody>
                    <a:bodyPr/>
                    <a:lstStyle/>
                    <a:p>
                      <a:r>
                        <a:rPr lang="en-IN" sz="1400" dirty="0">
                          <a:effectLst/>
                        </a:rPr>
                        <a:t>7369</a:t>
                      </a:r>
                      <a:endParaRPr lang="en-IN" sz="1400" dirty="0">
                        <a:solidFill>
                          <a:srgbClr val="000000"/>
                        </a:solidFill>
                        <a:effectLst/>
                      </a:endParaRPr>
                    </a:p>
                  </a:txBody>
                  <a:tcPr marL="60960" marR="60960" marT="30480" marB="30480" anchor="ctr">
                    <a:solidFill>
                      <a:srgbClr val="00FFFF"/>
                    </a:solidFill>
                  </a:tcPr>
                </a:tc>
                <a:tc>
                  <a:txBody>
                    <a:bodyPr/>
                    <a:lstStyle/>
                    <a:p>
                      <a:r>
                        <a:rPr lang="en-IN" sz="1400">
                          <a:effectLst/>
                        </a:rPr>
                        <a:t>SMITH</a:t>
                      </a:r>
                      <a:endParaRPr lang="en-IN" sz="1400">
                        <a:solidFill>
                          <a:srgbClr val="000000"/>
                        </a:solidFill>
                        <a:effectLst/>
                      </a:endParaRPr>
                    </a:p>
                  </a:txBody>
                  <a:tcPr marL="60960" marR="60960" marT="30480" marB="30480" anchor="ctr">
                    <a:solidFill>
                      <a:srgbClr val="00FFFF"/>
                    </a:solidFill>
                  </a:tcPr>
                </a:tc>
                <a:tc>
                  <a:txBody>
                    <a:bodyPr/>
                    <a:lstStyle/>
                    <a:p>
                      <a:r>
                        <a:rPr lang="en-IN" sz="1400">
                          <a:effectLst/>
                        </a:rPr>
                        <a:t>CLERK</a:t>
                      </a:r>
                      <a:endParaRPr lang="en-IN" sz="1400">
                        <a:solidFill>
                          <a:srgbClr val="000000"/>
                        </a:solidFill>
                        <a:effectLst/>
                      </a:endParaRPr>
                    </a:p>
                  </a:txBody>
                  <a:tcPr marL="60960" marR="60960" marT="30480" marB="30480" anchor="ctr">
                    <a:solidFill>
                      <a:srgbClr val="00FFFF"/>
                    </a:solidFill>
                  </a:tcPr>
                </a:tc>
                <a:tc>
                  <a:txBody>
                    <a:bodyPr/>
                    <a:lstStyle/>
                    <a:p>
                      <a:r>
                        <a:rPr lang="en-IN" sz="1400">
                          <a:effectLst/>
                        </a:rPr>
                        <a:t>7902</a:t>
                      </a:r>
                      <a:endParaRPr lang="en-IN" sz="1400">
                        <a:solidFill>
                          <a:srgbClr val="000000"/>
                        </a:solidFill>
                        <a:effectLst/>
                      </a:endParaRPr>
                    </a:p>
                  </a:txBody>
                  <a:tcPr marL="60960" marR="60960" marT="30480" marB="30480" anchor="ctr">
                    <a:solidFill>
                      <a:srgbClr val="00FFFF"/>
                    </a:solidFill>
                  </a:tcPr>
                </a:tc>
                <a:tc>
                  <a:txBody>
                    <a:bodyPr/>
                    <a:lstStyle/>
                    <a:p>
                      <a:r>
                        <a:rPr lang="en-IN" sz="1400">
                          <a:effectLst/>
                        </a:rPr>
                        <a:t>17-DEC-80</a:t>
                      </a:r>
                      <a:endParaRPr lang="en-IN" sz="1400">
                        <a:solidFill>
                          <a:srgbClr val="000000"/>
                        </a:solidFill>
                        <a:effectLst/>
                      </a:endParaRPr>
                    </a:p>
                  </a:txBody>
                  <a:tcPr marL="60960" marR="60960" marT="30480" marB="30480" anchor="ctr">
                    <a:solidFill>
                      <a:srgbClr val="00FFFF"/>
                    </a:solidFill>
                  </a:tcPr>
                </a:tc>
                <a:tc>
                  <a:txBody>
                    <a:bodyPr/>
                    <a:lstStyle/>
                    <a:p>
                      <a:r>
                        <a:rPr lang="en-IN" sz="1400">
                          <a:effectLst/>
                        </a:rPr>
                        <a:t>800</a:t>
                      </a:r>
                      <a:endParaRPr lang="en-IN" sz="1400">
                        <a:solidFill>
                          <a:srgbClr val="000000"/>
                        </a:solidFill>
                        <a:effectLst/>
                      </a:endParaRPr>
                    </a:p>
                  </a:txBody>
                  <a:tcPr marL="60960" marR="60960" marT="30480" marB="30480" anchor="ctr">
                    <a:solidFill>
                      <a:srgbClr val="00FFFF"/>
                    </a:solidFill>
                  </a:tcPr>
                </a:tc>
                <a:tc>
                  <a:txBody>
                    <a:bodyPr/>
                    <a:lstStyle/>
                    <a:p>
                      <a:r>
                        <a:rPr lang="en-IN" sz="1400">
                          <a:effectLst/>
                        </a:rPr>
                        <a:t>- </a:t>
                      </a:r>
                      <a:endParaRPr lang="en-IN" sz="1400">
                        <a:solidFill>
                          <a:srgbClr val="000000"/>
                        </a:solidFill>
                        <a:effectLst/>
                      </a:endParaRPr>
                    </a:p>
                  </a:txBody>
                  <a:tcPr marL="60960" marR="60960" marT="30480" marB="30480" anchor="ctr">
                    <a:solidFill>
                      <a:srgbClr val="00FFFF"/>
                    </a:solidFill>
                  </a:tcPr>
                </a:tc>
                <a:tc>
                  <a:txBody>
                    <a:bodyPr/>
                    <a:lstStyle/>
                    <a:p>
                      <a:r>
                        <a:rPr lang="en-IN" sz="1400" dirty="0">
                          <a:effectLst/>
                        </a:rPr>
                        <a:t>20</a:t>
                      </a:r>
                      <a:endParaRPr lang="en-IN" sz="1400" dirty="0">
                        <a:solidFill>
                          <a:srgbClr val="000000"/>
                        </a:solidFill>
                        <a:effectLst/>
                      </a:endParaRPr>
                    </a:p>
                  </a:txBody>
                  <a:tcPr marL="60960" marR="60960" marT="30480" marB="30480" anchor="ctr">
                    <a:solidFill>
                      <a:srgbClr val="00FFFF"/>
                    </a:solidFill>
                  </a:tcPr>
                </a:tc>
              </a:tr>
              <a:tr h="0">
                <a:tc>
                  <a:txBody>
                    <a:bodyPr/>
                    <a:lstStyle/>
                    <a:p>
                      <a:r>
                        <a:rPr lang="en-IN" sz="1400">
                          <a:effectLst/>
                        </a:rPr>
                        <a:t>7876</a:t>
                      </a:r>
                      <a:endParaRPr lang="en-IN" sz="1400">
                        <a:solidFill>
                          <a:srgbClr val="000000"/>
                        </a:solidFill>
                        <a:effectLst/>
                      </a:endParaRPr>
                    </a:p>
                  </a:txBody>
                  <a:tcPr marL="60960" marR="60960" marT="30480" marB="30480" anchor="ctr">
                    <a:solidFill>
                      <a:srgbClr val="00FFFF"/>
                    </a:solidFill>
                  </a:tcPr>
                </a:tc>
                <a:tc>
                  <a:txBody>
                    <a:bodyPr/>
                    <a:lstStyle/>
                    <a:p>
                      <a:r>
                        <a:rPr lang="en-IN" sz="1400">
                          <a:effectLst/>
                        </a:rPr>
                        <a:t>ADAMS</a:t>
                      </a:r>
                      <a:endParaRPr lang="en-IN" sz="1400">
                        <a:solidFill>
                          <a:srgbClr val="000000"/>
                        </a:solidFill>
                        <a:effectLst/>
                      </a:endParaRPr>
                    </a:p>
                  </a:txBody>
                  <a:tcPr marL="60960" marR="60960" marT="30480" marB="30480" anchor="ctr">
                    <a:solidFill>
                      <a:srgbClr val="00FFFF"/>
                    </a:solidFill>
                  </a:tcPr>
                </a:tc>
                <a:tc>
                  <a:txBody>
                    <a:bodyPr/>
                    <a:lstStyle/>
                    <a:p>
                      <a:r>
                        <a:rPr lang="en-IN" sz="1400">
                          <a:effectLst/>
                        </a:rPr>
                        <a:t>CLERK</a:t>
                      </a:r>
                      <a:endParaRPr lang="en-IN" sz="1400">
                        <a:solidFill>
                          <a:srgbClr val="000000"/>
                        </a:solidFill>
                        <a:effectLst/>
                      </a:endParaRPr>
                    </a:p>
                  </a:txBody>
                  <a:tcPr marL="60960" marR="60960" marT="30480" marB="30480" anchor="ctr">
                    <a:solidFill>
                      <a:srgbClr val="00FFFF"/>
                    </a:solidFill>
                  </a:tcPr>
                </a:tc>
                <a:tc>
                  <a:txBody>
                    <a:bodyPr/>
                    <a:lstStyle/>
                    <a:p>
                      <a:r>
                        <a:rPr lang="en-IN" sz="1400">
                          <a:effectLst/>
                        </a:rPr>
                        <a:t>7788</a:t>
                      </a:r>
                      <a:endParaRPr lang="en-IN" sz="1400">
                        <a:solidFill>
                          <a:srgbClr val="000000"/>
                        </a:solidFill>
                        <a:effectLst/>
                      </a:endParaRPr>
                    </a:p>
                  </a:txBody>
                  <a:tcPr marL="60960" marR="60960" marT="30480" marB="30480" anchor="ctr">
                    <a:solidFill>
                      <a:srgbClr val="00FFFF"/>
                    </a:solidFill>
                  </a:tcPr>
                </a:tc>
                <a:tc>
                  <a:txBody>
                    <a:bodyPr/>
                    <a:lstStyle/>
                    <a:p>
                      <a:r>
                        <a:rPr lang="en-IN" sz="1400" dirty="0">
                          <a:effectLst/>
                        </a:rPr>
                        <a:t>23-MAY-87</a:t>
                      </a:r>
                      <a:endParaRPr lang="en-IN" sz="1400" dirty="0">
                        <a:solidFill>
                          <a:srgbClr val="000000"/>
                        </a:solidFill>
                        <a:effectLst/>
                      </a:endParaRPr>
                    </a:p>
                  </a:txBody>
                  <a:tcPr marL="60960" marR="60960" marT="30480" marB="30480" anchor="ctr">
                    <a:solidFill>
                      <a:srgbClr val="00FFFF"/>
                    </a:solidFill>
                  </a:tcPr>
                </a:tc>
                <a:tc>
                  <a:txBody>
                    <a:bodyPr/>
                    <a:lstStyle/>
                    <a:p>
                      <a:r>
                        <a:rPr lang="en-IN" sz="1400">
                          <a:effectLst/>
                        </a:rPr>
                        <a:t>1100</a:t>
                      </a:r>
                      <a:endParaRPr lang="en-IN" sz="1400">
                        <a:solidFill>
                          <a:srgbClr val="000000"/>
                        </a:solidFill>
                        <a:effectLst/>
                      </a:endParaRPr>
                    </a:p>
                  </a:txBody>
                  <a:tcPr marL="60960" marR="60960" marT="30480" marB="30480" anchor="ctr">
                    <a:solidFill>
                      <a:srgbClr val="00FFFF"/>
                    </a:solidFill>
                  </a:tcPr>
                </a:tc>
                <a:tc>
                  <a:txBody>
                    <a:bodyPr/>
                    <a:lstStyle/>
                    <a:p>
                      <a:r>
                        <a:rPr lang="en-IN" sz="1400">
                          <a:effectLst/>
                        </a:rPr>
                        <a:t>- </a:t>
                      </a:r>
                      <a:endParaRPr lang="en-IN" sz="1400">
                        <a:solidFill>
                          <a:srgbClr val="000000"/>
                        </a:solidFill>
                        <a:effectLst/>
                      </a:endParaRPr>
                    </a:p>
                  </a:txBody>
                  <a:tcPr marL="60960" marR="60960" marT="30480" marB="30480" anchor="ctr">
                    <a:solidFill>
                      <a:srgbClr val="00FFFF"/>
                    </a:solidFill>
                  </a:tcPr>
                </a:tc>
                <a:tc>
                  <a:txBody>
                    <a:bodyPr/>
                    <a:lstStyle/>
                    <a:p>
                      <a:r>
                        <a:rPr lang="en-IN" sz="1400" dirty="0">
                          <a:effectLst/>
                        </a:rPr>
                        <a:t>20</a:t>
                      </a:r>
                      <a:endParaRPr lang="en-IN" sz="1400" dirty="0">
                        <a:solidFill>
                          <a:srgbClr val="000000"/>
                        </a:solidFill>
                        <a:effectLst/>
                      </a:endParaRPr>
                    </a:p>
                  </a:txBody>
                  <a:tcPr marL="60960" marR="60960" marT="30480" marB="30480" anchor="ctr">
                    <a:solidFill>
                      <a:srgbClr val="00FFFF"/>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0425207"/>
              </p:ext>
            </p:extLst>
          </p:nvPr>
        </p:nvGraphicFramePr>
        <p:xfrm>
          <a:off x="433873" y="1813559"/>
          <a:ext cx="7592288" cy="2667000"/>
        </p:xfrm>
        <a:graphic>
          <a:graphicData uri="http://schemas.openxmlformats.org/drawingml/2006/table">
            <a:tbl>
              <a:tblPr>
                <a:tableStyleId>{35758FB7-9AC5-4552-8A53-C91805E547FA}</a:tableStyleId>
              </a:tblPr>
              <a:tblGrid>
                <a:gridCol w="949036"/>
                <a:gridCol w="949036"/>
                <a:gridCol w="949036"/>
                <a:gridCol w="949036"/>
                <a:gridCol w="949036"/>
                <a:gridCol w="949036"/>
                <a:gridCol w="949036"/>
                <a:gridCol w="949036"/>
              </a:tblGrid>
              <a:tr h="322384">
                <a:tc>
                  <a:txBody>
                    <a:bodyPr/>
                    <a:lstStyle/>
                    <a:p>
                      <a:pPr fontAlgn="b"/>
                      <a:r>
                        <a:rPr lang="en-IN" sz="1400" b="1" dirty="0">
                          <a:effectLst/>
                        </a:rPr>
                        <a:t>EMPNO</a:t>
                      </a:r>
                      <a:endParaRPr lang="en-IN" sz="1400" b="1" dirty="0">
                        <a:solidFill>
                          <a:srgbClr val="000000"/>
                        </a:solidFill>
                        <a:effectLst/>
                      </a:endParaRPr>
                    </a:p>
                  </a:txBody>
                  <a:tcPr marL="52754" marR="52754" marT="52754" marB="52754" anchor="b"/>
                </a:tc>
                <a:tc>
                  <a:txBody>
                    <a:bodyPr/>
                    <a:lstStyle/>
                    <a:p>
                      <a:pPr fontAlgn="b"/>
                      <a:r>
                        <a:rPr lang="en-IN" sz="1400" b="1">
                          <a:effectLst/>
                        </a:rPr>
                        <a:t>ENAME</a:t>
                      </a:r>
                      <a:endParaRPr lang="en-IN" sz="1400" b="1">
                        <a:solidFill>
                          <a:srgbClr val="000000"/>
                        </a:solidFill>
                        <a:effectLst/>
                      </a:endParaRPr>
                    </a:p>
                  </a:txBody>
                  <a:tcPr marL="52754" marR="52754" marT="52754" marB="52754" anchor="b"/>
                </a:tc>
                <a:tc>
                  <a:txBody>
                    <a:bodyPr/>
                    <a:lstStyle/>
                    <a:p>
                      <a:pPr fontAlgn="b"/>
                      <a:r>
                        <a:rPr lang="en-IN" sz="1400" b="1">
                          <a:effectLst/>
                        </a:rPr>
                        <a:t>JOB</a:t>
                      </a:r>
                      <a:endParaRPr lang="en-IN" sz="1400" b="1">
                        <a:solidFill>
                          <a:srgbClr val="000000"/>
                        </a:solidFill>
                        <a:effectLst/>
                      </a:endParaRPr>
                    </a:p>
                  </a:txBody>
                  <a:tcPr marL="52754" marR="52754" marT="52754" marB="52754" anchor="b"/>
                </a:tc>
                <a:tc>
                  <a:txBody>
                    <a:bodyPr/>
                    <a:lstStyle/>
                    <a:p>
                      <a:pPr fontAlgn="b"/>
                      <a:r>
                        <a:rPr lang="en-IN" sz="1400" b="1">
                          <a:effectLst/>
                        </a:rPr>
                        <a:t>MGR</a:t>
                      </a:r>
                      <a:endParaRPr lang="en-IN" sz="1400" b="1">
                        <a:solidFill>
                          <a:srgbClr val="000000"/>
                        </a:solidFill>
                        <a:effectLst/>
                      </a:endParaRPr>
                    </a:p>
                  </a:txBody>
                  <a:tcPr marL="52754" marR="52754" marT="52754" marB="52754" anchor="b"/>
                </a:tc>
                <a:tc>
                  <a:txBody>
                    <a:bodyPr/>
                    <a:lstStyle/>
                    <a:p>
                      <a:pPr fontAlgn="b"/>
                      <a:r>
                        <a:rPr lang="en-IN" sz="1400" b="1">
                          <a:effectLst/>
                        </a:rPr>
                        <a:t>HIREDATE</a:t>
                      </a:r>
                      <a:endParaRPr lang="en-IN" sz="1400" b="1">
                        <a:solidFill>
                          <a:srgbClr val="000000"/>
                        </a:solidFill>
                        <a:effectLst/>
                      </a:endParaRPr>
                    </a:p>
                  </a:txBody>
                  <a:tcPr marL="52754" marR="52754" marT="52754" marB="52754" anchor="b"/>
                </a:tc>
                <a:tc>
                  <a:txBody>
                    <a:bodyPr/>
                    <a:lstStyle/>
                    <a:p>
                      <a:pPr fontAlgn="b"/>
                      <a:r>
                        <a:rPr lang="en-IN" sz="1400" b="1">
                          <a:effectLst/>
                        </a:rPr>
                        <a:t>SAL</a:t>
                      </a:r>
                      <a:endParaRPr lang="en-IN" sz="1400" b="1">
                        <a:solidFill>
                          <a:srgbClr val="000000"/>
                        </a:solidFill>
                        <a:effectLst/>
                      </a:endParaRPr>
                    </a:p>
                  </a:txBody>
                  <a:tcPr marL="52754" marR="52754" marT="52754" marB="52754" anchor="b"/>
                </a:tc>
                <a:tc>
                  <a:txBody>
                    <a:bodyPr/>
                    <a:lstStyle/>
                    <a:p>
                      <a:pPr fontAlgn="b"/>
                      <a:r>
                        <a:rPr lang="en-IN" sz="1400" b="1">
                          <a:effectLst/>
                        </a:rPr>
                        <a:t>COMM</a:t>
                      </a:r>
                      <a:endParaRPr lang="en-IN" sz="1400" b="1">
                        <a:solidFill>
                          <a:srgbClr val="000000"/>
                        </a:solidFill>
                        <a:effectLst/>
                      </a:endParaRPr>
                    </a:p>
                  </a:txBody>
                  <a:tcPr marL="52754" marR="52754" marT="52754" marB="52754" anchor="b"/>
                </a:tc>
                <a:tc>
                  <a:txBody>
                    <a:bodyPr/>
                    <a:lstStyle/>
                    <a:p>
                      <a:pPr fontAlgn="b"/>
                      <a:r>
                        <a:rPr lang="en-IN" sz="1400" b="1" dirty="0">
                          <a:effectLst/>
                        </a:rPr>
                        <a:t>DEPTNO</a:t>
                      </a:r>
                      <a:endParaRPr lang="en-IN" sz="1400" b="1" dirty="0">
                        <a:solidFill>
                          <a:srgbClr val="000000"/>
                        </a:solidFill>
                        <a:effectLst/>
                      </a:endParaRPr>
                    </a:p>
                  </a:txBody>
                  <a:tcPr marL="52754" marR="52754" marT="52754" marB="52754" anchor="b"/>
                </a:tc>
              </a:tr>
              <a:tr h="293077">
                <a:tc>
                  <a:txBody>
                    <a:bodyPr/>
                    <a:lstStyle/>
                    <a:p>
                      <a:r>
                        <a:rPr lang="en-IN" sz="1400">
                          <a:effectLst/>
                        </a:rPr>
                        <a:t>7839</a:t>
                      </a:r>
                      <a:endParaRPr lang="en-IN" sz="1400">
                        <a:solidFill>
                          <a:srgbClr val="000000"/>
                        </a:solidFill>
                        <a:effectLst/>
                      </a:endParaRPr>
                    </a:p>
                  </a:txBody>
                  <a:tcPr marL="52754" marR="52754" marT="26377" marB="26377" anchor="ctr"/>
                </a:tc>
                <a:tc>
                  <a:txBody>
                    <a:bodyPr/>
                    <a:lstStyle/>
                    <a:p>
                      <a:r>
                        <a:rPr lang="en-IN" sz="1400">
                          <a:effectLst/>
                        </a:rPr>
                        <a:t>KING</a:t>
                      </a:r>
                      <a:endParaRPr lang="en-IN" sz="1400">
                        <a:solidFill>
                          <a:srgbClr val="000000"/>
                        </a:solidFill>
                        <a:effectLst/>
                      </a:endParaRPr>
                    </a:p>
                  </a:txBody>
                  <a:tcPr marL="52754" marR="52754" marT="26377" marB="26377" anchor="ctr"/>
                </a:tc>
                <a:tc>
                  <a:txBody>
                    <a:bodyPr/>
                    <a:lstStyle/>
                    <a:p>
                      <a:r>
                        <a:rPr lang="en-IN" sz="1400">
                          <a:effectLst/>
                        </a:rPr>
                        <a:t>PRESIDENT</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17-NOV-81</a:t>
                      </a:r>
                      <a:endParaRPr lang="en-IN" sz="1400">
                        <a:solidFill>
                          <a:srgbClr val="000000"/>
                        </a:solidFill>
                        <a:effectLst/>
                      </a:endParaRPr>
                    </a:p>
                  </a:txBody>
                  <a:tcPr marL="52754" marR="52754" marT="26377" marB="26377" anchor="ctr"/>
                </a:tc>
                <a:tc>
                  <a:txBody>
                    <a:bodyPr/>
                    <a:lstStyle/>
                    <a:p>
                      <a:r>
                        <a:rPr lang="en-IN" sz="1400">
                          <a:effectLst/>
                        </a:rPr>
                        <a:t>5000</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10</a:t>
                      </a:r>
                      <a:endParaRPr lang="en-IN" sz="1400">
                        <a:solidFill>
                          <a:srgbClr val="000000"/>
                        </a:solidFill>
                        <a:effectLst/>
                      </a:endParaRPr>
                    </a:p>
                  </a:txBody>
                  <a:tcPr marL="52754" marR="52754" marT="26377" marB="26377" anchor="ctr"/>
                </a:tc>
              </a:tr>
              <a:tr h="293077">
                <a:tc>
                  <a:txBody>
                    <a:bodyPr/>
                    <a:lstStyle/>
                    <a:p>
                      <a:r>
                        <a:rPr lang="en-IN" sz="1400">
                          <a:effectLst/>
                        </a:rPr>
                        <a:t>7698</a:t>
                      </a:r>
                      <a:endParaRPr lang="en-IN" sz="1400">
                        <a:solidFill>
                          <a:srgbClr val="000000"/>
                        </a:solidFill>
                        <a:effectLst/>
                      </a:endParaRPr>
                    </a:p>
                  </a:txBody>
                  <a:tcPr marL="52754" marR="52754" marT="26377" marB="26377" anchor="ctr"/>
                </a:tc>
                <a:tc>
                  <a:txBody>
                    <a:bodyPr/>
                    <a:lstStyle/>
                    <a:p>
                      <a:r>
                        <a:rPr lang="en-IN" sz="1400">
                          <a:effectLst/>
                        </a:rPr>
                        <a:t>BLAKE</a:t>
                      </a:r>
                      <a:endParaRPr lang="en-IN" sz="1400">
                        <a:solidFill>
                          <a:srgbClr val="000000"/>
                        </a:solidFill>
                        <a:effectLst/>
                      </a:endParaRPr>
                    </a:p>
                  </a:txBody>
                  <a:tcPr marL="52754" marR="52754" marT="26377" marB="26377" anchor="ctr"/>
                </a:tc>
                <a:tc>
                  <a:txBody>
                    <a:bodyPr/>
                    <a:lstStyle/>
                    <a:p>
                      <a:r>
                        <a:rPr lang="en-IN" sz="1400" dirty="0">
                          <a:effectLst/>
                        </a:rPr>
                        <a:t>MANAGER</a:t>
                      </a:r>
                      <a:endParaRPr lang="en-IN" sz="1400" dirty="0">
                        <a:solidFill>
                          <a:srgbClr val="000000"/>
                        </a:solidFill>
                        <a:effectLst/>
                      </a:endParaRPr>
                    </a:p>
                  </a:txBody>
                  <a:tcPr marL="52754" marR="52754" marT="26377" marB="26377" anchor="ctr"/>
                </a:tc>
                <a:tc>
                  <a:txBody>
                    <a:bodyPr/>
                    <a:lstStyle/>
                    <a:p>
                      <a:r>
                        <a:rPr lang="en-IN" sz="1400">
                          <a:effectLst/>
                        </a:rPr>
                        <a:t>7839</a:t>
                      </a:r>
                      <a:endParaRPr lang="en-IN" sz="1400">
                        <a:solidFill>
                          <a:srgbClr val="000000"/>
                        </a:solidFill>
                        <a:effectLst/>
                      </a:endParaRPr>
                    </a:p>
                  </a:txBody>
                  <a:tcPr marL="52754" marR="52754" marT="26377" marB="26377" anchor="ctr"/>
                </a:tc>
                <a:tc>
                  <a:txBody>
                    <a:bodyPr/>
                    <a:lstStyle/>
                    <a:p>
                      <a:r>
                        <a:rPr lang="en-IN" sz="1400">
                          <a:effectLst/>
                        </a:rPr>
                        <a:t>01-MAY-81</a:t>
                      </a:r>
                      <a:endParaRPr lang="en-IN" sz="1400">
                        <a:solidFill>
                          <a:srgbClr val="000000"/>
                        </a:solidFill>
                        <a:effectLst/>
                      </a:endParaRPr>
                    </a:p>
                  </a:txBody>
                  <a:tcPr marL="52754" marR="52754" marT="26377" marB="26377" anchor="ctr"/>
                </a:tc>
                <a:tc>
                  <a:txBody>
                    <a:bodyPr/>
                    <a:lstStyle/>
                    <a:p>
                      <a:r>
                        <a:rPr lang="en-IN" sz="1400">
                          <a:effectLst/>
                        </a:rPr>
                        <a:t>2850</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30</a:t>
                      </a:r>
                      <a:endParaRPr lang="en-IN" sz="1400">
                        <a:solidFill>
                          <a:srgbClr val="000000"/>
                        </a:solidFill>
                        <a:effectLst/>
                      </a:endParaRPr>
                    </a:p>
                  </a:txBody>
                  <a:tcPr marL="52754" marR="52754" marT="26377" marB="26377" anchor="ctr"/>
                </a:tc>
              </a:tr>
              <a:tr h="293077">
                <a:tc>
                  <a:txBody>
                    <a:bodyPr/>
                    <a:lstStyle/>
                    <a:p>
                      <a:r>
                        <a:rPr lang="en-IN" sz="1400">
                          <a:effectLst/>
                        </a:rPr>
                        <a:t>7782</a:t>
                      </a:r>
                      <a:endParaRPr lang="en-IN" sz="1400">
                        <a:solidFill>
                          <a:srgbClr val="000000"/>
                        </a:solidFill>
                        <a:effectLst/>
                      </a:endParaRPr>
                    </a:p>
                  </a:txBody>
                  <a:tcPr marL="52754" marR="52754" marT="26377" marB="26377" anchor="ctr"/>
                </a:tc>
                <a:tc>
                  <a:txBody>
                    <a:bodyPr/>
                    <a:lstStyle/>
                    <a:p>
                      <a:r>
                        <a:rPr lang="en-IN" sz="1400" dirty="0">
                          <a:effectLst/>
                        </a:rPr>
                        <a:t>CLARK</a:t>
                      </a:r>
                      <a:endParaRPr lang="en-IN" sz="1400" dirty="0">
                        <a:solidFill>
                          <a:srgbClr val="000000"/>
                        </a:solidFill>
                        <a:effectLst/>
                      </a:endParaRPr>
                    </a:p>
                  </a:txBody>
                  <a:tcPr marL="52754" marR="52754" marT="26377" marB="26377" anchor="ctr"/>
                </a:tc>
                <a:tc>
                  <a:txBody>
                    <a:bodyPr/>
                    <a:lstStyle/>
                    <a:p>
                      <a:r>
                        <a:rPr lang="en-IN" sz="1400">
                          <a:effectLst/>
                        </a:rPr>
                        <a:t>MANAGER</a:t>
                      </a:r>
                      <a:endParaRPr lang="en-IN" sz="1400">
                        <a:solidFill>
                          <a:srgbClr val="000000"/>
                        </a:solidFill>
                        <a:effectLst/>
                      </a:endParaRPr>
                    </a:p>
                  </a:txBody>
                  <a:tcPr marL="52754" marR="52754" marT="26377" marB="26377" anchor="ctr"/>
                </a:tc>
                <a:tc>
                  <a:txBody>
                    <a:bodyPr/>
                    <a:lstStyle/>
                    <a:p>
                      <a:r>
                        <a:rPr lang="en-IN" sz="1400" dirty="0">
                          <a:effectLst/>
                        </a:rPr>
                        <a:t>7839</a:t>
                      </a:r>
                      <a:endParaRPr lang="en-IN" sz="1400" dirty="0">
                        <a:solidFill>
                          <a:srgbClr val="000000"/>
                        </a:solidFill>
                        <a:effectLst/>
                      </a:endParaRPr>
                    </a:p>
                  </a:txBody>
                  <a:tcPr marL="52754" marR="52754" marT="26377" marB="26377" anchor="ctr"/>
                </a:tc>
                <a:tc>
                  <a:txBody>
                    <a:bodyPr/>
                    <a:lstStyle/>
                    <a:p>
                      <a:r>
                        <a:rPr lang="en-IN" sz="1400">
                          <a:effectLst/>
                        </a:rPr>
                        <a:t>09-JUN-81</a:t>
                      </a:r>
                      <a:endParaRPr lang="en-IN" sz="1400">
                        <a:solidFill>
                          <a:srgbClr val="000000"/>
                        </a:solidFill>
                        <a:effectLst/>
                      </a:endParaRPr>
                    </a:p>
                  </a:txBody>
                  <a:tcPr marL="52754" marR="52754" marT="26377" marB="26377" anchor="ctr"/>
                </a:tc>
                <a:tc>
                  <a:txBody>
                    <a:bodyPr/>
                    <a:lstStyle/>
                    <a:p>
                      <a:r>
                        <a:rPr lang="en-IN" sz="1400">
                          <a:effectLst/>
                        </a:rPr>
                        <a:t>2450</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10</a:t>
                      </a:r>
                      <a:endParaRPr lang="en-IN" sz="1400">
                        <a:solidFill>
                          <a:srgbClr val="000000"/>
                        </a:solidFill>
                        <a:effectLst/>
                      </a:endParaRPr>
                    </a:p>
                  </a:txBody>
                  <a:tcPr marL="52754" marR="52754" marT="26377" marB="26377" anchor="ctr"/>
                </a:tc>
              </a:tr>
              <a:tr h="293077">
                <a:tc>
                  <a:txBody>
                    <a:bodyPr/>
                    <a:lstStyle/>
                    <a:p>
                      <a:r>
                        <a:rPr lang="en-IN" sz="1400">
                          <a:effectLst/>
                        </a:rPr>
                        <a:t>7566</a:t>
                      </a:r>
                      <a:endParaRPr lang="en-IN" sz="1400">
                        <a:solidFill>
                          <a:srgbClr val="000000"/>
                        </a:solidFill>
                        <a:effectLst/>
                      </a:endParaRPr>
                    </a:p>
                  </a:txBody>
                  <a:tcPr marL="52754" marR="52754" marT="26377" marB="26377" anchor="ctr"/>
                </a:tc>
                <a:tc>
                  <a:txBody>
                    <a:bodyPr/>
                    <a:lstStyle/>
                    <a:p>
                      <a:r>
                        <a:rPr lang="en-IN" sz="1400">
                          <a:effectLst/>
                        </a:rPr>
                        <a:t>JONES</a:t>
                      </a:r>
                      <a:endParaRPr lang="en-IN" sz="1400">
                        <a:solidFill>
                          <a:srgbClr val="000000"/>
                        </a:solidFill>
                        <a:effectLst/>
                      </a:endParaRPr>
                    </a:p>
                  </a:txBody>
                  <a:tcPr marL="52754" marR="52754" marT="26377" marB="26377" anchor="ctr"/>
                </a:tc>
                <a:tc>
                  <a:txBody>
                    <a:bodyPr/>
                    <a:lstStyle/>
                    <a:p>
                      <a:r>
                        <a:rPr lang="en-IN" sz="1400">
                          <a:effectLst/>
                        </a:rPr>
                        <a:t>MANAGER</a:t>
                      </a:r>
                      <a:endParaRPr lang="en-IN" sz="1400">
                        <a:solidFill>
                          <a:srgbClr val="000000"/>
                        </a:solidFill>
                        <a:effectLst/>
                      </a:endParaRPr>
                    </a:p>
                  </a:txBody>
                  <a:tcPr marL="52754" marR="52754" marT="26377" marB="26377" anchor="ctr"/>
                </a:tc>
                <a:tc>
                  <a:txBody>
                    <a:bodyPr/>
                    <a:lstStyle/>
                    <a:p>
                      <a:r>
                        <a:rPr lang="en-IN" sz="1400">
                          <a:effectLst/>
                        </a:rPr>
                        <a:t>7839</a:t>
                      </a:r>
                      <a:endParaRPr lang="en-IN" sz="1400">
                        <a:solidFill>
                          <a:srgbClr val="000000"/>
                        </a:solidFill>
                        <a:effectLst/>
                      </a:endParaRPr>
                    </a:p>
                  </a:txBody>
                  <a:tcPr marL="52754" marR="52754" marT="26377" marB="26377" anchor="ctr"/>
                </a:tc>
                <a:tc>
                  <a:txBody>
                    <a:bodyPr/>
                    <a:lstStyle/>
                    <a:p>
                      <a:r>
                        <a:rPr lang="en-IN" sz="1400">
                          <a:effectLst/>
                        </a:rPr>
                        <a:t>02-APR-81</a:t>
                      </a:r>
                      <a:endParaRPr lang="en-IN" sz="1400">
                        <a:solidFill>
                          <a:srgbClr val="000000"/>
                        </a:solidFill>
                        <a:effectLst/>
                      </a:endParaRPr>
                    </a:p>
                  </a:txBody>
                  <a:tcPr marL="52754" marR="52754" marT="26377" marB="26377" anchor="ctr"/>
                </a:tc>
                <a:tc>
                  <a:txBody>
                    <a:bodyPr/>
                    <a:lstStyle/>
                    <a:p>
                      <a:r>
                        <a:rPr lang="en-IN" sz="1400">
                          <a:effectLst/>
                        </a:rPr>
                        <a:t>2975</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20</a:t>
                      </a:r>
                      <a:endParaRPr lang="en-IN" sz="1400">
                        <a:solidFill>
                          <a:srgbClr val="000000"/>
                        </a:solidFill>
                        <a:effectLst/>
                      </a:endParaRPr>
                    </a:p>
                  </a:txBody>
                  <a:tcPr marL="52754" marR="52754" marT="26377" marB="26377" anchor="ctr"/>
                </a:tc>
              </a:tr>
              <a:tr h="293077">
                <a:tc>
                  <a:txBody>
                    <a:bodyPr/>
                    <a:lstStyle/>
                    <a:p>
                      <a:r>
                        <a:rPr lang="en-IN" sz="1400">
                          <a:effectLst/>
                        </a:rPr>
                        <a:t>7788</a:t>
                      </a:r>
                      <a:endParaRPr lang="en-IN" sz="1400">
                        <a:solidFill>
                          <a:srgbClr val="000000"/>
                        </a:solidFill>
                        <a:effectLst/>
                      </a:endParaRPr>
                    </a:p>
                  </a:txBody>
                  <a:tcPr marL="52754" marR="52754" marT="26377" marB="26377" anchor="ctr"/>
                </a:tc>
                <a:tc>
                  <a:txBody>
                    <a:bodyPr/>
                    <a:lstStyle/>
                    <a:p>
                      <a:r>
                        <a:rPr lang="en-IN" sz="1400">
                          <a:effectLst/>
                        </a:rPr>
                        <a:t>SCOTT</a:t>
                      </a:r>
                      <a:endParaRPr lang="en-IN" sz="1400">
                        <a:solidFill>
                          <a:srgbClr val="000000"/>
                        </a:solidFill>
                        <a:effectLst/>
                      </a:endParaRPr>
                    </a:p>
                  </a:txBody>
                  <a:tcPr marL="52754" marR="52754" marT="26377" marB="26377" anchor="ctr"/>
                </a:tc>
                <a:tc>
                  <a:txBody>
                    <a:bodyPr/>
                    <a:lstStyle/>
                    <a:p>
                      <a:r>
                        <a:rPr lang="en-IN" sz="1400">
                          <a:effectLst/>
                        </a:rPr>
                        <a:t>ANALYST</a:t>
                      </a:r>
                      <a:endParaRPr lang="en-IN" sz="1400">
                        <a:solidFill>
                          <a:srgbClr val="000000"/>
                        </a:solidFill>
                        <a:effectLst/>
                      </a:endParaRPr>
                    </a:p>
                  </a:txBody>
                  <a:tcPr marL="52754" marR="52754" marT="26377" marB="26377" anchor="ctr"/>
                </a:tc>
                <a:tc>
                  <a:txBody>
                    <a:bodyPr/>
                    <a:lstStyle/>
                    <a:p>
                      <a:r>
                        <a:rPr lang="en-IN" sz="1400" dirty="0">
                          <a:effectLst/>
                        </a:rPr>
                        <a:t>7566</a:t>
                      </a:r>
                      <a:endParaRPr lang="en-IN" sz="1400" dirty="0">
                        <a:solidFill>
                          <a:srgbClr val="000000"/>
                        </a:solidFill>
                        <a:effectLst/>
                      </a:endParaRPr>
                    </a:p>
                  </a:txBody>
                  <a:tcPr marL="52754" marR="52754" marT="26377" marB="26377" anchor="ctr"/>
                </a:tc>
                <a:tc>
                  <a:txBody>
                    <a:bodyPr/>
                    <a:lstStyle/>
                    <a:p>
                      <a:r>
                        <a:rPr lang="en-IN" sz="1400">
                          <a:effectLst/>
                        </a:rPr>
                        <a:t>19-APR-87</a:t>
                      </a:r>
                      <a:endParaRPr lang="en-IN" sz="1400">
                        <a:solidFill>
                          <a:srgbClr val="000000"/>
                        </a:solidFill>
                        <a:effectLst/>
                      </a:endParaRPr>
                    </a:p>
                  </a:txBody>
                  <a:tcPr marL="52754" marR="52754" marT="26377" marB="26377" anchor="ctr"/>
                </a:tc>
                <a:tc>
                  <a:txBody>
                    <a:bodyPr/>
                    <a:lstStyle/>
                    <a:p>
                      <a:r>
                        <a:rPr lang="en-IN" sz="1400">
                          <a:effectLst/>
                        </a:rPr>
                        <a:t>3000</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20</a:t>
                      </a:r>
                      <a:endParaRPr lang="en-IN" sz="1400">
                        <a:solidFill>
                          <a:srgbClr val="000000"/>
                        </a:solidFill>
                        <a:effectLst/>
                      </a:endParaRPr>
                    </a:p>
                  </a:txBody>
                  <a:tcPr marL="52754" marR="52754" marT="26377" marB="26377" anchor="ctr"/>
                </a:tc>
              </a:tr>
              <a:tr h="293077">
                <a:tc>
                  <a:txBody>
                    <a:bodyPr/>
                    <a:lstStyle/>
                    <a:p>
                      <a:r>
                        <a:rPr lang="en-IN" sz="1400">
                          <a:effectLst/>
                        </a:rPr>
                        <a:t>7902</a:t>
                      </a:r>
                      <a:endParaRPr lang="en-IN" sz="1400">
                        <a:solidFill>
                          <a:srgbClr val="000000"/>
                        </a:solidFill>
                        <a:effectLst/>
                      </a:endParaRPr>
                    </a:p>
                  </a:txBody>
                  <a:tcPr marL="52754" marR="52754" marT="26377" marB="26377" anchor="ctr"/>
                </a:tc>
                <a:tc>
                  <a:txBody>
                    <a:bodyPr/>
                    <a:lstStyle/>
                    <a:p>
                      <a:r>
                        <a:rPr lang="en-IN" sz="1400">
                          <a:effectLst/>
                        </a:rPr>
                        <a:t>FORD</a:t>
                      </a:r>
                      <a:endParaRPr lang="en-IN" sz="1400">
                        <a:solidFill>
                          <a:srgbClr val="000000"/>
                        </a:solidFill>
                        <a:effectLst/>
                      </a:endParaRPr>
                    </a:p>
                  </a:txBody>
                  <a:tcPr marL="52754" marR="52754" marT="26377" marB="26377" anchor="ctr"/>
                </a:tc>
                <a:tc>
                  <a:txBody>
                    <a:bodyPr/>
                    <a:lstStyle/>
                    <a:p>
                      <a:r>
                        <a:rPr lang="en-IN" sz="1400">
                          <a:effectLst/>
                        </a:rPr>
                        <a:t>ANALYST</a:t>
                      </a:r>
                      <a:endParaRPr lang="en-IN" sz="1400">
                        <a:solidFill>
                          <a:srgbClr val="000000"/>
                        </a:solidFill>
                        <a:effectLst/>
                      </a:endParaRPr>
                    </a:p>
                  </a:txBody>
                  <a:tcPr marL="52754" marR="52754" marT="26377" marB="26377" anchor="ctr"/>
                </a:tc>
                <a:tc>
                  <a:txBody>
                    <a:bodyPr/>
                    <a:lstStyle/>
                    <a:p>
                      <a:r>
                        <a:rPr lang="en-IN" sz="1400">
                          <a:effectLst/>
                        </a:rPr>
                        <a:t>7566</a:t>
                      </a:r>
                      <a:endParaRPr lang="en-IN" sz="1400">
                        <a:solidFill>
                          <a:srgbClr val="000000"/>
                        </a:solidFill>
                        <a:effectLst/>
                      </a:endParaRPr>
                    </a:p>
                  </a:txBody>
                  <a:tcPr marL="52754" marR="52754" marT="26377" marB="26377" anchor="ctr"/>
                </a:tc>
                <a:tc>
                  <a:txBody>
                    <a:bodyPr/>
                    <a:lstStyle/>
                    <a:p>
                      <a:r>
                        <a:rPr lang="en-IN" sz="1400">
                          <a:effectLst/>
                        </a:rPr>
                        <a:t>03-DEC-81</a:t>
                      </a:r>
                      <a:endParaRPr lang="en-IN" sz="1400">
                        <a:solidFill>
                          <a:srgbClr val="000000"/>
                        </a:solidFill>
                        <a:effectLst/>
                      </a:endParaRPr>
                    </a:p>
                  </a:txBody>
                  <a:tcPr marL="52754" marR="52754" marT="26377" marB="26377" anchor="ctr"/>
                </a:tc>
                <a:tc>
                  <a:txBody>
                    <a:bodyPr/>
                    <a:lstStyle/>
                    <a:p>
                      <a:r>
                        <a:rPr lang="en-IN" sz="1400">
                          <a:effectLst/>
                        </a:rPr>
                        <a:t>3000</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20</a:t>
                      </a:r>
                      <a:endParaRPr lang="en-IN" sz="1400">
                        <a:solidFill>
                          <a:srgbClr val="000000"/>
                        </a:solidFill>
                        <a:effectLst/>
                      </a:endParaRPr>
                    </a:p>
                  </a:txBody>
                  <a:tcPr marL="52754" marR="52754" marT="26377" marB="26377" anchor="ctr"/>
                </a:tc>
              </a:tr>
              <a:tr h="293077">
                <a:tc>
                  <a:txBody>
                    <a:bodyPr/>
                    <a:lstStyle/>
                    <a:p>
                      <a:r>
                        <a:rPr lang="en-IN" sz="1400">
                          <a:effectLst/>
                        </a:rPr>
                        <a:t>7499</a:t>
                      </a:r>
                      <a:endParaRPr lang="en-IN" sz="1400">
                        <a:solidFill>
                          <a:srgbClr val="000000"/>
                        </a:solidFill>
                        <a:effectLst/>
                      </a:endParaRPr>
                    </a:p>
                  </a:txBody>
                  <a:tcPr marL="52754" marR="52754" marT="26377" marB="26377" anchor="ctr"/>
                </a:tc>
                <a:tc>
                  <a:txBody>
                    <a:bodyPr/>
                    <a:lstStyle/>
                    <a:p>
                      <a:r>
                        <a:rPr lang="en-IN" sz="1400">
                          <a:effectLst/>
                        </a:rPr>
                        <a:t>ALLEN</a:t>
                      </a:r>
                      <a:endParaRPr lang="en-IN" sz="1400">
                        <a:solidFill>
                          <a:srgbClr val="000000"/>
                        </a:solidFill>
                        <a:effectLst/>
                      </a:endParaRPr>
                    </a:p>
                  </a:txBody>
                  <a:tcPr marL="52754" marR="52754" marT="26377" marB="26377" anchor="ctr"/>
                </a:tc>
                <a:tc>
                  <a:txBody>
                    <a:bodyPr/>
                    <a:lstStyle/>
                    <a:p>
                      <a:r>
                        <a:rPr lang="en-IN" sz="1400" dirty="0">
                          <a:effectLst/>
                        </a:rPr>
                        <a:t>SALESMAN</a:t>
                      </a:r>
                      <a:endParaRPr lang="en-IN" sz="1400" dirty="0">
                        <a:solidFill>
                          <a:srgbClr val="000000"/>
                        </a:solidFill>
                        <a:effectLst/>
                      </a:endParaRPr>
                    </a:p>
                  </a:txBody>
                  <a:tcPr marL="52754" marR="52754" marT="26377" marB="26377" anchor="ctr"/>
                </a:tc>
                <a:tc>
                  <a:txBody>
                    <a:bodyPr/>
                    <a:lstStyle/>
                    <a:p>
                      <a:r>
                        <a:rPr lang="en-IN" sz="1400">
                          <a:effectLst/>
                        </a:rPr>
                        <a:t>7698</a:t>
                      </a:r>
                      <a:endParaRPr lang="en-IN" sz="1400">
                        <a:solidFill>
                          <a:srgbClr val="000000"/>
                        </a:solidFill>
                        <a:effectLst/>
                      </a:endParaRPr>
                    </a:p>
                  </a:txBody>
                  <a:tcPr marL="52754" marR="52754" marT="26377" marB="26377" anchor="ctr"/>
                </a:tc>
                <a:tc>
                  <a:txBody>
                    <a:bodyPr/>
                    <a:lstStyle/>
                    <a:p>
                      <a:r>
                        <a:rPr lang="en-IN" sz="1400">
                          <a:effectLst/>
                        </a:rPr>
                        <a:t>20-FEB-81</a:t>
                      </a:r>
                      <a:endParaRPr lang="en-IN" sz="1400">
                        <a:solidFill>
                          <a:srgbClr val="000000"/>
                        </a:solidFill>
                        <a:effectLst/>
                      </a:endParaRPr>
                    </a:p>
                  </a:txBody>
                  <a:tcPr marL="52754" marR="52754" marT="26377" marB="26377" anchor="ctr"/>
                </a:tc>
                <a:tc>
                  <a:txBody>
                    <a:bodyPr/>
                    <a:lstStyle/>
                    <a:p>
                      <a:r>
                        <a:rPr lang="en-IN" sz="1400">
                          <a:effectLst/>
                        </a:rPr>
                        <a:t>1600</a:t>
                      </a:r>
                      <a:endParaRPr lang="en-IN" sz="1400">
                        <a:solidFill>
                          <a:srgbClr val="000000"/>
                        </a:solidFill>
                        <a:effectLst/>
                      </a:endParaRPr>
                    </a:p>
                  </a:txBody>
                  <a:tcPr marL="52754" marR="52754" marT="26377" marB="26377" anchor="ctr"/>
                </a:tc>
                <a:tc>
                  <a:txBody>
                    <a:bodyPr/>
                    <a:lstStyle/>
                    <a:p>
                      <a:r>
                        <a:rPr lang="en-IN" sz="1400">
                          <a:effectLst/>
                        </a:rPr>
                        <a:t>300</a:t>
                      </a:r>
                      <a:endParaRPr lang="en-IN" sz="1400">
                        <a:solidFill>
                          <a:srgbClr val="000000"/>
                        </a:solidFill>
                        <a:effectLst/>
                      </a:endParaRPr>
                    </a:p>
                  </a:txBody>
                  <a:tcPr marL="52754" marR="52754" marT="26377" marB="26377" anchor="ctr"/>
                </a:tc>
                <a:tc>
                  <a:txBody>
                    <a:bodyPr/>
                    <a:lstStyle/>
                    <a:p>
                      <a:r>
                        <a:rPr lang="en-IN" sz="1400">
                          <a:effectLst/>
                        </a:rPr>
                        <a:t>30</a:t>
                      </a:r>
                      <a:endParaRPr lang="en-IN" sz="1400">
                        <a:solidFill>
                          <a:srgbClr val="000000"/>
                        </a:solidFill>
                        <a:effectLst/>
                      </a:endParaRPr>
                    </a:p>
                  </a:txBody>
                  <a:tcPr marL="52754" marR="52754" marT="26377" marB="26377" anchor="ctr"/>
                </a:tc>
              </a:tr>
              <a:tr h="293077">
                <a:tc>
                  <a:txBody>
                    <a:bodyPr/>
                    <a:lstStyle/>
                    <a:p>
                      <a:r>
                        <a:rPr lang="en-IN" sz="1400">
                          <a:effectLst/>
                        </a:rPr>
                        <a:t>7844</a:t>
                      </a:r>
                      <a:endParaRPr lang="en-IN" sz="1400">
                        <a:solidFill>
                          <a:srgbClr val="000000"/>
                        </a:solidFill>
                        <a:effectLst/>
                      </a:endParaRPr>
                    </a:p>
                  </a:txBody>
                  <a:tcPr marL="52754" marR="52754" marT="26377" marB="26377" anchor="ctr"/>
                </a:tc>
                <a:tc>
                  <a:txBody>
                    <a:bodyPr/>
                    <a:lstStyle/>
                    <a:p>
                      <a:r>
                        <a:rPr lang="en-IN" sz="1400">
                          <a:effectLst/>
                        </a:rPr>
                        <a:t>TURNER</a:t>
                      </a:r>
                      <a:endParaRPr lang="en-IN" sz="1400">
                        <a:solidFill>
                          <a:srgbClr val="000000"/>
                        </a:solidFill>
                        <a:effectLst/>
                      </a:endParaRPr>
                    </a:p>
                  </a:txBody>
                  <a:tcPr marL="52754" marR="52754" marT="26377" marB="26377" anchor="ctr"/>
                </a:tc>
                <a:tc>
                  <a:txBody>
                    <a:bodyPr/>
                    <a:lstStyle/>
                    <a:p>
                      <a:r>
                        <a:rPr lang="en-IN" sz="1400">
                          <a:effectLst/>
                        </a:rPr>
                        <a:t>SALESMAN</a:t>
                      </a:r>
                      <a:endParaRPr lang="en-IN" sz="1400">
                        <a:solidFill>
                          <a:srgbClr val="000000"/>
                        </a:solidFill>
                        <a:effectLst/>
                      </a:endParaRPr>
                    </a:p>
                  </a:txBody>
                  <a:tcPr marL="52754" marR="52754" marT="26377" marB="26377" anchor="ctr"/>
                </a:tc>
                <a:tc>
                  <a:txBody>
                    <a:bodyPr/>
                    <a:lstStyle/>
                    <a:p>
                      <a:r>
                        <a:rPr lang="en-IN" sz="1400" dirty="0">
                          <a:effectLst/>
                        </a:rPr>
                        <a:t>7698</a:t>
                      </a:r>
                      <a:endParaRPr lang="en-IN" sz="1400" dirty="0">
                        <a:solidFill>
                          <a:srgbClr val="000000"/>
                        </a:solidFill>
                        <a:effectLst/>
                      </a:endParaRPr>
                    </a:p>
                  </a:txBody>
                  <a:tcPr marL="52754" marR="52754" marT="26377" marB="26377" anchor="ctr"/>
                </a:tc>
                <a:tc>
                  <a:txBody>
                    <a:bodyPr/>
                    <a:lstStyle/>
                    <a:p>
                      <a:r>
                        <a:rPr lang="en-IN" sz="1400" dirty="0">
                          <a:effectLst/>
                        </a:rPr>
                        <a:t>08-SEP-81</a:t>
                      </a:r>
                      <a:endParaRPr lang="en-IN" sz="1400" dirty="0">
                        <a:solidFill>
                          <a:srgbClr val="000000"/>
                        </a:solidFill>
                        <a:effectLst/>
                      </a:endParaRPr>
                    </a:p>
                  </a:txBody>
                  <a:tcPr marL="52754" marR="52754" marT="26377" marB="26377" anchor="ctr"/>
                </a:tc>
                <a:tc>
                  <a:txBody>
                    <a:bodyPr/>
                    <a:lstStyle/>
                    <a:p>
                      <a:r>
                        <a:rPr lang="en-IN" sz="1400">
                          <a:effectLst/>
                        </a:rPr>
                        <a:t>1500</a:t>
                      </a:r>
                      <a:endParaRPr lang="en-IN" sz="1400">
                        <a:solidFill>
                          <a:srgbClr val="000000"/>
                        </a:solidFill>
                        <a:effectLst/>
                      </a:endParaRPr>
                    </a:p>
                  </a:txBody>
                  <a:tcPr marL="52754" marR="52754" marT="26377" marB="26377" anchor="ctr"/>
                </a:tc>
                <a:tc>
                  <a:txBody>
                    <a:bodyPr/>
                    <a:lstStyle/>
                    <a:p>
                      <a:r>
                        <a:rPr lang="en-IN" sz="1400">
                          <a:effectLst/>
                        </a:rPr>
                        <a:t>0</a:t>
                      </a:r>
                      <a:endParaRPr lang="en-IN" sz="1400">
                        <a:solidFill>
                          <a:srgbClr val="000000"/>
                        </a:solidFill>
                        <a:effectLst/>
                      </a:endParaRPr>
                    </a:p>
                  </a:txBody>
                  <a:tcPr marL="52754" marR="52754" marT="26377" marB="26377" anchor="ctr"/>
                </a:tc>
                <a:tc>
                  <a:txBody>
                    <a:bodyPr/>
                    <a:lstStyle/>
                    <a:p>
                      <a:r>
                        <a:rPr lang="en-IN" sz="1400" dirty="0">
                          <a:effectLst/>
                        </a:rPr>
                        <a:t>30</a:t>
                      </a:r>
                      <a:endParaRPr lang="en-IN" sz="1400" dirty="0">
                        <a:solidFill>
                          <a:srgbClr val="000000"/>
                        </a:solidFill>
                        <a:effectLst/>
                      </a:endParaRPr>
                    </a:p>
                  </a:txBody>
                  <a:tcPr marL="52754" marR="52754" marT="26377" marB="26377" anchor="ctr"/>
                </a:tc>
              </a:tr>
            </a:tbl>
          </a:graphicData>
        </a:graphic>
      </p:graphicFrame>
      <p:sp>
        <p:nvSpPr>
          <p:cNvPr id="9" name="Rectangle 8"/>
          <p:cNvSpPr/>
          <p:nvPr/>
        </p:nvSpPr>
        <p:spPr>
          <a:xfrm>
            <a:off x="3810000" y="408801"/>
            <a:ext cx="4419600" cy="1200329"/>
          </a:xfrm>
          <a:prstGeom prst="rect">
            <a:avLst/>
          </a:prstGeom>
          <a:solidFill>
            <a:schemeClr val="accent1">
              <a:lumMod val="20000"/>
              <a:lumOff val="80000"/>
            </a:schemeClr>
          </a:solidFill>
          <a:ln w="28575">
            <a:solidFill>
              <a:schemeClr val="tx1"/>
            </a:solidFill>
          </a:ln>
        </p:spPr>
        <p:txBody>
          <a:bodyPr wrap="square">
            <a:spAutoFit/>
          </a:bodyPr>
          <a:lstStyle/>
          <a:p>
            <a:pPr marL="285750" indent="-285750">
              <a:buFont typeface="Wingdings" pitchFamily="2" charset="2"/>
              <a:buChar char="Ø"/>
            </a:pPr>
            <a:r>
              <a:rPr lang="en-IN" dirty="0" smtClean="0">
                <a:solidFill>
                  <a:schemeClr val="tx2"/>
                </a:solidFill>
              </a:rPr>
              <a:t>Rows which are in table emp1 or emp2 or both (basically rows from both tables – distinct rows)</a:t>
            </a:r>
          </a:p>
          <a:p>
            <a:pPr marL="285750" indent="-285750">
              <a:buFont typeface="Wingdings" pitchFamily="2" charset="2"/>
              <a:buChar char="Ø"/>
            </a:pPr>
            <a:r>
              <a:rPr lang="en-IN" dirty="0" smtClean="0">
                <a:solidFill>
                  <a:schemeClr val="tx2"/>
                </a:solidFill>
              </a:rPr>
              <a:t>      (common rows)</a:t>
            </a:r>
            <a:endParaRPr lang="en-IN" dirty="0">
              <a:solidFill>
                <a:schemeClr val="tx2"/>
              </a:solidFill>
            </a:endParaRPr>
          </a:p>
        </p:txBody>
      </p:sp>
      <p:sp>
        <p:nvSpPr>
          <p:cNvPr id="2" name="Right Arrow 1"/>
          <p:cNvSpPr/>
          <p:nvPr/>
        </p:nvSpPr>
        <p:spPr>
          <a:xfrm>
            <a:off x="76200" y="5181600"/>
            <a:ext cx="228600"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74401" y="5449078"/>
            <a:ext cx="228600"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76200" y="5715000"/>
            <a:ext cx="228600"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Arrow 11"/>
          <p:cNvSpPr/>
          <p:nvPr/>
        </p:nvSpPr>
        <p:spPr>
          <a:xfrm>
            <a:off x="76200" y="3429000"/>
            <a:ext cx="228600"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74401" y="3124200"/>
            <a:ext cx="228600"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76200" y="3733800"/>
            <a:ext cx="228600"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4191000" y="1371600"/>
            <a:ext cx="228600" cy="4571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3527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11</a:t>
            </a:fld>
            <a:endParaRPr lang="en-IN"/>
          </a:p>
        </p:txBody>
      </p:sp>
      <p:sp>
        <p:nvSpPr>
          <p:cNvPr id="5" name="Rectangle 4"/>
          <p:cNvSpPr/>
          <p:nvPr/>
        </p:nvSpPr>
        <p:spPr>
          <a:xfrm>
            <a:off x="328047" y="838200"/>
            <a:ext cx="7445433" cy="1631216"/>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smtClean="0">
                <a:solidFill>
                  <a:schemeClr val="accent6">
                    <a:lumMod val="50000"/>
                  </a:schemeClr>
                </a:solidFill>
              </a:rPr>
              <a:t>select </a:t>
            </a:r>
            <a:r>
              <a:rPr lang="en-IN" sz="2000" b="1" dirty="0">
                <a:solidFill>
                  <a:schemeClr val="accent6">
                    <a:lumMod val="50000"/>
                  </a:schemeClr>
                </a:solidFill>
              </a:rPr>
              <a:t>* from </a:t>
            </a:r>
            <a:r>
              <a:rPr lang="en-IN" sz="2000" b="1" dirty="0" smtClean="0">
                <a:solidFill>
                  <a:schemeClr val="accent6">
                    <a:lumMod val="50000"/>
                  </a:schemeClr>
                </a:solidFill>
              </a:rPr>
              <a:t>emp1</a:t>
            </a:r>
          </a:p>
          <a:p>
            <a:r>
              <a:rPr lang="en-IN" sz="2000" b="1" dirty="0" smtClean="0">
                <a:solidFill>
                  <a:schemeClr val="accent6">
                    <a:lumMod val="50000"/>
                  </a:schemeClr>
                </a:solidFill>
              </a:rPr>
              <a:t>union </a:t>
            </a:r>
          </a:p>
          <a:p>
            <a:r>
              <a:rPr lang="en-IN" sz="2000" b="1" dirty="0" smtClean="0">
                <a:solidFill>
                  <a:schemeClr val="accent6">
                    <a:lumMod val="50000"/>
                  </a:schemeClr>
                </a:solidFill>
              </a:rPr>
              <a:t>select </a:t>
            </a:r>
            <a:r>
              <a:rPr lang="en-IN" sz="2000" b="1" dirty="0">
                <a:solidFill>
                  <a:schemeClr val="accent6">
                    <a:lumMod val="50000"/>
                  </a:schemeClr>
                </a:solidFill>
              </a:rPr>
              <a:t>* from emp2</a:t>
            </a:r>
            <a:r>
              <a:rPr lang="en-IN" sz="2000" b="1" dirty="0" smtClean="0">
                <a:solidFill>
                  <a:schemeClr val="accent6">
                    <a:lumMod val="50000"/>
                  </a:schemeClr>
                </a:solidFill>
              </a:rPr>
              <a:t>;</a:t>
            </a:r>
          </a:p>
          <a:p>
            <a:endParaRPr lang="en-IN" sz="2000" dirty="0">
              <a:solidFill>
                <a:schemeClr val="tx2"/>
              </a:solidFill>
            </a:endParaRPr>
          </a:p>
          <a:p>
            <a:r>
              <a:rPr lang="en-IN" sz="2000" b="1" dirty="0" smtClean="0">
                <a:solidFill>
                  <a:schemeClr val="tx2"/>
                </a:solidFill>
              </a:rPr>
              <a:t>Total 10 rows</a:t>
            </a:r>
          </a:p>
        </p:txBody>
      </p:sp>
      <p:graphicFrame>
        <p:nvGraphicFramePr>
          <p:cNvPr id="7" name="Table 6"/>
          <p:cNvGraphicFramePr>
            <a:graphicFrameLocks noGrp="1"/>
          </p:cNvGraphicFramePr>
          <p:nvPr>
            <p:extLst>
              <p:ext uri="{D42A27DB-BD31-4B8C-83A1-F6EECF244321}">
                <p14:modId xmlns:p14="http://schemas.microsoft.com/office/powerpoint/2010/main" val="4041866770"/>
              </p:ext>
            </p:extLst>
          </p:nvPr>
        </p:nvGraphicFramePr>
        <p:xfrm>
          <a:off x="328047" y="2667000"/>
          <a:ext cx="7672952" cy="2989503"/>
        </p:xfrm>
        <a:graphic>
          <a:graphicData uri="http://schemas.openxmlformats.org/drawingml/2006/table">
            <a:tbl>
              <a:tblPr>
                <a:tableStyleId>{35758FB7-9AC5-4552-8A53-C91805E547FA}</a:tableStyleId>
              </a:tblPr>
              <a:tblGrid>
                <a:gridCol w="959119"/>
                <a:gridCol w="959119"/>
                <a:gridCol w="959119"/>
                <a:gridCol w="959119"/>
                <a:gridCol w="959119"/>
                <a:gridCol w="959119"/>
                <a:gridCol w="959119"/>
                <a:gridCol w="959119"/>
              </a:tblGrid>
              <a:tr h="282158">
                <a:tc>
                  <a:txBody>
                    <a:bodyPr/>
                    <a:lstStyle/>
                    <a:p>
                      <a:pPr fontAlgn="b"/>
                      <a:r>
                        <a:rPr lang="en-IN" sz="1400" dirty="0">
                          <a:effectLst/>
                        </a:rPr>
                        <a:t>EMPNO</a:t>
                      </a:r>
                      <a:endParaRPr lang="en-IN" sz="1400" b="1" dirty="0">
                        <a:solidFill>
                          <a:srgbClr val="000000"/>
                        </a:solidFill>
                        <a:effectLst/>
                      </a:endParaRPr>
                    </a:p>
                  </a:txBody>
                  <a:tcPr marL="43249" marR="43249" marT="43249" marB="43249" anchor="b"/>
                </a:tc>
                <a:tc>
                  <a:txBody>
                    <a:bodyPr/>
                    <a:lstStyle/>
                    <a:p>
                      <a:pPr fontAlgn="b"/>
                      <a:r>
                        <a:rPr lang="en-IN" sz="1400">
                          <a:effectLst/>
                        </a:rPr>
                        <a:t>ENAME</a:t>
                      </a:r>
                      <a:endParaRPr lang="en-IN" sz="1400" b="1">
                        <a:solidFill>
                          <a:srgbClr val="000000"/>
                        </a:solidFill>
                        <a:effectLst/>
                      </a:endParaRPr>
                    </a:p>
                  </a:txBody>
                  <a:tcPr marL="43249" marR="43249" marT="43249" marB="43249" anchor="b"/>
                </a:tc>
                <a:tc>
                  <a:txBody>
                    <a:bodyPr/>
                    <a:lstStyle/>
                    <a:p>
                      <a:pPr fontAlgn="b"/>
                      <a:r>
                        <a:rPr lang="en-IN" sz="1400">
                          <a:effectLst/>
                        </a:rPr>
                        <a:t>JOB</a:t>
                      </a:r>
                      <a:endParaRPr lang="en-IN" sz="1400" b="1">
                        <a:solidFill>
                          <a:srgbClr val="000000"/>
                        </a:solidFill>
                        <a:effectLst/>
                      </a:endParaRPr>
                    </a:p>
                  </a:txBody>
                  <a:tcPr marL="43249" marR="43249" marT="43249" marB="43249" anchor="b"/>
                </a:tc>
                <a:tc>
                  <a:txBody>
                    <a:bodyPr/>
                    <a:lstStyle/>
                    <a:p>
                      <a:pPr fontAlgn="b"/>
                      <a:r>
                        <a:rPr lang="en-IN" sz="1400">
                          <a:effectLst/>
                        </a:rPr>
                        <a:t>MGR</a:t>
                      </a:r>
                      <a:endParaRPr lang="en-IN" sz="1400" b="1">
                        <a:solidFill>
                          <a:srgbClr val="000000"/>
                        </a:solidFill>
                        <a:effectLst/>
                      </a:endParaRPr>
                    </a:p>
                  </a:txBody>
                  <a:tcPr marL="43249" marR="43249" marT="43249" marB="43249" anchor="b"/>
                </a:tc>
                <a:tc>
                  <a:txBody>
                    <a:bodyPr/>
                    <a:lstStyle/>
                    <a:p>
                      <a:pPr fontAlgn="b"/>
                      <a:r>
                        <a:rPr lang="en-IN" sz="1400">
                          <a:effectLst/>
                        </a:rPr>
                        <a:t>HIREDATE</a:t>
                      </a:r>
                      <a:endParaRPr lang="en-IN" sz="1400" b="1">
                        <a:solidFill>
                          <a:srgbClr val="000000"/>
                        </a:solidFill>
                        <a:effectLst/>
                      </a:endParaRPr>
                    </a:p>
                  </a:txBody>
                  <a:tcPr marL="43249" marR="43249" marT="43249" marB="43249" anchor="b"/>
                </a:tc>
                <a:tc>
                  <a:txBody>
                    <a:bodyPr/>
                    <a:lstStyle/>
                    <a:p>
                      <a:pPr fontAlgn="b"/>
                      <a:r>
                        <a:rPr lang="en-IN" sz="1400">
                          <a:effectLst/>
                        </a:rPr>
                        <a:t>SAL</a:t>
                      </a:r>
                      <a:endParaRPr lang="en-IN" sz="1400" b="1">
                        <a:solidFill>
                          <a:srgbClr val="000000"/>
                        </a:solidFill>
                        <a:effectLst/>
                      </a:endParaRPr>
                    </a:p>
                  </a:txBody>
                  <a:tcPr marL="43249" marR="43249" marT="43249" marB="43249" anchor="b"/>
                </a:tc>
                <a:tc>
                  <a:txBody>
                    <a:bodyPr/>
                    <a:lstStyle/>
                    <a:p>
                      <a:pPr fontAlgn="b"/>
                      <a:r>
                        <a:rPr lang="en-IN" sz="1400">
                          <a:effectLst/>
                        </a:rPr>
                        <a:t>COMM</a:t>
                      </a:r>
                      <a:endParaRPr lang="en-IN" sz="1400" b="1">
                        <a:solidFill>
                          <a:srgbClr val="000000"/>
                        </a:solidFill>
                        <a:effectLst/>
                      </a:endParaRPr>
                    </a:p>
                  </a:txBody>
                  <a:tcPr marL="43249" marR="43249" marT="43249" marB="43249" anchor="b"/>
                </a:tc>
                <a:tc>
                  <a:txBody>
                    <a:bodyPr/>
                    <a:lstStyle/>
                    <a:p>
                      <a:pPr fontAlgn="b"/>
                      <a:r>
                        <a:rPr lang="en-IN" sz="1400">
                          <a:effectLst/>
                        </a:rPr>
                        <a:t>DEPTNO</a:t>
                      </a:r>
                      <a:endParaRPr lang="en-IN" sz="1400" b="1">
                        <a:solidFill>
                          <a:srgbClr val="000000"/>
                        </a:solidFill>
                        <a:effectLst/>
                      </a:endParaRPr>
                    </a:p>
                  </a:txBody>
                  <a:tcPr marL="43249" marR="43249" marT="43249" marB="43249" anchor="b"/>
                </a:tc>
              </a:tr>
              <a:tr h="256878">
                <a:tc>
                  <a:txBody>
                    <a:bodyPr/>
                    <a:lstStyle/>
                    <a:p>
                      <a:r>
                        <a:rPr lang="en-IN" sz="1400">
                          <a:effectLst/>
                        </a:rPr>
                        <a:t>7369</a:t>
                      </a:r>
                      <a:endParaRPr lang="en-IN" sz="1400">
                        <a:solidFill>
                          <a:srgbClr val="000000"/>
                        </a:solidFill>
                        <a:effectLst/>
                      </a:endParaRPr>
                    </a:p>
                  </a:txBody>
                  <a:tcPr marL="43249" marR="43249" marT="21624" marB="21624" anchor="ctr"/>
                </a:tc>
                <a:tc>
                  <a:txBody>
                    <a:bodyPr/>
                    <a:lstStyle/>
                    <a:p>
                      <a:r>
                        <a:rPr lang="en-IN" sz="1400">
                          <a:effectLst/>
                        </a:rPr>
                        <a:t>SMITH</a:t>
                      </a:r>
                      <a:endParaRPr lang="en-IN" sz="1400">
                        <a:solidFill>
                          <a:srgbClr val="000000"/>
                        </a:solidFill>
                        <a:effectLst/>
                      </a:endParaRPr>
                    </a:p>
                  </a:txBody>
                  <a:tcPr marL="43249" marR="43249" marT="21624" marB="21624" anchor="ctr"/>
                </a:tc>
                <a:tc>
                  <a:txBody>
                    <a:bodyPr/>
                    <a:lstStyle/>
                    <a:p>
                      <a:r>
                        <a:rPr lang="en-IN" sz="1400">
                          <a:effectLst/>
                        </a:rPr>
                        <a:t>CLERK</a:t>
                      </a:r>
                      <a:endParaRPr lang="en-IN" sz="1400">
                        <a:solidFill>
                          <a:srgbClr val="000000"/>
                        </a:solidFill>
                        <a:effectLst/>
                      </a:endParaRPr>
                    </a:p>
                  </a:txBody>
                  <a:tcPr marL="43249" marR="43249" marT="21624" marB="21624" anchor="ctr"/>
                </a:tc>
                <a:tc>
                  <a:txBody>
                    <a:bodyPr/>
                    <a:lstStyle/>
                    <a:p>
                      <a:r>
                        <a:rPr lang="en-IN" sz="1400">
                          <a:effectLst/>
                        </a:rPr>
                        <a:t>7902</a:t>
                      </a:r>
                      <a:endParaRPr lang="en-IN" sz="1400">
                        <a:solidFill>
                          <a:srgbClr val="000000"/>
                        </a:solidFill>
                        <a:effectLst/>
                      </a:endParaRPr>
                    </a:p>
                  </a:txBody>
                  <a:tcPr marL="43249" marR="43249" marT="21624" marB="21624" anchor="ctr"/>
                </a:tc>
                <a:tc>
                  <a:txBody>
                    <a:bodyPr/>
                    <a:lstStyle/>
                    <a:p>
                      <a:r>
                        <a:rPr lang="en-IN" sz="1400">
                          <a:effectLst/>
                        </a:rPr>
                        <a:t>17-DEC-80</a:t>
                      </a:r>
                      <a:endParaRPr lang="en-IN" sz="1400">
                        <a:solidFill>
                          <a:srgbClr val="000000"/>
                        </a:solidFill>
                        <a:effectLst/>
                      </a:endParaRPr>
                    </a:p>
                  </a:txBody>
                  <a:tcPr marL="43249" marR="43249" marT="21624" marB="21624" anchor="ctr"/>
                </a:tc>
                <a:tc>
                  <a:txBody>
                    <a:bodyPr/>
                    <a:lstStyle/>
                    <a:p>
                      <a:r>
                        <a:rPr lang="en-IN" sz="1400">
                          <a:effectLst/>
                        </a:rPr>
                        <a:t>800</a:t>
                      </a:r>
                      <a:endParaRPr lang="en-IN" sz="1400">
                        <a:solidFill>
                          <a:srgbClr val="000000"/>
                        </a:solidFill>
                        <a:effectLst/>
                      </a:endParaRPr>
                    </a:p>
                  </a:txBody>
                  <a:tcPr marL="43249" marR="43249" marT="21624" marB="21624" anchor="ctr"/>
                </a:tc>
                <a:tc>
                  <a:txBody>
                    <a:bodyPr/>
                    <a:lstStyle/>
                    <a:p>
                      <a:r>
                        <a:rPr lang="en-IN" sz="1400">
                          <a:effectLst/>
                        </a:rPr>
                        <a:t>- </a:t>
                      </a:r>
                      <a:endParaRPr lang="en-IN" sz="1400">
                        <a:solidFill>
                          <a:srgbClr val="000000"/>
                        </a:solidFill>
                        <a:effectLst/>
                      </a:endParaRPr>
                    </a:p>
                  </a:txBody>
                  <a:tcPr marL="43249" marR="43249" marT="21624" marB="21624" anchor="ctr"/>
                </a:tc>
                <a:tc>
                  <a:txBody>
                    <a:bodyPr/>
                    <a:lstStyle/>
                    <a:p>
                      <a:r>
                        <a:rPr lang="en-IN" sz="1400">
                          <a:effectLst/>
                        </a:rPr>
                        <a:t>20</a:t>
                      </a:r>
                      <a:endParaRPr lang="en-IN" sz="1400">
                        <a:solidFill>
                          <a:srgbClr val="000000"/>
                        </a:solidFill>
                        <a:effectLst/>
                      </a:endParaRPr>
                    </a:p>
                  </a:txBody>
                  <a:tcPr marL="43249" marR="43249" marT="21624" marB="21624" anchor="ctr"/>
                </a:tc>
              </a:tr>
              <a:tr h="281051">
                <a:tc>
                  <a:txBody>
                    <a:bodyPr/>
                    <a:lstStyle/>
                    <a:p>
                      <a:r>
                        <a:rPr lang="en-IN" sz="1400">
                          <a:effectLst/>
                        </a:rPr>
                        <a:t>7499</a:t>
                      </a:r>
                      <a:endParaRPr lang="en-IN" sz="1400">
                        <a:solidFill>
                          <a:srgbClr val="000000"/>
                        </a:solidFill>
                        <a:effectLst/>
                      </a:endParaRPr>
                    </a:p>
                  </a:txBody>
                  <a:tcPr marL="43249" marR="43249" marT="21624" marB="21624" anchor="ctr"/>
                </a:tc>
                <a:tc>
                  <a:txBody>
                    <a:bodyPr/>
                    <a:lstStyle/>
                    <a:p>
                      <a:r>
                        <a:rPr lang="en-IN" sz="1400">
                          <a:effectLst/>
                        </a:rPr>
                        <a:t>ALLEN</a:t>
                      </a:r>
                      <a:endParaRPr lang="en-IN" sz="1400">
                        <a:solidFill>
                          <a:srgbClr val="000000"/>
                        </a:solidFill>
                        <a:effectLst/>
                      </a:endParaRPr>
                    </a:p>
                  </a:txBody>
                  <a:tcPr marL="43249" marR="43249" marT="21624" marB="21624" anchor="ctr"/>
                </a:tc>
                <a:tc>
                  <a:txBody>
                    <a:bodyPr/>
                    <a:lstStyle/>
                    <a:p>
                      <a:r>
                        <a:rPr lang="en-IN" sz="1400">
                          <a:effectLst/>
                        </a:rPr>
                        <a:t>SALESMAN</a:t>
                      </a:r>
                      <a:endParaRPr lang="en-IN" sz="1400">
                        <a:solidFill>
                          <a:srgbClr val="000000"/>
                        </a:solidFill>
                        <a:effectLst/>
                      </a:endParaRPr>
                    </a:p>
                  </a:txBody>
                  <a:tcPr marL="43249" marR="43249" marT="21624" marB="21624" anchor="ctr"/>
                </a:tc>
                <a:tc>
                  <a:txBody>
                    <a:bodyPr/>
                    <a:lstStyle/>
                    <a:p>
                      <a:r>
                        <a:rPr lang="en-IN" sz="1400">
                          <a:effectLst/>
                        </a:rPr>
                        <a:t>7698</a:t>
                      </a:r>
                      <a:endParaRPr lang="en-IN" sz="1400">
                        <a:solidFill>
                          <a:srgbClr val="000000"/>
                        </a:solidFill>
                        <a:effectLst/>
                      </a:endParaRPr>
                    </a:p>
                  </a:txBody>
                  <a:tcPr marL="43249" marR="43249" marT="21624" marB="21624" anchor="ctr"/>
                </a:tc>
                <a:tc>
                  <a:txBody>
                    <a:bodyPr/>
                    <a:lstStyle/>
                    <a:p>
                      <a:r>
                        <a:rPr lang="en-IN" sz="1400" dirty="0">
                          <a:effectLst/>
                        </a:rPr>
                        <a:t>20-FEB-81</a:t>
                      </a:r>
                      <a:endParaRPr lang="en-IN" sz="1400" dirty="0">
                        <a:solidFill>
                          <a:srgbClr val="000000"/>
                        </a:solidFill>
                        <a:effectLst/>
                      </a:endParaRPr>
                    </a:p>
                  </a:txBody>
                  <a:tcPr marL="43249" marR="43249" marT="21624" marB="21624" anchor="ctr"/>
                </a:tc>
                <a:tc>
                  <a:txBody>
                    <a:bodyPr/>
                    <a:lstStyle/>
                    <a:p>
                      <a:r>
                        <a:rPr lang="en-IN" sz="1400">
                          <a:effectLst/>
                        </a:rPr>
                        <a:t>1600</a:t>
                      </a:r>
                      <a:endParaRPr lang="en-IN" sz="1400">
                        <a:solidFill>
                          <a:srgbClr val="000000"/>
                        </a:solidFill>
                        <a:effectLst/>
                      </a:endParaRPr>
                    </a:p>
                  </a:txBody>
                  <a:tcPr marL="43249" marR="43249" marT="21624" marB="21624" anchor="ctr"/>
                </a:tc>
                <a:tc>
                  <a:txBody>
                    <a:bodyPr/>
                    <a:lstStyle/>
                    <a:p>
                      <a:r>
                        <a:rPr lang="en-IN" sz="1400">
                          <a:effectLst/>
                        </a:rPr>
                        <a:t>300</a:t>
                      </a:r>
                      <a:endParaRPr lang="en-IN" sz="1400">
                        <a:solidFill>
                          <a:srgbClr val="000000"/>
                        </a:solidFill>
                        <a:effectLst/>
                      </a:endParaRPr>
                    </a:p>
                  </a:txBody>
                  <a:tcPr marL="43249" marR="43249" marT="21624" marB="21624" anchor="ctr"/>
                </a:tc>
                <a:tc>
                  <a:txBody>
                    <a:bodyPr/>
                    <a:lstStyle/>
                    <a:p>
                      <a:r>
                        <a:rPr lang="en-IN" sz="1400">
                          <a:effectLst/>
                        </a:rPr>
                        <a:t>30</a:t>
                      </a:r>
                      <a:endParaRPr lang="en-IN" sz="1400">
                        <a:solidFill>
                          <a:srgbClr val="000000"/>
                        </a:solidFill>
                        <a:effectLst/>
                      </a:endParaRPr>
                    </a:p>
                  </a:txBody>
                  <a:tcPr marL="43249" marR="43249" marT="21624" marB="21624" anchor="ctr"/>
                </a:tc>
              </a:tr>
              <a:tr h="256878">
                <a:tc>
                  <a:txBody>
                    <a:bodyPr/>
                    <a:lstStyle/>
                    <a:p>
                      <a:r>
                        <a:rPr lang="en-IN" sz="1400">
                          <a:effectLst/>
                        </a:rPr>
                        <a:t>7566</a:t>
                      </a:r>
                      <a:endParaRPr lang="en-IN" sz="1400">
                        <a:solidFill>
                          <a:srgbClr val="000000"/>
                        </a:solidFill>
                        <a:effectLst/>
                      </a:endParaRPr>
                    </a:p>
                  </a:txBody>
                  <a:tcPr marL="43249" marR="43249" marT="21624" marB="21624" anchor="ctr"/>
                </a:tc>
                <a:tc>
                  <a:txBody>
                    <a:bodyPr/>
                    <a:lstStyle/>
                    <a:p>
                      <a:r>
                        <a:rPr lang="en-IN" sz="1400">
                          <a:effectLst/>
                        </a:rPr>
                        <a:t>JONES</a:t>
                      </a:r>
                      <a:endParaRPr lang="en-IN" sz="1400">
                        <a:solidFill>
                          <a:srgbClr val="000000"/>
                        </a:solidFill>
                        <a:effectLst/>
                      </a:endParaRPr>
                    </a:p>
                  </a:txBody>
                  <a:tcPr marL="43249" marR="43249" marT="21624" marB="21624" anchor="ctr"/>
                </a:tc>
                <a:tc>
                  <a:txBody>
                    <a:bodyPr/>
                    <a:lstStyle/>
                    <a:p>
                      <a:r>
                        <a:rPr lang="en-IN" sz="1400">
                          <a:effectLst/>
                        </a:rPr>
                        <a:t>MANAGER</a:t>
                      </a:r>
                      <a:endParaRPr lang="en-IN" sz="1400">
                        <a:solidFill>
                          <a:srgbClr val="000000"/>
                        </a:solidFill>
                        <a:effectLst/>
                      </a:endParaRPr>
                    </a:p>
                  </a:txBody>
                  <a:tcPr marL="43249" marR="43249" marT="21624" marB="21624" anchor="ctr"/>
                </a:tc>
                <a:tc>
                  <a:txBody>
                    <a:bodyPr/>
                    <a:lstStyle/>
                    <a:p>
                      <a:r>
                        <a:rPr lang="en-IN" sz="1400">
                          <a:effectLst/>
                        </a:rPr>
                        <a:t>7839</a:t>
                      </a:r>
                      <a:endParaRPr lang="en-IN" sz="1400">
                        <a:solidFill>
                          <a:srgbClr val="000000"/>
                        </a:solidFill>
                        <a:effectLst/>
                      </a:endParaRPr>
                    </a:p>
                  </a:txBody>
                  <a:tcPr marL="43249" marR="43249" marT="21624" marB="21624" anchor="ctr"/>
                </a:tc>
                <a:tc>
                  <a:txBody>
                    <a:bodyPr/>
                    <a:lstStyle/>
                    <a:p>
                      <a:r>
                        <a:rPr lang="en-IN" sz="1400">
                          <a:effectLst/>
                        </a:rPr>
                        <a:t>02-APR-81</a:t>
                      </a:r>
                      <a:endParaRPr lang="en-IN" sz="1400">
                        <a:solidFill>
                          <a:srgbClr val="000000"/>
                        </a:solidFill>
                        <a:effectLst/>
                      </a:endParaRPr>
                    </a:p>
                  </a:txBody>
                  <a:tcPr marL="43249" marR="43249" marT="21624" marB="21624" anchor="ctr"/>
                </a:tc>
                <a:tc>
                  <a:txBody>
                    <a:bodyPr/>
                    <a:lstStyle/>
                    <a:p>
                      <a:r>
                        <a:rPr lang="en-IN" sz="1400">
                          <a:effectLst/>
                        </a:rPr>
                        <a:t>2975</a:t>
                      </a:r>
                      <a:endParaRPr lang="en-IN" sz="1400">
                        <a:solidFill>
                          <a:srgbClr val="000000"/>
                        </a:solidFill>
                        <a:effectLst/>
                      </a:endParaRPr>
                    </a:p>
                  </a:txBody>
                  <a:tcPr marL="43249" marR="43249" marT="21624" marB="21624" anchor="ctr"/>
                </a:tc>
                <a:tc>
                  <a:txBody>
                    <a:bodyPr/>
                    <a:lstStyle/>
                    <a:p>
                      <a:r>
                        <a:rPr lang="en-IN" sz="1400">
                          <a:effectLst/>
                        </a:rPr>
                        <a:t>- </a:t>
                      </a:r>
                      <a:endParaRPr lang="en-IN" sz="1400">
                        <a:solidFill>
                          <a:srgbClr val="000000"/>
                        </a:solidFill>
                        <a:effectLst/>
                      </a:endParaRPr>
                    </a:p>
                  </a:txBody>
                  <a:tcPr marL="43249" marR="43249" marT="21624" marB="21624" anchor="ctr"/>
                </a:tc>
                <a:tc>
                  <a:txBody>
                    <a:bodyPr/>
                    <a:lstStyle/>
                    <a:p>
                      <a:r>
                        <a:rPr lang="en-IN" sz="1400">
                          <a:effectLst/>
                        </a:rPr>
                        <a:t>20</a:t>
                      </a:r>
                      <a:endParaRPr lang="en-IN" sz="1400">
                        <a:solidFill>
                          <a:srgbClr val="000000"/>
                        </a:solidFill>
                        <a:effectLst/>
                      </a:endParaRPr>
                    </a:p>
                  </a:txBody>
                  <a:tcPr marL="43249" marR="43249" marT="21624" marB="21624" anchor="ctr"/>
                </a:tc>
              </a:tr>
              <a:tr h="281051">
                <a:tc>
                  <a:txBody>
                    <a:bodyPr/>
                    <a:lstStyle/>
                    <a:p>
                      <a:r>
                        <a:rPr lang="en-IN" sz="1400">
                          <a:effectLst/>
                        </a:rPr>
                        <a:t>7698</a:t>
                      </a:r>
                      <a:endParaRPr lang="en-IN" sz="1400">
                        <a:solidFill>
                          <a:srgbClr val="000000"/>
                        </a:solidFill>
                        <a:effectLst/>
                      </a:endParaRPr>
                    </a:p>
                  </a:txBody>
                  <a:tcPr marL="43249" marR="43249" marT="21624" marB="21624" anchor="ctr"/>
                </a:tc>
                <a:tc>
                  <a:txBody>
                    <a:bodyPr/>
                    <a:lstStyle/>
                    <a:p>
                      <a:r>
                        <a:rPr lang="en-IN" sz="1400">
                          <a:effectLst/>
                        </a:rPr>
                        <a:t>BLAKE</a:t>
                      </a:r>
                      <a:endParaRPr lang="en-IN" sz="1400">
                        <a:solidFill>
                          <a:srgbClr val="000000"/>
                        </a:solidFill>
                        <a:effectLst/>
                      </a:endParaRPr>
                    </a:p>
                  </a:txBody>
                  <a:tcPr marL="43249" marR="43249" marT="21624" marB="21624" anchor="ctr"/>
                </a:tc>
                <a:tc>
                  <a:txBody>
                    <a:bodyPr/>
                    <a:lstStyle/>
                    <a:p>
                      <a:r>
                        <a:rPr lang="en-IN" sz="1400">
                          <a:effectLst/>
                        </a:rPr>
                        <a:t>MANAGER</a:t>
                      </a:r>
                      <a:endParaRPr lang="en-IN" sz="1400">
                        <a:solidFill>
                          <a:srgbClr val="000000"/>
                        </a:solidFill>
                        <a:effectLst/>
                      </a:endParaRPr>
                    </a:p>
                  </a:txBody>
                  <a:tcPr marL="43249" marR="43249" marT="21624" marB="21624" anchor="ctr"/>
                </a:tc>
                <a:tc>
                  <a:txBody>
                    <a:bodyPr/>
                    <a:lstStyle/>
                    <a:p>
                      <a:r>
                        <a:rPr lang="en-IN" sz="1400">
                          <a:effectLst/>
                        </a:rPr>
                        <a:t>7839</a:t>
                      </a:r>
                      <a:endParaRPr lang="en-IN" sz="1400">
                        <a:solidFill>
                          <a:srgbClr val="000000"/>
                        </a:solidFill>
                        <a:effectLst/>
                      </a:endParaRPr>
                    </a:p>
                  </a:txBody>
                  <a:tcPr marL="43249" marR="43249" marT="21624" marB="21624" anchor="ctr"/>
                </a:tc>
                <a:tc>
                  <a:txBody>
                    <a:bodyPr/>
                    <a:lstStyle/>
                    <a:p>
                      <a:r>
                        <a:rPr lang="en-IN" sz="1400">
                          <a:effectLst/>
                        </a:rPr>
                        <a:t>01-MAY-81</a:t>
                      </a:r>
                      <a:endParaRPr lang="en-IN" sz="1400">
                        <a:solidFill>
                          <a:srgbClr val="000000"/>
                        </a:solidFill>
                        <a:effectLst/>
                      </a:endParaRPr>
                    </a:p>
                  </a:txBody>
                  <a:tcPr marL="43249" marR="43249" marT="21624" marB="21624" anchor="ctr"/>
                </a:tc>
                <a:tc>
                  <a:txBody>
                    <a:bodyPr/>
                    <a:lstStyle/>
                    <a:p>
                      <a:r>
                        <a:rPr lang="en-IN" sz="1400">
                          <a:effectLst/>
                        </a:rPr>
                        <a:t>2850</a:t>
                      </a:r>
                      <a:endParaRPr lang="en-IN" sz="1400">
                        <a:solidFill>
                          <a:srgbClr val="000000"/>
                        </a:solidFill>
                        <a:effectLst/>
                      </a:endParaRPr>
                    </a:p>
                  </a:txBody>
                  <a:tcPr marL="43249" marR="43249" marT="21624" marB="21624" anchor="ctr"/>
                </a:tc>
                <a:tc>
                  <a:txBody>
                    <a:bodyPr/>
                    <a:lstStyle/>
                    <a:p>
                      <a:r>
                        <a:rPr lang="en-IN" sz="1400">
                          <a:effectLst/>
                        </a:rPr>
                        <a:t>- </a:t>
                      </a:r>
                      <a:endParaRPr lang="en-IN" sz="1400">
                        <a:solidFill>
                          <a:srgbClr val="000000"/>
                        </a:solidFill>
                        <a:effectLst/>
                      </a:endParaRPr>
                    </a:p>
                  </a:txBody>
                  <a:tcPr marL="43249" marR="43249" marT="21624" marB="21624" anchor="ctr"/>
                </a:tc>
                <a:tc>
                  <a:txBody>
                    <a:bodyPr/>
                    <a:lstStyle/>
                    <a:p>
                      <a:r>
                        <a:rPr lang="en-IN" sz="1400">
                          <a:effectLst/>
                        </a:rPr>
                        <a:t>30</a:t>
                      </a:r>
                      <a:endParaRPr lang="en-IN" sz="1400">
                        <a:solidFill>
                          <a:srgbClr val="000000"/>
                        </a:solidFill>
                        <a:effectLst/>
                      </a:endParaRPr>
                    </a:p>
                  </a:txBody>
                  <a:tcPr marL="43249" marR="43249" marT="21624" marB="21624" anchor="ctr"/>
                </a:tc>
              </a:tr>
              <a:tr h="256878">
                <a:tc>
                  <a:txBody>
                    <a:bodyPr/>
                    <a:lstStyle/>
                    <a:p>
                      <a:r>
                        <a:rPr lang="en-IN" sz="1400">
                          <a:effectLst/>
                        </a:rPr>
                        <a:t>7782</a:t>
                      </a:r>
                      <a:endParaRPr lang="en-IN" sz="1400">
                        <a:solidFill>
                          <a:srgbClr val="000000"/>
                        </a:solidFill>
                        <a:effectLst/>
                      </a:endParaRPr>
                    </a:p>
                  </a:txBody>
                  <a:tcPr marL="43249" marR="43249" marT="21624" marB="21624" anchor="ctr"/>
                </a:tc>
                <a:tc>
                  <a:txBody>
                    <a:bodyPr/>
                    <a:lstStyle/>
                    <a:p>
                      <a:r>
                        <a:rPr lang="en-IN" sz="1400">
                          <a:effectLst/>
                        </a:rPr>
                        <a:t>CLARK</a:t>
                      </a:r>
                      <a:endParaRPr lang="en-IN" sz="1400">
                        <a:solidFill>
                          <a:srgbClr val="000000"/>
                        </a:solidFill>
                        <a:effectLst/>
                      </a:endParaRPr>
                    </a:p>
                  </a:txBody>
                  <a:tcPr marL="43249" marR="43249" marT="21624" marB="21624" anchor="ctr"/>
                </a:tc>
                <a:tc>
                  <a:txBody>
                    <a:bodyPr/>
                    <a:lstStyle/>
                    <a:p>
                      <a:r>
                        <a:rPr lang="en-IN" sz="1400">
                          <a:effectLst/>
                        </a:rPr>
                        <a:t>MANAGER</a:t>
                      </a:r>
                      <a:endParaRPr lang="en-IN" sz="1400">
                        <a:solidFill>
                          <a:srgbClr val="000000"/>
                        </a:solidFill>
                        <a:effectLst/>
                      </a:endParaRPr>
                    </a:p>
                  </a:txBody>
                  <a:tcPr marL="43249" marR="43249" marT="21624" marB="21624" anchor="ctr"/>
                </a:tc>
                <a:tc>
                  <a:txBody>
                    <a:bodyPr/>
                    <a:lstStyle/>
                    <a:p>
                      <a:r>
                        <a:rPr lang="en-IN" sz="1400">
                          <a:effectLst/>
                        </a:rPr>
                        <a:t>7839</a:t>
                      </a:r>
                      <a:endParaRPr lang="en-IN" sz="1400">
                        <a:solidFill>
                          <a:srgbClr val="000000"/>
                        </a:solidFill>
                        <a:effectLst/>
                      </a:endParaRPr>
                    </a:p>
                  </a:txBody>
                  <a:tcPr marL="43249" marR="43249" marT="21624" marB="21624" anchor="ctr"/>
                </a:tc>
                <a:tc>
                  <a:txBody>
                    <a:bodyPr/>
                    <a:lstStyle/>
                    <a:p>
                      <a:r>
                        <a:rPr lang="en-IN" sz="1400" dirty="0">
                          <a:effectLst/>
                        </a:rPr>
                        <a:t>09-JUN-81</a:t>
                      </a:r>
                      <a:endParaRPr lang="en-IN" sz="1400" dirty="0">
                        <a:solidFill>
                          <a:srgbClr val="000000"/>
                        </a:solidFill>
                        <a:effectLst/>
                      </a:endParaRPr>
                    </a:p>
                  </a:txBody>
                  <a:tcPr marL="43249" marR="43249" marT="21624" marB="21624" anchor="ctr"/>
                </a:tc>
                <a:tc>
                  <a:txBody>
                    <a:bodyPr/>
                    <a:lstStyle/>
                    <a:p>
                      <a:r>
                        <a:rPr lang="en-IN" sz="1400">
                          <a:effectLst/>
                        </a:rPr>
                        <a:t>2450</a:t>
                      </a:r>
                      <a:endParaRPr lang="en-IN" sz="1400">
                        <a:solidFill>
                          <a:srgbClr val="000000"/>
                        </a:solidFill>
                        <a:effectLst/>
                      </a:endParaRPr>
                    </a:p>
                  </a:txBody>
                  <a:tcPr marL="43249" marR="43249" marT="21624" marB="21624" anchor="ctr"/>
                </a:tc>
                <a:tc>
                  <a:txBody>
                    <a:bodyPr/>
                    <a:lstStyle/>
                    <a:p>
                      <a:r>
                        <a:rPr lang="en-IN" sz="1400">
                          <a:effectLst/>
                        </a:rPr>
                        <a:t>- </a:t>
                      </a:r>
                      <a:endParaRPr lang="en-IN" sz="1400">
                        <a:solidFill>
                          <a:srgbClr val="000000"/>
                        </a:solidFill>
                        <a:effectLst/>
                      </a:endParaRPr>
                    </a:p>
                  </a:txBody>
                  <a:tcPr marL="43249" marR="43249" marT="21624" marB="21624" anchor="ctr"/>
                </a:tc>
                <a:tc>
                  <a:txBody>
                    <a:bodyPr/>
                    <a:lstStyle/>
                    <a:p>
                      <a:r>
                        <a:rPr lang="en-IN" sz="1400">
                          <a:effectLst/>
                        </a:rPr>
                        <a:t>10</a:t>
                      </a:r>
                      <a:endParaRPr lang="en-IN" sz="1400">
                        <a:solidFill>
                          <a:srgbClr val="000000"/>
                        </a:solidFill>
                        <a:effectLst/>
                      </a:endParaRPr>
                    </a:p>
                  </a:txBody>
                  <a:tcPr marL="43249" marR="43249" marT="21624" marB="21624" anchor="ctr"/>
                </a:tc>
              </a:tr>
              <a:tr h="256878">
                <a:tc>
                  <a:txBody>
                    <a:bodyPr/>
                    <a:lstStyle/>
                    <a:p>
                      <a:r>
                        <a:rPr lang="en-IN" sz="1400">
                          <a:effectLst/>
                        </a:rPr>
                        <a:t>7788</a:t>
                      </a:r>
                      <a:endParaRPr lang="en-IN" sz="1400">
                        <a:solidFill>
                          <a:srgbClr val="000000"/>
                        </a:solidFill>
                        <a:effectLst/>
                      </a:endParaRPr>
                    </a:p>
                  </a:txBody>
                  <a:tcPr marL="43249" marR="43249" marT="21624" marB="21624" anchor="ctr"/>
                </a:tc>
                <a:tc>
                  <a:txBody>
                    <a:bodyPr/>
                    <a:lstStyle/>
                    <a:p>
                      <a:r>
                        <a:rPr lang="en-IN" sz="1400">
                          <a:effectLst/>
                        </a:rPr>
                        <a:t>SCOTT</a:t>
                      </a:r>
                      <a:endParaRPr lang="en-IN" sz="1400">
                        <a:solidFill>
                          <a:srgbClr val="000000"/>
                        </a:solidFill>
                        <a:effectLst/>
                      </a:endParaRPr>
                    </a:p>
                  </a:txBody>
                  <a:tcPr marL="43249" marR="43249" marT="21624" marB="21624" anchor="ctr"/>
                </a:tc>
                <a:tc>
                  <a:txBody>
                    <a:bodyPr/>
                    <a:lstStyle/>
                    <a:p>
                      <a:r>
                        <a:rPr lang="en-IN" sz="1400">
                          <a:effectLst/>
                        </a:rPr>
                        <a:t>ANALYST</a:t>
                      </a:r>
                      <a:endParaRPr lang="en-IN" sz="1400">
                        <a:solidFill>
                          <a:srgbClr val="000000"/>
                        </a:solidFill>
                        <a:effectLst/>
                      </a:endParaRPr>
                    </a:p>
                  </a:txBody>
                  <a:tcPr marL="43249" marR="43249" marT="21624" marB="21624" anchor="ctr"/>
                </a:tc>
                <a:tc>
                  <a:txBody>
                    <a:bodyPr/>
                    <a:lstStyle/>
                    <a:p>
                      <a:r>
                        <a:rPr lang="en-IN" sz="1400">
                          <a:effectLst/>
                        </a:rPr>
                        <a:t>7566</a:t>
                      </a:r>
                      <a:endParaRPr lang="en-IN" sz="1400">
                        <a:solidFill>
                          <a:srgbClr val="000000"/>
                        </a:solidFill>
                        <a:effectLst/>
                      </a:endParaRPr>
                    </a:p>
                  </a:txBody>
                  <a:tcPr marL="43249" marR="43249" marT="21624" marB="21624" anchor="ctr"/>
                </a:tc>
                <a:tc>
                  <a:txBody>
                    <a:bodyPr/>
                    <a:lstStyle/>
                    <a:p>
                      <a:r>
                        <a:rPr lang="en-IN" sz="1400">
                          <a:effectLst/>
                        </a:rPr>
                        <a:t>19-APR-87</a:t>
                      </a:r>
                      <a:endParaRPr lang="en-IN" sz="1400">
                        <a:solidFill>
                          <a:srgbClr val="000000"/>
                        </a:solidFill>
                        <a:effectLst/>
                      </a:endParaRPr>
                    </a:p>
                  </a:txBody>
                  <a:tcPr marL="43249" marR="43249" marT="21624" marB="21624" anchor="ctr"/>
                </a:tc>
                <a:tc>
                  <a:txBody>
                    <a:bodyPr/>
                    <a:lstStyle/>
                    <a:p>
                      <a:r>
                        <a:rPr lang="en-IN" sz="1400">
                          <a:effectLst/>
                        </a:rPr>
                        <a:t>3000</a:t>
                      </a:r>
                      <a:endParaRPr lang="en-IN" sz="1400">
                        <a:solidFill>
                          <a:srgbClr val="000000"/>
                        </a:solidFill>
                        <a:effectLst/>
                      </a:endParaRPr>
                    </a:p>
                  </a:txBody>
                  <a:tcPr marL="43249" marR="43249" marT="21624" marB="21624" anchor="ctr"/>
                </a:tc>
                <a:tc>
                  <a:txBody>
                    <a:bodyPr/>
                    <a:lstStyle/>
                    <a:p>
                      <a:r>
                        <a:rPr lang="en-IN" sz="1400">
                          <a:effectLst/>
                        </a:rPr>
                        <a:t>- </a:t>
                      </a:r>
                      <a:endParaRPr lang="en-IN" sz="1400">
                        <a:solidFill>
                          <a:srgbClr val="000000"/>
                        </a:solidFill>
                        <a:effectLst/>
                      </a:endParaRPr>
                    </a:p>
                  </a:txBody>
                  <a:tcPr marL="43249" marR="43249" marT="21624" marB="21624" anchor="ctr"/>
                </a:tc>
                <a:tc>
                  <a:txBody>
                    <a:bodyPr/>
                    <a:lstStyle/>
                    <a:p>
                      <a:r>
                        <a:rPr lang="en-IN" sz="1400">
                          <a:effectLst/>
                        </a:rPr>
                        <a:t>20</a:t>
                      </a:r>
                      <a:endParaRPr lang="en-IN" sz="1400">
                        <a:solidFill>
                          <a:srgbClr val="000000"/>
                        </a:solidFill>
                        <a:effectLst/>
                      </a:endParaRPr>
                    </a:p>
                  </a:txBody>
                  <a:tcPr marL="43249" marR="43249" marT="21624" marB="21624" anchor="ctr"/>
                </a:tc>
              </a:tr>
              <a:tr h="281051">
                <a:tc>
                  <a:txBody>
                    <a:bodyPr/>
                    <a:lstStyle/>
                    <a:p>
                      <a:r>
                        <a:rPr lang="en-IN" sz="1400">
                          <a:effectLst/>
                        </a:rPr>
                        <a:t>7839</a:t>
                      </a:r>
                      <a:endParaRPr lang="en-IN" sz="1400">
                        <a:solidFill>
                          <a:srgbClr val="000000"/>
                        </a:solidFill>
                        <a:effectLst/>
                      </a:endParaRPr>
                    </a:p>
                  </a:txBody>
                  <a:tcPr marL="43249" marR="43249" marT="21624" marB="21624" anchor="ctr"/>
                </a:tc>
                <a:tc>
                  <a:txBody>
                    <a:bodyPr/>
                    <a:lstStyle/>
                    <a:p>
                      <a:r>
                        <a:rPr lang="en-IN" sz="1400">
                          <a:effectLst/>
                        </a:rPr>
                        <a:t>KING</a:t>
                      </a:r>
                      <a:endParaRPr lang="en-IN" sz="1400">
                        <a:solidFill>
                          <a:srgbClr val="000000"/>
                        </a:solidFill>
                        <a:effectLst/>
                      </a:endParaRPr>
                    </a:p>
                  </a:txBody>
                  <a:tcPr marL="43249" marR="43249" marT="21624" marB="21624" anchor="ctr"/>
                </a:tc>
                <a:tc>
                  <a:txBody>
                    <a:bodyPr/>
                    <a:lstStyle/>
                    <a:p>
                      <a:r>
                        <a:rPr lang="en-IN" sz="1400">
                          <a:effectLst/>
                        </a:rPr>
                        <a:t>PRESIDENT</a:t>
                      </a:r>
                      <a:endParaRPr lang="en-IN" sz="1400">
                        <a:solidFill>
                          <a:srgbClr val="000000"/>
                        </a:solidFill>
                        <a:effectLst/>
                      </a:endParaRPr>
                    </a:p>
                  </a:txBody>
                  <a:tcPr marL="43249" marR="43249" marT="21624" marB="21624" anchor="ctr"/>
                </a:tc>
                <a:tc>
                  <a:txBody>
                    <a:bodyPr/>
                    <a:lstStyle/>
                    <a:p>
                      <a:r>
                        <a:rPr lang="en-IN" sz="1400">
                          <a:effectLst/>
                        </a:rPr>
                        <a:t>- </a:t>
                      </a:r>
                      <a:endParaRPr lang="en-IN" sz="1400">
                        <a:solidFill>
                          <a:srgbClr val="000000"/>
                        </a:solidFill>
                        <a:effectLst/>
                      </a:endParaRPr>
                    </a:p>
                  </a:txBody>
                  <a:tcPr marL="43249" marR="43249" marT="21624" marB="21624" anchor="ctr"/>
                </a:tc>
                <a:tc>
                  <a:txBody>
                    <a:bodyPr/>
                    <a:lstStyle/>
                    <a:p>
                      <a:r>
                        <a:rPr lang="en-IN" sz="1400">
                          <a:effectLst/>
                        </a:rPr>
                        <a:t>17-NOV-81</a:t>
                      </a:r>
                      <a:endParaRPr lang="en-IN" sz="1400">
                        <a:solidFill>
                          <a:srgbClr val="000000"/>
                        </a:solidFill>
                        <a:effectLst/>
                      </a:endParaRPr>
                    </a:p>
                  </a:txBody>
                  <a:tcPr marL="43249" marR="43249" marT="21624" marB="21624" anchor="ctr"/>
                </a:tc>
                <a:tc>
                  <a:txBody>
                    <a:bodyPr/>
                    <a:lstStyle/>
                    <a:p>
                      <a:r>
                        <a:rPr lang="en-IN" sz="1400">
                          <a:effectLst/>
                        </a:rPr>
                        <a:t>5000</a:t>
                      </a:r>
                      <a:endParaRPr lang="en-IN" sz="1400">
                        <a:solidFill>
                          <a:srgbClr val="000000"/>
                        </a:solidFill>
                        <a:effectLst/>
                      </a:endParaRPr>
                    </a:p>
                  </a:txBody>
                  <a:tcPr marL="43249" marR="43249" marT="21624" marB="21624" anchor="ctr"/>
                </a:tc>
                <a:tc>
                  <a:txBody>
                    <a:bodyPr/>
                    <a:lstStyle/>
                    <a:p>
                      <a:r>
                        <a:rPr lang="en-IN" sz="1400">
                          <a:effectLst/>
                        </a:rPr>
                        <a:t>- </a:t>
                      </a:r>
                      <a:endParaRPr lang="en-IN" sz="1400">
                        <a:solidFill>
                          <a:srgbClr val="000000"/>
                        </a:solidFill>
                        <a:effectLst/>
                      </a:endParaRPr>
                    </a:p>
                  </a:txBody>
                  <a:tcPr marL="43249" marR="43249" marT="21624" marB="21624" anchor="ctr"/>
                </a:tc>
                <a:tc>
                  <a:txBody>
                    <a:bodyPr/>
                    <a:lstStyle/>
                    <a:p>
                      <a:r>
                        <a:rPr lang="en-IN" sz="1400">
                          <a:effectLst/>
                        </a:rPr>
                        <a:t>10</a:t>
                      </a:r>
                      <a:endParaRPr lang="en-IN" sz="1400">
                        <a:solidFill>
                          <a:srgbClr val="000000"/>
                        </a:solidFill>
                        <a:effectLst/>
                      </a:endParaRPr>
                    </a:p>
                  </a:txBody>
                  <a:tcPr marL="43249" marR="43249" marT="21624" marB="21624" anchor="ctr"/>
                </a:tc>
              </a:tr>
              <a:tr h="281051">
                <a:tc>
                  <a:txBody>
                    <a:bodyPr/>
                    <a:lstStyle/>
                    <a:p>
                      <a:r>
                        <a:rPr lang="en-IN" sz="1400">
                          <a:effectLst/>
                        </a:rPr>
                        <a:t>7844</a:t>
                      </a:r>
                      <a:endParaRPr lang="en-IN" sz="1400">
                        <a:solidFill>
                          <a:srgbClr val="000000"/>
                        </a:solidFill>
                        <a:effectLst/>
                      </a:endParaRPr>
                    </a:p>
                  </a:txBody>
                  <a:tcPr marL="43249" marR="43249" marT="21624" marB="21624" anchor="ctr"/>
                </a:tc>
                <a:tc>
                  <a:txBody>
                    <a:bodyPr/>
                    <a:lstStyle/>
                    <a:p>
                      <a:r>
                        <a:rPr lang="en-IN" sz="1400">
                          <a:effectLst/>
                        </a:rPr>
                        <a:t>TURNER</a:t>
                      </a:r>
                      <a:endParaRPr lang="en-IN" sz="1400">
                        <a:solidFill>
                          <a:srgbClr val="000000"/>
                        </a:solidFill>
                        <a:effectLst/>
                      </a:endParaRPr>
                    </a:p>
                  </a:txBody>
                  <a:tcPr marL="43249" marR="43249" marT="21624" marB="21624" anchor="ctr"/>
                </a:tc>
                <a:tc>
                  <a:txBody>
                    <a:bodyPr/>
                    <a:lstStyle/>
                    <a:p>
                      <a:r>
                        <a:rPr lang="en-IN" sz="1400">
                          <a:effectLst/>
                        </a:rPr>
                        <a:t>SALESMAN</a:t>
                      </a:r>
                      <a:endParaRPr lang="en-IN" sz="1400">
                        <a:solidFill>
                          <a:srgbClr val="000000"/>
                        </a:solidFill>
                        <a:effectLst/>
                      </a:endParaRPr>
                    </a:p>
                  </a:txBody>
                  <a:tcPr marL="43249" marR="43249" marT="21624" marB="21624" anchor="ctr"/>
                </a:tc>
                <a:tc>
                  <a:txBody>
                    <a:bodyPr/>
                    <a:lstStyle/>
                    <a:p>
                      <a:r>
                        <a:rPr lang="en-IN" sz="1400">
                          <a:effectLst/>
                        </a:rPr>
                        <a:t>7698</a:t>
                      </a:r>
                      <a:endParaRPr lang="en-IN" sz="1400">
                        <a:solidFill>
                          <a:srgbClr val="000000"/>
                        </a:solidFill>
                        <a:effectLst/>
                      </a:endParaRPr>
                    </a:p>
                  </a:txBody>
                  <a:tcPr marL="43249" marR="43249" marT="21624" marB="21624" anchor="ctr"/>
                </a:tc>
                <a:tc>
                  <a:txBody>
                    <a:bodyPr/>
                    <a:lstStyle/>
                    <a:p>
                      <a:r>
                        <a:rPr lang="en-IN" sz="1400">
                          <a:effectLst/>
                        </a:rPr>
                        <a:t>08-SEP-81</a:t>
                      </a:r>
                      <a:endParaRPr lang="en-IN" sz="1400">
                        <a:solidFill>
                          <a:srgbClr val="000000"/>
                        </a:solidFill>
                        <a:effectLst/>
                      </a:endParaRPr>
                    </a:p>
                  </a:txBody>
                  <a:tcPr marL="43249" marR="43249" marT="21624" marB="21624" anchor="ctr"/>
                </a:tc>
                <a:tc>
                  <a:txBody>
                    <a:bodyPr/>
                    <a:lstStyle/>
                    <a:p>
                      <a:r>
                        <a:rPr lang="en-IN" sz="1400">
                          <a:effectLst/>
                        </a:rPr>
                        <a:t>1500</a:t>
                      </a:r>
                      <a:endParaRPr lang="en-IN" sz="1400">
                        <a:solidFill>
                          <a:srgbClr val="000000"/>
                        </a:solidFill>
                        <a:effectLst/>
                      </a:endParaRPr>
                    </a:p>
                  </a:txBody>
                  <a:tcPr marL="43249" marR="43249" marT="21624" marB="21624" anchor="ctr"/>
                </a:tc>
                <a:tc>
                  <a:txBody>
                    <a:bodyPr/>
                    <a:lstStyle/>
                    <a:p>
                      <a:r>
                        <a:rPr lang="en-IN" sz="1400">
                          <a:effectLst/>
                        </a:rPr>
                        <a:t>0</a:t>
                      </a:r>
                      <a:endParaRPr lang="en-IN" sz="1400">
                        <a:solidFill>
                          <a:srgbClr val="000000"/>
                        </a:solidFill>
                        <a:effectLst/>
                      </a:endParaRPr>
                    </a:p>
                  </a:txBody>
                  <a:tcPr marL="43249" marR="43249" marT="21624" marB="21624" anchor="ctr"/>
                </a:tc>
                <a:tc>
                  <a:txBody>
                    <a:bodyPr/>
                    <a:lstStyle/>
                    <a:p>
                      <a:r>
                        <a:rPr lang="en-IN" sz="1400">
                          <a:effectLst/>
                        </a:rPr>
                        <a:t>30</a:t>
                      </a:r>
                      <a:endParaRPr lang="en-IN" sz="1400">
                        <a:solidFill>
                          <a:srgbClr val="000000"/>
                        </a:solidFill>
                        <a:effectLst/>
                      </a:endParaRPr>
                    </a:p>
                  </a:txBody>
                  <a:tcPr marL="43249" marR="43249" marT="21624" marB="21624" anchor="ctr"/>
                </a:tc>
              </a:tr>
              <a:tr h="281051">
                <a:tc>
                  <a:txBody>
                    <a:bodyPr/>
                    <a:lstStyle/>
                    <a:p>
                      <a:r>
                        <a:rPr lang="en-IN" sz="1400">
                          <a:effectLst/>
                        </a:rPr>
                        <a:t>7876</a:t>
                      </a:r>
                      <a:endParaRPr lang="en-IN" sz="1400">
                        <a:solidFill>
                          <a:srgbClr val="000000"/>
                        </a:solidFill>
                        <a:effectLst/>
                      </a:endParaRPr>
                    </a:p>
                  </a:txBody>
                  <a:tcPr marL="43249" marR="43249" marT="21624" marB="21624" anchor="ctr"/>
                </a:tc>
                <a:tc>
                  <a:txBody>
                    <a:bodyPr/>
                    <a:lstStyle/>
                    <a:p>
                      <a:r>
                        <a:rPr lang="en-IN" sz="1400">
                          <a:effectLst/>
                        </a:rPr>
                        <a:t>ADAMS</a:t>
                      </a:r>
                      <a:endParaRPr lang="en-IN" sz="1400">
                        <a:solidFill>
                          <a:srgbClr val="000000"/>
                        </a:solidFill>
                        <a:effectLst/>
                      </a:endParaRPr>
                    </a:p>
                  </a:txBody>
                  <a:tcPr marL="43249" marR="43249" marT="21624" marB="21624" anchor="ctr"/>
                </a:tc>
                <a:tc>
                  <a:txBody>
                    <a:bodyPr/>
                    <a:lstStyle/>
                    <a:p>
                      <a:r>
                        <a:rPr lang="en-IN" sz="1400">
                          <a:effectLst/>
                        </a:rPr>
                        <a:t>CLERK</a:t>
                      </a:r>
                      <a:endParaRPr lang="en-IN" sz="1400">
                        <a:solidFill>
                          <a:srgbClr val="000000"/>
                        </a:solidFill>
                        <a:effectLst/>
                      </a:endParaRPr>
                    </a:p>
                  </a:txBody>
                  <a:tcPr marL="43249" marR="43249" marT="21624" marB="21624" anchor="ctr"/>
                </a:tc>
                <a:tc>
                  <a:txBody>
                    <a:bodyPr/>
                    <a:lstStyle/>
                    <a:p>
                      <a:r>
                        <a:rPr lang="en-IN" sz="1400">
                          <a:effectLst/>
                        </a:rPr>
                        <a:t>7788</a:t>
                      </a:r>
                      <a:endParaRPr lang="en-IN" sz="1400">
                        <a:solidFill>
                          <a:srgbClr val="000000"/>
                        </a:solidFill>
                        <a:effectLst/>
                      </a:endParaRPr>
                    </a:p>
                  </a:txBody>
                  <a:tcPr marL="43249" marR="43249" marT="21624" marB="21624" anchor="ctr"/>
                </a:tc>
                <a:tc>
                  <a:txBody>
                    <a:bodyPr/>
                    <a:lstStyle/>
                    <a:p>
                      <a:r>
                        <a:rPr lang="en-IN" sz="1400">
                          <a:effectLst/>
                        </a:rPr>
                        <a:t>23-MAY-87</a:t>
                      </a:r>
                      <a:endParaRPr lang="en-IN" sz="1400">
                        <a:solidFill>
                          <a:srgbClr val="000000"/>
                        </a:solidFill>
                        <a:effectLst/>
                      </a:endParaRPr>
                    </a:p>
                  </a:txBody>
                  <a:tcPr marL="43249" marR="43249" marT="21624" marB="21624" anchor="ctr"/>
                </a:tc>
                <a:tc>
                  <a:txBody>
                    <a:bodyPr/>
                    <a:lstStyle/>
                    <a:p>
                      <a:r>
                        <a:rPr lang="en-IN" sz="1400">
                          <a:effectLst/>
                        </a:rPr>
                        <a:t>1100</a:t>
                      </a:r>
                      <a:endParaRPr lang="en-IN" sz="1400">
                        <a:solidFill>
                          <a:srgbClr val="000000"/>
                        </a:solidFill>
                        <a:effectLst/>
                      </a:endParaRPr>
                    </a:p>
                  </a:txBody>
                  <a:tcPr marL="43249" marR="43249" marT="21624" marB="21624" anchor="ctr"/>
                </a:tc>
                <a:tc>
                  <a:txBody>
                    <a:bodyPr/>
                    <a:lstStyle/>
                    <a:p>
                      <a:r>
                        <a:rPr lang="en-IN" sz="1400">
                          <a:effectLst/>
                        </a:rPr>
                        <a:t>- </a:t>
                      </a:r>
                      <a:endParaRPr lang="en-IN" sz="1400">
                        <a:solidFill>
                          <a:srgbClr val="000000"/>
                        </a:solidFill>
                        <a:effectLst/>
                      </a:endParaRPr>
                    </a:p>
                  </a:txBody>
                  <a:tcPr marL="43249" marR="43249" marT="21624" marB="21624" anchor="ctr"/>
                </a:tc>
                <a:tc>
                  <a:txBody>
                    <a:bodyPr/>
                    <a:lstStyle/>
                    <a:p>
                      <a:r>
                        <a:rPr lang="en-IN" sz="1400">
                          <a:effectLst/>
                        </a:rPr>
                        <a:t>20</a:t>
                      </a:r>
                      <a:endParaRPr lang="en-IN" sz="1400">
                        <a:solidFill>
                          <a:srgbClr val="000000"/>
                        </a:solidFill>
                        <a:effectLst/>
                      </a:endParaRPr>
                    </a:p>
                  </a:txBody>
                  <a:tcPr marL="43249" marR="43249" marT="21624" marB="21624" anchor="ctr"/>
                </a:tc>
              </a:tr>
              <a:tr h="256878">
                <a:tc>
                  <a:txBody>
                    <a:bodyPr/>
                    <a:lstStyle/>
                    <a:p>
                      <a:r>
                        <a:rPr lang="en-IN" sz="1400">
                          <a:effectLst/>
                        </a:rPr>
                        <a:t>7902</a:t>
                      </a:r>
                      <a:endParaRPr lang="en-IN" sz="1400">
                        <a:solidFill>
                          <a:srgbClr val="000000"/>
                        </a:solidFill>
                        <a:effectLst/>
                      </a:endParaRPr>
                    </a:p>
                  </a:txBody>
                  <a:tcPr marL="43249" marR="43249" marT="21624" marB="21624" anchor="ctr"/>
                </a:tc>
                <a:tc>
                  <a:txBody>
                    <a:bodyPr/>
                    <a:lstStyle/>
                    <a:p>
                      <a:r>
                        <a:rPr lang="en-IN" sz="1400">
                          <a:effectLst/>
                        </a:rPr>
                        <a:t>FORD</a:t>
                      </a:r>
                      <a:endParaRPr lang="en-IN" sz="1400">
                        <a:solidFill>
                          <a:srgbClr val="000000"/>
                        </a:solidFill>
                        <a:effectLst/>
                      </a:endParaRPr>
                    </a:p>
                  </a:txBody>
                  <a:tcPr marL="43249" marR="43249" marT="21624" marB="21624" anchor="ctr"/>
                </a:tc>
                <a:tc>
                  <a:txBody>
                    <a:bodyPr/>
                    <a:lstStyle/>
                    <a:p>
                      <a:r>
                        <a:rPr lang="en-IN" sz="1400">
                          <a:effectLst/>
                        </a:rPr>
                        <a:t>ANALYST</a:t>
                      </a:r>
                      <a:endParaRPr lang="en-IN" sz="1400">
                        <a:solidFill>
                          <a:srgbClr val="000000"/>
                        </a:solidFill>
                        <a:effectLst/>
                      </a:endParaRPr>
                    </a:p>
                  </a:txBody>
                  <a:tcPr marL="43249" marR="43249" marT="21624" marB="21624" anchor="ctr"/>
                </a:tc>
                <a:tc>
                  <a:txBody>
                    <a:bodyPr/>
                    <a:lstStyle/>
                    <a:p>
                      <a:r>
                        <a:rPr lang="en-IN" sz="1400">
                          <a:effectLst/>
                        </a:rPr>
                        <a:t>7566</a:t>
                      </a:r>
                      <a:endParaRPr lang="en-IN" sz="1400">
                        <a:solidFill>
                          <a:srgbClr val="000000"/>
                        </a:solidFill>
                        <a:effectLst/>
                      </a:endParaRPr>
                    </a:p>
                  </a:txBody>
                  <a:tcPr marL="43249" marR="43249" marT="21624" marB="21624" anchor="ctr"/>
                </a:tc>
                <a:tc>
                  <a:txBody>
                    <a:bodyPr/>
                    <a:lstStyle/>
                    <a:p>
                      <a:r>
                        <a:rPr lang="en-IN" sz="1400">
                          <a:effectLst/>
                        </a:rPr>
                        <a:t>03-DEC-81</a:t>
                      </a:r>
                      <a:endParaRPr lang="en-IN" sz="1400">
                        <a:solidFill>
                          <a:srgbClr val="000000"/>
                        </a:solidFill>
                        <a:effectLst/>
                      </a:endParaRPr>
                    </a:p>
                  </a:txBody>
                  <a:tcPr marL="43249" marR="43249" marT="21624" marB="21624" anchor="ctr"/>
                </a:tc>
                <a:tc>
                  <a:txBody>
                    <a:bodyPr/>
                    <a:lstStyle/>
                    <a:p>
                      <a:r>
                        <a:rPr lang="en-IN" sz="1400">
                          <a:effectLst/>
                        </a:rPr>
                        <a:t>3000</a:t>
                      </a:r>
                      <a:endParaRPr lang="en-IN" sz="1400">
                        <a:solidFill>
                          <a:srgbClr val="000000"/>
                        </a:solidFill>
                        <a:effectLst/>
                      </a:endParaRPr>
                    </a:p>
                  </a:txBody>
                  <a:tcPr marL="43249" marR="43249" marT="21624" marB="21624" anchor="ctr"/>
                </a:tc>
                <a:tc>
                  <a:txBody>
                    <a:bodyPr/>
                    <a:lstStyle/>
                    <a:p>
                      <a:r>
                        <a:rPr lang="en-IN" sz="1400">
                          <a:effectLst/>
                        </a:rPr>
                        <a:t>- </a:t>
                      </a:r>
                      <a:endParaRPr lang="en-IN" sz="1400">
                        <a:solidFill>
                          <a:srgbClr val="000000"/>
                        </a:solidFill>
                        <a:effectLst/>
                      </a:endParaRPr>
                    </a:p>
                  </a:txBody>
                  <a:tcPr marL="43249" marR="43249" marT="21624" marB="21624" anchor="ctr"/>
                </a:tc>
                <a:tc>
                  <a:txBody>
                    <a:bodyPr/>
                    <a:lstStyle/>
                    <a:p>
                      <a:r>
                        <a:rPr lang="en-IN" sz="1400" dirty="0">
                          <a:effectLst/>
                        </a:rPr>
                        <a:t>20</a:t>
                      </a:r>
                      <a:endParaRPr lang="en-IN" sz="1400" dirty="0">
                        <a:solidFill>
                          <a:srgbClr val="000000"/>
                        </a:solidFill>
                        <a:effectLst/>
                      </a:endParaRPr>
                    </a:p>
                  </a:txBody>
                  <a:tcPr marL="43249" marR="43249" marT="21624" marB="21624" anchor="ctr"/>
                </a:tc>
              </a:tr>
            </a:tbl>
          </a:graphicData>
        </a:graphic>
      </p:graphicFrame>
      <p:sp>
        <p:nvSpPr>
          <p:cNvPr id="9" name="Title 1"/>
          <p:cNvSpPr>
            <a:spLocks noGrp="1"/>
          </p:cNvSpPr>
          <p:nvPr>
            <p:ph type="title"/>
          </p:nvPr>
        </p:nvSpPr>
        <p:spPr>
          <a:xfrm>
            <a:off x="152400" y="76200"/>
            <a:ext cx="7620000" cy="609600"/>
          </a:xfrm>
        </p:spPr>
        <p:txBody>
          <a:bodyPr/>
          <a:lstStyle/>
          <a:p>
            <a:r>
              <a:rPr lang="en-IN" sz="3600" b="1" dirty="0" smtClean="0"/>
              <a:t>UNION</a:t>
            </a:r>
            <a:endParaRPr lang="en-IN" sz="3600" b="1" dirty="0"/>
          </a:p>
        </p:txBody>
      </p:sp>
    </p:spTree>
    <p:extLst>
      <p:ext uri="{BB962C8B-B14F-4D97-AF65-F5344CB8AC3E}">
        <p14:creationId xmlns:p14="http://schemas.microsoft.com/office/powerpoint/2010/main" val="354642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12</a:t>
            </a:fld>
            <a:endParaRPr lang="en-IN"/>
          </a:p>
        </p:txBody>
      </p:sp>
      <p:sp>
        <p:nvSpPr>
          <p:cNvPr id="3" name="Title 1"/>
          <p:cNvSpPr>
            <a:spLocks noGrp="1"/>
          </p:cNvSpPr>
          <p:nvPr>
            <p:ph type="title"/>
          </p:nvPr>
        </p:nvSpPr>
        <p:spPr>
          <a:xfrm>
            <a:off x="152400" y="76200"/>
            <a:ext cx="7620000" cy="609600"/>
          </a:xfrm>
        </p:spPr>
        <p:txBody>
          <a:bodyPr/>
          <a:lstStyle/>
          <a:p>
            <a:r>
              <a:rPr lang="en-IN" sz="3600" b="1" dirty="0" smtClean="0"/>
              <a:t>UNION ALL</a:t>
            </a:r>
            <a:endParaRPr lang="en-IN" sz="3600" b="1" dirty="0"/>
          </a:p>
        </p:txBody>
      </p:sp>
      <p:sp>
        <p:nvSpPr>
          <p:cNvPr id="5" name="Rectangle 4"/>
          <p:cNvSpPr/>
          <p:nvPr/>
        </p:nvSpPr>
        <p:spPr>
          <a:xfrm>
            <a:off x="418079" y="685800"/>
            <a:ext cx="2782322" cy="923330"/>
          </a:xfrm>
          <a:prstGeom prst="rect">
            <a:avLst/>
          </a:prstGeom>
          <a:solidFill>
            <a:schemeClr val="accent1">
              <a:lumMod val="20000"/>
              <a:lumOff val="80000"/>
            </a:schemeClr>
          </a:solidFill>
          <a:ln w="28575">
            <a:solidFill>
              <a:schemeClr val="tx1"/>
            </a:solidFill>
          </a:ln>
        </p:spPr>
        <p:txBody>
          <a:bodyPr wrap="square">
            <a:spAutoFit/>
          </a:bodyPr>
          <a:lstStyle/>
          <a:p>
            <a:r>
              <a:rPr lang="en-IN" b="1" dirty="0">
                <a:solidFill>
                  <a:schemeClr val="accent6">
                    <a:lumMod val="50000"/>
                  </a:schemeClr>
                </a:solidFill>
              </a:rPr>
              <a:t>select * from emp1</a:t>
            </a:r>
          </a:p>
          <a:p>
            <a:r>
              <a:rPr lang="en-IN" b="1" dirty="0">
                <a:solidFill>
                  <a:schemeClr val="accent6">
                    <a:lumMod val="50000"/>
                  </a:schemeClr>
                </a:solidFill>
              </a:rPr>
              <a:t>union </a:t>
            </a:r>
            <a:r>
              <a:rPr lang="en-IN" b="1" dirty="0" smtClean="0">
                <a:solidFill>
                  <a:schemeClr val="accent6">
                    <a:lumMod val="50000"/>
                  </a:schemeClr>
                </a:solidFill>
              </a:rPr>
              <a:t>all</a:t>
            </a:r>
            <a:endParaRPr lang="en-IN" b="1" dirty="0">
              <a:solidFill>
                <a:schemeClr val="accent6">
                  <a:lumMod val="50000"/>
                </a:schemeClr>
              </a:solidFill>
            </a:endParaRPr>
          </a:p>
          <a:p>
            <a:r>
              <a:rPr lang="en-IN" b="1" dirty="0">
                <a:solidFill>
                  <a:schemeClr val="accent6">
                    <a:lumMod val="50000"/>
                  </a:schemeClr>
                </a:solidFill>
              </a:rPr>
              <a:t>select * from emp2;</a:t>
            </a:r>
          </a:p>
        </p:txBody>
      </p:sp>
      <p:graphicFrame>
        <p:nvGraphicFramePr>
          <p:cNvPr id="7" name="Table 6"/>
          <p:cNvGraphicFramePr>
            <a:graphicFrameLocks noGrp="1"/>
          </p:cNvGraphicFramePr>
          <p:nvPr>
            <p:extLst>
              <p:ext uri="{D42A27DB-BD31-4B8C-83A1-F6EECF244321}">
                <p14:modId xmlns:p14="http://schemas.microsoft.com/office/powerpoint/2010/main" val="664988497"/>
              </p:ext>
            </p:extLst>
          </p:nvPr>
        </p:nvGraphicFramePr>
        <p:xfrm>
          <a:off x="364374" y="4724400"/>
          <a:ext cx="7620000" cy="1706880"/>
        </p:xfrm>
        <a:graphic>
          <a:graphicData uri="http://schemas.openxmlformats.org/drawingml/2006/table">
            <a:tbl>
              <a:tblPr>
                <a:tableStyleId>{284E427A-3D55-4303-BF80-6455036E1DE7}</a:tableStyleId>
              </a:tblPr>
              <a:tblGrid>
                <a:gridCol w="952500"/>
                <a:gridCol w="952500"/>
                <a:gridCol w="952500"/>
                <a:gridCol w="952500"/>
                <a:gridCol w="952500"/>
                <a:gridCol w="952500"/>
                <a:gridCol w="952500"/>
                <a:gridCol w="952500"/>
              </a:tblGrid>
              <a:tr h="0">
                <a:tc>
                  <a:txBody>
                    <a:bodyPr/>
                    <a:lstStyle/>
                    <a:p>
                      <a:pPr fontAlgn="b"/>
                      <a:r>
                        <a:rPr lang="en-IN" sz="1400" dirty="0">
                          <a:effectLst/>
                        </a:rPr>
                        <a:t>EMPNO</a:t>
                      </a:r>
                      <a:endParaRPr lang="en-IN" sz="1400" b="1" dirty="0">
                        <a:solidFill>
                          <a:srgbClr val="000000"/>
                        </a:solidFill>
                        <a:effectLst/>
                      </a:endParaRPr>
                    </a:p>
                  </a:txBody>
                  <a:tcPr marL="60960" marR="60960" marT="60960" marB="60960" anchor="b"/>
                </a:tc>
                <a:tc>
                  <a:txBody>
                    <a:bodyPr/>
                    <a:lstStyle/>
                    <a:p>
                      <a:pPr fontAlgn="b"/>
                      <a:r>
                        <a:rPr lang="en-IN" sz="1400">
                          <a:effectLst/>
                        </a:rPr>
                        <a:t>ENAME</a:t>
                      </a:r>
                      <a:endParaRPr lang="en-IN" sz="1400" b="1">
                        <a:solidFill>
                          <a:srgbClr val="000000"/>
                        </a:solidFill>
                        <a:effectLst/>
                      </a:endParaRPr>
                    </a:p>
                  </a:txBody>
                  <a:tcPr marL="60960" marR="60960" marT="60960" marB="60960" anchor="b"/>
                </a:tc>
                <a:tc>
                  <a:txBody>
                    <a:bodyPr/>
                    <a:lstStyle/>
                    <a:p>
                      <a:pPr fontAlgn="b"/>
                      <a:r>
                        <a:rPr lang="en-IN" sz="1400">
                          <a:effectLst/>
                        </a:rPr>
                        <a:t>JOB</a:t>
                      </a:r>
                      <a:endParaRPr lang="en-IN" sz="1400" b="1">
                        <a:solidFill>
                          <a:srgbClr val="000000"/>
                        </a:solidFill>
                        <a:effectLst/>
                      </a:endParaRPr>
                    </a:p>
                  </a:txBody>
                  <a:tcPr marL="60960" marR="60960" marT="60960" marB="60960" anchor="b"/>
                </a:tc>
                <a:tc>
                  <a:txBody>
                    <a:bodyPr/>
                    <a:lstStyle/>
                    <a:p>
                      <a:pPr fontAlgn="b"/>
                      <a:r>
                        <a:rPr lang="en-IN" sz="1400">
                          <a:effectLst/>
                        </a:rPr>
                        <a:t>MGR</a:t>
                      </a:r>
                      <a:endParaRPr lang="en-IN" sz="1400" b="1">
                        <a:solidFill>
                          <a:srgbClr val="000000"/>
                        </a:solidFill>
                        <a:effectLst/>
                      </a:endParaRPr>
                    </a:p>
                  </a:txBody>
                  <a:tcPr marL="60960" marR="60960" marT="60960" marB="60960" anchor="b"/>
                </a:tc>
                <a:tc>
                  <a:txBody>
                    <a:bodyPr/>
                    <a:lstStyle/>
                    <a:p>
                      <a:pPr fontAlgn="b"/>
                      <a:r>
                        <a:rPr lang="en-IN" sz="1400">
                          <a:effectLst/>
                        </a:rPr>
                        <a:t>HIREDATE</a:t>
                      </a:r>
                      <a:endParaRPr lang="en-IN" sz="1400" b="1">
                        <a:solidFill>
                          <a:srgbClr val="000000"/>
                        </a:solidFill>
                        <a:effectLst/>
                      </a:endParaRPr>
                    </a:p>
                  </a:txBody>
                  <a:tcPr marL="60960" marR="60960" marT="60960" marB="60960" anchor="b"/>
                </a:tc>
                <a:tc>
                  <a:txBody>
                    <a:bodyPr/>
                    <a:lstStyle/>
                    <a:p>
                      <a:pPr fontAlgn="b"/>
                      <a:r>
                        <a:rPr lang="en-IN" sz="1400">
                          <a:effectLst/>
                        </a:rPr>
                        <a:t>SAL</a:t>
                      </a:r>
                      <a:endParaRPr lang="en-IN" sz="1400" b="1">
                        <a:solidFill>
                          <a:srgbClr val="000000"/>
                        </a:solidFill>
                        <a:effectLst/>
                      </a:endParaRPr>
                    </a:p>
                  </a:txBody>
                  <a:tcPr marL="60960" marR="60960" marT="60960" marB="60960" anchor="b"/>
                </a:tc>
                <a:tc>
                  <a:txBody>
                    <a:bodyPr/>
                    <a:lstStyle/>
                    <a:p>
                      <a:pPr fontAlgn="b"/>
                      <a:r>
                        <a:rPr lang="en-IN" sz="1400">
                          <a:effectLst/>
                        </a:rPr>
                        <a:t>COMM</a:t>
                      </a:r>
                      <a:endParaRPr lang="en-IN" sz="1400" b="1">
                        <a:solidFill>
                          <a:srgbClr val="000000"/>
                        </a:solidFill>
                        <a:effectLst/>
                      </a:endParaRPr>
                    </a:p>
                  </a:txBody>
                  <a:tcPr marL="60960" marR="60960" marT="60960" marB="60960" anchor="b"/>
                </a:tc>
                <a:tc>
                  <a:txBody>
                    <a:bodyPr/>
                    <a:lstStyle/>
                    <a:p>
                      <a:pPr fontAlgn="b"/>
                      <a:r>
                        <a:rPr lang="en-IN" sz="1400" dirty="0">
                          <a:effectLst/>
                        </a:rPr>
                        <a:t>DEPTNO</a:t>
                      </a:r>
                      <a:endParaRPr lang="en-IN" sz="1400" b="1" dirty="0">
                        <a:solidFill>
                          <a:srgbClr val="000000"/>
                        </a:solidFill>
                        <a:effectLst/>
                      </a:endParaRPr>
                    </a:p>
                  </a:txBody>
                  <a:tcPr marL="60960" marR="60960" marT="60960" marB="60960" anchor="b"/>
                </a:tc>
              </a:tr>
              <a:tr h="0">
                <a:tc>
                  <a:txBody>
                    <a:bodyPr/>
                    <a:lstStyle/>
                    <a:p>
                      <a:r>
                        <a:rPr lang="en-IN" sz="1400" dirty="0">
                          <a:effectLst/>
                        </a:rPr>
                        <a:t>7566</a:t>
                      </a:r>
                      <a:endParaRPr lang="en-IN" sz="1400" dirty="0">
                        <a:solidFill>
                          <a:srgbClr val="000000"/>
                        </a:solidFill>
                        <a:effectLst/>
                      </a:endParaRPr>
                    </a:p>
                  </a:txBody>
                  <a:tcPr marL="60960" marR="60960" marT="30480" marB="30480" anchor="ctr"/>
                </a:tc>
                <a:tc>
                  <a:txBody>
                    <a:bodyPr/>
                    <a:lstStyle/>
                    <a:p>
                      <a:r>
                        <a:rPr lang="en-IN" sz="1400" dirty="0">
                          <a:effectLst/>
                        </a:rPr>
                        <a:t>JONES</a:t>
                      </a:r>
                      <a:endParaRPr lang="en-IN" sz="1400" dirty="0">
                        <a:solidFill>
                          <a:srgbClr val="000000"/>
                        </a:solidFill>
                        <a:effectLst/>
                      </a:endParaRPr>
                    </a:p>
                  </a:txBody>
                  <a:tcPr marL="60960" marR="60960" marT="30480" marB="30480" anchor="ctr"/>
                </a:tc>
                <a:tc>
                  <a:txBody>
                    <a:bodyPr/>
                    <a:lstStyle/>
                    <a:p>
                      <a:r>
                        <a:rPr lang="en-IN" sz="1400" dirty="0">
                          <a:effectLst/>
                        </a:rPr>
                        <a:t>MANAGER</a:t>
                      </a:r>
                      <a:endParaRPr lang="en-IN" sz="1400" dirty="0">
                        <a:solidFill>
                          <a:srgbClr val="000000"/>
                        </a:solidFill>
                        <a:effectLst/>
                      </a:endParaRPr>
                    </a:p>
                  </a:txBody>
                  <a:tcPr marL="60960" marR="60960" marT="30480" marB="30480" anchor="ctr"/>
                </a:tc>
                <a:tc>
                  <a:txBody>
                    <a:bodyPr/>
                    <a:lstStyle/>
                    <a:p>
                      <a:r>
                        <a:rPr lang="en-IN" sz="1400" dirty="0">
                          <a:effectLst/>
                        </a:rPr>
                        <a:t>7839</a:t>
                      </a:r>
                      <a:endParaRPr lang="en-IN" sz="1400" dirty="0">
                        <a:solidFill>
                          <a:srgbClr val="000000"/>
                        </a:solidFill>
                        <a:effectLst/>
                      </a:endParaRPr>
                    </a:p>
                  </a:txBody>
                  <a:tcPr marL="60960" marR="60960" marT="30480" marB="30480" anchor="ctr"/>
                </a:tc>
                <a:tc>
                  <a:txBody>
                    <a:bodyPr/>
                    <a:lstStyle/>
                    <a:p>
                      <a:r>
                        <a:rPr lang="en-IN" sz="1400" dirty="0">
                          <a:effectLst/>
                        </a:rPr>
                        <a:t>02-APR-81</a:t>
                      </a:r>
                      <a:endParaRPr lang="en-IN" sz="1400" dirty="0">
                        <a:solidFill>
                          <a:srgbClr val="000000"/>
                        </a:solidFill>
                        <a:effectLst/>
                      </a:endParaRPr>
                    </a:p>
                  </a:txBody>
                  <a:tcPr marL="60960" marR="60960" marT="30480" marB="30480" anchor="ctr"/>
                </a:tc>
                <a:tc>
                  <a:txBody>
                    <a:bodyPr/>
                    <a:lstStyle/>
                    <a:p>
                      <a:r>
                        <a:rPr lang="en-IN" sz="1400" dirty="0">
                          <a:effectLst/>
                        </a:rPr>
                        <a:t>2975</a:t>
                      </a:r>
                      <a:endParaRPr lang="en-IN" sz="1400" dirty="0">
                        <a:solidFill>
                          <a:srgbClr val="000000"/>
                        </a:solidFill>
                        <a:effectLst/>
                      </a:endParaRPr>
                    </a:p>
                  </a:txBody>
                  <a:tcPr marL="60960" marR="60960" marT="30480" marB="30480" anchor="ctr"/>
                </a:tc>
                <a:tc>
                  <a:txBody>
                    <a:bodyPr/>
                    <a:lstStyle/>
                    <a:p>
                      <a:r>
                        <a:rPr lang="en-IN" sz="1400" dirty="0">
                          <a:effectLst/>
                        </a:rPr>
                        <a:t>- </a:t>
                      </a:r>
                      <a:endParaRPr lang="en-IN" sz="1400" dirty="0">
                        <a:solidFill>
                          <a:srgbClr val="000000"/>
                        </a:solidFill>
                        <a:effectLst/>
                      </a:endParaRPr>
                    </a:p>
                  </a:txBody>
                  <a:tcPr marL="60960" marR="60960" marT="30480" marB="30480" anchor="ctr"/>
                </a:tc>
                <a:tc>
                  <a:txBody>
                    <a:bodyPr/>
                    <a:lstStyle/>
                    <a:p>
                      <a:r>
                        <a:rPr lang="en-IN" sz="1400" dirty="0">
                          <a:effectLst/>
                        </a:rPr>
                        <a:t>20</a:t>
                      </a:r>
                      <a:endParaRPr lang="en-IN" sz="1400" dirty="0">
                        <a:solidFill>
                          <a:srgbClr val="000000"/>
                        </a:solidFill>
                        <a:effectLst/>
                      </a:endParaRPr>
                    </a:p>
                  </a:txBody>
                  <a:tcPr marL="60960" marR="60960" marT="30480" marB="30480" anchor="ctr"/>
                </a:tc>
              </a:tr>
              <a:tr h="0">
                <a:tc>
                  <a:txBody>
                    <a:bodyPr/>
                    <a:lstStyle/>
                    <a:p>
                      <a:r>
                        <a:rPr lang="en-IN" sz="1400">
                          <a:effectLst/>
                        </a:rPr>
                        <a:t>7788</a:t>
                      </a:r>
                      <a:endParaRPr lang="en-IN" sz="1400">
                        <a:solidFill>
                          <a:srgbClr val="000000"/>
                        </a:solidFill>
                        <a:effectLst/>
                      </a:endParaRPr>
                    </a:p>
                  </a:txBody>
                  <a:tcPr marL="60960" marR="60960" marT="30480" marB="30480" anchor="ctr"/>
                </a:tc>
                <a:tc>
                  <a:txBody>
                    <a:bodyPr/>
                    <a:lstStyle/>
                    <a:p>
                      <a:r>
                        <a:rPr lang="en-IN" sz="1400">
                          <a:effectLst/>
                        </a:rPr>
                        <a:t>SCOTT</a:t>
                      </a:r>
                      <a:endParaRPr lang="en-IN" sz="1400">
                        <a:solidFill>
                          <a:srgbClr val="000000"/>
                        </a:solidFill>
                        <a:effectLst/>
                      </a:endParaRPr>
                    </a:p>
                  </a:txBody>
                  <a:tcPr marL="60960" marR="60960" marT="30480" marB="30480" anchor="ctr"/>
                </a:tc>
                <a:tc>
                  <a:txBody>
                    <a:bodyPr/>
                    <a:lstStyle/>
                    <a:p>
                      <a:r>
                        <a:rPr lang="en-IN" sz="1400">
                          <a:effectLst/>
                        </a:rPr>
                        <a:t>ANALYST</a:t>
                      </a:r>
                      <a:endParaRPr lang="en-IN" sz="1400">
                        <a:solidFill>
                          <a:srgbClr val="000000"/>
                        </a:solidFill>
                        <a:effectLst/>
                      </a:endParaRPr>
                    </a:p>
                  </a:txBody>
                  <a:tcPr marL="60960" marR="60960" marT="30480" marB="30480" anchor="ctr"/>
                </a:tc>
                <a:tc>
                  <a:txBody>
                    <a:bodyPr/>
                    <a:lstStyle/>
                    <a:p>
                      <a:r>
                        <a:rPr lang="en-IN" sz="1400" dirty="0">
                          <a:effectLst/>
                        </a:rPr>
                        <a:t>7566</a:t>
                      </a:r>
                      <a:endParaRPr lang="en-IN" sz="1400" dirty="0">
                        <a:solidFill>
                          <a:srgbClr val="000000"/>
                        </a:solidFill>
                        <a:effectLst/>
                      </a:endParaRPr>
                    </a:p>
                  </a:txBody>
                  <a:tcPr marL="60960" marR="60960" marT="30480" marB="30480" anchor="ctr"/>
                </a:tc>
                <a:tc>
                  <a:txBody>
                    <a:bodyPr/>
                    <a:lstStyle/>
                    <a:p>
                      <a:r>
                        <a:rPr lang="en-IN" sz="1400">
                          <a:effectLst/>
                        </a:rPr>
                        <a:t>19-APR-87</a:t>
                      </a:r>
                      <a:endParaRPr lang="en-IN" sz="1400">
                        <a:solidFill>
                          <a:srgbClr val="000000"/>
                        </a:solidFill>
                        <a:effectLst/>
                      </a:endParaRPr>
                    </a:p>
                  </a:txBody>
                  <a:tcPr marL="60960" marR="60960" marT="30480" marB="30480" anchor="ctr"/>
                </a:tc>
                <a:tc>
                  <a:txBody>
                    <a:bodyPr/>
                    <a:lstStyle/>
                    <a:p>
                      <a:r>
                        <a:rPr lang="en-IN" sz="1400">
                          <a:effectLst/>
                        </a:rPr>
                        <a:t>3000</a:t>
                      </a:r>
                      <a:endParaRPr lang="en-IN" sz="140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dirty="0">
                          <a:effectLst/>
                        </a:rPr>
                        <a:t>20</a:t>
                      </a:r>
                      <a:endParaRPr lang="en-IN" sz="1400" dirty="0">
                        <a:solidFill>
                          <a:srgbClr val="000000"/>
                        </a:solidFill>
                        <a:effectLst/>
                      </a:endParaRPr>
                    </a:p>
                  </a:txBody>
                  <a:tcPr marL="60960" marR="60960" marT="30480" marB="30480" anchor="ctr"/>
                </a:tc>
              </a:tr>
              <a:tr h="0">
                <a:tc>
                  <a:txBody>
                    <a:bodyPr/>
                    <a:lstStyle/>
                    <a:p>
                      <a:r>
                        <a:rPr lang="en-IN" sz="1400">
                          <a:effectLst/>
                        </a:rPr>
                        <a:t>7902</a:t>
                      </a:r>
                      <a:endParaRPr lang="en-IN" sz="1400">
                        <a:solidFill>
                          <a:srgbClr val="000000"/>
                        </a:solidFill>
                        <a:effectLst/>
                      </a:endParaRPr>
                    </a:p>
                  </a:txBody>
                  <a:tcPr marL="60960" marR="60960" marT="30480" marB="30480" anchor="ctr"/>
                </a:tc>
                <a:tc>
                  <a:txBody>
                    <a:bodyPr/>
                    <a:lstStyle/>
                    <a:p>
                      <a:r>
                        <a:rPr lang="en-IN" sz="1400">
                          <a:effectLst/>
                        </a:rPr>
                        <a:t>FORD</a:t>
                      </a:r>
                      <a:endParaRPr lang="en-IN" sz="1400">
                        <a:solidFill>
                          <a:srgbClr val="000000"/>
                        </a:solidFill>
                        <a:effectLst/>
                      </a:endParaRPr>
                    </a:p>
                  </a:txBody>
                  <a:tcPr marL="60960" marR="60960" marT="30480" marB="30480" anchor="ctr"/>
                </a:tc>
                <a:tc>
                  <a:txBody>
                    <a:bodyPr/>
                    <a:lstStyle/>
                    <a:p>
                      <a:r>
                        <a:rPr lang="en-IN" sz="1400">
                          <a:effectLst/>
                        </a:rPr>
                        <a:t>ANALYST</a:t>
                      </a:r>
                      <a:endParaRPr lang="en-IN" sz="1400">
                        <a:solidFill>
                          <a:srgbClr val="000000"/>
                        </a:solidFill>
                        <a:effectLst/>
                      </a:endParaRPr>
                    </a:p>
                  </a:txBody>
                  <a:tcPr marL="60960" marR="60960" marT="30480" marB="30480" anchor="ctr"/>
                </a:tc>
                <a:tc>
                  <a:txBody>
                    <a:bodyPr/>
                    <a:lstStyle/>
                    <a:p>
                      <a:r>
                        <a:rPr lang="en-IN" sz="1400">
                          <a:effectLst/>
                        </a:rPr>
                        <a:t>7566</a:t>
                      </a:r>
                      <a:endParaRPr lang="en-IN" sz="1400">
                        <a:solidFill>
                          <a:srgbClr val="000000"/>
                        </a:solidFill>
                        <a:effectLst/>
                      </a:endParaRPr>
                    </a:p>
                  </a:txBody>
                  <a:tcPr marL="60960" marR="60960" marT="30480" marB="30480" anchor="ctr"/>
                </a:tc>
                <a:tc>
                  <a:txBody>
                    <a:bodyPr/>
                    <a:lstStyle/>
                    <a:p>
                      <a:r>
                        <a:rPr lang="en-IN" sz="1400">
                          <a:effectLst/>
                        </a:rPr>
                        <a:t>03-DEC-81</a:t>
                      </a:r>
                      <a:endParaRPr lang="en-IN" sz="1400">
                        <a:solidFill>
                          <a:srgbClr val="000000"/>
                        </a:solidFill>
                        <a:effectLst/>
                      </a:endParaRPr>
                    </a:p>
                  </a:txBody>
                  <a:tcPr marL="60960" marR="60960" marT="30480" marB="30480" anchor="ctr"/>
                </a:tc>
                <a:tc>
                  <a:txBody>
                    <a:bodyPr/>
                    <a:lstStyle/>
                    <a:p>
                      <a:r>
                        <a:rPr lang="en-IN" sz="1400">
                          <a:effectLst/>
                        </a:rPr>
                        <a:t>3000</a:t>
                      </a:r>
                      <a:endParaRPr lang="en-IN" sz="140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dirty="0">
                          <a:effectLst/>
                        </a:rPr>
                        <a:t>20</a:t>
                      </a:r>
                      <a:endParaRPr lang="en-IN" sz="1400" dirty="0">
                        <a:solidFill>
                          <a:srgbClr val="000000"/>
                        </a:solidFill>
                        <a:effectLst/>
                      </a:endParaRPr>
                    </a:p>
                  </a:txBody>
                  <a:tcPr marL="60960" marR="60960" marT="30480" marB="30480" anchor="ctr"/>
                </a:tc>
              </a:tr>
              <a:tr h="0">
                <a:tc>
                  <a:txBody>
                    <a:bodyPr/>
                    <a:lstStyle/>
                    <a:p>
                      <a:r>
                        <a:rPr lang="en-IN" sz="1400" dirty="0">
                          <a:effectLst/>
                        </a:rPr>
                        <a:t>7369</a:t>
                      </a:r>
                      <a:endParaRPr lang="en-IN" sz="1400" dirty="0">
                        <a:solidFill>
                          <a:srgbClr val="000000"/>
                        </a:solidFill>
                        <a:effectLst/>
                      </a:endParaRPr>
                    </a:p>
                  </a:txBody>
                  <a:tcPr marL="60960" marR="60960" marT="30480" marB="30480" anchor="ctr"/>
                </a:tc>
                <a:tc>
                  <a:txBody>
                    <a:bodyPr/>
                    <a:lstStyle/>
                    <a:p>
                      <a:r>
                        <a:rPr lang="en-IN" sz="1400">
                          <a:effectLst/>
                        </a:rPr>
                        <a:t>SMITH</a:t>
                      </a:r>
                      <a:endParaRPr lang="en-IN" sz="1400">
                        <a:solidFill>
                          <a:srgbClr val="000000"/>
                        </a:solidFill>
                        <a:effectLst/>
                      </a:endParaRPr>
                    </a:p>
                  </a:txBody>
                  <a:tcPr marL="60960" marR="60960" marT="30480" marB="30480" anchor="ctr"/>
                </a:tc>
                <a:tc>
                  <a:txBody>
                    <a:bodyPr/>
                    <a:lstStyle/>
                    <a:p>
                      <a:r>
                        <a:rPr lang="en-IN" sz="1400">
                          <a:effectLst/>
                        </a:rPr>
                        <a:t>CLERK</a:t>
                      </a:r>
                      <a:endParaRPr lang="en-IN" sz="1400">
                        <a:solidFill>
                          <a:srgbClr val="000000"/>
                        </a:solidFill>
                        <a:effectLst/>
                      </a:endParaRPr>
                    </a:p>
                  </a:txBody>
                  <a:tcPr marL="60960" marR="60960" marT="30480" marB="30480" anchor="ctr"/>
                </a:tc>
                <a:tc>
                  <a:txBody>
                    <a:bodyPr/>
                    <a:lstStyle/>
                    <a:p>
                      <a:r>
                        <a:rPr lang="en-IN" sz="1400">
                          <a:effectLst/>
                        </a:rPr>
                        <a:t>7902</a:t>
                      </a:r>
                      <a:endParaRPr lang="en-IN" sz="1400">
                        <a:solidFill>
                          <a:srgbClr val="000000"/>
                        </a:solidFill>
                        <a:effectLst/>
                      </a:endParaRPr>
                    </a:p>
                  </a:txBody>
                  <a:tcPr marL="60960" marR="60960" marT="30480" marB="30480" anchor="ctr"/>
                </a:tc>
                <a:tc>
                  <a:txBody>
                    <a:bodyPr/>
                    <a:lstStyle/>
                    <a:p>
                      <a:r>
                        <a:rPr lang="en-IN" sz="1400">
                          <a:effectLst/>
                        </a:rPr>
                        <a:t>17-DEC-80</a:t>
                      </a:r>
                      <a:endParaRPr lang="en-IN" sz="1400">
                        <a:solidFill>
                          <a:srgbClr val="000000"/>
                        </a:solidFill>
                        <a:effectLst/>
                      </a:endParaRPr>
                    </a:p>
                  </a:txBody>
                  <a:tcPr marL="60960" marR="60960" marT="30480" marB="30480" anchor="ctr"/>
                </a:tc>
                <a:tc>
                  <a:txBody>
                    <a:bodyPr/>
                    <a:lstStyle/>
                    <a:p>
                      <a:r>
                        <a:rPr lang="en-IN" sz="1400">
                          <a:effectLst/>
                        </a:rPr>
                        <a:t>800</a:t>
                      </a:r>
                      <a:endParaRPr lang="en-IN" sz="140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dirty="0">
                          <a:effectLst/>
                        </a:rPr>
                        <a:t>20</a:t>
                      </a:r>
                      <a:endParaRPr lang="en-IN" sz="1400" dirty="0">
                        <a:solidFill>
                          <a:srgbClr val="000000"/>
                        </a:solidFill>
                        <a:effectLst/>
                      </a:endParaRPr>
                    </a:p>
                  </a:txBody>
                  <a:tcPr marL="60960" marR="60960" marT="30480" marB="30480" anchor="ctr"/>
                </a:tc>
              </a:tr>
              <a:tr h="0">
                <a:tc>
                  <a:txBody>
                    <a:bodyPr/>
                    <a:lstStyle/>
                    <a:p>
                      <a:r>
                        <a:rPr lang="en-IN" sz="1400">
                          <a:effectLst/>
                        </a:rPr>
                        <a:t>7876</a:t>
                      </a:r>
                      <a:endParaRPr lang="en-IN" sz="1400">
                        <a:solidFill>
                          <a:srgbClr val="000000"/>
                        </a:solidFill>
                        <a:effectLst/>
                      </a:endParaRPr>
                    </a:p>
                  </a:txBody>
                  <a:tcPr marL="60960" marR="60960" marT="30480" marB="30480" anchor="ctr"/>
                </a:tc>
                <a:tc>
                  <a:txBody>
                    <a:bodyPr/>
                    <a:lstStyle/>
                    <a:p>
                      <a:r>
                        <a:rPr lang="en-IN" sz="1400">
                          <a:effectLst/>
                        </a:rPr>
                        <a:t>ADAMS</a:t>
                      </a:r>
                      <a:endParaRPr lang="en-IN" sz="1400">
                        <a:solidFill>
                          <a:srgbClr val="000000"/>
                        </a:solidFill>
                        <a:effectLst/>
                      </a:endParaRPr>
                    </a:p>
                  </a:txBody>
                  <a:tcPr marL="60960" marR="60960" marT="30480" marB="30480" anchor="ctr"/>
                </a:tc>
                <a:tc>
                  <a:txBody>
                    <a:bodyPr/>
                    <a:lstStyle/>
                    <a:p>
                      <a:r>
                        <a:rPr lang="en-IN" sz="1400">
                          <a:effectLst/>
                        </a:rPr>
                        <a:t>CLERK</a:t>
                      </a:r>
                      <a:endParaRPr lang="en-IN" sz="1400">
                        <a:solidFill>
                          <a:srgbClr val="000000"/>
                        </a:solidFill>
                        <a:effectLst/>
                      </a:endParaRPr>
                    </a:p>
                  </a:txBody>
                  <a:tcPr marL="60960" marR="60960" marT="30480" marB="30480" anchor="ctr"/>
                </a:tc>
                <a:tc>
                  <a:txBody>
                    <a:bodyPr/>
                    <a:lstStyle/>
                    <a:p>
                      <a:r>
                        <a:rPr lang="en-IN" sz="1400">
                          <a:effectLst/>
                        </a:rPr>
                        <a:t>7788</a:t>
                      </a:r>
                      <a:endParaRPr lang="en-IN" sz="1400">
                        <a:solidFill>
                          <a:srgbClr val="000000"/>
                        </a:solidFill>
                        <a:effectLst/>
                      </a:endParaRPr>
                    </a:p>
                  </a:txBody>
                  <a:tcPr marL="60960" marR="60960" marT="30480" marB="30480" anchor="ctr"/>
                </a:tc>
                <a:tc>
                  <a:txBody>
                    <a:bodyPr/>
                    <a:lstStyle/>
                    <a:p>
                      <a:r>
                        <a:rPr lang="en-IN" sz="1400" dirty="0">
                          <a:effectLst/>
                        </a:rPr>
                        <a:t>23-MAY-87</a:t>
                      </a:r>
                      <a:endParaRPr lang="en-IN" sz="1400" dirty="0">
                        <a:solidFill>
                          <a:srgbClr val="000000"/>
                        </a:solidFill>
                        <a:effectLst/>
                      </a:endParaRPr>
                    </a:p>
                  </a:txBody>
                  <a:tcPr marL="60960" marR="60960" marT="30480" marB="30480" anchor="ctr"/>
                </a:tc>
                <a:tc>
                  <a:txBody>
                    <a:bodyPr/>
                    <a:lstStyle/>
                    <a:p>
                      <a:r>
                        <a:rPr lang="en-IN" sz="1400">
                          <a:effectLst/>
                        </a:rPr>
                        <a:t>1100</a:t>
                      </a:r>
                      <a:endParaRPr lang="en-IN" sz="140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dirty="0">
                          <a:effectLst/>
                        </a:rPr>
                        <a:t>20</a:t>
                      </a:r>
                      <a:endParaRPr lang="en-IN" sz="1400" dirty="0">
                        <a:solidFill>
                          <a:srgbClr val="000000"/>
                        </a:solidFill>
                        <a:effectLst/>
                      </a:endParaRPr>
                    </a:p>
                  </a:txBody>
                  <a:tcPr marL="60960" marR="60960" marT="30480" marB="3048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36087772"/>
              </p:ext>
            </p:extLst>
          </p:nvPr>
        </p:nvGraphicFramePr>
        <p:xfrm>
          <a:off x="304802" y="1828800"/>
          <a:ext cx="7592288" cy="2667000"/>
        </p:xfrm>
        <a:graphic>
          <a:graphicData uri="http://schemas.openxmlformats.org/drawingml/2006/table">
            <a:tbl>
              <a:tblPr>
                <a:tableStyleId>{35758FB7-9AC5-4552-8A53-C91805E547FA}</a:tableStyleId>
              </a:tblPr>
              <a:tblGrid>
                <a:gridCol w="949036"/>
                <a:gridCol w="949036"/>
                <a:gridCol w="949036"/>
                <a:gridCol w="949036"/>
                <a:gridCol w="949036"/>
                <a:gridCol w="949036"/>
                <a:gridCol w="949036"/>
                <a:gridCol w="949036"/>
              </a:tblGrid>
              <a:tr h="322384">
                <a:tc>
                  <a:txBody>
                    <a:bodyPr/>
                    <a:lstStyle/>
                    <a:p>
                      <a:pPr fontAlgn="b"/>
                      <a:r>
                        <a:rPr lang="en-IN" sz="1400" b="1" dirty="0">
                          <a:effectLst/>
                        </a:rPr>
                        <a:t>EMPNO</a:t>
                      </a:r>
                      <a:endParaRPr lang="en-IN" sz="1400" b="1" dirty="0">
                        <a:solidFill>
                          <a:srgbClr val="000000"/>
                        </a:solidFill>
                        <a:effectLst/>
                      </a:endParaRPr>
                    </a:p>
                  </a:txBody>
                  <a:tcPr marL="52754" marR="52754" marT="52754" marB="52754" anchor="b"/>
                </a:tc>
                <a:tc>
                  <a:txBody>
                    <a:bodyPr/>
                    <a:lstStyle/>
                    <a:p>
                      <a:pPr fontAlgn="b"/>
                      <a:r>
                        <a:rPr lang="en-IN" sz="1400" b="1">
                          <a:effectLst/>
                        </a:rPr>
                        <a:t>ENAME</a:t>
                      </a:r>
                      <a:endParaRPr lang="en-IN" sz="1400" b="1">
                        <a:solidFill>
                          <a:srgbClr val="000000"/>
                        </a:solidFill>
                        <a:effectLst/>
                      </a:endParaRPr>
                    </a:p>
                  </a:txBody>
                  <a:tcPr marL="52754" marR="52754" marT="52754" marB="52754" anchor="b"/>
                </a:tc>
                <a:tc>
                  <a:txBody>
                    <a:bodyPr/>
                    <a:lstStyle/>
                    <a:p>
                      <a:pPr fontAlgn="b"/>
                      <a:r>
                        <a:rPr lang="en-IN" sz="1400" b="1">
                          <a:effectLst/>
                        </a:rPr>
                        <a:t>JOB</a:t>
                      </a:r>
                      <a:endParaRPr lang="en-IN" sz="1400" b="1">
                        <a:solidFill>
                          <a:srgbClr val="000000"/>
                        </a:solidFill>
                        <a:effectLst/>
                      </a:endParaRPr>
                    </a:p>
                  </a:txBody>
                  <a:tcPr marL="52754" marR="52754" marT="52754" marB="52754" anchor="b"/>
                </a:tc>
                <a:tc>
                  <a:txBody>
                    <a:bodyPr/>
                    <a:lstStyle/>
                    <a:p>
                      <a:pPr fontAlgn="b"/>
                      <a:r>
                        <a:rPr lang="en-IN" sz="1400" b="1">
                          <a:effectLst/>
                        </a:rPr>
                        <a:t>MGR</a:t>
                      </a:r>
                      <a:endParaRPr lang="en-IN" sz="1400" b="1">
                        <a:solidFill>
                          <a:srgbClr val="000000"/>
                        </a:solidFill>
                        <a:effectLst/>
                      </a:endParaRPr>
                    </a:p>
                  </a:txBody>
                  <a:tcPr marL="52754" marR="52754" marT="52754" marB="52754" anchor="b"/>
                </a:tc>
                <a:tc>
                  <a:txBody>
                    <a:bodyPr/>
                    <a:lstStyle/>
                    <a:p>
                      <a:pPr fontAlgn="b"/>
                      <a:r>
                        <a:rPr lang="en-IN" sz="1400" b="1">
                          <a:effectLst/>
                        </a:rPr>
                        <a:t>HIREDATE</a:t>
                      </a:r>
                      <a:endParaRPr lang="en-IN" sz="1400" b="1">
                        <a:solidFill>
                          <a:srgbClr val="000000"/>
                        </a:solidFill>
                        <a:effectLst/>
                      </a:endParaRPr>
                    </a:p>
                  </a:txBody>
                  <a:tcPr marL="52754" marR="52754" marT="52754" marB="52754" anchor="b"/>
                </a:tc>
                <a:tc>
                  <a:txBody>
                    <a:bodyPr/>
                    <a:lstStyle/>
                    <a:p>
                      <a:pPr fontAlgn="b"/>
                      <a:r>
                        <a:rPr lang="en-IN" sz="1400" b="1">
                          <a:effectLst/>
                        </a:rPr>
                        <a:t>SAL</a:t>
                      </a:r>
                      <a:endParaRPr lang="en-IN" sz="1400" b="1">
                        <a:solidFill>
                          <a:srgbClr val="000000"/>
                        </a:solidFill>
                        <a:effectLst/>
                      </a:endParaRPr>
                    </a:p>
                  </a:txBody>
                  <a:tcPr marL="52754" marR="52754" marT="52754" marB="52754" anchor="b"/>
                </a:tc>
                <a:tc>
                  <a:txBody>
                    <a:bodyPr/>
                    <a:lstStyle/>
                    <a:p>
                      <a:pPr fontAlgn="b"/>
                      <a:r>
                        <a:rPr lang="en-IN" sz="1400" b="1">
                          <a:effectLst/>
                        </a:rPr>
                        <a:t>COMM</a:t>
                      </a:r>
                      <a:endParaRPr lang="en-IN" sz="1400" b="1">
                        <a:solidFill>
                          <a:srgbClr val="000000"/>
                        </a:solidFill>
                        <a:effectLst/>
                      </a:endParaRPr>
                    </a:p>
                  </a:txBody>
                  <a:tcPr marL="52754" marR="52754" marT="52754" marB="52754" anchor="b"/>
                </a:tc>
                <a:tc>
                  <a:txBody>
                    <a:bodyPr/>
                    <a:lstStyle/>
                    <a:p>
                      <a:pPr fontAlgn="b"/>
                      <a:r>
                        <a:rPr lang="en-IN" sz="1400" b="1" dirty="0">
                          <a:effectLst/>
                        </a:rPr>
                        <a:t>DEPTNO</a:t>
                      </a:r>
                      <a:endParaRPr lang="en-IN" sz="1400" b="1" dirty="0">
                        <a:solidFill>
                          <a:srgbClr val="000000"/>
                        </a:solidFill>
                        <a:effectLst/>
                      </a:endParaRPr>
                    </a:p>
                  </a:txBody>
                  <a:tcPr marL="52754" marR="52754" marT="52754" marB="52754" anchor="b"/>
                </a:tc>
              </a:tr>
              <a:tr h="293077">
                <a:tc>
                  <a:txBody>
                    <a:bodyPr/>
                    <a:lstStyle/>
                    <a:p>
                      <a:r>
                        <a:rPr lang="en-IN" sz="1400">
                          <a:effectLst/>
                        </a:rPr>
                        <a:t>7839</a:t>
                      </a:r>
                      <a:endParaRPr lang="en-IN" sz="1400">
                        <a:solidFill>
                          <a:srgbClr val="000000"/>
                        </a:solidFill>
                        <a:effectLst/>
                      </a:endParaRPr>
                    </a:p>
                  </a:txBody>
                  <a:tcPr marL="52754" marR="52754" marT="26377" marB="26377" anchor="ctr"/>
                </a:tc>
                <a:tc>
                  <a:txBody>
                    <a:bodyPr/>
                    <a:lstStyle/>
                    <a:p>
                      <a:r>
                        <a:rPr lang="en-IN" sz="1400">
                          <a:effectLst/>
                        </a:rPr>
                        <a:t>KING</a:t>
                      </a:r>
                      <a:endParaRPr lang="en-IN" sz="1400">
                        <a:solidFill>
                          <a:srgbClr val="000000"/>
                        </a:solidFill>
                        <a:effectLst/>
                      </a:endParaRPr>
                    </a:p>
                  </a:txBody>
                  <a:tcPr marL="52754" marR="52754" marT="26377" marB="26377" anchor="ctr"/>
                </a:tc>
                <a:tc>
                  <a:txBody>
                    <a:bodyPr/>
                    <a:lstStyle/>
                    <a:p>
                      <a:r>
                        <a:rPr lang="en-IN" sz="1400">
                          <a:effectLst/>
                        </a:rPr>
                        <a:t>PRESIDENT</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17-NOV-81</a:t>
                      </a:r>
                      <a:endParaRPr lang="en-IN" sz="1400">
                        <a:solidFill>
                          <a:srgbClr val="000000"/>
                        </a:solidFill>
                        <a:effectLst/>
                      </a:endParaRPr>
                    </a:p>
                  </a:txBody>
                  <a:tcPr marL="52754" marR="52754" marT="26377" marB="26377" anchor="ctr"/>
                </a:tc>
                <a:tc>
                  <a:txBody>
                    <a:bodyPr/>
                    <a:lstStyle/>
                    <a:p>
                      <a:r>
                        <a:rPr lang="en-IN" sz="1400">
                          <a:effectLst/>
                        </a:rPr>
                        <a:t>5000</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10</a:t>
                      </a:r>
                      <a:endParaRPr lang="en-IN" sz="1400">
                        <a:solidFill>
                          <a:srgbClr val="000000"/>
                        </a:solidFill>
                        <a:effectLst/>
                      </a:endParaRPr>
                    </a:p>
                  </a:txBody>
                  <a:tcPr marL="52754" marR="52754" marT="26377" marB="26377" anchor="ctr"/>
                </a:tc>
              </a:tr>
              <a:tr h="293077">
                <a:tc>
                  <a:txBody>
                    <a:bodyPr/>
                    <a:lstStyle/>
                    <a:p>
                      <a:r>
                        <a:rPr lang="en-IN" sz="1400">
                          <a:effectLst/>
                        </a:rPr>
                        <a:t>7698</a:t>
                      </a:r>
                      <a:endParaRPr lang="en-IN" sz="1400">
                        <a:solidFill>
                          <a:srgbClr val="000000"/>
                        </a:solidFill>
                        <a:effectLst/>
                      </a:endParaRPr>
                    </a:p>
                  </a:txBody>
                  <a:tcPr marL="52754" marR="52754" marT="26377" marB="26377" anchor="ctr"/>
                </a:tc>
                <a:tc>
                  <a:txBody>
                    <a:bodyPr/>
                    <a:lstStyle/>
                    <a:p>
                      <a:r>
                        <a:rPr lang="en-IN" sz="1400">
                          <a:effectLst/>
                        </a:rPr>
                        <a:t>BLAKE</a:t>
                      </a:r>
                      <a:endParaRPr lang="en-IN" sz="1400">
                        <a:solidFill>
                          <a:srgbClr val="000000"/>
                        </a:solidFill>
                        <a:effectLst/>
                      </a:endParaRPr>
                    </a:p>
                  </a:txBody>
                  <a:tcPr marL="52754" marR="52754" marT="26377" marB="26377" anchor="ctr"/>
                </a:tc>
                <a:tc>
                  <a:txBody>
                    <a:bodyPr/>
                    <a:lstStyle/>
                    <a:p>
                      <a:r>
                        <a:rPr lang="en-IN" sz="1400" dirty="0">
                          <a:effectLst/>
                        </a:rPr>
                        <a:t>MANAGER</a:t>
                      </a:r>
                      <a:endParaRPr lang="en-IN" sz="1400" dirty="0">
                        <a:solidFill>
                          <a:srgbClr val="000000"/>
                        </a:solidFill>
                        <a:effectLst/>
                      </a:endParaRPr>
                    </a:p>
                  </a:txBody>
                  <a:tcPr marL="52754" marR="52754" marT="26377" marB="26377" anchor="ctr"/>
                </a:tc>
                <a:tc>
                  <a:txBody>
                    <a:bodyPr/>
                    <a:lstStyle/>
                    <a:p>
                      <a:r>
                        <a:rPr lang="en-IN" sz="1400">
                          <a:effectLst/>
                        </a:rPr>
                        <a:t>7839</a:t>
                      </a:r>
                      <a:endParaRPr lang="en-IN" sz="1400">
                        <a:solidFill>
                          <a:srgbClr val="000000"/>
                        </a:solidFill>
                        <a:effectLst/>
                      </a:endParaRPr>
                    </a:p>
                  </a:txBody>
                  <a:tcPr marL="52754" marR="52754" marT="26377" marB="26377" anchor="ctr"/>
                </a:tc>
                <a:tc>
                  <a:txBody>
                    <a:bodyPr/>
                    <a:lstStyle/>
                    <a:p>
                      <a:r>
                        <a:rPr lang="en-IN" sz="1400">
                          <a:effectLst/>
                        </a:rPr>
                        <a:t>01-MAY-81</a:t>
                      </a:r>
                      <a:endParaRPr lang="en-IN" sz="1400">
                        <a:solidFill>
                          <a:srgbClr val="000000"/>
                        </a:solidFill>
                        <a:effectLst/>
                      </a:endParaRPr>
                    </a:p>
                  </a:txBody>
                  <a:tcPr marL="52754" marR="52754" marT="26377" marB="26377" anchor="ctr"/>
                </a:tc>
                <a:tc>
                  <a:txBody>
                    <a:bodyPr/>
                    <a:lstStyle/>
                    <a:p>
                      <a:r>
                        <a:rPr lang="en-IN" sz="1400">
                          <a:effectLst/>
                        </a:rPr>
                        <a:t>2850</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30</a:t>
                      </a:r>
                      <a:endParaRPr lang="en-IN" sz="1400">
                        <a:solidFill>
                          <a:srgbClr val="000000"/>
                        </a:solidFill>
                        <a:effectLst/>
                      </a:endParaRPr>
                    </a:p>
                  </a:txBody>
                  <a:tcPr marL="52754" marR="52754" marT="26377" marB="26377" anchor="ctr"/>
                </a:tc>
              </a:tr>
              <a:tr h="293077">
                <a:tc>
                  <a:txBody>
                    <a:bodyPr/>
                    <a:lstStyle/>
                    <a:p>
                      <a:r>
                        <a:rPr lang="en-IN" sz="1400">
                          <a:effectLst/>
                        </a:rPr>
                        <a:t>7782</a:t>
                      </a:r>
                      <a:endParaRPr lang="en-IN" sz="1400">
                        <a:solidFill>
                          <a:srgbClr val="000000"/>
                        </a:solidFill>
                        <a:effectLst/>
                      </a:endParaRPr>
                    </a:p>
                  </a:txBody>
                  <a:tcPr marL="52754" marR="52754" marT="26377" marB="26377" anchor="ctr"/>
                </a:tc>
                <a:tc>
                  <a:txBody>
                    <a:bodyPr/>
                    <a:lstStyle/>
                    <a:p>
                      <a:r>
                        <a:rPr lang="en-IN" sz="1400" dirty="0">
                          <a:effectLst/>
                        </a:rPr>
                        <a:t>CLARK</a:t>
                      </a:r>
                      <a:endParaRPr lang="en-IN" sz="1400" dirty="0">
                        <a:solidFill>
                          <a:srgbClr val="000000"/>
                        </a:solidFill>
                        <a:effectLst/>
                      </a:endParaRPr>
                    </a:p>
                  </a:txBody>
                  <a:tcPr marL="52754" marR="52754" marT="26377" marB="26377" anchor="ctr"/>
                </a:tc>
                <a:tc>
                  <a:txBody>
                    <a:bodyPr/>
                    <a:lstStyle/>
                    <a:p>
                      <a:r>
                        <a:rPr lang="en-IN" sz="1400">
                          <a:effectLst/>
                        </a:rPr>
                        <a:t>MANAGER</a:t>
                      </a:r>
                      <a:endParaRPr lang="en-IN" sz="1400">
                        <a:solidFill>
                          <a:srgbClr val="000000"/>
                        </a:solidFill>
                        <a:effectLst/>
                      </a:endParaRPr>
                    </a:p>
                  </a:txBody>
                  <a:tcPr marL="52754" marR="52754" marT="26377" marB="26377" anchor="ctr"/>
                </a:tc>
                <a:tc>
                  <a:txBody>
                    <a:bodyPr/>
                    <a:lstStyle/>
                    <a:p>
                      <a:r>
                        <a:rPr lang="en-IN" sz="1400" dirty="0">
                          <a:effectLst/>
                        </a:rPr>
                        <a:t>7839</a:t>
                      </a:r>
                      <a:endParaRPr lang="en-IN" sz="1400" dirty="0">
                        <a:solidFill>
                          <a:srgbClr val="000000"/>
                        </a:solidFill>
                        <a:effectLst/>
                      </a:endParaRPr>
                    </a:p>
                  </a:txBody>
                  <a:tcPr marL="52754" marR="52754" marT="26377" marB="26377" anchor="ctr"/>
                </a:tc>
                <a:tc>
                  <a:txBody>
                    <a:bodyPr/>
                    <a:lstStyle/>
                    <a:p>
                      <a:r>
                        <a:rPr lang="en-IN" sz="1400">
                          <a:effectLst/>
                        </a:rPr>
                        <a:t>09-JUN-81</a:t>
                      </a:r>
                      <a:endParaRPr lang="en-IN" sz="1400">
                        <a:solidFill>
                          <a:srgbClr val="000000"/>
                        </a:solidFill>
                        <a:effectLst/>
                      </a:endParaRPr>
                    </a:p>
                  </a:txBody>
                  <a:tcPr marL="52754" marR="52754" marT="26377" marB="26377" anchor="ctr"/>
                </a:tc>
                <a:tc>
                  <a:txBody>
                    <a:bodyPr/>
                    <a:lstStyle/>
                    <a:p>
                      <a:r>
                        <a:rPr lang="en-IN" sz="1400">
                          <a:effectLst/>
                        </a:rPr>
                        <a:t>2450</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10</a:t>
                      </a:r>
                      <a:endParaRPr lang="en-IN" sz="1400">
                        <a:solidFill>
                          <a:srgbClr val="000000"/>
                        </a:solidFill>
                        <a:effectLst/>
                      </a:endParaRPr>
                    </a:p>
                  </a:txBody>
                  <a:tcPr marL="52754" marR="52754" marT="26377" marB="26377" anchor="ctr"/>
                </a:tc>
              </a:tr>
              <a:tr h="293077">
                <a:tc>
                  <a:txBody>
                    <a:bodyPr/>
                    <a:lstStyle/>
                    <a:p>
                      <a:r>
                        <a:rPr lang="en-IN" sz="1400">
                          <a:effectLst/>
                        </a:rPr>
                        <a:t>7566</a:t>
                      </a:r>
                      <a:endParaRPr lang="en-IN" sz="1400">
                        <a:solidFill>
                          <a:srgbClr val="000000"/>
                        </a:solidFill>
                        <a:effectLst/>
                      </a:endParaRPr>
                    </a:p>
                  </a:txBody>
                  <a:tcPr marL="52754" marR="52754" marT="26377" marB="26377" anchor="ctr"/>
                </a:tc>
                <a:tc>
                  <a:txBody>
                    <a:bodyPr/>
                    <a:lstStyle/>
                    <a:p>
                      <a:r>
                        <a:rPr lang="en-IN" sz="1400">
                          <a:effectLst/>
                        </a:rPr>
                        <a:t>JONES</a:t>
                      </a:r>
                      <a:endParaRPr lang="en-IN" sz="1400">
                        <a:solidFill>
                          <a:srgbClr val="000000"/>
                        </a:solidFill>
                        <a:effectLst/>
                      </a:endParaRPr>
                    </a:p>
                  </a:txBody>
                  <a:tcPr marL="52754" marR="52754" marT="26377" marB="26377" anchor="ctr"/>
                </a:tc>
                <a:tc>
                  <a:txBody>
                    <a:bodyPr/>
                    <a:lstStyle/>
                    <a:p>
                      <a:r>
                        <a:rPr lang="en-IN" sz="1400">
                          <a:effectLst/>
                        </a:rPr>
                        <a:t>MANAGER</a:t>
                      </a:r>
                      <a:endParaRPr lang="en-IN" sz="1400">
                        <a:solidFill>
                          <a:srgbClr val="000000"/>
                        </a:solidFill>
                        <a:effectLst/>
                      </a:endParaRPr>
                    </a:p>
                  </a:txBody>
                  <a:tcPr marL="52754" marR="52754" marT="26377" marB="26377" anchor="ctr"/>
                </a:tc>
                <a:tc>
                  <a:txBody>
                    <a:bodyPr/>
                    <a:lstStyle/>
                    <a:p>
                      <a:r>
                        <a:rPr lang="en-IN" sz="1400">
                          <a:effectLst/>
                        </a:rPr>
                        <a:t>7839</a:t>
                      </a:r>
                      <a:endParaRPr lang="en-IN" sz="1400">
                        <a:solidFill>
                          <a:srgbClr val="000000"/>
                        </a:solidFill>
                        <a:effectLst/>
                      </a:endParaRPr>
                    </a:p>
                  </a:txBody>
                  <a:tcPr marL="52754" marR="52754" marT="26377" marB="26377" anchor="ctr"/>
                </a:tc>
                <a:tc>
                  <a:txBody>
                    <a:bodyPr/>
                    <a:lstStyle/>
                    <a:p>
                      <a:r>
                        <a:rPr lang="en-IN" sz="1400">
                          <a:effectLst/>
                        </a:rPr>
                        <a:t>02-APR-81</a:t>
                      </a:r>
                      <a:endParaRPr lang="en-IN" sz="1400">
                        <a:solidFill>
                          <a:srgbClr val="000000"/>
                        </a:solidFill>
                        <a:effectLst/>
                      </a:endParaRPr>
                    </a:p>
                  </a:txBody>
                  <a:tcPr marL="52754" marR="52754" marT="26377" marB="26377" anchor="ctr"/>
                </a:tc>
                <a:tc>
                  <a:txBody>
                    <a:bodyPr/>
                    <a:lstStyle/>
                    <a:p>
                      <a:r>
                        <a:rPr lang="en-IN" sz="1400">
                          <a:effectLst/>
                        </a:rPr>
                        <a:t>2975</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20</a:t>
                      </a:r>
                      <a:endParaRPr lang="en-IN" sz="1400">
                        <a:solidFill>
                          <a:srgbClr val="000000"/>
                        </a:solidFill>
                        <a:effectLst/>
                      </a:endParaRPr>
                    </a:p>
                  </a:txBody>
                  <a:tcPr marL="52754" marR="52754" marT="26377" marB="26377" anchor="ctr"/>
                </a:tc>
              </a:tr>
              <a:tr h="293077">
                <a:tc>
                  <a:txBody>
                    <a:bodyPr/>
                    <a:lstStyle/>
                    <a:p>
                      <a:r>
                        <a:rPr lang="en-IN" sz="1400">
                          <a:effectLst/>
                        </a:rPr>
                        <a:t>7788</a:t>
                      </a:r>
                      <a:endParaRPr lang="en-IN" sz="1400">
                        <a:solidFill>
                          <a:srgbClr val="000000"/>
                        </a:solidFill>
                        <a:effectLst/>
                      </a:endParaRPr>
                    </a:p>
                  </a:txBody>
                  <a:tcPr marL="52754" marR="52754" marT="26377" marB="26377" anchor="ctr"/>
                </a:tc>
                <a:tc>
                  <a:txBody>
                    <a:bodyPr/>
                    <a:lstStyle/>
                    <a:p>
                      <a:r>
                        <a:rPr lang="en-IN" sz="1400">
                          <a:effectLst/>
                        </a:rPr>
                        <a:t>SCOTT</a:t>
                      </a:r>
                      <a:endParaRPr lang="en-IN" sz="1400">
                        <a:solidFill>
                          <a:srgbClr val="000000"/>
                        </a:solidFill>
                        <a:effectLst/>
                      </a:endParaRPr>
                    </a:p>
                  </a:txBody>
                  <a:tcPr marL="52754" marR="52754" marT="26377" marB="26377" anchor="ctr"/>
                </a:tc>
                <a:tc>
                  <a:txBody>
                    <a:bodyPr/>
                    <a:lstStyle/>
                    <a:p>
                      <a:r>
                        <a:rPr lang="en-IN" sz="1400">
                          <a:effectLst/>
                        </a:rPr>
                        <a:t>ANALYST</a:t>
                      </a:r>
                      <a:endParaRPr lang="en-IN" sz="1400">
                        <a:solidFill>
                          <a:srgbClr val="000000"/>
                        </a:solidFill>
                        <a:effectLst/>
                      </a:endParaRPr>
                    </a:p>
                  </a:txBody>
                  <a:tcPr marL="52754" marR="52754" marT="26377" marB="26377" anchor="ctr"/>
                </a:tc>
                <a:tc>
                  <a:txBody>
                    <a:bodyPr/>
                    <a:lstStyle/>
                    <a:p>
                      <a:r>
                        <a:rPr lang="en-IN" sz="1400" dirty="0">
                          <a:effectLst/>
                        </a:rPr>
                        <a:t>7566</a:t>
                      </a:r>
                      <a:endParaRPr lang="en-IN" sz="1400" dirty="0">
                        <a:solidFill>
                          <a:srgbClr val="000000"/>
                        </a:solidFill>
                        <a:effectLst/>
                      </a:endParaRPr>
                    </a:p>
                  </a:txBody>
                  <a:tcPr marL="52754" marR="52754" marT="26377" marB="26377" anchor="ctr"/>
                </a:tc>
                <a:tc>
                  <a:txBody>
                    <a:bodyPr/>
                    <a:lstStyle/>
                    <a:p>
                      <a:r>
                        <a:rPr lang="en-IN" sz="1400">
                          <a:effectLst/>
                        </a:rPr>
                        <a:t>19-APR-87</a:t>
                      </a:r>
                      <a:endParaRPr lang="en-IN" sz="1400">
                        <a:solidFill>
                          <a:srgbClr val="000000"/>
                        </a:solidFill>
                        <a:effectLst/>
                      </a:endParaRPr>
                    </a:p>
                  </a:txBody>
                  <a:tcPr marL="52754" marR="52754" marT="26377" marB="26377" anchor="ctr"/>
                </a:tc>
                <a:tc>
                  <a:txBody>
                    <a:bodyPr/>
                    <a:lstStyle/>
                    <a:p>
                      <a:r>
                        <a:rPr lang="en-IN" sz="1400">
                          <a:effectLst/>
                        </a:rPr>
                        <a:t>3000</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20</a:t>
                      </a:r>
                      <a:endParaRPr lang="en-IN" sz="1400">
                        <a:solidFill>
                          <a:srgbClr val="000000"/>
                        </a:solidFill>
                        <a:effectLst/>
                      </a:endParaRPr>
                    </a:p>
                  </a:txBody>
                  <a:tcPr marL="52754" marR="52754" marT="26377" marB="26377" anchor="ctr"/>
                </a:tc>
              </a:tr>
              <a:tr h="293077">
                <a:tc>
                  <a:txBody>
                    <a:bodyPr/>
                    <a:lstStyle/>
                    <a:p>
                      <a:r>
                        <a:rPr lang="en-IN" sz="1400">
                          <a:effectLst/>
                        </a:rPr>
                        <a:t>7902</a:t>
                      </a:r>
                      <a:endParaRPr lang="en-IN" sz="1400">
                        <a:solidFill>
                          <a:srgbClr val="000000"/>
                        </a:solidFill>
                        <a:effectLst/>
                      </a:endParaRPr>
                    </a:p>
                  </a:txBody>
                  <a:tcPr marL="52754" marR="52754" marT="26377" marB="26377" anchor="ctr"/>
                </a:tc>
                <a:tc>
                  <a:txBody>
                    <a:bodyPr/>
                    <a:lstStyle/>
                    <a:p>
                      <a:r>
                        <a:rPr lang="en-IN" sz="1400">
                          <a:effectLst/>
                        </a:rPr>
                        <a:t>FORD</a:t>
                      </a:r>
                      <a:endParaRPr lang="en-IN" sz="1400">
                        <a:solidFill>
                          <a:srgbClr val="000000"/>
                        </a:solidFill>
                        <a:effectLst/>
                      </a:endParaRPr>
                    </a:p>
                  </a:txBody>
                  <a:tcPr marL="52754" marR="52754" marT="26377" marB="26377" anchor="ctr"/>
                </a:tc>
                <a:tc>
                  <a:txBody>
                    <a:bodyPr/>
                    <a:lstStyle/>
                    <a:p>
                      <a:r>
                        <a:rPr lang="en-IN" sz="1400">
                          <a:effectLst/>
                        </a:rPr>
                        <a:t>ANALYST</a:t>
                      </a:r>
                      <a:endParaRPr lang="en-IN" sz="1400">
                        <a:solidFill>
                          <a:srgbClr val="000000"/>
                        </a:solidFill>
                        <a:effectLst/>
                      </a:endParaRPr>
                    </a:p>
                  </a:txBody>
                  <a:tcPr marL="52754" marR="52754" marT="26377" marB="26377" anchor="ctr"/>
                </a:tc>
                <a:tc>
                  <a:txBody>
                    <a:bodyPr/>
                    <a:lstStyle/>
                    <a:p>
                      <a:r>
                        <a:rPr lang="en-IN" sz="1400">
                          <a:effectLst/>
                        </a:rPr>
                        <a:t>7566</a:t>
                      </a:r>
                      <a:endParaRPr lang="en-IN" sz="1400">
                        <a:solidFill>
                          <a:srgbClr val="000000"/>
                        </a:solidFill>
                        <a:effectLst/>
                      </a:endParaRPr>
                    </a:p>
                  </a:txBody>
                  <a:tcPr marL="52754" marR="52754" marT="26377" marB="26377" anchor="ctr"/>
                </a:tc>
                <a:tc>
                  <a:txBody>
                    <a:bodyPr/>
                    <a:lstStyle/>
                    <a:p>
                      <a:r>
                        <a:rPr lang="en-IN" sz="1400">
                          <a:effectLst/>
                        </a:rPr>
                        <a:t>03-DEC-81</a:t>
                      </a:r>
                      <a:endParaRPr lang="en-IN" sz="1400">
                        <a:solidFill>
                          <a:srgbClr val="000000"/>
                        </a:solidFill>
                        <a:effectLst/>
                      </a:endParaRPr>
                    </a:p>
                  </a:txBody>
                  <a:tcPr marL="52754" marR="52754" marT="26377" marB="26377" anchor="ctr"/>
                </a:tc>
                <a:tc>
                  <a:txBody>
                    <a:bodyPr/>
                    <a:lstStyle/>
                    <a:p>
                      <a:r>
                        <a:rPr lang="en-IN" sz="1400">
                          <a:effectLst/>
                        </a:rPr>
                        <a:t>3000</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20</a:t>
                      </a:r>
                      <a:endParaRPr lang="en-IN" sz="1400">
                        <a:solidFill>
                          <a:srgbClr val="000000"/>
                        </a:solidFill>
                        <a:effectLst/>
                      </a:endParaRPr>
                    </a:p>
                  </a:txBody>
                  <a:tcPr marL="52754" marR="52754" marT="26377" marB="26377" anchor="ctr"/>
                </a:tc>
              </a:tr>
              <a:tr h="293077">
                <a:tc>
                  <a:txBody>
                    <a:bodyPr/>
                    <a:lstStyle/>
                    <a:p>
                      <a:r>
                        <a:rPr lang="en-IN" sz="1400">
                          <a:effectLst/>
                        </a:rPr>
                        <a:t>7499</a:t>
                      </a:r>
                      <a:endParaRPr lang="en-IN" sz="1400">
                        <a:solidFill>
                          <a:srgbClr val="000000"/>
                        </a:solidFill>
                        <a:effectLst/>
                      </a:endParaRPr>
                    </a:p>
                  </a:txBody>
                  <a:tcPr marL="52754" marR="52754" marT="26377" marB="26377" anchor="ctr"/>
                </a:tc>
                <a:tc>
                  <a:txBody>
                    <a:bodyPr/>
                    <a:lstStyle/>
                    <a:p>
                      <a:r>
                        <a:rPr lang="en-IN" sz="1400">
                          <a:effectLst/>
                        </a:rPr>
                        <a:t>ALLEN</a:t>
                      </a:r>
                      <a:endParaRPr lang="en-IN" sz="1400">
                        <a:solidFill>
                          <a:srgbClr val="000000"/>
                        </a:solidFill>
                        <a:effectLst/>
                      </a:endParaRPr>
                    </a:p>
                  </a:txBody>
                  <a:tcPr marL="52754" marR="52754" marT="26377" marB="26377" anchor="ctr"/>
                </a:tc>
                <a:tc>
                  <a:txBody>
                    <a:bodyPr/>
                    <a:lstStyle/>
                    <a:p>
                      <a:r>
                        <a:rPr lang="en-IN" sz="1400" dirty="0">
                          <a:effectLst/>
                        </a:rPr>
                        <a:t>SALESMAN</a:t>
                      </a:r>
                      <a:endParaRPr lang="en-IN" sz="1400" dirty="0">
                        <a:solidFill>
                          <a:srgbClr val="000000"/>
                        </a:solidFill>
                        <a:effectLst/>
                      </a:endParaRPr>
                    </a:p>
                  </a:txBody>
                  <a:tcPr marL="52754" marR="52754" marT="26377" marB="26377" anchor="ctr"/>
                </a:tc>
                <a:tc>
                  <a:txBody>
                    <a:bodyPr/>
                    <a:lstStyle/>
                    <a:p>
                      <a:r>
                        <a:rPr lang="en-IN" sz="1400">
                          <a:effectLst/>
                        </a:rPr>
                        <a:t>7698</a:t>
                      </a:r>
                      <a:endParaRPr lang="en-IN" sz="1400">
                        <a:solidFill>
                          <a:srgbClr val="000000"/>
                        </a:solidFill>
                        <a:effectLst/>
                      </a:endParaRPr>
                    </a:p>
                  </a:txBody>
                  <a:tcPr marL="52754" marR="52754" marT="26377" marB="26377" anchor="ctr"/>
                </a:tc>
                <a:tc>
                  <a:txBody>
                    <a:bodyPr/>
                    <a:lstStyle/>
                    <a:p>
                      <a:r>
                        <a:rPr lang="en-IN" sz="1400">
                          <a:effectLst/>
                        </a:rPr>
                        <a:t>20-FEB-81</a:t>
                      </a:r>
                      <a:endParaRPr lang="en-IN" sz="1400">
                        <a:solidFill>
                          <a:srgbClr val="000000"/>
                        </a:solidFill>
                        <a:effectLst/>
                      </a:endParaRPr>
                    </a:p>
                  </a:txBody>
                  <a:tcPr marL="52754" marR="52754" marT="26377" marB="26377" anchor="ctr"/>
                </a:tc>
                <a:tc>
                  <a:txBody>
                    <a:bodyPr/>
                    <a:lstStyle/>
                    <a:p>
                      <a:r>
                        <a:rPr lang="en-IN" sz="1400">
                          <a:effectLst/>
                        </a:rPr>
                        <a:t>1600</a:t>
                      </a:r>
                      <a:endParaRPr lang="en-IN" sz="1400">
                        <a:solidFill>
                          <a:srgbClr val="000000"/>
                        </a:solidFill>
                        <a:effectLst/>
                      </a:endParaRPr>
                    </a:p>
                  </a:txBody>
                  <a:tcPr marL="52754" marR="52754" marT="26377" marB="26377" anchor="ctr"/>
                </a:tc>
                <a:tc>
                  <a:txBody>
                    <a:bodyPr/>
                    <a:lstStyle/>
                    <a:p>
                      <a:r>
                        <a:rPr lang="en-IN" sz="1400">
                          <a:effectLst/>
                        </a:rPr>
                        <a:t>300</a:t>
                      </a:r>
                      <a:endParaRPr lang="en-IN" sz="1400">
                        <a:solidFill>
                          <a:srgbClr val="000000"/>
                        </a:solidFill>
                        <a:effectLst/>
                      </a:endParaRPr>
                    </a:p>
                  </a:txBody>
                  <a:tcPr marL="52754" marR="52754" marT="26377" marB="26377" anchor="ctr"/>
                </a:tc>
                <a:tc>
                  <a:txBody>
                    <a:bodyPr/>
                    <a:lstStyle/>
                    <a:p>
                      <a:r>
                        <a:rPr lang="en-IN" sz="1400">
                          <a:effectLst/>
                        </a:rPr>
                        <a:t>30</a:t>
                      </a:r>
                      <a:endParaRPr lang="en-IN" sz="1400">
                        <a:solidFill>
                          <a:srgbClr val="000000"/>
                        </a:solidFill>
                        <a:effectLst/>
                      </a:endParaRPr>
                    </a:p>
                  </a:txBody>
                  <a:tcPr marL="52754" marR="52754" marT="26377" marB="26377" anchor="ctr"/>
                </a:tc>
              </a:tr>
              <a:tr h="293077">
                <a:tc>
                  <a:txBody>
                    <a:bodyPr/>
                    <a:lstStyle/>
                    <a:p>
                      <a:r>
                        <a:rPr lang="en-IN" sz="1400">
                          <a:effectLst/>
                        </a:rPr>
                        <a:t>7844</a:t>
                      </a:r>
                      <a:endParaRPr lang="en-IN" sz="1400">
                        <a:solidFill>
                          <a:srgbClr val="000000"/>
                        </a:solidFill>
                        <a:effectLst/>
                      </a:endParaRPr>
                    </a:p>
                  </a:txBody>
                  <a:tcPr marL="52754" marR="52754" marT="26377" marB="26377" anchor="ctr"/>
                </a:tc>
                <a:tc>
                  <a:txBody>
                    <a:bodyPr/>
                    <a:lstStyle/>
                    <a:p>
                      <a:r>
                        <a:rPr lang="en-IN" sz="1400">
                          <a:effectLst/>
                        </a:rPr>
                        <a:t>TURNER</a:t>
                      </a:r>
                      <a:endParaRPr lang="en-IN" sz="1400">
                        <a:solidFill>
                          <a:srgbClr val="000000"/>
                        </a:solidFill>
                        <a:effectLst/>
                      </a:endParaRPr>
                    </a:p>
                  </a:txBody>
                  <a:tcPr marL="52754" marR="52754" marT="26377" marB="26377" anchor="ctr"/>
                </a:tc>
                <a:tc>
                  <a:txBody>
                    <a:bodyPr/>
                    <a:lstStyle/>
                    <a:p>
                      <a:r>
                        <a:rPr lang="en-IN" sz="1400">
                          <a:effectLst/>
                        </a:rPr>
                        <a:t>SALESMAN</a:t>
                      </a:r>
                      <a:endParaRPr lang="en-IN" sz="1400">
                        <a:solidFill>
                          <a:srgbClr val="000000"/>
                        </a:solidFill>
                        <a:effectLst/>
                      </a:endParaRPr>
                    </a:p>
                  </a:txBody>
                  <a:tcPr marL="52754" marR="52754" marT="26377" marB="26377" anchor="ctr"/>
                </a:tc>
                <a:tc>
                  <a:txBody>
                    <a:bodyPr/>
                    <a:lstStyle/>
                    <a:p>
                      <a:r>
                        <a:rPr lang="en-IN" sz="1400">
                          <a:effectLst/>
                        </a:rPr>
                        <a:t>7698</a:t>
                      </a:r>
                      <a:endParaRPr lang="en-IN" sz="1400">
                        <a:solidFill>
                          <a:srgbClr val="000000"/>
                        </a:solidFill>
                        <a:effectLst/>
                      </a:endParaRPr>
                    </a:p>
                  </a:txBody>
                  <a:tcPr marL="52754" marR="52754" marT="26377" marB="26377" anchor="ctr"/>
                </a:tc>
                <a:tc>
                  <a:txBody>
                    <a:bodyPr/>
                    <a:lstStyle/>
                    <a:p>
                      <a:r>
                        <a:rPr lang="en-IN" sz="1400">
                          <a:effectLst/>
                        </a:rPr>
                        <a:t>08-SEP-81</a:t>
                      </a:r>
                      <a:endParaRPr lang="en-IN" sz="1400">
                        <a:solidFill>
                          <a:srgbClr val="000000"/>
                        </a:solidFill>
                        <a:effectLst/>
                      </a:endParaRPr>
                    </a:p>
                  </a:txBody>
                  <a:tcPr marL="52754" marR="52754" marT="26377" marB="26377" anchor="ctr"/>
                </a:tc>
                <a:tc>
                  <a:txBody>
                    <a:bodyPr/>
                    <a:lstStyle/>
                    <a:p>
                      <a:r>
                        <a:rPr lang="en-IN" sz="1400">
                          <a:effectLst/>
                        </a:rPr>
                        <a:t>1500</a:t>
                      </a:r>
                      <a:endParaRPr lang="en-IN" sz="1400">
                        <a:solidFill>
                          <a:srgbClr val="000000"/>
                        </a:solidFill>
                        <a:effectLst/>
                      </a:endParaRPr>
                    </a:p>
                  </a:txBody>
                  <a:tcPr marL="52754" marR="52754" marT="26377" marB="26377" anchor="ctr"/>
                </a:tc>
                <a:tc>
                  <a:txBody>
                    <a:bodyPr/>
                    <a:lstStyle/>
                    <a:p>
                      <a:r>
                        <a:rPr lang="en-IN" sz="1400">
                          <a:effectLst/>
                        </a:rPr>
                        <a:t>0</a:t>
                      </a:r>
                      <a:endParaRPr lang="en-IN" sz="1400">
                        <a:solidFill>
                          <a:srgbClr val="000000"/>
                        </a:solidFill>
                        <a:effectLst/>
                      </a:endParaRPr>
                    </a:p>
                  </a:txBody>
                  <a:tcPr marL="52754" marR="52754" marT="26377" marB="26377" anchor="ctr"/>
                </a:tc>
                <a:tc>
                  <a:txBody>
                    <a:bodyPr/>
                    <a:lstStyle/>
                    <a:p>
                      <a:r>
                        <a:rPr lang="en-IN" sz="1400" dirty="0">
                          <a:effectLst/>
                        </a:rPr>
                        <a:t>30</a:t>
                      </a:r>
                      <a:endParaRPr lang="en-IN" sz="1400" dirty="0">
                        <a:solidFill>
                          <a:srgbClr val="000000"/>
                        </a:solidFill>
                        <a:effectLst/>
                      </a:endParaRPr>
                    </a:p>
                  </a:txBody>
                  <a:tcPr marL="52754" marR="52754" marT="26377" marB="26377" anchor="ctr"/>
                </a:tc>
              </a:tr>
            </a:tbl>
          </a:graphicData>
        </a:graphic>
      </p:graphicFrame>
      <p:sp>
        <p:nvSpPr>
          <p:cNvPr id="9" name="Rectangle 8"/>
          <p:cNvSpPr/>
          <p:nvPr/>
        </p:nvSpPr>
        <p:spPr>
          <a:xfrm>
            <a:off x="3505200" y="408590"/>
            <a:ext cx="4800600" cy="1200329"/>
          </a:xfrm>
          <a:prstGeom prst="rect">
            <a:avLst/>
          </a:prstGeom>
          <a:solidFill>
            <a:schemeClr val="accent1">
              <a:lumMod val="20000"/>
              <a:lumOff val="80000"/>
            </a:schemeClr>
          </a:solidFill>
          <a:ln w="28575">
            <a:solidFill>
              <a:schemeClr val="tx1"/>
            </a:solidFill>
          </a:ln>
        </p:spPr>
        <p:txBody>
          <a:bodyPr wrap="square">
            <a:spAutoFit/>
          </a:bodyPr>
          <a:lstStyle/>
          <a:p>
            <a:pPr marL="285750" indent="-285750">
              <a:buFont typeface="Wingdings" pitchFamily="2" charset="2"/>
              <a:buChar char="Ø"/>
            </a:pPr>
            <a:r>
              <a:rPr lang="en-IN" dirty="0" smtClean="0">
                <a:solidFill>
                  <a:schemeClr val="tx2"/>
                </a:solidFill>
              </a:rPr>
              <a:t>Rows which are in table emp1 </a:t>
            </a:r>
            <a:r>
              <a:rPr lang="en-IN" b="1" dirty="0" smtClean="0">
                <a:solidFill>
                  <a:schemeClr val="tx2"/>
                </a:solidFill>
              </a:rPr>
              <a:t>or</a:t>
            </a:r>
            <a:r>
              <a:rPr lang="en-IN" dirty="0" smtClean="0">
                <a:solidFill>
                  <a:schemeClr val="tx2"/>
                </a:solidFill>
              </a:rPr>
              <a:t> table emp2 </a:t>
            </a:r>
            <a:r>
              <a:rPr lang="en-IN" b="1" dirty="0" smtClean="0">
                <a:solidFill>
                  <a:schemeClr val="tx2"/>
                </a:solidFill>
              </a:rPr>
              <a:t>or</a:t>
            </a:r>
            <a:r>
              <a:rPr lang="en-IN" dirty="0" smtClean="0">
                <a:solidFill>
                  <a:schemeClr val="tx2"/>
                </a:solidFill>
              </a:rPr>
              <a:t> both (basically rows from both tables and include the duplicates also i.e. all rows of both tables)</a:t>
            </a:r>
            <a:endParaRPr lang="en-IN" dirty="0">
              <a:solidFill>
                <a:schemeClr val="tx2"/>
              </a:solidFill>
            </a:endParaRPr>
          </a:p>
        </p:txBody>
      </p:sp>
    </p:spTree>
    <p:extLst>
      <p:ext uri="{BB962C8B-B14F-4D97-AF65-F5344CB8AC3E}">
        <p14:creationId xmlns:p14="http://schemas.microsoft.com/office/powerpoint/2010/main" val="206471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13</a:t>
            </a:fld>
            <a:endParaRPr lang="en-IN"/>
          </a:p>
        </p:txBody>
      </p:sp>
      <p:sp>
        <p:nvSpPr>
          <p:cNvPr id="5" name="Rectangle 4"/>
          <p:cNvSpPr/>
          <p:nvPr/>
        </p:nvSpPr>
        <p:spPr>
          <a:xfrm>
            <a:off x="430993" y="609600"/>
            <a:ext cx="7445433" cy="1938992"/>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pPr>
            <a:r>
              <a:rPr lang="en-IN" sz="2000" b="1" dirty="0" smtClean="0">
                <a:solidFill>
                  <a:schemeClr val="accent6">
                    <a:lumMod val="50000"/>
                  </a:schemeClr>
                </a:solidFill>
              </a:rPr>
              <a:t>select </a:t>
            </a:r>
            <a:r>
              <a:rPr lang="en-IN" sz="2000" b="1" dirty="0">
                <a:solidFill>
                  <a:schemeClr val="accent6">
                    <a:lumMod val="50000"/>
                  </a:schemeClr>
                </a:solidFill>
              </a:rPr>
              <a:t>* from </a:t>
            </a:r>
            <a:r>
              <a:rPr lang="en-IN" sz="2000" b="1" dirty="0" smtClean="0">
                <a:solidFill>
                  <a:schemeClr val="accent6">
                    <a:lumMod val="50000"/>
                  </a:schemeClr>
                </a:solidFill>
              </a:rPr>
              <a:t>emp1  (8 rows)</a:t>
            </a:r>
          </a:p>
          <a:p>
            <a:pPr>
              <a:spcBef>
                <a:spcPts val="600"/>
              </a:spcBef>
            </a:pPr>
            <a:r>
              <a:rPr lang="en-IN" sz="2000" b="1" dirty="0" smtClean="0">
                <a:solidFill>
                  <a:schemeClr val="accent6">
                    <a:lumMod val="50000"/>
                  </a:schemeClr>
                </a:solidFill>
              </a:rPr>
              <a:t>union all</a:t>
            </a:r>
          </a:p>
          <a:p>
            <a:pPr>
              <a:spcBef>
                <a:spcPts val="600"/>
              </a:spcBef>
            </a:pPr>
            <a:r>
              <a:rPr lang="en-IN" sz="2000" b="1" dirty="0" smtClean="0">
                <a:solidFill>
                  <a:schemeClr val="accent6">
                    <a:lumMod val="50000"/>
                  </a:schemeClr>
                </a:solidFill>
              </a:rPr>
              <a:t>select </a:t>
            </a:r>
            <a:r>
              <a:rPr lang="en-IN" sz="2000" b="1" dirty="0">
                <a:solidFill>
                  <a:schemeClr val="accent6">
                    <a:lumMod val="50000"/>
                  </a:schemeClr>
                </a:solidFill>
              </a:rPr>
              <a:t>* from emp2</a:t>
            </a:r>
            <a:r>
              <a:rPr lang="en-IN" sz="2000" b="1" dirty="0" smtClean="0">
                <a:solidFill>
                  <a:schemeClr val="accent6">
                    <a:lumMod val="50000"/>
                  </a:schemeClr>
                </a:solidFill>
              </a:rPr>
              <a:t>;  (5 rows)</a:t>
            </a:r>
          </a:p>
          <a:p>
            <a:pPr lvl="1">
              <a:spcBef>
                <a:spcPts val="600"/>
              </a:spcBef>
            </a:pPr>
            <a:endParaRPr lang="en-IN" sz="2000" b="1" dirty="0" smtClean="0">
              <a:solidFill>
                <a:schemeClr val="accent6">
                  <a:lumMod val="50000"/>
                </a:schemeClr>
              </a:solidFill>
            </a:endParaRPr>
          </a:p>
          <a:p>
            <a:pPr>
              <a:spcBef>
                <a:spcPts val="600"/>
              </a:spcBef>
            </a:pPr>
            <a:r>
              <a:rPr lang="en-IN" sz="2000" b="1" dirty="0" smtClean="0">
                <a:solidFill>
                  <a:schemeClr val="tx2"/>
                </a:solidFill>
              </a:rPr>
              <a:t>Total rows: 13</a:t>
            </a:r>
          </a:p>
        </p:txBody>
      </p:sp>
      <p:graphicFrame>
        <p:nvGraphicFramePr>
          <p:cNvPr id="2" name="Table 1"/>
          <p:cNvGraphicFramePr>
            <a:graphicFrameLocks noGrp="1"/>
          </p:cNvGraphicFramePr>
          <p:nvPr>
            <p:extLst>
              <p:ext uri="{D42A27DB-BD31-4B8C-83A1-F6EECF244321}">
                <p14:modId xmlns:p14="http://schemas.microsoft.com/office/powerpoint/2010/main" val="2262050719"/>
              </p:ext>
            </p:extLst>
          </p:nvPr>
        </p:nvGraphicFramePr>
        <p:xfrm>
          <a:off x="432066" y="2743200"/>
          <a:ext cx="7467608" cy="3497732"/>
        </p:xfrm>
        <a:graphic>
          <a:graphicData uri="http://schemas.openxmlformats.org/drawingml/2006/table">
            <a:tbl>
              <a:tblPr>
                <a:tableStyleId>{775DCB02-9BB8-47FD-8907-85C794F793BA}</a:tableStyleId>
              </a:tblPr>
              <a:tblGrid>
                <a:gridCol w="933451"/>
                <a:gridCol w="933451"/>
                <a:gridCol w="933451"/>
                <a:gridCol w="933451"/>
                <a:gridCol w="933451"/>
                <a:gridCol w="933451"/>
                <a:gridCol w="933451"/>
                <a:gridCol w="933451"/>
              </a:tblGrid>
              <a:tr h="261566">
                <a:tc>
                  <a:txBody>
                    <a:bodyPr/>
                    <a:lstStyle/>
                    <a:p>
                      <a:pPr fontAlgn="b"/>
                      <a:r>
                        <a:rPr lang="en-IN" sz="1400" dirty="0">
                          <a:effectLst/>
                        </a:rPr>
                        <a:t>EMPNO</a:t>
                      </a:r>
                      <a:endParaRPr lang="en-IN" sz="1400" b="1" dirty="0">
                        <a:solidFill>
                          <a:srgbClr val="000000"/>
                        </a:solidFill>
                        <a:effectLst/>
                      </a:endParaRPr>
                    </a:p>
                  </a:txBody>
                  <a:tcPr marL="34047" marR="34047" marT="34047" marB="34047" anchor="b"/>
                </a:tc>
                <a:tc>
                  <a:txBody>
                    <a:bodyPr/>
                    <a:lstStyle/>
                    <a:p>
                      <a:pPr fontAlgn="b"/>
                      <a:r>
                        <a:rPr lang="en-IN" sz="1400">
                          <a:effectLst/>
                        </a:rPr>
                        <a:t>ENAME</a:t>
                      </a:r>
                      <a:endParaRPr lang="en-IN" sz="1400" b="1">
                        <a:solidFill>
                          <a:srgbClr val="000000"/>
                        </a:solidFill>
                        <a:effectLst/>
                      </a:endParaRPr>
                    </a:p>
                  </a:txBody>
                  <a:tcPr marL="34047" marR="34047" marT="34047" marB="34047" anchor="b"/>
                </a:tc>
                <a:tc>
                  <a:txBody>
                    <a:bodyPr/>
                    <a:lstStyle/>
                    <a:p>
                      <a:pPr fontAlgn="b"/>
                      <a:r>
                        <a:rPr lang="en-IN" sz="1400">
                          <a:effectLst/>
                        </a:rPr>
                        <a:t>JOB</a:t>
                      </a:r>
                      <a:endParaRPr lang="en-IN" sz="1400" b="1">
                        <a:solidFill>
                          <a:srgbClr val="000000"/>
                        </a:solidFill>
                        <a:effectLst/>
                      </a:endParaRPr>
                    </a:p>
                  </a:txBody>
                  <a:tcPr marL="34047" marR="34047" marT="34047" marB="34047" anchor="b"/>
                </a:tc>
                <a:tc>
                  <a:txBody>
                    <a:bodyPr/>
                    <a:lstStyle/>
                    <a:p>
                      <a:pPr fontAlgn="b"/>
                      <a:r>
                        <a:rPr lang="en-IN" sz="1400">
                          <a:effectLst/>
                        </a:rPr>
                        <a:t>MGR</a:t>
                      </a:r>
                      <a:endParaRPr lang="en-IN" sz="1400" b="1">
                        <a:solidFill>
                          <a:srgbClr val="000000"/>
                        </a:solidFill>
                        <a:effectLst/>
                      </a:endParaRPr>
                    </a:p>
                  </a:txBody>
                  <a:tcPr marL="34047" marR="34047" marT="34047" marB="34047" anchor="b"/>
                </a:tc>
                <a:tc>
                  <a:txBody>
                    <a:bodyPr/>
                    <a:lstStyle/>
                    <a:p>
                      <a:pPr fontAlgn="b"/>
                      <a:r>
                        <a:rPr lang="en-IN" sz="1400">
                          <a:effectLst/>
                        </a:rPr>
                        <a:t>HIREDATE</a:t>
                      </a:r>
                      <a:endParaRPr lang="en-IN" sz="1400" b="1">
                        <a:solidFill>
                          <a:srgbClr val="000000"/>
                        </a:solidFill>
                        <a:effectLst/>
                      </a:endParaRPr>
                    </a:p>
                  </a:txBody>
                  <a:tcPr marL="34047" marR="34047" marT="34047" marB="34047" anchor="b"/>
                </a:tc>
                <a:tc>
                  <a:txBody>
                    <a:bodyPr/>
                    <a:lstStyle/>
                    <a:p>
                      <a:pPr fontAlgn="b"/>
                      <a:r>
                        <a:rPr lang="en-IN" sz="1400">
                          <a:effectLst/>
                        </a:rPr>
                        <a:t>SAL</a:t>
                      </a:r>
                      <a:endParaRPr lang="en-IN" sz="1400" b="1">
                        <a:solidFill>
                          <a:srgbClr val="000000"/>
                        </a:solidFill>
                        <a:effectLst/>
                      </a:endParaRPr>
                    </a:p>
                  </a:txBody>
                  <a:tcPr marL="34047" marR="34047" marT="34047" marB="34047" anchor="b"/>
                </a:tc>
                <a:tc>
                  <a:txBody>
                    <a:bodyPr/>
                    <a:lstStyle/>
                    <a:p>
                      <a:pPr fontAlgn="b"/>
                      <a:r>
                        <a:rPr lang="en-IN" sz="1400">
                          <a:effectLst/>
                        </a:rPr>
                        <a:t>COMM</a:t>
                      </a:r>
                      <a:endParaRPr lang="en-IN" sz="1400" b="1">
                        <a:solidFill>
                          <a:srgbClr val="000000"/>
                        </a:solidFill>
                        <a:effectLst/>
                      </a:endParaRPr>
                    </a:p>
                  </a:txBody>
                  <a:tcPr marL="34047" marR="34047" marT="34047" marB="34047" anchor="b"/>
                </a:tc>
                <a:tc>
                  <a:txBody>
                    <a:bodyPr/>
                    <a:lstStyle/>
                    <a:p>
                      <a:pPr fontAlgn="b"/>
                      <a:r>
                        <a:rPr lang="en-IN" sz="1400">
                          <a:effectLst/>
                        </a:rPr>
                        <a:t>DEPTNO</a:t>
                      </a:r>
                      <a:endParaRPr lang="en-IN" sz="1400" b="1">
                        <a:solidFill>
                          <a:srgbClr val="000000"/>
                        </a:solidFill>
                        <a:effectLst/>
                      </a:endParaRPr>
                    </a:p>
                  </a:txBody>
                  <a:tcPr marL="34047" marR="34047" marT="34047" marB="34047" anchor="b"/>
                </a:tc>
              </a:tr>
              <a:tr h="237787">
                <a:tc>
                  <a:txBody>
                    <a:bodyPr/>
                    <a:lstStyle/>
                    <a:p>
                      <a:r>
                        <a:rPr lang="en-IN" sz="1400">
                          <a:effectLst/>
                        </a:rPr>
                        <a:t>7839</a:t>
                      </a:r>
                      <a:endParaRPr lang="en-IN" sz="1400">
                        <a:solidFill>
                          <a:srgbClr val="000000"/>
                        </a:solidFill>
                        <a:effectLst/>
                      </a:endParaRPr>
                    </a:p>
                  </a:txBody>
                  <a:tcPr marL="34047" marR="34047" marT="17023" marB="17023" anchor="ctr"/>
                </a:tc>
                <a:tc>
                  <a:txBody>
                    <a:bodyPr/>
                    <a:lstStyle/>
                    <a:p>
                      <a:r>
                        <a:rPr lang="en-IN" sz="1400">
                          <a:effectLst/>
                        </a:rPr>
                        <a:t>KING</a:t>
                      </a:r>
                      <a:endParaRPr lang="en-IN" sz="1400">
                        <a:solidFill>
                          <a:srgbClr val="000000"/>
                        </a:solidFill>
                        <a:effectLst/>
                      </a:endParaRPr>
                    </a:p>
                  </a:txBody>
                  <a:tcPr marL="34047" marR="34047" marT="17023" marB="17023" anchor="ctr"/>
                </a:tc>
                <a:tc>
                  <a:txBody>
                    <a:bodyPr/>
                    <a:lstStyle/>
                    <a:p>
                      <a:r>
                        <a:rPr lang="en-IN" sz="1400">
                          <a:effectLst/>
                        </a:rPr>
                        <a:t>PRESIDENT</a:t>
                      </a:r>
                      <a:endParaRPr lang="en-IN" sz="1400">
                        <a:solidFill>
                          <a:srgbClr val="000000"/>
                        </a:solidFill>
                        <a:effectLst/>
                      </a:endParaRPr>
                    </a:p>
                  </a:txBody>
                  <a:tcPr marL="34047" marR="34047" marT="17023" marB="17023" anchor="ctr"/>
                </a:tc>
                <a:tc>
                  <a:txBody>
                    <a:bodyPr/>
                    <a:lstStyle/>
                    <a:p>
                      <a:r>
                        <a:rPr lang="en-IN" sz="1400">
                          <a:effectLst/>
                        </a:rPr>
                        <a:t>- </a:t>
                      </a:r>
                      <a:endParaRPr lang="en-IN" sz="1400">
                        <a:solidFill>
                          <a:srgbClr val="000000"/>
                        </a:solidFill>
                        <a:effectLst/>
                      </a:endParaRPr>
                    </a:p>
                  </a:txBody>
                  <a:tcPr marL="34047" marR="34047" marT="17023" marB="17023" anchor="ctr"/>
                </a:tc>
                <a:tc>
                  <a:txBody>
                    <a:bodyPr/>
                    <a:lstStyle/>
                    <a:p>
                      <a:r>
                        <a:rPr lang="en-IN" sz="1400">
                          <a:effectLst/>
                        </a:rPr>
                        <a:t>17-NOV-81</a:t>
                      </a:r>
                      <a:endParaRPr lang="en-IN" sz="1400">
                        <a:solidFill>
                          <a:srgbClr val="000000"/>
                        </a:solidFill>
                        <a:effectLst/>
                      </a:endParaRPr>
                    </a:p>
                  </a:txBody>
                  <a:tcPr marL="34047" marR="34047" marT="17023" marB="17023" anchor="ctr"/>
                </a:tc>
                <a:tc>
                  <a:txBody>
                    <a:bodyPr/>
                    <a:lstStyle/>
                    <a:p>
                      <a:r>
                        <a:rPr lang="en-IN" sz="1400">
                          <a:effectLst/>
                        </a:rPr>
                        <a:t>5000</a:t>
                      </a:r>
                      <a:endParaRPr lang="en-IN" sz="1400">
                        <a:solidFill>
                          <a:srgbClr val="000000"/>
                        </a:solidFill>
                        <a:effectLst/>
                      </a:endParaRPr>
                    </a:p>
                  </a:txBody>
                  <a:tcPr marL="34047" marR="34047" marT="17023" marB="17023" anchor="ctr"/>
                </a:tc>
                <a:tc>
                  <a:txBody>
                    <a:bodyPr/>
                    <a:lstStyle/>
                    <a:p>
                      <a:r>
                        <a:rPr lang="en-IN" sz="1400">
                          <a:effectLst/>
                        </a:rPr>
                        <a:t>- </a:t>
                      </a:r>
                      <a:endParaRPr lang="en-IN" sz="1400">
                        <a:solidFill>
                          <a:srgbClr val="000000"/>
                        </a:solidFill>
                        <a:effectLst/>
                      </a:endParaRPr>
                    </a:p>
                  </a:txBody>
                  <a:tcPr marL="34047" marR="34047" marT="17023" marB="17023" anchor="ctr"/>
                </a:tc>
                <a:tc>
                  <a:txBody>
                    <a:bodyPr/>
                    <a:lstStyle/>
                    <a:p>
                      <a:r>
                        <a:rPr lang="en-IN" sz="1400">
                          <a:effectLst/>
                        </a:rPr>
                        <a:t>10</a:t>
                      </a:r>
                      <a:endParaRPr lang="en-IN" sz="1400">
                        <a:solidFill>
                          <a:srgbClr val="000000"/>
                        </a:solidFill>
                        <a:effectLst/>
                      </a:endParaRPr>
                    </a:p>
                  </a:txBody>
                  <a:tcPr marL="34047" marR="34047" marT="17023" marB="17023" anchor="ctr"/>
                </a:tc>
              </a:tr>
              <a:tr h="237787">
                <a:tc>
                  <a:txBody>
                    <a:bodyPr/>
                    <a:lstStyle/>
                    <a:p>
                      <a:r>
                        <a:rPr lang="en-IN" sz="1400">
                          <a:effectLst/>
                        </a:rPr>
                        <a:t>7698</a:t>
                      </a:r>
                      <a:endParaRPr lang="en-IN" sz="1400">
                        <a:solidFill>
                          <a:srgbClr val="000000"/>
                        </a:solidFill>
                        <a:effectLst/>
                      </a:endParaRPr>
                    </a:p>
                  </a:txBody>
                  <a:tcPr marL="34047" marR="34047" marT="17023" marB="17023" anchor="ctr"/>
                </a:tc>
                <a:tc>
                  <a:txBody>
                    <a:bodyPr/>
                    <a:lstStyle/>
                    <a:p>
                      <a:r>
                        <a:rPr lang="en-IN" sz="1400">
                          <a:effectLst/>
                        </a:rPr>
                        <a:t>BLAKE</a:t>
                      </a:r>
                      <a:endParaRPr lang="en-IN" sz="1400">
                        <a:solidFill>
                          <a:srgbClr val="000000"/>
                        </a:solidFill>
                        <a:effectLst/>
                      </a:endParaRPr>
                    </a:p>
                  </a:txBody>
                  <a:tcPr marL="34047" marR="34047" marT="17023" marB="17023" anchor="ctr"/>
                </a:tc>
                <a:tc>
                  <a:txBody>
                    <a:bodyPr/>
                    <a:lstStyle/>
                    <a:p>
                      <a:r>
                        <a:rPr lang="en-IN" sz="1400">
                          <a:effectLst/>
                        </a:rPr>
                        <a:t>MANAGER</a:t>
                      </a:r>
                      <a:endParaRPr lang="en-IN" sz="1400">
                        <a:solidFill>
                          <a:srgbClr val="000000"/>
                        </a:solidFill>
                        <a:effectLst/>
                      </a:endParaRPr>
                    </a:p>
                  </a:txBody>
                  <a:tcPr marL="34047" marR="34047" marT="17023" marB="17023" anchor="ctr"/>
                </a:tc>
                <a:tc>
                  <a:txBody>
                    <a:bodyPr/>
                    <a:lstStyle/>
                    <a:p>
                      <a:r>
                        <a:rPr lang="en-IN" sz="1400">
                          <a:effectLst/>
                        </a:rPr>
                        <a:t>7839</a:t>
                      </a:r>
                      <a:endParaRPr lang="en-IN" sz="1400">
                        <a:solidFill>
                          <a:srgbClr val="000000"/>
                        </a:solidFill>
                        <a:effectLst/>
                      </a:endParaRPr>
                    </a:p>
                  </a:txBody>
                  <a:tcPr marL="34047" marR="34047" marT="17023" marB="17023" anchor="ctr"/>
                </a:tc>
                <a:tc>
                  <a:txBody>
                    <a:bodyPr/>
                    <a:lstStyle/>
                    <a:p>
                      <a:r>
                        <a:rPr lang="en-IN" sz="1400">
                          <a:effectLst/>
                        </a:rPr>
                        <a:t>01-MAY-81</a:t>
                      </a:r>
                      <a:endParaRPr lang="en-IN" sz="1400">
                        <a:solidFill>
                          <a:srgbClr val="000000"/>
                        </a:solidFill>
                        <a:effectLst/>
                      </a:endParaRPr>
                    </a:p>
                  </a:txBody>
                  <a:tcPr marL="34047" marR="34047" marT="17023" marB="17023" anchor="ctr"/>
                </a:tc>
                <a:tc>
                  <a:txBody>
                    <a:bodyPr/>
                    <a:lstStyle/>
                    <a:p>
                      <a:r>
                        <a:rPr lang="en-IN" sz="1400">
                          <a:effectLst/>
                        </a:rPr>
                        <a:t>2850</a:t>
                      </a:r>
                      <a:endParaRPr lang="en-IN" sz="1400">
                        <a:solidFill>
                          <a:srgbClr val="000000"/>
                        </a:solidFill>
                        <a:effectLst/>
                      </a:endParaRPr>
                    </a:p>
                  </a:txBody>
                  <a:tcPr marL="34047" marR="34047" marT="17023" marB="17023" anchor="ctr"/>
                </a:tc>
                <a:tc>
                  <a:txBody>
                    <a:bodyPr/>
                    <a:lstStyle/>
                    <a:p>
                      <a:r>
                        <a:rPr lang="en-IN" sz="1400">
                          <a:effectLst/>
                        </a:rPr>
                        <a:t>- </a:t>
                      </a:r>
                      <a:endParaRPr lang="en-IN" sz="1400">
                        <a:solidFill>
                          <a:srgbClr val="000000"/>
                        </a:solidFill>
                        <a:effectLst/>
                      </a:endParaRPr>
                    </a:p>
                  </a:txBody>
                  <a:tcPr marL="34047" marR="34047" marT="17023" marB="17023" anchor="ctr"/>
                </a:tc>
                <a:tc>
                  <a:txBody>
                    <a:bodyPr/>
                    <a:lstStyle/>
                    <a:p>
                      <a:r>
                        <a:rPr lang="en-IN" sz="1400">
                          <a:effectLst/>
                        </a:rPr>
                        <a:t>30</a:t>
                      </a:r>
                      <a:endParaRPr lang="en-IN" sz="1400">
                        <a:solidFill>
                          <a:srgbClr val="000000"/>
                        </a:solidFill>
                        <a:effectLst/>
                      </a:endParaRPr>
                    </a:p>
                  </a:txBody>
                  <a:tcPr marL="34047" marR="34047" marT="17023" marB="17023" anchor="ctr"/>
                </a:tc>
              </a:tr>
              <a:tr h="237787">
                <a:tc>
                  <a:txBody>
                    <a:bodyPr/>
                    <a:lstStyle/>
                    <a:p>
                      <a:r>
                        <a:rPr lang="en-IN" sz="1400">
                          <a:effectLst/>
                        </a:rPr>
                        <a:t>7782</a:t>
                      </a:r>
                      <a:endParaRPr lang="en-IN" sz="1400">
                        <a:solidFill>
                          <a:srgbClr val="000000"/>
                        </a:solidFill>
                        <a:effectLst/>
                      </a:endParaRPr>
                    </a:p>
                  </a:txBody>
                  <a:tcPr marL="34047" marR="34047" marT="17023" marB="17023" anchor="ctr"/>
                </a:tc>
                <a:tc>
                  <a:txBody>
                    <a:bodyPr/>
                    <a:lstStyle/>
                    <a:p>
                      <a:r>
                        <a:rPr lang="en-IN" sz="1400">
                          <a:effectLst/>
                        </a:rPr>
                        <a:t>CLARK</a:t>
                      </a:r>
                      <a:endParaRPr lang="en-IN" sz="1400">
                        <a:solidFill>
                          <a:srgbClr val="000000"/>
                        </a:solidFill>
                        <a:effectLst/>
                      </a:endParaRPr>
                    </a:p>
                  </a:txBody>
                  <a:tcPr marL="34047" marR="34047" marT="17023" marB="17023" anchor="ctr"/>
                </a:tc>
                <a:tc>
                  <a:txBody>
                    <a:bodyPr/>
                    <a:lstStyle/>
                    <a:p>
                      <a:r>
                        <a:rPr lang="en-IN" sz="1400">
                          <a:effectLst/>
                        </a:rPr>
                        <a:t>MANAGER</a:t>
                      </a:r>
                      <a:endParaRPr lang="en-IN" sz="1400">
                        <a:solidFill>
                          <a:srgbClr val="000000"/>
                        </a:solidFill>
                        <a:effectLst/>
                      </a:endParaRPr>
                    </a:p>
                  </a:txBody>
                  <a:tcPr marL="34047" marR="34047" marT="17023" marB="17023" anchor="ctr"/>
                </a:tc>
                <a:tc>
                  <a:txBody>
                    <a:bodyPr/>
                    <a:lstStyle/>
                    <a:p>
                      <a:r>
                        <a:rPr lang="en-IN" sz="1400">
                          <a:effectLst/>
                        </a:rPr>
                        <a:t>7839</a:t>
                      </a:r>
                      <a:endParaRPr lang="en-IN" sz="1400">
                        <a:solidFill>
                          <a:srgbClr val="000000"/>
                        </a:solidFill>
                        <a:effectLst/>
                      </a:endParaRPr>
                    </a:p>
                  </a:txBody>
                  <a:tcPr marL="34047" marR="34047" marT="17023" marB="17023" anchor="ctr"/>
                </a:tc>
                <a:tc>
                  <a:txBody>
                    <a:bodyPr/>
                    <a:lstStyle/>
                    <a:p>
                      <a:r>
                        <a:rPr lang="en-IN" sz="1400">
                          <a:effectLst/>
                        </a:rPr>
                        <a:t>09-JUN-81</a:t>
                      </a:r>
                      <a:endParaRPr lang="en-IN" sz="1400">
                        <a:solidFill>
                          <a:srgbClr val="000000"/>
                        </a:solidFill>
                        <a:effectLst/>
                      </a:endParaRPr>
                    </a:p>
                  </a:txBody>
                  <a:tcPr marL="34047" marR="34047" marT="17023" marB="17023" anchor="ctr"/>
                </a:tc>
                <a:tc>
                  <a:txBody>
                    <a:bodyPr/>
                    <a:lstStyle/>
                    <a:p>
                      <a:r>
                        <a:rPr lang="en-IN" sz="1400">
                          <a:effectLst/>
                        </a:rPr>
                        <a:t>2450</a:t>
                      </a:r>
                      <a:endParaRPr lang="en-IN" sz="1400">
                        <a:solidFill>
                          <a:srgbClr val="000000"/>
                        </a:solidFill>
                        <a:effectLst/>
                      </a:endParaRPr>
                    </a:p>
                  </a:txBody>
                  <a:tcPr marL="34047" marR="34047" marT="17023" marB="17023" anchor="ctr"/>
                </a:tc>
                <a:tc>
                  <a:txBody>
                    <a:bodyPr/>
                    <a:lstStyle/>
                    <a:p>
                      <a:r>
                        <a:rPr lang="en-IN" sz="1400">
                          <a:effectLst/>
                        </a:rPr>
                        <a:t>- </a:t>
                      </a:r>
                      <a:endParaRPr lang="en-IN" sz="1400">
                        <a:solidFill>
                          <a:srgbClr val="000000"/>
                        </a:solidFill>
                        <a:effectLst/>
                      </a:endParaRPr>
                    </a:p>
                  </a:txBody>
                  <a:tcPr marL="34047" marR="34047" marT="17023" marB="17023" anchor="ctr"/>
                </a:tc>
                <a:tc>
                  <a:txBody>
                    <a:bodyPr/>
                    <a:lstStyle/>
                    <a:p>
                      <a:r>
                        <a:rPr lang="en-IN" sz="1400">
                          <a:effectLst/>
                        </a:rPr>
                        <a:t>10</a:t>
                      </a:r>
                      <a:endParaRPr lang="en-IN" sz="1400">
                        <a:solidFill>
                          <a:srgbClr val="000000"/>
                        </a:solidFill>
                        <a:effectLst/>
                      </a:endParaRPr>
                    </a:p>
                  </a:txBody>
                  <a:tcPr marL="34047" marR="34047" marT="17023" marB="17023" anchor="ctr"/>
                </a:tc>
              </a:tr>
              <a:tr h="237787">
                <a:tc>
                  <a:txBody>
                    <a:bodyPr/>
                    <a:lstStyle/>
                    <a:p>
                      <a:r>
                        <a:rPr lang="en-IN" sz="1400">
                          <a:effectLst/>
                        </a:rPr>
                        <a:t>7566</a:t>
                      </a:r>
                      <a:endParaRPr lang="en-IN" sz="1400">
                        <a:solidFill>
                          <a:srgbClr val="000000"/>
                        </a:solidFill>
                        <a:effectLst/>
                      </a:endParaRPr>
                    </a:p>
                  </a:txBody>
                  <a:tcPr marL="34047" marR="34047" marT="17023" marB="17023" anchor="ctr"/>
                </a:tc>
                <a:tc>
                  <a:txBody>
                    <a:bodyPr/>
                    <a:lstStyle/>
                    <a:p>
                      <a:r>
                        <a:rPr lang="en-IN" sz="1400">
                          <a:effectLst/>
                        </a:rPr>
                        <a:t>JONES</a:t>
                      </a:r>
                      <a:endParaRPr lang="en-IN" sz="1400">
                        <a:solidFill>
                          <a:srgbClr val="000000"/>
                        </a:solidFill>
                        <a:effectLst/>
                      </a:endParaRPr>
                    </a:p>
                  </a:txBody>
                  <a:tcPr marL="34047" marR="34047" marT="17023" marB="17023" anchor="ctr"/>
                </a:tc>
                <a:tc>
                  <a:txBody>
                    <a:bodyPr/>
                    <a:lstStyle/>
                    <a:p>
                      <a:r>
                        <a:rPr lang="en-IN" sz="1400">
                          <a:effectLst/>
                        </a:rPr>
                        <a:t>MANAGER</a:t>
                      </a:r>
                      <a:endParaRPr lang="en-IN" sz="1400">
                        <a:solidFill>
                          <a:srgbClr val="000000"/>
                        </a:solidFill>
                        <a:effectLst/>
                      </a:endParaRPr>
                    </a:p>
                  </a:txBody>
                  <a:tcPr marL="34047" marR="34047" marT="17023" marB="17023" anchor="ctr"/>
                </a:tc>
                <a:tc>
                  <a:txBody>
                    <a:bodyPr/>
                    <a:lstStyle/>
                    <a:p>
                      <a:r>
                        <a:rPr lang="en-IN" sz="1400">
                          <a:effectLst/>
                        </a:rPr>
                        <a:t>7839</a:t>
                      </a:r>
                      <a:endParaRPr lang="en-IN" sz="1400">
                        <a:solidFill>
                          <a:srgbClr val="000000"/>
                        </a:solidFill>
                        <a:effectLst/>
                      </a:endParaRPr>
                    </a:p>
                  </a:txBody>
                  <a:tcPr marL="34047" marR="34047" marT="17023" marB="17023" anchor="ctr"/>
                </a:tc>
                <a:tc>
                  <a:txBody>
                    <a:bodyPr/>
                    <a:lstStyle/>
                    <a:p>
                      <a:r>
                        <a:rPr lang="en-IN" sz="1400">
                          <a:effectLst/>
                        </a:rPr>
                        <a:t>02-APR-81</a:t>
                      </a:r>
                      <a:endParaRPr lang="en-IN" sz="1400">
                        <a:solidFill>
                          <a:srgbClr val="000000"/>
                        </a:solidFill>
                        <a:effectLst/>
                      </a:endParaRPr>
                    </a:p>
                  </a:txBody>
                  <a:tcPr marL="34047" marR="34047" marT="17023" marB="17023" anchor="ctr"/>
                </a:tc>
                <a:tc>
                  <a:txBody>
                    <a:bodyPr/>
                    <a:lstStyle/>
                    <a:p>
                      <a:r>
                        <a:rPr lang="en-IN" sz="1400">
                          <a:effectLst/>
                        </a:rPr>
                        <a:t>2975</a:t>
                      </a:r>
                      <a:endParaRPr lang="en-IN" sz="1400">
                        <a:solidFill>
                          <a:srgbClr val="000000"/>
                        </a:solidFill>
                        <a:effectLst/>
                      </a:endParaRPr>
                    </a:p>
                  </a:txBody>
                  <a:tcPr marL="34047" marR="34047" marT="17023" marB="17023" anchor="ctr"/>
                </a:tc>
                <a:tc>
                  <a:txBody>
                    <a:bodyPr/>
                    <a:lstStyle/>
                    <a:p>
                      <a:r>
                        <a:rPr lang="en-IN" sz="1400">
                          <a:effectLst/>
                        </a:rPr>
                        <a:t>- </a:t>
                      </a:r>
                      <a:endParaRPr lang="en-IN" sz="1400">
                        <a:solidFill>
                          <a:srgbClr val="000000"/>
                        </a:solidFill>
                        <a:effectLst/>
                      </a:endParaRPr>
                    </a:p>
                  </a:txBody>
                  <a:tcPr marL="34047" marR="34047" marT="17023" marB="17023" anchor="ctr"/>
                </a:tc>
                <a:tc>
                  <a:txBody>
                    <a:bodyPr/>
                    <a:lstStyle/>
                    <a:p>
                      <a:r>
                        <a:rPr lang="en-IN" sz="1400">
                          <a:effectLst/>
                        </a:rPr>
                        <a:t>20</a:t>
                      </a:r>
                      <a:endParaRPr lang="en-IN" sz="1400">
                        <a:solidFill>
                          <a:srgbClr val="000000"/>
                        </a:solidFill>
                        <a:effectLst/>
                      </a:endParaRPr>
                    </a:p>
                  </a:txBody>
                  <a:tcPr marL="34047" marR="34047" marT="17023" marB="17023" anchor="ctr"/>
                </a:tc>
              </a:tr>
              <a:tr h="237787">
                <a:tc>
                  <a:txBody>
                    <a:bodyPr/>
                    <a:lstStyle/>
                    <a:p>
                      <a:r>
                        <a:rPr lang="en-IN" sz="1400">
                          <a:effectLst/>
                        </a:rPr>
                        <a:t>7788</a:t>
                      </a:r>
                      <a:endParaRPr lang="en-IN" sz="1400">
                        <a:solidFill>
                          <a:srgbClr val="000000"/>
                        </a:solidFill>
                        <a:effectLst/>
                      </a:endParaRPr>
                    </a:p>
                  </a:txBody>
                  <a:tcPr marL="34047" marR="34047" marT="17023" marB="17023" anchor="ctr"/>
                </a:tc>
                <a:tc>
                  <a:txBody>
                    <a:bodyPr/>
                    <a:lstStyle/>
                    <a:p>
                      <a:r>
                        <a:rPr lang="en-IN" sz="1400" dirty="0">
                          <a:effectLst/>
                        </a:rPr>
                        <a:t>SCOTT</a:t>
                      </a:r>
                      <a:endParaRPr lang="en-IN" sz="1400" dirty="0">
                        <a:solidFill>
                          <a:srgbClr val="000000"/>
                        </a:solidFill>
                        <a:effectLst/>
                      </a:endParaRPr>
                    </a:p>
                  </a:txBody>
                  <a:tcPr marL="34047" marR="34047" marT="17023" marB="17023" anchor="ctr"/>
                </a:tc>
                <a:tc>
                  <a:txBody>
                    <a:bodyPr/>
                    <a:lstStyle/>
                    <a:p>
                      <a:r>
                        <a:rPr lang="en-IN" sz="1400">
                          <a:effectLst/>
                        </a:rPr>
                        <a:t>ANALYST</a:t>
                      </a:r>
                      <a:endParaRPr lang="en-IN" sz="1400">
                        <a:solidFill>
                          <a:srgbClr val="000000"/>
                        </a:solidFill>
                        <a:effectLst/>
                      </a:endParaRPr>
                    </a:p>
                  </a:txBody>
                  <a:tcPr marL="34047" marR="34047" marT="17023" marB="17023" anchor="ctr"/>
                </a:tc>
                <a:tc>
                  <a:txBody>
                    <a:bodyPr/>
                    <a:lstStyle/>
                    <a:p>
                      <a:r>
                        <a:rPr lang="en-IN" sz="1400">
                          <a:effectLst/>
                        </a:rPr>
                        <a:t>7566</a:t>
                      </a:r>
                      <a:endParaRPr lang="en-IN" sz="1400">
                        <a:solidFill>
                          <a:srgbClr val="000000"/>
                        </a:solidFill>
                        <a:effectLst/>
                      </a:endParaRPr>
                    </a:p>
                  </a:txBody>
                  <a:tcPr marL="34047" marR="34047" marT="17023" marB="17023" anchor="ctr"/>
                </a:tc>
                <a:tc>
                  <a:txBody>
                    <a:bodyPr/>
                    <a:lstStyle/>
                    <a:p>
                      <a:r>
                        <a:rPr lang="en-IN" sz="1400">
                          <a:effectLst/>
                        </a:rPr>
                        <a:t>19-APR-87</a:t>
                      </a:r>
                      <a:endParaRPr lang="en-IN" sz="1400">
                        <a:solidFill>
                          <a:srgbClr val="000000"/>
                        </a:solidFill>
                        <a:effectLst/>
                      </a:endParaRPr>
                    </a:p>
                  </a:txBody>
                  <a:tcPr marL="34047" marR="34047" marT="17023" marB="17023" anchor="ctr"/>
                </a:tc>
                <a:tc>
                  <a:txBody>
                    <a:bodyPr/>
                    <a:lstStyle/>
                    <a:p>
                      <a:r>
                        <a:rPr lang="en-IN" sz="1400">
                          <a:effectLst/>
                        </a:rPr>
                        <a:t>3000</a:t>
                      </a:r>
                      <a:endParaRPr lang="en-IN" sz="1400">
                        <a:solidFill>
                          <a:srgbClr val="000000"/>
                        </a:solidFill>
                        <a:effectLst/>
                      </a:endParaRPr>
                    </a:p>
                  </a:txBody>
                  <a:tcPr marL="34047" marR="34047" marT="17023" marB="17023" anchor="ctr"/>
                </a:tc>
                <a:tc>
                  <a:txBody>
                    <a:bodyPr/>
                    <a:lstStyle/>
                    <a:p>
                      <a:r>
                        <a:rPr lang="en-IN" sz="1400">
                          <a:effectLst/>
                        </a:rPr>
                        <a:t>- </a:t>
                      </a:r>
                      <a:endParaRPr lang="en-IN" sz="1400">
                        <a:solidFill>
                          <a:srgbClr val="000000"/>
                        </a:solidFill>
                        <a:effectLst/>
                      </a:endParaRPr>
                    </a:p>
                  </a:txBody>
                  <a:tcPr marL="34047" marR="34047" marT="17023" marB="17023" anchor="ctr"/>
                </a:tc>
                <a:tc>
                  <a:txBody>
                    <a:bodyPr/>
                    <a:lstStyle/>
                    <a:p>
                      <a:r>
                        <a:rPr lang="en-IN" sz="1400">
                          <a:effectLst/>
                        </a:rPr>
                        <a:t>20</a:t>
                      </a:r>
                      <a:endParaRPr lang="en-IN" sz="1400">
                        <a:solidFill>
                          <a:srgbClr val="000000"/>
                        </a:solidFill>
                        <a:effectLst/>
                      </a:endParaRPr>
                    </a:p>
                  </a:txBody>
                  <a:tcPr marL="34047" marR="34047" marT="17023" marB="17023" anchor="ctr"/>
                </a:tc>
              </a:tr>
              <a:tr h="237787">
                <a:tc>
                  <a:txBody>
                    <a:bodyPr/>
                    <a:lstStyle/>
                    <a:p>
                      <a:r>
                        <a:rPr lang="en-IN" sz="1400">
                          <a:effectLst/>
                        </a:rPr>
                        <a:t>7902</a:t>
                      </a:r>
                      <a:endParaRPr lang="en-IN" sz="1400">
                        <a:solidFill>
                          <a:srgbClr val="000000"/>
                        </a:solidFill>
                        <a:effectLst/>
                      </a:endParaRPr>
                    </a:p>
                  </a:txBody>
                  <a:tcPr marL="34047" marR="34047" marT="17023" marB="17023" anchor="ctr"/>
                </a:tc>
                <a:tc>
                  <a:txBody>
                    <a:bodyPr/>
                    <a:lstStyle/>
                    <a:p>
                      <a:r>
                        <a:rPr lang="en-IN" sz="1400">
                          <a:effectLst/>
                        </a:rPr>
                        <a:t>FORD</a:t>
                      </a:r>
                      <a:endParaRPr lang="en-IN" sz="1400">
                        <a:solidFill>
                          <a:srgbClr val="000000"/>
                        </a:solidFill>
                        <a:effectLst/>
                      </a:endParaRPr>
                    </a:p>
                  </a:txBody>
                  <a:tcPr marL="34047" marR="34047" marT="17023" marB="17023" anchor="ctr"/>
                </a:tc>
                <a:tc>
                  <a:txBody>
                    <a:bodyPr/>
                    <a:lstStyle/>
                    <a:p>
                      <a:r>
                        <a:rPr lang="en-IN" sz="1400">
                          <a:effectLst/>
                        </a:rPr>
                        <a:t>ANALYST</a:t>
                      </a:r>
                      <a:endParaRPr lang="en-IN" sz="1400">
                        <a:solidFill>
                          <a:srgbClr val="000000"/>
                        </a:solidFill>
                        <a:effectLst/>
                      </a:endParaRPr>
                    </a:p>
                  </a:txBody>
                  <a:tcPr marL="34047" marR="34047" marT="17023" marB="17023" anchor="ctr"/>
                </a:tc>
                <a:tc>
                  <a:txBody>
                    <a:bodyPr/>
                    <a:lstStyle/>
                    <a:p>
                      <a:r>
                        <a:rPr lang="en-IN" sz="1400">
                          <a:effectLst/>
                        </a:rPr>
                        <a:t>7566</a:t>
                      </a:r>
                      <a:endParaRPr lang="en-IN" sz="1400">
                        <a:solidFill>
                          <a:srgbClr val="000000"/>
                        </a:solidFill>
                        <a:effectLst/>
                      </a:endParaRPr>
                    </a:p>
                  </a:txBody>
                  <a:tcPr marL="34047" marR="34047" marT="17023" marB="17023" anchor="ctr"/>
                </a:tc>
                <a:tc>
                  <a:txBody>
                    <a:bodyPr/>
                    <a:lstStyle/>
                    <a:p>
                      <a:r>
                        <a:rPr lang="en-IN" sz="1400" dirty="0">
                          <a:effectLst/>
                        </a:rPr>
                        <a:t>03-DEC-81</a:t>
                      </a:r>
                      <a:endParaRPr lang="en-IN" sz="1400" dirty="0">
                        <a:solidFill>
                          <a:srgbClr val="000000"/>
                        </a:solidFill>
                        <a:effectLst/>
                      </a:endParaRPr>
                    </a:p>
                  </a:txBody>
                  <a:tcPr marL="34047" marR="34047" marT="17023" marB="17023" anchor="ctr"/>
                </a:tc>
                <a:tc>
                  <a:txBody>
                    <a:bodyPr/>
                    <a:lstStyle/>
                    <a:p>
                      <a:r>
                        <a:rPr lang="en-IN" sz="1400">
                          <a:effectLst/>
                        </a:rPr>
                        <a:t>3000</a:t>
                      </a:r>
                      <a:endParaRPr lang="en-IN" sz="1400">
                        <a:solidFill>
                          <a:srgbClr val="000000"/>
                        </a:solidFill>
                        <a:effectLst/>
                      </a:endParaRPr>
                    </a:p>
                  </a:txBody>
                  <a:tcPr marL="34047" marR="34047" marT="17023" marB="17023" anchor="ctr"/>
                </a:tc>
                <a:tc>
                  <a:txBody>
                    <a:bodyPr/>
                    <a:lstStyle/>
                    <a:p>
                      <a:r>
                        <a:rPr lang="en-IN" sz="1400">
                          <a:effectLst/>
                        </a:rPr>
                        <a:t>- </a:t>
                      </a:r>
                      <a:endParaRPr lang="en-IN" sz="1400">
                        <a:solidFill>
                          <a:srgbClr val="000000"/>
                        </a:solidFill>
                        <a:effectLst/>
                      </a:endParaRPr>
                    </a:p>
                  </a:txBody>
                  <a:tcPr marL="34047" marR="34047" marT="17023" marB="17023" anchor="ctr"/>
                </a:tc>
                <a:tc>
                  <a:txBody>
                    <a:bodyPr/>
                    <a:lstStyle/>
                    <a:p>
                      <a:r>
                        <a:rPr lang="en-IN" sz="1400">
                          <a:effectLst/>
                        </a:rPr>
                        <a:t>20</a:t>
                      </a:r>
                      <a:endParaRPr lang="en-IN" sz="1400">
                        <a:solidFill>
                          <a:srgbClr val="000000"/>
                        </a:solidFill>
                        <a:effectLst/>
                      </a:endParaRPr>
                    </a:p>
                  </a:txBody>
                  <a:tcPr marL="34047" marR="34047" marT="17023" marB="17023" anchor="ctr"/>
                </a:tc>
              </a:tr>
              <a:tr h="237787">
                <a:tc>
                  <a:txBody>
                    <a:bodyPr/>
                    <a:lstStyle/>
                    <a:p>
                      <a:r>
                        <a:rPr lang="en-IN" sz="1400">
                          <a:effectLst/>
                        </a:rPr>
                        <a:t>7499</a:t>
                      </a:r>
                      <a:endParaRPr lang="en-IN" sz="1400">
                        <a:solidFill>
                          <a:srgbClr val="000000"/>
                        </a:solidFill>
                        <a:effectLst/>
                      </a:endParaRPr>
                    </a:p>
                  </a:txBody>
                  <a:tcPr marL="34047" marR="34047" marT="17023" marB="17023" anchor="ctr"/>
                </a:tc>
                <a:tc>
                  <a:txBody>
                    <a:bodyPr/>
                    <a:lstStyle/>
                    <a:p>
                      <a:r>
                        <a:rPr lang="en-IN" sz="1400">
                          <a:effectLst/>
                        </a:rPr>
                        <a:t>ALLEN</a:t>
                      </a:r>
                      <a:endParaRPr lang="en-IN" sz="1400">
                        <a:solidFill>
                          <a:srgbClr val="000000"/>
                        </a:solidFill>
                        <a:effectLst/>
                      </a:endParaRPr>
                    </a:p>
                  </a:txBody>
                  <a:tcPr marL="34047" marR="34047" marT="17023" marB="17023" anchor="ctr"/>
                </a:tc>
                <a:tc>
                  <a:txBody>
                    <a:bodyPr/>
                    <a:lstStyle/>
                    <a:p>
                      <a:r>
                        <a:rPr lang="en-IN" sz="1400">
                          <a:effectLst/>
                        </a:rPr>
                        <a:t>SALESMAN</a:t>
                      </a:r>
                      <a:endParaRPr lang="en-IN" sz="1400">
                        <a:solidFill>
                          <a:srgbClr val="000000"/>
                        </a:solidFill>
                        <a:effectLst/>
                      </a:endParaRPr>
                    </a:p>
                  </a:txBody>
                  <a:tcPr marL="34047" marR="34047" marT="17023" marB="17023" anchor="ctr"/>
                </a:tc>
                <a:tc>
                  <a:txBody>
                    <a:bodyPr/>
                    <a:lstStyle/>
                    <a:p>
                      <a:r>
                        <a:rPr lang="en-IN" sz="1400">
                          <a:effectLst/>
                        </a:rPr>
                        <a:t>7698</a:t>
                      </a:r>
                      <a:endParaRPr lang="en-IN" sz="1400">
                        <a:solidFill>
                          <a:srgbClr val="000000"/>
                        </a:solidFill>
                        <a:effectLst/>
                      </a:endParaRPr>
                    </a:p>
                  </a:txBody>
                  <a:tcPr marL="34047" marR="34047" marT="17023" marB="17023" anchor="ctr"/>
                </a:tc>
                <a:tc>
                  <a:txBody>
                    <a:bodyPr/>
                    <a:lstStyle/>
                    <a:p>
                      <a:r>
                        <a:rPr lang="en-IN" sz="1400">
                          <a:effectLst/>
                        </a:rPr>
                        <a:t>20-FEB-81</a:t>
                      </a:r>
                      <a:endParaRPr lang="en-IN" sz="1400">
                        <a:solidFill>
                          <a:srgbClr val="000000"/>
                        </a:solidFill>
                        <a:effectLst/>
                      </a:endParaRPr>
                    </a:p>
                  </a:txBody>
                  <a:tcPr marL="34047" marR="34047" marT="17023" marB="17023" anchor="ctr"/>
                </a:tc>
                <a:tc>
                  <a:txBody>
                    <a:bodyPr/>
                    <a:lstStyle/>
                    <a:p>
                      <a:r>
                        <a:rPr lang="en-IN" sz="1400">
                          <a:effectLst/>
                        </a:rPr>
                        <a:t>1600</a:t>
                      </a:r>
                      <a:endParaRPr lang="en-IN" sz="1400">
                        <a:solidFill>
                          <a:srgbClr val="000000"/>
                        </a:solidFill>
                        <a:effectLst/>
                      </a:endParaRPr>
                    </a:p>
                  </a:txBody>
                  <a:tcPr marL="34047" marR="34047" marT="17023" marB="17023" anchor="ctr"/>
                </a:tc>
                <a:tc>
                  <a:txBody>
                    <a:bodyPr/>
                    <a:lstStyle/>
                    <a:p>
                      <a:r>
                        <a:rPr lang="en-IN" sz="1400">
                          <a:effectLst/>
                        </a:rPr>
                        <a:t>300</a:t>
                      </a:r>
                      <a:endParaRPr lang="en-IN" sz="1400">
                        <a:solidFill>
                          <a:srgbClr val="000000"/>
                        </a:solidFill>
                        <a:effectLst/>
                      </a:endParaRPr>
                    </a:p>
                  </a:txBody>
                  <a:tcPr marL="34047" marR="34047" marT="17023" marB="17023" anchor="ctr"/>
                </a:tc>
                <a:tc>
                  <a:txBody>
                    <a:bodyPr/>
                    <a:lstStyle/>
                    <a:p>
                      <a:r>
                        <a:rPr lang="en-IN" sz="1400">
                          <a:effectLst/>
                        </a:rPr>
                        <a:t>30</a:t>
                      </a:r>
                      <a:endParaRPr lang="en-IN" sz="1400">
                        <a:solidFill>
                          <a:srgbClr val="000000"/>
                        </a:solidFill>
                        <a:effectLst/>
                      </a:endParaRPr>
                    </a:p>
                  </a:txBody>
                  <a:tcPr marL="34047" marR="34047" marT="17023" marB="17023" anchor="ctr"/>
                </a:tc>
              </a:tr>
              <a:tr h="237787">
                <a:tc>
                  <a:txBody>
                    <a:bodyPr/>
                    <a:lstStyle/>
                    <a:p>
                      <a:r>
                        <a:rPr lang="en-IN" sz="1400">
                          <a:effectLst/>
                        </a:rPr>
                        <a:t>7844</a:t>
                      </a:r>
                      <a:endParaRPr lang="en-IN" sz="1400">
                        <a:solidFill>
                          <a:srgbClr val="000000"/>
                        </a:solidFill>
                        <a:effectLst/>
                      </a:endParaRPr>
                    </a:p>
                  </a:txBody>
                  <a:tcPr marL="34047" marR="34047" marT="17023" marB="17023" anchor="ctr"/>
                </a:tc>
                <a:tc>
                  <a:txBody>
                    <a:bodyPr/>
                    <a:lstStyle/>
                    <a:p>
                      <a:r>
                        <a:rPr lang="en-IN" sz="1400">
                          <a:effectLst/>
                        </a:rPr>
                        <a:t>TURNER</a:t>
                      </a:r>
                      <a:endParaRPr lang="en-IN" sz="1400">
                        <a:solidFill>
                          <a:srgbClr val="000000"/>
                        </a:solidFill>
                        <a:effectLst/>
                      </a:endParaRPr>
                    </a:p>
                  </a:txBody>
                  <a:tcPr marL="34047" marR="34047" marT="17023" marB="17023" anchor="ctr"/>
                </a:tc>
                <a:tc>
                  <a:txBody>
                    <a:bodyPr/>
                    <a:lstStyle/>
                    <a:p>
                      <a:r>
                        <a:rPr lang="en-IN" sz="1400">
                          <a:effectLst/>
                        </a:rPr>
                        <a:t>SALESMAN</a:t>
                      </a:r>
                      <a:endParaRPr lang="en-IN" sz="1400">
                        <a:solidFill>
                          <a:srgbClr val="000000"/>
                        </a:solidFill>
                        <a:effectLst/>
                      </a:endParaRPr>
                    </a:p>
                  </a:txBody>
                  <a:tcPr marL="34047" marR="34047" marT="17023" marB="17023" anchor="ctr"/>
                </a:tc>
                <a:tc>
                  <a:txBody>
                    <a:bodyPr/>
                    <a:lstStyle/>
                    <a:p>
                      <a:r>
                        <a:rPr lang="en-IN" sz="1400">
                          <a:effectLst/>
                        </a:rPr>
                        <a:t>7698</a:t>
                      </a:r>
                      <a:endParaRPr lang="en-IN" sz="1400">
                        <a:solidFill>
                          <a:srgbClr val="000000"/>
                        </a:solidFill>
                        <a:effectLst/>
                      </a:endParaRPr>
                    </a:p>
                  </a:txBody>
                  <a:tcPr marL="34047" marR="34047" marT="17023" marB="17023" anchor="ctr"/>
                </a:tc>
                <a:tc>
                  <a:txBody>
                    <a:bodyPr/>
                    <a:lstStyle/>
                    <a:p>
                      <a:r>
                        <a:rPr lang="en-IN" sz="1400">
                          <a:effectLst/>
                        </a:rPr>
                        <a:t>08-SEP-81</a:t>
                      </a:r>
                      <a:endParaRPr lang="en-IN" sz="1400">
                        <a:solidFill>
                          <a:srgbClr val="000000"/>
                        </a:solidFill>
                        <a:effectLst/>
                      </a:endParaRPr>
                    </a:p>
                  </a:txBody>
                  <a:tcPr marL="34047" marR="34047" marT="17023" marB="17023" anchor="ctr"/>
                </a:tc>
                <a:tc>
                  <a:txBody>
                    <a:bodyPr/>
                    <a:lstStyle/>
                    <a:p>
                      <a:r>
                        <a:rPr lang="en-IN" sz="1400">
                          <a:effectLst/>
                        </a:rPr>
                        <a:t>1500</a:t>
                      </a:r>
                      <a:endParaRPr lang="en-IN" sz="1400">
                        <a:solidFill>
                          <a:srgbClr val="000000"/>
                        </a:solidFill>
                        <a:effectLst/>
                      </a:endParaRPr>
                    </a:p>
                  </a:txBody>
                  <a:tcPr marL="34047" marR="34047" marT="17023" marB="17023" anchor="ctr"/>
                </a:tc>
                <a:tc>
                  <a:txBody>
                    <a:bodyPr/>
                    <a:lstStyle/>
                    <a:p>
                      <a:r>
                        <a:rPr lang="en-IN" sz="1400">
                          <a:effectLst/>
                        </a:rPr>
                        <a:t>0</a:t>
                      </a:r>
                      <a:endParaRPr lang="en-IN" sz="1400">
                        <a:solidFill>
                          <a:srgbClr val="000000"/>
                        </a:solidFill>
                        <a:effectLst/>
                      </a:endParaRPr>
                    </a:p>
                  </a:txBody>
                  <a:tcPr marL="34047" marR="34047" marT="17023" marB="17023" anchor="ctr"/>
                </a:tc>
                <a:tc>
                  <a:txBody>
                    <a:bodyPr/>
                    <a:lstStyle/>
                    <a:p>
                      <a:r>
                        <a:rPr lang="en-IN" sz="1400">
                          <a:effectLst/>
                        </a:rPr>
                        <a:t>30</a:t>
                      </a:r>
                      <a:endParaRPr lang="en-IN" sz="1400">
                        <a:solidFill>
                          <a:srgbClr val="000000"/>
                        </a:solidFill>
                        <a:effectLst/>
                      </a:endParaRPr>
                    </a:p>
                  </a:txBody>
                  <a:tcPr marL="34047" marR="34047" marT="17023" marB="17023" anchor="ctr"/>
                </a:tc>
              </a:tr>
              <a:tr h="237787">
                <a:tc>
                  <a:txBody>
                    <a:bodyPr/>
                    <a:lstStyle/>
                    <a:p>
                      <a:r>
                        <a:rPr lang="en-IN" sz="1400">
                          <a:effectLst/>
                        </a:rPr>
                        <a:t>7566</a:t>
                      </a:r>
                      <a:endParaRPr lang="en-IN" sz="1400">
                        <a:solidFill>
                          <a:srgbClr val="000000"/>
                        </a:solidFill>
                        <a:effectLst/>
                      </a:endParaRPr>
                    </a:p>
                  </a:txBody>
                  <a:tcPr marL="34047" marR="34047" marT="17023" marB="17023" anchor="ctr"/>
                </a:tc>
                <a:tc>
                  <a:txBody>
                    <a:bodyPr/>
                    <a:lstStyle/>
                    <a:p>
                      <a:r>
                        <a:rPr lang="en-IN" sz="1400">
                          <a:effectLst/>
                        </a:rPr>
                        <a:t>JONES</a:t>
                      </a:r>
                      <a:endParaRPr lang="en-IN" sz="1400">
                        <a:solidFill>
                          <a:srgbClr val="000000"/>
                        </a:solidFill>
                        <a:effectLst/>
                      </a:endParaRPr>
                    </a:p>
                  </a:txBody>
                  <a:tcPr marL="34047" marR="34047" marT="17023" marB="17023" anchor="ctr"/>
                </a:tc>
                <a:tc>
                  <a:txBody>
                    <a:bodyPr/>
                    <a:lstStyle/>
                    <a:p>
                      <a:r>
                        <a:rPr lang="en-IN" sz="1400">
                          <a:effectLst/>
                        </a:rPr>
                        <a:t>MANAGER</a:t>
                      </a:r>
                      <a:endParaRPr lang="en-IN" sz="1400">
                        <a:solidFill>
                          <a:srgbClr val="000000"/>
                        </a:solidFill>
                        <a:effectLst/>
                      </a:endParaRPr>
                    </a:p>
                  </a:txBody>
                  <a:tcPr marL="34047" marR="34047" marT="17023" marB="17023" anchor="ctr"/>
                </a:tc>
                <a:tc>
                  <a:txBody>
                    <a:bodyPr/>
                    <a:lstStyle/>
                    <a:p>
                      <a:r>
                        <a:rPr lang="en-IN" sz="1400">
                          <a:effectLst/>
                        </a:rPr>
                        <a:t>7839</a:t>
                      </a:r>
                      <a:endParaRPr lang="en-IN" sz="1400">
                        <a:solidFill>
                          <a:srgbClr val="000000"/>
                        </a:solidFill>
                        <a:effectLst/>
                      </a:endParaRPr>
                    </a:p>
                  </a:txBody>
                  <a:tcPr marL="34047" marR="34047" marT="17023" marB="17023" anchor="ctr"/>
                </a:tc>
                <a:tc>
                  <a:txBody>
                    <a:bodyPr/>
                    <a:lstStyle/>
                    <a:p>
                      <a:r>
                        <a:rPr lang="en-IN" sz="1400">
                          <a:effectLst/>
                        </a:rPr>
                        <a:t>02-APR-81</a:t>
                      </a:r>
                      <a:endParaRPr lang="en-IN" sz="1400">
                        <a:solidFill>
                          <a:srgbClr val="000000"/>
                        </a:solidFill>
                        <a:effectLst/>
                      </a:endParaRPr>
                    </a:p>
                  </a:txBody>
                  <a:tcPr marL="34047" marR="34047" marT="17023" marB="17023" anchor="ctr"/>
                </a:tc>
                <a:tc>
                  <a:txBody>
                    <a:bodyPr/>
                    <a:lstStyle/>
                    <a:p>
                      <a:r>
                        <a:rPr lang="en-IN" sz="1400">
                          <a:effectLst/>
                        </a:rPr>
                        <a:t>2975</a:t>
                      </a:r>
                      <a:endParaRPr lang="en-IN" sz="1400">
                        <a:solidFill>
                          <a:srgbClr val="000000"/>
                        </a:solidFill>
                        <a:effectLst/>
                      </a:endParaRPr>
                    </a:p>
                  </a:txBody>
                  <a:tcPr marL="34047" marR="34047" marT="17023" marB="17023" anchor="ctr"/>
                </a:tc>
                <a:tc>
                  <a:txBody>
                    <a:bodyPr/>
                    <a:lstStyle/>
                    <a:p>
                      <a:r>
                        <a:rPr lang="en-IN" sz="1400">
                          <a:effectLst/>
                        </a:rPr>
                        <a:t>- </a:t>
                      </a:r>
                      <a:endParaRPr lang="en-IN" sz="1400">
                        <a:solidFill>
                          <a:srgbClr val="000000"/>
                        </a:solidFill>
                        <a:effectLst/>
                      </a:endParaRPr>
                    </a:p>
                  </a:txBody>
                  <a:tcPr marL="34047" marR="34047" marT="17023" marB="17023" anchor="ctr"/>
                </a:tc>
                <a:tc>
                  <a:txBody>
                    <a:bodyPr/>
                    <a:lstStyle/>
                    <a:p>
                      <a:r>
                        <a:rPr lang="en-IN" sz="1400">
                          <a:effectLst/>
                        </a:rPr>
                        <a:t>20</a:t>
                      </a:r>
                      <a:endParaRPr lang="en-IN" sz="1400">
                        <a:solidFill>
                          <a:srgbClr val="000000"/>
                        </a:solidFill>
                        <a:effectLst/>
                      </a:endParaRPr>
                    </a:p>
                  </a:txBody>
                  <a:tcPr marL="34047" marR="34047" marT="17023" marB="17023" anchor="ctr"/>
                </a:tc>
              </a:tr>
              <a:tr h="237787">
                <a:tc>
                  <a:txBody>
                    <a:bodyPr/>
                    <a:lstStyle/>
                    <a:p>
                      <a:r>
                        <a:rPr lang="en-IN" sz="1400">
                          <a:effectLst/>
                        </a:rPr>
                        <a:t>7788</a:t>
                      </a:r>
                      <a:endParaRPr lang="en-IN" sz="1400">
                        <a:solidFill>
                          <a:srgbClr val="000000"/>
                        </a:solidFill>
                        <a:effectLst/>
                      </a:endParaRPr>
                    </a:p>
                  </a:txBody>
                  <a:tcPr marL="34047" marR="34047" marT="17023" marB="17023" anchor="ctr"/>
                </a:tc>
                <a:tc>
                  <a:txBody>
                    <a:bodyPr/>
                    <a:lstStyle/>
                    <a:p>
                      <a:r>
                        <a:rPr lang="en-IN" sz="1400">
                          <a:effectLst/>
                        </a:rPr>
                        <a:t>SCOTT</a:t>
                      </a:r>
                      <a:endParaRPr lang="en-IN" sz="1400">
                        <a:solidFill>
                          <a:srgbClr val="000000"/>
                        </a:solidFill>
                        <a:effectLst/>
                      </a:endParaRPr>
                    </a:p>
                  </a:txBody>
                  <a:tcPr marL="34047" marR="34047" marT="17023" marB="17023" anchor="ctr"/>
                </a:tc>
                <a:tc>
                  <a:txBody>
                    <a:bodyPr/>
                    <a:lstStyle/>
                    <a:p>
                      <a:r>
                        <a:rPr lang="en-IN" sz="1400">
                          <a:effectLst/>
                        </a:rPr>
                        <a:t>ANALYST</a:t>
                      </a:r>
                      <a:endParaRPr lang="en-IN" sz="1400">
                        <a:solidFill>
                          <a:srgbClr val="000000"/>
                        </a:solidFill>
                        <a:effectLst/>
                      </a:endParaRPr>
                    </a:p>
                  </a:txBody>
                  <a:tcPr marL="34047" marR="34047" marT="17023" marB="17023" anchor="ctr"/>
                </a:tc>
                <a:tc>
                  <a:txBody>
                    <a:bodyPr/>
                    <a:lstStyle/>
                    <a:p>
                      <a:r>
                        <a:rPr lang="en-IN" sz="1400">
                          <a:effectLst/>
                        </a:rPr>
                        <a:t>7566</a:t>
                      </a:r>
                      <a:endParaRPr lang="en-IN" sz="1400">
                        <a:solidFill>
                          <a:srgbClr val="000000"/>
                        </a:solidFill>
                        <a:effectLst/>
                      </a:endParaRPr>
                    </a:p>
                  </a:txBody>
                  <a:tcPr marL="34047" marR="34047" marT="17023" marB="17023" anchor="ctr"/>
                </a:tc>
                <a:tc>
                  <a:txBody>
                    <a:bodyPr/>
                    <a:lstStyle/>
                    <a:p>
                      <a:r>
                        <a:rPr lang="en-IN" sz="1400">
                          <a:effectLst/>
                        </a:rPr>
                        <a:t>19-APR-87</a:t>
                      </a:r>
                      <a:endParaRPr lang="en-IN" sz="1400">
                        <a:solidFill>
                          <a:srgbClr val="000000"/>
                        </a:solidFill>
                        <a:effectLst/>
                      </a:endParaRPr>
                    </a:p>
                  </a:txBody>
                  <a:tcPr marL="34047" marR="34047" marT="17023" marB="17023" anchor="ctr"/>
                </a:tc>
                <a:tc>
                  <a:txBody>
                    <a:bodyPr/>
                    <a:lstStyle/>
                    <a:p>
                      <a:r>
                        <a:rPr lang="en-IN" sz="1400">
                          <a:effectLst/>
                        </a:rPr>
                        <a:t>3000</a:t>
                      </a:r>
                      <a:endParaRPr lang="en-IN" sz="1400">
                        <a:solidFill>
                          <a:srgbClr val="000000"/>
                        </a:solidFill>
                        <a:effectLst/>
                      </a:endParaRPr>
                    </a:p>
                  </a:txBody>
                  <a:tcPr marL="34047" marR="34047" marT="17023" marB="17023" anchor="ctr"/>
                </a:tc>
                <a:tc>
                  <a:txBody>
                    <a:bodyPr/>
                    <a:lstStyle/>
                    <a:p>
                      <a:r>
                        <a:rPr lang="en-IN" sz="1400">
                          <a:effectLst/>
                        </a:rPr>
                        <a:t>- </a:t>
                      </a:r>
                      <a:endParaRPr lang="en-IN" sz="1400">
                        <a:solidFill>
                          <a:srgbClr val="000000"/>
                        </a:solidFill>
                        <a:effectLst/>
                      </a:endParaRPr>
                    </a:p>
                  </a:txBody>
                  <a:tcPr marL="34047" marR="34047" marT="17023" marB="17023" anchor="ctr"/>
                </a:tc>
                <a:tc>
                  <a:txBody>
                    <a:bodyPr/>
                    <a:lstStyle/>
                    <a:p>
                      <a:r>
                        <a:rPr lang="en-IN" sz="1400">
                          <a:effectLst/>
                        </a:rPr>
                        <a:t>20</a:t>
                      </a:r>
                      <a:endParaRPr lang="en-IN" sz="1400">
                        <a:solidFill>
                          <a:srgbClr val="000000"/>
                        </a:solidFill>
                        <a:effectLst/>
                      </a:endParaRPr>
                    </a:p>
                  </a:txBody>
                  <a:tcPr marL="34047" marR="34047" marT="17023" marB="17023" anchor="ctr"/>
                </a:tc>
              </a:tr>
              <a:tr h="237787">
                <a:tc>
                  <a:txBody>
                    <a:bodyPr/>
                    <a:lstStyle/>
                    <a:p>
                      <a:r>
                        <a:rPr lang="en-IN" sz="1400">
                          <a:effectLst/>
                        </a:rPr>
                        <a:t>7902</a:t>
                      </a:r>
                      <a:endParaRPr lang="en-IN" sz="1400">
                        <a:solidFill>
                          <a:srgbClr val="000000"/>
                        </a:solidFill>
                        <a:effectLst/>
                      </a:endParaRPr>
                    </a:p>
                  </a:txBody>
                  <a:tcPr marL="34047" marR="34047" marT="17023" marB="17023" anchor="ctr"/>
                </a:tc>
                <a:tc>
                  <a:txBody>
                    <a:bodyPr/>
                    <a:lstStyle/>
                    <a:p>
                      <a:r>
                        <a:rPr lang="en-IN" sz="1400">
                          <a:effectLst/>
                        </a:rPr>
                        <a:t>FORD</a:t>
                      </a:r>
                      <a:endParaRPr lang="en-IN" sz="1400">
                        <a:solidFill>
                          <a:srgbClr val="000000"/>
                        </a:solidFill>
                        <a:effectLst/>
                      </a:endParaRPr>
                    </a:p>
                  </a:txBody>
                  <a:tcPr marL="34047" marR="34047" marT="17023" marB="17023" anchor="ctr"/>
                </a:tc>
                <a:tc>
                  <a:txBody>
                    <a:bodyPr/>
                    <a:lstStyle/>
                    <a:p>
                      <a:r>
                        <a:rPr lang="en-IN" sz="1400">
                          <a:effectLst/>
                        </a:rPr>
                        <a:t>ANALYST</a:t>
                      </a:r>
                      <a:endParaRPr lang="en-IN" sz="1400">
                        <a:solidFill>
                          <a:srgbClr val="000000"/>
                        </a:solidFill>
                        <a:effectLst/>
                      </a:endParaRPr>
                    </a:p>
                  </a:txBody>
                  <a:tcPr marL="34047" marR="34047" marT="17023" marB="17023" anchor="ctr"/>
                </a:tc>
                <a:tc>
                  <a:txBody>
                    <a:bodyPr/>
                    <a:lstStyle/>
                    <a:p>
                      <a:r>
                        <a:rPr lang="en-IN" sz="1400">
                          <a:effectLst/>
                        </a:rPr>
                        <a:t>7566</a:t>
                      </a:r>
                      <a:endParaRPr lang="en-IN" sz="1400">
                        <a:solidFill>
                          <a:srgbClr val="000000"/>
                        </a:solidFill>
                        <a:effectLst/>
                      </a:endParaRPr>
                    </a:p>
                  </a:txBody>
                  <a:tcPr marL="34047" marR="34047" marT="17023" marB="17023" anchor="ctr"/>
                </a:tc>
                <a:tc>
                  <a:txBody>
                    <a:bodyPr/>
                    <a:lstStyle/>
                    <a:p>
                      <a:r>
                        <a:rPr lang="en-IN" sz="1400">
                          <a:effectLst/>
                        </a:rPr>
                        <a:t>03-DEC-81</a:t>
                      </a:r>
                      <a:endParaRPr lang="en-IN" sz="1400">
                        <a:solidFill>
                          <a:srgbClr val="000000"/>
                        </a:solidFill>
                        <a:effectLst/>
                      </a:endParaRPr>
                    </a:p>
                  </a:txBody>
                  <a:tcPr marL="34047" marR="34047" marT="17023" marB="17023" anchor="ctr"/>
                </a:tc>
                <a:tc>
                  <a:txBody>
                    <a:bodyPr/>
                    <a:lstStyle/>
                    <a:p>
                      <a:r>
                        <a:rPr lang="en-IN" sz="1400">
                          <a:effectLst/>
                        </a:rPr>
                        <a:t>3000</a:t>
                      </a:r>
                      <a:endParaRPr lang="en-IN" sz="1400">
                        <a:solidFill>
                          <a:srgbClr val="000000"/>
                        </a:solidFill>
                        <a:effectLst/>
                      </a:endParaRPr>
                    </a:p>
                  </a:txBody>
                  <a:tcPr marL="34047" marR="34047" marT="17023" marB="17023" anchor="ctr"/>
                </a:tc>
                <a:tc>
                  <a:txBody>
                    <a:bodyPr/>
                    <a:lstStyle/>
                    <a:p>
                      <a:r>
                        <a:rPr lang="en-IN" sz="1400">
                          <a:effectLst/>
                        </a:rPr>
                        <a:t>- </a:t>
                      </a:r>
                      <a:endParaRPr lang="en-IN" sz="1400">
                        <a:solidFill>
                          <a:srgbClr val="000000"/>
                        </a:solidFill>
                        <a:effectLst/>
                      </a:endParaRPr>
                    </a:p>
                  </a:txBody>
                  <a:tcPr marL="34047" marR="34047" marT="17023" marB="17023" anchor="ctr"/>
                </a:tc>
                <a:tc>
                  <a:txBody>
                    <a:bodyPr/>
                    <a:lstStyle/>
                    <a:p>
                      <a:r>
                        <a:rPr lang="en-IN" sz="1400">
                          <a:effectLst/>
                        </a:rPr>
                        <a:t>20</a:t>
                      </a:r>
                      <a:endParaRPr lang="en-IN" sz="1400">
                        <a:solidFill>
                          <a:srgbClr val="000000"/>
                        </a:solidFill>
                        <a:effectLst/>
                      </a:endParaRPr>
                    </a:p>
                  </a:txBody>
                  <a:tcPr marL="34047" marR="34047" marT="17023" marB="17023" anchor="ctr"/>
                </a:tc>
              </a:tr>
              <a:tr h="237787">
                <a:tc>
                  <a:txBody>
                    <a:bodyPr/>
                    <a:lstStyle/>
                    <a:p>
                      <a:r>
                        <a:rPr lang="en-IN" sz="1400">
                          <a:effectLst/>
                        </a:rPr>
                        <a:t>7369</a:t>
                      </a:r>
                      <a:endParaRPr lang="en-IN" sz="1400">
                        <a:solidFill>
                          <a:srgbClr val="000000"/>
                        </a:solidFill>
                        <a:effectLst/>
                      </a:endParaRPr>
                    </a:p>
                  </a:txBody>
                  <a:tcPr marL="34047" marR="34047" marT="17023" marB="17023" anchor="ctr"/>
                </a:tc>
                <a:tc>
                  <a:txBody>
                    <a:bodyPr/>
                    <a:lstStyle/>
                    <a:p>
                      <a:r>
                        <a:rPr lang="en-IN" sz="1400">
                          <a:effectLst/>
                        </a:rPr>
                        <a:t>SMITH</a:t>
                      </a:r>
                      <a:endParaRPr lang="en-IN" sz="1400">
                        <a:solidFill>
                          <a:srgbClr val="000000"/>
                        </a:solidFill>
                        <a:effectLst/>
                      </a:endParaRPr>
                    </a:p>
                  </a:txBody>
                  <a:tcPr marL="34047" marR="34047" marT="17023" marB="17023" anchor="ctr"/>
                </a:tc>
                <a:tc>
                  <a:txBody>
                    <a:bodyPr/>
                    <a:lstStyle/>
                    <a:p>
                      <a:r>
                        <a:rPr lang="en-IN" sz="1400">
                          <a:effectLst/>
                        </a:rPr>
                        <a:t>CLERK</a:t>
                      </a:r>
                      <a:endParaRPr lang="en-IN" sz="1400">
                        <a:solidFill>
                          <a:srgbClr val="000000"/>
                        </a:solidFill>
                        <a:effectLst/>
                      </a:endParaRPr>
                    </a:p>
                  </a:txBody>
                  <a:tcPr marL="34047" marR="34047" marT="17023" marB="17023" anchor="ctr"/>
                </a:tc>
                <a:tc>
                  <a:txBody>
                    <a:bodyPr/>
                    <a:lstStyle/>
                    <a:p>
                      <a:r>
                        <a:rPr lang="en-IN" sz="1400">
                          <a:effectLst/>
                        </a:rPr>
                        <a:t>7902</a:t>
                      </a:r>
                      <a:endParaRPr lang="en-IN" sz="1400">
                        <a:solidFill>
                          <a:srgbClr val="000000"/>
                        </a:solidFill>
                        <a:effectLst/>
                      </a:endParaRPr>
                    </a:p>
                  </a:txBody>
                  <a:tcPr marL="34047" marR="34047" marT="17023" marB="17023" anchor="ctr"/>
                </a:tc>
                <a:tc>
                  <a:txBody>
                    <a:bodyPr/>
                    <a:lstStyle/>
                    <a:p>
                      <a:r>
                        <a:rPr lang="en-IN" sz="1400">
                          <a:effectLst/>
                        </a:rPr>
                        <a:t>17-DEC-80</a:t>
                      </a:r>
                      <a:endParaRPr lang="en-IN" sz="1400">
                        <a:solidFill>
                          <a:srgbClr val="000000"/>
                        </a:solidFill>
                        <a:effectLst/>
                      </a:endParaRPr>
                    </a:p>
                  </a:txBody>
                  <a:tcPr marL="34047" marR="34047" marT="17023" marB="17023" anchor="ctr"/>
                </a:tc>
                <a:tc>
                  <a:txBody>
                    <a:bodyPr/>
                    <a:lstStyle/>
                    <a:p>
                      <a:r>
                        <a:rPr lang="en-IN" sz="1400">
                          <a:effectLst/>
                        </a:rPr>
                        <a:t>800</a:t>
                      </a:r>
                      <a:endParaRPr lang="en-IN" sz="1400">
                        <a:solidFill>
                          <a:srgbClr val="000000"/>
                        </a:solidFill>
                        <a:effectLst/>
                      </a:endParaRPr>
                    </a:p>
                  </a:txBody>
                  <a:tcPr marL="34047" marR="34047" marT="17023" marB="17023" anchor="ctr"/>
                </a:tc>
                <a:tc>
                  <a:txBody>
                    <a:bodyPr/>
                    <a:lstStyle/>
                    <a:p>
                      <a:r>
                        <a:rPr lang="en-IN" sz="1400">
                          <a:effectLst/>
                        </a:rPr>
                        <a:t>- </a:t>
                      </a:r>
                      <a:endParaRPr lang="en-IN" sz="1400">
                        <a:solidFill>
                          <a:srgbClr val="000000"/>
                        </a:solidFill>
                        <a:effectLst/>
                      </a:endParaRPr>
                    </a:p>
                  </a:txBody>
                  <a:tcPr marL="34047" marR="34047" marT="17023" marB="17023" anchor="ctr"/>
                </a:tc>
                <a:tc>
                  <a:txBody>
                    <a:bodyPr/>
                    <a:lstStyle/>
                    <a:p>
                      <a:r>
                        <a:rPr lang="en-IN" sz="1400">
                          <a:effectLst/>
                        </a:rPr>
                        <a:t>20</a:t>
                      </a:r>
                      <a:endParaRPr lang="en-IN" sz="1400">
                        <a:solidFill>
                          <a:srgbClr val="000000"/>
                        </a:solidFill>
                        <a:effectLst/>
                      </a:endParaRPr>
                    </a:p>
                  </a:txBody>
                  <a:tcPr marL="34047" marR="34047" marT="17023" marB="17023" anchor="ctr"/>
                </a:tc>
              </a:tr>
              <a:tr h="237787">
                <a:tc>
                  <a:txBody>
                    <a:bodyPr/>
                    <a:lstStyle/>
                    <a:p>
                      <a:r>
                        <a:rPr lang="en-IN" sz="1400">
                          <a:effectLst/>
                        </a:rPr>
                        <a:t>7876</a:t>
                      </a:r>
                      <a:endParaRPr lang="en-IN" sz="1400">
                        <a:solidFill>
                          <a:srgbClr val="000000"/>
                        </a:solidFill>
                        <a:effectLst/>
                      </a:endParaRPr>
                    </a:p>
                  </a:txBody>
                  <a:tcPr marL="34047" marR="34047" marT="17023" marB="17023" anchor="ctr"/>
                </a:tc>
                <a:tc>
                  <a:txBody>
                    <a:bodyPr/>
                    <a:lstStyle/>
                    <a:p>
                      <a:r>
                        <a:rPr lang="en-IN" sz="1400">
                          <a:effectLst/>
                        </a:rPr>
                        <a:t>ADAMS</a:t>
                      </a:r>
                      <a:endParaRPr lang="en-IN" sz="1400">
                        <a:solidFill>
                          <a:srgbClr val="000000"/>
                        </a:solidFill>
                        <a:effectLst/>
                      </a:endParaRPr>
                    </a:p>
                  </a:txBody>
                  <a:tcPr marL="34047" marR="34047" marT="17023" marB="17023" anchor="ctr"/>
                </a:tc>
                <a:tc>
                  <a:txBody>
                    <a:bodyPr/>
                    <a:lstStyle/>
                    <a:p>
                      <a:r>
                        <a:rPr lang="en-IN" sz="1400">
                          <a:effectLst/>
                        </a:rPr>
                        <a:t>CLERK</a:t>
                      </a:r>
                      <a:endParaRPr lang="en-IN" sz="1400">
                        <a:solidFill>
                          <a:srgbClr val="000000"/>
                        </a:solidFill>
                        <a:effectLst/>
                      </a:endParaRPr>
                    </a:p>
                  </a:txBody>
                  <a:tcPr marL="34047" marR="34047" marT="17023" marB="17023" anchor="ctr"/>
                </a:tc>
                <a:tc>
                  <a:txBody>
                    <a:bodyPr/>
                    <a:lstStyle/>
                    <a:p>
                      <a:r>
                        <a:rPr lang="en-IN" sz="1400">
                          <a:effectLst/>
                        </a:rPr>
                        <a:t>7788</a:t>
                      </a:r>
                      <a:endParaRPr lang="en-IN" sz="1400">
                        <a:solidFill>
                          <a:srgbClr val="000000"/>
                        </a:solidFill>
                        <a:effectLst/>
                      </a:endParaRPr>
                    </a:p>
                  </a:txBody>
                  <a:tcPr marL="34047" marR="34047" marT="17023" marB="17023" anchor="ctr"/>
                </a:tc>
                <a:tc>
                  <a:txBody>
                    <a:bodyPr/>
                    <a:lstStyle/>
                    <a:p>
                      <a:r>
                        <a:rPr lang="en-IN" sz="1400">
                          <a:effectLst/>
                        </a:rPr>
                        <a:t>23-MAY-87</a:t>
                      </a:r>
                      <a:endParaRPr lang="en-IN" sz="1400">
                        <a:solidFill>
                          <a:srgbClr val="000000"/>
                        </a:solidFill>
                        <a:effectLst/>
                      </a:endParaRPr>
                    </a:p>
                  </a:txBody>
                  <a:tcPr marL="34047" marR="34047" marT="17023" marB="17023" anchor="ctr"/>
                </a:tc>
                <a:tc>
                  <a:txBody>
                    <a:bodyPr/>
                    <a:lstStyle/>
                    <a:p>
                      <a:r>
                        <a:rPr lang="en-IN" sz="1400">
                          <a:effectLst/>
                        </a:rPr>
                        <a:t>1100</a:t>
                      </a:r>
                      <a:endParaRPr lang="en-IN" sz="1400">
                        <a:solidFill>
                          <a:srgbClr val="000000"/>
                        </a:solidFill>
                        <a:effectLst/>
                      </a:endParaRPr>
                    </a:p>
                  </a:txBody>
                  <a:tcPr marL="34047" marR="34047" marT="17023" marB="17023" anchor="ctr"/>
                </a:tc>
                <a:tc>
                  <a:txBody>
                    <a:bodyPr/>
                    <a:lstStyle/>
                    <a:p>
                      <a:r>
                        <a:rPr lang="en-IN" sz="1400">
                          <a:effectLst/>
                        </a:rPr>
                        <a:t>- </a:t>
                      </a:r>
                      <a:endParaRPr lang="en-IN" sz="1400">
                        <a:solidFill>
                          <a:srgbClr val="000000"/>
                        </a:solidFill>
                        <a:effectLst/>
                      </a:endParaRPr>
                    </a:p>
                  </a:txBody>
                  <a:tcPr marL="34047" marR="34047" marT="17023" marB="17023" anchor="ctr"/>
                </a:tc>
                <a:tc>
                  <a:txBody>
                    <a:bodyPr/>
                    <a:lstStyle/>
                    <a:p>
                      <a:r>
                        <a:rPr lang="en-IN" sz="1400" dirty="0">
                          <a:effectLst/>
                        </a:rPr>
                        <a:t>20</a:t>
                      </a:r>
                      <a:endParaRPr lang="en-IN" sz="1400" dirty="0">
                        <a:solidFill>
                          <a:srgbClr val="000000"/>
                        </a:solidFill>
                        <a:effectLst/>
                      </a:endParaRPr>
                    </a:p>
                  </a:txBody>
                  <a:tcPr marL="34047" marR="34047" marT="17023" marB="17023" anchor="ctr"/>
                </a:tc>
              </a:tr>
            </a:tbl>
          </a:graphicData>
        </a:graphic>
      </p:graphicFrame>
      <p:sp>
        <p:nvSpPr>
          <p:cNvPr id="6" name="Title 1"/>
          <p:cNvSpPr>
            <a:spLocks noGrp="1"/>
          </p:cNvSpPr>
          <p:nvPr>
            <p:ph type="title"/>
          </p:nvPr>
        </p:nvSpPr>
        <p:spPr>
          <a:xfrm>
            <a:off x="152400" y="21956"/>
            <a:ext cx="7620000" cy="609600"/>
          </a:xfrm>
        </p:spPr>
        <p:txBody>
          <a:bodyPr/>
          <a:lstStyle/>
          <a:p>
            <a:r>
              <a:rPr lang="en-IN" sz="3600" b="1" dirty="0" smtClean="0"/>
              <a:t>UNION</a:t>
            </a:r>
            <a:endParaRPr lang="en-IN" sz="3600" b="1" dirty="0"/>
          </a:p>
        </p:txBody>
      </p:sp>
    </p:spTree>
    <p:extLst>
      <p:ext uri="{BB962C8B-B14F-4D97-AF65-F5344CB8AC3E}">
        <p14:creationId xmlns:p14="http://schemas.microsoft.com/office/powerpoint/2010/main" val="301496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14</a:t>
            </a:fld>
            <a:endParaRPr lang="en-IN"/>
          </a:p>
        </p:txBody>
      </p:sp>
      <p:sp>
        <p:nvSpPr>
          <p:cNvPr id="5" name="Rectangle 4"/>
          <p:cNvSpPr/>
          <p:nvPr/>
        </p:nvSpPr>
        <p:spPr>
          <a:xfrm>
            <a:off x="430993" y="1219200"/>
            <a:ext cx="2845607" cy="1169551"/>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pPr>
            <a:r>
              <a:rPr lang="en-IN" sz="2000" b="1" dirty="0" smtClean="0">
                <a:solidFill>
                  <a:schemeClr val="accent6">
                    <a:lumMod val="50000"/>
                  </a:schemeClr>
                </a:solidFill>
              </a:rPr>
              <a:t>select </a:t>
            </a:r>
            <a:r>
              <a:rPr lang="en-IN" sz="2000" b="1" dirty="0">
                <a:solidFill>
                  <a:schemeClr val="accent6">
                    <a:lumMod val="50000"/>
                  </a:schemeClr>
                </a:solidFill>
              </a:rPr>
              <a:t>* from </a:t>
            </a:r>
            <a:r>
              <a:rPr lang="en-IN" sz="2000" b="1" dirty="0" smtClean="0">
                <a:solidFill>
                  <a:schemeClr val="accent6">
                    <a:lumMod val="50000"/>
                  </a:schemeClr>
                </a:solidFill>
              </a:rPr>
              <a:t>emp1</a:t>
            </a:r>
          </a:p>
          <a:p>
            <a:pPr>
              <a:spcBef>
                <a:spcPts val="600"/>
              </a:spcBef>
            </a:pPr>
            <a:r>
              <a:rPr lang="en-IN" sz="2000" b="1" dirty="0" smtClean="0">
                <a:solidFill>
                  <a:schemeClr val="accent6">
                    <a:lumMod val="50000"/>
                  </a:schemeClr>
                </a:solidFill>
              </a:rPr>
              <a:t>intersect</a:t>
            </a:r>
          </a:p>
          <a:p>
            <a:pPr>
              <a:spcBef>
                <a:spcPts val="600"/>
              </a:spcBef>
            </a:pPr>
            <a:r>
              <a:rPr lang="en-IN" sz="2000" b="1" dirty="0" smtClean="0">
                <a:solidFill>
                  <a:schemeClr val="accent6">
                    <a:lumMod val="50000"/>
                  </a:schemeClr>
                </a:solidFill>
              </a:rPr>
              <a:t>select </a:t>
            </a:r>
            <a:r>
              <a:rPr lang="en-IN" sz="2000" b="1" dirty="0">
                <a:solidFill>
                  <a:schemeClr val="accent6">
                    <a:lumMod val="50000"/>
                  </a:schemeClr>
                </a:solidFill>
              </a:rPr>
              <a:t>* from emp2</a:t>
            </a:r>
            <a:r>
              <a:rPr lang="en-IN" sz="2000" b="1" dirty="0" smtClean="0">
                <a:solidFill>
                  <a:schemeClr val="accent6">
                    <a:lumMod val="50000"/>
                  </a:schemeClr>
                </a:solidFill>
              </a:rPr>
              <a:t>;</a:t>
            </a:r>
          </a:p>
        </p:txBody>
      </p:sp>
      <p:graphicFrame>
        <p:nvGraphicFramePr>
          <p:cNvPr id="3" name="Table 2"/>
          <p:cNvGraphicFramePr>
            <a:graphicFrameLocks noGrp="1"/>
          </p:cNvGraphicFramePr>
          <p:nvPr>
            <p:extLst>
              <p:ext uri="{D42A27DB-BD31-4B8C-83A1-F6EECF244321}">
                <p14:modId xmlns:p14="http://schemas.microsoft.com/office/powerpoint/2010/main" val="1470720700"/>
              </p:ext>
            </p:extLst>
          </p:nvPr>
        </p:nvGraphicFramePr>
        <p:xfrm>
          <a:off x="430993" y="3124200"/>
          <a:ext cx="7696200" cy="1793472"/>
        </p:xfrm>
        <a:graphic>
          <a:graphicData uri="http://schemas.openxmlformats.org/drawingml/2006/table">
            <a:tbl>
              <a:tblPr>
                <a:tableStyleId>{69C7853C-536D-4A76-A0AE-DD22124D55A5}</a:tableStyleId>
              </a:tblPr>
              <a:tblGrid>
                <a:gridCol w="838200"/>
                <a:gridCol w="838200"/>
                <a:gridCol w="1209675"/>
                <a:gridCol w="695325"/>
                <a:gridCol w="1228725"/>
                <a:gridCol w="962025"/>
                <a:gridCol w="962025"/>
                <a:gridCol w="962025"/>
              </a:tblGrid>
              <a:tr h="317269">
                <a:tc>
                  <a:txBody>
                    <a:bodyPr/>
                    <a:lstStyle/>
                    <a:p>
                      <a:pPr fontAlgn="b"/>
                      <a:r>
                        <a:rPr lang="en-IN" sz="1600" b="1" dirty="0">
                          <a:effectLst/>
                        </a:rPr>
                        <a:t>EMPNO</a:t>
                      </a:r>
                      <a:endParaRPr lang="en-IN" sz="1600" b="1" dirty="0">
                        <a:solidFill>
                          <a:srgbClr val="000000"/>
                        </a:solidFill>
                        <a:effectLst/>
                      </a:endParaRPr>
                    </a:p>
                  </a:txBody>
                  <a:tcPr marL="60960" marR="60960" marT="60960" marB="60960" anchor="b"/>
                </a:tc>
                <a:tc>
                  <a:txBody>
                    <a:bodyPr/>
                    <a:lstStyle/>
                    <a:p>
                      <a:pPr fontAlgn="b"/>
                      <a:r>
                        <a:rPr lang="en-IN" sz="1600" b="1">
                          <a:effectLst/>
                        </a:rPr>
                        <a:t>ENAME</a:t>
                      </a:r>
                      <a:endParaRPr lang="en-IN" sz="1600" b="1">
                        <a:solidFill>
                          <a:srgbClr val="000000"/>
                        </a:solidFill>
                        <a:effectLst/>
                      </a:endParaRPr>
                    </a:p>
                  </a:txBody>
                  <a:tcPr marL="60960" marR="60960" marT="60960" marB="60960" anchor="b"/>
                </a:tc>
                <a:tc>
                  <a:txBody>
                    <a:bodyPr/>
                    <a:lstStyle/>
                    <a:p>
                      <a:pPr fontAlgn="b"/>
                      <a:r>
                        <a:rPr lang="en-IN" sz="1600" b="1" dirty="0">
                          <a:effectLst/>
                        </a:rPr>
                        <a:t>JOB</a:t>
                      </a:r>
                      <a:endParaRPr lang="en-IN" sz="1600" b="1" dirty="0">
                        <a:solidFill>
                          <a:srgbClr val="000000"/>
                        </a:solidFill>
                        <a:effectLst/>
                      </a:endParaRPr>
                    </a:p>
                  </a:txBody>
                  <a:tcPr marL="60960" marR="60960" marT="60960" marB="60960" anchor="b"/>
                </a:tc>
                <a:tc>
                  <a:txBody>
                    <a:bodyPr/>
                    <a:lstStyle/>
                    <a:p>
                      <a:pPr fontAlgn="b"/>
                      <a:r>
                        <a:rPr lang="en-IN" sz="1600" b="1">
                          <a:effectLst/>
                        </a:rPr>
                        <a:t>MGR</a:t>
                      </a:r>
                      <a:endParaRPr lang="en-IN" sz="1600" b="1">
                        <a:solidFill>
                          <a:srgbClr val="000000"/>
                        </a:solidFill>
                        <a:effectLst/>
                      </a:endParaRPr>
                    </a:p>
                  </a:txBody>
                  <a:tcPr marL="60960" marR="60960" marT="60960" marB="60960" anchor="b"/>
                </a:tc>
                <a:tc>
                  <a:txBody>
                    <a:bodyPr/>
                    <a:lstStyle/>
                    <a:p>
                      <a:pPr fontAlgn="b"/>
                      <a:r>
                        <a:rPr lang="en-IN" sz="1600" b="1">
                          <a:effectLst/>
                        </a:rPr>
                        <a:t>HIREDATE</a:t>
                      </a:r>
                      <a:endParaRPr lang="en-IN" sz="1600" b="1">
                        <a:solidFill>
                          <a:srgbClr val="000000"/>
                        </a:solidFill>
                        <a:effectLst/>
                      </a:endParaRPr>
                    </a:p>
                  </a:txBody>
                  <a:tcPr marL="60960" marR="60960" marT="60960" marB="60960" anchor="b"/>
                </a:tc>
                <a:tc>
                  <a:txBody>
                    <a:bodyPr/>
                    <a:lstStyle/>
                    <a:p>
                      <a:pPr fontAlgn="b"/>
                      <a:r>
                        <a:rPr lang="en-IN" sz="1600" b="1">
                          <a:effectLst/>
                        </a:rPr>
                        <a:t>SAL</a:t>
                      </a:r>
                      <a:endParaRPr lang="en-IN" sz="1600" b="1">
                        <a:solidFill>
                          <a:srgbClr val="000000"/>
                        </a:solidFill>
                        <a:effectLst/>
                      </a:endParaRPr>
                    </a:p>
                  </a:txBody>
                  <a:tcPr marL="60960" marR="60960" marT="60960" marB="60960" anchor="b"/>
                </a:tc>
                <a:tc>
                  <a:txBody>
                    <a:bodyPr/>
                    <a:lstStyle/>
                    <a:p>
                      <a:pPr fontAlgn="b"/>
                      <a:r>
                        <a:rPr lang="en-IN" sz="1600" b="1">
                          <a:effectLst/>
                        </a:rPr>
                        <a:t>COMM</a:t>
                      </a:r>
                      <a:endParaRPr lang="en-IN" sz="1600" b="1">
                        <a:solidFill>
                          <a:srgbClr val="000000"/>
                        </a:solidFill>
                        <a:effectLst/>
                      </a:endParaRPr>
                    </a:p>
                  </a:txBody>
                  <a:tcPr marL="60960" marR="60960" marT="60960" marB="60960" anchor="b"/>
                </a:tc>
                <a:tc>
                  <a:txBody>
                    <a:bodyPr/>
                    <a:lstStyle/>
                    <a:p>
                      <a:pPr fontAlgn="b"/>
                      <a:r>
                        <a:rPr lang="en-IN" sz="1600" b="1" dirty="0">
                          <a:effectLst/>
                        </a:rPr>
                        <a:t>DEPTNO</a:t>
                      </a:r>
                      <a:endParaRPr lang="en-IN" sz="1600" b="1" dirty="0">
                        <a:solidFill>
                          <a:srgbClr val="000000"/>
                        </a:solidFill>
                        <a:effectLst/>
                      </a:endParaRPr>
                    </a:p>
                  </a:txBody>
                  <a:tcPr marL="60960" marR="60960" marT="60960" marB="60960" anchor="b"/>
                </a:tc>
              </a:tr>
              <a:tr h="475904">
                <a:tc>
                  <a:txBody>
                    <a:bodyPr/>
                    <a:lstStyle/>
                    <a:p>
                      <a:r>
                        <a:rPr lang="en-IN" sz="1600" dirty="0">
                          <a:effectLst/>
                        </a:rPr>
                        <a:t>7566</a:t>
                      </a:r>
                      <a:endParaRPr lang="en-IN" sz="1600" dirty="0">
                        <a:solidFill>
                          <a:srgbClr val="000000"/>
                        </a:solidFill>
                        <a:effectLst/>
                      </a:endParaRPr>
                    </a:p>
                  </a:txBody>
                  <a:tcPr marL="60960" marR="60960" marT="30480" marB="30480" anchor="ctr"/>
                </a:tc>
                <a:tc>
                  <a:txBody>
                    <a:bodyPr/>
                    <a:lstStyle/>
                    <a:p>
                      <a:r>
                        <a:rPr lang="en-IN" sz="1600">
                          <a:effectLst/>
                        </a:rPr>
                        <a:t>JONES</a:t>
                      </a:r>
                      <a:endParaRPr lang="en-IN" sz="1600">
                        <a:solidFill>
                          <a:srgbClr val="000000"/>
                        </a:solidFill>
                        <a:effectLst/>
                      </a:endParaRPr>
                    </a:p>
                  </a:txBody>
                  <a:tcPr marL="60960" marR="60960" marT="30480" marB="30480" anchor="ctr"/>
                </a:tc>
                <a:tc>
                  <a:txBody>
                    <a:bodyPr/>
                    <a:lstStyle/>
                    <a:p>
                      <a:r>
                        <a:rPr lang="en-IN" sz="1600">
                          <a:effectLst/>
                        </a:rPr>
                        <a:t>MANAGER</a:t>
                      </a:r>
                      <a:endParaRPr lang="en-IN" sz="1600">
                        <a:solidFill>
                          <a:srgbClr val="000000"/>
                        </a:solidFill>
                        <a:effectLst/>
                      </a:endParaRPr>
                    </a:p>
                  </a:txBody>
                  <a:tcPr marL="60960" marR="60960" marT="30480" marB="30480" anchor="ctr"/>
                </a:tc>
                <a:tc>
                  <a:txBody>
                    <a:bodyPr/>
                    <a:lstStyle/>
                    <a:p>
                      <a:r>
                        <a:rPr lang="en-IN" sz="1600">
                          <a:effectLst/>
                        </a:rPr>
                        <a:t>7839</a:t>
                      </a:r>
                      <a:endParaRPr lang="en-IN" sz="1600">
                        <a:solidFill>
                          <a:srgbClr val="000000"/>
                        </a:solidFill>
                        <a:effectLst/>
                      </a:endParaRPr>
                    </a:p>
                  </a:txBody>
                  <a:tcPr marL="60960" marR="60960" marT="30480" marB="30480" anchor="ctr"/>
                </a:tc>
                <a:tc>
                  <a:txBody>
                    <a:bodyPr/>
                    <a:lstStyle/>
                    <a:p>
                      <a:r>
                        <a:rPr lang="en-IN" sz="1600">
                          <a:effectLst/>
                        </a:rPr>
                        <a:t>02-APR-81</a:t>
                      </a:r>
                      <a:endParaRPr lang="en-IN" sz="1600">
                        <a:solidFill>
                          <a:srgbClr val="000000"/>
                        </a:solidFill>
                        <a:effectLst/>
                      </a:endParaRPr>
                    </a:p>
                  </a:txBody>
                  <a:tcPr marL="60960" marR="60960" marT="30480" marB="30480" anchor="ctr"/>
                </a:tc>
                <a:tc>
                  <a:txBody>
                    <a:bodyPr/>
                    <a:lstStyle/>
                    <a:p>
                      <a:r>
                        <a:rPr lang="en-IN" sz="1600">
                          <a:effectLst/>
                        </a:rPr>
                        <a:t>2975</a:t>
                      </a:r>
                      <a:endParaRPr lang="en-IN" sz="1600">
                        <a:solidFill>
                          <a:srgbClr val="000000"/>
                        </a:solidFill>
                        <a:effectLst/>
                      </a:endParaRPr>
                    </a:p>
                  </a:txBody>
                  <a:tcPr marL="60960" marR="60960" marT="30480" marB="30480" anchor="ctr"/>
                </a:tc>
                <a:tc>
                  <a:txBody>
                    <a:bodyPr/>
                    <a:lstStyle/>
                    <a:p>
                      <a:r>
                        <a:rPr lang="en-IN" sz="1600">
                          <a:effectLst/>
                        </a:rPr>
                        <a:t>- </a:t>
                      </a:r>
                      <a:endParaRPr lang="en-IN" sz="1600">
                        <a:solidFill>
                          <a:srgbClr val="000000"/>
                        </a:solidFill>
                        <a:effectLst/>
                      </a:endParaRPr>
                    </a:p>
                  </a:txBody>
                  <a:tcPr marL="60960" marR="60960" marT="30480" marB="30480" anchor="ctr"/>
                </a:tc>
                <a:tc>
                  <a:txBody>
                    <a:bodyPr/>
                    <a:lstStyle/>
                    <a:p>
                      <a:r>
                        <a:rPr lang="en-IN" sz="1600">
                          <a:effectLst/>
                        </a:rPr>
                        <a:t>20</a:t>
                      </a:r>
                      <a:endParaRPr lang="en-IN" sz="1600">
                        <a:solidFill>
                          <a:srgbClr val="000000"/>
                        </a:solidFill>
                        <a:effectLst/>
                      </a:endParaRPr>
                    </a:p>
                  </a:txBody>
                  <a:tcPr marL="60960" marR="60960" marT="30480" marB="30480" anchor="ctr"/>
                </a:tc>
              </a:tr>
              <a:tr h="475904">
                <a:tc>
                  <a:txBody>
                    <a:bodyPr/>
                    <a:lstStyle/>
                    <a:p>
                      <a:r>
                        <a:rPr lang="en-IN" sz="1600">
                          <a:effectLst/>
                        </a:rPr>
                        <a:t>7788</a:t>
                      </a:r>
                      <a:endParaRPr lang="en-IN" sz="1600">
                        <a:solidFill>
                          <a:srgbClr val="000000"/>
                        </a:solidFill>
                        <a:effectLst/>
                      </a:endParaRPr>
                    </a:p>
                  </a:txBody>
                  <a:tcPr marL="60960" marR="60960" marT="30480" marB="30480" anchor="ctr"/>
                </a:tc>
                <a:tc>
                  <a:txBody>
                    <a:bodyPr/>
                    <a:lstStyle/>
                    <a:p>
                      <a:r>
                        <a:rPr lang="en-IN" sz="1600">
                          <a:effectLst/>
                        </a:rPr>
                        <a:t>SCOTT</a:t>
                      </a:r>
                      <a:endParaRPr lang="en-IN" sz="1600">
                        <a:solidFill>
                          <a:srgbClr val="000000"/>
                        </a:solidFill>
                        <a:effectLst/>
                      </a:endParaRPr>
                    </a:p>
                  </a:txBody>
                  <a:tcPr marL="60960" marR="60960" marT="30480" marB="30480" anchor="ctr"/>
                </a:tc>
                <a:tc>
                  <a:txBody>
                    <a:bodyPr/>
                    <a:lstStyle/>
                    <a:p>
                      <a:r>
                        <a:rPr lang="en-IN" sz="1600" dirty="0">
                          <a:effectLst/>
                        </a:rPr>
                        <a:t>ANALYST</a:t>
                      </a:r>
                      <a:endParaRPr lang="en-IN" sz="1600" dirty="0">
                        <a:solidFill>
                          <a:srgbClr val="000000"/>
                        </a:solidFill>
                        <a:effectLst/>
                      </a:endParaRPr>
                    </a:p>
                  </a:txBody>
                  <a:tcPr marL="60960" marR="60960" marT="30480" marB="30480" anchor="ctr"/>
                </a:tc>
                <a:tc>
                  <a:txBody>
                    <a:bodyPr/>
                    <a:lstStyle/>
                    <a:p>
                      <a:r>
                        <a:rPr lang="en-IN" sz="1600">
                          <a:effectLst/>
                        </a:rPr>
                        <a:t>7566</a:t>
                      </a:r>
                      <a:endParaRPr lang="en-IN" sz="1600">
                        <a:solidFill>
                          <a:srgbClr val="000000"/>
                        </a:solidFill>
                        <a:effectLst/>
                      </a:endParaRPr>
                    </a:p>
                  </a:txBody>
                  <a:tcPr marL="60960" marR="60960" marT="30480" marB="30480" anchor="ctr"/>
                </a:tc>
                <a:tc>
                  <a:txBody>
                    <a:bodyPr/>
                    <a:lstStyle/>
                    <a:p>
                      <a:r>
                        <a:rPr lang="en-IN" sz="1600">
                          <a:effectLst/>
                        </a:rPr>
                        <a:t>19-APR-87</a:t>
                      </a:r>
                      <a:endParaRPr lang="en-IN" sz="1600">
                        <a:solidFill>
                          <a:srgbClr val="000000"/>
                        </a:solidFill>
                        <a:effectLst/>
                      </a:endParaRPr>
                    </a:p>
                  </a:txBody>
                  <a:tcPr marL="60960" marR="60960" marT="30480" marB="30480" anchor="ctr"/>
                </a:tc>
                <a:tc>
                  <a:txBody>
                    <a:bodyPr/>
                    <a:lstStyle/>
                    <a:p>
                      <a:r>
                        <a:rPr lang="en-IN" sz="1600">
                          <a:effectLst/>
                        </a:rPr>
                        <a:t>3000</a:t>
                      </a:r>
                      <a:endParaRPr lang="en-IN" sz="1600">
                        <a:solidFill>
                          <a:srgbClr val="000000"/>
                        </a:solidFill>
                        <a:effectLst/>
                      </a:endParaRPr>
                    </a:p>
                  </a:txBody>
                  <a:tcPr marL="60960" marR="60960" marT="30480" marB="30480" anchor="ctr"/>
                </a:tc>
                <a:tc>
                  <a:txBody>
                    <a:bodyPr/>
                    <a:lstStyle/>
                    <a:p>
                      <a:r>
                        <a:rPr lang="en-IN" sz="1600">
                          <a:effectLst/>
                        </a:rPr>
                        <a:t>- </a:t>
                      </a:r>
                      <a:endParaRPr lang="en-IN" sz="1600">
                        <a:solidFill>
                          <a:srgbClr val="000000"/>
                        </a:solidFill>
                        <a:effectLst/>
                      </a:endParaRPr>
                    </a:p>
                  </a:txBody>
                  <a:tcPr marL="60960" marR="60960" marT="30480" marB="30480" anchor="ctr"/>
                </a:tc>
                <a:tc>
                  <a:txBody>
                    <a:bodyPr/>
                    <a:lstStyle/>
                    <a:p>
                      <a:r>
                        <a:rPr lang="en-IN" sz="1600">
                          <a:effectLst/>
                        </a:rPr>
                        <a:t>20</a:t>
                      </a:r>
                      <a:endParaRPr lang="en-IN" sz="1600">
                        <a:solidFill>
                          <a:srgbClr val="000000"/>
                        </a:solidFill>
                        <a:effectLst/>
                      </a:endParaRPr>
                    </a:p>
                  </a:txBody>
                  <a:tcPr marL="60960" marR="60960" marT="30480" marB="30480" anchor="ctr"/>
                </a:tc>
              </a:tr>
              <a:tr h="475904">
                <a:tc>
                  <a:txBody>
                    <a:bodyPr/>
                    <a:lstStyle/>
                    <a:p>
                      <a:r>
                        <a:rPr lang="en-IN" sz="1600">
                          <a:effectLst/>
                        </a:rPr>
                        <a:t>7902</a:t>
                      </a:r>
                      <a:endParaRPr lang="en-IN" sz="1600">
                        <a:solidFill>
                          <a:srgbClr val="000000"/>
                        </a:solidFill>
                        <a:effectLst/>
                      </a:endParaRPr>
                    </a:p>
                  </a:txBody>
                  <a:tcPr marL="60960" marR="60960" marT="30480" marB="30480" anchor="ctr"/>
                </a:tc>
                <a:tc>
                  <a:txBody>
                    <a:bodyPr/>
                    <a:lstStyle/>
                    <a:p>
                      <a:r>
                        <a:rPr lang="en-IN" sz="1600">
                          <a:effectLst/>
                        </a:rPr>
                        <a:t>FORD</a:t>
                      </a:r>
                      <a:endParaRPr lang="en-IN" sz="1600">
                        <a:solidFill>
                          <a:srgbClr val="000000"/>
                        </a:solidFill>
                        <a:effectLst/>
                      </a:endParaRPr>
                    </a:p>
                  </a:txBody>
                  <a:tcPr marL="60960" marR="60960" marT="30480" marB="30480" anchor="ctr"/>
                </a:tc>
                <a:tc>
                  <a:txBody>
                    <a:bodyPr/>
                    <a:lstStyle/>
                    <a:p>
                      <a:r>
                        <a:rPr lang="en-IN" sz="1600">
                          <a:effectLst/>
                        </a:rPr>
                        <a:t>ANALYST</a:t>
                      </a:r>
                      <a:endParaRPr lang="en-IN" sz="1600">
                        <a:solidFill>
                          <a:srgbClr val="000000"/>
                        </a:solidFill>
                        <a:effectLst/>
                      </a:endParaRPr>
                    </a:p>
                  </a:txBody>
                  <a:tcPr marL="60960" marR="60960" marT="30480" marB="30480" anchor="ctr"/>
                </a:tc>
                <a:tc>
                  <a:txBody>
                    <a:bodyPr/>
                    <a:lstStyle/>
                    <a:p>
                      <a:r>
                        <a:rPr lang="en-IN" sz="1600">
                          <a:effectLst/>
                        </a:rPr>
                        <a:t>7566</a:t>
                      </a:r>
                      <a:endParaRPr lang="en-IN" sz="1600">
                        <a:solidFill>
                          <a:srgbClr val="000000"/>
                        </a:solidFill>
                        <a:effectLst/>
                      </a:endParaRPr>
                    </a:p>
                  </a:txBody>
                  <a:tcPr marL="60960" marR="60960" marT="30480" marB="30480" anchor="ctr"/>
                </a:tc>
                <a:tc>
                  <a:txBody>
                    <a:bodyPr/>
                    <a:lstStyle/>
                    <a:p>
                      <a:r>
                        <a:rPr lang="en-IN" sz="1600">
                          <a:effectLst/>
                        </a:rPr>
                        <a:t>03-DEC-81</a:t>
                      </a:r>
                      <a:endParaRPr lang="en-IN" sz="1600">
                        <a:solidFill>
                          <a:srgbClr val="000000"/>
                        </a:solidFill>
                        <a:effectLst/>
                      </a:endParaRPr>
                    </a:p>
                  </a:txBody>
                  <a:tcPr marL="60960" marR="60960" marT="30480" marB="30480" anchor="ctr"/>
                </a:tc>
                <a:tc>
                  <a:txBody>
                    <a:bodyPr/>
                    <a:lstStyle/>
                    <a:p>
                      <a:r>
                        <a:rPr lang="en-IN" sz="1600">
                          <a:effectLst/>
                        </a:rPr>
                        <a:t>3000</a:t>
                      </a:r>
                      <a:endParaRPr lang="en-IN" sz="1600">
                        <a:solidFill>
                          <a:srgbClr val="000000"/>
                        </a:solidFill>
                        <a:effectLst/>
                      </a:endParaRPr>
                    </a:p>
                  </a:txBody>
                  <a:tcPr marL="60960" marR="60960" marT="30480" marB="30480" anchor="ctr"/>
                </a:tc>
                <a:tc>
                  <a:txBody>
                    <a:bodyPr/>
                    <a:lstStyle/>
                    <a:p>
                      <a:r>
                        <a:rPr lang="en-IN" sz="1600">
                          <a:effectLst/>
                        </a:rPr>
                        <a:t>- </a:t>
                      </a:r>
                      <a:endParaRPr lang="en-IN" sz="1600">
                        <a:solidFill>
                          <a:srgbClr val="000000"/>
                        </a:solidFill>
                        <a:effectLst/>
                      </a:endParaRPr>
                    </a:p>
                  </a:txBody>
                  <a:tcPr marL="60960" marR="60960" marT="30480" marB="30480" anchor="ctr"/>
                </a:tc>
                <a:tc>
                  <a:txBody>
                    <a:bodyPr/>
                    <a:lstStyle/>
                    <a:p>
                      <a:r>
                        <a:rPr lang="en-IN" sz="1600" dirty="0">
                          <a:effectLst/>
                        </a:rPr>
                        <a:t>20</a:t>
                      </a:r>
                      <a:endParaRPr lang="en-IN" sz="1600" dirty="0">
                        <a:solidFill>
                          <a:srgbClr val="000000"/>
                        </a:solidFill>
                        <a:effectLst/>
                      </a:endParaRPr>
                    </a:p>
                  </a:txBody>
                  <a:tcPr marL="60960" marR="60960" marT="30480" marB="30480" anchor="ctr"/>
                </a:tc>
              </a:tr>
            </a:tbl>
          </a:graphicData>
        </a:graphic>
      </p:graphicFrame>
      <p:sp>
        <p:nvSpPr>
          <p:cNvPr id="6" name="Title 1"/>
          <p:cNvSpPr>
            <a:spLocks noGrp="1"/>
          </p:cNvSpPr>
          <p:nvPr>
            <p:ph type="title"/>
          </p:nvPr>
        </p:nvSpPr>
        <p:spPr>
          <a:xfrm>
            <a:off x="30997" y="152400"/>
            <a:ext cx="7620000" cy="609600"/>
          </a:xfrm>
        </p:spPr>
        <p:txBody>
          <a:bodyPr/>
          <a:lstStyle/>
          <a:p>
            <a:r>
              <a:rPr lang="en-IN" sz="3600" b="1" dirty="0" smtClean="0"/>
              <a:t>INTERSECT (EXCEPT)</a:t>
            </a:r>
            <a:endParaRPr lang="en-IN" sz="3600" b="1" dirty="0"/>
          </a:p>
        </p:txBody>
      </p:sp>
      <p:sp>
        <p:nvSpPr>
          <p:cNvPr id="7" name="Rectangle 6"/>
          <p:cNvSpPr/>
          <p:nvPr/>
        </p:nvSpPr>
        <p:spPr>
          <a:xfrm>
            <a:off x="3505200" y="1219200"/>
            <a:ext cx="4800600" cy="1015663"/>
          </a:xfrm>
          <a:prstGeom prst="rect">
            <a:avLst/>
          </a:prstGeom>
          <a:solidFill>
            <a:schemeClr val="accent1">
              <a:lumMod val="20000"/>
              <a:lumOff val="80000"/>
            </a:schemeClr>
          </a:solidFill>
          <a:ln w="28575">
            <a:solidFill>
              <a:schemeClr val="tx1"/>
            </a:solidFill>
          </a:ln>
        </p:spPr>
        <p:txBody>
          <a:bodyPr wrap="square">
            <a:spAutoFit/>
          </a:bodyPr>
          <a:lstStyle/>
          <a:p>
            <a:pPr marL="285750" indent="-285750">
              <a:buFont typeface="Wingdings" pitchFamily="2" charset="2"/>
              <a:buChar char="Ø"/>
            </a:pPr>
            <a:r>
              <a:rPr lang="en-IN" sz="2000" dirty="0" smtClean="0">
                <a:solidFill>
                  <a:schemeClr val="tx2"/>
                </a:solidFill>
              </a:rPr>
              <a:t>Rows which are in table emp1 </a:t>
            </a:r>
            <a:r>
              <a:rPr lang="en-IN" sz="2000" b="1" dirty="0" smtClean="0">
                <a:solidFill>
                  <a:srgbClr val="C00000"/>
                </a:solidFill>
              </a:rPr>
              <a:t>AND</a:t>
            </a:r>
            <a:r>
              <a:rPr lang="en-IN" sz="2000" dirty="0" smtClean="0">
                <a:solidFill>
                  <a:schemeClr val="tx2"/>
                </a:solidFill>
              </a:rPr>
              <a:t> IN table emp2 (basically common rows from both tables)</a:t>
            </a:r>
            <a:endParaRPr lang="en-IN" sz="2000" dirty="0">
              <a:solidFill>
                <a:schemeClr val="tx2"/>
              </a:solidFill>
            </a:endParaRPr>
          </a:p>
        </p:txBody>
      </p:sp>
    </p:spTree>
    <p:extLst>
      <p:ext uri="{BB962C8B-B14F-4D97-AF65-F5344CB8AC3E}">
        <p14:creationId xmlns:p14="http://schemas.microsoft.com/office/powerpoint/2010/main" val="83711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15</a:t>
            </a:fld>
            <a:endParaRPr lang="en-IN"/>
          </a:p>
        </p:txBody>
      </p:sp>
      <p:sp>
        <p:nvSpPr>
          <p:cNvPr id="5" name="Rectangle 4"/>
          <p:cNvSpPr/>
          <p:nvPr/>
        </p:nvSpPr>
        <p:spPr>
          <a:xfrm>
            <a:off x="403871" y="1143000"/>
            <a:ext cx="2872729" cy="1169551"/>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pPr>
            <a:r>
              <a:rPr lang="en-IN" sz="2000" b="1" dirty="0" smtClean="0">
                <a:solidFill>
                  <a:schemeClr val="accent6">
                    <a:lumMod val="50000"/>
                  </a:schemeClr>
                </a:solidFill>
              </a:rPr>
              <a:t>select </a:t>
            </a:r>
            <a:r>
              <a:rPr lang="en-IN" sz="2000" b="1" dirty="0">
                <a:solidFill>
                  <a:schemeClr val="accent6">
                    <a:lumMod val="50000"/>
                  </a:schemeClr>
                </a:solidFill>
              </a:rPr>
              <a:t>* from </a:t>
            </a:r>
            <a:r>
              <a:rPr lang="en-IN" sz="2000" b="1" dirty="0" smtClean="0">
                <a:solidFill>
                  <a:schemeClr val="accent6">
                    <a:lumMod val="50000"/>
                  </a:schemeClr>
                </a:solidFill>
              </a:rPr>
              <a:t>emp1</a:t>
            </a:r>
          </a:p>
          <a:p>
            <a:pPr>
              <a:spcBef>
                <a:spcPts val="600"/>
              </a:spcBef>
            </a:pPr>
            <a:r>
              <a:rPr lang="en-IN" sz="2000" b="1" dirty="0" smtClean="0">
                <a:solidFill>
                  <a:schemeClr val="accent6">
                    <a:lumMod val="50000"/>
                  </a:schemeClr>
                </a:solidFill>
              </a:rPr>
              <a:t>minus </a:t>
            </a:r>
          </a:p>
          <a:p>
            <a:pPr>
              <a:spcBef>
                <a:spcPts val="600"/>
              </a:spcBef>
            </a:pPr>
            <a:r>
              <a:rPr lang="en-IN" sz="2000" b="1" dirty="0" smtClean="0">
                <a:solidFill>
                  <a:schemeClr val="accent6">
                    <a:lumMod val="50000"/>
                  </a:schemeClr>
                </a:solidFill>
              </a:rPr>
              <a:t>select </a:t>
            </a:r>
            <a:r>
              <a:rPr lang="en-IN" sz="2000" b="1" dirty="0">
                <a:solidFill>
                  <a:schemeClr val="accent6">
                    <a:lumMod val="50000"/>
                  </a:schemeClr>
                </a:solidFill>
              </a:rPr>
              <a:t>* from </a:t>
            </a:r>
            <a:r>
              <a:rPr lang="en-IN" sz="2000" b="1" dirty="0" smtClean="0">
                <a:solidFill>
                  <a:schemeClr val="accent6">
                    <a:lumMod val="50000"/>
                  </a:schemeClr>
                </a:solidFill>
              </a:rPr>
              <a:t>emp2;</a:t>
            </a:r>
          </a:p>
        </p:txBody>
      </p:sp>
      <p:graphicFrame>
        <p:nvGraphicFramePr>
          <p:cNvPr id="3" name="Table 2"/>
          <p:cNvGraphicFramePr>
            <a:graphicFrameLocks noGrp="1"/>
          </p:cNvGraphicFramePr>
          <p:nvPr>
            <p:extLst>
              <p:ext uri="{D42A27DB-BD31-4B8C-83A1-F6EECF244321}">
                <p14:modId xmlns:p14="http://schemas.microsoft.com/office/powerpoint/2010/main" val="3989893800"/>
              </p:ext>
            </p:extLst>
          </p:nvPr>
        </p:nvGraphicFramePr>
        <p:xfrm>
          <a:off x="381000" y="3048000"/>
          <a:ext cx="7696200" cy="2176054"/>
        </p:xfrm>
        <a:graphic>
          <a:graphicData uri="http://schemas.openxmlformats.org/drawingml/2006/table">
            <a:tbl>
              <a:tblPr>
                <a:tableStyleId>{08FB837D-C827-4EFA-A057-4D05807E0F7C}</a:tableStyleId>
              </a:tblPr>
              <a:tblGrid>
                <a:gridCol w="923544"/>
                <a:gridCol w="923544"/>
                <a:gridCol w="1154430"/>
                <a:gridCol w="769620"/>
                <a:gridCol w="1385316"/>
                <a:gridCol w="692658"/>
                <a:gridCol w="885063"/>
                <a:gridCol w="962025"/>
              </a:tblGrid>
              <a:tr h="410391">
                <a:tc>
                  <a:txBody>
                    <a:bodyPr/>
                    <a:lstStyle/>
                    <a:p>
                      <a:pPr fontAlgn="b"/>
                      <a:r>
                        <a:rPr lang="en-IN" b="1" dirty="0">
                          <a:effectLst/>
                        </a:rPr>
                        <a:t>EMPNO</a:t>
                      </a:r>
                      <a:endParaRPr lang="en-IN" b="1" dirty="0">
                        <a:solidFill>
                          <a:srgbClr val="000000"/>
                        </a:solidFill>
                        <a:effectLst/>
                      </a:endParaRPr>
                    </a:p>
                  </a:txBody>
                  <a:tcPr marL="60960" marR="60960" marT="60960" marB="60960" anchor="b"/>
                </a:tc>
                <a:tc>
                  <a:txBody>
                    <a:bodyPr/>
                    <a:lstStyle/>
                    <a:p>
                      <a:pPr fontAlgn="b"/>
                      <a:r>
                        <a:rPr lang="en-IN" b="1">
                          <a:effectLst/>
                        </a:rPr>
                        <a:t>ENAME</a:t>
                      </a:r>
                      <a:endParaRPr lang="en-IN" b="1">
                        <a:solidFill>
                          <a:srgbClr val="000000"/>
                        </a:solidFill>
                        <a:effectLst/>
                      </a:endParaRPr>
                    </a:p>
                  </a:txBody>
                  <a:tcPr marL="60960" marR="60960" marT="60960" marB="60960" anchor="b"/>
                </a:tc>
                <a:tc>
                  <a:txBody>
                    <a:bodyPr/>
                    <a:lstStyle/>
                    <a:p>
                      <a:pPr fontAlgn="b"/>
                      <a:r>
                        <a:rPr lang="en-IN" b="1">
                          <a:effectLst/>
                        </a:rPr>
                        <a:t>JOB</a:t>
                      </a:r>
                      <a:endParaRPr lang="en-IN" b="1">
                        <a:solidFill>
                          <a:srgbClr val="000000"/>
                        </a:solidFill>
                        <a:effectLst/>
                      </a:endParaRPr>
                    </a:p>
                  </a:txBody>
                  <a:tcPr marL="60960" marR="60960" marT="60960" marB="60960" anchor="b"/>
                </a:tc>
                <a:tc>
                  <a:txBody>
                    <a:bodyPr/>
                    <a:lstStyle/>
                    <a:p>
                      <a:pPr fontAlgn="b"/>
                      <a:r>
                        <a:rPr lang="en-IN" b="1">
                          <a:effectLst/>
                        </a:rPr>
                        <a:t>MGR</a:t>
                      </a:r>
                      <a:endParaRPr lang="en-IN" b="1">
                        <a:solidFill>
                          <a:srgbClr val="000000"/>
                        </a:solidFill>
                        <a:effectLst/>
                      </a:endParaRPr>
                    </a:p>
                  </a:txBody>
                  <a:tcPr marL="60960" marR="60960" marT="60960" marB="60960" anchor="b"/>
                </a:tc>
                <a:tc>
                  <a:txBody>
                    <a:bodyPr/>
                    <a:lstStyle/>
                    <a:p>
                      <a:pPr fontAlgn="b"/>
                      <a:r>
                        <a:rPr lang="en-IN" b="1" dirty="0">
                          <a:effectLst/>
                        </a:rPr>
                        <a:t>HIREDATE</a:t>
                      </a:r>
                      <a:endParaRPr lang="en-IN" b="1" dirty="0">
                        <a:solidFill>
                          <a:srgbClr val="000000"/>
                        </a:solidFill>
                        <a:effectLst/>
                      </a:endParaRPr>
                    </a:p>
                  </a:txBody>
                  <a:tcPr marL="60960" marR="60960" marT="60960" marB="60960" anchor="b"/>
                </a:tc>
                <a:tc>
                  <a:txBody>
                    <a:bodyPr/>
                    <a:lstStyle/>
                    <a:p>
                      <a:pPr fontAlgn="b"/>
                      <a:r>
                        <a:rPr lang="en-IN" b="1">
                          <a:effectLst/>
                        </a:rPr>
                        <a:t>SAL</a:t>
                      </a:r>
                      <a:endParaRPr lang="en-IN" b="1">
                        <a:solidFill>
                          <a:srgbClr val="000000"/>
                        </a:solidFill>
                        <a:effectLst/>
                      </a:endParaRPr>
                    </a:p>
                  </a:txBody>
                  <a:tcPr marL="60960" marR="60960" marT="60960" marB="60960" anchor="b"/>
                </a:tc>
                <a:tc>
                  <a:txBody>
                    <a:bodyPr/>
                    <a:lstStyle/>
                    <a:p>
                      <a:pPr fontAlgn="b"/>
                      <a:r>
                        <a:rPr lang="en-IN" b="1">
                          <a:effectLst/>
                        </a:rPr>
                        <a:t>COMM</a:t>
                      </a:r>
                      <a:endParaRPr lang="en-IN" b="1">
                        <a:solidFill>
                          <a:srgbClr val="000000"/>
                        </a:solidFill>
                        <a:effectLst/>
                      </a:endParaRPr>
                    </a:p>
                  </a:txBody>
                  <a:tcPr marL="60960" marR="60960" marT="60960" marB="60960" anchor="b"/>
                </a:tc>
                <a:tc>
                  <a:txBody>
                    <a:bodyPr/>
                    <a:lstStyle/>
                    <a:p>
                      <a:pPr fontAlgn="b"/>
                      <a:r>
                        <a:rPr lang="en-IN" b="1" dirty="0">
                          <a:effectLst/>
                        </a:rPr>
                        <a:t>DEPTNO</a:t>
                      </a:r>
                      <a:endParaRPr lang="en-IN" b="1" dirty="0">
                        <a:solidFill>
                          <a:srgbClr val="000000"/>
                        </a:solidFill>
                        <a:effectLst/>
                      </a:endParaRPr>
                    </a:p>
                  </a:txBody>
                  <a:tcPr marL="60960" marR="60960" marT="60960" marB="60960" anchor="b"/>
                </a:tc>
              </a:tr>
              <a:tr h="347254">
                <a:tc>
                  <a:txBody>
                    <a:bodyPr/>
                    <a:lstStyle/>
                    <a:p>
                      <a:r>
                        <a:rPr lang="en-IN">
                          <a:effectLst/>
                        </a:rPr>
                        <a:t>7499</a:t>
                      </a:r>
                      <a:endParaRPr lang="en-IN">
                        <a:solidFill>
                          <a:srgbClr val="000000"/>
                        </a:solidFill>
                        <a:effectLst/>
                      </a:endParaRPr>
                    </a:p>
                  </a:txBody>
                  <a:tcPr marL="60960" marR="60960" marT="30480" marB="30480" anchor="ctr"/>
                </a:tc>
                <a:tc>
                  <a:txBody>
                    <a:bodyPr/>
                    <a:lstStyle/>
                    <a:p>
                      <a:r>
                        <a:rPr lang="en-IN">
                          <a:effectLst/>
                        </a:rPr>
                        <a:t>ALLEN</a:t>
                      </a:r>
                      <a:endParaRPr lang="en-IN">
                        <a:solidFill>
                          <a:srgbClr val="000000"/>
                        </a:solidFill>
                        <a:effectLst/>
                      </a:endParaRPr>
                    </a:p>
                  </a:txBody>
                  <a:tcPr marL="60960" marR="60960" marT="30480" marB="30480" anchor="ctr"/>
                </a:tc>
                <a:tc>
                  <a:txBody>
                    <a:bodyPr/>
                    <a:lstStyle/>
                    <a:p>
                      <a:r>
                        <a:rPr lang="en-IN" dirty="0">
                          <a:effectLst/>
                        </a:rPr>
                        <a:t>SALESMAN</a:t>
                      </a:r>
                      <a:endParaRPr lang="en-IN" dirty="0">
                        <a:solidFill>
                          <a:srgbClr val="000000"/>
                        </a:solidFill>
                        <a:effectLst/>
                      </a:endParaRPr>
                    </a:p>
                  </a:txBody>
                  <a:tcPr marL="60960" marR="60960" marT="30480" marB="30480" anchor="ctr"/>
                </a:tc>
                <a:tc>
                  <a:txBody>
                    <a:bodyPr/>
                    <a:lstStyle/>
                    <a:p>
                      <a:r>
                        <a:rPr lang="en-IN">
                          <a:effectLst/>
                        </a:rPr>
                        <a:t>7698</a:t>
                      </a:r>
                      <a:endParaRPr lang="en-IN">
                        <a:solidFill>
                          <a:srgbClr val="000000"/>
                        </a:solidFill>
                        <a:effectLst/>
                      </a:endParaRPr>
                    </a:p>
                  </a:txBody>
                  <a:tcPr marL="60960" marR="60960" marT="30480" marB="30480" anchor="ctr"/>
                </a:tc>
                <a:tc>
                  <a:txBody>
                    <a:bodyPr/>
                    <a:lstStyle/>
                    <a:p>
                      <a:r>
                        <a:rPr lang="en-IN" dirty="0">
                          <a:effectLst/>
                        </a:rPr>
                        <a:t>20-FEB-81</a:t>
                      </a:r>
                      <a:endParaRPr lang="en-IN" dirty="0">
                        <a:solidFill>
                          <a:srgbClr val="000000"/>
                        </a:solidFill>
                        <a:effectLst/>
                      </a:endParaRPr>
                    </a:p>
                  </a:txBody>
                  <a:tcPr marL="60960" marR="60960" marT="30480" marB="30480" anchor="ctr"/>
                </a:tc>
                <a:tc>
                  <a:txBody>
                    <a:bodyPr/>
                    <a:lstStyle/>
                    <a:p>
                      <a:r>
                        <a:rPr lang="en-IN">
                          <a:effectLst/>
                        </a:rPr>
                        <a:t>1600</a:t>
                      </a:r>
                      <a:endParaRPr lang="en-IN">
                        <a:solidFill>
                          <a:srgbClr val="000000"/>
                        </a:solidFill>
                        <a:effectLst/>
                      </a:endParaRPr>
                    </a:p>
                  </a:txBody>
                  <a:tcPr marL="60960" marR="60960" marT="30480" marB="30480" anchor="ctr"/>
                </a:tc>
                <a:tc>
                  <a:txBody>
                    <a:bodyPr/>
                    <a:lstStyle/>
                    <a:p>
                      <a:r>
                        <a:rPr lang="en-IN">
                          <a:effectLst/>
                        </a:rPr>
                        <a:t>300</a:t>
                      </a:r>
                      <a:endParaRPr lang="en-IN">
                        <a:solidFill>
                          <a:srgbClr val="000000"/>
                        </a:solidFill>
                        <a:effectLst/>
                      </a:endParaRPr>
                    </a:p>
                  </a:txBody>
                  <a:tcPr marL="60960" marR="60960" marT="30480" marB="30480" anchor="ctr"/>
                </a:tc>
                <a:tc>
                  <a:txBody>
                    <a:bodyPr/>
                    <a:lstStyle/>
                    <a:p>
                      <a:r>
                        <a:rPr lang="en-IN">
                          <a:effectLst/>
                        </a:rPr>
                        <a:t>30</a:t>
                      </a:r>
                      <a:endParaRPr lang="en-IN">
                        <a:solidFill>
                          <a:srgbClr val="000000"/>
                        </a:solidFill>
                        <a:effectLst/>
                      </a:endParaRPr>
                    </a:p>
                  </a:txBody>
                  <a:tcPr marL="60960" marR="60960" marT="30480" marB="30480" anchor="ctr"/>
                </a:tc>
              </a:tr>
              <a:tr h="347254">
                <a:tc>
                  <a:txBody>
                    <a:bodyPr/>
                    <a:lstStyle/>
                    <a:p>
                      <a:r>
                        <a:rPr lang="en-IN">
                          <a:effectLst/>
                        </a:rPr>
                        <a:t>7698</a:t>
                      </a:r>
                      <a:endParaRPr lang="en-IN">
                        <a:solidFill>
                          <a:srgbClr val="000000"/>
                        </a:solidFill>
                        <a:effectLst/>
                      </a:endParaRPr>
                    </a:p>
                  </a:txBody>
                  <a:tcPr marL="60960" marR="60960" marT="30480" marB="30480" anchor="ctr"/>
                </a:tc>
                <a:tc>
                  <a:txBody>
                    <a:bodyPr/>
                    <a:lstStyle/>
                    <a:p>
                      <a:r>
                        <a:rPr lang="en-IN">
                          <a:effectLst/>
                        </a:rPr>
                        <a:t>BLAKE</a:t>
                      </a:r>
                      <a:endParaRPr lang="en-IN">
                        <a:solidFill>
                          <a:srgbClr val="000000"/>
                        </a:solidFill>
                        <a:effectLst/>
                      </a:endParaRPr>
                    </a:p>
                  </a:txBody>
                  <a:tcPr marL="60960" marR="60960" marT="30480" marB="30480" anchor="ctr"/>
                </a:tc>
                <a:tc>
                  <a:txBody>
                    <a:bodyPr/>
                    <a:lstStyle/>
                    <a:p>
                      <a:r>
                        <a:rPr lang="en-IN">
                          <a:effectLst/>
                        </a:rPr>
                        <a:t>MANAGER</a:t>
                      </a:r>
                      <a:endParaRPr lang="en-IN">
                        <a:solidFill>
                          <a:srgbClr val="000000"/>
                        </a:solidFill>
                        <a:effectLst/>
                      </a:endParaRPr>
                    </a:p>
                  </a:txBody>
                  <a:tcPr marL="60960" marR="60960" marT="30480" marB="30480" anchor="ctr"/>
                </a:tc>
                <a:tc>
                  <a:txBody>
                    <a:bodyPr/>
                    <a:lstStyle/>
                    <a:p>
                      <a:r>
                        <a:rPr lang="en-IN">
                          <a:effectLst/>
                        </a:rPr>
                        <a:t>7839</a:t>
                      </a:r>
                      <a:endParaRPr lang="en-IN">
                        <a:solidFill>
                          <a:srgbClr val="000000"/>
                        </a:solidFill>
                        <a:effectLst/>
                      </a:endParaRPr>
                    </a:p>
                  </a:txBody>
                  <a:tcPr marL="60960" marR="60960" marT="30480" marB="30480" anchor="ctr"/>
                </a:tc>
                <a:tc>
                  <a:txBody>
                    <a:bodyPr/>
                    <a:lstStyle/>
                    <a:p>
                      <a:r>
                        <a:rPr lang="en-IN">
                          <a:effectLst/>
                        </a:rPr>
                        <a:t>01-MAY-81</a:t>
                      </a:r>
                      <a:endParaRPr lang="en-IN">
                        <a:solidFill>
                          <a:srgbClr val="000000"/>
                        </a:solidFill>
                        <a:effectLst/>
                      </a:endParaRPr>
                    </a:p>
                  </a:txBody>
                  <a:tcPr marL="60960" marR="60960" marT="30480" marB="30480" anchor="ctr"/>
                </a:tc>
                <a:tc>
                  <a:txBody>
                    <a:bodyPr/>
                    <a:lstStyle/>
                    <a:p>
                      <a:r>
                        <a:rPr lang="en-IN">
                          <a:effectLst/>
                        </a:rPr>
                        <a:t>2850</a:t>
                      </a:r>
                      <a:endParaRPr lang="en-IN">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30</a:t>
                      </a:r>
                      <a:endParaRPr lang="en-IN">
                        <a:solidFill>
                          <a:srgbClr val="000000"/>
                        </a:solidFill>
                        <a:effectLst/>
                      </a:endParaRPr>
                    </a:p>
                  </a:txBody>
                  <a:tcPr marL="60960" marR="60960" marT="30480" marB="30480" anchor="ctr"/>
                </a:tc>
              </a:tr>
              <a:tr h="347254">
                <a:tc>
                  <a:txBody>
                    <a:bodyPr/>
                    <a:lstStyle/>
                    <a:p>
                      <a:r>
                        <a:rPr lang="en-IN">
                          <a:effectLst/>
                        </a:rPr>
                        <a:t>7782</a:t>
                      </a:r>
                      <a:endParaRPr lang="en-IN">
                        <a:solidFill>
                          <a:srgbClr val="000000"/>
                        </a:solidFill>
                        <a:effectLst/>
                      </a:endParaRPr>
                    </a:p>
                  </a:txBody>
                  <a:tcPr marL="60960" marR="60960" marT="30480" marB="30480" anchor="ctr"/>
                </a:tc>
                <a:tc>
                  <a:txBody>
                    <a:bodyPr/>
                    <a:lstStyle/>
                    <a:p>
                      <a:r>
                        <a:rPr lang="en-IN">
                          <a:effectLst/>
                        </a:rPr>
                        <a:t>CLARK</a:t>
                      </a:r>
                      <a:endParaRPr lang="en-IN">
                        <a:solidFill>
                          <a:srgbClr val="000000"/>
                        </a:solidFill>
                        <a:effectLst/>
                      </a:endParaRPr>
                    </a:p>
                  </a:txBody>
                  <a:tcPr marL="60960" marR="60960" marT="30480" marB="30480" anchor="ctr"/>
                </a:tc>
                <a:tc>
                  <a:txBody>
                    <a:bodyPr/>
                    <a:lstStyle/>
                    <a:p>
                      <a:r>
                        <a:rPr lang="en-IN">
                          <a:effectLst/>
                        </a:rPr>
                        <a:t>MANAGER</a:t>
                      </a:r>
                      <a:endParaRPr lang="en-IN">
                        <a:solidFill>
                          <a:srgbClr val="000000"/>
                        </a:solidFill>
                        <a:effectLst/>
                      </a:endParaRPr>
                    </a:p>
                  </a:txBody>
                  <a:tcPr marL="60960" marR="60960" marT="30480" marB="30480" anchor="ctr"/>
                </a:tc>
                <a:tc>
                  <a:txBody>
                    <a:bodyPr/>
                    <a:lstStyle/>
                    <a:p>
                      <a:r>
                        <a:rPr lang="en-IN" dirty="0">
                          <a:effectLst/>
                        </a:rPr>
                        <a:t>7839</a:t>
                      </a:r>
                      <a:endParaRPr lang="en-IN" dirty="0">
                        <a:solidFill>
                          <a:srgbClr val="000000"/>
                        </a:solidFill>
                        <a:effectLst/>
                      </a:endParaRPr>
                    </a:p>
                  </a:txBody>
                  <a:tcPr marL="60960" marR="60960" marT="30480" marB="30480" anchor="ctr"/>
                </a:tc>
                <a:tc>
                  <a:txBody>
                    <a:bodyPr/>
                    <a:lstStyle/>
                    <a:p>
                      <a:r>
                        <a:rPr lang="en-IN" dirty="0">
                          <a:effectLst/>
                        </a:rPr>
                        <a:t>09-JUN-81</a:t>
                      </a:r>
                      <a:endParaRPr lang="en-IN" dirty="0">
                        <a:solidFill>
                          <a:srgbClr val="000000"/>
                        </a:solidFill>
                        <a:effectLst/>
                      </a:endParaRPr>
                    </a:p>
                  </a:txBody>
                  <a:tcPr marL="60960" marR="60960" marT="30480" marB="30480" anchor="ctr"/>
                </a:tc>
                <a:tc>
                  <a:txBody>
                    <a:bodyPr/>
                    <a:lstStyle/>
                    <a:p>
                      <a:r>
                        <a:rPr lang="en-IN">
                          <a:effectLst/>
                        </a:rPr>
                        <a:t>2450</a:t>
                      </a:r>
                      <a:endParaRPr lang="en-IN">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10</a:t>
                      </a:r>
                      <a:endParaRPr lang="en-IN">
                        <a:solidFill>
                          <a:srgbClr val="000000"/>
                        </a:solidFill>
                        <a:effectLst/>
                      </a:endParaRPr>
                    </a:p>
                  </a:txBody>
                  <a:tcPr marL="60960" marR="60960" marT="30480" marB="30480" anchor="ctr"/>
                </a:tc>
              </a:tr>
              <a:tr h="376647">
                <a:tc>
                  <a:txBody>
                    <a:bodyPr/>
                    <a:lstStyle/>
                    <a:p>
                      <a:r>
                        <a:rPr lang="en-IN">
                          <a:effectLst/>
                        </a:rPr>
                        <a:t>7839</a:t>
                      </a:r>
                      <a:endParaRPr lang="en-IN">
                        <a:solidFill>
                          <a:srgbClr val="000000"/>
                        </a:solidFill>
                        <a:effectLst/>
                      </a:endParaRPr>
                    </a:p>
                  </a:txBody>
                  <a:tcPr marL="60960" marR="60960" marT="30480" marB="30480" anchor="ctr"/>
                </a:tc>
                <a:tc>
                  <a:txBody>
                    <a:bodyPr/>
                    <a:lstStyle/>
                    <a:p>
                      <a:r>
                        <a:rPr lang="en-IN">
                          <a:effectLst/>
                        </a:rPr>
                        <a:t>KING</a:t>
                      </a:r>
                      <a:endParaRPr lang="en-IN">
                        <a:solidFill>
                          <a:srgbClr val="000000"/>
                        </a:solidFill>
                        <a:effectLst/>
                      </a:endParaRPr>
                    </a:p>
                  </a:txBody>
                  <a:tcPr marL="60960" marR="60960" marT="30480" marB="30480" anchor="ctr"/>
                </a:tc>
                <a:tc>
                  <a:txBody>
                    <a:bodyPr/>
                    <a:lstStyle/>
                    <a:p>
                      <a:r>
                        <a:rPr lang="en-IN">
                          <a:effectLst/>
                        </a:rPr>
                        <a:t>PRESIDENT</a:t>
                      </a:r>
                      <a:endParaRPr lang="en-IN">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17-NOV-81</a:t>
                      </a:r>
                      <a:endParaRPr lang="en-IN">
                        <a:solidFill>
                          <a:srgbClr val="000000"/>
                        </a:solidFill>
                        <a:effectLst/>
                      </a:endParaRPr>
                    </a:p>
                  </a:txBody>
                  <a:tcPr marL="60960" marR="60960" marT="30480" marB="30480" anchor="ctr"/>
                </a:tc>
                <a:tc>
                  <a:txBody>
                    <a:bodyPr/>
                    <a:lstStyle/>
                    <a:p>
                      <a:r>
                        <a:rPr lang="en-IN">
                          <a:effectLst/>
                        </a:rPr>
                        <a:t>5000</a:t>
                      </a:r>
                      <a:endParaRPr lang="en-IN">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10</a:t>
                      </a:r>
                      <a:endParaRPr lang="en-IN">
                        <a:solidFill>
                          <a:srgbClr val="000000"/>
                        </a:solidFill>
                        <a:effectLst/>
                      </a:endParaRPr>
                    </a:p>
                  </a:txBody>
                  <a:tcPr marL="60960" marR="60960" marT="30480" marB="30480" anchor="ctr"/>
                </a:tc>
              </a:tr>
              <a:tr h="347254">
                <a:tc>
                  <a:txBody>
                    <a:bodyPr/>
                    <a:lstStyle/>
                    <a:p>
                      <a:r>
                        <a:rPr lang="en-IN">
                          <a:effectLst/>
                        </a:rPr>
                        <a:t>7844</a:t>
                      </a:r>
                      <a:endParaRPr lang="en-IN">
                        <a:solidFill>
                          <a:srgbClr val="000000"/>
                        </a:solidFill>
                        <a:effectLst/>
                      </a:endParaRPr>
                    </a:p>
                  </a:txBody>
                  <a:tcPr marL="60960" marR="60960" marT="30480" marB="30480" anchor="ctr"/>
                </a:tc>
                <a:tc>
                  <a:txBody>
                    <a:bodyPr/>
                    <a:lstStyle/>
                    <a:p>
                      <a:r>
                        <a:rPr lang="en-IN">
                          <a:effectLst/>
                        </a:rPr>
                        <a:t>TURNER</a:t>
                      </a:r>
                      <a:endParaRPr lang="en-IN">
                        <a:solidFill>
                          <a:srgbClr val="000000"/>
                        </a:solidFill>
                        <a:effectLst/>
                      </a:endParaRPr>
                    </a:p>
                  </a:txBody>
                  <a:tcPr marL="60960" marR="60960" marT="30480" marB="30480" anchor="ctr"/>
                </a:tc>
                <a:tc>
                  <a:txBody>
                    <a:bodyPr/>
                    <a:lstStyle/>
                    <a:p>
                      <a:r>
                        <a:rPr lang="en-IN">
                          <a:effectLst/>
                        </a:rPr>
                        <a:t>SALESMAN</a:t>
                      </a:r>
                      <a:endParaRPr lang="en-IN">
                        <a:solidFill>
                          <a:srgbClr val="000000"/>
                        </a:solidFill>
                        <a:effectLst/>
                      </a:endParaRPr>
                    </a:p>
                  </a:txBody>
                  <a:tcPr marL="60960" marR="60960" marT="30480" marB="30480" anchor="ctr"/>
                </a:tc>
                <a:tc>
                  <a:txBody>
                    <a:bodyPr/>
                    <a:lstStyle/>
                    <a:p>
                      <a:r>
                        <a:rPr lang="en-IN" dirty="0">
                          <a:effectLst/>
                        </a:rPr>
                        <a:t>7698</a:t>
                      </a:r>
                      <a:endParaRPr lang="en-IN" dirty="0">
                        <a:solidFill>
                          <a:srgbClr val="000000"/>
                        </a:solidFill>
                        <a:effectLst/>
                      </a:endParaRPr>
                    </a:p>
                  </a:txBody>
                  <a:tcPr marL="60960" marR="60960" marT="30480" marB="30480" anchor="ctr"/>
                </a:tc>
                <a:tc>
                  <a:txBody>
                    <a:bodyPr/>
                    <a:lstStyle/>
                    <a:p>
                      <a:r>
                        <a:rPr lang="en-IN">
                          <a:effectLst/>
                        </a:rPr>
                        <a:t>08-SEP-81</a:t>
                      </a:r>
                      <a:endParaRPr lang="en-IN">
                        <a:solidFill>
                          <a:srgbClr val="000000"/>
                        </a:solidFill>
                        <a:effectLst/>
                      </a:endParaRPr>
                    </a:p>
                  </a:txBody>
                  <a:tcPr marL="60960" marR="60960" marT="30480" marB="30480" anchor="ctr"/>
                </a:tc>
                <a:tc>
                  <a:txBody>
                    <a:bodyPr/>
                    <a:lstStyle/>
                    <a:p>
                      <a:r>
                        <a:rPr lang="en-IN">
                          <a:effectLst/>
                        </a:rPr>
                        <a:t>1500</a:t>
                      </a:r>
                      <a:endParaRPr lang="en-IN">
                        <a:solidFill>
                          <a:srgbClr val="000000"/>
                        </a:solidFill>
                        <a:effectLst/>
                      </a:endParaRPr>
                    </a:p>
                  </a:txBody>
                  <a:tcPr marL="60960" marR="60960" marT="30480" marB="30480" anchor="ctr"/>
                </a:tc>
                <a:tc>
                  <a:txBody>
                    <a:bodyPr/>
                    <a:lstStyle/>
                    <a:p>
                      <a:r>
                        <a:rPr lang="en-IN">
                          <a:effectLst/>
                        </a:rPr>
                        <a:t>0</a:t>
                      </a:r>
                      <a:endParaRPr lang="en-IN">
                        <a:solidFill>
                          <a:srgbClr val="000000"/>
                        </a:solidFill>
                        <a:effectLst/>
                      </a:endParaRPr>
                    </a:p>
                  </a:txBody>
                  <a:tcPr marL="60960" marR="60960" marT="30480" marB="30480" anchor="ctr"/>
                </a:tc>
                <a:tc>
                  <a:txBody>
                    <a:bodyPr/>
                    <a:lstStyle/>
                    <a:p>
                      <a:r>
                        <a:rPr lang="en-IN" dirty="0">
                          <a:effectLst/>
                        </a:rPr>
                        <a:t>30</a:t>
                      </a:r>
                      <a:endParaRPr lang="en-IN" dirty="0">
                        <a:solidFill>
                          <a:srgbClr val="000000"/>
                        </a:solidFill>
                        <a:effectLst/>
                      </a:endParaRPr>
                    </a:p>
                  </a:txBody>
                  <a:tcPr marL="60960" marR="60960" marT="30480" marB="30480" anchor="ctr"/>
                </a:tc>
              </a:tr>
            </a:tbl>
          </a:graphicData>
        </a:graphic>
      </p:graphicFrame>
      <p:sp>
        <p:nvSpPr>
          <p:cNvPr id="6" name="Title 1"/>
          <p:cNvSpPr>
            <a:spLocks noGrp="1"/>
          </p:cNvSpPr>
          <p:nvPr>
            <p:ph type="title"/>
          </p:nvPr>
        </p:nvSpPr>
        <p:spPr>
          <a:xfrm>
            <a:off x="30997" y="152400"/>
            <a:ext cx="7620000" cy="609600"/>
          </a:xfrm>
        </p:spPr>
        <p:txBody>
          <a:bodyPr/>
          <a:lstStyle/>
          <a:p>
            <a:r>
              <a:rPr lang="en-IN" sz="3600" b="1" dirty="0" smtClean="0"/>
              <a:t>MINUS (EMP1 – EMP2)</a:t>
            </a:r>
            <a:endParaRPr lang="en-IN" sz="3600" b="1" dirty="0"/>
          </a:p>
        </p:txBody>
      </p:sp>
      <p:sp>
        <p:nvSpPr>
          <p:cNvPr id="7" name="Rectangle 6"/>
          <p:cNvSpPr/>
          <p:nvPr/>
        </p:nvSpPr>
        <p:spPr>
          <a:xfrm>
            <a:off x="3483244" y="1143000"/>
            <a:ext cx="4800600" cy="707886"/>
          </a:xfrm>
          <a:prstGeom prst="rect">
            <a:avLst/>
          </a:prstGeom>
          <a:solidFill>
            <a:schemeClr val="accent1">
              <a:lumMod val="20000"/>
              <a:lumOff val="80000"/>
            </a:schemeClr>
          </a:solidFill>
          <a:ln w="28575">
            <a:solidFill>
              <a:schemeClr val="tx1"/>
            </a:solidFill>
          </a:ln>
        </p:spPr>
        <p:txBody>
          <a:bodyPr wrap="square">
            <a:spAutoFit/>
          </a:bodyPr>
          <a:lstStyle/>
          <a:p>
            <a:pPr marL="285750" indent="-285750">
              <a:buFont typeface="Wingdings" pitchFamily="2" charset="2"/>
              <a:buChar char="Ø"/>
            </a:pPr>
            <a:r>
              <a:rPr lang="en-IN" sz="2000" dirty="0" smtClean="0">
                <a:solidFill>
                  <a:schemeClr val="tx2"/>
                </a:solidFill>
              </a:rPr>
              <a:t>Rows which are in table emp1 </a:t>
            </a:r>
            <a:r>
              <a:rPr lang="en-IN" sz="2000" b="1" dirty="0" smtClean="0">
                <a:solidFill>
                  <a:srgbClr val="C00000"/>
                </a:solidFill>
              </a:rPr>
              <a:t>BUT NOT IN</a:t>
            </a:r>
            <a:r>
              <a:rPr lang="en-IN" sz="2000" dirty="0" smtClean="0">
                <a:solidFill>
                  <a:schemeClr val="tx2"/>
                </a:solidFill>
              </a:rPr>
              <a:t> table emp2</a:t>
            </a:r>
            <a:endParaRPr lang="en-IN" sz="2000" dirty="0">
              <a:solidFill>
                <a:schemeClr val="tx2"/>
              </a:solidFill>
            </a:endParaRPr>
          </a:p>
        </p:txBody>
      </p:sp>
    </p:spTree>
    <p:extLst>
      <p:ext uri="{BB962C8B-B14F-4D97-AF65-F5344CB8AC3E}">
        <p14:creationId xmlns:p14="http://schemas.microsoft.com/office/powerpoint/2010/main" val="7292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16</a:t>
            </a:fld>
            <a:endParaRPr lang="en-IN"/>
          </a:p>
        </p:txBody>
      </p:sp>
      <p:sp>
        <p:nvSpPr>
          <p:cNvPr id="5" name="Rectangle 4"/>
          <p:cNvSpPr/>
          <p:nvPr/>
        </p:nvSpPr>
        <p:spPr>
          <a:xfrm>
            <a:off x="152401" y="1143000"/>
            <a:ext cx="3124200" cy="1169551"/>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pPr>
            <a:r>
              <a:rPr lang="en-IN" sz="2000" b="1" dirty="0" smtClean="0">
                <a:solidFill>
                  <a:schemeClr val="accent6">
                    <a:lumMod val="50000"/>
                  </a:schemeClr>
                </a:solidFill>
              </a:rPr>
              <a:t>select </a:t>
            </a:r>
            <a:r>
              <a:rPr lang="en-IN" sz="2000" b="1" dirty="0">
                <a:solidFill>
                  <a:schemeClr val="accent6">
                    <a:lumMod val="50000"/>
                  </a:schemeClr>
                </a:solidFill>
              </a:rPr>
              <a:t>* from </a:t>
            </a:r>
            <a:r>
              <a:rPr lang="en-IN" sz="2000" b="1" dirty="0" smtClean="0">
                <a:solidFill>
                  <a:schemeClr val="accent6">
                    <a:lumMod val="50000"/>
                  </a:schemeClr>
                </a:solidFill>
              </a:rPr>
              <a:t>emp2</a:t>
            </a:r>
          </a:p>
          <a:p>
            <a:pPr>
              <a:spcBef>
                <a:spcPts val="600"/>
              </a:spcBef>
            </a:pPr>
            <a:r>
              <a:rPr lang="en-IN" sz="2000" b="1" dirty="0" smtClean="0">
                <a:solidFill>
                  <a:schemeClr val="accent6">
                    <a:lumMod val="50000"/>
                  </a:schemeClr>
                </a:solidFill>
              </a:rPr>
              <a:t>minus </a:t>
            </a:r>
          </a:p>
          <a:p>
            <a:pPr>
              <a:spcBef>
                <a:spcPts val="600"/>
              </a:spcBef>
            </a:pPr>
            <a:r>
              <a:rPr lang="en-IN" sz="2000" b="1" dirty="0" smtClean="0">
                <a:solidFill>
                  <a:schemeClr val="accent6">
                    <a:lumMod val="50000"/>
                  </a:schemeClr>
                </a:solidFill>
              </a:rPr>
              <a:t>select </a:t>
            </a:r>
            <a:r>
              <a:rPr lang="en-IN" sz="2000" b="1" dirty="0">
                <a:solidFill>
                  <a:schemeClr val="accent6">
                    <a:lumMod val="50000"/>
                  </a:schemeClr>
                </a:solidFill>
              </a:rPr>
              <a:t>* from </a:t>
            </a:r>
            <a:r>
              <a:rPr lang="en-IN" sz="2000" b="1" dirty="0" smtClean="0">
                <a:solidFill>
                  <a:schemeClr val="accent6">
                    <a:lumMod val="50000"/>
                  </a:schemeClr>
                </a:solidFill>
              </a:rPr>
              <a:t>emp1;</a:t>
            </a:r>
          </a:p>
        </p:txBody>
      </p:sp>
      <p:graphicFrame>
        <p:nvGraphicFramePr>
          <p:cNvPr id="2" name="Table 1"/>
          <p:cNvGraphicFramePr>
            <a:graphicFrameLocks noGrp="1"/>
          </p:cNvGraphicFramePr>
          <p:nvPr>
            <p:extLst>
              <p:ext uri="{D42A27DB-BD31-4B8C-83A1-F6EECF244321}">
                <p14:modId xmlns:p14="http://schemas.microsoft.com/office/powerpoint/2010/main" val="3284243540"/>
              </p:ext>
            </p:extLst>
          </p:nvPr>
        </p:nvGraphicFramePr>
        <p:xfrm>
          <a:off x="304800" y="3055620"/>
          <a:ext cx="7772400" cy="1875258"/>
        </p:xfrm>
        <a:graphic>
          <a:graphicData uri="http://schemas.openxmlformats.org/drawingml/2006/table">
            <a:tbl>
              <a:tblPr>
                <a:tableStyleId>{284E427A-3D55-4303-BF80-6455036E1DE7}</a:tableStyleId>
              </a:tblPr>
              <a:tblGrid>
                <a:gridCol w="971550"/>
                <a:gridCol w="971550"/>
                <a:gridCol w="971550"/>
                <a:gridCol w="742950"/>
                <a:gridCol w="1200150"/>
                <a:gridCol w="971550"/>
                <a:gridCol w="971550"/>
                <a:gridCol w="971550"/>
              </a:tblGrid>
              <a:tr h="601980">
                <a:tc>
                  <a:txBody>
                    <a:bodyPr/>
                    <a:lstStyle/>
                    <a:p>
                      <a:pPr fontAlgn="b"/>
                      <a:r>
                        <a:rPr lang="en-IN" b="1" dirty="0">
                          <a:effectLst/>
                        </a:rPr>
                        <a:t>EMPNO</a:t>
                      </a:r>
                      <a:endParaRPr lang="en-IN" b="1" dirty="0">
                        <a:solidFill>
                          <a:srgbClr val="000000"/>
                        </a:solidFill>
                        <a:effectLst/>
                      </a:endParaRPr>
                    </a:p>
                  </a:txBody>
                  <a:tcPr marL="60960" marR="60960" marT="60960" marB="60960" anchor="b"/>
                </a:tc>
                <a:tc>
                  <a:txBody>
                    <a:bodyPr/>
                    <a:lstStyle/>
                    <a:p>
                      <a:pPr fontAlgn="b"/>
                      <a:r>
                        <a:rPr lang="en-IN" b="1">
                          <a:effectLst/>
                        </a:rPr>
                        <a:t>ENAME</a:t>
                      </a:r>
                      <a:endParaRPr lang="en-IN" b="1">
                        <a:solidFill>
                          <a:srgbClr val="000000"/>
                        </a:solidFill>
                        <a:effectLst/>
                      </a:endParaRPr>
                    </a:p>
                  </a:txBody>
                  <a:tcPr marL="60960" marR="60960" marT="60960" marB="60960" anchor="b"/>
                </a:tc>
                <a:tc>
                  <a:txBody>
                    <a:bodyPr/>
                    <a:lstStyle/>
                    <a:p>
                      <a:pPr fontAlgn="b"/>
                      <a:r>
                        <a:rPr lang="en-IN" b="1" dirty="0">
                          <a:effectLst/>
                        </a:rPr>
                        <a:t>JOB</a:t>
                      </a:r>
                      <a:endParaRPr lang="en-IN" b="1" dirty="0">
                        <a:solidFill>
                          <a:srgbClr val="000000"/>
                        </a:solidFill>
                        <a:effectLst/>
                      </a:endParaRPr>
                    </a:p>
                  </a:txBody>
                  <a:tcPr marL="60960" marR="60960" marT="60960" marB="60960" anchor="b"/>
                </a:tc>
                <a:tc>
                  <a:txBody>
                    <a:bodyPr/>
                    <a:lstStyle/>
                    <a:p>
                      <a:pPr fontAlgn="b"/>
                      <a:r>
                        <a:rPr lang="en-IN" b="1">
                          <a:effectLst/>
                        </a:rPr>
                        <a:t>MGR</a:t>
                      </a:r>
                      <a:endParaRPr lang="en-IN" b="1">
                        <a:solidFill>
                          <a:srgbClr val="000000"/>
                        </a:solidFill>
                        <a:effectLst/>
                      </a:endParaRPr>
                    </a:p>
                  </a:txBody>
                  <a:tcPr marL="60960" marR="60960" marT="60960" marB="60960" anchor="b"/>
                </a:tc>
                <a:tc>
                  <a:txBody>
                    <a:bodyPr/>
                    <a:lstStyle/>
                    <a:p>
                      <a:pPr fontAlgn="b"/>
                      <a:r>
                        <a:rPr lang="en-IN" b="1">
                          <a:effectLst/>
                        </a:rPr>
                        <a:t>HIREDATE</a:t>
                      </a:r>
                      <a:endParaRPr lang="en-IN" b="1">
                        <a:solidFill>
                          <a:srgbClr val="000000"/>
                        </a:solidFill>
                        <a:effectLst/>
                      </a:endParaRPr>
                    </a:p>
                  </a:txBody>
                  <a:tcPr marL="60960" marR="60960" marT="60960" marB="60960" anchor="b"/>
                </a:tc>
                <a:tc>
                  <a:txBody>
                    <a:bodyPr/>
                    <a:lstStyle/>
                    <a:p>
                      <a:pPr fontAlgn="b"/>
                      <a:r>
                        <a:rPr lang="en-IN" b="1">
                          <a:effectLst/>
                        </a:rPr>
                        <a:t>SAL</a:t>
                      </a:r>
                      <a:endParaRPr lang="en-IN" b="1">
                        <a:solidFill>
                          <a:srgbClr val="000000"/>
                        </a:solidFill>
                        <a:effectLst/>
                      </a:endParaRPr>
                    </a:p>
                  </a:txBody>
                  <a:tcPr marL="60960" marR="60960" marT="60960" marB="60960" anchor="b"/>
                </a:tc>
                <a:tc>
                  <a:txBody>
                    <a:bodyPr/>
                    <a:lstStyle/>
                    <a:p>
                      <a:pPr fontAlgn="b"/>
                      <a:r>
                        <a:rPr lang="en-IN" b="1">
                          <a:effectLst/>
                        </a:rPr>
                        <a:t>COMM</a:t>
                      </a:r>
                      <a:endParaRPr lang="en-IN" b="1">
                        <a:solidFill>
                          <a:srgbClr val="000000"/>
                        </a:solidFill>
                        <a:effectLst/>
                      </a:endParaRPr>
                    </a:p>
                  </a:txBody>
                  <a:tcPr marL="60960" marR="60960" marT="60960" marB="60960" anchor="b"/>
                </a:tc>
                <a:tc>
                  <a:txBody>
                    <a:bodyPr/>
                    <a:lstStyle/>
                    <a:p>
                      <a:pPr fontAlgn="b"/>
                      <a:r>
                        <a:rPr lang="en-IN" b="1" dirty="0">
                          <a:effectLst/>
                        </a:rPr>
                        <a:t>DEPTNO</a:t>
                      </a:r>
                      <a:endParaRPr lang="en-IN" b="1" dirty="0">
                        <a:solidFill>
                          <a:srgbClr val="000000"/>
                        </a:solidFill>
                        <a:effectLst/>
                      </a:endParaRPr>
                    </a:p>
                  </a:txBody>
                  <a:tcPr marL="60960" marR="60960" marT="60960" marB="60960" anchor="b"/>
                </a:tc>
              </a:tr>
              <a:tr h="636639">
                <a:tc>
                  <a:txBody>
                    <a:bodyPr/>
                    <a:lstStyle/>
                    <a:p>
                      <a:r>
                        <a:rPr lang="en-IN">
                          <a:effectLst/>
                        </a:rPr>
                        <a:t>7369</a:t>
                      </a:r>
                      <a:endParaRPr lang="en-IN">
                        <a:solidFill>
                          <a:srgbClr val="000000"/>
                        </a:solidFill>
                        <a:effectLst/>
                      </a:endParaRPr>
                    </a:p>
                  </a:txBody>
                  <a:tcPr marL="60960" marR="60960" marT="30480" marB="30480" anchor="ctr"/>
                </a:tc>
                <a:tc>
                  <a:txBody>
                    <a:bodyPr/>
                    <a:lstStyle/>
                    <a:p>
                      <a:r>
                        <a:rPr lang="en-IN">
                          <a:effectLst/>
                        </a:rPr>
                        <a:t>SMITH</a:t>
                      </a:r>
                      <a:endParaRPr lang="en-IN">
                        <a:solidFill>
                          <a:srgbClr val="000000"/>
                        </a:solidFill>
                        <a:effectLst/>
                      </a:endParaRPr>
                    </a:p>
                  </a:txBody>
                  <a:tcPr marL="60960" marR="60960" marT="30480" marB="30480" anchor="ctr"/>
                </a:tc>
                <a:tc>
                  <a:txBody>
                    <a:bodyPr/>
                    <a:lstStyle/>
                    <a:p>
                      <a:r>
                        <a:rPr lang="en-IN">
                          <a:effectLst/>
                        </a:rPr>
                        <a:t>CLERK</a:t>
                      </a:r>
                      <a:endParaRPr lang="en-IN">
                        <a:solidFill>
                          <a:srgbClr val="000000"/>
                        </a:solidFill>
                        <a:effectLst/>
                      </a:endParaRPr>
                    </a:p>
                  </a:txBody>
                  <a:tcPr marL="60960" marR="60960" marT="30480" marB="30480" anchor="ctr"/>
                </a:tc>
                <a:tc>
                  <a:txBody>
                    <a:bodyPr/>
                    <a:lstStyle/>
                    <a:p>
                      <a:r>
                        <a:rPr lang="en-IN">
                          <a:effectLst/>
                        </a:rPr>
                        <a:t>7902</a:t>
                      </a:r>
                      <a:endParaRPr lang="en-IN">
                        <a:solidFill>
                          <a:srgbClr val="000000"/>
                        </a:solidFill>
                        <a:effectLst/>
                      </a:endParaRPr>
                    </a:p>
                  </a:txBody>
                  <a:tcPr marL="60960" marR="60960" marT="30480" marB="30480" anchor="ctr"/>
                </a:tc>
                <a:tc>
                  <a:txBody>
                    <a:bodyPr/>
                    <a:lstStyle/>
                    <a:p>
                      <a:r>
                        <a:rPr lang="en-IN" dirty="0">
                          <a:effectLst/>
                        </a:rPr>
                        <a:t>17-DEC-80</a:t>
                      </a:r>
                      <a:endParaRPr lang="en-IN" dirty="0">
                        <a:solidFill>
                          <a:srgbClr val="000000"/>
                        </a:solidFill>
                        <a:effectLst/>
                      </a:endParaRPr>
                    </a:p>
                  </a:txBody>
                  <a:tcPr marL="60960" marR="60960" marT="30480" marB="30480" anchor="ctr"/>
                </a:tc>
                <a:tc>
                  <a:txBody>
                    <a:bodyPr/>
                    <a:lstStyle/>
                    <a:p>
                      <a:r>
                        <a:rPr lang="en-IN">
                          <a:effectLst/>
                        </a:rPr>
                        <a:t>800</a:t>
                      </a:r>
                      <a:endParaRPr lang="en-IN">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20</a:t>
                      </a:r>
                      <a:endParaRPr lang="en-IN">
                        <a:solidFill>
                          <a:srgbClr val="000000"/>
                        </a:solidFill>
                        <a:effectLst/>
                      </a:endParaRPr>
                    </a:p>
                  </a:txBody>
                  <a:tcPr marL="60960" marR="60960" marT="30480" marB="30480" anchor="ctr"/>
                </a:tc>
              </a:tr>
              <a:tr h="636639">
                <a:tc>
                  <a:txBody>
                    <a:bodyPr/>
                    <a:lstStyle/>
                    <a:p>
                      <a:r>
                        <a:rPr lang="en-IN">
                          <a:effectLst/>
                        </a:rPr>
                        <a:t>7876</a:t>
                      </a:r>
                      <a:endParaRPr lang="en-IN">
                        <a:solidFill>
                          <a:srgbClr val="000000"/>
                        </a:solidFill>
                        <a:effectLst/>
                      </a:endParaRPr>
                    </a:p>
                  </a:txBody>
                  <a:tcPr marL="60960" marR="60960" marT="30480" marB="30480" anchor="ctr"/>
                </a:tc>
                <a:tc>
                  <a:txBody>
                    <a:bodyPr/>
                    <a:lstStyle/>
                    <a:p>
                      <a:r>
                        <a:rPr lang="en-IN">
                          <a:effectLst/>
                        </a:rPr>
                        <a:t>ADAMS</a:t>
                      </a:r>
                      <a:endParaRPr lang="en-IN">
                        <a:solidFill>
                          <a:srgbClr val="000000"/>
                        </a:solidFill>
                        <a:effectLst/>
                      </a:endParaRPr>
                    </a:p>
                  </a:txBody>
                  <a:tcPr marL="60960" marR="60960" marT="30480" marB="30480" anchor="ctr"/>
                </a:tc>
                <a:tc>
                  <a:txBody>
                    <a:bodyPr/>
                    <a:lstStyle/>
                    <a:p>
                      <a:r>
                        <a:rPr lang="en-IN">
                          <a:effectLst/>
                        </a:rPr>
                        <a:t>CLERK</a:t>
                      </a:r>
                      <a:endParaRPr lang="en-IN">
                        <a:solidFill>
                          <a:srgbClr val="000000"/>
                        </a:solidFill>
                        <a:effectLst/>
                      </a:endParaRPr>
                    </a:p>
                  </a:txBody>
                  <a:tcPr marL="60960" marR="60960" marT="30480" marB="30480" anchor="ctr"/>
                </a:tc>
                <a:tc>
                  <a:txBody>
                    <a:bodyPr/>
                    <a:lstStyle/>
                    <a:p>
                      <a:r>
                        <a:rPr lang="en-IN">
                          <a:effectLst/>
                        </a:rPr>
                        <a:t>7788</a:t>
                      </a:r>
                      <a:endParaRPr lang="en-IN">
                        <a:solidFill>
                          <a:srgbClr val="000000"/>
                        </a:solidFill>
                        <a:effectLst/>
                      </a:endParaRPr>
                    </a:p>
                  </a:txBody>
                  <a:tcPr marL="60960" marR="60960" marT="30480" marB="30480" anchor="ctr"/>
                </a:tc>
                <a:tc>
                  <a:txBody>
                    <a:bodyPr/>
                    <a:lstStyle/>
                    <a:p>
                      <a:r>
                        <a:rPr lang="en-IN">
                          <a:effectLst/>
                        </a:rPr>
                        <a:t>23-MAY-87</a:t>
                      </a:r>
                      <a:endParaRPr lang="en-IN">
                        <a:solidFill>
                          <a:srgbClr val="000000"/>
                        </a:solidFill>
                        <a:effectLst/>
                      </a:endParaRPr>
                    </a:p>
                  </a:txBody>
                  <a:tcPr marL="60960" marR="60960" marT="30480" marB="30480" anchor="ctr"/>
                </a:tc>
                <a:tc>
                  <a:txBody>
                    <a:bodyPr/>
                    <a:lstStyle/>
                    <a:p>
                      <a:r>
                        <a:rPr lang="en-IN">
                          <a:effectLst/>
                        </a:rPr>
                        <a:t>1100</a:t>
                      </a:r>
                      <a:endParaRPr lang="en-IN">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dirty="0">
                          <a:effectLst/>
                        </a:rPr>
                        <a:t>20</a:t>
                      </a:r>
                      <a:endParaRPr lang="en-IN" dirty="0">
                        <a:solidFill>
                          <a:srgbClr val="000000"/>
                        </a:solidFill>
                        <a:effectLst/>
                      </a:endParaRPr>
                    </a:p>
                  </a:txBody>
                  <a:tcPr marL="60960" marR="60960" marT="30480" marB="30480" anchor="ctr"/>
                </a:tc>
              </a:tr>
            </a:tbl>
          </a:graphicData>
        </a:graphic>
      </p:graphicFrame>
      <p:sp>
        <p:nvSpPr>
          <p:cNvPr id="6" name="Title 1"/>
          <p:cNvSpPr>
            <a:spLocks noGrp="1"/>
          </p:cNvSpPr>
          <p:nvPr>
            <p:ph type="title"/>
          </p:nvPr>
        </p:nvSpPr>
        <p:spPr>
          <a:xfrm>
            <a:off x="30997" y="152400"/>
            <a:ext cx="7620000" cy="609600"/>
          </a:xfrm>
        </p:spPr>
        <p:txBody>
          <a:bodyPr/>
          <a:lstStyle/>
          <a:p>
            <a:r>
              <a:rPr lang="en-IN" sz="3600" b="1" dirty="0" smtClean="0"/>
              <a:t>MINUS (EMP2 – EMP1)</a:t>
            </a:r>
            <a:endParaRPr lang="en-IN" sz="3600" b="1" dirty="0"/>
          </a:p>
        </p:txBody>
      </p:sp>
      <p:sp>
        <p:nvSpPr>
          <p:cNvPr id="7" name="Rectangle 6"/>
          <p:cNvSpPr/>
          <p:nvPr/>
        </p:nvSpPr>
        <p:spPr>
          <a:xfrm>
            <a:off x="3483244" y="1143000"/>
            <a:ext cx="4800600" cy="707886"/>
          </a:xfrm>
          <a:prstGeom prst="rect">
            <a:avLst/>
          </a:prstGeom>
          <a:solidFill>
            <a:schemeClr val="accent1">
              <a:lumMod val="20000"/>
              <a:lumOff val="80000"/>
            </a:schemeClr>
          </a:solidFill>
          <a:ln w="28575">
            <a:solidFill>
              <a:schemeClr val="tx1"/>
            </a:solidFill>
          </a:ln>
        </p:spPr>
        <p:txBody>
          <a:bodyPr wrap="square">
            <a:spAutoFit/>
          </a:bodyPr>
          <a:lstStyle/>
          <a:p>
            <a:pPr marL="285750" indent="-285750">
              <a:buFont typeface="Wingdings" pitchFamily="2" charset="2"/>
              <a:buChar char="Ø"/>
            </a:pPr>
            <a:r>
              <a:rPr lang="en-IN" sz="2000" dirty="0" smtClean="0">
                <a:solidFill>
                  <a:schemeClr val="tx2"/>
                </a:solidFill>
              </a:rPr>
              <a:t>Rows which are in table emp2 </a:t>
            </a:r>
            <a:r>
              <a:rPr lang="en-IN" sz="2000" b="1" dirty="0" smtClean="0">
                <a:solidFill>
                  <a:srgbClr val="C00000"/>
                </a:solidFill>
              </a:rPr>
              <a:t>BUT NOT IN</a:t>
            </a:r>
            <a:r>
              <a:rPr lang="en-IN" sz="2000" dirty="0" smtClean="0">
                <a:solidFill>
                  <a:schemeClr val="tx2"/>
                </a:solidFill>
              </a:rPr>
              <a:t> table emp1</a:t>
            </a:r>
            <a:endParaRPr lang="en-IN" sz="2000" dirty="0">
              <a:solidFill>
                <a:schemeClr val="tx2"/>
              </a:solidFill>
            </a:endParaRPr>
          </a:p>
        </p:txBody>
      </p:sp>
    </p:spTree>
    <p:extLst>
      <p:ext uri="{BB962C8B-B14F-4D97-AF65-F5344CB8AC3E}">
        <p14:creationId xmlns:p14="http://schemas.microsoft.com/office/powerpoint/2010/main" val="223990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17</a:t>
            </a:fld>
            <a:endParaRPr lang="en-IN"/>
          </a:p>
        </p:txBody>
      </p:sp>
      <p:sp>
        <p:nvSpPr>
          <p:cNvPr id="5" name="Rectangle 4"/>
          <p:cNvSpPr/>
          <p:nvPr/>
        </p:nvSpPr>
        <p:spPr>
          <a:xfrm>
            <a:off x="430994" y="76200"/>
            <a:ext cx="7445433" cy="1554272"/>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buFont typeface="Wingdings" pitchFamily="2" charset="2"/>
              <a:buChar char="Ø"/>
            </a:pPr>
            <a:r>
              <a:rPr lang="en-IN" sz="2000" dirty="0" smtClean="0">
                <a:solidFill>
                  <a:schemeClr val="tx2"/>
                </a:solidFill>
              </a:rPr>
              <a:t>Display </a:t>
            </a:r>
            <a:r>
              <a:rPr lang="en-IN" sz="2000" dirty="0" err="1" smtClean="0">
                <a:solidFill>
                  <a:schemeClr val="tx2"/>
                </a:solidFill>
              </a:rPr>
              <a:t>deptnos</a:t>
            </a:r>
            <a:r>
              <a:rPr lang="en-IN" sz="2000" dirty="0" smtClean="0">
                <a:solidFill>
                  <a:schemeClr val="tx2"/>
                </a:solidFill>
              </a:rPr>
              <a:t> of departments where no employees are working</a:t>
            </a:r>
          </a:p>
          <a:p>
            <a:pPr lvl="1">
              <a:spcBef>
                <a:spcPts val="600"/>
              </a:spcBef>
            </a:pPr>
            <a:r>
              <a:rPr lang="en-IN" sz="2000" b="1" dirty="0" smtClean="0">
                <a:solidFill>
                  <a:schemeClr val="accent6">
                    <a:lumMod val="50000"/>
                  </a:schemeClr>
                </a:solidFill>
              </a:rPr>
              <a:t>select </a:t>
            </a:r>
            <a:r>
              <a:rPr lang="en-IN" sz="2000" b="1" dirty="0" err="1" smtClean="0">
                <a:solidFill>
                  <a:schemeClr val="accent6">
                    <a:lumMod val="50000"/>
                  </a:schemeClr>
                </a:solidFill>
              </a:rPr>
              <a:t>deptno</a:t>
            </a:r>
            <a:r>
              <a:rPr lang="en-IN" sz="2000" b="1" dirty="0" smtClean="0">
                <a:solidFill>
                  <a:schemeClr val="accent6">
                    <a:lumMod val="50000"/>
                  </a:schemeClr>
                </a:solidFill>
              </a:rPr>
              <a:t> from </a:t>
            </a:r>
            <a:r>
              <a:rPr lang="en-IN" sz="2000" b="1" dirty="0" err="1" smtClean="0">
                <a:solidFill>
                  <a:schemeClr val="accent6">
                    <a:lumMod val="50000"/>
                  </a:schemeClr>
                </a:solidFill>
              </a:rPr>
              <a:t>dept</a:t>
            </a:r>
            <a:endParaRPr lang="en-IN" sz="2000" b="1" dirty="0" smtClean="0">
              <a:solidFill>
                <a:schemeClr val="accent6">
                  <a:lumMod val="50000"/>
                </a:schemeClr>
              </a:solidFill>
            </a:endParaRPr>
          </a:p>
          <a:p>
            <a:pPr lvl="1">
              <a:spcBef>
                <a:spcPts val="600"/>
              </a:spcBef>
            </a:pPr>
            <a:r>
              <a:rPr lang="en-IN" sz="2000" b="1" dirty="0" smtClean="0">
                <a:solidFill>
                  <a:schemeClr val="accent6">
                    <a:lumMod val="50000"/>
                  </a:schemeClr>
                </a:solidFill>
              </a:rPr>
              <a:t>minus</a:t>
            </a:r>
          </a:p>
          <a:p>
            <a:pPr lvl="1">
              <a:spcBef>
                <a:spcPts val="600"/>
              </a:spcBef>
            </a:pPr>
            <a:r>
              <a:rPr lang="en-IN" sz="2000" b="1" dirty="0" smtClean="0">
                <a:solidFill>
                  <a:schemeClr val="accent6">
                    <a:lumMod val="50000"/>
                  </a:schemeClr>
                </a:solidFill>
              </a:rPr>
              <a:t>select </a:t>
            </a:r>
            <a:r>
              <a:rPr lang="en-IN" sz="2000" b="1" dirty="0">
                <a:solidFill>
                  <a:schemeClr val="accent6">
                    <a:lumMod val="50000"/>
                  </a:schemeClr>
                </a:solidFill>
              </a:rPr>
              <a:t>distinct(</a:t>
            </a:r>
            <a:r>
              <a:rPr lang="en-IN" sz="2000" b="1" dirty="0" err="1">
                <a:solidFill>
                  <a:schemeClr val="accent6">
                    <a:lumMod val="50000"/>
                  </a:schemeClr>
                </a:solidFill>
              </a:rPr>
              <a:t>deptno</a:t>
            </a:r>
            <a:r>
              <a:rPr lang="en-IN" sz="2000" b="1" dirty="0" smtClean="0">
                <a:solidFill>
                  <a:schemeClr val="accent6">
                    <a:lumMod val="50000"/>
                  </a:schemeClr>
                </a:solidFill>
              </a:rPr>
              <a:t>) from </a:t>
            </a:r>
            <a:r>
              <a:rPr lang="en-IN" sz="2000" b="1" dirty="0" err="1" smtClean="0">
                <a:solidFill>
                  <a:schemeClr val="accent6">
                    <a:lumMod val="50000"/>
                  </a:schemeClr>
                </a:solidFill>
              </a:rPr>
              <a:t>emp</a:t>
            </a:r>
            <a:r>
              <a:rPr lang="en-IN" sz="2000" b="1" dirty="0">
                <a:solidFill>
                  <a:schemeClr val="accent6">
                    <a:lumMod val="50000"/>
                  </a:schemeClr>
                </a:solidFill>
              </a:rPr>
              <a:t> </a:t>
            </a:r>
            <a:r>
              <a:rPr lang="en-IN" sz="2000" b="1" dirty="0" smtClean="0">
                <a:solidFill>
                  <a:schemeClr val="accent6">
                    <a:lumMod val="50000"/>
                  </a:schemeClr>
                </a:solidFill>
              </a:rPr>
              <a:t> </a:t>
            </a:r>
            <a:r>
              <a:rPr lang="en-IN" sz="2000" dirty="0" smtClean="0">
                <a:solidFill>
                  <a:schemeClr val="tx2"/>
                </a:solidFill>
              </a:rPr>
              <a:t>(</a:t>
            </a:r>
            <a:r>
              <a:rPr lang="en-IN" sz="2000" dirty="0">
                <a:solidFill>
                  <a:schemeClr val="tx2"/>
                </a:solidFill>
              </a:rPr>
              <a:t>may </a:t>
            </a:r>
            <a:r>
              <a:rPr lang="en-IN" sz="2000" dirty="0" smtClean="0">
                <a:solidFill>
                  <a:schemeClr val="tx2"/>
                </a:solidFill>
              </a:rPr>
              <a:t>or may not </a:t>
            </a:r>
            <a:r>
              <a:rPr lang="en-IN" sz="2000" dirty="0">
                <a:solidFill>
                  <a:schemeClr val="tx2"/>
                </a:solidFill>
              </a:rPr>
              <a:t>use </a:t>
            </a:r>
            <a:r>
              <a:rPr lang="en-IN" sz="2000" dirty="0" smtClean="0">
                <a:solidFill>
                  <a:schemeClr val="tx2"/>
                </a:solidFill>
              </a:rPr>
              <a:t>distinct)</a:t>
            </a:r>
          </a:p>
        </p:txBody>
      </p:sp>
      <p:graphicFrame>
        <p:nvGraphicFramePr>
          <p:cNvPr id="3" name="Table 2"/>
          <p:cNvGraphicFramePr>
            <a:graphicFrameLocks noGrp="1"/>
          </p:cNvGraphicFramePr>
          <p:nvPr>
            <p:extLst>
              <p:ext uri="{D42A27DB-BD31-4B8C-83A1-F6EECF244321}">
                <p14:modId xmlns:p14="http://schemas.microsoft.com/office/powerpoint/2010/main" val="4009061444"/>
              </p:ext>
            </p:extLst>
          </p:nvPr>
        </p:nvGraphicFramePr>
        <p:xfrm>
          <a:off x="3200400" y="1752600"/>
          <a:ext cx="1367725" cy="1066800"/>
        </p:xfrm>
        <a:graphic>
          <a:graphicData uri="http://schemas.openxmlformats.org/drawingml/2006/table">
            <a:tbl>
              <a:tblPr>
                <a:tableStyleId>{69C7853C-536D-4A76-A0AE-DD22124D55A5}</a:tableStyleId>
              </a:tblPr>
              <a:tblGrid>
                <a:gridCol w="1367725"/>
              </a:tblGrid>
              <a:tr h="0">
                <a:tc>
                  <a:txBody>
                    <a:bodyPr/>
                    <a:lstStyle/>
                    <a:p>
                      <a:pPr fontAlgn="b"/>
                      <a:r>
                        <a:rPr lang="en-IN" b="1" dirty="0">
                          <a:effectLst/>
                        </a:rPr>
                        <a:t>DEPTNO</a:t>
                      </a:r>
                      <a:endParaRPr lang="en-IN" b="1" dirty="0">
                        <a:solidFill>
                          <a:srgbClr val="000000"/>
                        </a:solidFill>
                        <a:effectLst/>
                      </a:endParaRPr>
                    </a:p>
                  </a:txBody>
                  <a:tcPr marL="60960" marR="60960" marT="60960" marB="60960" anchor="b"/>
                </a:tc>
              </a:tr>
              <a:tr h="0">
                <a:tc>
                  <a:txBody>
                    <a:bodyPr/>
                    <a:lstStyle/>
                    <a:p>
                      <a:r>
                        <a:rPr lang="en-IN">
                          <a:effectLst/>
                        </a:rPr>
                        <a:t>40</a:t>
                      </a:r>
                      <a:endParaRPr lang="en-IN">
                        <a:solidFill>
                          <a:srgbClr val="000000"/>
                        </a:solidFill>
                        <a:effectLst/>
                      </a:endParaRPr>
                    </a:p>
                  </a:txBody>
                  <a:tcPr marL="60960" marR="60960" marT="30480" marB="30480" anchor="ctr"/>
                </a:tc>
              </a:tr>
              <a:tr h="0">
                <a:tc>
                  <a:txBody>
                    <a:bodyPr/>
                    <a:lstStyle/>
                    <a:p>
                      <a:r>
                        <a:rPr lang="en-IN" dirty="0">
                          <a:effectLst/>
                        </a:rPr>
                        <a:t>50</a:t>
                      </a:r>
                      <a:endParaRPr lang="en-IN" dirty="0">
                        <a:solidFill>
                          <a:srgbClr val="000000"/>
                        </a:solidFill>
                        <a:effectLst/>
                      </a:endParaRPr>
                    </a:p>
                  </a:txBody>
                  <a:tcPr marL="60960" marR="60960" marT="30480" marB="30480" anchor="ctr"/>
                </a:tc>
              </a:tr>
            </a:tbl>
          </a:graphicData>
        </a:graphic>
      </p:graphicFrame>
      <p:sp>
        <p:nvSpPr>
          <p:cNvPr id="6" name="Rectangle 5"/>
          <p:cNvSpPr/>
          <p:nvPr/>
        </p:nvSpPr>
        <p:spPr>
          <a:xfrm>
            <a:off x="430994" y="2971800"/>
            <a:ext cx="7445433" cy="2323713"/>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buFont typeface="Wingdings" pitchFamily="2" charset="2"/>
              <a:buChar char="Ø"/>
            </a:pPr>
            <a:r>
              <a:rPr lang="en-IN" sz="2000" dirty="0">
                <a:solidFill>
                  <a:schemeClr val="tx2"/>
                </a:solidFill>
              </a:rPr>
              <a:t>Display </a:t>
            </a:r>
            <a:r>
              <a:rPr lang="en-IN" sz="2000" dirty="0" smtClean="0">
                <a:solidFill>
                  <a:schemeClr val="tx2"/>
                </a:solidFill>
              </a:rPr>
              <a:t>details </a:t>
            </a:r>
            <a:r>
              <a:rPr lang="en-IN" sz="2000" dirty="0">
                <a:solidFill>
                  <a:schemeClr val="tx2"/>
                </a:solidFill>
              </a:rPr>
              <a:t>of departments where no employees are working</a:t>
            </a:r>
          </a:p>
          <a:p>
            <a:pPr lvl="1">
              <a:spcBef>
                <a:spcPts val="600"/>
              </a:spcBef>
            </a:pPr>
            <a:r>
              <a:rPr lang="en-IN" sz="2000" b="1" dirty="0" smtClean="0">
                <a:solidFill>
                  <a:schemeClr val="accent6">
                    <a:lumMod val="50000"/>
                  </a:schemeClr>
                </a:solidFill>
              </a:rPr>
              <a:t>select * from </a:t>
            </a:r>
            <a:r>
              <a:rPr lang="en-IN" sz="2000" b="1" dirty="0" err="1" smtClean="0">
                <a:solidFill>
                  <a:schemeClr val="accent6">
                    <a:lumMod val="50000"/>
                  </a:schemeClr>
                </a:solidFill>
              </a:rPr>
              <a:t>dept</a:t>
            </a:r>
            <a:endParaRPr lang="en-IN" sz="2000" b="1" dirty="0" smtClean="0">
              <a:solidFill>
                <a:schemeClr val="accent6">
                  <a:lumMod val="50000"/>
                </a:schemeClr>
              </a:solidFill>
            </a:endParaRPr>
          </a:p>
          <a:p>
            <a:pPr lvl="1">
              <a:spcBef>
                <a:spcPts val="600"/>
              </a:spcBef>
            </a:pPr>
            <a:r>
              <a:rPr lang="en-IN" sz="2000" b="1" dirty="0" smtClean="0">
                <a:solidFill>
                  <a:schemeClr val="accent6">
                    <a:lumMod val="50000"/>
                  </a:schemeClr>
                </a:solidFill>
              </a:rPr>
              <a:t>where </a:t>
            </a:r>
            <a:r>
              <a:rPr lang="en-IN" sz="2000" b="1" dirty="0" err="1" smtClean="0">
                <a:solidFill>
                  <a:schemeClr val="accent6">
                    <a:lumMod val="50000"/>
                  </a:schemeClr>
                </a:solidFill>
              </a:rPr>
              <a:t>deptno</a:t>
            </a:r>
            <a:r>
              <a:rPr lang="en-IN" sz="2000" b="1" dirty="0" smtClean="0">
                <a:solidFill>
                  <a:schemeClr val="accent6">
                    <a:lumMod val="50000"/>
                  </a:schemeClr>
                </a:solidFill>
              </a:rPr>
              <a:t> in</a:t>
            </a:r>
          </a:p>
          <a:p>
            <a:pPr lvl="1">
              <a:spcBef>
                <a:spcPts val="600"/>
              </a:spcBef>
            </a:pPr>
            <a:r>
              <a:rPr lang="en-IN" sz="2000" b="1" dirty="0" smtClean="0">
                <a:solidFill>
                  <a:schemeClr val="accent6">
                    <a:lumMod val="50000"/>
                  </a:schemeClr>
                </a:solidFill>
              </a:rPr>
              <a:t>(select </a:t>
            </a:r>
            <a:r>
              <a:rPr lang="en-IN" sz="2000" b="1" dirty="0" err="1" smtClean="0">
                <a:solidFill>
                  <a:schemeClr val="accent6">
                    <a:lumMod val="50000"/>
                  </a:schemeClr>
                </a:solidFill>
              </a:rPr>
              <a:t>deptno</a:t>
            </a:r>
            <a:r>
              <a:rPr lang="en-IN" sz="2000" b="1" dirty="0" smtClean="0">
                <a:solidFill>
                  <a:schemeClr val="accent6">
                    <a:lumMod val="50000"/>
                  </a:schemeClr>
                </a:solidFill>
              </a:rPr>
              <a:t> from </a:t>
            </a:r>
            <a:r>
              <a:rPr lang="en-IN" sz="2000" b="1" dirty="0" err="1" smtClean="0">
                <a:solidFill>
                  <a:schemeClr val="accent6">
                    <a:lumMod val="50000"/>
                  </a:schemeClr>
                </a:solidFill>
              </a:rPr>
              <a:t>dept</a:t>
            </a:r>
            <a:endParaRPr lang="en-IN" sz="2000" b="1" dirty="0" smtClean="0">
              <a:solidFill>
                <a:schemeClr val="accent6">
                  <a:lumMod val="50000"/>
                </a:schemeClr>
              </a:solidFill>
            </a:endParaRPr>
          </a:p>
          <a:p>
            <a:pPr lvl="1">
              <a:spcBef>
                <a:spcPts val="600"/>
              </a:spcBef>
            </a:pPr>
            <a:r>
              <a:rPr lang="en-IN" sz="2000" b="1" dirty="0" smtClean="0">
                <a:solidFill>
                  <a:schemeClr val="accent6">
                    <a:lumMod val="50000"/>
                  </a:schemeClr>
                </a:solidFill>
              </a:rPr>
              <a:t>minus</a:t>
            </a:r>
          </a:p>
          <a:p>
            <a:pPr lvl="1">
              <a:spcBef>
                <a:spcPts val="600"/>
              </a:spcBef>
            </a:pPr>
            <a:r>
              <a:rPr lang="en-IN" sz="2000" b="1" dirty="0" smtClean="0">
                <a:solidFill>
                  <a:schemeClr val="accent6">
                    <a:lumMod val="50000"/>
                  </a:schemeClr>
                </a:solidFill>
              </a:rPr>
              <a:t>select </a:t>
            </a:r>
            <a:r>
              <a:rPr lang="en-IN" sz="2000" b="1" dirty="0">
                <a:solidFill>
                  <a:schemeClr val="accent6">
                    <a:lumMod val="50000"/>
                  </a:schemeClr>
                </a:solidFill>
              </a:rPr>
              <a:t>distinct(</a:t>
            </a:r>
            <a:r>
              <a:rPr lang="en-IN" sz="2000" b="1" dirty="0" err="1">
                <a:solidFill>
                  <a:schemeClr val="accent6">
                    <a:lumMod val="50000"/>
                  </a:schemeClr>
                </a:solidFill>
              </a:rPr>
              <a:t>deptno</a:t>
            </a:r>
            <a:r>
              <a:rPr lang="en-IN" sz="2000" b="1" dirty="0">
                <a:solidFill>
                  <a:schemeClr val="accent6">
                    <a:lumMod val="50000"/>
                  </a:schemeClr>
                </a:solidFill>
              </a:rPr>
              <a:t>)from </a:t>
            </a:r>
            <a:r>
              <a:rPr lang="en-IN" sz="2000" b="1" dirty="0" err="1" smtClean="0">
                <a:solidFill>
                  <a:schemeClr val="accent6">
                    <a:lumMod val="50000"/>
                  </a:schemeClr>
                </a:solidFill>
              </a:rPr>
              <a:t>emp</a:t>
            </a:r>
            <a:r>
              <a:rPr lang="en-IN" sz="2000" b="1" dirty="0" smtClean="0">
                <a:solidFill>
                  <a:schemeClr val="accent6">
                    <a:lumMod val="50000"/>
                  </a:schemeClr>
                </a:solidFill>
              </a:rPr>
              <a:t>)</a:t>
            </a:r>
          </a:p>
        </p:txBody>
      </p:sp>
      <p:graphicFrame>
        <p:nvGraphicFramePr>
          <p:cNvPr id="7" name="Table 6"/>
          <p:cNvGraphicFramePr>
            <a:graphicFrameLocks noGrp="1"/>
          </p:cNvGraphicFramePr>
          <p:nvPr>
            <p:extLst>
              <p:ext uri="{D42A27DB-BD31-4B8C-83A1-F6EECF244321}">
                <p14:modId xmlns:p14="http://schemas.microsoft.com/office/powerpoint/2010/main" val="639575851"/>
              </p:ext>
            </p:extLst>
          </p:nvPr>
        </p:nvGraphicFramePr>
        <p:xfrm>
          <a:off x="1219200" y="5486400"/>
          <a:ext cx="6274605" cy="1066800"/>
        </p:xfrm>
        <a:graphic>
          <a:graphicData uri="http://schemas.openxmlformats.org/drawingml/2006/table">
            <a:tbl>
              <a:tblPr>
                <a:tableStyleId>{284E427A-3D55-4303-BF80-6455036E1DE7}</a:tableStyleId>
              </a:tblPr>
              <a:tblGrid>
                <a:gridCol w="2091535"/>
                <a:gridCol w="2091535"/>
                <a:gridCol w="2091535"/>
              </a:tblGrid>
              <a:tr h="0">
                <a:tc>
                  <a:txBody>
                    <a:bodyPr/>
                    <a:lstStyle/>
                    <a:p>
                      <a:pPr fontAlgn="b"/>
                      <a:r>
                        <a:rPr lang="en-IN" b="1" dirty="0">
                          <a:effectLst/>
                        </a:rPr>
                        <a:t>DEPTNO</a:t>
                      </a:r>
                      <a:endParaRPr lang="en-IN" b="1" dirty="0">
                        <a:solidFill>
                          <a:srgbClr val="000000"/>
                        </a:solidFill>
                        <a:effectLst/>
                      </a:endParaRPr>
                    </a:p>
                  </a:txBody>
                  <a:tcPr marL="60960" marR="60960" marT="60960" marB="60960" anchor="b"/>
                </a:tc>
                <a:tc>
                  <a:txBody>
                    <a:bodyPr/>
                    <a:lstStyle/>
                    <a:p>
                      <a:pPr fontAlgn="b"/>
                      <a:r>
                        <a:rPr lang="en-IN" b="1" dirty="0">
                          <a:effectLst/>
                        </a:rPr>
                        <a:t>DNAME</a:t>
                      </a:r>
                      <a:endParaRPr lang="en-IN" b="1" dirty="0">
                        <a:solidFill>
                          <a:srgbClr val="000000"/>
                        </a:solidFill>
                        <a:effectLst/>
                      </a:endParaRPr>
                    </a:p>
                  </a:txBody>
                  <a:tcPr marL="60960" marR="60960" marT="60960" marB="60960" anchor="b"/>
                </a:tc>
                <a:tc>
                  <a:txBody>
                    <a:bodyPr/>
                    <a:lstStyle/>
                    <a:p>
                      <a:pPr fontAlgn="b"/>
                      <a:r>
                        <a:rPr lang="en-IN" b="1" dirty="0">
                          <a:effectLst/>
                        </a:rPr>
                        <a:t>LOC</a:t>
                      </a:r>
                      <a:endParaRPr lang="en-IN" b="1" dirty="0">
                        <a:solidFill>
                          <a:srgbClr val="000000"/>
                        </a:solidFill>
                        <a:effectLst/>
                      </a:endParaRPr>
                    </a:p>
                  </a:txBody>
                  <a:tcPr marL="60960" marR="60960" marT="60960" marB="60960" anchor="b"/>
                </a:tc>
              </a:tr>
              <a:tr h="0">
                <a:tc>
                  <a:txBody>
                    <a:bodyPr/>
                    <a:lstStyle/>
                    <a:p>
                      <a:r>
                        <a:rPr lang="en-IN">
                          <a:effectLst/>
                        </a:rPr>
                        <a:t>40</a:t>
                      </a:r>
                      <a:endParaRPr lang="en-IN">
                        <a:solidFill>
                          <a:srgbClr val="000000"/>
                        </a:solidFill>
                        <a:effectLst/>
                      </a:endParaRPr>
                    </a:p>
                  </a:txBody>
                  <a:tcPr marL="60960" marR="60960" marT="30480" marB="30480" anchor="ctr"/>
                </a:tc>
                <a:tc>
                  <a:txBody>
                    <a:bodyPr/>
                    <a:lstStyle/>
                    <a:p>
                      <a:r>
                        <a:rPr lang="en-IN">
                          <a:effectLst/>
                        </a:rPr>
                        <a:t>OPERATIONS</a:t>
                      </a:r>
                      <a:endParaRPr lang="en-IN">
                        <a:solidFill>
                          <a:srgbClr val="000000"/>
                        </a:solidFill>
                        <a:effectLst/>
                      </a:endParaRPr>
                    </a:p>
                  </a:txBody>
                  <a:tcPr marL="60960" marR="60960" marT="30480" marB="30480" anchor="ctr"/>
                </a:tc>
                <a:tc>
                  <a:txBody>
                    <a:bodyPr/>
                    <a:lstStyle/>
                    <a:p>
                      <a:r>
                        <a:rPr lang="en-IN">
                          <a:effectLst/>
                        </a:rPr>
                        <a:t>BOSTON</a:t>
                      </a:r>
                      <a:endParaRPr lang="en-IN">
                        <a:solidFill>
                          <a:srgbClr val="000000"/>
                        </a:solidFill>
                        <a:effectLst/>
                      </a:endParaRPr>
                    </a:p>
                  </a:txBody>
                  <a:tcPr marL="60960" marR="60960" marT="30480" marB="30480" anchor="ctr"/>
                </a:tc>
              </a:tr>
              <a:tr h="0">
                <a:tc>
                  <a:txBody>
                    <a:bodyPr/>
                    <a:lstStyle/>
                    <a:p>
                      <a:r>
                        <a:rPr lang="en-IN">
                          <a:effectLst/>
                        </a:rPr>
                        <a:t>50</a:t>
                      </a:r>
                      <a:endParaRPr lang="en-IN">
                        <a:solidFill>
                          <a:srgbClr val="000000"/>
                        </a:solidFill>
                        <a:effectLst/>
                      </a:endParaRPr>
                    </a:p>
                  </a:txBody>
                  <a:tcPr marL="60960" marR="60960" marT="30480" marB="30480" anchor="ctr"/>
                </a:tc>
                <a:tc>
                  <a:txBody>
                    <a:bodyPr/>
                    <a:lstStyle/>
                    <a:p>
                      <a:r>
                        <a:rPr lang="en-IN">
                          <a:effectLst/>
                        </a:rPr>
                        <a:t>ADMIN</a:t>
                      </a:r>
                      <a:endParaRPr lang="en-IN">
                        <a:solidFill>
                          <a:srgbClr val="000000"/>
                        </a:solidFill>
                        <a:effectLst/>
                      </a:endParaRPr>
                    </a:p>
                  </a:txBody>
                  <a:tcPr marL="60960" marR="60960" marT="30480" marB="30480" anchor="ctr"/>
                </a:tc>
                <a:tc>
                  <a:txBody>
                    <a:bodyPr/>
                    <a:lstStyle/>
                    <a:p>
                      <a:r>
                        <a:rPr lang="en-IN" dirty="0">
                          <a:effectLst/>
                        </a:rPr>
                        <a:t>CHICAGO</a:t>
                      </a:r>
                      <a:endParaRPr lang="en-IN" dirty="0">
                        <a:solidFill>
                          <a:srgbClr val="000000"/>
                        </a:solidFill>
                        <a:effectLst/>
                      </a:endParaRPr>
                    </a:p>
                  </a:txBody>
                  <a:tcPr marL="60960" marR="60960" marT="30480" marB="30480" anchor="ctr"/>
                </a:tc>
              </a:tr>
            </a:tbl>
          </a:graphicData>
        </a:graphic>
      </p:graphicFrame>
    </p:spTree>
    <p:extLst>
      <p:ext uri="{BB962C8B-B14F-4D97-AF65-F5344CB8AC3E}">
        <p14:creationId xmlns:p14="http://schemas.microsoft.com/office/powerpoint/2010/main" val="417314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18</a:t>
            </a:fld>
            <a:endParaRPr lang="en-IN"/>
          </a:p>
        </p:txBody>
      </p:sp>
      <p:sp>
        <p:nvSpPr>
          <p:cNvPr id="3" name="Title 1"/>
          <p:cNvSpPr>
            <a:spLocks noGrp="1"/>
          </p:cNvSpPr>
          <p:nvPr>
            <p:ph type="title"/>
          </p:nvPr>
        </p:nvSpPr>
        <p:spPr>
          <a:xfrm>
            <a:off x="152400" y="152400"/>
            <a:ext cx="7620000" cy="609600"/>
          </a:xfrm>
        </p:spPr>
        <p:txBody>
          <a:bodyPr/>
          <a:lstStyle/>
          <a:p>
            <a:r>
              <a:rPr lang="en-IN" sz="3600" b="1" dirty="0" smtClean="0"/>
              <a:t>VIEWS</a:t>
            </a:r>
            <a:endParaRPr lang="en-IN" sz="3600" b="1" dirty="0"/>
          </a:p>
        </p:txBody>
      </p:sp>
      <p:sp>
        <p:nvSpPr>
          <p:cNvPr id="5" name="Rectangle 4"/>
          <p:cNvSpPr/>
          <p:nvPr/>
        </p:nvSpPr>
        <p:spPr>
          <a:xfrm>
            <a:off x="242807" y="838200"/>
            <a:ext cx="5091193" cy="5709255"/>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buFont typeface="Wingdings" pitchFamily="2" charset="2"/>
              <a:buChar char="Ø"/>
            </a:pPr>
            <a:r>
              <a:rPr lang="en-IN" sz="2000" b="1" dirty="0" smtClean="0">
                <a:solidFill>
                  <a:schemeClr val="tx2"/>
                </a:solidFill>
              </a:rPr>
              <a:t>Views are also called </a:t>
            </a:r>
            <a:r>
              <a:rPr lang="en-IN" sz="2000" b="1" dirty="0" smtClean="0">
                <a:solidFill>
                  <a:srgbClr val="C00000"/>
                </a:solidFill>
              </a:rPr>
              <a:t>VIRTUAL TABLES</a:t>
            </a:r>
          </a:p>
          <a:p>
            <a:pPr marL="342900" indent="-342900">
              <a:spcBef>
                <a:spcPts val="600"/>
              </a:spcBef>
              <a:buFont typeface="Wingdings" pitchFamily="2" charset="2"/>
              <a:buChar char="Ø"/>
            </a:pPr>
            <a:r>
              <a:rPr lang="en-IN" sz="2000" b="1" dirty="0" smtClean="0">
                <a:solidFill>
                  <a:schemeClr val="tx2"/>
                </a:solidFill>
              </a:rPr>
              <a:t>They are created by selecting columns and rows from existing tables</a:t>
            </a:r>
          </a:p>
          <a:p>
            <a:pPr marL="342900" indent="-342900">
              <a:spcBef>
                <a:spcPts val="600"/>
              </a:spcBef>
              <a:buFont typeface="Wingdings" pitchFamily="2" charset="2"/>
              <a:buChar char="Ø"/>
            </a:pPr>
            <a:r>
              <a:rPr lang="en-IN" sz="2000" b="1" dirty="0" smtClean="0">
                <a:solidFill>
                  <a:schemeClr val="tx2"/>
                </a:solidFill>
              </a:rPr>
              <a:t>Only the definition of a view is stored in the data dictionary, it does not actually exist as a separate table</a:t>
            </a:r>
          </a:p>
          <a:p>
            <a:pPr marL="342900" indent="-342900">
              <a:spcBef>
                <a:spcPts val="600"/>
              </a:spcBef>
              <a:buFont typeface="Wingdings" pitchFamily="2" charset="2"/>
              <a:buChar char="Ø"/>
            </a:pPr>
            <a:r>
              <a:rPr lang="en-IN" sz="2000" b="1" dirty="0" smtClean="0">
                <a:solidFill>
                  <a:schemeClr val="tx2"/>
                </a:solidFill>
              </a:rPr>
              <a:t>A view is like looking at the table(s) on which it is created from a different angle and thinking about it as an actual table</a:t>
            </a:r>
          </a:p>
          <a:p>
            <a:pPr marL="342900" indent="-342900">
              <a:spcBef>
                <a:spcPts val="600"/>
              </a:spcBef>
              <a:buFont typeface="Wingdings" pitchFamily="2" charset="2"/>
              <a:buChar char="Ø"/>
            </a:pPr>
            <a:r>
              <a:rPr lang="en-IN" sz="2000" b="1" dirty="0" smtClean="0">
                <a:solidFill>
                  <a:schemeClr val="tx2"/>
                </a:solidFill>
              </a:rPr>
              <a:t>To </a:t>
            </a:r>
            <a:r>
              <a:rPr lang="en-IN" sz="2000" b="1" dirty="0">
                <a:solidFill>
                  <a:schemeClr val="tx2"/>
                </a:solidFill>
              </a:rPr>
              <a:t>reduce REDUNDANT DATA to the minimum possible, Oracle allows the creation of an object called a </a:t>
            </a:r>
            <a:r>
              <a:rPr lang="en-IN" sz="2000" b="1" dirty="0" smtClean="0">
                <a:solidFill>
                  <a:schemeClr val="tx2"/>
                </a:solidFill>
              </a:rPr>
              <a:t>VIEW</a:t>
            </a:r>
            <a:r>
              <a:rPr lang="en-IN" sz="2000" b="1" dirty="0">
                <a:solidFill>
                  <a:schemeClr val="tx2"/>
                </a:solidFill>
              </a:rPr>
              <a:t> </a:t>
            </a:r>
            <a:endParaRPr lang="en-IN" sz="2000" b="1" dirty="0" smtClean="0">
              <a:solidFill>
                <a:schemeClr val="tx2"/>
              </a:solidFill>
            </a:endParaRPr>
          </a:p>
          <a:p>
            <a:pPr lvl="1">
              <a:spcBef>
                <a:spcPts val="600"/>
              </a:spcBef>
            </a:pPr>
            <a:r>
              <a:rPr lang="en-IN" sz="2000" b="1" dirty="0" smtClean="0">
                <a:solidFill>
                  <a:schemeClr val="tx2"/>
                </a:solidFill>
              </a:rPr>
              <a:t>For e.g. two different users may require information from the same table but all the columns/rows that they are going to use may not be the same. In such cases two views on the table could be created.</a:t>
            </a:r>
          </a:p>
        </p:txBody>
      </p:sp>
      <p:pic>
        <p:nvPicPr>
          <p:cNvPr id="3076" name="Picture 4" descr="Views through the window Wall Murals • Pixers® • We live to chan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371600"/>
            <a:ext cx="2943225"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38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19</a:t>
            </a:fld>
            <a:endParaRPr lang="en-IN"/>
          </a:p>
        </p:txBody>
      </p:sp>
      <p:pic>
        <p:nvPicPr>
          <p:cNvPr id="2054" name="Picture 6" descr="Views In SQL| Types Of Views In SQL Server - Shekh Ali&amp;#39;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7659374"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496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a:t>
            </a:fld>
            <a:endParaRPr lang="en-IN"/>
          </a:p>
        </p:txBody>
      </p:sp>
      <p:sp>
        <p:nvSpPr>
          <p:cNvPr id="5" name="Title 1"/>
          <p:cNvSpPr>
            <a:spLocks noGrp="1"/>
          </p:cNvSpPr>
          <p:nvPr>
            <p:ph type="title"/>
          </p:nvPr>
        </p:nvSpPr>
        <p:spPr>
          <a:xfrm>
            <a:off x="381000" y="152400"/>
            <a:ext cx="7620000" cy="609600"/>
          </a:xfrm>
        </p:spPr>
        <p:txBody>
          <a:bodyPr/>
          <a:lstStyle/>
          <a:p>
            <a:r>
              <a:rPr lang="en-IN" dirty="0" smtClean="0"/>
              <a:t>Synonym</a:t>
            </a:r>
            <a:endParaRPr lang="en-IN" dirty="0"/>
          </a:p>
        </p:txBody>
      </p:sp>
      <p:sp>
        <p:nvSpPr>
          <p:cNvPr id="6" name="Rectangle 5"/>
          <p:cNvSpPr/>
          <p:nvPr/>
        </p:nvSpPr>
        <p:spPr>
          <a:xfrm>
            <a:off x="451658" y="914400"/>
            <a:ext cx="7445433" cy="5555367"/>
          </a:xfrm>
          <a:prstGeom prst="rect">
            <a:avLst/>
          </a:prstGeom>
          <a:solidFill>
            <a:schemeClr val="accent1">
              <a:lumMod val="20000"/>
              <a:lumOff val="80000"/>
            </a:schemeClr>
          </a:solidFill>
          <a:ln w="28575">
            <a:solidFill>
              <a:schemeClr val="tx1"/>
            </a:solidFill>
          </a:ln>
        </p:spPr>
        <p:txBody>
          <a:bodyPr wrap="square">
            <a:spAutoFit/>
          </a:bodyPr>
          <a:lstStyle/>
          <a:p>
            <a:pPr marL="285750" indent="-285750">
              <a:spcBef>
                <a:spcPts val="600"/>
              </a:spcBef>
              <a:buFont typeface="Wingdings" pitchFamily="2" charset="2"/>
              <a:buChar char="Ø"/>
            </a:pPr>
            <a:r>
              <a:rPr lang="en-IN" sz="2000" dirty="0" smtClean="0">
                <a:solidFill>
                  <a:schemeClr val="tx2"/>
                </a:solidFill>
              </a:rPr>
              <a:t>A </a:t>
            </a:r>
            <a:r>
              <a:rPr lang="en-IN" sz="2000" dirty="0">
                <a:solidFill>
                  <a:schemeClr val="tx2"/>
                </a:solidFill>
              </a:rPr>
              <a:t>SYNONYM</a:t>
            </a:r>
            <a:r>
              <a:rPr lang="en-IN" sz="2000" dirty="0" smtClean="0">
                <a:solidFill>
                  <a:schemeClr val="tx2"/>
                </a:solidFill>
              </a:rPr>
              <a:t> is an object of the database like a table and an index</a:t>
            </a:r>
          </a:p>
          <a:p>
            <a:pPr marL="285750" indent="-285750">
              <a:spcBef>
                <a:spcPts val="600"/>
              </a:spcBef>
              <a:buFont typeface="Wingdings" pitchFamily="2" charset="2"/>
              <a:buChar char="Ø"/>
            </a:pPr>
            <a:r>
              <a:rPr lang="en-IN" sz="2000" dirty="0" smtClean="0">
                <a:solidFill>
                  <a:schemeClr val="tx2"/>
                </a:solidFill>
              </a:rPr>
              <a:t>It is created to give different names to the same table</a:t>
            </a:r>
          </a:p>
          <a:p>
            <a:pPr marL="285750" indent="-285750">
              <a:spcBef>
                <a:spcPts val="600"/>
              </a:spcBef>
              <a:buFont typeface="Wingdings" pitchFamily="2" charset="2"/>
              <a:buChar char="Ø"/>
            </a:pPr>
            <a:r>
              <a:rPr lang="en-IN" sz="2000" dirty="0" smtClean="0">
                <a:solidFill>
                  <a:schemeClr val="tx2"/>
                </a:solidFill>
              </a:rPr>
              <a:t>Unlike alias in which the new name exists only for a particular query, synonyms are stored in the data dictionary</a:t>
            </a:r>
          </a:p>
          <a:p>
            <a:pPr marL="285750" indent="-285750">
              <a:spcBef>
                <a:spcPts val="600"/>
              </a:spcBef>
              <a:buFont typeface="Wingdings" pitchFamily="2" charset="2"/>
              <a:buChar char="Ø"/>
            </a:pPr>
            <a:r>
              <a:rPr lang="en-IN" sz="2000" dirty="0" smtClean="0">
                <a:solidFill>
                  <a:schemeClr val="tx2"/>
                </a:solidFill>
              </a:rPr>
              <a:t>The RENAME command changes the original name to  a new name</a:t>
            </a:r>
          </a:p>
          <a:p>
            <a:pPr marL="285750" indent="-285750">
              <a:spcBef>
                <a:spcPts val="600"/>
              </a:spcBef>
              <a:buFont typeface="Wingdings" pitchFamily="2" charset="2"/>
              <a:buChar char="Ø"/>
            </a:pPr>
            <a:r>
              <a:rPr lang="en-IN" sz="2000" dirty="0" smtClean="0">
                <a:solidFill>
                  <a:schemeClr val="tx2"/>
                </a:solidFill>
              </a:rPr>
              <a:t>The SYNONYM command maintains the original and creates an extra name</a:t>
            </a:r>
          </a:p>
          <a:p>
            <a:pPr lvl="1">
              <a:spcBef>
                <a:spcPts val="600"/>
              </a:spcBef>
            </a:pPr>
            <a:r>
              <a:rPr lang="en-IN" sz="2000" b="1" dirty="0" smtClean="0">
                <a:solidFill>
                  <a:schemeClr val="accent6">
                    <a:lumMod val="50000"/>
                  </a:schemeClr>
                </a:solidFill>
              </a:rPr>
              <a:t>create synonym employee for </a:t>
            </a:r>
            <a:r>
              <a:rPr lang="en-IN" sz="2000" b="1" dirty="0" err="1" smtClean="0">
                <a:solidFill>
                  <a:schemeClr val="accent6">
                    <a:lumMod val="50000"/>
                  </a:schemeClr>
                </a:solidFill>
              </a:rPr>
              <a:t>emp</a:t>
            </a:r>
            <a:r>
              <a:rPr lang="en-IN" sz="2000" b="1" dirty="0" smtClean="0">
                <a:solidFill>
                  <a:schemeClr val="accent6">
                    <a:lumMod val="50000"/>
                  </a:schemeClr>
                </a:solidFill>
              </a:rPr>
              <a:t>;</a:t>
            </a:r>
          </a:p>
          <a:p>
            <a:pPr lvl="1">
              <a:spcBef>
                <a:spcPts val="600"/>
              </a:spcBef>
            </a:pPr>
            <a:r>
              <a:rPr lang="en-IN" sz="2000" b="1" dirty="0" smtClean="0">
                <a:solidFill>
                  <a:schemeClr val="accent6">
                    <a:lumMod val="50000"/>
                  </a:schemeClr>
                </a:solidFill>
              </a:rPr>
              <a:t>create synonym e for </a:t>
            </a:r>
            <a:r>
              <a:rPr lang="en-IN" sz="2000" b="1" dirty="0" err="1" smtClean="0">
                <a:solidFill>
                  <a:schemeClr val="accent6">
                    <a:lumMod val="50000"/>
                  </a:schemeClr>
                </a:solidFill>
              </a:rPr>
              <a:t>emp</a:t>
            </a:r>
            <a:r>
              <a:rPr lang="en-IN" sz="2000" b="1" dirty="0" smtClean="0">
                <a:solidFill>
                  <a:schemeClr val="accent6">
                    <a:lumMod val="50000"/>
                  </a:schemeClr>
                </a:solidFill>
              </a:rPr>
              <a:t>;</a:t>
            </a:r>
          </a:p>
          <a:p>
            <a:pPr marL="342900" indent="-342900">
              <a:spcBef>
                <a:spcPts val="600"/>
              </a:spcBef>
              <a:buFont typeface="Wingdings" pitchFamily="2" charset="2"/>
              <a:buChar char="Ø"/>
            </a:pPr>
            <a:r>
              <a:rPr lang="en-IN" sz="2000" dirty="0" smtClean="0">
                <a:solidFill>
                  <a:schemeClr val="tx2"/>
                </a:solidFill>
              </a:rPr>
              <a:t>The </a:t>
            </a:r>
            <a:r>
              <a:rPr lang="en-IN" sz="2000" dirty="0" err="1" smtClean="0">
                <a:solidFill>
                  <a:schemeClr val="tx2"/>
                </a:solidFill>
              </a:rPr>
              <a:t>emp</a:t>
            </a:r>
            <a:r>
              <a:rPr lang="en-IN" sz="2000" dirty="0" smtClean="0">
                <a:solidFill>
                  <a:schemeClr val="tx2"/>
                </a:solidFill>
              </a:rPr>
              <a:t> table has two more names now, employee and e</a:t>
            </a:r>
          </a:p>
          <a:p>
            <a:pPr marL="342900" indent="-342900">
              <a:spcBef>
                <a:spcPts val="600"/>
              </a:spcBef>
              <a:buFont typeface="Wingdings" pitchFamily="2" charset="2"/>
              <a:buChar char="Ø"/>
            </a:pPr>
            <a:r>
              <a:rPr lang="en-IN" sz="2000" dirty="0" smtClean="0">
                <a:solidFill>
                  <a:schemeClr val="tx2"/>
                </a:solidFill>
              </a:rPr>
              <a:t>The original name of the table also remains as it is</a:t>
            </a:r>
          </a:p>
          <a:p>
            <a:pPr marL="342900" indent="-342900">
              <a:spcBef>
                <a:spcPts val="600"/>
              </a:spcBef>
              <a:buFont typeface="Wingdings" pitchFamily="2" charset="2"/>
              <a:buChar char="Ø"/>
            </a:pPr>
            <a:r>
              <a:rPr lang="en-IN" sz="2000" dirty="0" smtClean="0">
                <a:solidFill>
                  <a:schemeClr val="tx2"/>
                </a:solidFill>
              </a:rPr>
              <a:t>You can use the synonym instead of the original name for any DDL, DML, DCL, etc. against the table</a:t>
            </a:r>
          </a:p>
          <a:p>
            <a:pPr marL="342900" indent="-342900">
              <a:spcBef>
                <a:spcPts val="600"/>
              </a:spcBef>
              <a:buFont typeface="Wingdings" pitchFamily="2" charset="2"/>
              <a:buChar char="Ø"/>
            </a:pPr>
            <a:r>
              <a:rPr lang="en-IN" sz="2000" dirty="0" smtClean="0">
                <a:solidFill>
                  <a:schemeClr val="tx2"/>
                </a:solidFill>
              </a:rPr>
              <a:t>To remove a synonym,</a:t>
            </a:r>
          </a:p>
          <a:p>
            <a:pPr marL="457200" lvl="2">
              <a:spcBef>
                <a:spcPts val="600"/>
              </a:spcBef>
            </a:pPr>
            <a:r>
              <a:rPr lang="en-IN" sz="2000" b="1" smtClean="0">
                <a:solidFill>
                  <a:schemeClr val="accent6">
                    <a:lumMod val="50000"/>
                  </a:schemeClr>
                </a:solidFill>
              </a:rPr>
              <a:t>drop </a:t>
            </a:r>
            <a:r>
              <a:rPr lang="en-IN" sz="2000" b="1" dirty="0">
                <a:solidFill>
                  <a:schemeClr val="accent6">
                    <a:lumMod val="50000"/>
                  </a:schemeClr>
                </a:solidFill>
              </a:rPr>
              <a:t>synonym </a:t>
            </a:r>
            <a:r>
              <a:rPr lang="en-IN" sz="2000" b="1" dirty="0" smtClean="0">
                <a:solidFill>
                  <a:schemeClr val="accent6">
                    <a:lumMod val="50000"/>
                  </a:schemeClr>
                </a:solidFill>
              </a:rPr>
              <a:t>e;</a:t>
            </a:r>
            <a:endParaRPr lang="en-IN" sz="2000" b="1" dirty="0">
              <a:solidFill>
                <a:schemeClr val="tx2"/>
              </a:solidFill>
            </a:endParaRPr>
          </a:p>
        </p:txBody>
      </p:sp>
    </p:spTree>
    <p:extLst>
      <p:ext uri="{BB962C8B-B14F-4D97-AF65-F5344CB8AC3E}">
        <p14:creationId xmlns:p14="http://schemas.microsoft.com/office/powerpoint/2010/main" val="179191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20</a:t>
            </a:fld>
            <a:endParaRPr lang="en-IN"/>
          </a:p>
        </p:txBody>
      </p:sp>
      <p:graphicFrame>
        <p:nvGraphicFramePr>
          <p:cNvPr id="2" name="Table 1"/>
          <p:cNvGraphicFramePr>
            <a:graphicFrameLocks noGrp="1"/>
          </p:cNvGraphicFramePr>
          <p:nvPr>
            <p:extLst>
              <p:ext uri="{D42A27DB-BD31-4B8C-83A1-F6EECF244321}">
                <p14:modId xmlns:p14="http://schemas.microsoft.com/office/powerpoint/2010/main" val="4138563904"/>
              </p:ext>
            </p:extLst>
          </p:nvPr>
        </p:nvGraphicFramePr>
        <p:xfrm>
          <a:off x="152400" y="685800"/>
          <a:ext cx="5486401" cy="457200"/>
        </p:xfrm>
        <a:graphic>
          <a:graphicData uri="http://schemas.openxmlformats.org/drawingml/2006/table">
            <a:tbl>
              <a:tblPr>
                <a:tableStyleId>{284E427A-3D55-4303-BF80-6455036E1DE7}</a:tableStyleId>
              </a:tblPr>
              <a:tblGrid>
                <a:gridCol w="751562"/>
                <a:gridCol w="751562"/>
                <a:gridCol w="450937"/>
                <a:gridCol w="526093"/>
                <a:gridCol w="901874"/>
                <a:gridCol w="450937"/>
                <a:gridCol w="751562"/>
                <a:gridCol w="901874"/>
              </a:tblGrid>
              <a:tr h="457200">
                <a:tc>
                  <a:txBody>
                    <a:bodyPr/>
                    <a:lstStyle/>
                    <a:p>
                      <a:pPr fontAlgn="b"/>
                      <a:r>
                        <a:rPr lang="en-IN" sz="1400" b="1" dirty="0">
                          <a:effectLst/>
                        </a:rPr>
                        <a:t>EMPNO</a:t>
                      </a:r>
                      <a:endParaRPr lang="en-IN" sz="1400" b="1" dirty="0">
                        <a:solidFill>
                          <a:srgbClr val="000000"/>
                        </a:solidFill>
                        <a:effectLst/>
                      </a:endParaRPr>
                    </a:p>
                  </a:txBody>
                  <a:tcPr marL="60960" marR="60960" marT="60960" marB="60960" anchor="b"/>
                </a:tc>
                <a:tc>
                  <a:txBody>
                    <a:bodyPr/>
                    <a:lstStyle/>
                    <a:p>
                      <a:pPr fontAlgn="b"/>
                      <a:r>
                        <a:rPr lang="en-IN" sz="1400" b="1">
                          <a:effectLst/>
                        </a:rPr>
                        <a:t>ENAME</a:t>
                      </a:r>
                      <a:endParaRPr lang="en-IN" sz="1400" b="1">
                        <a:solidFill>
                          <a:srgbClr val="000000"/>
                        </a:solidFill>
                        <a:effectLst/>
                      </a:endParaRPr>
                    </a:p>
                  </a:txBody>
                  <a:tcPr marL="60960" marR="60960" marT="60960" marB="60960" anchor="b"/>
                </a:tc>
                <a:tc>
                  <a:txBody>
                    <a:bodyPr/>
                    <a:lstStyle/>
                    <a:p>
                      <a:pPr fontAlgn="b"/>
                      <a:r>
                        <a:rPr lang="en-IN" sz="1400" b="1" dirty="0">
                          <a:effectLst/>
                        </a:rPr>
                        <a:t>JOB</a:t>
                      </a:r>
                      <a:endParaRPr lang="en-IN" sz="1400" b="1" dirty="0">
                        <a:solidFill>
                          <a:srgbClr val="000000"/>
                        </a:solidFill>
                        <a:effectLst/>
                      </a:endParaRPr>
                    </a:p>
                  </a:txBody>
                  <a:tcPr marL="60960" marR="60960" marT="60960" marB="60960" anchor="b"/>
                </a:tc>
                <a:tc>
                  <a:txBody>
                    <a:bodyPr/>
                    <a:lstStyle/>
                    <a:p>
                      <a:pPr fontAlgn="b"/>
                      <a:r>
                        <a:rPr lang="en-IN" sz="1400" b="1">
                          <a:effectLst/>
                        </a:rPr>
                        <a:t>MGR</a:t>
                      </a:r>
                      <a:endParaRPr lang="en-IN" sz="1400" b="1">
                        <a:solidFill>
                          <a:srgbClr val="000000"/>
                        </a:solidFill>
                        <a:effectLst/>
                      </a:endParaRPr>
                    </a:p>
                  </a:txBody>
                  <a:tcPr marL="60960" marR="60960" marT="60960" marB="60960" anchor="b"/>
                </a:tc>
                <a:tc>
                  <a:txBody>
                    <a:bodyPr/>
                    <a:lstStyle/>
                    <a:p>
                      <a:pPr fontAlgn="b"/>
                      <a:r>
                        <a:rPr lang="en-IN" sz="1400" b="1">
                          <a:effectLst/>
                        </a:rPr>
                        <a:t>HIREDATE</a:t>
                      </a:r>
                      <a:endParaRPr lang="en-IN" sz="1400" b="1">
                        <a:solidFill>
                          <a:srgbClr val="000000"/>
                        </a:solidFill>
                        <a:effectLst/>
                      </a:endParaRPr>
                    </a:p>
                  </a:txBody>
                  <a:tcPr marL="60960" marR="60960" marT="60960" marB="60960" anchor="b"/>
                </a:tc>
                <a:tc>
                  <a:txBody>
                    <a:bodyPr/>
                    <a:lstStyle/>
                    <a:p>
                      <a:pPr fontAlgn="b"/>
                      <a:r>
                        <a:rPr lang="en-IN" sz="1400" b="1">
                          <a:effectLst/>
                        </a:rPr>
                        <a:t>SAL</a:t>
                      </a:r>
                      <a:endParaRPr lang="en-IN" sz="1400" b="1">
                        <a:solidFill>
                          <a:srgbClr val="000000"/>
                        </a:solidFill>
                        <a:effectLst/>
                      </a:endParaRPr>
                    </a:p>
                  </a:txBody>
                  <a:tcPr marL="60960" marR="60960" marT="60960" marB="60960" anchor="b"/>
                </a:tc>
                <a:tc>
                  <a:txBody>
                    <a:bodyPr/>
                    <a:lstStyle/>
                    <a:p>
                      <a:pPr fontAlgn="b"/>
                      <a:r>
                        <a:rPr lang="en-IN" sz="1400" b="1" dirty="0">
                          <a:effectLst/>
                        </a:rPr>
                        <a:t>COMM</a:t>
                      </a:r>
                      <a:endParaRPr lang="en-IN" sz="1400" b="1" dirty="0">
                        <a:solidFill>
                          <a:srgbClr val="000000"/>
                        </a:solidFill>
                        <a:effectLst/>
                      </a:endParaRPr>
                    </a:p>
                  </a:txBody>
                  <a:tcPr marL="60960" marR="60960" marT="60960" marB="60960" anchor="b"/>
                </a:tc>
                <a:tc>
                  <a:txBody>
                    <a:bodyPr/>
                    <a:lstStyle/>
                    <a:p>
                      <a:pPr fontAlgn="b"/>
                      <a:r>
                        <a:rPr lang="en-IN" sz="1400" b="1" dirty="0">
                          <a:effectLst/>
                        </a:rPr>
                        <a:t>DEPTNO</a:t>
                      </a:r>
                      <a:endParaRPr lang="en-IN" sz="1400" b="1" dirty="0">
                        <a:solidFill>
                          <a:srgbClr val="000000"/>
                        </a:solidFill>
                        <a:effectLst/>
                      </a:endParaRPr>
                    </a:p>
                  </a:txBody>
                  <a:tcPr marL="60960" marR="60960" marT="60960" marB="60960" anchor="b"/>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482203723"/>
              </p:ext>
            </p:extLst>
          </p:nvPr>
        </p:nvGraphicFramePr>
        <p:xfrm>
          <a:off x="5867400" y="685800"/>
          <a:ext cx="2286000" cy="457200"/>
        </p:xfrm>
        <a:graphic>
          <a:graphicData uri="http://schemas.openxmlformats.org/drawingml/2006/table">
            <a:tbl>
              <a:tblPr>
                <a:tableStyleId>{35758FB7-9AC5-4552-8A53-C91805E547FA}</a:tableStyleId>
              </a:tblPr>
              <a:tblGrid>
                <a:gridCol w="762000"/>
                <a:gridCol w="762000"/>
                <a:gridCol w="762000"/>
              </a:tblGrid>
              <a:tr h="457200">
                <a:tc>
                  <a:txBody>
                    <a:bodyPr/>
                    <a:lstStyle/>
                    <a:p>
                      <a:pPr fontAlgn="b"/>
                      <a:r>
                        <a:rPr lang="en-IN" sz="1400" b="1" dirty="0">
                          <a:effectLst/>
                        </a:rPr>
                        <a:t>DEPTNO</a:t>
                      </a:r>
                      <a:endParaRPr lang="en-IN" sz="1400" b="1" dirty="0">
                        <a:solidFill>
                          <a:srgbClr val="000000"/>
                        </a:solidFill>
                        <a:effectLst/>
                      </a:endParaRPr>
                    </a:p>
                  </a:txBody>
                  <a:tcPr marL="60960" marR="60960" marT="60960" marB="60960" anchor="b"/>
                </a:tc>
                <a:tc>
                  <a:txBody>
                    <a:bodyPr/>
                    <a:lstStyle/>
                    <a:p>
                      <a:pPr fontAlgn="b"/>
                      <a:r>
                        <a:rPr lang="en-IN" sz="1400" b="1">
                          <a:effectLst/>
                        </a:rPr>
                        <a:t>DNAME</a:t>
                      </a:r>
                      <a:endParaRPr lang="en-IN" sz="1400" b="1">
                        <a:solidFill>
                          <a:srgbClr val="000000"/>
                        </a:solidFill>
                        <a:effectLst/>
                      </a:endParaRPr>
                    </a:p>
                  </a:txBody>
                  <a:tcPr marL="60960" marR="60960" marT="60960" marB="60960" anchor="b"/>
                </a:tc>
                <a:tc>
                  <a:txBody>
                    <a:bodyPr/>
                    <a:lstStyle/>
                    <a:p>
                      <a:pPr fontAlgn="b"/>
                      <a:r>
                        <a:rPr lang="en-IN" sz="1400" b="1" dirty="0">
                          <a:effectLst/>
                        </a:rPr>
                        <a:t>LOC</a:t>
                      </a:r>
                      <a:endParaRPr lang="en-IN" sz="1400" b="1" dirty="0">
                        <a:solidFill>
                          <a:srgbClr val="000000"/>
                        </a:solidFill>
                        <a:effectLst/>
                      </a:endParaRPr>
                    </a:p>
                  </a:txBody>
                  <a:tcPr marL="60960" marR="60960" marT="60960" marB="60960" anchor="b"/>
                </a:tc>
              </a:tr>
            </a:tbl>
          </a:graphicData>
        </a:graphic>
      </p:graphicFrame>
      <p:sp>
        <p:nvSpPr>
          <p:cNvPr id="5" name="TextBox 4"/>
          <p:cNvSpPr txBox="1"/>
          <p:nvPr/>
        </p:nvSpPr>
        <p:spPr>
          <a:xfrm>
            <a:off x="2321767" y="193615"/>
            <a:ext cx="1161857" cy="369332"/>
          </a:xfrm>
          <a:prstGeom prst="rect">
            <a:avLst/>
          </a:prstGeom>
          <a:noFill/>
        </p:spPr>
        <p:txBody>
          <a:bodyPr wrap="none" rtlCol="0">
            <a:spAutoFit/>
          </a:bodyPr>
          <a:lstStyle/>
          <a:p>
            <a:r>
              <a:rPr lang="en-IN" b="1" dirty="0" smtClean="0"/>
              <a:t>EMP table</a:t>
            </a:r>
            <a:endParaRPr lang="en-IN" b="1" dirty="0"/>
          </a:p>
        </p:txBody>
      </p:sp>
      <p:sp>
        <p:nvSpPr>
          <p:cNvPr id="7" name="TextBox 6"/>
          <p:cNvSpPr txBox="1"/>
          <p:nvPr/>
        </p:nvSpPr>
        <p:spPr>
          <a:xfrm>
            <a:off x="6400800" y="237940"/>
            <a:ext cx="1218860" cy="369332"/>
          </a:xfrm>
          <a:prstGeom prst="rect">
            <a:avLst/>
          </a:prstGeom>
          <a:noFill/>
        </p:spPr>
        <p:txBody>
          <a:bodyPr wrap="none" rtlCol="0">
            <a:spAutoFit/>
          </a:bodyPr>
          <a:lstStyle/>
          <a:p>
            <a:r>
              <a:rPr lang="en-IN" b="1" dirty="0" smtClean="0"/>
              <a:t>DEPT table</a:t>
            </a:r>
            <a:endParaRPr lang="en-IN" b="1" dirty="0"/>
          </a:p>
        </p:txBody>
      </p:sp>
      <p:sp>
        <p:nvSpPr>
          <p:cNvPr id="8" name="TextBox 7"/>
          <p:cNvSpPr txBox="1"/>
          <p:nvPr/>
        </p:nvSpPr>
        <p:spPr>
          <a:xfrm>
            <a:off x="133956" y="2090057"/>
            <a:ext cx="3984745" cy="646331"/>
          </a:xfrm>
          <a:prstGeom prst="rect">
            <a:avLst/>
          </a:prstGeom>
          <a:noFill/>
        </p:spPr>
        <p:txBody>
          <a:bodyPr wrap="none" rtlCol="0">
            <a:spAutoFit/>
          </a:bodyPr>
          <a:lstStyle/>
          <a:p>
            <a:r>
              <a:rPr lang="en-IN" b="1" dirty="0" smtClean="0"/>
              <a:t>V1 View (</a:t>
            </a:r>
            <a:r>
              <a:rPr lang="en-IN" b="1" dirty="0" err="1" smtClean="0"/>
              <a:t>empno,ename,job,sal,deptno</a:t>
            </a:r>
            <a:r>
              <a:rPr lang="en-IN" b="1" dirty="0" smtClean="0"/>
              <a:t>)</a:t>
            </a:r>
          </a:p>
          <a:p>
            <a:r>
              <a:rPr lang="en-IN" b="1" dirty="0" smtClean="0"/>
              <a:t>and </a:t>
            </a:r>
            <a:r>
              <a:rPr lang="en-IN" b="1" dirty="0" err="1" smtClean="0"/>
              <a:t>sal</a:t>
            </a:r>
            <a:r>
              <a:rPr lang="en-IN" b="1" dirty="0" smtClean="0"/>
              <a:t> &gt; 2500</a:t>
            </a:r>
            <a:endParaRPr lang="en-IN" b="1" dirty="0"/>
          </a:p>
        </p:txBody>
      </p:sp>
      <p:graphicFrame>
        <p:nvGraphicFramePr>
          <p:cNvPr id="9" name="Table 8"/>
          <p:cNvGraphicFramePr>
            <a:graphicFrameLocks noGrp="1"/>
          </p:cNvGraphicFramePr>
          <p:nvPr>
            <p:extLst>
              <p:ext uri="{D42A27DB-BD31-4B8C-83A1-F6EECF244321}">
                <p14:modId xmlns:p14="http://schemas.microsoft.com/office/powerpoint/2010/main" val="3167278182"/>
              </p:ext>
            </p:extLst>
          </p:nvPr>
        </p:nvGraphicFramePr>
        <p:xfrm>
          <a:off x="159494" y="2819400"/>
          <a:ext cx="3324130" cy="457200"/>
        </p:xfrm>
        <a:graphic>
          <a:graphicData uri="http://schemas.openxmlformats.org/drawingml/2006/table">
            <a:tbl>
              <a:tblPr>
                <a:tableStyleId>{284E427A-3D55-4303-BF80-6455036E1DE7}</a:tableStyleId>
              </a:tblPr>
              <a:tblGrid>
                <a:gridCol w="754906"/>
                <a:gridCol w="685800"/>
                <a:gridCol w="457200"/>
                <a:gridCol w="533400"/>
                <a:gridCol w="892824"/>
              </a:tblGrid>
              <a:tr h="457200">
                <a:tc>
                  <a:txBody>
                    <a:bodyPr/>
                    <a:lstStyle/>
                    <a:p>
                      <a:pPr fontAlgn="b"/>
                      <a:r>
                        <a:rPr lang="en-IN" sz="1400" b="1" dirty="0">
                          <a:effectLst/>
                        </a:rPr>
                        <a:t>EMPNO</a:t>
                      </a:r>
                      <a:endParaRPr lang="en-IN" sz="1400" b="1" dirty="0">
                        <a:solidFill>
                          <a:srgbClr val="000000"/>
                        </a:solidFill>
                        <a:effectLst/>
                      </a:endParaRPr>
                    </a:p>
                  </a:txBody>
                  <a:tcPr marL="60960" marR="60960" marT="60960" marB="60960" anchor="b"/>
                </a:tc>
                <a:tc>
                  <a:txBody>
                    <a:bodyPr/>
                    <a:lstStyle/>
                    <a:p>
                      <a:pPr fontAlgn="b"/>
                      <a:r>
                        <a:rPr lang="en-IN" sz="1400" b="1" dirty="0">
                          <a:effectLst/>
                        </a:rPr>
                        <a:t>ENAME</a:t>
                      </a:r>
                      <a:endParaRPr lang="en-IN" sz="1400" b="1" dirty="0">
                        <a:solidFill>
                          <a:srgbClr val="000000"/>
                        </a:solidFill>
                        <a:effectLst/>
                      </a:endParaRPr>
                    </a:p>
                  </a:txBody>
                  <a:tcPr marL="60960" marR="60960" marT="60960" marB="60960" anchor="b"/>
                </a:tc>
                <a:tc>
                  <a:txBody>
                    <a:bodyPr/>
                    <a:lstStyle/>
                    <a:p>
                      <a:pPr fontAlgn="b"/>
                      <a:r>
                        <a:rPr lang="en-IN" sz="1400" b="1" dirty="0">
                          <a:effectLst/>
                        </a:rPr>
                        <a:t>JOB</a:t>
                      </a:r>
                      <a:endParaRPr lang="en-IN" sz="1400" b="1" dirty="0">
                        <a:solidFill>
                          <a:srgbClr val="000000"/>
                        </a:solidFill>
                        <a:effectLst/>
                      </a:endParaRPr>
                    </a:p>
                  </a:txBody>
                  <a:tcPr marL="60960" marR="60960" marT="60960" marB="60960" anchor="b"/>
                </a:tc>
                <a:tc>
                  <a:txBody>
                    <a:bodyPr/>
                    <a:lstStyle/>
                    <a:p>
                      <a:pPr fontAlgn="b"/>
                      <a:r>
                        <a:rPr lang="en-IN" sz="1400" b="1" dirty="0">
                          <a:effectLst/>
                        </a:rPr>
                        <a:t>SAL</a:t>
                      </a:r>
                      <a:endParaRPr lang="en-IN" sz="1400" b="1" dirty="0">
                        <a:solidFill>
                          <a:srgbClr val="000000"/>
                        </a:solidFill>
                        <a:effectLst/>
                      </a:endParaRPr>
                    </a:p>
                  </a:txBody>
                  <a:tcPr marL="60960" marR="60960" marT="60960" marB="60960" anchor="b"/>
                </a:tc>
                <a:tc>
                  <a:txBody>
                    <a:bodyPr/>
                    <a:lstStyle/>
                    <a:p>
                      <a:pPr fontAlgn="b"/>
                      <a:r>
                        <a:rPr lang="en-IN" sz="1400" b="1" dirty="0" smtClean="0">
                          <a:solidFill>
                            <a:srgbClr val="000000"/>
                          </a:solidFill>
                          <a:effectLst/>
                        </a:rPr>
                        <a:t>DEPTNO</a:t>
                      </a:r>
                      <a:endParaRPr lang="en-IN" sz="1400" b="1" dirty="0">
                        <a:solidFill>
                          <a:srgbClr val="000000"/>
                        </a:solidFill>
                        <a:effectLst/>
                      </a:endParaRPr>
                    </a:p>
                  </a:txBody>
                  <a:tcPr marL="60960" marR="60960" marT="60960" marB="60960" anchor="b"/>
                </a:tc>
              </a:tr>
            </a:tbl>
          </a:graphicData>
        </a:graphic>
      </p:graphicFrame>
      <p:sp>
        <p:nvSpPr>
          <p:cNvPr id="10" name="TextBox 9"/>
          <p:cNvSpPr txBox="1"/>
          <p:nvPr/>
        </p:nvSpPr>
        <p:spPr>
          <a:xfrm>
            <a:off x="4394061" y="2190530"/>
            <a:ext cx="3623877" cy="369332"/>
          </a:xfrm>
          <a:prstGeom prst="rect">
            <a:avLst/>
          </a:prstGeom>
          <a:noFill/>
        </p:spPr>
        <p:txBody>
          <a:bodyPr wrap="none" rtlCol="0">
            <a:spAutoFit/>
          </a:bodyPr>
          <a:lstStyle/>
          <a:p>
            <a:r>
              <a:rPr lang="en-IN" b="1" dirty="0" smtClean="0"/>
              <a:t>V2 View (</a:t>
            </a:r>
            <a:r>
              <a:rPr lang="en-IN" b="1" dirty="0" err="1" smtClean="0"/>
              <a:t>empno,sal,deptno,dname</a:t>
            </a:r>
            <a:r>
              <a:rPr lang="en-IN" b="1" dirty="0" smtClean="0"/>
              <a:t>)</a:t>
            </a:r>
          </a:p>
        </p:txBody>
      </p:sp>
      <p:graphicFrame>
        <p:nvGraphicFramePr>
          <p:cNvPr id="11" name="Table 10"/>
          <p:cNvGraphicFramePr>
            <a:graphicFrameLocks noGrp="1"/>
          </p:cNvGraphicFramePr>
          <p:nvPr>
            <p:extLst>
              <p:ext uri="{D42A27DB-BD31-4B8C-83A1-F6EECF244321}">
                <p14:modId xmlns:p14="http://schemas.microsoft.com/office/powerpoint/2010/main" val="2819703963"/>
              </p:ext>
            </p:extLst>
          </p:nvPr>
        </p:nvGraphicFramePr>
        <p:xfrm>
          <a:off x="4700078" y="2819400"/>
          <a:ext cx="2919582" cy="457200"/>
        </p:xfrm>
        <a:graphic>
          <a:graphicData uri="http://schemas.openxmlformats.org/drawingml/2006/table">
            <a:tbl>
              <a:tblPr>
                <a:tableStyleId>{08FB837D-C827-4EFA-A057-4D05807E0F7C}</a:tableStyleId>
              </a:tblPr>
              <a:tblGrid>
                <a:gridCol w="716995"/>
                <a:gridCol w="506613"/>
                <a:gridCol w="847987"/>
                <a:gridCol w="847987"/>
              </a:tblGrid>
              <a:tr h="457200">
                <a:tc>
                  <a:txBody>
                    <a:bodyPr/>
                    <a:lstStyle/>
                    <a:p>
                      <a:pPr fontAlgn="b"/>
                      <a:r>
                        <a:rPr lang="en-IN" sz="1400" b="1" dirty="0">
                          <a:effectLst/>
                        </a:rPr>
                        <a:t>EMPNO</a:t>
                      </a:r>
                      <a:endParaRPr lang="en-IN" sz="1400" b="1" dirty="0">
                        <a:solidFill>
                          <a:srgbClr val="000000"/>
                        </a:solidFill>
                        <a:effectLst/>
                      </a:endParaRPr>
                    </a:p>
                  </a:txBody>
                  <a:tcPr marL="60960" marR="60960" marT="60960" marB="60960" anchor="b"/>
                </a:tc>
                <a:tc>
                  <a:txBody>
                    <a:bodyPr/>
                    <a:lstStyle/>
                    <a:p>
                      <a:pPr fontAlgn="b"/>
                      <a:r>
                        <a:rPr lang="en-IN" sz="1400" b="1" dirty="0">
                          <a:effectLst/>
                        </a:rPr>
                        <a:t>SAL</a:t>
                      </a:r>
                      <a:endParaRPr lang="en-IN" sz="1400" b="1" dirty="0">
                        <a:solidFill>
                          <a:srgbClr val="000000"/>
                        </a:solidFill>
                        <a:effectLst/>
                      </a:endParaRPr>
                    </a:p>
                  </a:txBody>
                  <a:tcPr marL="60960" marR="60960" marT="60960" marB="60960" anchor="b"/>
                </a:tc>
                <a:tc>
                  <a:txBody>
                    <a:bodyPr/>
                    <a:lstStyle/>
                    <a:p>
                      <a:pPr fontAlgn="b"/>
                      <a:r>
                        <a:rPr lang="en-IN" sz="1400" b="1" dirty="0" smtClean="0">
                          <a:effectLst/>
                        </a:rPr>
                        <a:t>DEPTNO</a:t>
                      </a:r>
                      <a:endParaRPr lang="en-IN" sz="1400" b="1" dirty="0">
                        <a:solidFill>
                          <a:srgbClr val="000000"/>
                        </a:solidFill>
                        <a:effectLst/>
                      </a:endParaRPr>
                    </a:p>
                  </a:txBody>
                  <a:tcPr marL="60960" marR="60960" marT="60960" marB="60960" anchor="b"/>
                </a:tc>
                <a:tc>
                  <a:txBody>
                    <a:bodyPr/>
                    <a:lstStyle/>
                    <a:p>
                      <a:pPr fontAlgn="b"/>
                      <a:r>
                        <a:rPr lang="en-IN" sz="1400" b="1" dirty="0" smtClean="0">
                          <a:effectLst/>
                        </a:rPr>
                        <a:t>DNAME</a:t>
                      </a:r>
                      <a:endParaRPr lang="en-IN" sz="1400" b="1" dirty="0">
                        <a:solidFill>
                          <a:srgbClr val="000000"/>
                        </a:solidFill>
                        <a:effectLst/>
                      </a:endParaRPr>
                    </a:p>
                  </a:txBody>
                  <a:tcPr marL="60960" marR="60960" marT="60960" marB="60960" anchor="b"/>
                </a:tc>
              </a:tr>
            </a:tbl>
          </a:graphicData>
        </a:graphic>
      </p:graphicFrame>
      <p:sp>
        <p:nvSpPr>
          <p:cNvPr id="6" name="Right Arrow 5"/>
          <p:cNvSpPr/>
          <p:nvPr/>
        </p:nvSpPr>
        <p:spPr>
          <a:xfrm rot="8033952">
            <a:off x="1483440" y="1525054"/>
            <a:ext cx="1193394" cy="3607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rot="2317276">
            <a:off x="3976451" y="1534588"/>
            <a:ext cx="1449377" cy="360729"/>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rot="7818405">
            <a:off x="6205976" y="1537923"/>
            <a:ext cx="1209675" cy="360729"/>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270599" y="3581400"/>
            <a:ext cx="7958999" cy="2862322"/>
          </a:xfrm>
          <a:prstGeom prst="rect">
            <a:avLst/>
          </a:prstGeom>
          <a:solidFill>
            <a:schemeClr val="accent3">
              <a:lumMod val="20000"/>
              <a:lumOff val="80000"/>
            </a:schemeClr>
          </a:solidFill>
          <a:ln w="28575">
            <a:solidFill>
              <a:schemeClr val="tx1"/>
            </a:solidFill>
          </a:ln>
        </p:spPr>
        <p:txBody>
          <a:bodyPr wrap="square">
            <a:spAutoFit/>
          </a:bodyPr>
          <a:lstStyle/>
          <a:p>
            <a:pPr>
              <a:spcBef>
                <a:spcPts val="600"/>
              </a:spcBef>
              <a:spcAft>
                <a:spcPts val="600"/>
              </a:spcAft>
            </a:pPr>
            <a:r>
              <a:rPr lang="en-IN" sz="2000" b="1" dirty="0">
                <a:solidFill>
                  <a:schemeClr val="tx2"/>
                </a:solidFill>
              </a:rPr>
              <a:t>The following are the main advantages of the view:</a:t>
            </a:r>
            <a:endParaRPr lang="en-IN" sz="2000" dirty="0">
              <a:solidFill>
                <a:schemeClr val="tx2"/>
              </a:solidFill>
            </a:endParaRPr>
          </a:p>
          <a:p>
            <a:pPr marL="342900" indent="-342900">
              <a:spcBef>
                <a:spcPts val="600"/>
              </a:spcBef>
              <a:spcAft>
                <a:spcPts val="600"/>
              </a:spcAft>
              <a:buFont typeface="Wingdings" pitchFamily="2" charset="2"/>
              <a:buChar char="Ø"/>
            </a:pPr>
            <a:r>
              <a:rPr lang="en-IN" sz="2000" dirty="0">
                <a:solidFill>
                  <a:schemeClr val="tx2"/>
                </a:solidFill>
              </a:rPr>
              <a:t>Views are usually virtual and do not occupy space in systems.</a:t>
            </a:r>
          </a:p>
          <a:p>
            <a:pPr marL="342900" indent="-342900">
              <a:spcBef>
                <a:spcPts val="600"/>
              </a:spcBef>
              <a:spcAft>
                <a:spcPts val="600"/>
              </a:spcAft>
              <a:buFont typeface="Wingdings" pitchFamily="2" charset="2"/>
              <a:buChar char="Ø"/>
            </a:pPr>
            <a:r>
              <a:rPr lang="en-IN" sz="2000" dirty="0">
                <a:solidFill>
                  <a:schemeClr val="tx2"/>
                </a:solidFill>
              </a:rPr>
              <a:t>Views enable us to hide some of the </a:t>
            </a:r>
            <a:r>
              <a:rPr lang="en-IN" sz="2000" dirty="0" smtClean="0">
                <a:solidFill>
                  <a:schemeClr val="tx2"/>
                </a:solidFill>
              </a:rPr>
              <a:t>columns/rows </a:t>
            </a:r>
            <a:r>
              <a:rPr lang="en-IN" sz="2000" dirty="0">
                <a:solidFill>
                  <a:schemeClr val="tx2"/>
                </a:solidFill>
              </a:rPr>
              <a:t>from the table.</a:t>
            </a:r>
          </a:p>
          <a:p>
            <a:pPr marL="342900" indent="-342900">
              <a:spcBef>
                <a:spcPts val="600"/>
              </a:spcBef>
              <a:spcAft>
                <a:spcPts val="600"/>
              </a:spcAft>
              <a:buFont typeface="Wingdings" pitchFamily="2" charset="2"/>
              <a:buChar char="Ø"/>
            </a:pPr>
            <a:r>
              <a:rPr lang="en-IN" sz="2000" dirty="0">
                <a:solidFill>
                  <a:schemeClr val="tx2"/>
                </a:solidFill>
              </a:rPr>
              <a:t>It simplifies complex queries because it can draw data from multiple tables and present it as a single table.</a:t>
            </a:r>
          </a:p>
          <a:p>
            <a:pPr marL="342900" indent="-342900">
              <a:spcBef>
                <a:spcPts val="600"/>
              </a:spcBef>
              <a:spcAft>
                <a:spcPts val="600"/>
              </a:spcAft>
              <a:buFont typeface="Wingdings" pitchFamily="2" charset="2"/>
              <a:buChar char="Ø"/>
            </a:pPr>
            <a:r>
              <a:rPr lang="en-IN" sz="2000" dirty="0">
                <a:solidFill>
                  <a:schemeClr val="tx2"/>
                </a:solidFill>
              </a:rPr>
              <a:t>It helps in </a:t>
            </a:r>
            <a:r>
              <a:rPr lang="en-IN" sz="2000" b="1" dirty="0">
                <a:solidFill>
                  <a:schemeClr val="tx2"/>
                </a:solidFill>
              </a:rPr>
              <a:t>data security</a:t>
            </a:r>
            <a:r>
              <a:rPr lang="en-IN" sz="2000" dirty="0">
                <a:solidFill>
                  <a:schemeClr val="tx2"/>
                </a:solidFill>
              </a:rPr>
              <a:t> that shows only authorized information to the users</a:t>
            </a:r>
            <a:r>
              <a:rPr lang="en-IN" sz="2000" dirty="0" smtClean="0">
                <a:solidFill>
                  <a:schemeClr val="tx2"/>
                </a:solidFill>
              </a:rPr>
              <a:t>.</a:t>
            </a:r>
            <a:endParaRPr lang="en-IN" sz="2000" dirty="0">
              <a:solidFill>
                <a:schemeClr val="tx2"/>
              </a:solidFill>
            </a:endParaRPr>
          </a:p>
        </p:txBody>
      </p:sp>
    </p:spTree>
    <p:extLst>
      <p:ext uri="{BB962C8B-B14F-4D97-AF65-F5344CB8AC3E}">
        <p14:creationId xmlns:p14="http://schemas.microsoft.com/office/powerpoint/2010/main" val="185236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6"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21</a:t>
            </a:fld>
            <a:endParaRPr lang="en-IN"/>
          </a:p>
        </p:txBody>
      </p:sp>
      <p:graphicFrame>
        <p:nvGraphicFramePr>
          <p:cNvPr id="2" name="Table 1"/>
          <p:cNvGraphicFramePr>
            <a:graphicFrameLocks noGrp="1"/>
          </p:cNvGraphicFramePr>
          <p:nvPr>
            <p:extLst>
              <p:ext uri="{D42A27DB-BD31-4B8C-83A1-F6EECF244321}">
                <p14:modId xmlns:p14="http://schemas.microsoft.com/office/powerpoint/2010/main" val="3399048608"/>
              </p:ext>
            </p:extLst>
          </p:nvPr>
        </p:nvGraphicFramePr>
        <p:xfrm>
          <a:off x="152400" y="1371600"/>
          <a:ext cx="8153401" cy="5244004"/>
        </p:xfrm>
        <a:graphic>
          <a:graphicData uri="http://schemas.openxmlformats.org/drawingml/2006/table">
            <a:tbl>
              <a:tblPr>
                <a:tableStyleId>{35758FB7-9AC5-4552-8A53-C91805E547FA}</a:tableStyleId>
              </a:tblPr>
              <a:tblGrid>
                <a:gridCol w="509589"/>
                <a:gridCol w="3605211"/>
                <a:gridCol w="4038601"/>
              </a:tblGrid>
              <a:tr h="321354">
                <a:tc>
                  <a:txBody>
                    <a:bodyPr/>
                    <a:lstStyle/>
                    <a:p>
                      <a:pPr algn="ctr" fontAlgn="t"/>
                      <a:r>
                        <a:rPr lang="en-IN" sz="1800" b="1" dirty="0" smtClean="0">
                          <a:solidFill>
                            <a:schemeClr val="dk1"/>
                          </a:solidFill>
                          <a:effectLst/>
                          <a:latin typeface="+mn-lt"/>
                        </a:rPr>
                        <a:t>No.</a:t>
                      </a:r>
                      <a:endParaRPr lang="en-IN" sz="1800" b="1" dirty="0">
                        <a:solidFill>
                          <a:schemeClr val="accent2">
                            <a:lumMod val="50000"/>
                          </a:schemeClr>
                        </a:solidFill>
                        <a:effectLst/>
                        <a:latin typeface="+mn-lt"/>
                      </a:endParaRPr>
                    </a:p>
                  </a:txBody>
                  <a:tcPr marL="36185" marR="36185" marT="36185" marB="361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ctr" fontAlgn="t"/>
                      <a:r>
                        <a:rPr lang="en-IN" sz="1800" b="1">
                          <a:effectLst/>
                        </a:rPr>
                        <a:t>Table</a:t>
                      </a:r>
                      <a:endParaRPr lang="en-IN" sz="1800" b="1">
                        <a:solidFill>
                          <a:schemeClr val="accent2">
                            <a:lumMod val="50000"/>
                          </a:schemeClr>
                        </a:solidFill>
                        <a:effectLst/>
                        <a:latin typeface="+mn-lt"/>
                      </a:endParaRPr>
                    </a:p>
                  </a:txBody>
                  <a:tcPr marL="36185" marR="36185" marT="36185" marB="361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ctr" fontAlgn="t"/>
                      <a:r>
                        <a:rPr lang="en-IN" sz="1800" b="1" dirty="0">
                          <a:effectLst/>
                        </a:rPr>
                        <a:t>View</a:t>
                      </a:r>
                      <a:endParaRPr lang="en-IN" sz="1800" b="1" dirty="0">
                        <a:solidFill>
                          <a:schemeClr val="accent2">
                            <a:lumMod val="50000"/>
                          </a:schemeClr>
                        </a:solidFill>
                        <a:effectLst/>
                        <a:latin typeface="+mn-lt"/>
                      </a:endParaRPr>
                    </a:p>
                  </a:txBody>
                  <a:tcPr marL="36185" marR="36185" marT="36185" marB="3618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4056">
                <a:tc>
                  <a:txBody>
                    <a:bodyPr/>
                    <a:lstStyle/>
                    <a:p>
                      <a:pPr algn="ctr" fontAlgn="t"/>
                      <a:r>
                        <a:rPr lang="en-IN" sz="1600" b="0" dirty="0">
                          <a:solidFill>
                            <a:schemeClr val="tx2"/>
                          </a:solidFill>
                          <a:effectLst/>
                        </a:rPr>
                        <a:t>1.</a:t>
                      </a:r>
                      <a:endParaRPr lang="en-IN" sz="1600" b="0" dirty="0">
                        <a:solidFill>
                          <a:schemeClr val="tx2"/>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b="0" dirty="0">
                          <a:solidFill>
                            <a:schemeClr val="tx2"/>
                          </a:solidFill>
                          <a:effectLst/>
                        </a:rPr>
                        <a:t>A table is used to organize data in the form of rows and columns and displayed them in a structured format. </a:t>
                      </a:r>
                      <a:endParaRPr lang="en-IN" sz="1600" b="0" dirty="0">
                        <a:solidFill>
                          <a:schemeClr val="tx2"/>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b="0" dirty="0">
                          <a:solidFill>
                            <a:schemeClr val="tx2"/>
                          </a:solidFill>
                          <a:effectLst/>
                        </a:rPr>
                        <a:t>Views are treated as a virtual/logical table used to view or manipulate parts of the table. It is a database object that contains rows and columns </a:t>
                      </a:r>
                      <a:r>
                        <a:rPr lang="en-IN" sz="1600" b="0" dirty="0" smtClean="0">
                          <a:solidFill>
                            <a:schemeClr val="tx2"/>
                          </a:solidFill>
                          <a:effectLst/>
                        </a:rPr>
                        <a:t>which are the </a:t>
                      </a:r>
                      <a:r>
                        <a:rPr lang="en-IN" sz="1600" b="0" dirty="0">
                          <a:solidFill>
                            <a:schemeClr val="tx2"/>
                          </a:solidFill>
                          <a:effectLst/>
                        </a:rPr>
                        <a:t>same as real tables.</a:t>
                      </a:r>
                      <a:endParaRPr lang="en-IN" sz="1600" b="0" dirty="0">
                        <a:solidFill>
                          <a:schemeClr val="tx2"/>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763">
                <a:tc>
                  <a:txBody>
                    <a:bodyPr/>
                    <a:lstStyle/>
                    <a:p>
                      <a:pPr algn="ctr" fontAlgn="t"/>
                      <a:r>
                        <a:rPr lang="en-IN" sz="1600" dirty="0">
                          <a:solidFill>
                            <a:schemeClr val="accent2">
                              <a:lumMod val="75000"/>
                            </a:schemeClr>
                          </a:solidFill>
                          <a:effectLst/>
                        </a:rPr>
                        <a:t>2.</a:t>
                      </a:r>
                      <a:endParaRPr lang="en-IN" sz="1600" dirty="0">
                        <a:solidFill>
                          <a:schemeClr val="accent2">
                            <a:lumMod val="75000"/>
                          </a:schemeClr>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chemeClr val="accent2">
                              <a:lumMod val="75000"/>
                            </a:schemeClr>
                          </a:solidFill>
                          <a:effectLst/>
                        </a:rPr>
                        <a:t>Table is a physical entity that means data is actually stored in the table.</a:t>
                      </a:r>
                      <a:endParaRPr lang="en-IN" sz="1600" dirty="0">
                        <a:solidFill>
                          <a:schemeClr val="accent2">
                            <a:lumMod val="75000"/>
                          </a:schemeClr>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chemeClr val="accent2">
                              <a:lumMod val="75000"/>
                            </a:schemeClr>
                          </a:solidFill>
                          <a:effectLst/>
                        </a:rPr>
                        <a:t>The view is a virtual entity, which means data is not actually stored in the table.</a:t>
                      </a:r>
                      <a:endParaRPr lang="en-IN" sz="1600" dirty="0">
                        <a:solidFill>
                          <a:schemeClr val="accent2">
                            <a:lumMod val="75000"/>
                          </a:schemeClr>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743">
                <a:tc>
                  <a:txBody>
                    <a:bodyPr/>
                    <a:lstStyle/>
                    <a:p>
                      <a:pPr algn="ctr" fontAlgn="t"/>
                      <a:r>
                        <a:rPr lang="en-IN" sz="1600" dirty="0">
                          <a:solidFill>
                            <a:srgbClr val="00B050"/>
                          </a:solidFill>
                          <a:effectLst/>
                        </a:rPr>
                        <a:t>3.</a:t>
                      </a:r>
                      <a:endParaRPr lang="en-IN" sz="1600" dirty="0">
                        <a:solidFill>
                          <a:srgbClr val="00B050"/>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rgbClr val="00B050"/>
                          </a:solidFill>
                          <a:effectLst/>
                        </a:rPr>
                        <a:t>It is used to store the data.</a:t>
                      </a:r>
                      <a:endParaRPr lang="en-IN" sz="1600" dirty="0">
                        <a:solidFill>
                          <a:srgbClr val="00B050"/>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rgbClr val="00B050"/>
                          </a:solidFill>
                          <a:effectLst/>
                        </a:rPr>
                        <a:t>It is used to extract data from the table.</a:t>
                      </a:r>
                      <a:endParaRPr lang="en-IN" sz="1600" dirty="0">
                        <a:solidFill>
                          <a:srgbClr val="00B050"/>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22784">
                <a:tc>
                  <a:txBody>
                    <a:bodyPr/>
                    <a:lstStyle/>
                    <a:p>
                      <a:pPr algn="ctr" fontAlgn="t"/>
                      <a:r>
                        <a:rPr lang="en-IN" sz="1600" dirty="0">
                          <a:solidFill>
                            <a:schemeClr val="accent6">
                              <a:lumMod val="75000"/>
                            </a:schemeClr>
                          </a:solidFill>
                          <a:effectLst/>
                        </a:rPr>
                        <a:t>4.</a:t>
                      </a:r>
                      <a:endParaRPr lang="en-IN" sz="1600" dirty="0">
                        <a:solidFill>
                          <a:schemeClr val="accent6">
                            <a:lumMod val="75000"/>
                          </a:schemeClr>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chemeClr val="accent6">
                              <a:lumMod val="75000"/>
                            </a:schemeClr>
                          </a:solidFill>
                          <a:effectLst/>
                        </a:rPr>
                        <a:t>It generates a fast result.</a:t>
                      </a:r>
                      <a:endParaRPr lang="en-IN" sz="1600" dirty="0">
                        <a:solidFill>
                          <a:schemeClr val="accent6">
                            <a:lumMod val="75000"/>
                          </a:schemeClr>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chemeClr val="accent6">
                              <a:lumMod val="75000"/>
                            </a:schemeClr>
                          </a:solidFill>
                          <a:effectLst/>
                        </a:rPr>
                        <a:t>The view generates a slow result because it renders the information from the table every time we query it.</a:t>
                      </a:r>
                      <a:endParaRPr lang="en-IN" sz="1600" dirty="0">
                        <a:solidFill>
                          <a:schemeClr val="accent6">
                            <a:lumMod val="75000"/>
                          </a:schemeClr>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03854">
                <a:tc>
                  <a:txBody>
                    <a:bodyPr/>
                    <a:lstStyle/>
                    <a:p>
                      <a:pPr algn="ctr" fontAlgn="t"/>
                      <a:r>
                        <a:rPr lang="en-IN" sz="1600" dirty="0">
                          <a:solidFill>
                            <a:schemeClr val="tx2">
                              <a:lumMod val="60000"/>
                              <a:lumOff val="40000"/>
                            </a:schemeClr>
                          </a:solidFill>
                          <a:effectLst/>
                        </a:rPr>
                        <a:t>5.</a:t>
                      </a:r>
                      <a:endParaRPr lang="en-IN" sz="1600" dirty="0">
                        <a:solidFill>
                          <a:schemeClr val="tx2">
                            <a:lumMod val="60000"/>
                            <a:lumOff val="40000"/>
                          </a:schemeClr>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chemeClr val="tx2">
                              <a:lumMod val="60000"/>
                              <a:lumOff val="40000"/>
                            </a:schemeClr>
                          </a:solidFill>
                          <a:effectLst/>
                        </a:rPr>
                        <a:t>It is an independent data object.</a:t>
                      </a:r>
                      <a:endParaRPr lang="en-IN" sz="1600" dirty="0">
                        <a:solidFill>
                          <a:schemeClr val="tx2">
                            <a:lumMod val="60000"/>
                            <a:lumOff val="40000"/>
                          </a:schemeClr>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chemeClr val="tx2">
                              <a:lumMod val="60000"/>
                              <a:lumOff val="40000"/>
                            </a:schemeClr>
                          </a:solidFill>
                          <a:effectLst/>
                        </a:rPr>
                        <a:t>It depends on the table. Therefore we cannot create a view without using tables.</a:t>
                      </a:r>
                      <a:endParaRPr lang="en-IN" sz="1600" dirty="0">
                        <a:solidFill>
                          <a:schemeClr val="tx2">
                            <a:lumMod val="60000"/>
                            <a:lumOff val="40000"/>
                          </a:schemeClr>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763">
                <a:tc>
                  <a:txBody>
                    <a:bodyPr/>
                    <a:lstStyle/>
                    <a:p>
                      <a:pPr algn="ctr" fontAlgn="t"/>
                      <a:r>
                        <a:rPr lang="en-IN" sz="1600" dirty="0">
                          <a:solidFill>
                            <a:srgbClr val="7030A0"/>
                          </a:solidFill>
                          <a:effectLst/>
                        </a:rPr>
                        <a:t>6.</a:t>
                      </a:r>
                      <a:endParaRPr lang="en-IN" sz="1600" dirty="0">
                        <a:solidFill>
                          <a:srgbClr val="7030A0"/>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rgbClr val="7030A0"/>
                          </a:solidFill>
                          <a:effectLst/>
                        </a:rPr>
                        <a:t>Table allows us to perform DML operations.</a:t>
                      </a:r>
                      <a:endParaRPr lang="en-IN" sz="1600" dirty="0">
                        <a:solidFill>
                          <a:srgbClr val="7030A0"/>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rgbClr val="7030A0"/>
                          </a:solidFill>
                          <a:effectLst/>
                        </a:rPr>
                        <a:t>The view </a:t>
                      </a:r>
                      <a:r>
                        <a:rPr lang="en-IN" sz="1600" dirty="0" smtClean="0">
                          <a:solidFill>
                            <a:srgbClr val="7030A0"/>
                          </a:solidFill>
                          <a:effectLst/>
                        </a:rPr>
                        <a:t>may or may not allow DML </a:t>
                      </a:r>
                      <a:r>
                        <a:rPr lang="en-IN" sz="1600" dirty="0">
                          <a:solidFill>
                            <a:srgbClr val="7030A0"/>
                          </a:solidFill>
                          <a:effectLst/>
                        </a:rPr>
                        <a:t>operations.</a:t>
                      </a:r>
                      <a:endParaRPr lang="en-IN" sz="1600" dirty="0">
                        <a:solidFill>
                          <a:srgbClr val="7030A0"/>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3536">
                <a:tc>
                  <a:txBody>
                    <a:bodyPr/>
                    <a:lstStyle/>
                    <a:p>
                      <a:pPr algn="ctr" fontAlgn="t"/>
                      <a:r>
                        <a:rPr lang="en-IN" sz="1600" dirty="0">
                          <a:solidFill>
                            <a:srgbClr val="E725C2"/>
                          </a:solidFill>
                          <a:effectLst/>
                        </a:rPr>
                        <a:t>7.</a:t>
                      </a:r>
                      <a:endParaRPr lang="en-IN" sz="1600" dirty="0">
                        <a:solidFill>
                          <a:srgbClr val="E725C2"/>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rgbClr val="E725C2"/>
                          </a:solidFill>
                          <a:effectLst/>
                        </a:rPr>
                        <a:t>It is not an easy task to replace the table directly because of its physical storage.</a:t>
                      </a:r>
                      <a:endParaRPr lang="en-IN" sz="1600" dirty="0">
                        <a:solidFill>
                          <a:srgbClr val="E725C2"/>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rgbClr val="E725C2"/>
                          </a:solidFill>
                          <a:effectLst/>
                        </a:rPr>
                        <a:t>It is an easy task to replace the view and recreate it whenever </a:t>
                      </a:r>
                      <a:r>
                        <a:rPr lang="en-IN" sz="1600" dirty="0" smtClean="0">
                          <a:solidFill>
                            <a:srgbClr val="E725C2"/>
                          </a:solidFill>
                          <a:effectLst/>
                        </a:rPr>
                        <a:t>needed.</a:t>
                      </a:r>
                      <a:endParaRPr lang="en-IN" sz="1600" dirty="0">
                        <a:solidFill>
                          <a:srgbClr val="E725C2"/>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2156">
                <a:tc>
                  <a:txBody>
                    <a:bodyPr/>
                    <a:lstStyle/>
                    <a:p>
                      <a:pPr algn="ctr" fontAlgn="t"/>
                      <a:r>
                        <a:rPr lang="en-IN" sz="1600" dirty="0">
                          <a:solidFill>
                            <a:srgbClr val="C00000"/>
                          </a:solidFill>
                          <a:effectLst/>
                        </a:rPr>
                        <a:t>8.</a:t>
                      </a:r>
                      <a:endParaRPr lang="en-IN" sz="1600" dirty="0">
                        <a:solidFill>
                          <a:srgbClr val="C00000"/>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rgbClr val="C00000"/>
                          </a:solidFill>
                          <a:effectLst/>
                        </a:rPr>
                        <a:t>It occupies space on the systems.</a:t>
                      </a:r>
                      <a:endParaRPr lang="en-IN" sz="1600" dirty="0">
                        <a:solidFill>
                          <a:srgbClr val="C00000"/>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0000" algn="l" fontAlgn="t"/>
                      <a:r>
                        <a:rPr lang="en-IN" sz="1600" dirty="0">
                          <a:solidFill>
                            <a:srgbClr val="C00000"/>
                          </a:solidFill>
                          <a:effectLst/>
                        </a:rPr>
                        <a:t>It does not occupy space on the systems.</a:t>
                      </a:r>
                      <a:endParaRPr lang="en-IN" sz="1600" dirty="0">
                        <a:solidFill>
                          <a:srgbClr val="C00000"/>
                        </a:solidFill>
                        <a:effectLst/>
                        <a:latin typeface="+mn-lt"/>
                      </a:endParaRPr>
                    </a:p>
                  </a:txBody>
                  <a:tcPr marL="24124" marR="24124" marT="24124" marB="2412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descr="Difference between Table and View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7094" y="-152400"/>
            <a:ext cx="2607906" cy="133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70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22</a:t>
            </a:fld>
            <a:endParaRPr lang="en-IN"/>
          </a:p>
        </p:txBody>
      </p:sp>
      <p:sp>
        <p:nvSpPr>
          <p:cNvPr id="5" name="Title 1"/>
          <p:cNvSpPr>
            <a:spLocks noGrp="1"/>
          </p:cNvSpPr>
          <p:nvPr>
            <p:ph type="title"/>
          </p:nvPr>
        </p:nvSpPr>
        <p:spPr>
          <a:xfrm>
            <a:off x="152400" y="152400"/>
            <a:ext cx="7620000" cy="609600"/>
          </a:xfrm>
        </p:spPr>
        <p:txBody>
          <a:bodyPr/>
          <a:lstStyle/>
          <a:p>
            <a:r>
              <a:rPr lang="en-IN" sz="3600" b="1" dirty="0" smtClean="0"/>
              <a:t>VIEWS</a:t>
            </a:r>
            <a:endParaRPr lang="en-IN" sz="3600" b="1" dirty="0"/>
          </a:p>
        </p:txBody>
      </p:sp>
      <p:graphicFrame>
        <p:nvGraphicFramePr>
          <p:cNvPr id="2" name="Table 1"/>
          <p:cNvGraphicFramePr>
            <a:graphicFrameLocks noGrp="1"/>
          </p:cNvGraphicFramePr>
          <p:nvPr>
            <p:extLst>
              <p:ext uri="{D42A27DB-BD31-4B8C-83A1-F6EECF244321}">
                <p14:modId xmlns:p14="http://schemas.microsoft.com/office/powerpoint/2010/main" val="1481343223"/>
              </p:ext>
            </p:extLst>
          </p:nvPr>
        </p:nvGraphicFramePr>
        <p:xfrm>
          <a:off x="152400" y="838200"/>
          <a:ext cx="7848600" cy="4297680"/>
        </p:xfrm>
        <a:graphic>
          <a:graphicData uri="http://schemas.openxmlformats.org/drawingml/2006/table">
            <a:tbl>
              <a:tblPr firstRow="1" bandRow="1">
                <a:tableStyleId>{69C7853C-536D-4A76-A0AE-DD22124D55A5}</a:tableStyleId>
              </a:tblPr>
              <a:tblGrid>
                <a:gridCol w="2590800"/>
                <a:gridCol w="5257800"/>
              </a:tblGrid>
              <a:tr h="370840">
                <a:tc gridSpan="2">
                  <a:txBody>
                    <a:bodyPr/>
                    <a:lstStyle/>
                    <a:p>
                      <a:pPr algn="ctr"/>
                      <a:r>
                        <a:rPr lang="en-IN" sz="2000" dirty="0" smtClean="0">
                          <a:solidFill>
                            <a:schemeClr val="tx1"/>
                          </a:solidFill>
                        </a:rPr>
                        <a:t>TYPES OF VIEWS</a:t>
                      </a:r>
                      <a:endParaRPr lang="en-IN" sz="2000" dirty="0">
                        <a:solidFill>
                          <a:schemeClr val="tx1"/>
                        </a:solidFill>
                      </a:endParaRPr>
                    </a:p>
                  </a:txBody>
                  <a:tcPr/>
                </a:tc>
                <a:tc hMerge="1">
                  <a:txBody>
                    <a:bodyPr/>
                    <a:lstStyle/>
                    <a:p>
                      <a:endParaRPr lang="en-IN" dirty="0"/>
                    </a:p>
                  </a:txBody>
                  <a:tcPr/>
                </a:tc>
              </a:tr>
              <a:tr h="370840">
                <a:tc>
                  <a:txBody>
                    <a:bodyPr/>
                    <a:lstStyle/>
                    <a:p>
                      <a:r>
                        <a:rPr lang="en-IN" sz="2000" dirty="0" smtClean="0"/>
                        <a:t>Simple View</a:t>
                      </a:r>
                      <a:endParaRPr lang="en-IN" sz="2000" dirty="0"/>
                    </a:p>
                  </a:txBody>
                  <a:tcPr/>
                </a:tc>
                <a:tc>
                  <a:txBody>
                    <a:bodyPr/>
                    <a:lstStyle/>
                    <a:p>
                      <a:r>
                        <a:rPr lang="en-IN" sz="2000" dirty="0" smtClean="0"/>
                        <a:t>Created</a:t>
                      </a:r>
                      <a:r>
                        <a:rPr lang="en-IN" sz="2000" baseline="0" dirty="0" smtClean="0"/>
                        <a:t> on a single table and does not have group functions/GROUP BY</a:t>
                      </a:r>
                      <a:endParaRPr lang="en-IN" sz="2000" dirty="0"/>
                    </a:p>
                  </a:txBody>
                  <a:tcPr/>
                </a:tc>
              </a:tr>
              <a:tr h="370840">
                <a:tc>
                  <a:txBody>
                    <a:bodyPr/>
                    <a:lstStyle/>
                    <a:p>
                      <a:r>
                        <a:rPr lang="en-IN" sz="2000" dirty="0" smtClean="0"/>
                        <a:t>Complex View</a:t>
                      </a:r>
                      <a:endParaRPr lang="en-IN" sz="2000" dirty="0"/>
                    </a:p>
                  </a:txBody>
                  <a:tcPr/>
                </a:tc>
                <a:tc>
                  <a:txBody>
                    <a:bodyPr/>
                    <a:lstStyle/>
                    <a:p>
                      <a:r>
                        <a:rPr lang="en-IN" sz="2000" dirty="0" smtClean="0"/>
                        <a:t>Created on multiple tables</a:t>
                      </a:r>
                    </a:p>
                    <a:p>
                      <a:r>
                        <a:rPr lang="en-IN" sz="2000" dirty="0" smtClean="0"/>
                        <a:t>Contains group functions/GROUP BY</a:t>
                      </a:r>
                      <a:endParaRPr lang="en-IN" sz="2000" dirty="0"/>
                    </a:p>
                  </a:txBody>
                  <a:tcPr/>
                </a:tc>
              </a:tr>
              <a:tr h="370840">
                <a:tc>
                  <a:txBody>
                    <a:bodyPr/>
                    <a:lstStyle/>
                    <a:p>
                      <a:r>
                        <a:rPr lang="en-IN" sz="2000" dirty="0" smtClean="0"/>
                        <a:t>Updatable View</a:t>
                      </a:r>
                      <a:endParaRPr lang="en-IN" sz="2000" dirty="0"/>
                    </a:p>
                  </a:txBody>
                  <a:tcPr/>
                </a:tc>
                <a:tc>
                  <a:txBody>
                    <a:bodyPr/>
                    <a:lstStyle/>
                    <a:p>
                      <a:r>
                        <a:rPr lang="en-IN" sz="2000" dirty="0" smtClean="0"/>
                        <a:t>A view which allows DMLs</a:t>
                      </a:r>
                      <a:endParaRPr lang="en-IN" sz="2000" dirty="0"/>
                    </a:p>
                  </a:txBody>
                  <a:tcPr/>
                </a:tc>
              </a:tr>
              <a:tr h="370840">
                <a:tc>
                  <a:txBody>
                    <a:bodyPr/>
                    <a:lstStyle/>
                    <a:p>
                      <a:r>
                        <a:rPr lang="en-IN" sz="2000" dirty="0" smtClean="0"/>
                        <a:t>Non-updatable View</a:t>
                      </a:r>
                      <a:endParaRPr lang="en-IN" sz="2000" dirty="0"/>
                    </a:p>
                  </a:txBody>
                  <a:tcPr/>
                </a:tc>
                <a:tc>
                  <a:txBody>
                    <a:bodyPr/>
                    <a:lstStyle/>
                    <a:p>
                      <a:r>
                        <a:rPr lang="en-IN" sz="2000" dirty="0" smtClean="0"/>
                        <a:t>A read-only view</a:t>
                      </a:r>
                      <a:endParaRPr lang="en-IN" sz="2000" dirty="0"/>
                    </a:p>
                  </a:txBody>
                  <a:tcPr/>
                </a:tc>
              </a:tr>
              <a:tr h="370840">
                <a:tc>
                  <a:txBody>
                    <a:bodyPr/>
                    <a:lstStyle/>
                    <a:p>
                      <a:r>
                        <a:rPr lang="en-IN" sz="2000" dirty="0" smtClean="0"/>
                        <a:t>Inline View</a:t>
                      </a:r>
                      <a:endParaRPr lang="en-IN" sz="2000" dirty="0"/>
                    </a:p>
                  </a:txBody>
                  <a:tcPr/>
                </a:tc>
                <a:tc>
                  <a:txBody>
                    <a:bodyPr/>
                    <a:lstStyle/>
                    <a:p>
                      <a:r>
                        <a:rPr lang="en-IN" sz="2000" dirty="0" smtClean="0"/>
                        <a:t>It</a:t>
                      </a:r>
                      <a:r>
                        <a:rPr lang="en-IN" sz="2000" baseline="0" dirty="0" smtClean="0"/>
                        <a:t> is based on a </a:t>
                      </a:r>
                      <a:r>
                        <a:rPr lang="en-IN" sz="2000" baseline="0" dirty="0" err="1" smtClean="0"/>
                        <a:t>subquery</a:t>
                      </a:r>
                      <a:r>
                        <a:rPr lang="en-IN" sz="2000" baseline="0" dirty="0" smtClean="0"/>
                        <a:t> in FROM clause and that </a:t>
                      </a:r>
                      <a:r>
                        <a:rPr lang="en-IN" sz="2000" baseline="0" dirty="0" err="1" smtClean="0"/>
                        <a:t>subquery</a:t>
                      </a:r>
                      <a:r>
                        <a:rPr lang="en-IN" sz="2000" baseline="0" dirty="0" smtClean="0"/>
                        <a:t> creates a temporary table </a:t>
                      </a:r>
                      <a:endParaRPr lang="en-IN" sz="2000" dirty="0"/>
                    </a:p>
                  </a:txBody>
                  <a:tcPr/>
                </a:tc>
              </a:tr>
              <a:tr h="370840">
                <a:tc>
                  <a:txBody>
                    <a:bodyPr/>
                    <a:lstStyle/>
                    <a:p>
                      <a:r>
                        <a:rPr lang="en-IN" sz="2000" dirty="0" smtClean="0"/>
                        <a:t>Materialized View</a:t>
                      </a:r>
                      <a:endParaRPr lang="en-IN" sz="2000" dirty="0"/>
                    </a:p>
                  </a:txBody>
                  <a:tcPr/>
                </a:tc>
                <a:tc>
                  <a:txBody>
                    <a:bodyPr/>
                    <a:lstStyle/>
                    <a:p>
                      <a:r>
                        <a:rPr lang="en-IN" sz="2000" dirty="0" smtClean="0"/>
                        <a:t>A view that stores the definition as well as the data i.e. data is replicated. Normally used</a:t>
                      </a:r>
                      <a:r>
                        <a:rPr lang="en-IN" sz="2000" baseline="0" dirty="0" smtClean="0"/>
                        <a:t> in Data Warehouses.</a:t>
                      </a:r>
                      <a:endParaRPr lang="en-IN" sz="2000" dirty="0"/>
                    </a:p>
                  </a:txBody>
                  <a:tcPr/>
                </a:tc>
              </a:tr>
            </a:tbl>
          </a:graphicData>
        </a:graphic>
      </p:graphicFrame>
      <p:sp>
        <p:nvSpPr>
          <p:cNvPr id="8" name="Rectangle 7"/>
          <p:cNvSpPr/>
          <p:nvPr/>
        </p:nvSpPr>
        <p:spPr>
          <a:xfrm>
            <a:off x="255047" y="5486400"/>
            <a:ext cx="7958999" cy="1015663"/>
          </a:xfrm>
          <a:prstGeom prst="rect">
            <a:avLst/>
          </a:prstGeom>
          <a:solidFill>
            <a:schemeClr val="tx2">
              <a:lumMod val="20000"/>
              <a:lumOff val="80000"/>
            </a:schemeClr>
          </a:solidFill>
          <a:ln w="28575">
            <a:solidFill>
              <a:schemeClr val="tx1"/>
            </a:solidFill>
          </a:ln>
        </p:spPr>
        <p:txBody>
          <a:bodyPr wrap="square">
            <a:spAutoFit/>
          </a:bodyPr>
          <a:lstStyle/>
          <a:p>
            <a:pPr marL="342900" indent="-342900">
              <a:buFont typeface="Wingdings" pitchFamily="2" charset="2"/>
              <a:buChar char="Ø"/>
            </a:pPr>
            <a:r>
              <a:rPr lang="en-IN" sz="2000" b="1" dirty="0" smtClean="0">
                <a:solidFill>
                  <a:schemeClr val="tx2"/>
                </a:solidFill>
              </a:rPr>
              <a:t>Except Materialized, the rest are all dynamic views i.e. the content in the views change as the content of the base table on which they are created change.</a:t>
            </a:r>
            <a:endParaRPr lang="en-IN" sz="2000" b="1" dirty="0">
              <a:solidFill>
                <a:schemeClr val="tx2"/>
              </a:solidFill>
            </a:endParaRPr>
          </a:p>
        </p:txBody>
      </p:sp>
    </p:spTree>
    <p:extLst>
      <p:ext uri="{BB962C8B-B14F-4D97-AF65-F5344CB8AC3E}">
        <p14:creationId xmlns:p14="http://schemas.microsoft.com/office/powerpoint/2010/main" val="300530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23</a:t>
            </a:fld>
            <a:endParaRPr lang="en-IN"/>
          </a:p>
        </p:txBody>
      </p:sp>
      <p:sp>
        <p:nvSpPr>
          <p:cNvPr id="5" name="Rectangle 4"/>
          <p:cNvSpPr/>
          <p:nvPr/>
        </p:nvSpPr>
        <p:spPr>
          <a:xfrm>
            <a:off x="242807" y="838200"/>
            <a:ext cx="7986793" cy="5632311"/>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buFont typeface="Wingdings" pitchFamily="2" charset="2"/>
              <a:buChar char="Ø"/>
            </a:pPr>
            <a:r>
              <a:rPr lang="en-IN" sz="2000" b="1" dirty="0" smtClean="0">
                <a:solidFill>
                  <a:schemeClr val="tx2"/>
                </a:solidFill>
              </a:rPr>
              <a:t>Syntax of views: (SIMPLE VIEWS)</a:t>
            </a:r>
          </a:p>
          <a:p>
            <a:pPr lvl="1"/>
            <a:r>
              <a:rPr lang="en-IN" sz="2000" b="1" dirty="0" smtClean="0">
                <a:solidFill>
                  <a:schemeClr val="accent6">
                    <a:lumMod val="50000"/>
                  </a:schemeClr>
                </a:solidFill>
              </a:rPr>
              <a:t>create or replace view vtemp1 </a:t>
            </a:r>
            <a:r>
              <a:rPr lang="en-IN" sz="2000" b="1" dirty="0">
                <a:solidFill>
                  <a:schemeClr val="accent6">
                    <a:lumMod val="50000"/>
                  </a:schemeClr>
                </a:solidFill>
              </a:rPr>
              <a:t>as </a:t>
            </a:r>
            <a:r>
              <a:rPr lang="en-IN" sz="2000" b="1" dirty="0" smtClean="0">
                <a:solidFill>
                  <a:schemeClr val="accent6">
                    <a:lumMod val="50000"/>
                  </a:schemeClr>
                </a:solidFill>
              </a:rPr>
              <a:t>           </a:t>
            </a:r>
            <a:r>
              <a:rPr lang="en-IN" sz="2000" b="1" dirty="0" smtClean="0">
                <a:solidFill>
                  <a:schemeClr val="tx2"/>
                </a:solidFill>
              </a:rPr>
              <a:t>(‘or replace’ is optional)</a:t>
            </a:r>
            <a:endParaRPr lang="en-IN" sz="2000" b="1" dirty="0">
              <a:solidFill>
                <a:schemeClr val="tx2"/>
              </a:solidFill>
            </a:endParaRP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err="1">
                <a:solidFill>
                  <a:schemeClr val="accent6">
                    <a:lumMod val="50000"/>
                  </a:schemeClr>
                </a:solidFill>
              </a:rPr>
              <a:t>comm</a:t>
            </a:r>
            <a:r>
              <a:rPr lang="en-IN" sz="2000" b="1" dirty="0">
                <a:solidFill>
                  <a:schemeClr val="accent6">
                    <a:lumMod val="50000"/>
                  </a:schemeClr>
                </a:solidFill>
              </a:rPr>
              <a:t>, </a:t>
            </a:r>
            <a:r>
              <a:rPr lang="en-IN" sz="2000" b="1" dirty="0" err="1">
                <a:solidFill>
                  <a:schemeClr val="accent6">
                    <a:lumMod val="50000"/>
                  </a:schemeClr>
                </a:solidFill>
              </a:rPr>
              <a:t>deptno</a:t>
            </a:r>
            <a:r>
              <a:rPr lang="en-IN" sz="2000" b="1" dirty="0">
                <a:solidFill>
                  <a:schemeClr val="accent6">
                    <a:lumMod val="50000"/>
                  </a:schemeClr>
                </a:solidFill>
              </a:rPr>
              <a:t> </a:t>
            </a:r>
          </a:p>
          <a:p>
            <a:pPr lvl="1"/>
            <a:r>
              <a:rPr lang="en-IN" sz="2000" b="1" dirty="0">
                <a:solidFill>
                  <a:schemeClr val="accent6">
                    <a:lumMod val="50000"/>
                  </a:schemeClr>
                </a:solidFill>
              </a:rPr>
              <a:t>from </a:t>
            </a:r>
            <a:r>
              <a:rPr lang="en-IN" sz="2000" b="1" dirty="0" err="1">
                <a:solidFill>
                  <a:schemeClr val="accent6">
                    <a:lumMod val="50000"/>
                  </a:schemeClr>
                </a:solidFill>
              </a:rPr>
              <a:t>emp</a:t>
            </a:r>
            <a:r>
              <a:rPr lang="en-IN" sz="2000" b="1" dirty="0">
                <a:solidFill>
                  <a:schemeClr val="accent6">
                    <a:lumMod val="50000"/>
                  </a:schemeClr>
                </a:solidFill>
              </a:rPr>
              <a:t>;</a:t>
            </a:r>
          </a:p>
          <a:p>
            <a:pPr lvl="1"/>
            <a:r>
              <a:rPr lang="en-IN" sz="2000" b="1" dirty="0">
                <a:solidFill>
                  <a:schemeClr val="accent6">
                    <a:lumMod val="50000"/>
                  </a:schemeClr>
                </a:solidFill>
              </a:rPr>
              <a:t> </a:t>
            </a:r>
          </a:p>
          <a:p>
            <a:pPr lvl="1"/>
            <a:r>
              <a:rPr lang="en-IN" sz="2000" b="1" dirty="0">
                <a:solidFill>
                  <a:schemeClr val="accent6">
                    <a:lumMod val="50000"/>
                  </a:schemeClr>
                </a:solidFill>
              </a:rPr>
              <a:t>create </a:t>
            </a:r>
            <a:r>
              <a:rPr lang="en-IN" sz="2000" b="1" dirty="0" smtClean="0">
                <a:solidFill>
                  <a:schemeClr val="accent6">
                    <a:lumMod val="50000"/>
                  </a:schemeClr>
                </a:solidFill>
              </a:rPr>
              <a:t>or replace view vtemp2 </a:t>
            </a:r>
            <a:r>
              <a:rPr lang="en-IN" sz="2000" b="1" dirty="0">
                <a:solidFill>
                  <a:schemeClr val="accent6">
                    <a:lumMod val="50000"/>
                  </a:schemeClr>
                </a:solidFill>
              </a:rPr>
              <a:t>(</a:t>
            </a:r>
            <a:r>
              <a:rPr lang="en-IN" sz="2000" b="1" dirty="0" err="1">
                <a:solidFill>
                  <a:schemeClr val="accent6">
                    <a:lumMod val="50000"/>
                  </a:schemeClr>
                </a:solidFill>
              </a:rPr>
              <a:t>vno</a:t>
            </a:r>
            <a:r>
              <a:rPr lang="en-IN" sz="2000" b="1" dirty="0" smtClean="0">
                <a:solidFill>
                  <a:schemeClr val="accent6">
                    <a:lumMod val="50000"/>
                  </a:schemeClr>
                </a:solidFill>
              </a:rPr>
              <a:t>, </a:t>
            </a:r>
            <a:r>
              <a:rPr lang="en-IN" sz="2000" b="1" dirty="0" err="1" smtClean="0">
                <a:solidFill>
                  <a:schemeClr val="accent6">
                    <a:lumMod val="50000"/>
                  </a:schemeClr>
                </a:solidFill>
              </a:rPr>
              <a:t>vname</a:t>
            </a:r>
            <a:r>
              <a:rPr lang="en-IN" sz="2000" b="1" dirty="0" smtClean="0">
                <a:solidFill>
                  <a:schemeClr val="accent6">
                    <a:lumMod val="50000"/>
                  </a:schemeClr>
                </a:solidFill>
              </a:rPr>
              <a:t>, </a:t>
            </a:r>
            <a:r>
              <a:rPr lang="en-IN" sz="2000" b="1" dirty="0" err="1" smtClean="0">
                <a:solidFill>
                  <a:schemeClr val="accent6">
                    <a:lumMod val="50000"/>
                  </a:schemeClr>
                </a:solidFill>
              </a:rPr>
              <a:t>vsal</a:t>
            </a:r>
            <a:r>
              <a:rPr lang="en-IN" sz="2000" b="1" dirty="0" smtClean="0">
                <a:solidFill>
                  <a:schemeClr val="accent6">
                    <a:lumMod val="50000"/>
                  </a:schemeClr>
                </a:solidFill>
              </a:rPr>
              <a:t>, </a:t>
            </a:r>
            <a:r>
              <a:rPr lang="en-IN" sz="2000" b="1" dirty="0" err="1" smtClean="0">
                <a:solidFill>
                  <a:schemeClr val="accent6">
                    <a:lumMod val="50000"/>
                  </a:schemeClr>
                </a:solidFill>
              </a:rPr>
              <a:t>vcomm</a:t>
            </a:r>
            <a:r>
              <a:rPr lang="en-IN" sz="2000" b="1" dirty="0" smtClean="0">
                <a:solidFill>
                  <a:schemeClr val="accent6">
                    <a:lumMod val="50000"/>
                  </a:schemeClr>
                </a:solidFill>
              </a:rPr>
              <a:t>, </a:t>
            </a:r>
            <a:r>
              <a:rPr lang="en-IN" sz="2000" b="1" dirty="0" err="1" smtClean="0">
                <a:solidFill>
                  <a:schemeClr val="accent6">
                    <a:lumMod val="50000"/>
                  </a:schemeClr>
                </a:solidFill>
              </a:rPr>
              <a:t>vdeptno</a:t>
            </a:r>
            <a:r>
              <a:rPr lang="en-IN" sz="2000" b="1" dirty="0">
                <a:solidFill>
                  <a:schemeClr val="accent6">
                    <a:lumMod val="50000"/>
                  </a:schemeClr>
                </a:solidFill>
              </a:rPr>
              <a:t>) as </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err="1">
                <a:solidFill>
                  <a:schemeClr val="accent6">
                    <a:lumMod val="50000"/>
                  </a:schemeClr>
                </a:solidFill>
              </a:rPr>
              <a:t>comm</a:t>
            </a:r>
            <a:r>
              <a:rPr lang="en-IN" sz="2000" b="1" dirty="0">
                <a:solidFill>
                  <a:schemeClr val="accent6">
                    <a:lumMod val="50000"/>
                  </a:schemeClr>
                </a:solidFill>
              </a:rPr>
              <a:t>, </a:t>
            </a:r>
            <a:r>
              <a:rPr lang="en-IN" sz="2000" b="1" dirty="0" err="1">
                <a:solidFill>
                  <a:schemeClr val="accent6">
                    <a:lumMod val="50000"/>
                  </a:schemeClr>
                </a:solidFill>
              </a:rPr>
              <a:t>deptno</a:t>
            </a:r>
            <a:r>
              <a:rPr lang="en-IN" sz="2000" b="1" dirty="0">
                <a:solidFill>
                  <a:schemeClr val="accent6">
                    <a:lumMod val="50000"/>
                  </a:schemeClr>
                </a:solidFill>
              </a:rPr>
              <a:t> </a:t>
            </a:r>
          </a:p>
          <a:p>
            <a:pPr lvl="1"/>
            <a:r>
              <a:rPr lang="en-IN" sz="2000" b="1" dirty="0">
                <a:solidFill>
                  <a:schemeClr val="accent6">
                    <a:lumMod val="50000"/>
                  </a:schemeClr>
                </a:solidFill>
              </a:rPr>
              <a:t>from </a:t>
            </a:r>
            <a:r>
              <a:rPr lang="en-IN" sz="2000" b="1" dirty="0" err="1">
                <a:solidFill>
                  <a:schemeClr val="accent6">
                    <a:lumMod val="50000"/>
                  </a:schemeClr>
                </a:solidFill>
              </a:rPr>
              <a:t>emp</a:t>
            </a:r>
            <a:r>
              <a:rPr lang="en-IN" sz="2000" b="1" dirty="0" smtClean="0">
                <a:solidFill>
                  <a:schemeClr val="accent6">
                    <a:lumMod val="50000"/>
                  </a:schemeClr>
                </a:solidFill>
              </a:rPr>
              <a:t>;</a:t>
            </a:r>
          </a:p>
          <a:p>
            <a:pPr marL="342900" indent="-342900">
              <a:buFont typeface="Wingdings" pitchFamily="2" charset="2"/>
              <a:buChar char="Ø"/>
            </a:pPr>
            <a:r>
              <a:rPr lang="en-IN" sz="2000" b="1" dirty="0" smtClean="0">
                <a:solidFill>
                  <a:schemeClr val="tx2"/>
                </a:solidFill>
              </a:rPr>
              <a:t>In the view vtemp2, the column names have been changed</a:t>
            </a:r>
            <a:endParaRPr lang="en-IN" sz="2000" b="1" dirty="0">
              <a:solidFill>
                <a:schemeClr val="tx2"/>
              </a:solidFill>
            </a:endParaRPr>
          </a:p>
          <a:p>
            <a:pPr lvl="1"/>
            <a:endParaRPr lang="en-IN" sz="2000" b="1" dirty="0">
              <a:solidFill>
                <a:schemeClr val="accent6">
                  <a:lumMod val="50000"/>
                </a:schemeClr>
              </a:solidFill>
            </a:endParaRPr>
          </a:p>
          <a:p>
            <a:pPr lvl="1"/>
            <a:r>
              <a:rPr lang="en-IN" sz="2000" b="1" dirty="0">
                <a:solidFill>
                  <a:schemeClr val="accent6">
                    <a:lumMod val="50000"/>
                  </a:schemeClr>
                </a:solidFill>
              </a:rPr>
              <a:t>create or replace view </a:t>
            </a:r>
            <a:r>
              <a:rPr lang="en-IN" sz="2000" b="1" dirty="0" smtClean="0">
                <a:solidFill>
                  <a:schemeClr val="accent6">
                    <a:lumMod val="50000"/>
                  </a:schemeClr>
                </a:solidFill>
              </a:rPr>
              <a:t>vtemp3 as           </a:t>
            </a:r>
          </a:p>
          <a:p>
            <a:pPr lvl="1"/>
            <a:r>
              <a:rPr lang="en-IN" sz="2000" b="1" dirty="0" smtClean="0">
                <a:solidFill>
                  <a:schemeClr val="accent6">
                    <a:lumMod val="50000"/>
                  </a:schemeClr>
                </a:solidFill>
              </a:rPr>
              <a:t>select *</a:t>
            </a:r>
            <a:endParaRPr lang="en-IN" sz="2000" b="1" dirty="0">
              <a:solidFill>
                <a:schemeClr val="accent6">
                  <a:lumMod val="50000"/>
                </a:schemeClr>
              </a:solidFill>
            </a:endParaRPr>
          </a:p>
          <a:p>
            <a:pPr lvl="1"/>
            <a:r>
              <a:rPr lang="en-IN" sz="2000" b="1" dirty="0">
                <a:solidFill>
                  <a:schemeClr val="accent6">
                    <a:lumMod val="50000"/>
                  </a:schemeClr>
                </a:solidFill>
              </a:rPr>
              <a:t>from </a:t>
            </a:r>
            <a:r>
              <a:rPr lang="en-IN" sz="2000" b="1" dirty="0" smtClean="0">
                <a:solidFill>
                  <a:schemeClr val="accent6">
                    <a:lumMod val="50000"/>
                  </a:schemeClr>
                </a:solidFill>
              </a:rPr>
              <a:t>vtemp2;</a:t>
            </a:r>
          </a:p>
          <a:p>
            <a:pPr marL="457200" indent="-457200">
              <a:buFont typeface="Wingdings" pitchFamily="2" charset="2"/>
              <a:buChar char="Ø"/>
            </a:pPr>
            <a:r>
              <a:rPr lang="en-IN" sz="2000" b="1" dirty="0" smtClean="0">
                <a:solidFill>
                  <a:schemeClr val="tx2"/>
                </a:solidFill>
              </a:rPr>
              <a:t>View </a:t>
            </a:r>
            <a:r>
              <a:rPr lang="en-IN" sz="2000" b="1" dirty="0">
                <a:solidFill>
                  <a:schemeClr val="tx2"/>
                </a:solidFill>
              </a:rPr>
              <a:t>created on a </a:t>
            </a:r>
            <a:r>
              <a:rPr lang="en-IN" sz="2000" b="1" dirty="0" smtClean="0">
                <a:solidFill>
                  <a:schemeClr val="tx2"/>
                </a:solidFill>
              </a:rPr>
              <a:t>view</a:t>
            </a:r>
          </a:p>
          <a:p>
            <a:pPr marL="457200" indent="-457200">
              <a:buFont typeface="Wingdings" pitchFamily="2" charset="2"/>
              <a:buChar char="Ø"/>
            </a:pPr>
            <a:endParaRPr lang="en-IN" sz="2000" b="1" dirty="0">
              <a:solidFill>
                <a:schemeClr val="tx2"/>
              </a:solidFill>
            </a:endParaRPr>
          </a:p>
          <a:p>
            <a:pPr marL="457200" indent="-457200">
              <a:buFont typeface="Wingdings" pitchFamily="2" charset="2"/>
              <a:buChar char="Ø"/>
            </a:pPr>
            <a:r>
              <a:rPr lang="en-IN" sz="2000" b="1" dirty="0" smtClean="0">
                <a:solidFill>
                  <a:srgbClr val="FF0000"/>
                </a:solidFill>
              </a:rPr>
              <a:t>Consider the views as normal tables and apply any SELECTs</a:t>
            </a:r>
          </a:p>
          <a:p>
            <a:pPr marL="457200" indent="-457200">
              <a:buFont typeface="Wingdings" pitchFamily="2" charset="2"/>
              <a:buChar char="Ø"/>
            </a:pPr>
            <a:r>
              <a:rPr lang="en-IN" sz="2000" b="1" dirty="0" smtClean="0">
                <a:solidFill>
                  <a:srgbClr val="FF0000"/>
                </a:solidFill>
              </a:rPr>
              <a:t>DMLS can be applied on updatable views  </a:t>
            </a:r>
            <a:endParaRPr lang="en-IN" sz="2000" b="1" dirty="0">
              <a:solidFill>
                <a:srgbClr val="FF0000"/>
              </a:solidFill>
            </a:endParaRPr>
          </a:p>
        </p:txBody>
      </p:sp>
      <p:sp>
        <p:nvSpPr>
          <p:cNvPr id="6" name="Title 1"/>
          <p:cNvSpPr>
            <a:spLocks noGrp="1"/>
          </p:cNvSpPr>
          <p:nvPr>
            <p:ph type="title"/>
          </p:nvPr>
        </p:nvSpPr>
        <p:spPr>
          <a:xfrm>
            <a:off x="152400" y="152400"/>
            <a:ext cx="7620000" cy="609600"/>
          </a:xfrm>
        </p:spPr>
        <p:txBody>
          <a:bodyPr/>
          <a:lstStyle/>
          <a:p>
            <a:r>
              <a:rPr lang="en-IN" sz="3600" b="1" dirty="0" smtClean="0"/>
              <a:t>VIEWS</a:t>
            </a:r>
            <a:endParaRPr lang="en-IN" sz="3600" b="1" dirty="0"/>
          </a:p>
        </p:txBody>
      </p:sp>
    </p:spTree>
    <p:extLst>
      <p:ext uri="{BB962C8B-B14F-4D97-AF65-F5344CB8AC3E}">
        <p14:creationId xmlns:p14="http://schemas.microsoft.com/office/powerpoint/2010/main" val="279900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24</a:t>
            </a:fld>
            <a:endParaRPr lang="en-IN"/>
          </a:p>
        </p:txBody>
      </p:sp>
      <p:sp>
        <p:nvSpPr>
          <p:cNvPr id="5" name="Rectangle 4"/>
          <p:cNvSpPr/>
          <p:nvPr/>
        </p:nvSpPr>
        <p:spPr>
          <a:xfrm>
            <a:off x="242807" y="838200"/>
            <a:ext cx="7986793" cy="5324535"/>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buFont typeface="Wingdings" pitchFamily="2" charset="2"/>
              <a:buChar char="Ø"/>
            </a:pPr>
            <a:r>
              <a:rPr lang="en-IN" sz="2000" b="1" dirty="0" smtClean="0">
                <a:solidFill>
                  <a:schemeClr val="tx2"/>
                </a:solidFill>
              </a:rPr>
              <a:t>Create a view which has all the columns of </a:t>
            </a:r>
            <a:r>
              <a:rPr lang="en-IN" sz="2000" b="1" dirty="0" err="1" smtClean="0">
                <a:solidFill>
                  <a:schemeClr val="tx2"/>
                </a:solidFill>
              </a:rPr>
              <a:t>emp</a:t>
            </a:r>
            <a:r>
              <a:rPr lang="en-IN" sz="2000" b="1" dirty="0" smtClean="0">
                <a:solidFill>
                  <a:schemeClr val="tx2"/>
                </a:solidFill>
              </a:rPr>
              <a:t> table but only those rows where designation is MANAGER</a:t>
            </a:r>
          </a:p>
          <a:p>
            <a:pPr marL="342900" indent="-342900">
              <a:buFont typeface="Wingdings" pitchFamily="2" charset="2"/>
              <a:buChar char="Ø"/>
            </a:pPr>
            <a:endParaRPr lang="en-IN" sz="2000" b="1" dirty="0">
              <a:solidFill>
                <a:schemeClr val="tx2"/>
              </a:solidFill>
            </a:endParaRPr>
          </a:p>
          <a:p>
            <a:pPr lvl="1"/>
            <a:r>
              <a:rPr lang="en-IN" sz="2000" b="1" dirty="0">
                <a:solidFill>
                  <a:schemeClr val="accent6">
                    <a:lumMod val="50000"/>
                  </a:schemeClr>
                </a:solidFill>
              </a:rPr>
              <a:t>create or replace view </a:t>
            </a:r>
            <a:r>
              <a:rPr lang="en-IN" sz="2000" b="1" dirty="0" err="1" smtClean="0">
                <a:solidFill>
                  <a:schemeClr val="accent6">
                    <a:lumMod val="50000"/>
                  </a:schemeClr>
                </a:solidFill>
              </a:rPr>
              <a:t>vtemp</a:t>
            </a:r>
            <a:r>
              <a:rPr lang="en-IN" sz="2000" b="1" dirty="0" smtClean="0">
                <a:solidFill>
                  <a:schemeClr val="accent6">
                    <a:lumMod val="50000"/>
                  </a:schemeClr>
                </a:solidFill>
              </a:rPr>
              <a:t> </a:t>
            </a:r>
            <a:r>
              <a:rPr lang="en-IN" sz="2000" b="1" dirty="0">
                <a:solidFill>
                  <a:schemeClr val="accent6">
                    <a:lumMod val="50000"/>
                  </a:schemeClr>
                </a:solidFill>
              </a:rPr>
              <a:t>as            </a:t>
            </a:r>
          </a:p>
          <a:p>
            <a:pPr lvl="1"/>
            <a:r>
              <a:rPr lang="en-IN" sz="2000" b="1" dirty="0">
                <a:solidFill>
                  <a:schemeClr val="accent6">
                    <a:lumMod val="50000"/>
                  </a:schemeClr>
                </a:solidFill>
              </a:rPr>
              <a:t>select </a:t>
            </a:r>
            <a:r>
              <a:rPr lang="en-IN" sz="2000" b="1" dirty="0" smtClean="0">
                <a:solidFill>
                  <a:schemeClr val="accent6">
                    <a:lumMod val="50000"/>
                  </a:schemeClr>
                </a:solidFill>
              </a:rPr>
              <a:t>*</a:t>
            </a:r>
            <a:endParaRPr lang="en-IN" sz="2000" b="1" dirty="0">
              <a:solidFill>
                <a:schemeClr val="accent6">
                  <a:lumMod val="50000"/>
                </a:schemeClr>
              </a:solidFill>
            </a:endParaRPr>
          </a:p>
          <a:p>
            <a:pPr lvl="1"/>
            <a:r>
              <a:rPr lang="en-IN" sz="2000" b="1" dirty="0">
                <a:solidFill>
                  <a:schemeClr val="accent6">
                    <a:lumMod val="50000"/>
                  </a:schemeClr>
                </a:solidFill>
              </a:rPr>
              <a:t>from </a:t>
            </a:r>
            <a:r>
              <a:rPr lang="en-IN" sz="2000" b="1" dirty="0" err="1">
                <a:solidFill>
                  <a:schemeClr val="accent6">
                    <a:lumMod val="50000"/>
                  </a:schemeClr>
                </a:solidFill>
              </a:rPr>
              <a:t>emp</a:t>
            </a:r>
            <a:r>
              <a:rPr lang="en-IN" sz="2000" b="1" dirty="0">
                <a:solidFill>
                  <a:schemeClr val="accent6">
                    <a:lumMod val="50000"/>
                  </a:schemeClr>
                </a:solidFill>
              </a:rPr>
              <a:t> </a:t>
            </a:r>
          </a:p>
          <a:p>
            <a:pPr lvl="1"/>
            <a:r>
              <a:rPr lang="en-IN" sz="2000" b="1" dirty="0">
                <a:solidFill>
                  <a:schemeClr val="accent6">
                    <a:lumMod val="50000"/>
                  </a:schemeClr>
                </a:solidFill>
              </a:rPr>
              <a:t>where </a:t>
            </a:r>
            <a:r>
              <a:rPr lang="en-IN" sz="2000" b="1" dirty="0" smtClean="0">
                <a:solidFill>
                  <a:schemeClr val="accent6">
                    <a:lumMod val="50000"/>
                  </a:schemeClr>
                </a:solidFill>
              </a:rPr>
              <a:t>upper(job) = ‘MANAGER’;</a:t>
            </a:r>
            <a:endParaRPr lang="en-IN" sz="2000" b="1" dirty="0">
              <a:solidFill>
                <a:schemeClr val="accent6">
                  <a:lumMod val="50000"/>
                </a:schemeClr>
              </a:solidFill>
            </a:endParaRPr>
          </a:p>
          <a:p>
            <a:pPr marL="342900" indent="-342900">
              <a:buFont typeface="Wingdings" pitchFamily="2" charset="2"/>
              <a:buChar char="Ø"/>
            </a:pPr>
            <a:endParaRPr lang="en-IN" sz="2000" b="1" dirty="0" smtClean="0">
              <a:solidFill>
                <a:schemeClr val="tx2"/>
              </a:solidFill>
            </a:endParaRPr>
          </a:p>
          <a:p>
            <a:pPr marL="342900" indent="-342900">
              <a:buFont typeface="Wingdings" pitchFamily="2" charset="2"/>
              <a:buChar char="Ø"/>
            </a:pPr>
            <a:r>
              <a:rPr lang="en-IN" sz="2000" b="1" dirty="0" smtClean="0">
                <a:solidFill>
                  <a:schemeClr val="tx2"/>
                </a:solidFill>
              </a:rPr>
              <a:t>Create a view which has the </a:t>
            </a:r>
            <a:r>
              <a:rPr lang="en-IN" sz="2000" b="1" dirty="0" err="1" smtClean="0">
                <a:solidFill>
                  <a:schemeClr val="tx2"/>
                </a:solidFill>
              </a:rPr>
              <a:t>empno</a:t>
            </a:r>
            <a:r>
              <a:rPr lang="en-IN" sz="2000" b="1" dirty="0" smtClean="0">
                <a:solidFill>
                  <a:schemeClr val="tx2"/>
                </a:solidFill>
              </a:rPr>
              <a:t>, </a:t>
            </a:r>
            <a:r>
              <a:rPr lang="en-IN" sz="2000" b="1" dirty="0" err="1" smtClean="0">
                <a:solidFill>
                  <a:schemeClr val="tx2"/>
                </a:solidFill>
              </a:rPr>
              <a:t>sal</a:t>
            </a:r>
            <a:r>
              <a:rPr lang="en-IN" sz="2000" b="1" dirty="0" smtClean="0">
                <a:solidFill>
                  <a:schemeClr val="tx2"/>
                </a:solidFill>
              </a:rPr>
              <a:t>, </a:t>
            </a:r>
            <a:r>
              <a:rPr lang="en-IN" sz="2000" b="1" dirty="0" err="1" smtClean="0">
                <a:solidFill>
                  <a:schemeClr val="tx2"/>
                </a:solidFill>
              </a:rPr>
              <a:t>deptno</a:t>
            </a:r>
            <a:r>
              <a:rPr lang="en-IN" sz="2000" b="1" dirty="0" smtClean="0">
                <a:solidFill>
                  <a:schemeClr val="tx2"/>
                </a:solidFill>
              </a:rPr>
              <a:t>, </a:t>
            </a:r>
            <a:r>
              <a:rPr lang="en-IN" sz="2000" b="1" dirty="0" err="1" smtClean="0">
                <a:solidFill>
                  <a:schemeClr val="tx2"/>
                </a:solidFill>
              </a:rPr>
              <a:t>dname</a:t>
            </a:r>
            <a:r>
              <a:rPr lang="en-IN" sz="2000" b="1" dirty="0" smtClean="0">
                <a:solidFill>
                  <a:schemeClr val="tx2"/>
                </a:solidFill>
              </a:rPr>
              <a:t> and </a:t>
            </a:r>
            <a:r>
              <a:rPr lang="en-IN" sz="2000" b="1" dirty="0" err="1" smtClean="0">
                <a:solidFill>
                  <a:schemeClr val="tx2"/>
                </a:solidFill>
              </a:rPr>
              <a:t>loc</a:t>
            </a:r>
            <a:r>
              <a:rPr lang="en-IN" sz="2000" b="1" dirty="0" smtClean="0">
                <a:solidFill>
                  <a:schemeClr val="tx2"/>
                </a:solidFill>
              </a:rPr>
              <a:t> as its columns and only those rows where salary is more than 2000.</a:t>
            </a:r>
          </a:p>
          <a:p>
            <a:pPr marL="342900" indent="-342900">
              <a:buFont typeface="Wingdings" pitchFamily="2" charset="2"/>
              <a:buChar char="Ø"/>
            </a:pPr>
            <a:endParaRPr lang="en-IN" sz="2000" b="1" dirty="0" smtClean="0">
              <a:solidFill>
                <a:schemeClr val="tx2"/>
              </a:solidFill>
            </a:endParaRPr>
          </a:p>
          <a:p>
            <a:pPr lvl="1"/>
            <a:r>
              <a:rPr lang="en-IN" sz="2000" b="1" dirty="0">
                <a:solidFill>
                  <a:schemeClr val="accent6">
                    <a:lumMod val="50000"/>
                  </a:schemeClr>
                </a:solidFill>
              </a:rPr>
              <a:t>create or replace view </a:t>
            </a:r>
            <a:r>
              <a:rPr lang="en-IN" sz="2000" b="1" dirty="0" err="1" smtClean="0">
                <a:solidFill>
                  <a:schemeClr val="accent6">
                    <a:lumMod val="50000"/>
                  </a:schemeClr>
                </a:solidFill>
              </a:rPr>
              <a:t>vtemp</a:t>
            </a:r>
            <a:r>
              <a:rPr lang="en-IN" sz="2000" b="1" dirty="0" smtClean="0">
                <a:solidFill>
                  <a:schemeClr val="accent6">
                    <a:lumMod val="50000"/>
                  </a:schemeClr>
                </a:solidFill>
              </a:rPr>
              <a:t> </a:t>
            </a:r>
            <a:r>
              <a:rPr lang="en-IN" sz="2000" b="1" dirty="0">
                <a:solidFill>
                  <a:schemeClr val="accent6">
                    <a:lumMod val="50000"/>
                  </a:schemeClr>
                </a:solidFill>
              </a:rPr>
              <a:t>as            </a:t>
            </a:r>
            <a:endParaRPr lang="en-IN" sz="2000" b="1" dirty="0" smtClean="0">
              <a:solidFill>
                <a:schemeClr val="accent6">
                  <a:lumMod val="50000"/>
                </a:schemeClr>
              </a:solidFill>
            </a:endParaRPr>
          </a:p>
          <a:p>
            <a:pPr lvl="1"/>
            <a:r>
              <a:rPr lang="en-IN" sz="2000" b="1" dirty="0" smtClean="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smtClean="0">
                <a:solidFill>
                  <a:schemeClr val="accent6">
                    <a:lumMod val="50000"/>
                  </a:schemeClr>
                </a:solidFill>
              </a:rPr>
              <a:t>sal</a:t>
            </a:r>
            <a:r>
              <a:rPr lang="en-IN" sz="2000" b="1" dirty="0">
                <a:solidFill>
                  <a:schemeClr val="accent6">
                    <a:lumMod val="50000"/>
                  </a:schemeClr>
                </a:solidFill>
              </a:rPr>
              <a:t>, </a:t>
            </a:r>
            <a:r>
              <a:rPr lang="en-IN" sz="2000" b="1" dirty="0" err="1" smtClean="0">
                <a:solidFill>
                  <a:schemeClr val="accent6">
                    <a:lumMod val="50000"/>
                  </a:schemeClr>
                </a:solidFill>
              </a:rPr>
              <a:t>e.deptno</a:t>
            </a:r>
            <a:r>
              <a:rPr lang="en-IN" sz="2000" b="1" dirty="0" smtClean="0">
                <a:solidFill>
                  <a:schemeClr val="accent6">
                    <a:lumMod val="50000"/>
                  </a:schemeClr>
                </a:solidFill>
              </a:rPr>
              <a:t>, </a:t>
            </a:r>
            <a:r>
              <a:rPr lang="en-IN" sz="2000" b="1" dirty="0" err="1" smtClean="0">
                <a:solidFill>
                  <a:schemeClr val="accent6">
                    <a:lumMod val="50000"/>
                  </a:schemeClr>
                </a:solidFill>
              </a:rPr>
              <a:t>dname</a:t>
            </a:r>
            <a:r>
              <a:rPr lang="en-IN" sz="2000" b="1" dirty="0" smtClean="0">
                <a:solidFill>
                  <a:schemeClr val="accent6">
                    <a:lumMod val="50000"/>
                  </a:schemeClr>
                </a:solidFill>
              </a:rPr>
              <a:t>, </a:t>
            </a:r>
            <a:r>
              <a:rPr lang="en-IN" sz="2000" b="1" dirty="0" err="1" smtClean="0">
                <a:solidFill>
                  <a:schemeClr val="accent6">
                    <a:lumMod val="50000"/>
                  </a:schemeClr>
                </a:solidFill>
              </a:rPr>
              <a:t>loc</a:t>
            </a:r>
            <a:r>
              <a:rPr lang="en-IN" sz="2000" b="1" dirty="0" smtClean="0">
                <a:solidFill>
                  <a:schemeClr val="accent6">
                    <a:lumMod val="50000"/>
                  </a:schemeClr>
                </a:solidFill>
              </a:rPr>
              <a:t> </a:t>
            </a:r>
            <a:endParaRPr lang="en-IN" sz="2000" b="1" dirty="0">
              <a:solidFill>
                <a:schemeClr val="accent6">
                  <a:lumMod val="50000"/>
                </a:schemeClr>
              </a:solidFill>
            </a:endParaRPr>
          </a:p>
          <a:p>
            <a:pPr lvl="1"/>
            <a:r>
              <a:rPr lang="en-IN" sz="2000" b="1" dirty="0">
                <a:solidFill>
                  <a:schemeClr val="accent6">
                    <a:lumMod val="50000"/>
                  </a:schemeClr>
                </a:solidFill>
              </a:rPr>
              <a:t>from </a:t>
            </a:r>
            <a:r>
              <a:rPr lang="en-IN" sz="2000" b="1" dirty="0" err="1" smtClean="0">
                <a:solidFill>
                  <a:schemeClr val="accent6">
                    <a:lumMod val="50000"/>
                  </a:schemeClr>
                </a:solidFill>
              </a:rPr>
              <a:t>emp</a:t>
            </a:r>
            <a:r>
              <a:rPr lang="en-IN" sz="2000" b="1" dirty="0" smtClean="0">
                <a:solidFill>
                  <a:schemeClr val="accent6">
                    <a:lumMod val="50000"/>
                  </a:schemeClr>
                </a:solidFill>
              </a:rPr>
              <a:t> e, </a:t>
            </a:r>
            <a:r>
              <a:rPr lang="en-IN" sz="2000" b="1" dirty="0" err="1" smtClean="0">
                <a:solidFill>
                  <a:schemeClr val="accent6">
                    <a:lumMod val="50000"/>
                  </a:schemeClr>
                </a:solidFill>
              </a:rPr>
              <a:t>dept</a:t>
            </a:r>
            <a:r>
              <a:rPr lang="en-IN" sz="2000" b="1" dirty="0" smtClean="0">
                <a:solidFill>
                  <a:schemeClr val="accent6">
                    <a:lumMod val="50000"/>
                  </a:schemeClr>
                </a:solidFill>
              </a:rPr>
              <a:t> d</a:t>
            </a:r>
          </a:p>
          <a:p>
            <a:pPr lvl="1"/>
            <a:r>
              <a:rPr lang="en-IN" sz="2000" b="1" dirty="0" smtClean="0">
                <a:solidFill>
                  <a:schemeClr val="accent6">
                    <a:lumMod val="50000"/>
                  </a:schemeClr>
                </a:solidFill>
              </a:rPr>
              <a:t>where </a:t>
            </a:r>
            <a:r>
              <a:rPr lang="en-IN" sz="2000" b="1" dirty="0" err="1" smtClean="0">
                <a:solidFill>
                  <a:schemeClr val="accent6">
                    <a:lumMod val="50000"/>
                  </a:schemeClr>
                </a:solidFill>
              </a:rPr>
              <a:t>sal</a:t>
            </a:r>
            <a:r>
              <a:rPr lang="en-IN" sz="2000" b="1" dirty="0" smtClean="0">
                <a:solidFill>
                  <a:schemeClr val="accent6">
                    <a:lumMod val="50000"/>
                  </a:schemeClr>
                </a:solidFill>
              </a:rPr>
              <a:t> &gt; 2000 and </a:t>
            </a:r>
            <a:r>
              <a:rPr lang="en-IN" sz="2000" b="1" dirty="0" err="1" smtClean="0">
                <a:solidFill>
                  <a:schemeClr val="accent6">
                    <a:lumMod val="50000"/>
                  </a:schemeClr>
                </a:solidFill>
              </a:rPr>
              <a:t>e.deptno</a:t>
            </a:r>
            <a:r>
              <a:rPr lang="en-IN" sz="2000" b="1" dirty="0" smtClean="0">
                <a:solidFill>
                  <a:schemeClr val="accent6">
                    <a:lumMod val="50000"/>
                  </a:schemeClr>
                </a:solidFill>
              </a:rPr>
              <a:t> = </a:t>
            </a:r>
            <a:r>
              <a:rPr lang="en-IN" sz="2000" b="1" dirty="0" err="1" smtClean="0">
                <a:solidFill>
                  <a:schemeClr val="accent6">
                    <a:lumMod val="50000"/>
                  </a:schemeClr>
                </a:solidFill>
              </a:rPr>
              <a:t>d.deptno</a:t>
            </a:r>
            <a:r>
              <a:rPr lang="en-IN" sz="2000" b="1" dirty="0" smtClean="0">
                <a:solidFill>
                  <a:schemeClr val="accent6">
                    <a:lumMod val="50000"/>
                  </a:schemeClr>
                </a:solidFill>
              </a:rPr>
              <a:t>;</a:t>
            </a:r>
            <a:endParaRPr lang="en-IN" sz="2000" b="1" dirty="0">
              <a:solidFill>
                <a:schemeClr val="accent6">
                  <a:lumMod val="50000"/>
                </a:schemeClr>
              </a:solidFill>
            </a:endParaRPr>
          </a:p>
          <a:p>
            <a:pPr lvl="1"/>
            <a:endParaRPr lang="en-IN" sz="2000" b="1" dirty="0" smtClean="0">
              <a:solidFill>
                <a:schemeClr val="accent6">
                  <a:lumMod val="50000"/>
                </a:schemeClr>
              </a:solidFill>
            </a:endParaRPr>
          </a:p>
          <a:p>
            <a:pPr marL="342900" indent="-342900">
              <a:buFont typeface="Wingdings" pitchFamily="2" charset="2"/>
              <a:buChar char="Ø"/>
            </a:pPr>
            <a:r>
              <a:rPr lang="en-IN" sz="2000" b="1" dirty="0" smtClean="0">
                <a:solidFill>
                  <a:schemeClr val="tx2"/>
                </a:solidFill>
              </a:rPr>
              <a:t>The above is a complex view (based on two tables)</a:t>
            </a:r>
            <a:endParaRPr lang="en-IN" sz="2000" b="1" dirty="0">
              <a:solidFill>
                <a:schemeClr val="tx2"/>
              </a:solidFill>
            </a:endParaRPr>
          </a:p>
        </p:txBody>
      </p:sp>
      <p:sp>
        <p:nvSpPr>
          <p:cNvPr id="6" name="Title 1"/>
          <p:cNvSpPr>
            <a:spLocks noGrp="1"/>
          </p:cNvSpPr>
          <p:nvPr>
            <p:ph type="title"/>
          </p:nvPr>
        </p:nvSpPr>
        <p:spPr>
          <a:xfrm>
            <a:off x="152400" y="152400"/>
            <a:ext cx="7620000" cy="609600"/>
          </a:xfrm>
        </p:spPr>
        <p:txBody>
          <a:bodyPr/>
          <a:lstStyle/>
          <a:p>
            <a:r>
              <a:rPr lang="en-IN" sz="3600" b="1" dirty="0" smtClean="0"/>
              <a:t>VIEWS</a:t>
            </a:r>
            <a:endParaRPr lang="en-IN" sz="3600" b="1" dirty="0"/>
          </a:p>
        </p:txBody>
      </p:sp>
    </p:spTree>
    <p:extLst>
      <p:ext uri="{BB962C8B-B14F-4D97-AF65-F5344CB8AC3E}">
        <p14:creationId xmlns:p14="http://schemas.microsoft.com/office/powerpoint/2010/main" val="113302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25</a:t>
            </a:fld>
            <a:endParaRPr lang="en-IN"/>
          </a:p>
        </p:txBody>
      </p:sp>
      <p:sp>
        <p:nvSpPr>
          <p:cNvPr id="5" name="Rectangle 4"/>
          <p:cNvSpPr/>
          <p:nvPr/>
        </p:nvSpPr>
        <p:spPr>
          <a:xfrm>
            <a:off x="242807" y="914400"/>
            <a:ext cx="7986793" cy="5324535"/>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buFont typeface="Wingdings" pitchFamily="2" charset="2"/>
              <a:buChar char="Ø"/>
            </a:pPr>
            <a:r>
              <a:rPr lang="en-IN" sz="2000" b="1" dirty="0" smtClean="0">
                <a:solidFill>
                  <a:schemeClr val="tx2"/>
                </a:solidFill>
              </a:rPr>
              <a:t>Create a view which stores the </a:t>
            </a:r>
            <a:r>
              <a:rPr lang="en-IN" sz="2000" b="1" dirty="0" err="1" smtClean="0">
                <a:solidFill>
                  <a:schemeClr val="tx2"/>
                </a:solidFill>
              </a:rPr>
              <a:t>deptno</a:t>
            </a:r>
            <a:r>
              <a:rPr lang="en-IN" sz="2000" b="1" dirty="0" smtClean="0">
                <a:solidFill>
                  <a:schemeClr val="tx2"/>
                </a:solidFill>
              </a:rPr>
              <a:t>, maximum salary, minimum salary and average salary of each department.</a:t>
            </a:r>
          </a:p>
          <a:p>
            <a:pPr marL="342900" indent="-342900">
              <a:buFont typeface="Wingdings" pitchFamily="2" charset="2"/>
              <a:buChar char="Ø"/>
            </a:pPr>
            <a:endParaRPr lang="en-IN" sz="2000" b="1" dirty="0">
              <a:solidFill>
                <a:schemeClr val="tx2"/>
              </a:solidFill>
            </a:endParaRPr>
          </a:p>
          <a:p>
            <a:pPr lvl="1"/>
            <a:r>
              <a:rPr lang="en-IN" sz="2000" b="1" dirty="0">
                <a:solidFill>
                  <a:schemeClr val="accent6">
                    <a:lumMod val="50000"/>
                  </a:schemeClr>
                </a:solidFill>
              </a:rPr>
              <a:t>create or replace view </a:t>
            </a:r>
            <a:r>
              <a:rPr lang="en-IN" sz="2000" b="1" dirty="0" err="1" smtClean="0">
                <a:solidFill>
                  <a:schemeClr val="accent6">
                    <a:lumMod val="50000"/>
                  </a:schemeClr>
                </a:solidFill>
              </a:rPr>
              <a:t>vtemp</a:t>
            </a:r>
            <a:r>
              <a:rPr lang="en-IN" sz="2000" b="1" dirty="0" smtClean="0">
                <a:solidFill>
                  <a:schemeClr val="accent6">
                    <a:lumMod val="50000"/>
                  </a:schemeClr>
                </a:solidFill>
              </a:rPr>
              <a:t> </a:t>
            </a:r>
            <a:r>
              <a:rPr lang="en-IN" sz="2000" b="1" dirty="0">
                <a:solidFill>
                  <a:schemeClr val="accent6">
                    <a:lumMod val="50000"/>
                  </a:schemeClr>
                </a:solidFill>
              </a:rPr>
              <a:t>as            </a:t>
            </a:r>
          </a:p>
          <a:p>
            <a:pPr lvl="1"/>
            <a:r>
              <a:rPr lang="en-IN" sz="2000" b="1" dirty="0">
                <a:solidFill>
                  <a:schemeClr val="accent6">
                    <a:lumMod val="50000"/>
                  </a:schemeClr>
                </a:solidFill>
              </a:rPr>
              <a:t>select </a:t>
            </a:r>
            <a:r>
              <a:rPr lang="en-IN" sz="2000" b="1" dirty="0" err="1" smtClean="0">
                <a:solidFill>
                  <a:schemeClr val="accent6">
                    <a:lumMod val="50000"/>
                  </a:schemeClr>
                </a:solidFill>
              </a:rPr>
              <a:t>deptno</a:t>
            </a:r>
            <a:r>
              <a:rPr lang="en-IN" sz="2000" b="1" dirty="0" smtClean="0">
                <a:solidFill>
                  <a:schemeClr val="accent6">
                    <a:lumMod val="50000"/>
                  </a:schemeClr>
                </a:solidFill>
              </a:rPr>
              <a:t>, max(</a:t>
            </a:r>
            <a:r>
              <a:rPr lang="en-IN" sz="2000" b="1" dirty="0" err="1" smtClean="0">
                <a:solidFill>
                  <a:schemeClr val="accent6">
                    <a:lumMod val="50000"/>
                  </a:schemeClr>
                </a:solidFill>
              </a:rPr>
              <a:t>sal</a:t>
            </a:r>
            <a:r>
              <a:rPr lang="en-IN" sz="2000" b="1" dirty="0" smtClean="0">
                <a:solidFill>
                  <a:schemeClr val="accent6">
                    <a:lumMod val="50000"/>
                  </a:schemeClr>
                </a:solidFill>
              </a:rPr>
              <a:t>), min(</a:t>
            </a:r>
            <a:r>
              <a:rPr lang="en-IN" sz="2000" b="1" dirty="0" err="1" smtClean="0">
                <a:solidFill>
                  <a:schemeClr val="accent6">
                    <a:lumMod val="50000"/>
                  </a:schemeClr>
                </a:solidFill>
              </a:rPr>
              <a:t>sal</a:t>
            </a:r>
            <a:r>
              <a:rPr lang="en-IN" sz="2000" b="1" dirty="0" smtClean="0">
                <a:solidFill>
                  <a:schemeClr val="accent6">
                    <a:lumMod val="50000"/>
                  </a:schemeClr>
                </a:solidFill>
              </a:rPr>
              <a:t>), </a:t>
            </a:r>
            <a:r>
              <a:rPr lang="en-IN" sz="2000" b="1" dirty="0" err="1" smtClean="0">
                <a:solidFill>
                  <a:schemeClr val="accent6">
                    <a:lumMod val="50000"/>
                  </a:schemeClr>
                </a:solidFill>
              </a:rPr>
              <a:t>avg</a:t>
            </a:r>
            <a:r>
              <a:rPr lang="en-IN" sz="2000" b="1" dirty="0" smtClean="0">
                <a:solidFill>
                  <a:schemeClr val="accent6">
                    <a:lumMod val="50000"/>
                  </a:schemeClr>
                </a:solidFill>
              </a:rPr>
              <a:t>(</a:t>
            </a:r>
            <a:r>
              <a:rPr lang="en-IN" sz="2000" b="1" dirty="0" err="1" smtClean="0">
                <a:solidFill>
                  <a:schemeClr val="accent6">
                    <a:lumMod val="50000"/>
                  </a:schemeClr>
                </a:solidFill>
              </a:rPr>
              <a:t>sal</a:t>
            </a:r>
            <a:r>
              <a:rPr lang="en-IN" sz="2000" b="1" dirty="0" smtClean="0">
                <a:solidFill>
                  <a:schemeClr val="accent6">
                    <a:lumMod val="50000"/>
                  </a:schemeClr>
                </a:solidFill>
              </a:rPr>
              <a:t>)</a:t>
            </a:r>
            <a:endParaRPr lang="en-IN" sz="2000" b="1" dirty="0">
              <a:solidFill>
                <a:schemeClr val="accent6">
                  <a:lumMod val="50000"/>
                </a:schemeClr>
              </a:solidFill>
            </a:endParaRPr>
          </a:p>
          <a:p>
            <a:pPr lvl="1"/>
            <a:r>
              <a:rPr lang="en-IN" sz="2000" b="1" dirty="0">
                <a:solidFill>
                  <a:schemeClr val="accent6">
                    <a:lumMod val="50000"/>
                  </a:schemeClr>
                </a:solidFill>
              </a:rPr>
              <a:t>from </a:t>
            </a:r>
            <a:r>
              <a:rPr lang="en-IN" sz="2000" b="1" dirty="0" err="1">
                <a:solidFill>
                  <a:schemeClr val="accent6">
                    <a:lumMod val="50000"/>
                  </a:schemeClr>
                </a:solidFill>
              </a:rPr>
              <a:t>emp</a:t>
            </a:r>
            <a:r>
              <a:rPr lang="en-IN" sz="2000" b="1" dirty="0">
                <a:solidFill>
                  <a:schemeClr val="accent6">
                    <a:lumMod val="50000"/>
                  </a:schemeClr>
                </a:solidFill>
              </a:rPr>
              <a:t> </a:t>
            </a:r>
          </a:p>
          <a:p>
            <a:pPr lvl="1"/>
            <a:r>
              <a:rPr lang="en-IN" sz="2000" b="1" dirty="0" smtClean="0">
                <a:solidFill>
                  <a:schemeClr val="accent6">
                    <a:lumMod val="50000"/>
                  </a:schemeClr>
                </a:solidFill>
              </a:rPr>
              <a:t>group by </a:t>
            </a:r>
            <a:r>
              <a:rPr lang="en-IN" sz="2000" b="1" dirty="0" err="1" smtClean="0">
                <a:solidFill>
                  <a:schemeClr val="accent6">
                    <a:lumMod val="50000"/>
                  </a:schemeClr>
                </a:solidFill>
              </a:rPr>
              <a:t>deptno</a:t>
            </a:r>
            <a:r>
              <a:rPr lang="en-IN" sz="2000" b="1" dirty="0" smtClean="0">
                <a:solidFill>
                  <a:schemeClr val="accent6">
                    <a:lumMod val="50000"/>
                  </a:schemeClr>
                </a:solidFill>
              </a:rPr>
              <a:t>;</a:t>
            </a:r>
            <a:endParaRPr lang="en-IN" sz="2000" b="1" dirty="0">
              <a:solidFill>
                <a:schemeClr val="accent6">
                  <a:lumMod val="50000"/>
                </a:schemeClr>
              </a:solidFill>
            </a:endParaRPr>
          </a:p>
          <a:p>
            <a:pPr marL="342900" indent="-342900">
              <a:buFont typeface="Wingdings" pitchFamily="2" charset="2"/>
              <a:buChar char="Ø"/>
            </a:pPr>
            <a:endParaRPr lang="en-IN" sz="2000" b="1" dirty="0" smtClean="0">
              <a:solidFill>
                <a:schemeClr val="tx2"/>
              </a:solidFill>
            </a:endParaRPr>
          </a:p>
          <a:p>
            <a:pPr marL="342900" indent="-342900">
              <a:buFont typeface="Wingdings" pitchFamily="2" charset="2"/>
              <a:buChar char="Ø"/>
            </a:pPr>
            <a:r>
              <a:rPr lang="en-IN" sz="2000" b="1" dirty="0">
                <a:solidFill>
                  <a:schemeClr val="tx2"/>
                </a:solidFill>
              </a:rPr>
              <a:t>The above is a complex view </a:t>
            </a:r>
            <a:r>
              <a:rPr lang="en-IN" sz="2000" b="1" dirty="0" smtClean="0">
                <a:solidFill>
                  <a:schemeClr val="tx2"/>
                </a:solidFill>
              </a:rPr>
              <a:t>(uses group functions and GROUP BY)</a:t>
            </a:r>
            <a:endParaRPr lang="en-IN" sz="2000" b="1" dirty="0">
              <a:solidFill>
                <a:schemeClr val="tx2"/>
              </a:solidFill>
            </a:endParaRPr>
          </a:p>
          <a:p>
            <a:pPr marL="342900" indent="-342900">
              <a:buFont typeface="Wingdings" pitchFamily="2" charset="2"/>
              <a:buChar char="Ø"/>
            </a:pPr>
            <a:r>
              <a:rPr lang="en-IN" sz="2000" b="1" dirty="0" smtClean="0">
                <a:solidFill>
                  <a:schemeClr val="tx2"/>
                </a:solidFill>
              </a:rPr>
              <a:t>Create a view which has </a:t>
            </a:r>
            <a:r>
              <a:rPr lang="en-IN" sz="2000" b="1" dirty="0" err="1" smtClean="0">
                <a:solidFill>
                  <a:schemeClr val="tx2"/>
                </a:solidFill>
              </a:rPr>
              <a:t>empno</a:t>
            </a:r>
            <a:r>
              <a:rPr lang="en-IN" sz="2000" b="1" dirty="0" smtClean="0">
                <a:solidFill>
                  <a:schemeClr val="tx2"/>
                </a:solidFill>
              </a:rPr>
              <a:t>, </a:t>
            </a:r>
            <a:r>
              <a:rPr lang="en-IN" sz="2000" b="1" dirty="0" err="1" smtClean="0">
                <a:solidFill>
                  <a:schemeClr val="tx2"/>
                </a:solidFill>
              </a:rPr>
              <a:t>sal</a:t>
            </a:r>
            <a:r>
              <a:rPr lang="en-IN" sz="2000" b="1" dirty="0" smtClean="0">
                <a:solidFill>
                  <a:schemeClr val="tx2"/>
                </a:solidFill>
              </a:rPr>
              <a:t>, </a:t>
            </a:r>
            <a:r>
              <a:rPr lang="en-IN" sz="2000" b="1" dirty="0" err="1" smtClean="0">
                <a:solidFill>
                  <a:schemeClr val="tx2"/>
                </a:solidFill>
              </a:rPr>
              <a:t>comm</a:t>
            </a:r>
            <a:r>
              <a:rPr lang="en-IN" sz="2000" b="1" dirty="0" smtClean="0">
                <a:solidFill>
                  <a:schemeClr val="tx2"/>
                </a:solidFill>
              </a:rPr>
              <a:t> and annual net pay of employees of </a:t>
            </a:r>
            <a:r>
              <a:rPr lang="en-IN" sz="2000" b="1" dirty="0" err="1" smtClean="0">
                <a:solidFill>
                  <a:schemeClr val="tx2"/>
                </a:solidFill>
              </a:rPr>
              <a:t>deptno</a:t>
            </a:r>
            <a:r>
              <a:rPr lang="en-IN" sz="2000" b="1" dirty="0" smtClean="0">
                <a:solidFill>
                  <a:schemeClr val="tx2"/>
                </a:solidFill>
              </a:rPr>
              <a:t> 20.</a:t>
            </a:r>
          </a:p>
          <a:p>
            <a:pPr marL="342900" indent="-342900">
              <a:buFont typeface="Wingdings" pitchFamily="2" charset="2"/>
              <a:buChar char="Ø"/>
            </a:pPr>
            <a:endParaRPr lang="en-IN" sz="2000" b="1" dirty="0" smtClean="0">
              <a:solidFill>
                <a:schemeClr val="tx2"/>
              </a:solidFill>
            </a:endParaRPr>
          </a:p>
          <a:p>
            <a:pPr lvl="1"/>
            <a:r>
              <a:rPr lang="en-IN" sz="2000" b="1" dirty="0">
                <a:solidFill>
                  <a:schemeClr val="accent6">
                    <a:lumMod val="50000"/>
                  </a:schemeClr>
                </a:solidFill>
              </a:rPr>
              <a:t>create or replace view </a:t>
            </a:r>
            <a:r>
              <a:rPr lang="en-IN" sz="2000" b="1" dirty="0" err="1" smtClean="0">
                <a:solidFill>
                  <a:schemeClr val="accent6">
                    <a:lumMod val="50000"/>
                  </a:schemeClr>
                </a:solidFill>
              </a:rPr>
              <a:t>vtemp</a:t>
            </a:r>
            <a:r>
              <a:rPr lang="en-IN" sz="2000" b="1" dirty="0" smtClean="0">
                <a:solidFill>
                  <a:schemeClr val="accent6">
                    <a:lumMod val="50000"/>
                  </a:schemeClr>
                </a:solidFill>
              </a:rPr>
              <a:t> </a:t>
            </a:r>
            <a:r>
              <a:rPr lang="en-IN" sz="2000" b="1" dirty="0">
                <a:solidFill>
                  <a:schemeClr val="accent6">
                    <a:lumMod val="50000"/>
                  </a:schemeClr>
                </a:solidFill>
              </a:rPr>
              <a:t>as            </a:t>
            </a:r>
            <a:endParaRPr lang="en-IN" sz="2000" b="1" dirty="0" smtClean="0">
              <a:solidFill>
                <a:schemeClr val="accent6">
                  <a:lumMod val="50000"/>
                </a:schemeClr>
              </a:solidFill>
            </a:endParaRPr>
          </a:p>
          <a:p>
            <a:pPr lvl="1"/>
            <a:r>
              <a:rPr lang="en-IN" sz="2000" b="1" dirty="0" smtClean="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smtClean="0">
                <a:solidFill>
                  <a:schemeClr val="accent6">
                    <a:lumMod val="50000"/>
                  </a:schemeClr>
                </a:solidFill>
              </a:rPr>
              <a:t>sal</a:t>
            </a:r>
            <a:r>
              <a:rPr lang="en-IN" sz="2000" b="1" dirty="0">
                <a:solidFill>
                  <a:schemeClr val="accent6">
                    <a:lumMod val="50000"/>
                  </a:schemeClr>
                </a:solidFill>
              </a:rPr>
              <a:t>, </a:t>
            </a:r>
            <a:r>
              <a:rPr lang="en-IN" sz="2000" b="1" dirty="0" err="1" smtClean="0">
                <a:solidFill>
                  <a:schemeClr val="accent6">
                    <a:lumMod val="50000"/>
                  </a:schemeClr>
                </a:solidFill>
              </a:rPr>
              <a:t>comm</a:t>
            </a:r>
            <a:r>
              <a:rPr lang="en-IN" sz="2000" b="1" dirty="0" smtClean="0">
                <a:solidFill>
                  <a:schemeClr val="accent6">
                    <a:lumMod val="50000"/>
                  </a:schemeClr>
                </a:solidFill>
              </a:rPr>
              <a:t>, (</a:t>
            </a:r>
            <a:r>
              <a:rPr lang="en-IN" sz="2000" b="1" dirty="0" err="1" smtClean="0">
                <a:solidFill>
                  <a:schemeClr val="accent6">
                    <a:lumMod val="50000"/>
                  </a:schemeClr>
                </a:solidFill>
              </a:rPr>
              <a:t>sal+nvl</a:t>
            </a:r>
            <a:r>
              <a:rPr lang="en-IN" sz="2000" b="1" dirty="0" smtClean="0">
                <a:solidFill>
                  <a:schemeClr val="accent6">
                    <a:lumMod val="50000"/>
                  </a:schemeClr>
                </a:solidFill>
              </a:rPr>
              <a:t>(comm,0)) * 12</a:t>
            </a:r>
            <a:endParaRPr lang="en-IN" sz="2000" b="1" dirty="0">
              <a:solidFill>
                <a:schemeClr val="accent6">
                  <a:lumMod val="50000"/>
                </a:schemeClr>
              </a:solidFill>
            </a:endParaRPr>
          </a:p>
          <a:p>
            <a:pPr lvl="1"/>
            <a:r>
              <a:rPr lang="en-IN" sz="2000" b="1" dirty="0">
                <a:solidFill>
                  <a:schemeClr val="accent6">
                    <a:lumMod val="50000"/>
                  </a:schemeClr>
                </a:solidFill>
              </a:rPr>
              <a:t>from </a:t>
            </a:r>
            <a:r>
              <a:rPr lang="en-IN" sz="2000" b="1" dirty="0" err="1" smtClean="0">
                <a:solidFill>
                  <a:schemeClr val="accent6">
                    <a:lumMod val="50000"/>
                  </a:schemeClr>
                </a:solidFill>
              </a:rPr>
              <a:t>emp</a:t>
            </a:r>
            <a:endParaRPr lang="en-IN" sz="2000" b="1" dirty="0" smtClean="0">
              <a:solidFill>
                <a:schemeClr val="accent6">
                  <a:lumMod val="50000"/>
                </a:schemeClr>
              </a:solidFill>
            </a:endParaRPr>
          </a:p>
          <a:p>
            <a:pPr lvl="1"/>
            <a:r>
              <a:rPr lang="en-IN" sz="2000" b="1" dirty="0" smtClean="0">
                <a:solidFill>
                  <a:schemeClr val="accent6">
                    <a:lumMod val="50000"/>
                  </a:schemeClr>
                </a:solidFill>
              </a:rPr>
              <a:t>where </a:t>
            </a:r>
            <a:r>
              <a:rPr lang="en-IN" sz="2000" b="1" dirty="0" err="1" smtClean="0">
                <a:solidFill>
                  <a:schemeClr val="accent6">
                    <a:lumMod val="50000"/>
                  </a:schemeClr>
                </a:solidFill>
              </a:rPr>
              <a:t>deptno</a:t>
            </a:r>
            <a:r>
              <a:rPr lang="en-IN" sz="2000" b="1" dirty="0" smtClean="0">
                <a:solidFill>
                  <a:schemeClr val="accent6">
                    <a:lumMod val="50000"/>
                  </a:schemeClr>
                </a:solidFill>
              </a:rPr>
              <a:t> = 20;</a:t>
            </a:r>
            <a:endParaRPr lang="en-IN" sz="2000" b="1" dirty="0">
              <a:solidFill>
                <a:schemeClr val="accent6">
                  <a:lumMod val="50000"/>
                </a:schemeClr>
              </a:solidFill>
            </a:endParaRPr>
          </a:p>
          <a:p>
            <a:pPr lvl="1"/>
            <a:endParaRPr lang="en-IN" sz="2000" b="1" dirty="0" smtClean="0">
              <a:solidFill>
                <a:schemeClr val="accent6">
                  <a:lumMod val="50000"/>
                </a:schemeClr>
              </a:solidFill>
            </a:endParaRPr>
          </a:p>
        </p:txBody>
      </p:sp>
      <p:sp>
        <p:nvSpPr>
          <p:cNvPr id="6" name="Title 1"/>
          <p:cNvSpPr>
            <a:spLocks noGrp="1"/>
          </p:cNvSpPr>
          <p:nvPr>
            <p:ph type="title"/>
          </p:nvPr>
        </p:nvSpPr>
        <p:spPr>
          <a:xfrm>
            <a:off x="152400" y="152400"/>
            <a:ext cx="7620000" cy="609600"/>
          </a:xfrm>
        </p:spPr>
        <p:txBody>
          <a:bodyPr/>
          <a:lstStyle/>
          <a:p>
            <a:r>
              <a:rPr lang="en-IN" sz="3600" b="1" dirty="0" smtClean="0"/>
              <a:t>VIEWS</a:t>
            </a:r>
            <a:endParaRPr lang="en-IN" sz="3600" b="1" dirty="0"/>
          </a:p>
        </p:txBody>
      </p:sp>
    </p:spTree>
    <p:extLst>
      <p:ext uri="{BB962C8B-B14F-4D97-AF65-F5344CB8AC3E}">
        <p14:creationId xmlns:p14="http://schemas.microsoft.com/office/powerpoint/2010/main" val="77782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26</a:t>
            </a:fld>
            <a:endParaRPr lang="en-IN"/>
          </a:p>
        </p:txBody>
      </p:sp>
      <p:sp>
        <p:nvSpPr>
          <p:cNvPr id="5" name="Rectangle 4"/>
          <p:cNvSpPr/>
          <p:nvPr/>
        </p:nvSpPr>
        <p:spPr>
          <a:xfrm>
            <a:off x="242807" y="685800"/>
            <a:ext cx="7986793" cy="2169825"/>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pPr>
            <a:r>
              <a:rPr lang="en-IN" sz="2000" b="1" dirty="0" smtClean="0">
                <a:solidFill>
                  <a:schemeClr val="accent2"/>
                </a:solidFill>
              </a:rPr>
              <a:t>UPDATABLE VIEWS</a:t>
            </a:r>
          </a:p>
          <a:p>
            <a:pPr marL="800100" lvl="1" indent="-342900">
              <a:spcBef>
                <a:spcPts val="600"/>
              </a:spcBef>
              <a:buFont typeface="Wingdings" pitchFamily="2" charset="2"/>
              <a:buChar char="Ø"/>
            </a:pPr>
            <a:r>
              <a:rPr lang="en-IN" sz="2000" b="1" dirty="0" smtClean="0">
                <a:solidFill>
                  <a:schemeClr val="tx2"/>
                </a:solidFill>
              </a:rPr>
              <a:t>Views which allow DMLs</a:t>
            </a:r>
          </a:p>
          <a:p>
            <a:pPr marL="800100" lvl="1" indent="-342900">
              <a:spcBef>
                <a:spcPts val="600"/>
              </a:spcBef>
              <a:buFont typeface="Wingdings" pitchFamily="2" charset="2"/>
              <a:buChar char="Ø"/>
            </a:pPr>
            <a:r>
              <a:rPr lang="en-IN" sz="2000" b="1" dirty="0" smtClean="0">
                <a:solidFill>
                  <a:schemeClr val="tx2"/>
                </a:solidFill>
              </a:rPr>
              <a:t>Every insert/update/delete on a view is actually happening on the table on which it is created</a:t>
            </a:r>
          </a:p>
          <a:p>
            <a:pPr marL="800100" lvl="1" indent="-342900">
              <a:spcBef>
                <a:spcPts val="600"/>
              </a:spcBef>
              <a:buFont typeface="Wingdings" pitchFamily="2" charset="2"/>
              <a:buChar char="Ø"/>
            </a:pPr>
            <a:r>
              <a:rPr lang="en-IN" sz="2000" b="1" dirty="0">
                <a:solidFill>
                  <a:schemeClr val="tx2"/>
                </a:solidFill>
              </a:rPr>
              <a:t>These views contain the primary key and all not null columns of the base table on which it is </a:t>
            </a:r>
            <a:r>
              <a:rPr lang="en-IN" sz="2000" b="1" dirty="0" smtClean="0">
                <a:solidFill>
                  <a:schemeClr val="tx2"/>
                </a:solidFill>
              </a:rPr>
              <a:t>created</a:t>
            </a:r>
          </a:p>
        </p:txBody>
      </p:sp>
      <p:sp>
        <p:nvSpPr>
          <p:cNvPr id="6" name="Title 1"/>
          <p:cNvSpPr>
            <a:spLocks noGrp="1"/>
          </p:cNvSpPr>
          <p:nvPr>
            <p:ph type="title"/>
          </p:nvPr>
        </p:nvSpPr>
        <p:spPr>
          <a:xfrm>
            <a:off x="76200" y="31102"/>
            <a:ext cx="7620000" cy="609600"/>
          </a:xfrm>
        </p:spPr>
        <p:txBody>
          <a:bodyPr/>
          <a:lstStyle/>
          <a:p>
            <a:r>
              <a:rPr lang="en-IN" sz="3600" b="1" dirty="0" smtClean="0"/>
              <a:t>VIEWS</a:t>
            </a:r>
            <a:endParaRPr lang="en-IN" sz="3600" b="1" dirty="0"/>
          </a:p>
        </p:txBody>
      </p:sp>
      <p:sp>
        <p:nvSpPr>
          <p:cNvPr id="7" name="Rectangle 6"/>
          <p:cNvSpPr/>
          <p:nvPr/>
        </p:nvSpPr>
        <p:spPr>
          <a:xfrm>
            <a:off x="242807" y="3048000"/>
            <a:ext cx="7986793" cy="3708708"/>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pPr>
            <a:r>
              <a:rPr lang="en-IN" sz="2000" b="1" dirty="0" smtClean="0">
                <a:solidFill>
                  <a:schemeClr val="accent2"/>
                </a:solidFill>
              </a:rPr>
              <a:t>NON – UPDATABLE  VIEWS</a:t>
            </a:r>
          </a:p>
          <a:p>
            <a:pPr marL="800100" lvl="1" indent="-342900">
              <a:spcBef>
                <a:spcPts val="600"/>
              </a:spcBef>
              <a:buFont typeface="Wingdings" pitchFamily="2" charset="2"/>
              <a:buChar char="Ø"/>
            </a:pPr>
            <a:r>
              <a:rPr lang="en-IN" sz="2000" b="1" dirty="0" smtClean="0">
                <a:solidFill>
                  <a:schemeClr val="tx2"/>
                </a:solidFill>
              </a:rPr>
              <a:t>Views which allow only SELECTs</a:t>
            </a:r>
          </a:p>
          <a:p>
            <a:pPr marL="800100" lvl="1" indent="-342900">
              <a:spcBef>
                <a:spcPts val="600"/>
              </a:spcBef>
              <a:buFont typeface="Wingdings" pitchFamily="2" charset="2"/>
              <a:buChar char="Ø"/>
            </a:pPr>
            <a:r>
              <a:rPr lang="en-IN" sz="2000" b="1" dirty="0" smtClean="0">
                <a:solidFill>
                  <a:schemeClr val="tx2"/>
                </a:solidFill>
              </a:rPr>
              <a:t>These views are created for viewing / report generation</a:t>
            </a:r>
          </a:p>
          <a:p>
            <a:pPr marL="342900" indent="-342900">
              <a:spcBef>
                <a:spcPts val="600"/>
              </a:spcBef>
              <a:buFont typeface="Wingdings" pitchFamily="2" charset="2"/>
              <a:buChar char="Ø"/>
            </a:pPr>
            <a:r>
              <a:rPr lang="en-IN" sz="2000" b="1" dirty="0" smtClean="0">
                <a:solidFill>
                  <a:schemeClr val="accent2"/>
                </a:solidFill>
              </a:rPr>
              <a:t>IMPLICITLY NON – UPDATABLE</a:t>
            </a:r>
          </a:p>
          <a:p>
            <a:pPr marL="800100" lvl="1" indent="-342900">
              <a:spcBef>
                <a:spcPts val="600"/>
              </a:spcBef>
              <a:buFont typeface="Wingdings" pitchFamily="2" charset="2"/>
              <a:buChar char="Ø"/>
            </a:pPr>
            <a:r>
              <a:rPr lang="en-IN" sz="2000" b="1" dirty="0" smtClean="0">
                <a:solidFill>
                  <a:schemeClr val="tx2"/>
                </a:solidFill>
              </a:rPr>
              <a:t>By default views which have group functions /GROUP BYs are non – updatable.</a:t>
            </a:r>
          </a:p>
          <a:p>
            <a:pPr marL="800100" lvl="1" indent="-342900">
              <a:spcBef>
                <a:spcPts val="600"/>
              </a:spcBef>
              <a:buFont typeface="Wingdings" pitchFamily="2" charset="2"/>
              <a:buChar char="Ø"/>
            </a:pPr>
            <a:r>
              <a:rPr lang="en-IN" sz="2000" b="1" dirty="0" smtClean="0">
                <a:solidFill>
                  <a:schemeClr val="tx2"/>
                </a:solidFill>
              </a:rPr>
              <a:t>Views which do not contain the primary key and the not null columns</a:t>
            </a:r>
          </a:p>
          <a:p>
            <a:pPr marL="342900" indent="-342900">
              <a:spcBef>
                <a:spcPts val="600"/>
              </a:spcBef>
              <a:buFont typeface="Wingdings" pitchFamily="2" charset="2"/>
              <a:buChar char="Ø"/>
            </a:pPr>
            <a:r>
              <a:rPr lang="en-IN" sz="2000" b="1" dirty="0" smtClean="0">
                <a:solidFill>
                  <a:schemeClr val="accent2"/>
                </a:solidFill>
              </a:rPr>
              <a:t>EXPLICITLY </a:t>
            </a:r>
            <a:r>
              <a:rPr lang="en-IN" sz="2000" b="1" dirty="0">
                <a:solidFill>
                  <a:schemeClr val="accent2"/>
                </a:solidFill>
              </a:rPr>
              <a:t>NON – </a:t>
            </a:r>
            <a:r>
              <a:rPr lang="en-IN" sz="2000" b="1" dirty="0" smtClean="0">
                <a:solidFill>
                  <a:schemeClr val="accent2"/>
                </a:solidFill>
              </a:rPr>
              <a:t>UPDATABLE</a:t>
            </a:r>
          </a:p>
          <a:p>
            <a:pPr marL="800100" lvl="1" indent="-342900">
              <a:spcBef>
                <a:spcPts val="600"/>
              </a:spcBef>
              <a:buFont typeface="Wingdings" pitchFamily="2" charset="2"/>
              <a:buChar char="Ø"/>
            </a:pPr>
            <a:r>
              <a:rPr lang="en-IN" sz="2000" b="1" dirty="0" smtClean="0">
                <a:solidFill>
                  <a:schemeClr val="tx2"/>
                </a:solidFill>
              </a:rPr>
              <a:t>Contains  ‘FOR READ ONLY’ in the syntax</a:t>
            </a:r>
          </a:p>
        </p:txBody>
      </p:sp>
    </p:spTree>
    <p:extLst>
      <p:ext uri="{BB962C8B-B14F-4D97-AF65-F5344CB8AC3E}">
        <p14:creationId xmlns:p14="http://schemas.microsoft.com/office/powerpoint/2010/main" val="129019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27</a:t>
            </a:fld>
            <a:endParaRPr lang="en-IN"/>
          </a:p>
        </p:txBody>
      </p:sp>
      <p:sp>
        <p:nvSpPr>
          <p:cNvPr id="5" name="Rectangle 4"/>
          <p:cNvSpPr/>
          <p:nvPr/>
        </p:nvSpPr>
        <p:spPr>
          <a:xfrm>
            <a:off x="242806" y="562947"/>
            <a:ext cx="7986793" cy="5786199"/>
          </a:xfrm>
          <a:prstGeom prst="rect">
            <a:avLst/>
          </a:prstGeom>
          <a:solidFill>
            <a:schemeClr val="accent1">
              <a:lumMod val="20000"/>
              <a:lumOff val="80000"/>
            </a:schemeClr>
          </a:solidFill>
          <a:ln w="28575">
            <a:solidFill>
              <a:schemeClr val="tx1"/>
            </a:solidFill>
          </a:ln>
        </p:spPr>
        <p:txBody>
          <a:bodyPr wrap="square">
            <a:spAutoFit/>
          </a:bodyPr>
          <a:lstStyle/>
          <a:p>
            <a:pPr lvl="1"/>
            <a:r>
              <a:rPr lang="en-IN" sz="2000" b="1" dirty="0">
                <a:solidFill>
                  <a:schemeClr val="accent6">
                    <a:lumMod val="50000"/>
                  </a:schemeClr>
                </a:solidFill>
              </a:rPr>
              <a:t>create or replace view </a:t>
            </a:r>
            <a:r>
              <a:rPr lang="en-IN" sz="2000" b="1" dirty="0" smtClean="0">
                <a:solidFill>
                  <a:schemeClr val="accent6">
                    <a:lumMod val="50000"/>
                  </a:schemeClr>
                </a:solidFill>
              </a:rPr>
              <a:t>v1 </a:t>
            </a:r>
            <a:r>
              <a:rPr lang="en-IN" sz="2000" b="1" dirty="0">
                <a:solidFill>
                  <a:schemeClr val="accent6">
                    <a:lumMod val="50000"/>
                  </a:schemeClr>
                </a:solidFill>
              </a:rPr>
              <a:t>as </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err="1">
                <a:solidFill>
                  <a:schemeClr val="accent6">
                    <a:lumMod val="50000"/>
                  </a:schemeClr>
                </a:solidFill>
              </a:rPr>
              <a:t>comm</a:t>
            </a:r>
            <a:r>
              <a:rPr lang="en-IN" sz="2000" b="1" dirty="0">
                <a:solidFill>
                  <a:schemeClr val="accent6">
                    <a:lumMod val="50000"/>
                  </a:schemeClr>
                </a:solidFill>
              </a:rPr>
              <a:t>, </a:t>
            </a:r>
            <a:r>
              <a:rPr lang="en-IN" sz="2000" b="1" dirty="0" err="1">
                <a:solidFill>
                  <a:schemeClr val="accent6">
                    <a:lumMod val="50000"/>
                  </a:schemeClr>
                </a:solidFill>
              </a:rPr>
              <a:t>deptno</a:t>
            </a:r>
            <a:r>
              <a:rPr lang="en-IN" sz="2000" b="1" dirty="0">
                <a:solidFill>
                  <a:schemeClr val="accent6">
                    <a:lumMod val="50000"/>
                  </a:schemeClr>
                </a:solidFill>
              </a:rPr>
              <a:t> </a:t>
            </a:r>
          </a:p>
          <a:p>
            <a:pPr lvl="1"/>
            <a:r>
              <a:rPr lang="en-IN" sz="2000" b="1" dirty="0">
                <a:solidFill>
                  <a:schemeClr val="accent6">
                    <a:lumMod val="50000"/>
                  </a:schemeClr>
                </a:solidFill>
              </a:rPr>
              <a:t>from </a:t>
            </a:r>
            <a:r>
              <a:rPr lang="en-IN" sz="2000" b="1" dirty="0" err="1" smtClean="0">
                <a:solidFill>
                  <a:schemeClr val="accent6">
                    <a:lumMod val="50000"/>
                  </a:schemeClr>
                </a:solidFill>
              </a:rPr>
              <a:t>emp</a:t>
            </a:r>
            <a:endParaRPr lang="en-IN" sz="2000" b="1" dirty="0">
              <a:solidFill>
                <a:schemeClr val="accent6">
                  <a:lumMod val="50000"/>
                </a:schemeClr>
              </a:solidFill>
            </a:endParaRPr>
          </a:p>
          <a:p>
            <a:pPr lvl="1"/>
            <a:r>
              <a:rPr lang="en-IN" sz="2000" b="1" dirty="0">
                <a:solidFill>
                  <a:schemeClr val="accent6">
                    <a:lumMod val="50000"/>
                  </a:schemeClr>
                </a:solidFill>
              </a:rPr>
              <a:t>where </a:t>
            </a:r>
            <a:r>
              <a:rPr lang="en-IN" sz="2000" b="1" dirty="0" err="1">
                <a:solidFill>
                  <a:schemeClr val="accent6">
                    <a:lumMod val="50000"/>
                  </a:schemeClr>
                </a:solidFill>
              </a:rPr>
              <a:t>sal</a:t>
            </a:r>
            <a:r>
              <a:rPr lang="en-IN" sz="2000" b="1" dirty="0">
                <a:solidFill>
                  <a:schemeClr val="accent6">
                    <a:lumMod val="50000"/>
                  </a:schemeClr>
                </a:solidFill>
              </a:rPr>
              <a:t> &gt; 1200 </a:t>
            </a:r>
          </a:p>
          <a:p>
            <a:pPr lvl="1"/>
            <a:r>
              <a:rPr lang="en-IN" sz="2000" b="1" dirty="0">
                <a:solidFill>
                  <a:schemeClr val="accent6">
                    <a:lumMod val="50000"/>
                  </a:schemeClr>
                </a:solidFill>
              </a:rPr>
              <a:t>with check option;</a:t>
            </a:r>
          </a:p>
          <a:p>
            <a:pPr marL="342900" indent="-342900">
              <a:spcBef>
                <a:spcPts val="600"/>
              </a:spcBef>
              <a:buFont typeface="Wingdings" pitchFamily="2" charset="2"/>
              <a:buChar char="Ø"/>
            </a:pPr>
            <a:r>
              <a:rPr lang="en-IN" sz="2000" b="1" dirty="0" smtClean="0">
                <a:solidFill>
                  <a:schemeClr val="tx2"/>
                </a:solidFill>
              </a:rPr>
              <a:t>The above is an updatable view (PK is included)</a:t>
            </a:r>
          </a:p>
          <a:p>
            <a:pPr marL="342900" indent="-342900">
              <a:spcBef>
                <a:spcPts val="600"/>
              </a:spcBef>
              <a:buFont typeface="Wingdings" pitchFamily="2" charset="2"/>
              <a:buChar char="Ø"/>
            </a:pPr>
            <a:r>
              <a:rPr lang="en-IN" sz="2000" b="1" dirty="0" smtClean="0">
                <a:solidFill>
                  <a:schemeClr val="tx2"/>
                </a:solidFill>
              </a:rPr>
              <a:t>Every insert in view v1 will result in an insert in the </a:t>
            </a:r>
            <a:r>
              <a:rPr lang="en-IN" sz="2000" b="1" dirty="0" err="1" smtClean="0">
                <a:solidFill>
                  <a:schemeClr val="tx2"/>
                </a:solidFill>
              </a:rPr>
              <a:t>emp</a:t>
            </a:r>
            <a:r>
              <a:rPr lang="en-IN" sz="2000" b="1" dirty="0" smtClean="0">
                <a:solidFill>
                  <a:schemeClr val="tx2"/>
                </a:solidFill>
              </a:rPr>
              <a:t> table</a:t>
            </a:r>
          </a:p>
          <a:p>
            <a:pPr marL="342900" indent="-342900">
              <a:spcBef>
                <a:spcPts val="600"/>
              </a:spcBef>
              <a:buFont typeface="Wingdings" pitchFamily="2" charset="2"/>
              <a:buChar char="Ø"/>
            </a:pPr>
            <a:r>
              <a:rPr lang="en-IN" sz="2000" b="1" dirty="0" smtClean="0">
                <a:solidFill>
                  <a:schemeClr val="tx2"/>
                </a:solidFill>
              </a:rPr>
              <a:t>‘with check option’ means the where condition is treated as a check constraint for the DMLs on this view</a:t>
            </a:r>
          </a:p>
          <a:p>
            <a:pPr lvl="1">
              <a:spcBef>
                <a:spcPts val="600"/>
              </a:spcBef>
            </a:pPr>
            <a:r>
              <a:rPr lang="en-IN" sz="2000" b="1" dirty="0" smtClean="0">
                <a:solidFill>
                  <a:schemeClr val="accent6">
                    <a:lumMod val="50000"/>
                  </a:schemeClr>
                </a:solidFill>
              </a:rPr>
              <a:t>insert into v1 values (2323, ‘Jason’, 1500, null, 10); </a:t>
            </a:r>
          </a:p>
          <a:p>
            <a:pPr marL="342900" indent="-342900">
              <a:spcBef>
                <a:spcPts val="600"/>
              </a:spcBef>
              <a:buFont typeface="Wingdings" pitchFamily="2" charset="2"/>
              <a:buChar char="Ø"/>
            </a:pPr>
            <a:r>
              <a:rPr lang="en-IN" sz="2000" b="1" dirty="0" smtClean="0">
                <a:solidFill>
                  <a:schemeClr val="tx2"/>
                </a:solidFill>
              </a:rPr>
              <a:t>This is executed and one row is added to the </a:t>
            </a:r>
            <a:r>
              <a:rPr lang="en-IN" sz="2000" b="1" dirty="0" err="1" smtClean="0">
                <a:solidFill>
                  <a:srgbClr val="FF0000"/>
                </a:solidFill>
              </a:rPr>
              <a:t>emp</a:t>
            </a:r>
            <a:r>
              <a:rPr lang="en-IN" sz="2000" b="1" dirty="0" smtClean="0">
                <a:solidFill>
                  <a:srgbClr val="FF0000"/>
                </a:solidFill>
              </a:rPr>
              <a:t> table</a:t>
            </a:r>
          </a:p>
          <a:p>
            <a:pPr marL="342900" indent="-342900">
              <a:spcBef>
                <a:spcPts val="600"/>
              </a:spcBef>
              <a:buFont typeface="Wingdings" pitchFamily="2" charset="2"/>
              <a:buChar char="Ø"/>
            </a:pPr>
            <a:r>
              <a:rPr lang="en-IN" sz="2000" b="1" dirty="0" smtClean="0">
                <a:solidFill>
                  <a:schemeClr val="tx2"/>
                </a:solidFill>
              </a:rPr>
              <a:t>The row added will look as follows:</a:t>
            </a:r>
          </a:p>
          <a:p>
            <a:pPr marL="342900" indent="-342900">
              <a:spcBef>
                <a:spcPts val="600"/>
              </a:spcBef>
              <a:buFont typeface="Wingdings" pitchFamily="2" charset="2"/>
              <a:buChar char="Ø"/>
            </a:pPr>
            <a:endParaRPr lang="en-IN" sz="2000" b="1" dirty="0" smtClean="0">
              <a:solidFill>
                <a:schemeClr val="tx2"/>
              </a:solidFill>
            </a:endParaRPr>
          </a:p>
          <a:p>
            <a:pPr marL="342900" indent="-342900">
              <a:spcBef>
                <a:spcPts val="600"/>
              </a:spcBef>
              <a:buFont typeface="Wingdings" pitchFamily="2" charset="2"/>
              <a:buChar char="Ø"/>
            </a:pPr>
            <a:endParaRPr lang="en-IN" sz="2000" b="1" dirty="0" smtClean="0">
              <a:solidFill>
                <a:schemeClr val="tx2"/>
              </a:solidFill>
            </a:endParaRPr>
          </a:p>
          <a:p>
            <a:pPr marL="342900" indent="-342900">
              <a:spcBef>
                <a:spcPts val="600"/>
              </a:spcBef>
              <a:buFont typeface="Wingdings" pitchFamily="2" charset="2"/>
              <a:buChar char="Ø"/>
            </a:pPr>
            <a:endParaRPr lang="en-IN" sz="2000" b="1" dirty="0" smtClean="0">
              <a:solidFill>
                <a:schemeClr val="tx2"/>
              </a:solidFill>
            </a:endParaRPr>
          </a:p>
          <a:p>
            <a:pPr marL="342900" indent="-342900">
              <a:spcBef>
                <a:spcPts val="600"/>
              </a:spcBef>
              <a:buFont typeface="Wingdings" pitchFamily="2" charset="2"/>
              <a:buChar char="Ø"/>
            </a:pPr>
            <a:r>
              <a:rPr lang="en-IN" sz="2000" b="1" dirty="0" smtClean="0">
                <a:solidFill>
                  <a:schemeClr val="tx2"/>
                </a:solidFill>
              </a:rPr>
              <a:t>For columns not in the view, null values are added in the </a:t>
            </a:r>
            <a:r>
              <a:rPr lang="en-IN" sz="2000" b="1" dirty="0" err="1" smtClean="0">
                <a:solidFill>
                  <a:schemeClr val="tx2"/>
                </a:solidFill>
              </a:rPr>
              <a:t>emp</a:t>
            </a:r>
            <a:r>
              <a:rPr lang="en-IN" sz="2000" b="1" dirty="0" smtClean="0">
                <a:solidFill>
                  <a:schemeClr val="tx2"/>
                </a:solidFill>
              </a:rPr>
              <a:t> table</a:t>
            </a:r>
          </a:p>
        </p:txBody>
      </p:sp>
      <p:sp>
        <p:nvSpPr>
          <p:cNvPr id="6" name="Title 1"/>
          <p:cNvSpPr>
            <a:spLocks noGrp="1"/>
          </p:cNvSpPr>
          <p:nvPr>
            <p:ph type="title"/>
          </p:nvPr>
        </p:nvSpPr>
        <p:spPr>
          <a:xfrm>
            <a:off x="76200" y="31102"/>
            <a:ext cx="7620000" cy="609600"/>
          </a:xfrm>
        </p:spPr>
        <p:txBody>
          <a:bodyPr/>
          <a:lstStyle/>
          <a:p>
            <a:r>
              <a:rPr lang="en-IN" sz="3600" b="1" dirty="0" smtClean="0"/>
              <a:t>VIEWS</a:t>
            </a:r>
            <a:endParaRPr lang="en-IN" sz="3600" b="1" dirty="0"/>
          </a:p>
        </p:txBody>
      </p:sp>
      <p:graphicFrame>
        <p:nvGraphicFramePr>
          <p:cNvPr id="8" name="Table 7"/>
          <p:cNvGraphicFramePr>
            <a:graphicFrameLocks noGrp="1"/>
          </p:cNvGraphicFramePr>
          <p:nvPr>
            <p:extLst>
              <p:ext uri="{D42A27DB-BD31-4B8C-83A1-F6EECF244321}">
                <p14:modId xmlns:p14="http://schemas.microsoft.com/office/powerpoint/2010/main" val="1986752046"/>
              </p:ext>
            </p:extLst>
          </p:nvPr>
        </p:nvGraphicFramePr>
        <p:xfrm>
          <a:off x="609600" y="4876800"/>
          <a:ext cx="6934200" cy="900917"/>
        </p:xfrm>
        <a:graphic>
          <a:graphicData uri="http://schemas.openxmlformats.org/drawingml/2006/table">
            <a:tbl>
              <a:tblPr>
                <a:tableStyleId>{284E427A-3D55-4303-BF80-6455036E1DE7}</a:tableStyleId>
              </a:tblPr>
              <a:tblGrid>
                <a:gridCol w="866775"/>
                <a:gridCol w="866775"/>
                <a:gridCol w="866775"/>
                <a:gridCol w="662828"/>
                <a:gridCol w="1070722"/>
                <a:gridCol w="866775"/>
                <a:gridCol w="866775"/>
                <a:gridCol w="866775"/>
              </a:tblGrid>
              <a:tr h="437854">
                <a:tc>
                  <a:txBody>
                    <a:bodyPr/>
                    <a:lstStyle/>
                    <a:p>
                      <a:pPr fontAlgn="b"/>
                      <a:r>
                        <a:rPr lang="en-IN" sz="1600" b="1" dirty="0">
                          <a:effectLst/>
                        </a:rPr>
                        <a:t>EMPNO</a:t>
                      </a:r>
                      <a:endParaRPr lang="en-IN" sz="1600" b="1" dirty="0">
                        <a:solidFill>
                          <a:srgbClr val="000000"/>
                        </a:solidFill>
                        <a:effectLst/>
                      </a:endParaRPr>
                    </a:p>
                  </a:txBody>
                  <a:tcPr marL="60960" marR="60960" marT="60960" marB="60960" anchor="b"/>
                </a:tc>
                <a:tc>
                  <a:txBody>
                    <a:bodyPr/>
                    <a:lstStyle/>
                    <a:p>
                      <a:pPr fontAlgn="b"/>
                      <a:r>
                        <a:rPr lang="en-IN" sz="1600" b="1">
                          <a:effectLst/>
                        </a:rPr>
                        <a:t>ENAME</a:t>
                      </a:r>
                      <a:endParaRPr lang="en-IN" sz="1600" b="1">
                        <a:solidFill>
                          <a:srgbClr val="000000"/>
                        </a:solidFill>
                        <a:effectLst/>
                      </a:endParaRPr>
                    </a:p>
                  </a:txBody>
                  <a:tcPr marL="60960" marR="60960" marT="60960" marB="60960" anchor="b"/>
                </a:tc>
                <a:tc>
                  <a:txBody>
                    <a:bodyPr/>
                    <a:lstStyle/>
                    <a:p>
                      <a:pPr fontAlgn="b"/>
                      <a:r>
                        <a:rPr lang="en-IN" sz="1600" b="1" dirty="0">
                          <a:effectLst/>
                        </a:rPr>
                        <a:t>JOB</a:t>
                      </a:r>
                      <a:endParaRPr lang="en-IN" sz="1600" b="1" dirty="0">
                        <a:solidFill>
                          <a:srgbClr val="000000"/>
                        </a:solidFill>
                        <a:effectLst/>
                      </a:endParaRPr>
                    </a:p>
                  </a:txBody>
                  <a:tcPr marL="60960" marR="60960" marT="60960" marB="60960" anchor="b"/>
                </a:tc>
                <a:tc>
                  <a:txBody>
                    <a:bodyPr/>
                    <a:lstStyle/>
                    <a:p>
                      <a:pPr fontAlgn="b"/>
                      <a:r>
                        <a:rPr lang="en-IN" sz="1600" b="1">
                          <a:effectLst/>
                        </a:rPr>
                        <a:t>MGR</a:t>
                      </a:r>
                      <a:endParaRPr lang="en-IN" sz="1600" b="1">
                        <a:solidFill>
                          <a:srgbClr val="000000"/>
                        </a:solidFill>
                        <a:effectLst/>
                      </a:endParaRPr>
                    </a:p>
                  </a:txBody>
                  <a:tcPr marL="60960" marR="60960" marT="60960" marB="60960" anchor="b"/>
                </a:tc>
                <a:tc>
                  <a:txBody>
                    <a:bodyPr/>
                    <a:lstStyle/>
                    <a:p>
                      <a:pPr fontAlgn="b"/>
                      <a:r>
                        <a:rPr lang="en-IN" sz="1600" b="1">
                          <a:effectLst/>
                        </a:rPr>
                        <a:t>HIREDATE</a:t>
                      </a:r>
                      <a:endParaRPr lang="en-IN" sz="1600" b="1">
                        <a:solidFill>
                          <a:srgbClr val="000000"/>
                        </a:solidFill>
                        <a:effectLst/>
                      </a:endParaRPr>
                    </a:p>
                  </a:txBody>
                  <a:tcPr marL="60960" marR="60960" marT="60960" marB="60960" anchor="b"/>
                </a:tc>
                <a:tc>
                  <a:txBody>
                    <a:bodyPr/>
                    <a:lstStyle/>
                    <a:p>
                      <a:pPr fontAlgn="b"/>
                      <a:r>
                        <a:rPr lang="en-IN" sz="1600" b="1">
                          <a:effectLst/>
                        </a:rPr>
                        <a:t>SAL</a:t>
                      </a:r>
                      <a:endParaRPr lang="en-IN" sz="1600" b="1">
                        <a:solidFill>
                          <a:srgbClr val="000000"/>
                        </a:solidFill>
                        <a:effectLst/>
                      </a:endParaRPr>
                    </a:p>
                  </a:txBody>
                  <a:tcPr marL="60960" marR="60960" marT="60960" marB="60960" anchor="b"/>
                </a:tc>
                <a:tc>
                  <a:txBody>
                    <a:bodyPr/>
                    <a:lstStyle/>
                    <a:p>
                      <a:pPr fontAlgn="b"/>
                      <a:r>
                        <a:rPr lang="en-IN" sz="1600" b="1">
                          <a:effectLst/>
                        </a:rPr>
                        <a:t>COMM</a:t>
                      </a:r>
                      <a:endParaRPr lang="en-IN" sz="1600" b="1">
                        <a:solidFill>
                          <a:srgbClr val="000000"/>
                        </a:solidFill>
                        <a:effectLst/>
                      </a:endParaRPr>
                    </a:p>
                  </a:txBody>
                  <a:tcPr marL="60960" marR="60960" marT="60960" marB="60960" anchor="b"/>
                </a:tc>
                <a:tc>
                  <a:txBody>
                    <a:bodyPr/>
                    <a:lstStyle/>
                    <a:p>
                      <a:pPr fontAlgn="b"/>
                      <a:r>
                        <a:rPr lang="en-IN" sz="1600" b="1" dirty="0">
                          <a:effectLst/>
                        </a:rPr>
                        <a:t>DEPTNO</a:t>
                      </a:r>
                      <a:endParaRPr lang="en-IN" sz="1600" b="1" dirty="0">
                        <a:solidFill>
                          <a:srgbClr val="000000"/>
                        </a:solidFill>
                        <a:effectLst/>
                      </a:endParaRPr>
                    </a:p>
                  </a:txBody>
                  <a:tcPr marL="60960" marR="60960" marT="60960" marB="60960" anchor="b"/>
                </a:tc>
              </a:tr>
              <a:tr h="463063">
                <a:tc>
                  <a:txBody>
                    <a:bodyPr/>
                    <a:lstStyle/>
                    <a:p>
                      <a:r>
                        <a:rPr lang="en-IN" sz="1600" dirty="0" smtClean="0">
                          <a:effectLst/>
                        </a:rPr>
                        <a:t>2323</a:t>
                      </a:r>
                      <a:endParaRPr lang="en-IN" sz="1600" dirty="0">
                        <a:solidFill>
                          <a:srgbClr val="000000"/>
                        </a:solidFill>
                        <a:effectLst/>
                      </a:endParaRPr>
                    </a:p>
                  </a:txBody>
                  <a:tcPr marL="60960" marR="60960" marT="30480" marB="30480" anchor="ctr"/>
                </a:tc>
                <a:tc>
                  <a:txBody>
                    <a:bodyPr/>
                    <a:lstStyle/>
                    <a:p>
                      <a:r>
                        <a:rPr lang="en-IN" sz="1600" dirty="0" smtClean="0">
                          <a:effectLst/>
                        </a:rPr>
                        <a:t>Jason</a:t>
                      </a:r>
                      <a:endParaRPr lang="en-IN" sz="1600" dirty="0">
                        <a:solidFill>
                          <a:srgbClr val="000000"/>
                        </a:solidFill>
                        <a:effectLst/>
                      </a:endParaRPr>
                    </a:p>
                  </a:txBody>
                  <a:tcPr marL="60960" marR="60960" marT="30480" marB="30480" anchor="ctr"/>
                </a:tc>
                <a:tc>
                  <a:txBody>
                    <a:bodyPr/>
                    <a:lstStyle/>
                    <a:p>
                      <a:r>
                        <a:rPr lang="en-IN" sz="1600" dirty="0" smtClean="0">
                          <a:effectLst/>
                        </a:rPr>
                        <a:t>-</a:t>
                      </a:r>
                      <a:endParaRPr lang="en-IN" sz="1600" dirty="0">
                        <a:solidFill>
                          <a:srgbClr val="000000"/>
                        </a:solidFill>
                        <a:effectLst/>
                      </a:endParaRPr>
                    </a:p>
                  </a:txBody>
                  <a:tcPr marL="60960" marR="60960" marT="30480" marB="30480" anchor="ctr"/>
                </a:tc>
                <a:tc>
                  <a:txBody>
                    <a:bodyPr/>
                    <a:lstStyle/>
                    <a:p>
                      <a:r>
                        <a:rPr lang="en-IN" sz="1600" dirty="0" smtClean="0">
                          <a:effectLst/>
                        </a:rPr>
                        <a:t>-</a:t>
                      </a:r>
                      <a:endParaRPr lang="en-IN" sz="1600" dirty="0">
                        <a:solidFill>
                          <a:srgbClr val="000000"/>
                        </a:solidFill>
                        <a:effectLst/>
                      </a:endParaRPr>
                    </a:p>
                  </a:txBody>
                  <a:tcPr marL="60960" marR="60960" marT="30480" marB="30480" anchor="ctr"/>
                </a:tc>
                <a:tc>
                  <a:txBody>
                    <a:bodyPr/>
                    <a:lstStyle/>
                    <a:p>
                      <a:r>
                        <a:rPr lang="en-IN" sz="1600" dirty="0" smtClean="0">
                          <a:effectLst/>
                        </a:rPr>
                        <a:t>-</a:t>
                      </a:r>
                      <a:endParaRPr lang="en-IN" sz="1600" dirty="0">
                        <a:solidFill>
                          <a:srgbClr val="000000"/>
                        </a:solidFill>
                        <a:effectLst/>
                      </a:endParaRPr>
                    </a:p>
                  </a:txBody>
                  <a:tcPr marL="60960" marR="60960" marT="30480" marB="30480" anchor="ctr"/>
                </a:tc>
                <a:tc>
                  <a:txBody>
                    <a:bodyPr/>
                    <a:lstStyle/>
                    <a:p>
                      <a:r>
                        <a:rPr lang="en-IN" sz="1600" dirty="0" smtClean="0">
                          <a:effectLst/>
                        </a:rPr>
                        <a:t>1500</a:t>
                      </a:r>
                      <a:endParaRPr lang="en-IN" sz="1600" dirty="0">
                        <a:solidFill>
                          <a:srgbClr val="000000"/>
                        </a:solidFill>
                        <a:effectLst/>
                      </a:endParaRPr>
                    </a:p>
                  </a:txBody>
                  <a:tcPr marL="60960" marR="60960" marT="30480" marB="30480" anchor="ctr"/>
                </a:tc>
                <a:tc>
                  <a:txBody>
                    <a:bodyPr/>
                    <a:lstStyle/>
                    <a:p>
                      <a:r>
                        <a:rPr lang="en-IN" sz="1600">
                          <a:effectLst/>
                        </a:rPr>
                        <a:t>- </a:t>
                      </a:r>
                      <a:endParaRPr lang="en-IN" sz="1600">
                        <a:solidFill>
                          <a:srgbClr val="000000"/>
                        </a:solidFill>
                        <a:effectLst/>
                      </a:endParaRPr>
                    </a:p>
                  </a:txBody>
                  <a:tcPr marL="60960" marR="60960" marT="30480" marB="30480" anchor="ctr"/>
                </a:tc>
                <a:tc>
                  <a:txBody>
                    <a:bodyPr/>
                    <a:lstStyle/>
                    <a:p>
                      <a:r>
                        <a:rPr lang="en-IN" sz="1600" dirty="0" smtClean="0">
                          <a:effectLst/>
                        </a:rPr>
                        <a:t>10</a:t>
                      </a:r>
                      <a:endParaRPr lang="en-IN" sz="1600" dirty="0">
                        <a:solidFill>
                          <a:srgbClr val="000000"/>
                        </a:solidFill>
                        <a:effectLst/>
                      </a:endParaRPr>
                    </a:p>
                  </a:txBody>
                  <a:tcPr marL="60960" marR="60960" marT="30480" marB="30480" anchor="ctr"/>
                </a:tc>
              </a:tr>
            </a:tbl>
          </a:graphicData>
        </a:graphic>
      </p:graphicFrame>
    </p:spTree>
    <p:extLst>
      <p:ext uri="{BB962C8B-B14F-4D97-AF65-F5344CB8AC3E}">
        <p14:creationId xmlns:p14="http://schemas.microsoft.com/office/powerpoint/2010/main" val="423736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28</a:t>
            </a:fld>
            <a:endParaRPr lang="en-IN"/>
          </a:p>
        </p:txBody>
      </p:sp>
      <p:sp>
        <p:nvSpPr>
          <p:cNvPr id="5" name="Rectangle 4"/>
          <p:cNvSpPr/>
          <p:nvPr/>
        </p:nvSpPr>
        <p:spPr>
          <a:xfrm>
            <a:off x="239696" y="228600"/>
            <a:ext cx="7986793" cy="6324808"/>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buFont typeface="Wingdings" pitchFamily="2" charset="2"/>
              <a:buChar char="Ø"/>
            </a:pPr>
            <a:r>
              <a:rPr lang="en-IN" sz="2000" b="1" dirty="0" smtClean="0">
                <a:solidFill>
                  <a:schemeClr val="tx2"/>
                </a:solidFill>
              </a:rPr>
              <a:t>Suppose the following command is given, will it execute?</a:t>
            </a:r>
          </a:p>
          <a:p>
            <a:pPr lvl="1">
              <a:spcBef>
                <a:spcPts val="600"/>
              </a:spcBef>
            </a:pPr>
            <a:r>
              <a:rPr lang="en-IN" sz="2000" b="1" dirty="0" smtClean="0">
                <a:solidFill>
                  <a:schemeClr val="accent6">
                    <a:lumMod val="50000"/>
                  </a:schemeClr>
                </a:solidFill>
              </a:rPr>
              <a:t>insert into v1 values (8888, ‘EMILY’, 1000, 200, </a:t>
            </a:r>
            <a:r>
              <a:rPr lang="en-IN" sz="2000" b="1" dirty="0">
                <a:solidFill>
                  <a:schemeClr val="accent6">
                    <a:lumMod val="50000"/>
                  </a:schemeClr>
                </a:solidFill>
              </a:rPr>
              <a:t>2</a:t>
            </a:r>
            <a:r>
              <a:rPr lang="en-IN" sz="2000" b="1" dirty="0" smtClean="0">
                <a:solidFill>
                  <a:schemeClr val="accent6">
                    <a:lumMod val="50000"/>
                  </a:schemeClr>
                </a:solidFill>
              </a:rPr>
              <a:t>0); </a:t>
            </a:r>
          </a:p>
          <a:p>
            <a:pPr marL="342900" indent="-342900">
              <a:spcBef>
                <a:spcPts val="600"/>
              </a:spcBef>
              <a:buFont typeface="Wingdings" pitchFamily="2" charset="2"/>
              <a:buChar char="Ø"/>
            </a:pPr>
            <a:r>
              <a:rPr lang="en-IN" sz="2000" b="1" dirty="0" smtClean="0">
                <a:solidFill>
                  <a:schemeClr val="tx2"/>
                </a:solidFill>
              </a:rPr>
              <a:t>This will not be executed as salary is 1000 and where condition says </a:t>
            </a:r>
            <a:r>
              <a:rPr lang="en-IN" sz="2000" b="1" dirty="0" err="1" smtClean="0">
                <a:solidFill>
                  <a:schemeClr val="tx2"/>
                </a:solidFill>
              </a:rPr>
              <a:t>sal</a:t>
            </a:r>
            <a:r>
              <a:rPr lang="en-IN" sz="2000" b="1" dirty="0" smtClean="0">
                <a:solidFill>
                  <a:schemeClr val="tx2"/>
                </a:solidFill>
              </a:rPr>
              <a:t> &gt; 1200 and there is with check option.</a:t>
            </a:r>
          </a:p>
          <a:p>
            <a:pPr marL="342900" indent="-342900">
              <a:spcBef>
                <a:spcPts val="600"/>
              </a:spcBef>
              <a:buFont typeface="Wingdings" pitchFamily="2" charset="2"/>
              <a:buChar char="Ø"/>
            </a:pPr>
            <a:r>
              <a:rPr lang="en-IN" sz="2000" b="1" dirty="0" smtClean="0">
                <a:solidFill>
                  <a:schemeClr val="tx2"/>
                </a:solidFill>
              </a:rPr>
              <a:t>For the following view:</a:t>
            </a:r>
          </a:p>
          <a:p>
            <a:pPr lvl="1"/>
            <a:r>
              <a:rPr lang="en-IN" sz="2000" b="1" dirty="0">
                <a:solidFill>
                  <a:schemeClr val="accent6">
                    <a:lumMod val="50000"/>
                  </a:schemeClr>
                </a:solidFill>
              </a:rPr>
              <a:t>create or replace view </a:t>
            </a:r>
            <a:r>
              <a:rPr lang="en-IN" sz="2000" b="1" dirty="0" smtClean="0">
                <a:solidFill>
                  <a:schemeClr val="accent6">
                    <a:lumMod val="50000"/>
                  </a:schemeClr>
                </a:solidFill>
              </a:rPr>
              <a:t>v2 </a:t>
            </a:r>
            <a:r>
              <a:rPr lang="en-IN" sz="2000" b="1" dirty="0">
                <a:solidFill>
                  <a:schemeClr val="accent6">
                    <a:lumMod val="50000"/>
                  </a:schemeClr>
                </a:solidFill>
              </a:rPr>
              <a:t>as </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err="1">
                <a:solidFill>
                  <a:schemeClr val="accent6">
                    <a:lumMod val="50000"/>
                  </a:schemeClr>
                </a:solidFill>
              </a:rPr>
              <a:t>comm</a:t>
            </a:r>
            <a:r>
              <a:rPr lang="en-IN" sz="2000" b="1" dirty="0">
                <a:solidFill>
                  <a:schemeClr val="accent6">
                    <a:lumMod val="50000"/>
                  </a:schemeClr>
                </a:solidFill>
              </a:rPr>
              <a:t>, </a:t>
            </a:r>
            <a:r>
              <a:rPr lang="en-IN" sz="2000" b="1" dirty="0" err="1">
                <a:solidFill>
                  <a:schemeClr val="accent6">
                    <a:lumMod val="50000"/>
                  </a:schemeClr>
                </a:solidFill>
              </a:rPr>
              <a:t>deptno</a:t>
            </a:r>
            <a:r>
              <a:rPr lang="en-IN" sz="2000" b="1" dirty="0">
                <a:solidFill>
                  <a:schemeClr val="accent6">
                    <a:lumMod val="50000"/>
                  </a:schemeClr>
                </a:solidFill>
              </a:rPr>
              <a:t> </a:t>
            </a:r>
          </a:p>
          <a:p>
            <a:pPr lvl="1"/>
            <a:r>
              <a:rPr lang="en-IN" sz="2000" b="1" dirty="0">
                <a:solidFill>
                  <a:schemeClr val="accent6">
                    <a:lumMod val="50000"/>
                  </a:schemeClr>
                </a:solidFill>
              </a:rPr>
              <a:t>from </a:t>
            </a:r>
            <a:r>
              <a:rPr lang="en-IN" sz="2000" b="1" dirty="0" err="1">
                <a:solidFill>
                  <a:schemeClr val="accent6">
                    <a:lumMod val="50000"/>
                  </a:schemeClr>
                </a:solidFill>
              </a:rPr>
              <a:t>emp</a:t>
            </a:r>
            <a:endParaRPr lang="en-IN" sz="2000" b="1" dirty="0">
              <a:solidFill>
                <a:schemeClr val="accent6">
                  <a:lumMod val="50000"/>
                </a:schemeClr>
              </a:solidFill>
            </a:endParaRPr>
          </a:p>
          <a:p>
            <a:pPr lvl="1"/>
            <a:r>
              <a:rPr lang="en-IN" sz="2000" b="1" dirty="0" smtClean="0">
                <a:solidFill>
                  <a:schemeClr val="accent6">
                    <a:lumMod val="50000"/>
                  </a:schemeClr>
                </a:solidFill>
              </a:rPr>
              <a:t>where </a:t>
            </a:r>
            <a:r>
              <a:rPr lang="en-IN" sz="2000" b="1" dirty="0" err="1" smtClean="0">
                <a:solidFill>
                  <a:schemeClr val="accent6">
                    <a:lumMod val="50000"/>
                  </a:schemeClr>
                </a:solidFill>
              </a:rPr>
              <a:t>sal</a:t>
            </a:r>
            <a:r>
              <a:rPr lang="en-IN" sz="2000" b="1" dirty="0" smtClean="0">
                <a:solidFill>
                  <a:schemeClr val="accent6">
                    <a:lumMod val="50000"/>
                  </a:schemeClr>
                </a:solidFill>
              </a:rPr>
              <a:t> &gt; 1200;</a:t>
            </a:r>
          </a:p>
          <a:p>
            <a:pPr marL="457200" lvl="2"/>
            <a:endParaRPr lang="en-IN" sz="2000" b="1" dirty="0" smtClean="0">
              <a:solidFill>
                <a:schemeClr val="accent6">
                  <a:lumMod val="50000"/>
                </a:schemeClr>
              </a:solidFill>
            </a:endParaRPr>
          </a:p>
          <a:p>
            <a:pPr marL="457200" lvl="2"/>
            <a:r>
              <a:rPr lang="en-IN" sz="2000" b="1" dirty="0" smtClean="0">
                <a:solidFill>
                  <a:schemeClr val="accent6">
                    <a:lumMod val="50000"/>
                  </a:schemeClr>
                </a:solidFill>
              </a:rPr>
              <a:t>insert </a:t>
            </a:r>
            <a:r>
              <a:rPr lang="en-IN" sz="2000" b="1" dirty="0">
                <a:solidFill>
                  <a:schemeClr val="accent6">
                    <a:lumMod val="50000"/>
                  </a:schemeClr>
                </a:solidFill>
              </a:rPr>
              <a:t>into </a:t>
            </a:r>
            <a:r>
              <a:rPr lang="en-IN" sz="2000" b="1" dirty="0" smtClean="0">
                <a:solidFill>
                  <a:schemeClr val="accent6">
                    <a:lumMod val="50000"/>
                  </a:schemeClr>
                </a:solidFill>
              </a:rPr>
              <a:t>v2 </a:t>
            </a:r>
            <a:r>
              <a:rPr lang="en-IN" sz="2000" b="1" dirty="0">
                <a:solidFill>
                  <a:schemeClr val="accent6">
                    <a:lumMod val="50000"/>
                  </a:schemeClr>
                </a:solidFill>
              </a:rPr>
              <a:t>values (8888, ‘EMILY’, 1000, 200, 20); </a:t>
            </a:r>
            <a:endParaRPr lang="en-IN" sz="2000" b="1" dirty="0" smtClean="0">
              <a:solidFill>
                <a:schemeClr val="accent6">
                  <a:lumMod val="50000"/>
                </a:schemeClr>
              </a:solidFill>
            </a:endParaRPr>
          </a:p>
          <a:p>
            <a:pPr marL="342900" lvl="1" indent="-342900">
              <a:spcBef>
                <a:spcPts val="600"/>
              </a:spcBef>
              <a:buFont typeface="Wingdings" pitchFamily="2" charset="2"/>
              <a:buChar char="Ø"/>
            </a:pPr>
            <a:r>
              <a:rPr lang="en-IN" sz="2000" b="1" dirty="0">
                <a:solidFill>
                  <a:schemeClr val="tx2"/>
                </a:solidFill>
              </a:rPr>
              <a:t>This </a:t>
            </a:r>
            <a:r>
              <a:rPr lang="en-IN" sz="2000" b="1" dirty="0" smtClean="0">
                <a:solidFill>
                  <a:schemeClr val="tx2"/>
                </a:solidFill>
              </a:rPr>
              <a:t>will </a:t>
            </a:r>
            <a:r>
              <a:rPr lang="en-IN" sz="2000" b="1" dirty="0">
                <a:solidFill>
                  <a:schemeClr val="tx2"/>
                </a:solidFill>
              </a:rPr>
              <a:t>be executed as </a:t>
            </a:r>
            <a:r>
              <a:rPr lang="en-IN" sz="2000" b="1" dirty="0" smtClean="0">
                <a:solidFill>
                  <a:schemeClr val="tx2"/>
                </a:solidFill>
              </a:rPr>
              <a:t>there is no ‘with check option’.</a:t>
            </a:r>
          </a:p>
          <a:p>
            <a:pPr marL="342900" lvl="1" indent="-342900">
              <a:spcBef>
                <a:spcPts val="600"/>
              </a:spcBef>
              <a:buFont typeface="Wingdings" pitchFamily="2" charset="2"/>
              <a:buChar char="Ø"/>
            </a:pPr>
            <a:endParaRPr lang="en-IN" sz="2000" b="1" dirty="0">
              <a:solidFill>
                <a:schemeClr val="tx2"/>
              </a:solidFill>
            </a:endParaRPr>
          </a:p>
          <a:p>
            <a:pPr marL="342900" lvl="1" indent="-342900">
              <a:spcBef>
                <a:spcPts val="600"/>
              </a:spcBef>
              <a:buFont typeface="Wingdings" pitchFamily="2" charset="2"/>
              <a:buChar char="Ø"/>
            </a:pPr>
            <a:endParaRPr lang="en-IN" sz="2000" b="1" dirty="0" smtClean="0">
              <a:solidFill>
                <a:schemeClr val="tx2"/>
              </a:solidFill>
            </a:endParaRPr>
          </a:p>
          <a:p>
            <a:pPr lvl="1"/>
            <a:endParaRPr lang="en-IN" sz="2000" b="1" dirty="0" smtClean="0">
              <a:solidFill>
                <a:schemeClr val="accent6">
                  <a:lumMod val="50000"/>
                </a:schemeClr>
              </a:solidFill>
            </a:endParaRPr>
          </a:p>
          <a:p>
            <a:pPr lvl="1"/>
            <a:r>
              <a:rPr lang="en-IN" sz="2000" b="1" dirty="0" smtClean="0">
                <a:solidFill>
                  <a:schemeClr val="accent6">
                    <a:lumMod val="50000"/>
                  </a:schemeClr>
                </a:solidFill>
              </a:rPr>
              <a:t>select * from v2;</a:t>
            </a:r>
          </a:p>
          <a:p>
            <a:pPr marL="342900" indent="-342900">
              <a:buFont typeface="Wingdings" pitchFamily="2" charset="2"/>
              <a:buChar char="Ø"/>
            </a:pPr>
            <a:r>
              <a:rPr lang="en-IN" sz="2000" b="1" dirty="0" smtClean="0">
                <a:solidFill>
                  <a:schemeClr val="tx2"/>
                </a:solidFill>
              </a:rPr>
              <a:t>Will the above row be displayed?</a:t>
            </a:r>
          </a:p>
          <a:p>
            <a:pPr marL="342900" indent="-342900">
              <a:buFont typeface="Wingdings" pitchFamily="2" charset="2"/>
              <a:buChar char="Ø"/>
            </a:pPr>
            <a:r>
              <a:rPr lang="en-IN" sz="2000" b="1" dirty="0" smtClean="0">
                <a:solidFill>
                  <a:srgbClr val="FF0000"/>
                </a:solidFill>
              </a:rPr>
              <a:t>NO!!</a:t>
            </a:r>
          </a:p>
        </p:txBody>
      </p:sp>
      <p:graphicFrame>
        <p:nvGraphicFramePr>
          <p:cNvPr id="7" name="Table 6"/>
          <p:cNvGraphicFramePr>
            <a:graphicFrameLocks noGrp="1"/>
          </p:cNvGraphicFramePr>
          <p:nvPr>
            <p:extLst>
              <p:ext uri="{D42A27DB-BD31-4B8C-83A1-F6EECF244321}">
                <p14:modId xmlns:p14="http://schemas.microsoft.com/office/powerpoint/2010/main" val="2642160962"/>
              </p:ext>
            </p:extLst>
          </p:nvPr>
        </p:nvGraphicFramePr>
        <p:xfrm>
          <a:off x="685800" y="4267200"/>
          <a:ext cx="6934200" cy="900917"/>
        </p:xfrm>
        <a:graphic>
          <a:graphicData uri="http://schemas.openxmlformats.org/drawingml/2006/table">
            <a:tbl>
              <a:tblPr>
                <a:tableStyleId>{284E427A-3D55-4303-BF80-6455036E1DE7}</a:tableStyleId>
              </a:tblPr>
              <a:tblGrid>
                <a:gridCol w="866775"/>
                <a:gridCol w="866775"/>
                <a:gridCol w="866775"/>
                <a:gridCol w="662828"/>
                <a:gridCol w="1070722"/>
                <a:gridCol w="866775"/>
                <a:gridCol w="866775"/>
                <a:gridCol w="866775"/>
              </a:tblGrid>
              <a:tr h="437854">
                <a:tc>
                  <a:txBody>
                    <a:bodyPr/>
                    <a:lstStyle/>
                    <a:p>
                      <a:pPr fontAlgn="b"/>
                      <a:r>
                        <a:rPr lang="en-IN" sz="1600" b="1" dirty="0">
                          <a:effectLst/>
                        </a:rPr>
                        <a:t>EMPNO</a:t>
                      </a:r>
                      <a:endParaRPr lang="en-IN" sz="1600" b="1" dirty="0">
                        <a:solidFill>
                          <a:srgbClr val="000000"/>
                        </a:solidFill>
                        <a:effectLst/>
                      </a:endParaRPr>
                    </a:p>
                  </a:txBody>
                  <a:tcPr marL="60960" marR="60960" marT="60960" marB="60960" anchor="b"/>
                </a:tc>
                <a:tc>
                  <a:txBody>
                    <a:bodyPr/>
                    <a:lstStyle/>
                    <a:p>
                      <a:pPr fontAlgn="b"/>
                      <a:r>
                        <a:rPr lang="en-IN" sz="1600" b="1">
                          <a:effectLst/>
                        </a:rPr>
                        <a:t>ENAME</a:t>
                      </a:r>
                      <a:endParaRPr lang="en-IN" sz="1600" b="1">
                        <a:solidFill>
                          <a:srgbClr val="000000"/>
                        </a:solidFill>
                        <a:effectLst/>
                      </a:endParaRPr>
                    </a:p>
                  </a:txBody>
                  <a:tcPr marL="60960" marR="60960" marT="60960" marB="60960" anchor="b"/>
                </a:tc>
                <a:tc>
                  <a:txBody>
                    <a:bodyPr/>
                    <a:lstStyle/>
                    <a:p>
                      <a:pPr fontAlgn="b"/>
                      <a:r>
                        <a:rPr lang="en-IN" sz="1600" b="1" dirty="0">
                          <a:effectLst/>
                        </a:rPr>
                        <a:t>JOB</a:t>
                      </a:r>
                      <a:endParaRPr lang="en-IN" sz="1600" b="1" dirty="0">
                        <a:solidFill>
                          <a:srgbClr val="000000"/>
                        </a:solidFill>
                        <a:effectLst/>
                      </a:endParaRPr>
                    </a:p>
                  </a:txBody>
                  <a:tcPr marL="60960" marR="60960" marT="60960" marB="60960" anchor="b"/>
                </a:tc>
                <a:tc>
                  <a:txBody>
                    <a:bodyPr/>
                    <a:lstStyle/>
                    <a:p>
                      <a:pPr fontAlgn="b"/>
                      <a:r>
                        <a:rPr lang="en-IN" sz="1600" b="1">
                          <a:effectLst/>
                        </a:rPr>
                        <a:t>MGR</a:t>
                      </a:r>
                      <a:endParaRPr lang="en-IN" sz="1600" b="1">
                        <a:solidFill>
                          <a:srgbClr val="000000"/>
                        </a:solidFill>
                        <a:effectLst/>
                      </a:endParaRPr>
                    </a:p>
                  </a:txBody>
                  <a:tcPr marL="60960" marR="60960" marT="60960" marB="60960" anchor="b"/>
                </a:tc>
                <a:tc>
                  <a:txBody>
                    <a:bodyPr/>
                    <a:lstStyle/>
                    <a:p>
                      <a:pPr fontAlgn="b"/>
                      <a:r>
                        <a:rPr lang="en-IN" sz="1600" b="1">
                          <a:effectLst/>
                        </a:rPr>
                        <a:t>HIREDATE</a:t>
                      </a:r>
                      <a:endParaRPr lang="en-IN" sz="1600" b="1">
                        <a:solidFill>
                          <a:srgbClr val="000000"/>
                        </a:solidFill>
                        <a:effectLst/>
                      </a:endParaRPr>
                    </a:p>
                  </a:txBody>
                  <a:tcPr marL="60960" marR="60960" marT="60960" marB="60960" anchor="b"/>
                </a:tc>
                <a:tc>
                  <a:txBody>
                    <a:bodyPr/>
                    <a:lstStyle/>
                    <a:p>
                      <a:pPr fontAlgn="b"/>
                      <a:r>
                        <a:rPr lang="en-IN" sz="1600" b="1">
                          <a:effectLst/>
                        </a:rPr>
                        <a:t>SAL</a:t>
                      </a:r>
                      <a:endParaRPr lang="en-IN" sz="1600" b="1">
                        <a:solidFill>
                          <a:srgbClr val="000000"/>
                        </a:solidFill>
                        <a:effectLst/>
                      </a:endParaRPr>
                    </a:p>
                  </a:txBody>
                  <a:tcPr marL="60960" marR="60960" marT="60960" marB="60960" anchor="b"/>
                </a:tc>
                <a:tc>
                  <a:txBody>
                    <a:bodyPr/>
                    <a:lstStyle/>
                    <a:p>
                      <a:pPr fontAlgn="b"/>
                      <a:r>
                        <a:rPr lang="en-IN" sz="1600" b="1" dirty="0">
                          <a:effectLst/>
                        </a:rPr>
                        <a:t>COMM</a:t>
                      </a:r>
                      <a:endParaRPr lang="en-IN" sz="1600" b="1" dirty="0">
                        <a:solidFill>
                          <a:srgbClr val="000000"/>
                        </a:solidFill>
                        <a:effectLst/>
                      </a:endParaRPr>
                    </a:p>
                  </a:txBody>
                  <a:tcPr marL="60960" marR="60960" marT="60960" marB="60960" anchor="b"/>
                </a:tc>
                <a:tc>
                  <a:txBody>
                    <a:bodyPr/>
                    <a:lstStyle/>
                    <a:p>
                      <a:pPr fontAlgn="b"/>
                      <a:r>
                        <a:rPr lang="en-IN" sz="1600" b="1" dirty="0">
                          <a:effectLst/>
                        </a:rPr>
                        <a:t>DEPTNO</a:t>
                      </a:r>
                      <a:endParaRPr lang="en-IN" sz="1600" b="1" dirty="0">
                        <a:solidFill>
                          <a:srgbClr val="000000"/>
                        </a:solidFill>
                        <a:effectLst/>
                      </a:endParaRPr>
                    </a:p>
                  </a:txBody>
                  <a:tcPr marL="60960" marR="60960" marT="60960" marB="60960" anchor="b"/>
                </a:tc>
              </a:tr>
              <a:tr h="463063">
                <a:tc>
                  <a:txBody>
                    <a:bodyPr/>
                    <a:lstStyle/>
                    <a:p>
                      <a:r>
                        <a:rPr lang="en-IN" sz="1600" dirty="0" smtClean="0">
                          <a:effectLst/>
                        </a:rPr>
                        <a:t>8888</a:t>
                      </a:r>
                      <a:endParaRPr lang="en-IN" sz="1600" dirty="0">
                        <a:solidFill>
                          <a:srgbClr val="000000"/>
                        </a:solidFill>
                        <a:effectLst/>
                      </a:endParaRPr>
                    </a:p>
                  </a:txBody>
                  <a:tcPr marL="60960" marR="60960" marT="30480" marB="30480" anchor="ctr"/>
                </a:tc>
                <a:tc>
                  <a:txBody>
                    <a:bodyPr/>
                    <a:lstStyle/>
                    <a:p>
                      <a:r>
                        <a:rPr lang="en-IN" sz="1600" dirty="0" smtClean="0">
                          <a:effectLst/>
                        </a:rPr>
                        <a:t>EMILY</a:t>
                      </a:r>
                      <a:endParaRPr lang="en-IN" sz="1600" dirty="0">
                        <a:solidFill>
                          <a:srgbClr val="000000"/>
                        </a:solidFill>
                        <a:effectLst/>
                      </a:endParaRPr>
                    </a:p>
                  </a:txBody>
                  <a:tcPr marL="60960" marR="60960" marT="30480" marB="30480" anchor="ctr"/>
                </a:tc>
                <a:tc>
                  <a:txBody>
                    <a:bodyPr/>
                    <a:lstStyle/>
                    <a:p>
                      <a:r>
                        <a:rPr lang="en-IN" sz="1600" dirty="0" smtClean="0">
                          <a:effectLst/>
                        </a:rPr>
                        <a:t>-</a:t>
                      </a:r>
                      <a:endParaRPr lang="en-IN" sz="1600" dirty="0">
                        <a:solidFill>
                          <a:srgbClr val="000000"/>
                        </a:solidFill>
                        <a:effectLst/>
                      </a:endParaRPr>
                    </a:p>
                  </a:txBody>
                  <a:tcPr marL="60960" marR="60960" marT="30480" marB="30480" anchor="ctr"/>
                </a:tc>
                <a:tc>
                  <a:txBody>
                    <a:bodyPr/>
                    <a:lstStyle/>
                    <a:p>
                      <a:r>
                        <a:rPr lang="en-IN" sz="1600" dirty="0" smtClean="0">
                          <a:effectLst/>
                        </a:rPr>
                        <a:t>-</a:t>
                      </a:r>
                      <a:endParaRPr lang="en-IN" sz="1600" dirty="0">
                        <a:solidFill>
                          <a:srgbClr val="000000"/>
                        </a:solidFill>
                        <a:effectLst/>
                      </a:endParaRPr>
                    </a:p>
                  </a:txBody>
                  <a:tcPr marL="60960" marR="60960" marT="30480" marB="30480" anchor="ctr"/>
                </a:tc>
                <a:tc>
                  <a:txBody>
                    <a:bodyPr/>
                    <a:lstStyle/>
                    <a:p>
                      <a:r>
                        <a:rPr lang="en-IN" sz="1600" dirty="0" smtClean="0">
                          <a:effectLst/>
                        </a:rPr>
                        <a:t>-</a:t>
                      </a:r>
                      <a:endParaRPr lang="en-IN" sz="1600" dirty="0">
                        <a:solidFill>
                          <a:srgbClr val="000000"/>
                        </a:solidFill>
                        <a:effectLst/>
                      </a:endParaRPr>
                    </a:p>
                  </a:txBody>
                  <a:tcPr marL="60960" marR="60960" marT="30480" marB="30480" anchor="ctr"/>
                </a:tc>
                <a:tc>
                  <a:txBody>
                    <a:bodyPr/>
                    <a:lstStyle/>
                    <a:p>
                      <a:r>
                        <a:rPr lang="en-IN" sz="1600" dirty="0" smtClean="0">
                          <a:effectLst/>
                        </a:rPr>
                        <a:t>1000</a:t>
                      </a:r>
                      <a:endParaRPr lang="en-IN" sz="1600" dirty="0">
                        <a:solidFill>
                          <a:srgbClr val="000000"/>
                        </a:solidFill>
                        <a:effectLst/>
                      </a:endParaRPr>
                    </a:p>
                  </a:txBody>
                  <a:tcPr marL="60960" marR="60960" marT="30480" marB="30480" anchor="ctr"/>
                </a:tc>
                <a:tc>
                  <a:txBody>
                    <a:bodyPr/>
                    <a:lstStyle/>
                    <a:p>
                      <a:r>
                        <a:rPr lang="en-IN" sz="1600" dirty="0" smtClean="0">
                          <a:effectLst/>
                        </a:rPr>
                        <a:t>200</a:t>
                      </a:r>
                      <a:endParaRPr lang="en-IN" sz="1600" dirty="0">
                        <a:solidFill>
                          <a:srgbClr val="000000"/>
                        </a:solidFill>
                        <a:effectLst/>
                      </a:endParaRPr>
                    </a:p>
                  </a:txBody>
                  <a:tcPr marL="60960" marR="60960" marT="30480" marB="30480" anchor="ctr"/>
                </a:tc>
                <a:tc>
                  <a:txBody>
                    <a:bodyPr/>
                    <a:lstStyle/>
                    <a:p>
                      <a:r>
                        <a:rPr lang="en-IN" sz="1600" dirty="0" smtClean="0">
                          <a:effectLst/>
                        </a:rPr>
                        <a:t>20</a:t>
                      </a:r>
                      <a:endParaRPr lang="en-IN" sz="1600" dirty="0">
                        <a:solidFill>
                          <a:srgbClr val="000000"/>
                        </a:solidFill>
                        <a:effectLst/>
                      </a:endParaRPr>
                    </a:p>
                  </a:txBody>
                  <a:tcPr marL="60960" marR="60960" marT="30480" marB="30480" anchor="ctr"/>
                </a:tc>
              </a:tr>
            </a:tbl>
          </a:graphicData>
        </a:graphic>
      </p:graphicFrame>
    </p:spTree>
    <p:extLst>
      <p:ext uri="{BB962C8B-B14F-4D97-AF65-F5344CB8AC3E}">
        <p14:creationId xmlns:p14="http://schemas.microsoft.com/office/powerpoint/2010/main" val="379689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29</a:t>
            </a:fld>
            <a:endParaRPr lang="en-IN"/>
          </a:p>
        </p:txBody>
      </p:sp>
      <p:sp>
        <p:nvSpPr>
          <p:cNvPr id="5" name="Rectangle 4"/>
          <p:cNvSpPr/>
          <p:nvPr/>
        </p:nvSpPr>
        <p:spPr>
          <a:xfrm>
            <a:off x="269243" y="183178"/>
            <a:ext cx="7986793" cy="6324808"/>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buFont typeface="Wingdings" pitchFamily="2" charset="2"/>
              <a:buChar char="Ø"/>
            </a:pPr>
            <a:r>
              <a:rPr lang="en-IN" sz="2000" b="1" dirty="0" smtClean="0">
                <a:solidFill>
                  <a:schemeClr val="tx2"/>
                </a:solidFill>
              </a:rPr>
              <a:t>For the following views:</a:t>
            </a:r>
          </a:p>
          <a:p>
            <a:pPr lvl="1"/>
            <a:r>
              <a:rPr lang="en-IN" sz="2000" b="1" dirty="0">
                <a:solidFill>
                  <a:schemeClr val="accent6">
                    <a:lumMod val="50000"/>
                  </a:schemeClr>
                </a:solidFill>
              </a:rPr>
              <a:t>create or replace view </a:t>
            </a:r>
            <a:r>
              <a:rPr lang="en-IN" sz="2000" b="1" dirty="0" smtClean="0">
                <a:solidFill>
                  <a:schemeClr val="accent6">
                    <a:lumMod val="50000"/>
                  </a:schemeClr>
                </a:solidFill>
              </a:rPr>
              <a:t>v1 </a:t>
            </a:r>
            <a:r>
              <a:rPr lang="en-IN" sz="2000" b="1" dirty="0">
                <a:solidFill>
                  <a:schemeClr val="accent6">
                    <a:lumMod val="50000"/>
                  </a:schemeClr>
                </a:solidFill>
              </a:rPr>
              <a:t>as </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err="1">
                <a:solidFill>
                  <a:schemeClr val="accent6">
                    <a:lumMod val="50000"/>
                  </a:schemeClr>
                </a:solidFill>
              </a:rPr>
              <a:t>comm</a:t>
            </a:r>
            <a:r>
              <a:rPr lang="en-IN" sz="2000" b="1" dirty="0">
                <a:solidFill>
                  <a:schemeClr val="accent6">
                    <a:lumMod val="50000"/>
                  </a:schemeClr>
                </a:solidFill>
              </a:rPr>
              <a:t>, </a:t>
            </a:r>
            <a:r>
              <a:rPr lang="en-IN" sz="2000" b="1" dirty="0" err="1">
                <a:solidFill>
                  <a:schemeClr val="accent6">
                    <a:lumMod val="50000"/>
                  </a:schemeClr>
                </a:solidFill>
              </a:rPr>
              <a:t>deptno</a:t>
            </a:r>
            <a:r>
              <a:rPr lang="en-IN" sz="2000" b="1" dirty="0">
                <a:solidFill>
                  <a:schemeClr val="accent6">
                    <a:lumMod val="50000"/>
                  </a:schemeClr>
                </a:solidFill>
              </a:rPr>
              <a:t> </a:t>
            </a:r>
          </a:p>
          <a:p>
            <a:pPr lvl="1"/>
            <a:r>
              <a:rPr lang="en-IN" sz="2000" b="1" dirty="0">
                <a:solidFill>
                  <a:schemeClr val="accent6">
                    <a:lumMod val="50000"/>
                  </a:schemeClr>
                </a:solidFill>
              </a:rPr>
              <a:t>from </a:t>
            </a:r>
            <a:r>
              <a:rPr lang="en-IN" sz="2000" b="1" dirty="0" err="1">
                <a:solidFill>
                  <a:schemeClr val="accent6">
                    <a:lumMod val="50000"/>
                  </a:schemeClr>
                </a:solidFill>
              </a:rPr>
              <a:t>emp</a:t>
            </a:r>
            <a:endParaRPr lang="en-IN" sz="2000" b="1" dirty="0">
              <a:solidFill>
                <a:schemeClr val="accent6">
                  <a:lumMod val="50000"/>
                </a:schemeClr>
              </a:solidFill>
            </a:endParaRPr>
          </a:p>
          <a:p>
            <a:pPr lvl="1"/>
            <a:r>
              <a:rPr lang="en-IN" sz="2000" b="1" dirty="0">
                <a:solidFill>
                  <a:schemeClr val="accent6">
                    <a:lumMod val="50000"/>
                  </a:schemeClr>
                </a:solidFill>
              </a:rPr>
              <a:t>where </a:t>
            </a:r>
            <a:r>
              <a:rPr lang="en-IN" sz="2000" b="1" dirty="0" err="1">
                <a:solidFill>
                  <a:schemeClr val="accent6">
                    <a:lumMod val="50000"/>
                  </a:schemeClr>
                </a:solidFill>
              </a:rPr>
              <a:t>sal</a:t>
            </a:r>
            <a:r>
              <a:rPr lang="en-IN" sz="2000" b="1" dirty="0">
                <a:solidFill>
                  <a:schemeClr val="accent6">
                    <a:lumMod val="50000"/>
                  </a:schemeClr>
                </a:solidFill>
              </a:rPr>
              <a:t> &gt; </a:t>
            </a:r>
            <a:r>
              <a:rPr lang="en-IN" sz="2000" b="1" dirty="0" smtClean="0">
                <a:solidFill>
                  <a:schemeClr val="accent6">
                    <a:lumMod val="50000"/>
                  </a:schemeClr>
                </a:solidFill>
              </a:rPr>
              <a:t>1200;</a:t>
            </a:r>
          </a:p>
          <a:p>
            <a:pPr lvl="1"/>
            <a:endParaRPr lang="en-IN" sz="2000" b="1" dirty="0" smtClean="0">
              <a:solidFill>
                <a:schemeClr val="accent6">
                  <a:lumMod val="50000"/>
                </a:schemeClr>
              </a:solidFill>
            </a:endParaRPr>
          </a:p>
          <a:p>
            <a:pPr lvl="1"/>
            <a:r>
              <a:rPr lang="en-IN" sz="2000" b="1" dirty="0" smtClean="0">
                <a:solidFill>
                  <a:schemeClr val="accent6">
                    <a:lumMod val="50000"/>
                  </a:schemeClr>
                </a:solidFill>
              </a:rPr>
              <a:t>create </a:t>
            </a:r>
            <a:r>
              <a:rPr lang="en-IN" sz="2000" b="1" dirty="0">
                <a:solidFill>
                  <a:schemeClr val="accent6">
                    <a:lumMod val="50000"/>
                  </a:schemeClr>
                </a:solidFill>
              </a:rPr>
              <a:t>or replace view </a:t>
            </a:r>
            <a:r>
              <a:rPr lang="en-IN" sz="2000" b="1" dirty="0" smtClean="0">
                <a:solidFill>
                  <a:schemeClr val="accent6">
                    <a:lumMod val="50000"/>
                  </a:schemeClr>
                </a:solidFill>
              </a:rPr>
              <a:t>v2 </a:t>
            </a:r>
            <a:r>
              <a:rPr lang="en-IN" sz="2000" b="1" dirty="0">
                <a:solidFill>
                  <a:schemeClr val="accent6">
                    <a:lumMod val="50000"/>
                  </a:schemeClr>
                </a:solidFill>
              </a:rPr>
              <a:t>as </a:t>
            </a:r>
          </a:p>
          <a:p>
            <a:pPr lvl="1"/>
            <a:r>
              <a:rPr lang="en-IN" sz="2000" b="1" dirty="0">
                <a:solidFill>
                  <a:schemeClr val="accent6">
                    <a:lumMod val="50000"/>
                  </a:schemeClr>
                </a:solidFill>
              </a:rPr>
              <a:t>select </a:t>
            </a:r>
            <a:r>
              <a:rPr lang="en-IN" sz="2000" b="1" dirty="0" smtClean="0">
                <a:solidFill>
                  <a:schemeClr val="accent6">
                    <a:lumMod val="50000"/>
                  </a:schemeClr>
                </a:solidFill>
              </a:rPr>
              <a:t>* from v1</a:t>
            </a:r>
            <a:endParaRPr lang="en-IN" sz="2000" b="1" dirty="0">
              <a:solidFill>
                <a:schemeClr val="accent6">
                  <a:lumMod val="50000"/>
                </a:schemeClr>
              </a:solidFill>
            </a:endParaRPr>
          </a:p>
          <a:p>
            <a:pPr lvl="1"/>
            <a:r>
              <a:rPr lang="en-IN" sz="2000" b="1" dirty="0">
                <a:solidFill>
                  <a:schemeClr val="accent6">
                    <a:lumMod val="50000"/>
                  </a:schemeClr>
                </a:solidFill>
              </a:rPr>
              <a:t>where </a:t>
            </a:r>
            <a:r>
              <a:rPr lang="en-IN" sz="2000" b="1" dirty="0" err="1" smtClean="0">
                <a:solidFill>
                  <a:schemeClr val="accent6">
                    <a:lumMod val="50000"/>
                  </a:schemeClr>
                </a:solidFill>
              </a:rPr>
              <a:t>deptno</a:t>
            </a:r>
            <a:r>
              <a:rPr lang="en-IN" sz="2000" b="1" dirty="0" smtClean="0">
                <a:solidFill>
                  <a:schemeClr val="accent6">
                    <a:lumMod val="50000"/>
                  </a:schemeClr>
                </a:solidFill>
              </a:rPr>
              <a:t> = 10</a:t>
            </a:r>
          </a:p>
          <a:p>
            <a:pPr lvl="1"/>
            <a:r>
              <a:rPr lang="en-IN" sz="2000" b="1" dirty="0" smtClean="0">
                <a:solidFill>
                  <a:schemeClr val="accent6">
                    <a:lumMod val="50000"/>
                  </a:schemeClr>
                </a:solidFill>
              </a:rPr>
              <a:t>with check option;</a:t>
            </a:r>
            <a:endParaRPr lang="en-IN" sz="2000" b="1" dirty="0">
              <a:solidFill>
                <a:schemeClr val="accent6">
                  <a:lumMod val="50000"/>
                </a:schemeClr>
              </a:solidFill>
            </a:endParaRPr>
          </a:p>
          <a:p>
            <a:pPr marL="342900" lvl="1" indent="-342900">
              <a:spcBef>
                <a:spcPts val="600"/>
              </a:spcBef>
              <a:buFont typeface="Wingdings" pitchFamily="2" charset="2"/>
              <a:buChar char="Ø"/>
            </a:pPr>
            <a:r>
              <a:rPr lang="en-IN" sz="2000" b="1" dirty="0" smtClean="0">
                <a:solidFill>
                  <a:schemeClr val="tx2"/>
                </a:solidFill>
              </a:rPr>
              <a:t>View v2 will have two check constraints on it.</a:t>
            </a:r>
          </a:p>
          <a:p>
            <a:pPr marL="342900" lvl="1" indent="-342900">
              <a:spcBef>
                <a:spcPts val="600"/>
              </a:spcBef>
              <a:buFont typeface="Wingdings" pitchFamily="2" charset="2"/>
              <a:buChar char="Ø"/>
            </a:pPr>
            <a:r>
              <a:rPr lang="en-IN" sz="2000" b="1" dirty="0" smtClean="0">
                <a:solidFill>
                  <a:schemeClr val="tx2"/>
                </a:solidFill>
              </a:rPr>
              <a:t>with check option(</a:t>
            </a:r>
            <a:r>
              <a:rPr lang="en-IN" sz="2000" b="1" dirty="0" err="1" smtClean="0">
                <a:solidFill>
                  <a:schemeClr val="tx2"/>
                </a:solidFill>
              </a:rPr>
              <a:t>w.c.o</a:t>
            </a:r>
            <a:r>
              <a:rPr lang="en-IN" sz="2000" b="1" dirty="0" smtClean="0">
                <a:solidFill>
                  <a:schemeClr val="tx2"/>
                </a:solidFill>
              </a:rPr>
              <a:t>.) creates a cascading effect which means if a view has </a:t>
            </a:r>
            <a:r>
              <a:rPr lang="en-IN" sz="2000" b="1" dirty="0" err="1" smtClean="0">
                <a:solidFill>
                  <a:schemeClr val="tx2"/>
                </a:solidFill>
              </a:rPr>
              <a:t>w.c.o</a:t>
            </a:r>
            <a:r>
              <a:rPr lang="en-IN" sz="2000" b="1" dirty="0" smtClean="0">
                <a:solidFill>
                  <a:schemeClr val="tx2"/>
                </a:solidFill>
              </a:rPr>
              <a:t>. then it inherits all where conditions of the tables/views on which it is created.</a:t>
            </a:r>
          </a:p>
          <a:p>
            <a:pPr marL="342900" lvl="1" indent="-342900">
              <a:spcBef>
                <a:spcPts val="600"/>
              </a:spcBef>
              <a:spcAft>
                <a:spcPts val="600"/>
              </a:spcAft>
              <a:buFont typeface="Wingdings" pitchFamily="2" charset="2"/>
              <a:buChar char="Ø"/>
            </a:pPr>
            <a:r>
              <a:rPr lang="en-IN" sz="2000" b="1" dirty="0">
                <a:solidFill>
                  <a:schemeClr val="accent6">
                    <a:lumMod val="50000"/>
                  </a:schemeClr>
                </a:solidFill>
              </a:rPr>
              <a:t>insert into v2 values (8888, ‘EMILY’, 1000, 200, 20); </a:t>
            </a:r>
            <a:r>
              <a:rPr lang="en-IN" sz="2000" b="1" dirty="0" smtClean="0">
                <a:solidFill>
                  <a:schemeClr val="accent6">
                    <a:lumMod val="50000"/>
                  </a:schemeClr>
                </a:solidFill>
              </a:rPr>
              <a:t>   </a:t>
            </a:r>
          </a:p>
          <a:p>
            <a:pPr marL="342900" lvl="1" indent="-342900">
              <a:spcBef>
                <a:spcPts val="600"/>
              </a:spcBef>
              <a:spcAft>
                <a:spcPts val="600"/>
              </a:spcAft>
              <a:buFont typeface="Wingdings" pitchFamily="2" charset="2"/>
              <a:buChar char="Ø"/>
            </a:pPr>
            <a:r>
              <a:rPr lang="en-IN" sz="2000" b="1" dirty="0">
                <a:solidFill>
                  <a:schemeClr val="accent6">
                    <a:lumMod val="50000"/>
                  </a:schemeClr>
                </a:solidFill>
              </a:rPr>
              <a:t>insert into v2 values (8888, ‘EMILY’, 1000, 200, </a:t>
            </a:r>
            <a:r>
              <a:rPr lang="en-IN" sz="2000" b="1" dirty="0" smtClean="0">
                <a:solidFill>
                  <a:schemeClr val="accent6">
                    <a:lumMod val="50000"/>
                  </a:schemeClr>
                </a:solidFill>
              </a:rPr>
              <a:t>10</a:t>
            </a:r>
            <a:r>
              <a:rPr lang="en-IN" sz="2000" b="1" dirty="0">
                <a:solidFill>
                  <a:schemeClr val="accent6">
                    <a:lumMod val="50000"/>
                  </a:schemeClr>
                </a:solidFill>
              </a:rPr>
              <a:t>);  </a:t>
            </a:r>
            <a:endParaRPr lang="en-IN" sz="2000" b="1" dirty="0" smtClean="0">
              <a:solidFill>
                <a:schemeClr val="accent6">
                  <a:lumMod val="50000"/>
                </a:schemeClr>
              </a:solidFill>
            </a:endParaRPr>
          </a:p>
          <a:p>
            <a:pPr marL="342900" lvl="1" indent="-342900">
              <a:spcBef>
                <a:spcPts val="600"/>
              </a:spcBef>
              <a:spcAft>
                <a:spcPts val="600"/>
              </a:spcAft>
              <a:buFont typeface="Wingdings" pitchFamily="2" charset="2"/>
              <a:buChar char="Ø"/>
            </a:pPr>
            <a:r>
              <a:rPr lang="en-IN" sz="2000" b="1" dirty="0">
                <a:solidFill>
                  <a:schemeClr val="accent6">
                    <a:lumMod val="50000"/>
                  </a:schemeClr>
                </a:solidFill>
              </a:rPr>
              <a:t>insert into v2 values (8888, ‘EMILY’, </a:t>
            </a:r>
            <a:r>
              <a:rPr lang="en-IN" sz="2000" b="1" dirty="0" smtClean="0">
                <a:solidFill>
                  <a:schemeClr val="accent6">
                    <a:lumMod val="50000"/>
                  </a:schemeClr>
                </a:solidFill>
              </a:rPr>
              <a:t>2000</a:t>
            </a:r>
            <a:r>
              <a:rPr lang="en-IN" sz="2000" b="1" dirty="0">
                <a:solidFill>
                  <a:schemeClr val="accent6">
                    <a:lumMod val="50000"/>
                  </a:schemeClr>
                </a:solidFill>
              </a:rPr>
              <a:t>, 200, 10);    </a:t>
            </a:r>
            <a:endParaRPr lang="en-IN" sz="2000" b="1" dirty="0">
              <a:solidFill>
                <a:schemeClr val="tx2"/>
              </a:solidFill>
            </a:endParaRPr>
          </a:p>
          <a:p>
            <a:pPr marL="342900" lvl="1" indent="-342900">
              <a:spcBef>
                <a:spcPts val="600"/>
              </a:spcBef>
              <a:spcAft>
                <a:spcPts val="600"/>
              </a:spcAft>
              <a:buFont typeface="Wingdings" pitchFamily="2" charset="2"/>
              <a:buChar char="Ø"/>
            </a:pPr>
            <a:r>
              <a:rPr lang="en-IN" sz="2000" b="1" dirty="0" smtClean="0">
                <a:solidFill>
                  <a:schemeClr val="accent6">
                    <a:lumMod val="50000"/>
                  </a:schemeClr>
                </a:solidFill>
              </a:rPr>
              <a:t>insert </a:t>
            </a:r>
            <a:r>
              <a:rPr lang="en-IN" sz="2000" b="1" dirty="0">
                <a:solidFill>
                  <a:schemeClr val="accent6">
                    <a:lumMod val="50000"/>
                  </a:schemeClr>
                </a:solidFill>
              </a:rPr>
              <a:t>into v2 values (8888, ‘EMILY’, 2000, 200, </a:t>
            </a:r>
            <a:r>
              <a:rPr lang="en-IN" sz="2000" b="1" dirty="0" smtClean="0">
                <a:solidFill>
                  <a:schemeClr val="accent6">
                    <a:lumMod val="50000"/>
                  </a:schemeClr>
                </a:solidFill>
              </a:rPr>
              <a:t>20</a:t>
            </a:r>
            <a:r>
              <a:rPr lang="en-IN" sz="2000" b="1" dirty="0">
                <a:solidFill>
                  <a:schemeClr val="accent6">
                    <a:lumMod val="50000"/>
                  </a:schemeClr>
                </a:solidFill>
              </a:rPr>
              <a:t>);   </a:t>
            </a:r>
            <a:endParaRPr lang="en-IN" sz="2000" b="1" dirty="0" smtClean="0">
              <a:solidFill>
                <a:schemeClr val="tx2"/>
              </a:solidFill>
            </a:endParaRPr>
          </a:p>
        </p:txBody>
      </p:sp>
      <p:pic>
        <p:nvPicPr>
          <p:cNvPr id="1028" name="Picture 4" descr="Png File Svg - Cross Mark Png Black - Free Transparent PNG Download - PNG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8516" y="4724400"/>
            <a:ext cx="504803" cy="2796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Png File Svg - Cross Mark Png Black - Free Transparent PNG Download - PNG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1568" y="5181600"/>
            <a:ext cx="504803" cy="27968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Png File Svg - Cross Mark Png Black - Free Transparent PNG Download - PNG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1567" y="6093005"/>
            <a:ext cx="504803" cy="2796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ick Mark Symbol Icon - Transparent Background Green Check Mark Png Clipart  (#5650947) - Pin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1568" y="5547859"/>
            <a:ext cx="511751" cy="39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60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a:t>
            </a:fld>
            <a:endParaRPr lang="en-IN"/>
          </a:p>
        </p:txBody>
      </p:sp>
      <p:sp>
        <p:nvSpPr>
          <p:cNvPr id="3" name="Title 1"/>
          <p:cNvSpPr>
            <a:spLocks noGrp="1"/>
          </p:cNvSpPr>
          <p:nvPr>
            <p:ph type="title"/>
          </p:nvPr>
        </p:nvSpPr>
        <p:spPr>
          <a:xfrm>
            <a:off x="381000" y="152400"/>
            <a:ext cx="7620000" cy="609600"/>
          </a:xfrm>
        </p:spPr>
        <p:txBody>
          <a:bodyPr/>
          <a:lstStyle/>
          <a:p>
            <a:r>
              <a:rPr lang="en-IN" dirty="0" smtClean="0"/>
              <a:t>Some Data Dictionary Tables…</a:t>
            </a:r>
            <a:endParaRPr lang="en-IN" dirty="0"/>
          </a:p>
        </p:txBody>
      </p:sp>
      <p:sp>
        <p:nvSpPr>
          <p:cNvPr id="5" name="Rectangle 4"/>
          <p:cNvSpPr/>
          <p:nvPr/>
        </p:nvSpPr>
        <p:spPr>
          <a:xfrm>
            <a:off x="451658" y="914400"/>
            <a:ext cx="7445433" cy="3708708"/>
          </a:xfrm>
          <a:prstGeom prst="rect">
            <a:avLst/>
          </a:prstGeom>
          <a:solidFill>
            <a:schemeClr val="accent1">
              <a:lumMod val="20000"/>
              <a:lumOff val="80000"/>
            </a:schemeClr>
          </a:solidFill>
          <a:ln w="28575">
            <a:solidFill>
              <a:schemeClr val="tx1"/>
            </a:solidFill>
          </a:ln>
        </p:spPr>
        <p:txBody>
          <a:bodyPr wrap="square">
            <a:spAutoFit/>
          </a:bodyPr>
          <a:lstStyle/>
          <a:p>
            <a:pPr marL="285750" indent="-285750">
              <a:spcBef>
                <a:spcPts val="600"/>
              </a:spcBef>
              <a:buFont typeface="Wingdings" pitchFamily="2" charset="2"/>
              <a:buChar char="Ø"/>
            </a:pPr>
            <a:r>
              <a:rPr lang="en-IN" sz="2000" dirty="0" smtClean="0">
                <a:solidFill>
                  <a:schemeClr val="tx2"/>
                </a:solidFill>
              </a:rPr>
              <a:t>Oracle has a very powerful Data Dictionary which stores the metadata</a:t>
            </a:r>
          </a:p>
          <a:p>
            <a:pPr marL="285750" indent="-285750">
              <a:spcBef>
                <a:spcPts val="600"/>
              </a:spcBef>
              <a:buFont typeface="Wingdings" pitchFamily="2" charset="2"/>
              <a:buChar char="Ø"/>
            </a:pPr>
            <a:r>
              <a:rPr lang="en-IN" sz="2000" dirty="0" smtClean="0">
                <a:solidFill>
                  <a:schemeClr val="tx2"/>
                </a:solidFill>
              </a:rPr>
              <a:t>Metadata is data about data</a:t>
            </a:r>
          </a:p>
          <a:p>
            <a:pPr marL="285750" indent="-285750">
              <a:spcBef>
                <a:spcPts val="600"/>
              </a:spcBef>
              <a:buFont typeface="Wingdings" pitchFamily="2" charset="2"/>
              <a:buChar char="Ø"/>
            </a:pPr>
            <a:r>
              <a:rPr lang="en-IN" sz="2000" dirty="0" smtClean="0">
                <a:solidFill>
                  <a:schemeClr val="tx2"/>
                </a:solidFill>
              </a:rPr>
              <a:t>All metadata is stored in tables only</a:t>
            </a:r>
          </a:p>
          <a:p>
            <a:pPr marL="285750" indent="-285750">
              <a:spcBef>
                <a:spcPts val="600"/>
              </a:spcBef>
              <a:buFont typeface="Wingdings" pitchFamily="2" charset="2"/>
              <a:buChar char="Ø"/>
            </a:pPr>
            <a:r>
              <a:rPr lang="en-IN" sz="2000" dirty="0" smtClean="0">
                <a:solidFill>
                  <a:schemeClr val="tx2"/>
                </a:solidFill>
              </a:rPr>
              <a:t>Some useful Data Dictionary tables are:</a:t>
            </a:r>
          </a:p>
          <a:p>
            <a:pPr>
              <a:spcBef>
                <a:spcPts val="600"/>
              </a:spcBef>
            </a:pPr>
            <a:r>
              <a:rPr lang="en-IN" sz="2000" b="1" dirty="0" smtClean="0">
                <a:solidFill>
                  <a:schemeClr val="tx2"/>
                </a:solidFill>
              </a:rPr>
              <a:t>The USER_CONSTRAINTS table:</a:t>
            </a:r>
          </a:p>
          <a:p>
            <a:pPr marL="342900" indent="-342900">
              <a:spcBef>
                <a:spcPts val="600"/>
              </a:spcBef>
              <a:buFont typeface="Wingdings" pitchFamily="2" charset="2"/>
              <a:buChar char="Ø"/>
            </a:pPr>
            <a:r>
              <a:rPr lang="en-IN" sz="2000" dirty="0" smtClean="0">
                <a:solidFill>
                  <a:schemeClr val="tx2"/>
                </a:solidFill>
              </a:rPr>
              <a:t>This table stores details about all the constraints created on tables</a:t>
            </a:r>
          </a:p>
          <a:p>
            <a:pPr marL="457200" lvl="2">
              <a:spcBef>
                <a:spcPts val="600"/>
              </a:spcBef>
            </a:pPr>
            <a:r>
              <a:rPr lang="en-IN" sz="2000" b="1" dirty="0" smtClean="0">
                <a:solidFill>
                  <a:schemeClr val="accent6">
                    <a:lumMod val="50000"/>
                  </a:schemeClr>
                </a:solidFill>
              </a:rPr>
              <a:t>select </a:t>
            </a:r>
            <a:r>
              <a:rPr lang="en-IN" sz="2000" b="1" dirty="0" err="1">
                <a:solidFill>
                  <a:schemeClr val="accent6">
                    <a:lumMod val="50000"/>
                  </a:schemeClr>
                </a:solidFill>
              </a:rPr>
              <a:t>table_name</a:t>
            </a:r>
            <a:r>
              <a:rPr lang="en-IN" sz="2000" b="1" dirty="0" smtClean="0">
                <a:solidFill>
                  <a:schemeClr val="accent6">
                    <a:lumMod val="50000"/>
                  </a:schemeClr>
                </a:solidFill>
              </a:rPr>
              <a:t>, </a:t>
            </a:r>
            <a:r>
              <a:rPr lang="en-IN" sz="2000" b="1" dirty="0" err="1" smtClean="0">
                <a:solidFill>
                  <a:schemeClr val="accent6">
                    <a:lumMod val="50000"/>
                  </a:schemeClr>
                </a:solidFill>
              </a:rPr>
              <a:t>constraint_name</a:t>
            </a:r>
            <a:r>
              <a:rPr lang="en-IN" sz="2000" b="1" dirty="0" smtClean="0">
                <a:solidFill>
                  <a:schemeClr val="accent6">
                    <a:lumMod val="50000"/>
                  </a:schemeClr>
                </a:solidFill>
              </a:rPr>
              <a:t>, </a:t>
            </a:r>
            <a:r>
              <a:rPr lang="en-IN" sz="2000" b="1" dirty="0" err="1" smtClean="0">
                <a:solidFill>
                  <a:schemeClr val="accent6">
                    <a:lumMod val="50000"/>
                  </a:schemeClr>
                </a:solidFill>
              </a:rPr>
              <a:t>constraint_type</a:t>
            </a:r>
            <a:r>
              <a:rPr lang="en-IN" sz="2000" b="1" dirty="0" smtClean="0">
                <a:solidFill>
                  <a:schemeClr val="accent6">
                    <a:lumMod val="50000"/>
                  </a:schemeClr>
                </a:solidFill>
              </a:rPr>
              <a:t>, </a:t>
            </a:r>
            <a:r>
              <a:rPr lang="en-IN" sz="2000" b="1" dirty="0" err="1" smtClean="0">
                <a:solidFill>
                  <a:schemeClr val="accent6">
                    <a:lumMod val="50000"/>
                  </a:schemeClr>
                </a:solidFill>
              </a:rPr>
              <a:t>search_condition</a:t>
            </a:r>
            <a:r>
              <a:rPr lang="en-IN" sz="2000" b="1" dirty="0" smtClean="0">
                <a:solidFill>
                  <a:schemeClr val="accent6">
                    <a:lumMod val="50000"/>
                  </a:schemeClr>
                </a:solidFill>
              </a:rPr>
              <a:t> </a:t>
            </a:r>
          </a:p>
          <a:p>
            <a:pPr marL="457200" lvl="2">
              <a:spcBef>
                <a:spcPts val="600"/>
              </a:spcBef>
            </a:pPr>
            <a:r>
              <a:rPr lang="en-IN" sz="2000" b="1" dirty="0" smtClean="0">
                <a:solidFill>
                  <a:schemeClr val="accent6">
                    <a:lumMod val="50000"/>
                  </a:schemeClr>
                </a:solidFill>
              </a:rPr>
              <a:t>from </a:t>
            </a:r>
            <a:r>
              <a:rPr lang="en-IN" sz="2000" b="1" dirty="0" err="1" smtClean="0">
                <a:solidFill>
                  <a:schemeClr val="accent6">
                    <a:lumMod val="50000"/>
                  </a:schemeClr>
                </a:solidFill>
              </a:rPr>
              <a:t>user_constraints</a:t>
            </a:r>
            <a:r>
              <a:rPr lang="en-IN" sz="2000" b="1" dirty="0" smtClean="0">
                <a:solidFill>
                  <a:schemeClr val="accent6">
                    <a:lumMod val="50000"/>
                  </a:schemeClr>
                </a:solidFill>
              </a:rPr>
              <a:t>;</a:t>
            </a:r>
            <a:endParaRPr lang="en-IN" sz="2000" dirty="0">
              <a:solidFill>
                <a:schemeClr val="tx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382624764"/>
              </p:ext>
            </p:extLst>
          </p:nvPr>
        </p:nvGraphicFramePr>
        <p:xfrm>
          <a:off x="364374" y="4953000"/>
          <a:ext cx="7620000" cy="1584960"/>
        </p:xfrm>
        <a:graphic>
          <a:graphicData uri="http://schemas.openxmlformats.org/drawingml/2006/table">
            <a:tbl>
              <a:tblPr>
                <a:tableStyleId>{35758FB7-9AC5-4552-8A53-C91805E547FA}</a:tableStyleId>
              </a:tblPr>
              <a:tblGrid>
                <a:gridCol w="1905000"/>
                <a:gridCol w="1905000"/>
                <a:gridCol w="1905000"/>
                <a:gridCol w="1905000"/>
              </a:tblGrid>
              <a:tr h="0">
                <a:tc>
                  <a:txBody>
                    <a:bodyPr/>
                    <a:lstStyle/>
                    <a:p>
                      <a:pPr fontAlgn="b"/>
                      <a:r>
                        <a:rPr lang="en-IN" sz="1600" b="1">
                          <a:effectLst/>
                        </a:rPr>
                        <a:t>TABLE_NAME</a:t>
                      </a:r>
                      <a:endParaRPr lang="en-IN" sz="1600" b="1">
                        <a:solidFill>
                          <a:srgbClr val="000000"/>
                        </a:solidFill>
                        <a:effectLst/>
                      </a:endParaRPr>
                    </a:p>
                  </a:txBody>
                  <a:tcPr marL="60960" marR="60960" marT="60960" marB="60960" anchor="b"/>
                </a:tc>
                <a:tc>
                  <a:txBody>
                    <a:bodyPr/>
                    <a:lstStyle/>
                    <a:p>
                      <a:pPr fontAlgn="b"/>
                      <a:r>
                        <a:rPr lang="en-IN" sz="1600" b="1">
                          <a:effectLst/>
                        </a:rPr>
                        <a:t>CONSTRAINT_NAME</a:t>
                      </a:r>
                      <a:endParaRPr lang="en-IN" sz="1600" b="1">
                        <a:solidFill>
                          <a:srgbClr val="000000"/>
                        </a:solidFill>
                        <a:effectLst/>
                      </a:endParaRPr>
                    </a:p>
                  </a:txBody>
                  <a:tcPr marL="60960" marR="60960" marT="60960" marB="60960" anchor="b"/>
                </a:tc>
                <a:tc>
                  <a:txBody>
                    <a:bodyPr/>
                    <a:lstStyle/>
                    <a:p>
                      <a:pPr fontAlgn="b"/>
                      <a:r>
                        <a:rPr lang="en-IN" sz="1600" b="1">
                          <a:effectLst/>
                        </a:rPr>
                        <a:t>CONSTRAINT_TYPE</a:t>
                      </a:r>
                      <a:endParaRPr lang="en-IN" sz="1600" b="1">
                        <a:solidFill>
                          <a:srgbClr val="000000"/>
                        </a:solidFill>
                        <a:effectLst/>
                      </a:endParaRPr>
                    </a:p>
                  </a:txBody>
                  <a:tcPr marL="60960" marR="60960" marT="60960" marB="60960" anchor="b"/>
                </a:tc>
                <a:tc>
                  <a:txBody>
                    <a:bodyPr/>
                    <a:lstStyle/>
                    <a:p>
                      <a:pPr fontAlgn="b"/>
                      <a:r>
                        <a:rPr lang="en-IN" sz="1600" b="1" dirty="0">
                          <a:effectLst/>
                        </a:rPr>
                        <a:t>SEARCH_CONDITION</a:t>
                      </a:r>
                      <a:endParaRPr lang="en-IN" sz="1600" b="1" dirty="0">
                        <a:solidFill>
                          <a:srgbClr val="000000"/>
                        </a:solidFill>
                        <a:effectLst/>
                      </a:endParaRPr>
                    </a:p>
                  </a:txBody>
                  <a:tcPr marL="60960" marR="60960" marT="60960" marB="60960" anchor="b"/>
                </a:tc>
              </a:tr>
              <a:tr h="0">
                <a:tc>
                  <a:txBody>
                    <a:bodyPr/>
                    <a:lstStyle/>
                    <a:p>
                      <a:r>
                        <a:rPr lang="en-IN" sz="1600">
                          <a:effectLst/>
                        </a:rPr>
                        <a:t>EMP</a:t>
                      </a:r>
                      <a:endParaRPr lang="en-IN" sz="1600">
                        <a:solidFill>
                          <a:srgbClr val="000000"/>
                        </a:solidFill>
                        <a:effectLst/>
                      </a:endParaRPr>
                    </a:p>
                  </a:txBody>
                  <a:tcPr marL="60960" marR="60960" marT="30480" marB="30480" anchor="ctr"/>
                </a:tc>
                <a:tc>
                  <a:txBody>
                    <a:bodyPr/>
                    <a:lstStyle/>
                    <a:p>
                      <a:r>
                        <a:rPr lang="en-IN" sz="1600">
                          <a:effectLst/>
                        </a:rPr>
                        <a:t>FK_DEPTNO</a:t>
                      </a:r>
                      <a:endParaRPr lang="en-IN" sz="1600">
                        <a:solidFill>
                          <a:srgbClr val="000000"/>
                        </a:solidFill>
                        <a:effectLst/>
                      </a:endParaRPr>
                    </a:p>
                  </a:txBody>
                  <a:tcPr marL="60960" marR="60960" marT="30480" marB="30480" anchor="ctr"/>
                </a:tc>
                <a:tc>
                  <a:txBody>
                    <a:bodyPr/>
                    <a:lstStyle/>
                    <a:p>
                      <a:r>
                        <a:rPr lang="en-IN" sz="1600">
                          <a:effectLst/>
                        </a:rPr>
                        <a:t>R</a:t>
                      </a:r>
                      <a:endParaRPr lang="en-IN" sz="1600">
                        <a:solidFill>
                          <a:srgbClr val="000000"/>
                        </a:solidFill>
                        <a:effectLst/>
                      </a:endParaRPr>
                    </a:p>
                  </a:txBody>
                  <a:tcPr marL="60960" marR="60960" marT="30480" marB="30480" anchor="ctr"/>
                </a:tc>
                <a:tc>
                  <a:txBody>
                    <a:bodyPr/>
                    <a:lstStyle/>
                    <a:p>
                      <a:r>
                        <a:rPr lang="en-IN" sz="1600">
                          <a:effectLst/>
                        </a:rPr>
                        <a:t>- </a:t>
                      </a:r>
                      <a:endParaRPr lang="en-IN" sz="1600">
                        <a:solidFill>
                          <a:srgbClr val="000000"/>
                        </a:solidFill>
                        <a:effectLst/>
                      </a:endParaRPr>
                    </a:p>
                  </a:txBody>
                  <a:tcPr marL="60960" marR="60960" marT="30480" marB="30480" anchor="ctr"/>
                </a:tc>
              </a:tr>
              <a:tr h="0">
                <a:tc>
                  <a:txBody>
                    <a:bodyPr/>
                    <a:lstStyle/>
                    <a:p>
                      <a:r>
                        <a:rPr lang="en-IN" sz="1600">
                          <a:effectLst/>
                        </a:rPr>
                        <a:t>EMP</a:t>
                      </a:r>
                      <a:endParaRPr lang="en-IN" sz="1600">
                        <a:solidFill>
                          <a:srgbClr val="000000"/>
                        </a:solidFill>
                        <a:effectLst/>
                      </a:endParaRPr>
                    </a:p>
                  </a:txBody>
                  <a:tcPr marL="60960" marR="60960" marT="30480" marB="30480" anchor="ctr"/>
                </a:tc>
                <a:tc>
                  <a:txBody>
                    <a:bodyPr/>
                    <a:lstStyle/>
                    <a:p>
                      <a:r>
                        <a:rPr lang="en-IN" sz="1600">
                          <a:effectLst/>
                        </a:rPr>
                        <a:t>CK_SAL</a:t>
                      </a:r>
                      <a:endParaRPr lang="en-IN" sz="1600">
                        <a:solidFill>
                          <a:srgbClr val="000000"/>
                        </a:solidFill>
                        <a:effectLst/>
                      </a:endParaRPr>
                    </a:p>
                  </a:txBody>
                  <a:tcPr marL="60960" marR="60960" marT="30480" marB="30480" anchor="ctr"/>
                </a:tc>
                <a:tc>
                  <a:txBody>
                    <a:bodyPr/>
                    <a:lstStyle/>
                    <a:p>
                      <a:r>
                        <a:rPr lang="en-IN" sz="1600" dirty="0">
                          <a:effectLst/>
                        </a:rPr>
                        <a:t>C</a:t>
                      </a:r>
                      <a:endParaRPr lang="en-IN" sz="1600" dirty="0">
                        <a:solidFill>
                          <a:srgbClr val="000000"/>
                        </a:solidFill>
                        <a:effectLst/>
                      </a:endParaRPr>
                    </a:p>
                  </a:txBody>
                  <a:tcPr marL="60960" marR="60960" marT="30480" marB="30480" anchor="ctr"/>
                </a:tc>
                <a:tc>
                  <a:txBody>
                    <a:bodyPr/>
                    <a:lstStyle/>
                    <a:p>
                      <a:r>
                        <a:rPr lang="en-IN" sz="1600">
                          <a:effectLst/>
                        </a:rPr>
                        <a:t>sal&gt;0</a:t>
                      </a:r>
                      <a:endParaRPr lang="en-IN" sz="1600">
                        <a:solidFill>
                          <a:srgbClr val="000000"/>
                        </a:solidFill>
                        <a:effectLst/>
                      </a:endParaRPr>
                    </a:p>
                  </a:txBody>
                  <a:tcPr marL="60960" marR="60960" marT="30480" marB="30480" anchor="ctr"/>
                </a:tc>
              </a:tr>
              <a:tr h="0">
                <a:tc>
                  <a:txBody>
                    <a:bodyPr/>
                    <a:lstStyle/>
                    <a:p>
                      <a:r>
                        <a:rPr lang="en-IN" sz="1600">
                          <a:effectLst/>
                        </a:rPr>
                        <a:t>DEPT</a:t>
                      </a:r>
                      <a:endParaRPr lang="en-IN" sz="1600">
                        <a:solidFill>
                          <a:srgbClr val="000000"/>
                        </a:solidFill>
                        <a:effectLst/>
                      </a:endParaRPr>
                    </a:p>
                  </a:txBody>
                  <a:tcPr marL="60960" marR="60960" marT="30480" marB="30480" anchor="ctr"/>
                </a:tc>
                <a:tc>
                  <a:txBody>
                    <a:bodyPr/>
                    <a:lstStyle/>
                    <a:p>
                      <a:r>
                        <a:rPr lang="en-IN" sz="1600">
                          <a:effectLst/>
                        </a:rPr>
                        <a:t>PK_DEPT</a:t>
                      </a:r>
                      <a:endParaRPr lang="en-IN" sz="1600">
                        <a:solidFill>
                          <a:srgbClr val="000000"/>
                        </a:solidFill>
                        <a:effectLst/>
                      </a:endParaRPr>
                    </a:p>
                  </a:txBody>
                  <a:tcPr marL="60960" marR="60960" marT="30480" marB="30480" anchor="ctr"/>
                </a:tc>
                <a:tc>
                  <a:txBody>
                    <a:bodyPr/>
                    <a:lstStyle/>
                    <a:p>
                      <a:r>
                        <a:rPr lang="en-IN" sz="1600">
                          <a:effectLst/>
                        </a:rPr>
                        <a:t>P</a:t>
                      </a:r>
                      <a:endParaRPr lang="en-IN" sz="1600">
                        <a:solidFill>
                          <a:srgbClr val="000000"/>
                        </a:solidFill>
                        <a:effectLst/>
                      </a:endParaRPr>
                    </a:p>
                  </a:txBody>
                  <a:tcPr marL="60960" marR="60960" marT="30480" marB="30480" anchor="ctr"/>
                </a:tc>
                <a:tc>
                  <a:txBody>
                    <a:bodyPr/>
                    <a:lstStyle/>
                    <a:p>
                      <a:r>
                        <a:rPr lang="en-IN" sz="1600">
                          <a:effectLst/>
                        </a:rPr>
                        <a:t>- </a:t>
                      </a:r>
                      <a:endParaRPr lang="en-IN" sz="1600">
                        <a:solidFill>
                          <a:srgbClr val="000000"/>
                        </a:solidFill>
                        <a:effectLst/>
                      </a:endParaRPr>
                    </a:p>
                  </a:txBody>
                  <a:tcPr marL="60960" marR="60960" marT="30480" marB="30480" anchor="ctr"/>
                </a:tc>
              </a:tr>
              <a:tr h="0">
                <a:tc>
                  <a:txBody>
                    <a:bodyPr/>
                    <a:lstStyle/>
                    <a:p>
                      <a:r>
                        <a:rPr lang="en-IN" sz="1600">
                          <a:effectLst/>
                        </a:rPr>
                        <a:t>EMP</a:t>
                      </a:r>
                      <a:endParaRPr lang="en-IN" sz="1600">
                        <a:solidFill>
                          <a:srgbClr val="000000"/>
                        </a:solidFill>
                        <a:effectLst/>
                      </a:endParaRPr>
                    </a:p>
                  </a:txBody>
                  <a:tcPr marL="60960" marR="60960" marT="30480" marB="30480" anchor="ctr"/>
                </a:tc>
                <a:tc>
                  <a:txBody>
                    <a:bodyPr/>
                    <a:lstStyle/>
                    <a:p>
                      <a:r>
                        <a:rPr lang="en-IN" sz="1600">
                          <a:effectLst/>
                        </a:rPr>
                        <a:t>PK_EMP</a:t>
                      </a:r>
                      <a:endParaRPr lang="en-IN" sz="1600">
                        <a:solidFill>
                          <a:srgbClr val="000000"/>
                        </a:solidFill>
                        <a:effectLst/>
                      </a:endParaRPr>
                    </a:p>
                  </a:txBody>
                  <a:tcPr marL="60960" marR="60960" marT="30480" marB="30480" anchor="ctr"/>
                </a:tc>
                <a:tc>
                  <a:txBody>
                    <a:bodyPr/>
                    <a:lstStyle/>
                    <a:p>
                      <a:r>
                        <a:rPr lang="en-IN" sz="1600">
                          <a:effectLst/>
                        </a:rPr>
                        <a:t>P</a:t>
                      </a:r>
                      <a:endParaRPr lang="en-IN" sz="1600">
                        <a:solidFill>
                          <a:srgbClr val="000000"/>
                        </a:solidFill>
                        <a:effectLst/>
                      </a:endParaRPr>
                    </a:p>
                  </a:txBody>
                  <a:tcPr marL="60960" marR="60960" marT="30480" marB="30480" anchor="ctr"/>
                </a:tc>
                <a:tc>
                  <a:txBody>
                    <a:bodyPr/>
                    <a:lstStyle/>
                    <a:p>
                      <a:r>
                        <a:rPr lang="en-IN" sz="1600" dirty="0">
                          <a:effectLst/>
                        </a:rPr>
                        <a:t>- </a:t>
                      </a:r>
                      <a:endParaRPr lang="en-IN" sz="1600" dirty="0">
                        <a:solidFill>
                          <a:srgbClr val="000000"/>
                        </a:solidFill>
                        <a:effectLst/>
                      </a:endParaRPr>
                    </a:p>
                  </a:txBody>
                  <a:tcPr marL="60960" marR="60960" marT="30480" marB="30480" anchor="ctr"/>
                </a:tc>
              </a:tr>
            </a:tbl>
          </a:graphicData>
        </a:graphic>
      </p:graphicFrame>
    </p:spTree>
    <p:extLst>
      <p:ext uri="{BB962C8B-B14F-4D97-AF65-F5344CB8AC3E}">
        <p14:creationId xmlns:p14="http://schemas.microsoft.com/office/powerpoint/2010/main" val="80171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30</a:t>
            </a:fld>
            <a:endParaRPr lang="en-IN"/>
          </a:p>
        </p:txBody>
      </p:sp>
      <p:sp>
        <p:nvSpPr>
          <p:cNvPr id="5" name="Rectangle 4"/>
          <p:cNvSpPr/>
          <p:nvPr/>
        </p:nvSpPr>
        <p:spPr>
          <a:xfrm>
            <a:off x="269243" y="183178"/>
            <a:ext cx="7986793" cy="6093976"/>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buFont typeface="Wingdings" pitchFamily="2" charset="2"/>
              <a:buChar char="Ø"/>
            </a:pPr>
            <a:r>
              <a:rPr lang="en-IN" sz="2000" b="1" dirty="0" smtClean="0">
                <a:solidFill>
                  <a:schemeClr val="tx2"/>
                </a:solidFill>
              </a:rPr>
              <a:t>For the following views:</a:t>
            </a:r>
          </a:p>
          <a:p>
            <a:pPr lvl="1"/>
            <a:r>
              <a:rPr lang="en-IN" sz="2000" b="1" dirty="0">
                <a:solidFill>
                  <a:schemeClr val="accent6">
                    <a:lumMod val="50000"/>
                  </a:schemeClr>
                </a:solidFill>
              </a:rPr>
              <a:t>create or replace view </a:t>
            </a:r>
            <a:r>
              <a:rPr lang="en-IN" sz="2000" b="1" dirty="0" smtClean="0">
                <a:solidFill>
                  <a:schemeClr val="accent6">
                    <a:lumMod val="50000"/>
                  </a:schemeClr>
                </a:solidFill>
              </a:rPr>
              <a:t>v1 </a:t>
            </a:r>
            <a:r>
              <a:rPr lang="en-IN" sz="2000" b="1" dirty="0">
                <a:solidFill>
                  <a:schemeClr val="accent6">
                    <a:lumMod val="50000"/>
                  </a:schemeClr>
                </a:solidFill>
              </a:rPr>
              <a:t>as </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err="1">
                <a:solidFill>
                  <a:schemeClr val="accent6">
                    <a:lumMod val="50000"/>
                  </a:schemeClr>
                </a:solidFill>
              </a:rPr>
              <a:t>comm</a:t>
            </a:r>
            <a:r>
              <a:rPr lang="en-IN" sz="2000" b="1" dirty="0">
                <a:solidFill>
                  <a:schemeClr val="accent6">
                    <a:lumMod val="50000"/>
                  </a:schemeClr>
                </a:solidFill>
              </a:rPr>
              <a:t>, </a:t>
            </a:r>
            <a:r>
              <a:rPr lang="en-IN" sz="2000" b="1" dirty="0" err="1">
                <a:solidFill>
                  <a:schemeClr val="accent6">
                    <a:lumMod val="50000"/>
                  </a:schemeClr>
                </a:solidFill>
              </a:rPr>
              <a:t>deptno</a:t>
            </a:r>
            <a:r>
              <a:rPr lang="en-IN" sz="2000" b="1" dirty="0">
                <a:solidFill>
                  <a:schemeClr val="accent6">
                    <a:lumMod val="50000"/>
                  </a:schemeClr>
                </a:solidFill>
              </a:rPr>
              <a:t> </a:t>
            </a:r>
          </a:p>
          <a:p>
            <a:pPr lvl="1"/>
            <a:r>
              <a:rPr lang="en-IN" sz="2000" b="1" dirty="0">
                <a:solidFill>
                  <a:schemeClr val="accent6">
                    <a:lumMod val="50000"/>
                  </a:schemeClr>
                </a:solidFill>
              </a:rPr>
              <a:t>from </a:t>
            </a:r>
            <a:r>
              <a:rPr lang="en-IN" sz="2000" b="1" dirty="0" err="1">
                <a:solidFill>
                  <a:schemeClr val="accent6">
                    <a:lumMod val="50000"/>
                  </a:schemeClr>
                </a:solidFill>
              </a:rPr>
              <a:t>emp</a:t>
            </a:r>
            <a:endParaRPr lang="en-IN" sz="2000" b="1" dirty="0">
              <a:solidFill>
                <a:schemeClr val="accent6">
                  <a:lumMod val="50000"/>
                </a:schemeClr>
              </a:solidFill>
            </a:endParaRPr>
          </a:p>
          <a:p>
            <a:pPr lvl="1"/>
            <a:r>
              <a:rPr lang="en-IN" sz="2000" b="1" dirty="0">
                <a:solidFill>
                  <a:schemeClr val="accent6">
                    <a:lumMod val="50000"/>
                  </a:schemeClr>
                </a:solidFill>
              </a:rPr>
              <a:t>where </a:t>
            </a:r>
            <a:r>
              <a:rPr lang="en-IN" sz="2000" b="1" dirty="0" err="1">
                <a:solidFill>
                  <a:schemeClr val="accent6">
                    <a:lumMod val="50000"/>
                  </a:schemeClr>
                </a:solidFill>
              </a:rPr>
              <a:t>sal</a:t>
            </a:r>
            <a:r>
              <a:rPr lang="en-IN" sz="2000" b="1" dirty="0">
                <a:solidFill>
                  <a:schemeClr val="accent6">
                    <a:lumMod val="50000"/>
                  </a:schemeClr>
                </a:solidFill>
              </a:rPr>
              <a:t> &gt; </a:t>
            </a:r>
            <a:r>
              <a:rPr lang="en-IN" sz="2000" b="1" dirty="0" smtClean="0">
                <a:solidFill>
                  <a:schemeClr val="accent6">
                    <a:lumMod val="50000"/>
                  </a:schemeClr>
                </a:solidFill>
              </a:rPr>
              <a:t>1200</a:t>
            </a:r>
          </a:p>
          <a:p>
            <a:pPr lvl="1"/>
            <a:r>
              <a:rPr lang="en-IN" sz="2000" b="1" dirty="0" smtClean="0">
                <a:solidFill>
                  <a:schemeClr val="accent6">
                    <a:lumMod val="50000"/>
                  </a:schemeClr>
                </a:solidFill>
              </a:rPr>
              <a:t>with check option;</a:t>
            </a:r>
          </a:p>
          <a:p>
            <a:pPr lvl="1"/>
            <a:endParaRPr lang="en-IN" sz="2000" b="1" dirty="0" smtClean="0">
              <a:solidFill>
                <a:schemeClr val="accent6">
                  <a:lumMod val="50000"/>
                </a:schemeClr>
              </a:solidFill>
            </a:endParaRPr>
          </a:p>
          <a:p>
            <a:pPr lvl="1"/>
            <a:r>
              <a:rPr lang="en-IN" sz="2000" b="1" dirty="0" smtClean="0">
                <a:solidFill>
                  <a:schemeClr val="accent6">
                    <a:lumMod val="50000"/>
                  </a:schemeClr>
                </a:solidFill>
              </a:rPr>
              <a:t>create </a:t>
            </a:r>
            <a:r>
              <a:rPr lang="en-IN" sz="2000" b="1" dirty="0">
                <a:solidFill>
                  <a:schemeClr val="accent6">
                    <a:lumMod val="50000"/>
                  </a:schemeClr>
                </a:solidFill>
              </a:rPr>
              <a:t>or replace view </a:t>
            </a:r>
            <a:r>
              <a:rPr lang="en-IN" sz="2000" b="1" dirty="0" smtClean="0">
                <a:solidFill>
                  <a:schemeClr val="accent6">
                    <a:lumMod val="50000"/>
                  </a:schemeClr>
                </a:solidFill>
              </a:rPr>
              <a:t>v2 </a:t>
            </a:r>
            <a:r>
              <a:rPr lang="en-IN" sz="2000" b="1" dirty="0">
                <a:solidFill>
                  <a:schemeClr val="accent6">
                    <a:lumMod val="50000"/>
                  </a:schemeClr>
                </a:solidFill>
              </a:rPr>
              <a:t>as </a:t>
            </a:r>
          </a:p>
          <a:p>
            <a:pPr lvl="1"/>
            <a:r>
              <a:rPr lang="en-IN" sz="2000" b="1" dirty="0">
                <a:solidFill>
                  <a:schemeClr val="accent6">
                    <a:lumMod val="50000"/>
                  </a:schemeClr>
                </a:solidFill>
              </a:rPr>
              <a:t>select </a:t>
            </a:r>
            <a:r>
              <a:rPr lang="en-IN" sz="2000" b="1" dirty="0" smtClean="0">
                <a:solidFill>
                  <a:schemeClr val="accent6">
                    <a:lumMod val="50000"/>
                  </a:schemeClr>
                </a:solidFill>
              </a:rPr>
              <a:t>* from v1</a:t>
            </a:r>
            <a:endParaRPr lang="en-IN" sz="2000" b="1" dirty="0">
              <a:solidFill>
                <a:schemeClr val="accent6">
                  <a:lumMod val="50000"/>
                </a:schemeClr>
              </a:solidFill>
            </a:endParaRPr>
          </a:p>
          <a:p>
            <a:pPr lvl="1"/>
            <a:r>
              <a:rPr lang="en-IN" sz="2000" b="1" dirty="0">
                <a:solidFill>
                  <a:schemeClr val="accent6">
                    <a:lumMod val="50000"/>
                  </a:schemeClr>
                </a:solidFill>
              </a:rPr>
              <a:t>where </a:t>
            </a:r>
            <a:r>
              <a:rPr lang="en-IN" sz="2000" b="1" dirty="0" err="1" smtClean="0">
                <a:solidFill>
                  <a:schemeClr val="accent6">
                    <a:lumMod val="50000"/>
                  </a:schemeClr>
                </a:solidFill>
              </a:rPr>
              <a:t>deptno</a:t>
            </a:r>
            <a:r>
              <a:rPr lang="en-IN" sz="2000" b="1" dirty="0" smtClean="0">
                <a:solidFill>
                  <a:schemeClr val="accent6">
                    <a:lumMod val="50000"/>
                  </a:schemeClr>
                </a:solidFill>
              </a:rPr>
              <a:t> = 10;</a:t>
            </a:r>
            <a:endParaRPr lang="en-IN" sz="2000" b="1" dirty="0">
              <a:solidFill>
                <a:schemeClr val="accent6">
                  <a:lumMod val="50000"/>
                </a:schemeClr>
              </a:solidFill>
            </a:endParaRPr>
          </a:p>
          <a:p>
            <a:pPr marL="342900" lvl="1" indent="-342900">
              <a:spcBef>
                <a:spcPts val="600"/>
              </a:spcBef>
              <a:buFont typeface="Wingdings" pitchFamily="2" charset="2"/>
              <a:buChar char="Ø"/>
            </a:pPr>
            <a:r>
              <a:rPr lang="en-IN" sz="2000" b="1" dirty="0" smtClean="0">
                <a:solidFill>
                  <a:schemeClr val="tx2"/>
                </a:solidFill>
              </a:rPr>
              <a:t>View v2 will have only one check constraint (</a:t>
            </a:r>
            <a:r>
              <a:rPr lang="en-IN" sz="2000" b="1" dirty="0" err="1" smtClean="0">
                <a:solidFill>
                  <a:schemeClr val="tx2"/>
                </a:solidFill>
              </a:rPr>
              <a:t>sal</a:t>
            </a:r>
            <a:r>
              <a:rPr lang="en-IN" sz="2000" b="1" dirty="0" smtClean="0">
                <a:solidFill>
                  <a:schemeClr val="tx2"/>
                </a:solidFill>
              </a:rPr>
              <a:t> &gt; 1200).</a:t>
            </a:r>
          </a:p>
          <a:p>
            <a:pPr marL="342900" lvl="1" indent="-342900">
              <a:spcBef>
                <a:spcPts val="600"/>
              </a:spcBef>
              <a:buFont typeface="Wingdings" pitchFamily="2" charset="2"/>
              <a:buChar char="Ø"/>
            </a:pPr>
            <a:r>
              <a:rPr lang="en-IN" sz="2000" b="1" dirty="0" smtClean="0">
                <a:solidFill>
                  <a:schemeClr val="tx2"/>
                </a:solidFill>
              </a:rPr>
              <a:t>If parent view has </a:t>
            </a:r>
            <a:r>
              <a:rPr lang="en-IN" sz="2000" b="1" dirty="0" err="1" smtClean="0">
                <a:solidFill>
                  <a:schemeClr val="tx2"/>
                </a:solidFill>
              </a:rPr>
              <a:t>w.c.o</a:t>
            </a:r>
            <a:r>
              <a:rPr lang="en-IN" sz="2000" b="1" dirty="0" smtClean="0">
                <a:solidFill>
                  <a:schemeClr val="tx2"/>
                </a:solidFill>
              </a:rPr>
              <a:t>., it is inherited by every child view.</a:t>
            </a:r>
          </a:p>
          <a:p>
            <a:pPr marL="342900" lvl="1" indent="-342900">
              <a:spcBef>
                <a:spcPts val="600"/>
              </a:spcBef>
              <a:buFont typeface="Wingdings" pitchFamily="2" charset="2"/>
              <a:buChar char="Ø"/>
            </a:pPr>
            <a:endParaRPr lang="en-IN" sz="2000" b="1" dirty="0" smtClean="0">
              <a:solidFill>
                <a:schemeClr val="tx2"/>
              </a:solidFill>
            </a:endParaRPr>
          </a:p>
          <a:p>
            <a:pPr marL="342900" lvl="1" indent="-342900">
              <a:spcBef>
                <a:spcPts val="600"/>
              </a:spcBef>
              <a:spcAft>
                <a:spcPts val="600"/>
              </a:spcAft>
              <a:buFont typeface="Wingdings" pitchFamily="2" charset="2"/>
              <a:buChar char="Ø"/>
            </a:pPr>
            <a:r>
              <a:rPr lang="en-IN" sz="2000" b="1" dirty="0">
                <a:solidFill>
                  <a:schemeClr val="accent6">
                    <a:lumMod val="50000"/>
                  </a:schemeClr>
                </a:solidFill>
              </a:rPr>
              <a:t>insert into v2 values (8888, ‘EMILY’, 1000, 200, 20); </a:t>
            </a:r>
            <a:r>
              <a:rPr lang="en-IN" sz="2000" b="1" dirty="0" smtClean="0">
                <a:solidFill>
                  <a:schemeClr val="accent6">
                    <a:lumMod val="50000"/>
                  </a:schemeClr>
                </a:solidFill>
              </a:rPr>
              <a:t>   </a:t>
            </a:r>
          </a:p>
          <a:p>
            <a:pPr marL="342900" lvl="1" indent="-342900">
              <a:spcBef>
                <a:spcPts val="600"/>
              </a:spcBef>
              <a:spcAft>
                <a:spcPts val="600"/>
              </a:spcAft>
              <a:buFont typeface="Wingdings" pitchFamily="2" charset="2"/>
              <a:buChar char="Ø"/>
            </a:pPr>
            <a:r>
              <a:rPr lang="en-IN" sz="2000" b="1" dirty="0">
                <a:solidFill>
                  <a:schemeClr val="accent6">
                    <a:lumMod val="50000"/>
                  </a:schemeClr>
                </a:solidFill>
              </a:rPr>
              <a:t>insert into v2 values (8888, ‘EMILY’, 1000, 200, </a:t>
            </a:r>
            <a:r>
              <a:rPr lang="en-IN" sz="2000" b="1" dirty="0" smtClean="0">
                <a:solidFill>
                  <a:schemeClr val="accent6">
                    <a:lumMod val="50000"/>
                  </a:schemeClr>
                </a:solidFill>
              </a:rPr>
              <a:t>10</a:t>
            </a:r>
            <a:r>
              <a:rPr lang="en-IN" sz="2000" b="1" dirty="0">
                <a:solidFill>
                  <a:schemeClr val="accent6">
                    <a:lumMod val="50000"/>
                  </a:schemeClr>
                </a:solidFill>
              </a:rPr>
              <a:t>);  </a:t>
            </a:r>
            <a:endParaRPr lang="en-IN" sz="2000" b="1" dirty="0" smtClean="0">
              <a:solidFill>
                <a:schemeClr val="accent6">
                  <a:lumMod val="50000"/>
                </a:schemeClr>
              </a:solidFill>
            </a:endParaRPr>
          </a:p>
          <a:p>
            <a:pPr marL="342900" lvl="1" indent="-342900">
              <a:spcBef>
                <a:spcPts val="600"/>
              </a:spcBef>
              <a:spcAft>
                <a:spcPts val="600"/>
              </a:spcAft>
              <a:buFont typeface="Wingdings" pitchFamily="2" charset="2"/>
              <a:buChar char="Ø"/>
            </a:pPr>
            <a:r>
              <a:rPr lang="en-IN" sz="2000" b="1" dirty="0">
                <a:solidFill>
                  <a:schemeClr val="accent6">
                    <a:lumMod val="50000"/>
                  </a:schemeClr>
                </a:solidFill>
              </a:rPr>
              <a:t>insert into v2 values (8888, ‘EMILY’, </a:t>
            </a:r>
            <a:r>
              <a:rPr lang="en-IN" sz="2000" b="1" dirty="0" smtClean="0">
                <a:solidFill>
                  <a:schemeClr val="accent6">
                    <a:lumMod val="50000"/>
                  </a:schemeClr>
                </a:solidFill>
              </a:rPr>
              <a:t>2000</a:t>
            </a:r>
            <a:r>
              <a:rPr lang="en-IN" sz="2000" b="1" dirty="0">
                <a:solidFill>
                  <a:schemeClr val="accent6">
                    <a:lumMod val="50000"/>
                  </a:schemeClr>
                </a:solidFill>
              </a:rPr>
              <a:t>, 200, 10);    </a:t>
            </a:r>
            <a:endParaRPr lang="en-IN" sz="2000" b="1" dirty="0">
              <a:solidFill>
                <a:schemeClr val="tx2"/>
              </a:solidFill>
            </a:endParaRPr>
          </a:p>
          <a:p>
            <a:pPr marL="342900" lvl="1" indent="-342900">
              <a:spcBef>
                <a:spcPts val="600"/>
              </a:spcBef>
              <a:spcAft>
                <a:spcPts val="600"/>
              </a:spcAft>
              <a:buFont typeface="Wingdings" pitchFamily="2" charset="2"/>
              <a:buChar char="Ø"/>
            </a:pPr>
            <a:r>
              <a:rPr lang="en-IN" sz="2000" b="1" dirty="0" smtClean="0">
                <a:solidFill>
                  <a:schemeClr val="accent6">
                    <a:lumMod val="50000"/>
                  </a:schemeClr>
                </a:solidFill>
              </a:rPr>
              <a:t>insert </a:t>
            </a:r>
            <a:r>
              <a:rPr lang="en-IN" sz="2000" b="1" dirty="0">
                <a:solidFill>
                  <a:schemeClr val="accent6">
                    <a:lumMod val="50000"/>
                  </a:schemeClr>
                </a:solidFill>
              </a:rPr>
              <a:t>into v2 values (8888, ‘EMILY’, 2000, 200, </a:t>
            </a:r>
            <a:r>
              <a:rPr lang="en-IN" sz="2000" b="1" dirty="0" smtClean="0">
                <a:solidFill>
                  <a:schemeClr val="accent6">
                    <a:lumMod val="50000"/>
                  </a:schemeClr>
                </a:solidFill>
              </a:rPr>
              <a:t>20</a:t>
            </a:r>
            <a:r>
              <a:rPr lang="en-IN" sz="2000" b="1" dirty="0">
                <a:solidFill>
                  <a:schemeClr val="accent6">
                    <a:lumMod val="50000"/>
                  </a:schemeClr>
                </a:solidFill>
              </a:rPr>
              <a:t>);   </a:t>
            </a:r>
            <a:endParaRPr lang="en-IN" sz="2000" b="1" dirty="0" smtClean="0">
              <a:solidFill>
                <a:schemeClr val="tx2"/>
              </a:solidFill>
            </a:endParaRPr>
          </a:p>
        </p:txBody>
      </p:sp>
      <p:pic>
        <p:nvPicPr>
          <p:cNvPr id="1028" name="Picture 4" descr="Png File Svg - Cross Mark Png Black - Free Transparent PNG Download - PNG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01153" y="4571884"/>
            <a:ext cx="504803" cy="2796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Png File Svg - Cross Mark Png Black - Free Transparent PNG Download - PNG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0362" y="4953000"/>
            <a:ext cx="504803" cy="2796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ick Mark Symbol Icon - Transparent Background Green Check Mark Png Clipart  (#5650947) - Pin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0362" y="5343494"/>
            <a:ext cx="511751" cy="3904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Tick Mark Symbol Icon - Transparent Background Green Check Mark Png Clipart  (#5650947) - Pin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155" y="5803968"/>
            <a:ext cx="511751" cy="39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19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31</a:t>
            </a:fld>
            <a:endParaRPr lang="en-IN"/>
          </a:p>
        </p:txBody>
      </p:sp>
      <p:sp>
        <p:nvSpPr>
          <p:cNvPr id="5" name="Rectangle 4"/>
          <p:cNvSpPr/>
          <p:nvPr/>
        </p:nvSpPr>
        <p:spPr>
          <a:xfrm>
            <a:off x="269243" y="183178"/>
            <a:ext cx="7986793" cy="784830"/>
          </a:xfrm>
          <a:prstGeom prst="rect">
            <a:avLst/>
          </a:prstGeom>
          <a:solidFill>
            <a:schemeClr val="accent1">
              <a:lumMod val="20000"/>
              <a:lumOff val="80000"/>
            </a:schemeClr>
          </a:solidFill>
          <a:ln w="28575">
            <a:solidFill>
              <a:schemeClr val="tx1"/>
            </a:solidFill>
          </a:ln>
        </p:spPr>
        <p:txBody>
          <a:bodyPr wrap="square">
            <a:spAutoFit/>
          </a:bodyPr>
          <a:lstStyle/>
          <a:p>
            <a:pPr marL="0" lvl="1">
              <a:spcBef>
                <a:spcPts val="600"/>
              </a:spcBef>
            </a:pPr>
            <a:r>
              <a:rPr lang="en-IN" sz="2000" b="1" dirty="0" smtClean="0">
                <a:solidFill>
                  <a:schemeClr val="bg2">
                    <a:lumMod val="25000"/>
                  </a:schemeClr>
                </a:solidFill>
              </a:rPr>
              <a:t>select * from v1;</a:t>
            </a:r>
          </a:p>
          <a:p>
            <a:pPr marL="0" lvl="1">
              <a:spcBef>
                <a:spcPts val="600"/>
              </a:spcBef>
            </a:pPr>
            <a:r>
              <a:rPr lang="en-IN" sz="2000" b="1" dirty="0" smtClean="0">
                <a:solidFill>
                  <a:schemeClr val="bg2">
                    <a:lumMod val="25000"/>
                  </a:schemeClr>
                </a:solidFill>
              </a:rPr>
              <a:t>select * from v2;</a:t>
            </a:r>
          </a:p>
        </p:txBody>
      </p:sp>
      <p:graphicFrame>
        <p:nvGraphicFramePr>
          <p:cNvPr id="6" name="Table 5"/>
          <p:cNvGraphicFramePr>
            <a:graphicFrameLocks noGrp="1"/>
          </p:cNvGraphicFramePr>
          <p:nvPr>
            <p:extLst>
              <p:ext uri="{D42A27DB-BD31-4B8C-83A1-F6EECF244321}">
                <p14:modId xmlns:p14="http://schemas.microsoft.com/office/powerpoint/2010/main" val="2473168759"/>
              </p:ext>
            </p:extLst>
          </p:nvPr>
        </p:nvGraphicFramePr>
        <p:xfrm>
          <a:off x="152400" y="1371600"/>
          <a:ext cx="4572000" cy="4419600"/>
        </p:xfrm>
        <a:graphic>
          <a:graphicData uri="http://schemas.openxmlformats.org/drawingml/2006/table">
            <a:tbl>
              <a:tblPr>
                <a:tableStyleId>{35758FB7-9AC5-4552-8A53-C91805E547FA}</a:tableStyleId>
              </a:tblPr>
              <a:tblGrid>
                <a:gridCol w="914400"/>
                <a:gridCol w="914400"/>
                <a:gridCol w="762000"/>
                <a:gridCol w="914400"/>
                <a:gridCol w="1066800"/>
              </a:tblGrid>
              <a:tr h="358666">
                <a:tc>
                  <a:txBody>
                    <a:bodyPr/>
                    <a:lstStyle/>
                    <a:p>
                      <a:pPr fontAlgn="b"/>
                      <a:r>
                        <a:rPr lang="en-IN" dirty="0">
                          <a:effectLst/>
                        </a:rPr>
                        <a:t>EMPNO</a:t>
                      </a:r>
                      <a:endParaRPr lang="en-IN" b="1" dirty="0">
                        <a:solidFill>
                          <a:srgbClr val="000000"/>
                        </a:solidFill>
                        <a:effectLst/>
                      </a:endParaRPr>
                    </a:p>
                  </a:txBody>
                  <a:tcPr marL="60960" marR="60960" marT="60960" marB="60960" anchor="b"/>
                </a:tc>
                <a:tc>
                  <a:txBody>
                    <a:bodyPr/>
                    <a:lstStyle/>
                    <a:p>
                      <a:pPr fontAlgn="b"/>
                      <a:r>
                        <a:rPr lang="en-IN">
                          <a:effectLst/>
                        </a:rPr>
                        <a:t>ENAME</a:t>
                      </a:r>
                      <a:endParaRPr lang="en-IN" b="1">
                        <a:solidFill>
                          <a:srgbClr val="000000"/>
                        </a:solidFill>
                        <a:effectLst/>
                      </a:endParaRPr>
                    </a:p>
                  </a:txBody>
                  <a:tcPr marL="60960" marR="60960" marT="60960" marB="60960" anchor="b"/>
                </a:tc>
                <a:tc>
                  <a:txBody>
                    <a:bodyPr/>
                    <a:lstStyle/>
                    <a:p>
                      <a:pPr fontAlgn="b"/>
                      <a:r>
                        <a:rPr lang="en-IN">
                          <a:effectLst/>
                        </a:rPr>
                        <a:t>SAL</a:t>
                      </a:r>
                      <a:endParaRPr lang="en-IN" b="1">
                        <a:solidFill>
                          <a:srgbClr val="000000"/>
                        </a:solidFill>
                        <a:effectLst/>
                      </a:endParaRPr>
                    </a:p>
                  </a:txBody>
                  <a:tcPr marL="60960" marR="60960" marT="60960" marB="60960" anchor="b"/>
                </a:tc>
                <a:tc>
                  <a:txBody>
                    <a:bodyPr/>
                    <a:lstStyle/>
                    <a:p>
                      <a:pPr fontAlgn="b"/>
                      <a:r>
                        <a:rPr lang="en-IN">
                          <a:effectLst/>
                        </a:rPr>
                        <a:t>COMM</a:t>
                      </a:r>
                      <a:endParaRPr lang="en-IN" b="1">
                        <a:solidFill>
                          <a:srgbClr val="000000"/>
                        </a:solidFill>
                        <a:effectLst/>
                      </a:endParaRPr>
                    </a:p>
                  </a:txBody>
                  <a:tcPr marL="60960" marR="60960" marT="60960" marB="60960" anchor="b"/>
                </a:tc>
                <a:tc>
                  <a:txBody>
                    <a:bodyPr/>
                    <a:lstStyle/>
                    <a:p>
                      <a:pPr fontAlgn="b"/>
                      <a:r>
                        <a:rPr lang="en-IN">
                          <a:effectLst/>
                        </a:rPr>
                        <a:t>DEPTNO</a:t>
                      </a:r>
                      <a:endParaRPr lang="en-IN" b="1">
                        <a:solidFill>
                          <a:srgbClr val="000000"/>
                        </a:solidFill>
                        <a:effectLst/>
                      </a:endParaRPr>
                    </a:p>
                  </a:txBody>
                  <a:tcPr marL="60960" marR="60960" marT="60960" marB="60960" anchor="b"/>
                </a:tc>
              </a:tr>
              <a:tr h="303486">
                <a:tc>
                  <a:txBody>
                    <a:bodyPr/>
                    <a:lstStyle/>
                    <a:p>
                      <a:r>
                        <a:rPr lang="en-IN">
                          <a:effectLst/>
                        </a:rPr>
                        <a:t>7839</a:t>
                      </a:r>
                      <a:endParaRPr lang="en-IN">
                        <a:solidFill>
                          <a:srgbClr val="000000"/>
                        </a:solidFill>
                        <a:effectLst/>
                      </a:endParaRPr>
                    </a:p>
                  </a:txBody>
                  <a:tcPr marL="60960" marR="60960" marT="30480" marB="30480" anchor="ctr"/>
                </a:tc>
                <a:tc>
                  <a:txBody>
                    <a:bodyPr/>
                    <a:lstStyle/>
                    <a:p>
                      <a:r>
                        <a:rPr lang="en-IN">
                          <a:effectLst/>
                        </a:rPr>
                        <a:t>KING</a:t>
                      </a:r>
                      <a:endParaRPr lang="en-IN">
                        <a:solidFill>
                          <a:srgbClr val="000000"/>
                        </a:solidFill>
                        <a:effectLst/>
                      </a:endParaRPr>
                    </a:p>
                  </a:txBody>
                  <a:tcPr marL="60960" marR="60960" marT="30480" marB="30480" anchor="ctr"/>
                </a:tc>
                <a:tc>
                  <a:txBody>
                    <a:bodyPr/>
                    <a:lstStyle/>
                    <a:p>
                      <a:r>
                        <a:rPr lang="en-IN" dirty="0">
                          <a:effectLst/>
                        </a:rPr>
                        <a:t>5000</a:t>
                      </a:r>
                      <a:endParaRPr lang="en-IN" dirty="0">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10</a:t>
                      </a:r>
                      <a:endParaRPr lang="en-IN">
                        <a:solidFill>
                          <a:srgbClr val="000000"/>
                        </a:solidFill>
                        <a:effectLst/>
                      </a:endParaRPr>
                    </a:p>
                  </a:txBody>
                  <a:tcPr marL="60960" marR="60960" marT="30480" marB="30480" anchor="ctr"/>
                </a:tc>
              </a:tr>
              <a:tr h="303486">
                <a:tc>
                  <a:txBody>
                    <a:bodyPr/>
                    <a:lstStyle/>
                    <a:p>
                      <a:r>
                        <a:rPr lang="en-IN">
                          <a:effectLst/>
                        </a:rPr>
                        <a:t>7698</a:t>
                      </a:r>
                      <a:endParaRPr lang="en-IN">
                        <a:solidFill>
                          <a:srgbClr val="000000"/>
                        </a:solidFill>
                        <a:effectLst/>
                      </a:endParaRPr>
                    </a:p>
                  </a:txBody>
                  <a:tcPr marL="60960" marR="60960" marT="30480" marB="30480" anchor="ctr"/>
                </a:tc>
                <a:tc>
                  <a:txBody>
                    <a:bodyPr/>
                    <a:lstStyle/>
                    <a:p>
                      <a:r>
                        <a:rPr lang="en-IN">
                          <a:effectLst/>
                        </a:rPr>
                        <a:t>BLAKE</a:t>
                      </a:r>
                      <a:endParaRPr lang="en-IN">
                        <a:solidFill>
                          <a:srgbClr val="000000"/>
                        </a:solidFill>
                        <a:effectLst/>
                      </a:endParaRPr>
                    </a:p>
                  </a:txBody>
                  <a:tcPr marL="60960" marR="60960" marT="30480" marB="30480" anchor="ctr"/>
                </a:tc>
                <a:tc>
                  <a:txBody>
                    <a:bodyPr/>
                    <a:lstStyle/>
                    <a:p>
                      <a:r>
                        <a:rPr lang="en-IN">
                          <a:effectLst/>
                        </a:rPr>
                        <a:t>2850</a:t>
                      </a:r>
                      <a:endParaRPr lang="en-IN">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30</a:t>
                      </a:r>
                      <a:endParaRPr lang="en-IN">
                        <a:solidFill>
                          <a:srgbClr val="000000"/>
                        </a:solidFill>
                        <a:effectLst/>
                      </a:endParaRPr>
                    </a:p>
                  </a:txBody>
                  <a:tcPr marL="60960" marR="60960" marT="30480" marB="30480" anchor="ctr"/>
                </a:tc>
              </a:tr>
              <a:tr h="303486">
                <a:tc>
                  <a:txBody>
                    <a:bodyPr/>
                    <a:lstStyle/>
                    <a:p>
                      <a:r>
                        <a:rPr lang="en-IN">
                          <a:effectLst/>
                        </a:rPr>
                        <a:t>7782</a:t>
                      </a:r>
                      <a:endParaRPr lang="en-IN">
                        <a:solidFill>
                          <a:srgbClr val="000000"/>
                        </a:solidFill>
                        <a:effectLst/>
                      </a:endParaRPr>
                    </a:p>
                  </a:txBody>
                  <a:tcPr marL="60960" marR="60960" marT="30480" marB="30480" anchor="ctr"/>
                </a:tc>
                <a:tc>
                  <a:txBody>
                    <a:bodyPr/>
                    <a:lstStyle/>
                    <a:p>
                      <a:r>
                        <a:rPr lang="en-IN">
                          <a:effectLst/>
                        </a:rPr>
                        <a:t>CLARK</a:t>
                      </a:r>
                      <a:endParaRPr lang="en-IN">
                        <a:solidFill>
                          <a:srgbClr val="000000"/>
                        </a:solidFill>
                        <a:effectLst/>
                      </a:endParaRPr>
                    </a:p>
                  </a:txBody>
                  <a:tcPr marL="60960" marR="60960" marT="30480" marB="30480" anchor="ctr"/>
                </a:tc>
                <a:tc>
                  <a:txBody>
                    <a:bodyPr/>
                    <a:lstStyle/>
                    <a:p>
                      <a:r>
                        <a:rPr lang="en-IN" dirty="0">
                          <a:effectLst/>
                        </a:rPr>
                        <a:t>2450</a:t>
                      </a:r>
                      <a:endParaRPr lang="en-IN" dirty="0">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10</a:t>
                      </a:r>
                      <a:endParaRPr lang="en-IN">
                        <a:solidFill>
                          <a:srgbClr val="000000"/>
                        </a:solidFill>
                        <a:effectLst/>
                      </a:endParaRPr>
                    </a:p>
                  </a:txBody>
                  <a:tcPr marL="60960" marR="60960" marT="30480" marB="30480" anchor="ctr"/>
                </a:tc>
              </a:tr>
              <a:tr h="303486">
                <a:tc>
                  <a:txBody>
                    <a:bodyPr/>
                    <a:lstStyle/>
                    <a:p>
                      <a:r>
                        <a:rPr lang="en-IN">
                          <a:effectLst/>
                        </a:rPr>
                        <a:t>7566</a:t>
                      </a:r>
                      <a:endParaRPr lang="en-IN">
                        <a:solidFill>
                          <a:srgbClr val="000000"/>
                        </a:solidFill>
                        <a:effectLst/>
                      </a:endParaRPr>
                    </a:p>
                  </a:txBody>
                  <a:tcPr marL="60960" marR="60960" marT="30480" marB="30480" anchor="ctr"/>
                </a:tc>
                <a:tc>
                  <a:txBody>
                    <a:bodyPr/>
                    <a:lstStyle/>
                    <a:p>
                      <a:r>
                        <a:rPr lang="en-IN">
                          <a:effectLst/>
                        </a:rPr>
                        <a:t>JONES</a:t>
                      </a:r>
                      <a:endParaRPr lang="en-IN">
                        <a:solidFill>
                          <a:srgbClr val="000000"/>
                        </a:solidFill>
                        <a:effectLst/>
                      </a:endParaRPr>
                    </a:p>
                  </a:txBody>
                  <a:tcPr marL="60960" marR="60960" marT="30480" marB="30480" anchor="ctr"/>
                </a:tc>
                <a:tc>
                  <a:txBody>
                    <a:bodyPr/>
                    <a:lstStyle/>
                    <a:p>
                      <a:r>
                        <a:rPr lang="en-IN">
                          <a:effectLst/>
                        </a:rPr>
                        <a:t>2975</a:t>
                      </a:r>
                      <a:endParaRPr lang="en-IN">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20</a:t>
                      </a:r>
                      <a:endParaRPr lang="en-IN">
                        <a:solidFill>
                          <a:srgbClr val="000000"/>
                        </a:solidFill>
                        <a:effectLst/>
                      </a:endParaRPr>
                    </a:p>
                  </a:txBody>
                  <a:tcPr marL="60960" marR="60960" marT="30480" marB="30480" anchor="ctr"/>
                </a:tc>
              </a:tr>
              <a:tr h="303486">
                <a:tc>
                  <a:txBody>
                    <a:bodyPr/>
                    <a:lstStyle/>
                    <a:p>
                      <a:r>
                        <a:rPr lang="en-IN">
                          <a:effectLst/>
                        </a:rPr>
                        <a:t>7788</a:t>
                      </a:r>
                      <a:endParaRPr lang="en-IN">
                        <a:solidFill>
                          <a:srgbClr val="000000"/>
                        </a:solidFill>
                        <a:effectLst/>
                      </a:endParaRPr>
                    </a:p>
                  </a:txBody>
                  <a:tcPr marL="60960" marR="60960" marT="30480" marB="30480" anchor="ctr"/>
                </a:tc>
                <a:tc>
                  <a:txBody>
                    <a:bodyPr/>
                    <a:lstStyle/>
                    <a:p>
                      <a:r>
                        <a:rPr lang="en-IN">
                          <a:effectLst/>
                        </a:rPr>
                        <a:t>SCOTT</a:t>
                      </a:r>
                      <a:endParaRPr lang="en-IN">
                        <a:solidFill>
                          <a:srgbClr val="000000"/>
                        </a:solidFill>
                        <a:effectLst/>
                      </a:endParaRPr>
                    </a:p>
                  </a:txBody>
                  <a:tcPr marL="60960" marR="60960" marT="30480" marB="30480" anchor="ctr"/>
                </a:tc>
                <a:tc>
                  <a:txBody>
                    <a:bodyPr/>
                    <a:lstStyle/>
                    <a:p>
                      <a:r>
                        <a:rPr lang="en-IN">
                          <a:effectLst/>
                        </a:rPr>
                        <a:t>3000</a:t>
                      </a:r>
                      <a:endParaRPr lang="en-IN">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20</a:t>
                      </a:r>
                      <a:endParaRPr lang="en-IN">
                        <a:solidFill>
                          <a:srgbClr val="000000"/>
                        </a:solidFill>
                        <a:effectLst/>
                      </a:endParaRPr>
                    </a:p>
                  </a:txBody>
                  <a:tcPr marL="60960" marR="60960" marT="30480" marB="30480" anchor="ctr"/>
                </a:tc>
              </a:tr>
              <a:tr h="303486">
                <a:tc>
                  <a:txBody>
                    <a:bodyPr/>
                    <a:lstStyle/>
                    <a:p>
                      <a:r>
                        <a:rPr lang="en-IN">
                          <a:effectLst/>
                        </a:rPr>
                        <a:t>7902</a:t>
                      </a:r>
                      <a:endParaRPr lang="en-IN">
                        <a:solidFill>
                          <a:srgbClr val="000000"/>
                        </a:solidFill>
                        <a:effectLst/>
                      </a:endParaRPr>
                    </a:p>
                  </a:txBody>
                  <a:tcPr marL="60960" marR="60960" marT="30480" marB="30480" anchor="ctr"/>
                </a:tc>
                <a:tc>
                  <a:txBody>
                    <a:bodyPr/>
                    <a:lstStyle/>
                    <a:p>
                      <a:r>
                        <a:rPr lang="en-IN">
                          <a:effectLst/>
                        </a:rPr>
                        <a:t>FORD</a:t>
                      </a:r>
                      <a:endParaRPr lang="en-IN">
                        <a:solidFill>
                          <a:srgbClr val="000000"/>
                        </a:solidFill>
                        <a:effectLst/>
                      </a:endParaRPr>
                    </a:p>
                  </a:txBody>
                  <a:tcPr marL="60960" marR="60960" marT="30480" marB="30480" anchor="ctr"/>
                </a:tc>
                <a:tc>
                  <a:txBody>
                    <a:bodyPr/>
                    <a:lstStyle/>
                    <a:p>
                      <a:r>
                        <a:rPr lang="en-IN">
                          <a:effectLst/>
                        </a:rPr>
                        <a:t>3000</a:t>
                      </a:r>
                      <a:endParaRPr lang="en-IN">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20</a:t>
                      </a:r>
                      <a:endParaRPr lang="en-IN">
                        <a:solidFill>
                          <a:srgbClr val="000000"/>
                        </a:solidFill>
                        <a:effectLst/>
                      </a:endParaRPr>
                    </a:p>
                  </a:txBody>
                  <a:tcPr marL="60960" marR="60960" marT="30480" marB="30480" anchor="ctr"/>
                </a:tc>
              </a:tr>
              <a:tr h="303486">
                <a:tc>
                  <a:txBody>
                    <a:bodyPr/>
                    <a:lstStyle/>
                    <a:p>
                      <a:r>
                        <a:rPr lang="en-IN">
                          <a:effectLst/>
                        </a:rPr>
                        <a:t>7499</a:t>
                      </a:r>
                      <a:endParaRPr lang="en-IN">
                        <a:solidFill>
                          <a:srgbClr val="000000"/>
                        </a:solidFill>
                        <a:effectLst/>
                      </a:endParaRPr>
                    </a:p>
                  </a:txBody>
                  <a:tcPr marL="60960" marR="60960" marT="30480" marB="30480" anchor="ctr"/>
                </a:tc>
                <a:tc>
                  <a:txBody>
                    <a:bodyPr/>
                    <a:lstStyle/>
                    <a:p>
                      <a:r>
                        <a:rPr lang="en-IN">
                          <a:effectLst/>
                        </a:rPr>
                        <a:t>ALLEN</a:t>
                      </a:r>
                      <a:endParaRPr lang="en-IN">
                        <a:solidFill>
                          <a:srgbClr val="000000"/>
                        </a:solidFill>
                        <a:effectLst/>
                      </a:endParaRPr>
                    </a:p>
                  </a:txBody>
                  <a:tcPr marL="60960" marR="60960" marT="30480" marB="30480" anchor="ctr"/>
                </a:tc>
                <a:tc>
                  <a:txBody>
                    <a:bodyPr/>
                    <a:lstStyle/>
                    <a:p>
                      <a:r>
                        <a:rPr lang="en-IN">
                          <a:effectLst/>
                        </a:rPr>
                        <a:t>1600</a:t>
                      </a:r>
                      <a:endParaRPr lang="en-IN">
                        <a:solidFill>
                          <a:srgbClr val="000000"/>
                        </a:solidFill>
                        <a:effectLst/>
                      </a:endParaRPr>
                    </a:p>
                  </a:txBody>
                  <a:tcPr marL="60960" marR="60960" marT="30480" marB="30480" anchor="ctr"/>
                </a:tc>
                <a:tc>
                  <a:txBody>
                    <a:bodyPr/>
                    <a:lstStyle/>
                    <a:p>
                      <a:r>
                        <a:rPr lang="en-IN">
                          <a:effectLst/>
                        </a:rPr>
                        <a:t>300</a:t>
                      </a:r>
                      <a:endParaRPr lang="en-IN">
                        <a:solidFill>
                          <a:srgbClr val="000000"/>
                        </a:solidFill>
                        <a:effectLst/>
                      </a:endParaRPr>
                    </a:p>
                  </a:txBody>
                  <a:tcPr marL="60960" marR="60960" marT="30480" marB="30480" anchor="ctr"/>
                </a:tc>
                <a:tc>
                  <a:txBody>
                    <a:bodyPr/>
                    <a:lstStyle/>
                    <a:p>
                      <a:r>
                        <a:rPr lang="en-IN">
                          <a:effectLst/>
                        </a:rPr>
                        <a:t>30</a:t>
                      </a:r>
                      <a:endParaRPr lang="en-IN">
                        <a:solidFill>
                          <a:srgbClr val="000000"/>
                        </a:solidFill>
                        <a:effectLst/>
                      </a:endParaRPr>
                    </a:p>
                  </a:txBody>
                  <a:tcPr marL="60960" marR="60960" marT="30480" marB="30480" anchor="ctr"/>
                </a:tc>
              </a:tr>
              <a:tr h="303486">
                <a:tc>
                  <a:txBody>
                    <a:bodyPr/>
                    <a:lstStyle/>
                    <a:p>
                      <a:r>
                        <a:rPr lang="en-IN">
                          <a:effectLst/>
                        </a:rPr>
                        <a:t>7521</a:t>
                      </a:r>
                      <a:endParaRPr lang="en-IN">
                        <a:solidFill>
                          <a:srgbClr val="000000"/>
                        </a:solidFill>
                        <a:effectLst/>
                      </a:endParaRPr>
                    </a:p>
                  </a:txBody>
                  <a:tcPr marL="60960" marR="60960" marT="30480" marB="30480" anchor="ctr"/>
                </a:tc>
                <a:tc>
                  <a:txBody>
                    <a:bodyPr/>
                    <a:lstStyle/>
                    <a:p>
                      <a:r>
                        <a:rPr lang="en-IN">
                          <a:effectLst/>
                        </a:rPr>
                        <a:t>WARD</a:t>
                      </a:r>
                      <a:endParaRPr lang="en-IN">
                        <a:solidFill>
                          <a:srgbClr val="000000"/>
                        </a:solidFill>
                        <a:effectLst/>
                      </a:endParaRPr>
                    </a:p>
                  </a:txBody>
                  <a:tcPr marL="60960" marR="60960" marT="30480" marB="30480" anchor="ctr"/>
                </a:tc>
                <a:tc>
                  <a:txBody>
                    <a:bodyPr/>
                    <a:lstStyle/>
                    <a:p>
                      <a:r>
                        <a:rPr lang="en-IN">
                          <a:effectLst/>
                        </a:rPr>
                        <a:t>1250</a:t>
                      </a:r>
                      <a:endParaRPr lang="en-IN">
                        <a:solidFill>
                          <a:srgbClr val="000000"/>
                        </a:solidFill>
                        <a:effectLst/>
                      </a:endParaRPr>
                    </a:p>
                  </a:txBody>
                  <a:tcPr marL="60960" marR="60960" marT="30480" marB="30480" anchor="ctr"/>
                </a:tc>
                <a:tc>
                  <a:txBody>
                    <a:bodyPr/>
                    <a:lstStyle/>
                    <a:p>
                      <a:r>
                        <a:rPr lang="en-IN">
                          <a:effectLst/>
                        </a:rPr>
                        <a:t>500</a:t>
                      </a:r>
                      <a:endParaRPr lang="en-IN">
                        <a:solidFill>
                          <a:srgbClr val="000000"/>
                        </a:solidFill>
                        <a:effectLst/>
                      </a:endParaRPr>
                    </a:p>
                  </a:txBody>
                  <a:tcPr marL="60960" marR="60960" marT="30480" marB="30480" anchor="ctr"/>
                </a:tc>
                <a:tc>
                  <a:txBody>
                    <a:bodyPr/>
                    <a:lstStyle/>
                    <a:p>
                      <a:r>
                        <a:rPr lang="en-IN">
                          <a:effectLst/>
                        </a:rPr>
                        <a:t>30</a:t>
                      </a:r>
                      <a:endParaRPr lang="en-IN">
                        <a:solidFill>
                          <a:srgbClr val="000000"/>
                        </a:solidFill>
                        <a:effectLst/>
                      </a:endParaRPr>
                    </a:p>
                  </a:txBody>
                  <a:tcPr marL="60960" marR="60960" marT="30480" marB="30480" anchor="ctr"/>
                </a:tc>
              </a:tr>
              <a:tr h="303486">
                <a:tc>
                  <a:txBody>
                    <a:bodyPr/>
                    <a:lstStyle/>
                    <a:p>
                      <a:r>
                        <a:rPr lang="en-IN">
                          <a:effectLst/>
                        </a:rPr>
                        <a:t>7654</a:t>
                      </a:r>
                      <a:endParaRPr lang="en-IN">
                        <a:solidFill>
                          <a:srgbClr val="000000"/>
                        </a:solidFill>
                        <a:effectLst/>
                      </a:endParaRPr>
                    </a:p>
                  </a:txBody>
                  <a:tcPr marL="60960" marR="60960" marT="30480" marB="30480" anchor="ctr"/>
                </a:tc>
                <a:tc>
                  <a:txBody>
                    <a:bodyPr/>
                    <a:lstStyle/>
                    <a:p>
                      <a:r>
                        <a:rPr lang="en-IN">
                          <a:effectLst/>
                        </a:rPr>
                        <a:t>MARTIN</a:t>
                      </a:r>
                      <a:endParaRPr lang="en-IN">
                        <a:solidFill>
                          <a:srgbClr val="000000"/>
                        </a:solidFill>
                        <a:effectLst/>
                      </a:endParaRPr>
                    </a:p>
                  </a:txBody>
                  <a:tcPr marL="60960" marR="60960" marT="30480" marB="30480" anchor="ctr"/>
                </a:tc>
                <a:tc>
                  <a:txBody>
                    <a:bodyPr/>
                    <a:lstStyle/>
                    <a:p>
                      <a:r>
                        <a:rPr lang="en-IN">
                          <a:effectLst/>
                        </a:rPr>
                        <a:t>1250</a:t>
                      </a:r>
                      <a:endParaRPr lang="en-IN">
                        <a:solidFill>
                          <a:srgbClr val="000000"/>
                        </a:solidFill>
                        <a:effectLst/>
                      </a:endParaRPr>
                    </a:p>
                  </a:txBody>
                  <a:tcPr marL="60960" marR="60960" marT="30480" marB="30480" anchor="ctr"/>
                </a:tc>
                <a:tc>
                  <a:txBody>
                    <a:bodyPr/>
                    <a:lstStyle/>
                    <a:p>
                      <a:r>
                        <a:rPr lang="en-IN">
                          <a:effectLst/>
                        </a:rPr>
                        <a:t>1400</a:t>
                      </a:r>
                      <a:endParaRPr lang="en-IN">
                        <a:solidFill>
                          <a:srgbClr val="000000"/>
                        </a:solidFill>
                        <a:effectLst/>
                      </a:endParaRPr>
                    </a:p>
                  </a:txBody>
                  <a:tcPr marL="60960" marR="60960" marT="30480" marB="30480" anchor="ctr"/>
                </a:tc>
                <a:tc>
                  <a:txBody>
                    <a:bodyPr/>
                    <a:lstStyle/>
                    <a:p>
                      <a:r>
                        <a:rPr lang="en-IN">
                          <a:effectLst/>
                        </a:rPr>
                        <a:t>30</a:t>
                      </a:r>
                      <a:endParaRPr lang="en-IN">
                        <a:solidFill>
                          <a:srgbClr val="000000"/>
                        </a:solidFill>
                        <a:effectLst/>
                      </a:endParaRPr>
                    </a:p>
                  </a:txBody>
                  <a:tcPr marL="60960" marR="60960" marT="30480" marB="30480" anchor="ctr"/>
                </a:tc>
              </a:tr>
              <a:tr h="303486">
                <a:tc>
                  <a:txBody>
                    <a:bodyPr/>
                    <a:lstStyle/>
                    <a:p>
                      <a:r>
                        <a:rPr lang="en-IN">
                          <a:effectLst/>
                        </a:rPr>
                        <a:t>7844</a:t>
                      </a:r>
                      <a:endParaRPr lang="en-IN">
                        <a:solidFill>
                          <a:srgbClr val="000000"/>
                        </a:solidFill>
                        <a:effectLst/>
                      </a:endParaRPr>
                    </a:p>
                  </a:txBody>
                  <a:tcPr marL="60960" marR="60960" marT="30480" marB="30480" anchor="ctr"/>
                </a:tc>
                <a:tc>
                  <a:txBody>
                    <a:bodyPr/>
                    <a:lstStyle/>
                    <a:p>
                      <a:r>
                        <a:rPr lang="en-IN">
                          <a:effectLst/>
                        </a:rPr>
                        <a:t>TURNER</a:t>
                      </a:r>
                      <a:endParaRPr lang="en-IN">
                        <a:solidFill>
                          <a:srgbClr val="000000"/>
                        </a:solidFill>
                        <a:effectLst/>
                      </a:endParaRPr>
                    </a:p>
                  </a:txBody>
                  <a:tcPr marL="60960" marR="60960" marT="30480" marB="30480" anchor="ctr"/>
                </a:tc>
                <a:tc>
                  <a:txBody>
                    <a:bodyPr/>
                    <a:lstStyle/>
                    <a:p>
                      <a:r>
                        <a:rPr lang="en-IN">
                          <a:effectLst/>
                        </a:rPr>
                        <a:t>1500</a:t>
                      </a:r>
                      <a:endParaRPr lang="en-IN">
                        <a:solidFill>
                          <a:srgbClr val="000000"/>
                        </a:solidFill>
                        <a:effectLst/>
                      </a:endParaRPr>
                    </a:p>
                  </a:txBody>
                  <a:tcPr marL="60960" marR="60960" marT="30480" marB="30480" anchor="ctr"/>
                </a:tc>
                <a:tc>
                  <a:txBody>
                    <a:bodyPr/>
                    <a:lstStyle/>
                    <a:p>
                      <a:r>
                        <a:rPr lang="en-IN">
                          <a:effectLst/>
                        </a:rPr>
                        <a:t>0</a:t>
                      </a:r>
                      <a:endParaRPr lang="en-IN">
                        <a:solidFill>
                          <a:srgbClr val="000000"/>
                        </a:solidFill>
                        <a:effectLst/>
                      </a:endParaRPr>
                    </a:p>
                  </a:txBody>
                  <a:tcPr marL="60960" marR="60960" marT="30480" marB="30480" anchor="ctr"/>
                </a:tc>
                <a:tc>
                  <a:txBody>
                    <a:bodyPr/>
                    <a:lstStyle/>
                    <a:p>
                      <a:r>
                        <a:rPr lang="en-IN">
                          <a:effectLst/>
                        </a:rPr>
                        <a:t>30</a:t>
                      </a:r>
                      <a:endParaRPr lang="en-IN">
                        <a:solidFill>
                          <a:srgbClr val="000000"/>
                        </a:solidFill>
                        <a:effectLst/>
                      </a:endParaRPr>
                    </a:p>
                  </a:txBody>
                  <a:tcPr marL="60960" marR="60960" marT="30480" marB="30480" anchor="ctr"/>
                </a:tc>
              </a:tr>
              <a:tr h="303486">
                <a:tc>
                  <a:txBody>
                    <a:bodyPr/>
                    <a:lstStyle/>
                    <a:p>
                      <a:r>
                        <a:rPr lang="en-IN">
                          <a:effectLst/>
                        </a:rPr>
                        <a:t>7934</a:t>
                      </a:r>
                      <a:endParaRPr lang="en-IN">
                        <a:solidFill>
                          <a:srgbClr val="000000"/>
                        </a:solidFill>
                        <a:effectLst/>
                      </a:endParaRPr>
                    </a:p>
                  </a:txBody>
                  <a:tcPr marL="60960" marR="60960" marT="30480" marB="30480" anchor="ctr"/>
                </a:tc>
                <a:tc>
                  <a:txBody>
                    <a:bodyPr/>
                    <a:lstStyle/>
                    <a:p>
                      <a:r>
                        <a:rPr lang="en-IN">
                          <a:effectLst/>
                        </a:rPr>
                        <a:t>MILLER</a:t>
                      </a:r>
                      <a:endParaRPr lang="en-IN">
                        <a:solidFill>
                          <a:srgbClr val="000000"/>
                        </a:solidFill>
                        <a:effectLst/>
                      </a:endParaRPr>
                    </a:p>
                  </a:txBody>
                  <a:tcPr marL="60960" marR="60960" marT="30480" marB="30480" anchor="ctr"/>
                </a:tc>
                <a:tc>
                  <a:txBody>
                    <a:bodyPr/>
                    <a:lstStyle/>
                    <a:p>
                      <a:r>
                        <a:rPr lang="en-IN">
                          <a:effectLst/>
                        </a:rPr>
                        <a:t>1300</a:t>
                      </a:r>
                      <a:endParaRPr lang="en-IN">
                        <a:solidFill>
                          <a:srgbClr val="000000"/>
                        </a:solidFill>
                        <a:effectLst/>
                      </a:endParaRPr>
                    </a:p>
                  </a:txBody>
                  <a:tcPr marL="60960" marR="60960" marT="30480" marB="30480" anchor="ctr"/>
                </a:tc>
                <a:tc>
                  <a:txBody>
                    <a:bodyPr/>
                    <a:lstStyle/>
                    <a:p>
                      <a:r>
                        <a:rPr lang="en-IN">
                          <a:effectLst/>
                        </a:rPr>
                        <a:t>- </a:t>
                      </a:r>
                      <a:endParaRPr lang="en-IN">
                        <a:solidFill>
                          <a:srgbClr val="000000"/>
                        </a:solidFill>
                        <a:effectLst/>
                      </a:endParaRPr>
                    </a:p>
                  </a:txBody>
                  <a:tcPr marL="60960" marR="60960" marT="30480" marB="30480" anchor="ctr"/>
                </a:tc>
                <a:tc>
                  <a:txBody>
                    <a:bodyPr/>
                    <a:lstStyle/>
                    <a:p>
                      <a:r>
                        <a:rPr lang="en-IN">
                          <a:effectLst/>
                        </a:rPr>
                        <a:t>10</a:t>
                      </a:r>
                      <a:endParaRPr lang="en-IN">
                        <a:solidFill>
                          <a:srgbClr val="000000"/>
                        </a:solidFill>
                        <a:effectLst/>
                      </a:endParaRPr>
                    </a:p>
                  </a:txBody>
                  <a:tcPr marL="60960" marR="60960" marT="30480" marB="30480" anchor="ctr"/>
                </a:tc>
              </a:tr>
              <a:tr h="303486">
                <a:tc>
                  <a:txBody>
                    <a:bodyPr/>
                    <a:lstStyle/>
                    <a:p>
                      <a:r>
                        <a:rPr lang="en-IN">
                          <a:effectLst/>
                        </a:rPr>
                        <a:t>8888</a:t>
                      </a:r>
                      <a:endParaRPr lang="en-IN">
                        <a:solidFill>
                          <a:srgbClr val="000000"/>
                        </a:solidFill>
                        <a:effectLst/>
                      </a:endParaRPr>
                    </a:p>
                  </a:txBody>
                  <a:tcPr marL="60960" marR="60960" marT="30480" marB="30480" anchor="ctr"/>
                </a:tc>
                <a:tc>
                  <a:txBody>
                    <a:bodyPr/>
                    <a:lstStyle/>
                    <a:p>
                      <a:r>
                        <a:rPr lang="en-IN">
                          <a:effectLst/>
                        </a:rPr>
                        <a:t>EMILY</a:t>
                      </a:r>
                      <a:endParaRPr lang="en-IN">
                        <a:solidFill>
                          <a:srgbClr val="000000"/>
                        </a:solidFill>
                        <a:effectLst/>
                      </a:endParaRPr>
                    </a:p>
                  </a:txBody>
                  <a:tcPr marL="60960" marR="60960" marT="30480" marB="30480" anchor="ctr"/>
                </a:tc>
                <a:tc>
                  <a:txBody>
                    <a:bodyPr/>
                    <a:lstStyle/>
                    <a:p>
                      <a:r>
                        <a:rPr lang="en-IN">
                          <a:effectLst/>
                        </a:rPr>
                        <a:t>2000</a:t>
                      </a:r>
                      <a:endParaRPr lang="en-IN">
                        <a:solidFill>
                          <a:srgbClr val="000000"/>
                        </a:solidFill>
                        <a:effectLst/>
                      </a:endParaRPr>
                    </a:p>
                  </a:txBody>
                  <a:tcPr marL="60960" marR="60960" marT="30480" marB="30480" anchor="ctr"/>
                </a:tc>
                <a:tc>
                  <a:txBody>
                    <a:bodyPr/>
                    <a:lstStyle/>
                    <a:p>
                      <a:r>
                        <a:rPr lang="en-IN">
                          <a:effectLst/>
                        </a:rPr>
                        <a:t>200</a:t>
                      </a:r>
                      <a:endParaRPr lang="en-IN">
                        <a:solidFill>
                          <a:srgbClr val="000000"/>
                        </a:solidFill>
                        <a:effectLst/>
                      </a:endParaRPr>
                    </a:p>
                  </a:txBody>
                  <a:tcPr marL="60960" marR="60960" marT="30480" marB="30480" anchor="ctr"/>
                </a:tc>
                <a:tc>
                  <a:txBody>
                    <a:bodyPr/>
                    <a:lstStyle/>
                    <a:p>
                      <a:r>
                        <a:rPr lang="en-IN" dirty="0">
                          <a:effectLst/>
                        </a:rPr>
                        <a:t>20</a:t>
                      </a:r>
                      <a:endParaRPr lang="en-IN" dirty="0">
                        <a:solidFill>
                          <a:srgbClr val="000000"/>
                        </a:solidFill>
                        <a:effectLst/>
                      </a:endParaRPr>
                    </a:p>
                  </a:txBody>
                  <a:tcPr marL="60960" marR="60960" marT="30480" marB="3048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53799379"/>
              </p:ext>
            </p:extLst>
          </p:nvPr>
        </p:nvGraphicFramePr>
        <p:xfrm>
          <a:off x="4800600" y="2590800"/>
          <a:ext cx="3581400" cy="1862056"/>
        </p:xfrm>
        <a:graphic>
          <a:graphicData uri="http://schemas.openxmlformats.org/drawingml/2006/table">
            <a:tbl>
              <a:tblPr>
                <a:tableStyleId>{08FB837D-C827-4EFA-A057-4D05807E0F7C}</a:tableStyleId>
              </a:tblPr>
              <a:tblGrid>
                <a:gridCol w="716280"/>
                <a:gridCol w="716280"/>
                <a:gridCol w="716280"/>
                <a:gridCol w="670560"/>
                <a:gridCol w="762000"/>
              </a:tblGrid>
              <a:tr h="381000">
                <a:tc>
                  <a:txBody>
                    <a:bodyPr/>
                    <a:lstStyle/>
                    <a:p>
                      <a:pPr fontAlgn="b"/>
                      <a:r>
                        <a:rPr lang="en-IN" sz="1400" dirty="0">
                          <a:effectLst/>
                        </a:rPr>
                        <a:t>EMPNO</a:t>
                      </a:r>
                      <a:endParaRPr lang="en-IN" sz="1400" b="1" dirty="0">
                        <a:solidFill>
                          <a:srgbClr val="000000"/>
                        </a:solidFill>
                        <a:effectLst/>
                      </a:endParaRPr>
                    </a:p>
                  </a:txBody>
                  <a:tcPr marL="60960" marR="60960" marT="60960" marB="60960" anchor="b"/>
                </a:tc>
                <a:tc>
                  <a:txBody>
                    <a:bodyPr/>
                    <a:lstStyle/>
                    <a:p>
                      <a:pPr fontAlgn="b"/>
                      <a:r>
                        <a:rPr lang="en-IN" sz="1400">
                          <a:effectLst/>
                        </a:rPr>
                        <a:t>ENAME</a:t>
                      </a:r>
                      <a:endParaRPr lang="en-IN" sz="1400" b="1">
                        <a:solidFill>
                          <a:srgbClr val="000000"/>
                        </a:solidFill>
                        <a:effectLst/>
                      </a:endParaRPr>
                    </a:p>
                  </a:txBody>
                  <a:tcPr marL="60960" marR="60960" marT="60960" marB="60960" anchor="b"/>
                </a:tc>
                <a:tc>
                  <a:txBody>
                    <a:bodyPr/>
                    <a:lstStyle/>
                    <a:p>
                      <a:pPr fontAlgn="b"/>
                      <a:r>
                        <a:rPr lang="en-IN" sz="1400" dirty="0">
                          <a:effectLst/>
                        </a:rPr>
                        <a:t>SAL</a:t>
                      </a:r>
                      <a:endParaRPr lang="en-IN" sz="1400" b="1" dirty="0">
                        <a:solidFill>
                          <a:srgbClr val="000000"/>
                        </a:solidFill>
                        <a:effectLst/>
                      </a:endParaRPr>
                    </a:p>
                  </a:txBody>
                  <a:tcPr marL="60960" marR="60960" marT="60960" marB="60960" anchor="b"/>
                </a:tc>
                <a:tc>
                  <a:txBody>
                    <a:bodyPr/>
                    <a:lstStyle/>
                    <a:p>
                      <a:pPr fontAlgn="b"/>
                      <a:r>
                        <a:rPr lang="en-IN" sz="1400">
                          <a:effectLst/>
                        </a:rPr>
                        <a:t>COMM</a:t>
                      </a:r>
                      <a:endParaRPr lang="en-IN" sz="1400" b="1">
                        <a:solidFill>
                          <a:srgbClr val="000000"/>
                        </a:solidFill>
                        <a:effectLst/>
                      </a:endParaRPr>
                    </a:p>
                  </a:txBody>
                  <a:tcPr marL="60960" marR="60960" marT="60960" marB="60960" anchor="b"/>
                </a:tc>
                <a:tc>
                  <a:txBody>
                    <a:bodyPr/>
                    <a:lstStyle/>
                    <a:p>
                      <a:pPr fontAlgn="b"/>
                      <a:r>
                        <a:rPr lang="en-IN" sz="1400">
                          <a:effectLst/>
                        </a:rPr>
                        <a:t>DEPTNO</a:t>
                      </a:r>
                      <a:endParaRPr lang="en-IN" sz="1400" b="1">
                        <a:solidFill>
                          <a:srgbClr val="000000"/>
                        </a:solidFill>
                        <a:effectLst/>
                      </a:endParaRPr>
                    </a:p>
                  </a:txBody>
                  <a:tcPr marL="60960" marR="60960" marT="60960" marB="60960" anchor="b"/>
                </a:tc>
              </a:tr>
              <a:tr h="381000">
                <a:tc>
                  <a:txBody>
                    <a:bodyPr/>
                    <a:lstStyle/>
                    <a:p>
                      <a:r>
                        <a:rPr lang="en-IN" sz="1400">
                          <a:effectLst/>
                        </a:rPr>
                        <a:t>7839</a:t>
                      </a:r>
                      <a:endParaRPr lang="en-IN" sz="1400">
                        <a:solidFill>
                          <a:srgbClr val="000000"/>
                        </a:solidFill>
                        <a:effectLst/>
                      </a:endParaRPr>
                    </a:p>
                  </a:txBody>
                  <a:tcPr marL="60960" marR="60960" marT="30480" marB="30480" anchor="ctr"/>
                </a:tc>
                <a:tc>
                  <a:txBody>
                    <a:bodyPr/>
                    <a:lstStyle/>
                    <a:p>
                      <a:r>
                        <a:rPr lang="en-IN" sz="1400">
                          <a:effectLst/>
                        </a:rPr>
                        <a:t>KING</a:t>
                      </a:r>
                      <a:endParaRPr lang="en-IN" sz="1400">
                        <a:solidFill>
                          <a:srgbClr val="000000"/>
                        </a:solidFill>
                        <a:effectLst/>
                      </a:endParaRPr>
                    </a:p>
                  </a:txBody>
                  <a:tcPr marL="60960" marR="60960" marT="30480" marB="30480" anchor="ctr"/>
                </a:tc>
                <a:tc>
                  <a:txBody>
                    <a:bodyPr/>
                    <a:lstStyle/>
                    <a:p>
                      <a:r>
                        <a:rPr lang="en-IN" sz="1400">
                          <a:effectLst/>
                        </a:rPr>
                        <a:t>5000</a:t>
                      </a:r>
                      <a:endParaRPr lang="en-IN" sz="140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a:effectLst/>
                        </a:rPr>
                        <a:t>10</a:t>
                      </a:r>
                      <a:endParaRPr lang="en-IN" sz="1400">
                        <a:solidFill>
                          <a:srgbClr val="000000"/>
                        </a:solidFill>
                        <a:effectLst/>
                      </a:endParaRPr>
                    </a:p>
                  </a:txBody>
                  <a:tcPr marL="60960" marR="60960" marT="30480" marB="30480" anchor="ctr"/>
                </a:tc>
              </a:tr>
              <a:tr h="550028">
                <a:tc>
                  <a:txBody>
                    <a:bodyPr/>
                    <a:lstStyle/>
                    <a:p>
                      <a:r>
                        <a:rPr lang="en-IN" sz="1400">
                          <a:effectLst/>
                        </a:rPr>
                        <a:t>7782</a:t>
                      </a:r>
                      <a:endParaRPr lang="en-IN" sz="1400">
                        <a:solidFill>
                          <a:srgbClr val="000000"/>
                        </a:solidFill>
                        <a:effectLst/>
                      </a:endParaRPr>
                    </a:p>
                  </a:txBody>
                  <a:tcPr marL="60960" marR="60960" marT="30480" marB="30480" anchor="ctr"/>
                </a:tc>
                <a:tc>
                  <a:txBody>
                    <a:bodyPr/>
                    <a:lstStyle/>
                    <a:p>
                      <a:r>
                        <a:rPr lang="en-IN" sz="1400">
                          <a:effectLst/>
                        </a:rPr>
                        <a:t>CLARK</a:t>
                      </a:r>
                      <a:endParaRPr lang="en-IN" sz="1400">
                        <a:solidFill>
                          <a:srgbClr val="000000"/>
                        </a:solidFill>
                        <a:effectLst/>
                      </a:endParaRPr>
                    </a:p>
                  </a:txBody>
                  <a:tcPr marL="60960" marR="60960" marT="30480" marB="30480" anchor="ctr"/>
                </a:tc>
                <a:tc>
                  <a:txBody>
                    <a:bodyPr/>
                    <a:lstStyle/>
                    <a:p>
                      <a:r>
                        <a:rPr lang="en-IN" sz="1400" dirty="0">
                          <a:effectLst/>
                        </a:rPr>
                        <a:t>2450</a:t>
                      </a:r>
                      <a:endParaRPr lang="en-IN" sz="1400" dirty="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a:effectLst/>
                        </a:rPr>
                        <a:t>10</a:t>
                      </a:r>
                      <a:endParaRPr lang="en-IN" sz="1400">
                        <a:solidFill>
                          <a:srgbClr val="000000"/>
                        </a:solidFill>
                        <a:effectLst/>
                      </a:endParaRPr>
                    </a:p>
                  </a:txBody>
                  <a:tcPr marL="60960" marR="60960" marT="30480" marB="30480" anchor="ctr"/>
                </a:tc>
              </a:tr>
              <a:tr h="550028">
                <a:tc>
                  <a:txBody>
                    <a:bodyPr/>
                    <a:lstStyle/>
                    <a:p>
                      <a:r>
                        <a:rPr lang="en-IN" sz="1400" dirty="0">
                          <a:effectLst/>
                        </a:rPr>
                        <a:t>7934</a:t>
                      </a:r>
                      <a:endParaRPr lang="en-IN" sz="1400" dirty="0">
                        <a:solidFill>
                          <a:srgbClr val="000000"/>
                        </a:solidFill>
                        <a:effectLst/>
                      </a:endParaRPr>
                    </a:p>
                  </a:txBody>
                  <a:tcPr marL="60960" marR="60960" marT="30480" marB="30480" anchor="ctr"/>
                </a:tc>
                <a:tc>
                  <a:txBody>
                    <a:bodyPr/>
                    <a:lstStyle/>
                    <a:p>
                      <a:r>
                        <a:rPr lang="en-IN" sz="1400">
                          <a:effectLst/>
                        </a:rPr>
                        <a:t>MILLER</a:t>
                      </a:r>
                      <a:endParaRPr lang="en-IN" sz="1400">
                        <a:solidFill>
                          <a:srgbClr val="000000"/>
                        </a:solidFill>
                        <a:effectLst/>
                      </a:endParaRPr>
                    </a:p>
                  </a:txBody>
                  <a:tcPr marL="60960" marR="60960" marT="30480" marB="30480" anchor="ctr"/>
                </a:tc>
                <a:tc>
                  <a:txBody>
                    <a:bodyPr/>
                    <a:lstStyle/>
                    <a:p>
                      <a:r>
                        <a:rPr lang="en-IN" sz="1400">
                          <a:effectLst/>
                        </a:rPr>
                        <a:t>1300</a:t>
                      </a:r>
                      <a:endParaRPr lang="en-IN" sz="140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dirty="0">
                          <a:effectLst/>
                        </a:rPr>
                        <a:t>10</a:t>
                      </a:r>
                      <a:endParaRPr lang="en-IN" sz="1400" dirty="0">
                        <a:solidFill>
                          <a:srgbClr val="000000"/>
                        </a:solidFill>
                        <a:effectLst/>
                      </a:endParaRPr>
                    </a:p>
                  </a:txBody>
                  <a:tcPr marL="60960" marR="60960" marT="30480" marB="30480" anchor="ctr"/>
                </a:tc>
              </a:tr>
            </a:tbl>
          </a:graphicData>
        </a:graphic>
      </p:graphicFrame>
    </p:spTree>
    <p:extLst>
      <p:ext uri="{BB962C8B-B14F-4D97-AF65-F5344CB8AC3E}">
        <p14:creationId xmlns:p14="http://schemas.microsoft.com/office/powerpoint/2010/main" val="406406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32</a:t>
            </a:fld>
            <a:endParaRPr lang="en-IN"/>
          </a:p>
        </p:txBody>
      </p:sp>
      <p:sp>
        <p:nvSpPr>
          <p:cNvPr id="5" name="Rectangle 4"/>
          <p:cNvSpPr/>
          <p:nvPr/>
        </p:nvSpPr>
        <p:spPr>
          <a:xfrm>
            <a:off x="152401" y="228600"/>
            <a:ext cx="3124200" cy="6555641"/>
          </a:xfrm>
          <a:prstGeom prst="rect">
            <a:avLst/>
          </a:prstGeom>
          <a:solidFill>
            <a:schemeClr val="tx2">
              <a:lumMod val="20000"/>
              <a:lumOff val="80000"/>
            </a:schemeClr>
          </a:solidFill>
          <a:ln w="12700">
            <a:solidFill>
              <a:schemeClr val="tx1"/>
            </a:solidFill>
          </a:ln>
        </p:spPr>
        <p:txBody>
          <a:bodyPr wrap="square">
            <a:spAutoFit/>
          </a:bodyPr>
          <a:lstStyle/>
          <a:p>
            <a:r>
              <a:rPr lang="en-IN" sz="2000" b="1" dirty="0">
                <a:solidFill>
                  <a:schemeClr val="accent6">
                    <a:lumMod val="50000"/>
                  </a:schemeClr>
                </a:solidFill>
              </a:rPr>
              <a:t>create or replace view v2 as </a:t>
            </a:r>
          </a:p>
          <a:p>
            <a:r>
              <a:rPr lang="en-IN" sz="2000" b="1" dirty="0">
                <a:solidFill>
                  <a:schemeClr val="accent6">
                    <a:lumMod val="50000"/>
                  </a:schemeClr>
                </a:solidFill>
              </a:rPr>
              <a:t>select * from v1</a:t>
            </a:r>
          </a:p>
          <a:p>
            <a:r>
              <a:rPr lang="en-IN" sz="2000" b="1" dirty="0">
                <a:solidFill>
                  <a:schemeClr val="accent6">
                    <a:lumMod val="50000"/>
                  </a:schemeClr>
                </a:solidFill>
              </a:rPr>
              <a:t>where </a:t>
            </a:r>
            <a:r>
              <a:rPr lang="en-IN" sz="2000" b="1" dirty="0" err="1">
                <a:solidFill>
                  <a:schemeClr val="accent6">
                    <a:lumMod val="50000"/>
                  </a:schemeClr>
                </a:solidFill>
              </a:rPr>
              <a:t>deptno</a:t>
            </a:r>
            <a:r>
              <a:rPr lang="en-IN" sz="2000" b="1" dirty="0">
                <a:solidFill>
                  <a:schemeClr val="accent6">
                    <a:lumMod val="50000"/>
                  </a:schemeClr>
                </a:solidFill>
              </a:rPr>
              <a:t> = 10</a:t>
            </a:r>
            <a:r>
              <a:rPr lang="en-IN" sz="2000" b="1" dirty="0" smtClean="0">
                <a:solidFill>
                  <a:schemeClr val="accent6">
                    <a:lumMod val="50000"/>
                  </a:schemeClr>
                </a:solidFill>
              </a:rPr>
              <a:t>;</a:t>
            </a:r>
          </a:p>
          <a:p>
            <a:endParaRPr lang="en-IN" sz="2000" b="1" dirty="0" smtClean="0">
              <a:solidFill>
                <a:schemeClr val="accent6">
                  <a:lumMod val="50000"/>
                </a:schemeClr>
              </a:solidFill>
            </a:endParaRPr>
          </a:p>
          <a:p>
            <a:r>
              <a:rPr lang="en-IN" sz="2000" b="1" dirty="0" smtClean="0">
                <a:solidFill>
                  <a:schemeClr val="accent6">
                    <a:lumMod val="50000"/>
                  </a:schemeClr>
                </a:solidFill>
              </a:rPr>
              <a:t>select </a:t>
            </a:r>
            <a:r>
              <a:rPr lang="en-IN" sz="2000" b="1" dirty="0">
                <a:solidFill>
                  <a:schemeClr val="accent6">
                    <a:lumMod val="50000"/>
                  </a:schemeClr>
                </a:solidFill>
              </a:rPr>
              <a:t>* from v2;</a:t>
            </a:r>
          </a:p>
          <a:p>
            <a:endParaRPr lang="en-IN" sz="2000" b="1" dirty="0" smtClean="0">
              <a:solidFill>
                <a:schemeClr val="accent6">
                  <a:lumMod val="50000"/>
                </a:schemeClr>
              </a:solidFill>
            </a:endParaRPr>
          </a:p>
          <a:p>
            <a:r>
              <a:rPr lang="en-IN" sz="2000" b="1" dirty="0">
                <a:solidFill>
                  <a:schemeClr val="accent6">
                    <a:lumMod val="50000"/>
                  </a:schemeClr>
                </a:solidFill>
              </a:rPr>
              <a:t>insert into v2 values (8888, ‘EMILY’, 2000, 200, 20);  </a:t>
            </a:r>
            <a:endParaRPr lang="en-IN" sz="2000" b="1" dirty="0" smtClean="0">
              <a:solidFill>
                <a:schemeClr val="tx2"/>
              </a:solidFill>
            </a:endParaRPr>
          </a:p>
          <a:p>
            <a:pPr marL="342900" indent="-342900">
              <a:buFont typeface="Wingdings" pitchFamily="2" charset="2"/>
              <a:buChar char="Ø"/>
            </a:pPr>
            <a:r>
              <a:rPr lang="en-IN" sz="2000" b="1" dirty="0" smtClean="0">
                <a:solidFill>
                  <a:schemeClr val="tx2"/>
                </a:solidFill>
              </a:rPr>
              <a:t> Row inserted</a:t>
            </a:r>
            <a:endParaRPr lang="en-IN" sz="2000" b="1" dirty="0">
              <a:solidFill>
                <a:schemeClr val="tx2"/>
              </a:solidFill>
            </a:endParaRPr>
          </a:p>
          <a:p>
            <a:r>
              <a:rPr lang="en-IN" sz="2000" b="1" dirty="0" smtClean="0">
                <a:solidFill>
                  <a:schemeClr val="accent6">
                    <a:lumMod val="50000"/>
                  </a:schemeClr>
                </a:solidFill>
              </a:rPr>
              <a:t>select * from v2;</a:t>
            </a:r>
          </a:p>
          <a:p>
            <a:endParaRPr lang="en-IN" sz="2000" b="1" dirty="0" smtClean="0">
              <a:solidFill>
                <a:schemeClr val="accent6">
                  <a:lumMod val="50000"/>
                </a:schemeClr>
              </a:solidFill>
            </a:endParaRPr>
          </a:p>
          <a:p>
            <a:r>
              <a:rPr lang="en-IN" sz="2000" b="1" dirty="0" smtClean="0">
                <a:solidFill>
                  <a:schemeClr val="accent6">
                    <a:lumMod val="50000"/>
                  </a:schemeClr>
                </a:solidFill>
              </a:rPr>
              <a:t>select * from </a:t>
            </a:r>
            <a:r>
              <a:rPr lang="en-IN" sz="2000" b="1" dirty="0" err="1" smtClean="0">
                <a:solidFill>
                  <a:schemeClr val="accent6">
                    <a:lumMod val="50000"/>
                  </a:schemeClr>
                </a:solidFill>
              </a:rPr>
              <a:t>emp</a:t>
            </a:r>
            <a:r>
              <a:rPr lang="en-IN" sz="2000" b="1" dirty="0" smtClean="0">
                <a:solidFill>
                  <a:schemeClr val="accent6">
                    <a:lumMod val="50000"/>
                  </a:schemeClr>
                </a:solidFill>
              </a:rPr>
              <a:t>;</a:t>
            </a:r>
          </a:p>
          <a:p>
            <a:endParaRPr lang="en-IN" sz="2000" b="1" dirty="0">
              <a:solidFill>
                <a:schemeClr val="accent6">
                  <a:lumMod val="50000"/>
                </a:schemeClr>
              </a:solidFill>
            </a:endParaRPr>
          </a:p>
          <a:p>
            <a:pPr marL="342900" indent="-342900">
              <a:buFont typeface="Wingdings" pitchFamily="2" charset="2"/>
              <a:buChar char="Ø"/>
            </a:pPr>
            <a:r>
              <a:rPr lang="en-IN" sz="2000" b="1" dirty="0" smtClean="0">
                <a:solidFill>
                  <a:schemeClr val="tx2"/>
                </a:solidFill>
              </a:rPr>
              <a:t>Row was inserted in the table </a:t>
            </a:r>
            <a:r>
              <a:rPr lang="en-IN" sz="2000" b="1" dirty="0" err="1" smtClean="0">
                <a:solidFill>
                  <a:schemeClr val="tx2"/>
                </a:solidFill>
              </a:rPr>
              <a:t>emp</a:t>
            </a:r>
            <a:endParaRPr lang="en-IN" sz="2000" b="1" dirty="0" smtClean="0">
              <a:solidFill>
                <a:schemeClr val="tx2"/>
              </a:solidFill>
            </a:endParaRPr>
          </a:p>
          <a:p>
            <a:pPr marL="342900" indent="-342900">
              <a:buFont typeface="Wingdings" pitchFamily="2" charset="2"/>
              <a:buChar char="Ø"/>
            </a:pPr>
            <a:endParaRPr lang="en-IN" sz="2000" b="1" dirty="0">
              <a:solidFill>
                <a:schemeClr val="tx2"/>
              </a:solidFill>
            </a:endParaRPr>
          </a:p>
          <a:p>
            <a:pPr marL="342900" indent="-342900">
              <a:buFont typeface="Wingdings" pitchFamily="2" charset="2"/>
              <a:buChar char="Ø"/>
            </a:pPr>
            <a:r>
              <a:rPr lang="en-IN" sz="2000" b="1" dirty="0" smtClean="0">
                <a:solidFill>
                  <a:schemeClr val="tx2"/>
                </a:solidFill>
              </a:rPr>
              <a:t>View v2 allowed insertion of row but the row is not part of the view because of where condition</a:t>
            </a:r>
            <a:endParaRPr lang="en-IN" sz="2000" b="1" dirty="0">
              <a:solidFill>
                <a:schemeClr val="tx2"/>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571477382"/>
              </p:ext>
            </p:extLst>
          </p:nvPr>
        </p:nvGraphicFramePr>
        <p:xfrm>
          <a:off x="4170888" y="457200"/>
          <a:ext cx="4119360" cy="1036320"/>
        </p:xfrm>
        <a:graphic>
          <a:graphicData uri="http://schemas.openxmlformats.org/drawingml/2006/table">
            <a:tbl>
              <a:tblPr>
                <a:tableStyleId>{08FB837D-C827-4EFA-A057-4D05807E0F7C}</a:tableStyleId>
              </a:tblPr>
              <a:tblGrid>
                <a:gridCol w="823872"/>
                <a:gridCol w="823872"/>
                <a:gridCol w="823872"/>
                <a:gridCol w="823872"/>
                <a:gridCol w="823872"/>
              </a:tblGrid>
              <a:tr h="251460">
                <a:tc>
                  <a:txBody>
                    <a:bodyPr/>
                    <a:lstStyle/>
                    <a:p>
                      <a:pPr fontAlgn="b"/>
                      <a:r>
                        <a:rPr lang="en-IN" sz="1200" dirty="0">
                          <a:effectLst/>
                        </a:rPr>
                        <a:t>EMPNO</a:t>
                      </a:r>
                      <a:endParaRPr lang="en-IN" sz="1200" b="1" dirty="0">
                        <a:solidFill>
                          <a:srgbClr val="000000"/>
                        </a:solidFill>
                        <a:effectLst/>
                      </a:endParaRPr>
                    </a:p>
                  </a:txBody>
                  <a:tcPr marL="60960" marR="60960" marT="60960" marB="60960" anchor="b"/>
                </a:tc>
                <a:tc>
                  <a:txBody>
                    <a:bodyPr/>
                    <a:lstStyle/>
                    <a:p>
                      <a:pPr fontAlgn="b"/>
                      <a:r>
                        <a:rPr lang="en-IN" sz="1200">
                          <a:effectLst/>
                        </a:rPr>
                        <a:t>ENAME</a:t>
                      </a:r>
                      <a:endParaRPr lang="en-IN" sz="1200" b="1">
                        <a:solidFill>
                          <a:srgbClr val="000000"/>
                        </a:solidFill>
                        <a:effectLst/>
                      </a:endParaRPr>
                    </a:p>
                  </a:txBody>
                  <a:tcPr marL="60960" marR="60960" marT="60960" marB="60960" anchor="b"/>
                </a:tc>
                <a:tc>
                  <a:txBody>
                    <a:bodyPr/>
                    <a:lstStyle/>
                    <a:p>
                      <a:pPr fontAlgn="b"/>
                      <a:r>
                        <a:rPr lang="en-IN" sz="1200" dirty="0">
                          <a:effectLst/>
                        </a:rPr>
                        <a:t>SAL</a:t>
                      </a:r>
                      <a:endParaRPr lang="en-IN" sz="1200" b="1" dirty="0">
                        <a:solidFill>
                          <a:srgbClr val="000000"/>
                        </a:solidFill>
                        <a:effectLst/>
                      </a:endParaRPr>
                    </a:p>
                  </a:txBody>
                  <a:tcPr marL="60960" marR="60960" marT="60960" marB="60960" anchor="b"/>
                </a:tc>
                <a:tc>
                  <a:txBody>
                    <a:bodyPr/>
                    <a:lstStyle/>
                    <a:p>
                      <a:pPr fontAlgn="b"/>
                      <a:r>
                        <a:rPr lang="en-IN" sz="1200">
                          <a:effectLst/>
                        </a:rPr>
                        <a:t>COMM</a:t>
                      </a:r>
                      <a:endParaRPr lang="en-IN" sz="1200" b="1">
                        <a:solidFill>
                          <a:srgbClr val="000000"/>
                        </a:solidFill>
                        <a:effectLst/>
                      </a:endParaRPr>
                    </a:p>
                  </a:txBody>
                  <a:tcPr marL="60960" marR="60960" marT="60960" marB="60960" anchor="b"/>
                </a:tc>
                <a:tc>
                  <a:txBody>
                    <a:bodyPr/>
                    <a:lstStyle/>
                    <a:p>
                      <a:pPr fontAlgn="b"/>
                      <a:r>
                        <a:rPr lang="en-IN" sz="1200" dirty="0">
                          <a:effectLst/>
                        </a:rPr>
                        <a:t>DEPTNO</a:t>
                      </a:r>
                      <a:endParaRPr lang="en-IN" sz="1200" b="1" dirty="0">
                        <a:solidFill>
                          <a:srgbClr val="000000"/>
                        </a:solidFill>
                        <a:effectLst/>
                      </a:endParaRPr>
                    </a:p>
                  </a:txBody>
                  <a:tcPr marL="60960" marR="60960" marT="60960" marB="60960" anchor="b"/>
                </a:tc>
              </a:tr>
              <a:tr h="195580">
                <a:tc>
                  <a:txBody>
                    <a:bodyPr/>
                    <a:lstStyle/>
                    <a:p>
                      <a:r>
                        <a:rPr lang="en-IN" sz="1200">
                          <a:effectLst/>
                        </a:rPr>
                        <a:t>7839</a:t>
                      </a:r>
                      <a:endParaRPr lang="en-IN" sz="1200">
                        <a:solidFill>
                          <a:srgbClr val="000000"/>
                        </a:solidFill>
                        <a:effectLst/>
                      </a:endParaRPr>
                    </a:p>
                  </a:txBody>
                  <a:tcPr marL="60960" marR="60960" marT="30480" marB="30480" anchor="ctr"/>
                </a:tc>
                <a:tc>
                  <a:txBody>
                    <a:bodyPr/>
                    <a:lstStyle/>
                    <a:p>
                      <a:r>
                        <a:rPr lang="en-IN" sz="1200">
                          <a:effectLst/>
                        </a:rPr>
                        <a:t>KING</a:t>
                      </a:r>
                      <a:endParaRPr lang="en-IN" sz="1200">
                        <a:solidFill>
                          <a:srgbClr val="000000"/>
                        </a:solidFill>
                        <a:effectLst/>
                      </a:endParaRPr>
                    </a:p>
                  </a:txBody>
                  <a:tcPr marL="60960" marR="60960" marT="30480" marB="30480" anchor="ctr"/>
                </a:tc>
                <a:tc>
                  <a:txBody>
                    <a:bodyPr/>
                    <a:lstStyle/>
                    <a:p>
                      <a:r>
                        <a:rPr lang="en-IN" sz="1200">
                          <a:effectLst/>
                        </a:rPr>
                        <a:t>5000</a:t>
                      </a:r>
                      <a:endParaRPr lang="en-IN" sz="1200">
                        <a:solidFill>
                          <a:srgbClr val="000000"/>
                        </a:solidFill>
                        <a:effectLst/>
                      </a:endParaRPr>
                    </a:p>
                  </a:txBody>
                  <a:tcPr marL="60960" marR="60960" marT="30480" marB="30480" anchor="ctr"/>
                </a:tc>
                <a:tc>
                  <a:txBody>
                    <a:bodyPr/>
                    <a:lstStyle/>
                    <a:p>
                      <a:r>
                        <a:rPr lang="en-IN" sz="1200">
                          <a:effectLst/>
                        </a:rPr>
                        <a:t>- </a:t>
                      </a:r>
                      <a:endParaRPr lang="en-IN" sz="1200">
                        <a:solidFill>
                          <a:srgbClr val="000000"/>
                        </a:solidFill>
                        <a:effectLst/>
                      </a:endParaRPr>
                    </a:p>
                  </a:txBody>
                  <a:tcPr marL="60960" marR="60960" marT="30480" marB="30480" anchor="ctr"/>
                </a:tc>
                <a:tc>
                  <a:txBody>
                    <a:bodyPr/>
                    <a:lstStyle/>
                    <a:p>
                      <a:r>
                        <a:rPr lang="en-IN" sz="1200">
                          <a:effectLst/>
                        </a:rPr>
                        <a:t>10</a:t>
                      </a:r>
                      <a:endParaRPr lang="en-IN" sz="1200">
                        <a:solidFill>
                          <a:srgbClr val="000000"/>
                        </a:solidFill>
                        <a:effectLst/>
                      </a:endParaRPr>
                    </a:p>
                  </a:txBody>
                  <a:tcPr marL="60960" marR="60960" marT="30480" marB="30480" anchor="ctr"/>
                </a:tc>
              </a:tr>
              <a:tr h="195580">
                <a:tc>
                  <a:txBody>
                    <a:bodyPr/>
                    <a:lstStyle/>
                    <a:p>
                      <a:r>
                        <a:rPr lang="en-IN" sz="1200">
                          <a:effectLst/>
                        </a:rPr>
                        <a:t>7782</a:t>
                      </a:r>
                      <a:endParaRPr lang="en-IN" sz="1200">
                        <a:solidFill>
                          <a:srgbClr val="000000"/>
                        </a:solidFill>
                        <a:effectLst/>
                      </a:endParaRPr>
                    </a:p>
                  </a:txBody>
                  <a:tcPr marL="60960" marR="60960" marT="30480" marB="30480" anchor="ctr"/>
                </a:tc>
                <a:tc>
                  <a:txBody>
                    <a:bodyPr/>
                    <a:lstStyle/>
                    <a:p>
                      <a:r>
                        <a:rPr lang="en-IN" sz="1200">
                          <a:effectLst/>
                        </a:rPr>
                        <a:t>CLARK</a:t>
                      </a:r>
                      <a:endParaRPr lang="en-IN" sz="1200">
                        <a:solidFill>
                          <a:srgbClr val="000000"/>
                        </a:solidFill>
                        <a:effectLst/>
                      </a:endParaRPr>
                    </a:p>
                  </a:txBody>
                  <a:tcPr marL="60960" marR="60960" marT="30480" marB="30480" anchor="ctr"/>
                </a:tc>
                <a:tc>
                  <a:txBody>
                    <a:bodyPr/>
                    <a:lstStyle/>
                    <a:p>
                      <a:r>
                        <a:rPr lang="en-IN" sz="1200">
                          <a:effectLst/>
                        </a:rPr>
                        <a:t>2450</a:t>
                      </a:r>
                      <a:endParaRPr lang="en-IN" sz="1200">
                        <a:solidFill>
                          <a:srgbClr val="000000"/>
                        </a:solidFill>
                        <a:effectLst/>
                      </a:endParaRPr>
                    </a:p>
                  </a:txBody>
                  <a:tcPr marL="60960" marR="60960" marT="30480" marB="30480" anchor="ctr"/>
                </a:tc>
                <a:tc>
                  <a:txBody>
                    <a:bodyPr/>
                    <a:lstStyle/>
                    <a:p>
                      <a:r>
                        <a:rPr lang="en-IN" sz="1200">
                          <a:effectLst/>
                        </a:rPr>
                        <a:t>- </a:t>
                      </a:r>
                      <a:endParaRPr lang="en-IN" sz="1200">
                        <a:solidFill>
                          <a:srgbClr val="000000"/>
                        </a:solidFill>
                        <a:effectLst/>
                      </a:endParaRPr>
                    </a:p>
                  </a:txBody>
                  <a:tcPr marL="60960" marR="60960" marT="30480" marB="30480" anchor="ctr"/>
                </a:tc>
                <a:tc>
                  <a:txBody>
                    <a:bodyPr/>
                    <a:lstStyle/>
                    <a:p>
                      <a:r>
                        <a:rPr lang="en-IN" sz="1200">
                          <a:effectLst/>
                        </a:rPr>
                        <a:t>10</a:t>
                      </a:r>
                      <a:endParaRPr lang="en-IN" sz="1200">
                        <a:solidFill>
                          <a:srgbClr val="000000"/>
                        </a:solidFill>
                        <a:effectLst/>
                      </a:endParaRPr>
                    </a:p>
                  </a:txBody>
                  <a:tcPr marL="60960" marR="60960" marT="30480" marB="30480" anchor="ctr"/>
                </a:tc>
              </a:tr>
              <a:tr h="195580">
                <a:tc>
                  <a:txBody>
                    <a:bodyPr/>
                    <a:lstStyle/>
                    <a:p>
                      <a:r>
                        <a:rPr lang="en-IN" sz="1200">
                          <a:effectLst/>
                        </a:rPr>
                        <a:t>7934</a:t>
                      </a:r>
                      <a:endParaRPr lang="en-IN" sz="1200">
                        <a:solidFill>
                          <a:srgbClr val="000000"/>
                        </a:solidFill>
                        <a:effectLst/>
                      </a:endParaRPr>
                    </a:p>
                  </a:txBody>
                  <a:tcPr marL="60960" marR="60960" marT="30480" marB="30480" anchor="ctr"/>
                </a:tc>
                <a:tc>
                  <a:txBody>
                    <a:bodyPr/>
                    <a:lstStyle/>
                    <a:p>
                      <a:r>
                        <a:rPr lang="en-IN" sz="1200">
                          <a:effectLst/>
                        </a:rPr>
                        <a:t>MILLER</a:t>
                      </a:r>
                      <a:endParaRPr lang="en-IN" sz="1200">
                        <a:solidFill>
                          <a:srgbClr val="000000"/>
                        </a:solidFill>
                        <a:effectLst/>
                      </a:endParaRPr>
                    </a:p>
                  </a:txBody>
                  <a:tcPr marL="60960" marR="60960" marT="30480" marB="30480" anchor="ctr"/>
                </a:tc>
                <a:tc>
                  <a:txBody>
                    <a:bodyPr/>
                    <a:lstStyle/>
                    <a:p>
                      <a:r>
                        <a:rPr lang="en-IN" sz="1200" dirty="0">
                          <a:effectLst/>
                        </a:rPr>
                        <a:t>1300</a:t>
                      </a:r>
                      <a:endParaRPr lang="en-IN" sz="1200" dirty="0">
                        <a:solidFill>
                          <a:srgbClr val="000000"/>
                        </a:solidFill>
                        <a:effectLst/>
                      </a:endParaRPr>
                    </a:p>
                  </a:txBody>
                  <a:tcPr marL="60960" marR="60960" marT="30480" marB="30480" anchor="ctr"/>
                </a:tc>
                <a:tc>
                  <a:txBody>
                    <a:bodyPr/>
                    <a:lstStyle/>
                    <a:p>
                      <a:r>
                        <a:rPr lang="en-IN" sz="1200">
                          <a:effectLst/>
                        </a:rPr>
                        <a:t>- </a:t>
                      </a:r>
                      <a:endParaRPr lang="en-IN" sz="1200">
                        <a:solidFill>
                          <a:srgbClr val="000000"/>
                        </a:solidFill>
                        <a:effectLst/>
                      </a:endParaRPr>
                    </a:p>
                  </a:txBody>
                  <a:tcPr marL="60960" marR="60960" marT="30480" marB="30480" anchor="ctr"/>
                </a:tc>
                <a:tc>
                  <a:txBody>
                    <a:bodyPr/>
                    <a:lstStyle/>
                    <a:p>
                      <a:r>
                        <a:rPr lang="en-IN" sz="1200" dirty="0">
                          <a:effectLst/>
                        </a:rPr>
                        <a:t>10</a:t>
                      </a:r>
                      <a:endParaRPr lang="en-IN" sz="1200" dirty="0">
                        <a:solidFill>
                          <a:srgbClr val="000000"/>
                        </a:solidFill>
                        <a:effectLst/>
                      </a:endParaRPr>
                    </a:p>
                  </a:txBody>
                  <a:tcPr marL="60960" marR="60960" marT="30480" marB="30480"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95183737"/>
              </p:ext>
            </p:extLst>
          </p:nvPr>
        </p:nvGraphicFramePr>
        <p:xfrm>
          <a:off x="3352800" y="1905000"/>
          <a:ext cx="5029203" cy="4480694"/>
        </p:xfrm>
        <a:graphic>
          <a:graphicData uri="http://schemas.openxmlformats.org/drawingml/2006/table">
            <a:tbl>
              <a:tblPr>
                <a:tableStyleId>{35758FB7-9AC5-4552-8A53-C91805E547FA}</a:tableStyleId>
              </a:tblPr>
              <a:tblGrid>
                <a:gridCol w="670563"/>
                <a:gridCol w="624841"/>
                <a:gridCol w="838200"/>
                <a:gridCol w="457200"/>
                <a:gridCol w="762000"/>
                <a:gridCol w="457200"/>
                <a:gridCol w="609600"/>
                <a:gridCol w="609599"/>
              </a:tblGrid>
              <a:tr h="304916">
                <a:tc>
                  <a:txBody>
                    <a:bodyPr/>
                    <a:lstStyle/>
                    <a:p>
                      <a:pPr fontAlgn="b"/>
                      <a:r>
                        <a:rPr lang="en-IN" sz="1200" dirty="0">
                          <a:effectLst/>
                        </a:rPr>
                        <a:t>EMPNO</a:t>
                      </a:r>
                      <a:endParaRPr lang="en-IN" sz="1200" b="1" dirty="0">
                        <a:solidFill>
                          <a:srgbClr val="000000"/>
                        </a:solidFill>
                        <a:effectLst/>
                      </a:endParaRPr>
                    </a:p>
                  </a:txBody>
                  <a:tcPr marL="30675" marR="30675" marT="30675" marB="30675" anchor="b"/>
                </a:tc>
                <a:tc>
                  <a:txBody>
                    <a:bodyPr/>
                    <a:lstStyle/>
                    <a:p>
                      <a:pPr fontAlgn="b"/>
                      <a:r>
                        <a:rPr lang="en-IN" sz="1200">
                          <a:effectLst/>
                        </a:rPr>
                        <a:t>ENAME</a:t>
                      </a:r>
                      <a:endParaRPr lang="en-IN" sz="1200" b="1">
                        <a:solidFill>
                          <a:srgbClr val="000000"/>
                        </a:solidFill>
                        <a:effectLst/>
                      </a:endParaRPr>
                    </a:p>
                  </a:txBody>
                  <a:tcPr marL="30675" marR="30675" marT="30675" marB="30675" anchor="b"/>
                </a:tc>
                <a:tc>
                  <a:txBody>
                    <a:bodyPr/>
                    <a:lstStyle/>
                    <a:p>
                      <a:pPr fontAlgn="b"/>
                      <a:r>
                        <a:rPr lang="en-IN" sz="1200">
                          <a:effectLst/>
                        </a:rPr>
                        <a:t>JOB</a:t>
                      </a:r>
                      <a:endParaRPr lang="en-IN" sz="1200" b="1">
                        <a:solidFill>
                          <a:srgbClr val="000000"/>
                        </a:solidFill>
                        <a:effectLst/>
                      </a:endParaRPr>
                    </a:p>
                  </a:txBody>
                  <a:tcPr marL="30675" marR="30675" marT="30675" marB="30675" anchor="b"/>
                </a:tc>
                <a:tc>
                  <a:txBody>
                    <a:bodyPr/>
                    <a:lstStyle/>
                    <a:p>
                      <a:pPr fontAlgn="b"/>
                      <a:r>
                        <a:rPr lang="en-IN" sz="1200" dirty="0">
                          <a:effectLst/>
                        </a:rPr>
                        <a:t>MGR</a:t>
                      </a:r>
                      <a:endParaRPr lang="en-IN" sz="1200" b="1" dirty="0">
                        <a:solidFill>
                          <a:srgbClr val="000000"/>
                        </a:solidFill>
                        <a:effectLst/>
                      </a:endParaRPr>
                    </a:p>
                  </a:txBody>
                  <a:tcPr marL="30675" marR="30675" marT="30675" marB="30675" anchor="b"/>
                </a:tc>
                <a:tc>
                  <a:txBody>
                    <a:bodyPr/>
                    <a:lstStyle/>
                    <a:p>
                      <a:pPr fontAlgn="b"/>
                      <a:r>
                        <a:rPr lang="en-IN" sz="1200">
                          <a:effectLst/>
                        </a:rPr>
                        <a:t>HIREDATE</a:t>
                      </a:r>
                      <a:endParaRPr lang="en-IN" sz="1200" b="1">
                        <a:solidFill>
                          <a:srgbClr val="000000"/>
                        </a:solidFill>
                        <a:effectLst/>
                      </a:endParaRPr>
                    </a:p>
                  </a:txBody>
                  <a:tcPr marL="30675" marR="30675" marT="30675" marB="30675" anchor="b"/>
                </a:tc>
                <a:tc>
                  <a:txBody>
                    <a:bodyPr/>
                    <a:lstStyle/>
                    <a:p>
                      <a:pPr fontAlgn="b"/>
                      <a:r>
                        <a:rPr lang="en-IN" sz="1200">
                          <a:effectLst/>
                        </a:rPr>
                        <a:t>SAL</a:t>
                      </a:r>
                      <a:endParaRPr lang="en-IN" sz="1200" b="1">
                        <a:solidFill>
                          <a:srgbClr val="000000"/>
                        </a:solidFill>
                        <a:effectLst/>
                      </a:endParaRPr>
                    </a:p>
                  </a:txBody>
                  <a:tcPr marL="30675" marR="30675" marT="30675" marB="30675" anchor="b"/>
                </a:tc>
                <a:tc>
                  <a:txBody>
                    <a:bodyPr/>
                    <a:lstStyle/>
                    <a:p>
                      <a:pPr fontAlgn="b"/>
                      <a:r>
                        <a:rPr lang="en-IN" sz="1200">
                          <a:effectLst/>
                        </a:rPr>
                        <a:t>COMM</a:t>
                      </a:r>
                      <a:endParaRPr lang="en-IN" sz="1200" b="1">
                        <a:solidFill>
                          <a:srgbClr val="000000"/>
                        </a:solidFill>
                        <a:effectLst/>
                      </a:endParaRPr>
                    </a:p>
                  </a:txBody>
                  <a:tcPr marL="30675" marR="30675" marT="30675" marB="30675" anchor="b"/>
                </a:tc>
                <a:tc>
                  <a:txBody>
                    <a:bodyPr/>
                    <a:lstStyle/>
                    <a:p>
                      <a:pPr fontAlgn="b"/>
                      <a:r>
                        <a:rPr lang="en-IN" sz="1200">
                          <a:effectLst/>
                        </a:rPr>
                        <a:t>DEPTNO</a:t>
                      </a:r>
                      <a:endParaRPr lang="en-IN" sz="1200" b="1">
                        <a:solidFill>
                          <a:srgbClr val="000000"/>
                        </a:solidFill>
                        <a:effectLst/>
                      </a:endParaRPr>
                    </a:p>
                  </a:txBody>
                  <a:tcPr marL="30675" marR="30675" marT="30675" marB="30675" anchor="b"/>
                </a:tc>
              </a:tr>
              <a:tr h="283016">
                <a:tc>
                  <a:txBody>
                    <a:bodyPr/>
                    <a:lstStyle/>
                    <a:p>
                      <a:r>
                        <a:rPr lang="en-IN" sz="1200" dirty="0">
                          <a:effectLst/>
                        </a:rPr>
                        <a:t>7839</a:t>
                      </a:r>
                      <a:endParaRPr lang="en-IN" sz="1200" dirty="0">
                        <a:solidFill>
                          <a:srgbClr val="000000"/>
                        </a:solidFill>
                        <a:effectLst/>
                      </a:endParaRPr>
                    </a:p>
                  </a:txBody>
                  <a:tcPr marL="30675" marR="30675" marT="15337" marB="15337" anchor="ctr"/>
                </a:tc>
                <a:tc>
                  <a:txBody>
                    <a:bodyPr/>
                    <a:lstStyle/>
                    <a:p>
                      <a:r>
                        <a:rPr lang="en-IN" sz="1200" dirty="0">
                          <a:effectLst/>
                        </a:rPr>
                        <a:t>KING</a:t>
                      </a:r>
                      <a:endParaRPr lang="en-IN" sz="1200" dirty="0">
                        <a:solidFill>
                          <a:srgbClr val="000000"/>
                        </a:solidFill>
                        <a:effectLst/>
                      </a:endParaRPr>
                    </a:p>
                  </a:txBody>
                  <a:tcPr marL="30675" marR="30675" marT="15337" marB="15337" anchor="ctr"/>
                </a:tc>
                <a:tc>
                  <a:txBody>
                    <a:bodyPr/>
                    <a:lstStyle/>
                    <a:p>
                      <a:r>
                        <a:rPr lang="en-IN" sz="1200" dirty="0">
                          <a:effectLst/>
                        </a:rPr>
                        <a:t>PRESIDENT</a:t>
                      </a:r>
                      <a:endParaRPr lang="en-IN" sz="1200" dirty="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17-NOV-81</a:t>
                      </a:r>
                      <a:endParaRPr lang="en-IN" sz="1200">
                        <a:solidFill>
                          <a:srgbClr val="000000"/>
                        </a:solidFill>
                        <a:effectLst/>
                      </a:endParaRPr>
                    </a:p>
                  </a:txBody>
                  <a:tcPr marL="30675" marR="30675" marT="15337" marB="15337" anchor="ctr"/>
                </a:tc>
                <a:tc>
                  <a:txBody>
                    <a:bodyPr/>
                    <a:lstStyle/>
                    <a:p>
                      <a:r>
                        <a:rPr lang="en-IN" sz="1200">
                          <a:effectLst/>
                        </a:rPr>
                        <a:t>5000</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10</a:t>
                      </a:r>
                      <a:endParaRPr lang="en-IN" sz="1200">
                        <a:solidFill>
                          <a:srgbClr val="000000"/>
                        </a:solidFill>
                        <a:effectLst/>
                      </a:endParaRPr>
                    </a:p>
                  </a:txBody>
                  <a:tcPr marL="30675" marR="30675" marT="15337" marB="15337" anchor="ctr"/>
                </a:tc>
              </a:tr>
              <a:tr h="283016">
                <a:tc>
                  <a:txBody>
                    <a:bodyPr/>
                    <a:lstStyle/>
                    <a:p>
                      <a:r>
                        <a:rPr lang="en-IN" sz="1200">
                          <a:effectLst/>
                        </a:rPr>
                        <a:t>7698</a:t>
                      </a:r>
                      <a:endParaRPr lang="en-IN" sz="1200">
                        <a:solidFill>
                          <a:srgbClr val="000000"/>
                        </a:solidFill>
                        <a:effectLst/>
                      </a:endParaRPr>
                    </a:p>
                  </a:txBody>
                  <a:tcPr marL="30675" marR="30675" marT="15337" marB="15337" anchor="ctr"/>
                </a:tc>
                <a:tc>
                  <a:txBody>
                    <a:bodyPr/>
                    <a:lstStyle/>
                    <a:p>
                      <a:r>
                        <a:rPr lang="en-IN" sz="1200">
                          <a:effectLst/>
                        </a:rPr>
                        <a:t>BLAKE</a:t>
                      </a:r>
                      <a:endParaRPr lang="en-IN" sz="1200">
                        <a:solidFill>
                          <a:srgbClr val="000000"/>
                        </a:solidFill>
                        <a:effectLst/>
                      </a:endParaRPr>
                    </a:p>
                  </a:txBody>
                  <a:tcPr marL="30675" marR="30675" marT="15337" marB="15337" anchor="ctr"/>
                </a:tc>
                <a:tc>
                  <a:txBody>
                    <a:bodyPr/>
                    <a:lstStyle/>
                    <a:p>
                      <a:r>
                        <a:rPr lang="en-IN" sz="1200">
                          <a:effectLst/>
                        </a:rPr>
                        <a:t>MANAGER</a:t>
                      </a:r>
                      <a:endParaRPr lang="en-IN" sz="1200">
                        <a:solidFill>
                          <a:srgbClr val="000000"/>
                        </a:solidFill>
                        <a:effectLst/>
                      </a:endParaRPr>
                    </a:p>
                  </a:txBody>
                  <a:tcPr marL="30675" marR="30675" marT="15337" marB="15337" anchor="ctr"/>
                </a:tc>
                <a:tc>
                  <a:txBody>
                    <a:bodyPr/>
                    <a:lstStyle/>
                    <a:p>
                      <a:r>
                        <a:rPr lang="en-IN" sz="1200">
                          <a:effectLst/>
                        </a:rPr>
                        <a:t>7839</a:t>
                      </a:r>
                      <a:endParaRPr lang="en-IN" sz="1200">
                        <a:solidFill>
                          <a:srgbClr val="000000"/>
                        </a:solidFill>
                        <a:effectLst/>
                      </a:endParaRPr>
                    </a:p>
                  </a:txBody>
                  <a:tcPr marL="30675" marR="30675" marT="15337" marB="15337" anchor="ctr"/>
                </a:tc>
                <a:tc>
                  <a:txBody>
                    <a:bodyPr/>
                    <a:lstStyle/>
                    <a:p>
                      <a:r>
                        <a:rPr lang="en-IN" sz="1200">
                          <a:effectLst/>
                        </a:rPr>
                        <a:t>01-MAY-81</a:t>
                      </a:r>
                      <a:endParaRPr lang="en-IN" sz="1200">
                        <a:solidFill>
                          <a:srgbClr val="000000"/>
                        </a:solidFill>
                        <a:effectLst/>
                      </a:endParaRPr>
                    </a:p>
                  </a:txBody>
                  <a:tcPr marL="30675" marR="30675" marT="15337" marB="15337" anchor="ctr"/>
                </a:tc>
                <a:tc>
                  <a:txBody>
                    <a:bodyPr/>
                    <a:lstStyle/>
                    <a:p>
                      <a:r>
                        <a:rPr lang="en-IN" sz="1200">
                          <a:effectLst/>
                        </a:rPr>
                        <a:t>2850</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30</a:t>
                      </a:r>
                      <a:endParaRPr lang="en-IN" sz="1200">
                        <a:solidFill>
                          <a:srgbClr val="000000"/>
                        </a:solidFill>
                        <a:effectLst/>
                      </a:endParaRPr>
                    </a:p>
                  </a:txBody>
                  <a:tcPr marL="30675" marR="30675" marT="15337" marB="15337" anchor="ctr"/>
                </a:tc>
              </a:tr>
              <a:tr h="283016">
                <a:tc>
                  <a:txBody>
                    <a:bodyPr/>
                    <a:lstStyle/>
                    <a:p>
                      <a:r>
                        <a:rPr lang="en-IN" sz="1200">
                          <a:effectLst/>
                        </a:rPr>
                        <a:t>7782</a:t>
                      </a:r>
                      <a:endParaRPr lang="en-IN" sz="1200">
                        <a:solidFill>
                          <a:srgbClr val="000000"/>
                        </a:solidFill>
                        <a:effectLst/>
                      </a:endParaRPr>
                    </a:p>
                  </a:txBody>
                  <a:tcPr marL="30675" marR="30675" marT="15337" marB="15337" anchor="ctr"/>
                </a:tc>
                <a:tc>
                  <a:txBody>
                    <a:bodyPr/>
                    <a:lstStyle/>
                    <a:p>
                      <a:r>
                        <a:rPr lang="en-IN" sz="1200">
                          <a:effectLst/>
                        </a:rPr>
                        <a:t>CLARK</a:t>
                      </a:r>
                      <a:endParaRPr lang="en-IN" sz="1200">
                        <a:solidFill>
                          <a:srgbClr val="000000"/>
                        </a:solidFill>
                        <a:effectLst/>
                      </a:endParaRPr>
                    </a:p>
                  </a:txBody>
                  <a:tcPr marL="30675" marR="30675" marT="15337" marB="15337" anchor="ctr"/>
                </a:tc>
                <a:tc>
                  <a:txBody>
                    <a:bodyPr/>
                    <a:lstStyle/>
                    <a:p>
                      <a:r>
                        <a:rPr lang="en-IN" sz="1200">
                          <a:effectLst/>
                        </a:rPr>
                        <a:t>MANAGER</a:t>
                      </a:r>
                      <a:endParaRPr lang="en-IN" sz="1200">
                        <a:solidFill>
                          <a:srgbClr val="000000"/>
                        </a:solidFill>
                        <a:effectLst/>
                      </a:endParaRPr>
                    </a:p>
                  </a:txBody>
                  <a:tcPr marL="30675" marR="30675" marT="15337" marB="15337" anchor="ctr"/>
                </a:tc>
                <a:tc>
                  <a:txBody>
                    <a:bodyPr/>
                    <a:lstStyle/>
                    <a:p>
                      <a:r>
                        <a:rPr lang="en-IN" sz="1200">
                          <a:effectLst/>
                        </a:rPr>
                        <a:t>7839</a:t>
                      </a:r>
                      <a:endParaRPr lang="en-IN" sz="1200">
                        <a:solidFill>
                          <a:srgbClr val="000000"/>
                        </a:solidFill>
                        <a:effectLst/>
                      </a:endParaRPr>
                    </a:p>
                  </a:txBody>
                  <a:tcPr marL="30675" marR="30675" marT="15337" marB="15337" anchor="ctr"/>
                </a:tc>
                <a:tc>
                  <a:txBody>
                    <a:bodyPr/>
                    <a:lstStyle/>
                    <a:p>
                      <a:r>
                        <a:rPr lang="en-IN" sz="1200">
                          <a:effectLst/>
                        </a:rPr>
                        <a:t>09-JUN-81</a:t>
                      </a:r>
                      <a:endParaRPr lang="en-IN" sz="1200">
                        <a:solidFill>
                          <a:srgbClr val="000000"/>
                        </a:solidFill>
                        <a:effectLst/>
                      </a:endParaRPr>
                    </a:p>
                  </a:txBody>
                  <a:tcPr marL="30675" marR="30675" marT="15337" marB="15337" anchor="ctr"/>
                </a:tc>
                <a:tc>
                  <a:txBody>
                    <a:bodyPr/>
                    <a:lstStyle/>
                    <a:p>
                      <a:r>
                        <a:rPr lang="en-IN" sz="1200">
                          <a:effectLst/>
                        </a:rPr>
                        <a:t>2450</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10</a:t>
                      </a:r>
                      <a:endParaRPr lang="en-IN" sz="1200">
                        <a:solidFill>
                          <a:srgbClr val="000000"/>
                        </a:solidFill>
                        <a:effectLst/>
                      </a:endParaRPr>
                    </a:p>
                  </a:txBody>
                  <a:tcPr marL="30675" marR="30675" marT="15337" marB="15337" anchor="ctr"/>
                </a:tc>
              </a:tr>
              <a:tr h="283016">
                <a:tc>
                  <a:txBody>
                    <a:bodyPr/>
                    <a:lstStyle/>
                    <a:p>
                      <a:r>
                        <a:rPr lang="en-IN" sz="1200">
                          <a:effectLst/>
                        </a:rPr>
                        <a:t>7566</a:t>
                      </a:r>
                      <a:endParaRPr lang="en-IN" sz="1200">
                        <a:solidFill>
                          <a:srgbClr val="000000"/>
                        </a:solidFill>
                        <a:effectLst/>
                      </a:endParaRPr>
                    </a:p>
                  </a:txBody>
                  <a:tcPr marL="30675" marR="30675" marT="15337" marB="15337" anchor="ctr"/>
                </a:tc>
                <a:tc>
                  <a:txBody>
                    <a:bodyPr/>
                    <a:lstStyle/>
                    <a:p>
                      <a:r>
                        <a:rPr lang="en-IN" sz="1200">
                          <a:effectLst/>
                        </a:rPr>
                        <a:t>JONES</a:t>
                      </a:r>
                      <a:endParaRPr lang="en-IN" sz="1200">
                        <a:solidFill>
                          <a:srgbClr val="000000"/>
                        </a:solidFill>
                        <a:effectLst/>
                      </a:endParaRPr>
                    </a:p>
                  </a:txBody>
                  <a:tcPr marL="30675" marR="30675" marT="15337" marB="15337" anchor="ctr"/>
                </a:tc>
                <a:tc>
                  <a:txBody>
                    <a:bodyPr/>
                    <a:lstStyle/>
                    <a:p>
                      <a:r>
                        <a:rPr lang="en-IN" sz="1200">
                          <a:effectLst/>
                        </a:rPr>
                        <a:t>MANAGER</a:t>
                      </a:r>
                      <a:endParaRPr lang="en-IN" sz="1200">
                        <a:solidFill>
                          <a:srgbClr val="000000"/>
                        </a:solidFill>
                        <a:effectLst/>
                      </a:endParaRPr>
                    </a:p>
                  </a:txBody>
                  <a:tcPr marL="30675" marR="30675" marT="15337" marB="15337" anchor="ctr"/>
                </a:tc>
                <a:tc>
                  <a:txBody>
                    <a:bodyPr/>
                    <a:lstStyle/>
                    <a:p>
                      <a:r>
                        <a:rPr lang="en-IN" sz="1200">
                          <a:effectLst/>
                        </a:rPr>
                        <a:t>7839</a:t>
                      </a:r>
                      <a:endParaRPr lang="en-IN" sz="1200">
                        <a:solidFill>
                          <a:srgbClr val="000000"/>
                        </a:solidFill>
                        <a:effectLst/>
                      </a:endParaRPr>
                    </a:p>
                  </a:txBody>
                  <a:tcPr marL="30675" marR="30675" marT="15337" marB="15337" anchor="ctr"/>
                </a:tc>
                <a:tc>
                  <a:txBody>
                    <a:bodyPr/>
                    <a:lstStyle/>
                    <a:p>
                      <a:r>
                        <a:rPr lang="en-IN" sz="1200">
                          <a:effectLst/>
                        </a:rPr>
                        <a:t>02-APR-81</a:t>
                      </a:r>
                      <a:endParaRPr lang="en-IN" sz="1200">
                        <a:solidFill>
                          <a:srgbClr val="000000"/>
                        </a:solidFill>
                        <a:effectLst/>
                      </a:endParaRPr>
                    </a:p>
                  </a:txBody>
                  <a:tcPr marL="30675" marR="30675" marT="15337" marB="15337" anchor="ctr"/>
                </a:tc>
                <a:tc>
                  <a:txBody>
                    <a:bodyPr/>
                    <a:lstStyle/>
                    <a:p>
                      <a:r>
                        <a:rPr lang="en-IN" sz="1200">
                          <a:effectLst/>
                        </a:rPr>
                        <a:t>2975</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20</a:t>
                      </a:r>
                      <a:endParaRPr lang="en-IN" sz="1200">
                        <a:solidFill>
                          <a:srgbClr val="000000"/>
                        </a:solidFill>
                        <a:effectLst/>
                      </a:endParaRPr>
                    </a:p>
                  </a:txBody>
                  <a:tcPr marL="30675" marR="30675" marT="15337" marB="15337" anchor="ctr"/>
                </a:tc>
              </a:tr>
              <a:tr h="283016">
                <a:tc>
                  <a:txBody>
                    <a:bodyPr/>
                    <a:lstStyle/>
                    <a:p>
                      <a:r>
                        <a:rPr lang="en-IN" sz="1200">
                          <a:effectLst/>
                        </a:rPr>
                        <a:t>7788</a:t>
                      </a:r>
                      <a:endParaRPr lang="en-IN" sz="1200">
                        <a:solidFill>
                          <a:srgbClr val="000000"/>
                        </a:solidFill>
                        <a:effectLst/>
                      </a:endParaRPr>
                    </a:p>
                  </a:txBody>
                  <a:tcPr marL="30675" marR="30675" marT="15337" marB="15337" anchor="ctr"/>
                </a:tc>
                <a:tc>
                  <a:txBody>
                    <a:bodyPr/>
                    <a:lstStyle/>
                    <a:p>
                      <a:r>
                        <a:rPr lang="en-IN" sz="1200">
                          <a:effectLst/>
                        </a:rPr>
                        <a:t>SCOTT</a:t>
                      </a:r>
                      <a:endParaRPr lang="en-IN" sz="1200">
                        <a:solidFill>
                          <a:srgbClr val="000000"/>
                        </a:solidFill>
                        <a:effectLst/>
                      </a:endParaRPr>
                    </a:p>
                  </a:txBody>
                  <a:tcPr marL="30675" marR="30675" marT="15337" marB="15337" anchor="ctr"/>
                </a:tc>
                <a:tc>
                  <a:txBody>
                    <a:bodyPr/>
                    <a:lstStyle/>
                    <a:p>
                      <a:r>
                        <a:rPr lang="en-IN" sz="1200">
                          <a:effectLst/>
                        </a:rPr>
                        <a:t>ANALYST</a:t>
                      </a:r>
                      <a:endParaRPr lang="en-IN" sz="1200">
                        <a:solidFill>
                          <a:srgbClr val="000000"/>
                        </a:solidFill>
                        <a:effectLst/>
                      </a:endParaRPr>
                    </a:p>
                  </a:txBody>
                  <a:tcPr marL="30675" marR="30675" marT="15337" marB="15337" anchor="ctr"/>
                </a:tc>
                <a:tc>
                  <a:txBody>
                    <a:bodyPr/>
                    <a:lstStyle/>
                    <a:p>
                      <a:r>
                        <a:rPr lang="en-IN" sz="1200">
                          <a:effectLst/>
                        </a:rPr>
                        <a:t>7566</a:t>
                      </a:r>
                      <a:endParaRPr lang="en-IN" sz="1200">
                        <a:solidFill>
                          <a:srgbClr val="000000"/>
                        </a:solidFill>
                        <a:effectLst/>
                      </a:endParaRPr>
                    </a:p>
                  </a:txBody>
                  <a:tcPr marL="30675" marR="30675" marT="15337" marB="15337" anchor="ctr"/>
                </a:tc>
                <a:tc>
                  <a:txBody>
                    <a:bodyPr/>
                    <a:lstStyle/>
                    <a:p>
                      <a:r>
                        <a:rPr lang="en-IN" sz="1200">
                          <a:effectLst/>
                        </a:rPr>
                        <a:t>19-APR-87</a:t>
                      </a:r>
                      <a:endParaRPr lang="en-IN" sz="1200">
                        <a:solidFill>
                          <a:srgbClr val="000000"/>
                        </a:solidFill>
                        <a:effectLst/>
                      </a:endParaRPr>
                    </a:p>
                  </a:txBody>
                  <a:tcPr marL="30675" marR="30675" marT="15337" marB="15337" anchor="ctr"/>
                </a:tc>
                <a:tc>
                  <a:txBody>
                    <a:bodyPr/>
                    <a:lstStyle/>
                    <a:p>
                      <a:r>
                        <a:rPr lang="en-IN" sz="1200">
                          <a:effectLst/>
                        </a:rPr>
                        <a:t>3000</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20</a:t>
                      </a:r>
                      <a:endParaRPr lang="en-IN" sz="1200">
                        <a:solidFill>
                          <a:srgbClr val="000000"/>
                        </a:solidFill>
                        <a:effectLst/>
                      </a:endParaRPr>
                    </a:p>
                  </a:txBody>
                  <a:tcPr marL="30675" marR="30675" marT="15337" marB="15337" anchor="ctr"/>
                </a:tc>
              </a:tr>
              <a:tr h="283016">
                <a:tc>
                  <a:txBody>
                    <a:bodyPr/>
                    <a:lstStyle/>
                    <a:p>
                      <a:r>
                        <a:rPr lang="en-IN" sz="1200">
                          <a:effectLst/>
                        </a:rPr>
                        <a:t>7902</a:t>
                      </a:r>
                      <a:endParaRPr lang="en-IN" sz="1200">
                        <a:solidFill>
                          <a:srgbClr val="000000"/>
                        </a:solidFill>
                        <a:effectLst/>
                      </a:endParaRPr>
                    </a:p>
                  </a:txBody>
                  <a:tcPr marL="30675" marR="30675" marT="15337" marB="15337" anchor="ctr"/>
                </a:tc>
                <a:tc>
                  <a:txBody>
                    <a:bodyPr/>
                    <a:lstStyle/>
                    <a:p>
                      <a:r>
                        <a:rPr lang="en-IN" sz="1200">
                          <a:effectLst/>
                        </a:rPr>
                        <a:t>FORD</a:t>
                      </a:r>
                      <a:endParaRPr lang="en-IN" sz="1200">
                        <a:solidFill>
                          <a:srgbClr val="000000"/>
                        </a:solidFill>
                        <a:effectLst/>
                      </a:endParaRPr>
                    </a:p>
                  </a:txBody>
                  <a:tcPr marL="30675" marR="30675" marT="15337" marB="15337" anchor="ctr"/>
                </a:tc>
                <a:tc>
                  <a:txBody>
                    <a:bodyPr/>
                    <a:lstStyle/>
                    <a:p>
                      <a:r>
                        <a:rPr lang="en-IN" sz="1200">
                          <a:effectLst/>
                        </a:rPr>
                        <a:t>ANALYST</a:t>
                      </a:r>
                      <a:endParaRPr lang="en-IN" sz="1200">
                        <a:solidFill>
                          <a:srgbClr val="000000"/>
                        </a:solidFill>
                        <a:effectLst/>
                      </a:endParaRPr>
                    </a:p>
                  </a:txBody>
                  <a:tcPr marL="30675" marR="30675" marT="15337" marB="15337" anchor="ctr"/>
                </a:tc>
                <a:tc>
                  <a:txBody>
                    <a:bodyPr/>
                    <a:lstStyle/>
                    <a:p>
                      <a:r>
                        <a:rPr lang="en-IN" sz="1200">
                          <a:effectLst/>
                        </a:rPr>
                        <a:t>7566</a:t>
                      </a:r>
                      <a:endParaRPr lang="en-IN" sz="1200">
                        <a:solidFill>
                          <a:srgbClr val="000000"/>
                        </a:solidFill>
                        <a:effectLst/>
                      </a:endParaRPr>
                    </a:p>
                  </a:txBody>
                  <a:tcPr marL="30675" marR="30675" marT="15337" marB="15337" anchor="ctr"/>
                </a:tc>
                <a:tc>
                  <a:txBody>
                    <a:bodyPr/>
                    <a:lstStyle/>
                    <a:p>
                      <a:r>
                        <a:rPr lang="en-IN" sz="1200">
                          <a:effectLst/>
                        </a:rPr>
                        <a:t>03-DEC-81</a:t>
                      </a:r>
                      <a:endParaRPr lang="en-IN" sz="1200">
                        <a:solidFill>
                          <a:srgbClr val="000000"/>
                        </a:solidFill>
                        <a:effectLst/>
                      </a:endParaRPr>
                    </a:p>
                  </a:txBody>
                  <a:tcPr marL="30675" marR="30675" marT="15337" marB="15337" anchor="ctr"/>
                </a:tc>
                <a:tc>
                  <a:txBody>
                    <a:bodyPr/>
                    <a:lstStyle/>
                    <a:p>
                      <a:r>
                        <a:rPr lang="en-IN" sz="1200">
                          <a:effectLst/>
                        </a:rPr>
                        <a:t>3000</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20</a:t>
                      </a:r>
                      <a:endParaRPr lang="en-IN" sz="1200">
                        <a:solidFill>
                          <a:srgbClr val="000000"/>
                        </a:solidFill>
                        <a:effectLst/>
                      </a:endParaRPr>
                    </a:p>
                  </a:txBody>
                  <a:tcPr marL="30675" marR="30675" marT="15337" marB="15337" anchor="ctr"/>
                </a:tc>
              </a:tr>
              <a:tr h="283016">
                <a:tc>
                  <a:txBody>
                    <a:bodyPr/>
                    <a:lstStyle/>
                    <a:p>
                      <a:r>
                        <a:rPr lang="en-IN" sz="1200">
                          <a:effectLst/>
                        </a:rPr>
                        <a:t>7369</a:t>
                      </a:r>
                      <a:endParaRPr lang="en-IN" sz="1200">
                        <a:solidFill>
                          <a:srgbClr val="000000"/>
                        </a:solidFill>
                        <a:effectLst/>
                      </a:endParaRPr>
                    </a:p>
                  </a:txBody>
                  <a:tcPr marL="30675" marR="30675" marT="15337" marB="15337" anchor="ctr"/>
                </a:tc>
                <a:tc>
                  <a:txBody>
                    <a:bodyPr/>
                    <a:lstStyle/>
                    <a:p>
                      <a:r>
                        <a:rPr lang="en-IN" sz="1200">
                          <a:effectLst/>
                        </a:rPr>
                        <a:t>SMITH</a:t>
                      </a:r>
                      <a:endParaRPr lang="en-IN" sz="1200">
                        <a:solidFill>
                          <a:srgbClr val="000000"/>
                        </a:solidFill>
                        <a:effectLst/>
                      </a:endParaRPr>
                    </a:p>
                  </a:txBody>
                  <a:tcPr marL="30675" marR="30675" marT="15337" marB="15337" anchor="ctr"/>
                </a:tc>
                <a:tc>
                  <a:txBody>
                    <a:bodyPr/>
                    <a:lstStyle/>
                    <a:p>
                      <a:r>
                        <a:rPr lang="en-IN" sz="1200">
                          <a:effectLst/>
                        </a:rPr>
                        <a:t>CLERK</a:t>
                      </a:r>
                      <a:endParaRPr lang="en-IN" sz="1200">
                        <a:solidFill>
                          <a:srgbClr val="000000"/>
                        </a:solidFill>
                        <a:effectLst/>
                      </a:endParaRPr>
                    </a:p>
                  </a:txBody>
                  <a:tcPr marL="30675" marR="30675" marT="15337" marB="15337" anchor="ctr"/>
                </a:tc>
                <a:tc>
                  <a:txBody>
                    <a:bodyPr/>
                    <a:lstStyle/>
                    <a:p>
                      <a:r>
                        <a:rPr lang="en-IN" sz="1200">
                          <a:effectLst/>
                        </a:rPr>
                        <a:t>7902</a:t>
                      </a:r>
                      <a:endParaRPr lang="en-IN" sz="1200">
                        <a:solidFill>
                          <a:srgbClr val="000000"/>
                        </a:solidFill>
                        <a:effectLst/>
                      </a:endParaRPr>
                    </a:p>
                  </a:txBody>
                  <a:tcPr marL="30675" marR="30675" marT="15337" marB="15337" anchor="ctr"/>
                </a:tc>
                <a:tc>
                  <a:txBody>
                    <a:bodyPr/>
                    <a:lstStyle/>
                    <a:p>
                      <a:r>
                        <a:rPr lang="en-IN" sz="1200">
                          <a:effectLst/>
                        </a:rPr>
                        <a:t>17-DEC-80</a:t>
                      </a:r>
                      <a:endParaRPr lang="en-IN" sz="1200">
                        <a:solidFill>
                          <a:srgbClr val="000000"/>
                        </a:solidFill>
                        <a:effectLst/>
                      </a:endParaRPr>
                    </a:p>
                  </a:txBody>
                  <a:tcPr marL="30675" marR="30675" marT="15337" marB="15337" anchor="ctr"/>
                </a:tc>
                <a:tc>
                  <a:txBody>
                    <a:bodyPr/>
                    <a:lstStyle/>
                    <a:p>
                      <a:r>
                        <a:rPr lang="en-IN" sz="1200">
                          <a:effectLst/>
                        </a:rPr>
                        <a:t>800</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20</a:t>
                      </a:r>
                      <a:endParaRPr lang="en-IN" sz="1200">
                        <a:solidFill>
                          <a:srgbClr val="000000"/>
                        </a:solidFill>
                        <a:effectLst/>
                      </a:endParaRPr>
                    </a:p>
                  </a:txBody>
                  <a:tcPr marL="30675" marR="30675" marT="15337" marB="15337" anchor="ctr"/>
                </a:tc>
              </a:tr>
              <a:tr h="283016">
                <a:tc>
                  <a:txBody>
                    <a:bodyPr/>
                    <a:lstStyle/>
                    <a:p>
                      <a:r>
                        <a:rPr lang="en-IN" sz="1200">
                          <a:effectLst/>
                        </a:rPr>
                        <a:t>7499</a:t>
                      </a:r>
                      <a:endParaRPr lang="en-IN" sz="1200">
                        <a:solidFill>
                          <a:srgbClr val="000000"/>
                        </a:solidFill>
                        <a:effectLst/>
                      </a:endParaRPr>
                    </a:p>
                  </a:txBody>
                  <a:tcPr marL="30675" marR="30675" marT="15337" marB="15337" anchor="ctr"/>
                </a:tc>
                <a:tc>
                  <a:txBody>
                    <a:bodyPr/>
                    <a:lstStyle/>
                    <a:p>
                      <a:r>
                        <a:rPr lang="en-IN" sz="1200">
                          <a:effectLst/>
                        </a:rPr>
                        <a:t>ALLEN</a:t>
                      </a:r>
                      <a:endParaRPr lang="en-IN" sz="1200">
                        <a:solidFill>
                          <a:srgbClr val="000000"/>
                        </a:solidFill>
                        <a:effectLst/>
                      </a:endParaRPr>
                    </a:p>
                  </a:txBody>
                  <a:tcPr marL="30675" marR="30675" marT="15337" marB="15337" anchor="ctr"/>
                </a:tc>
                <a:tc>
                  <a:txBody>
                    <a:bodyPr/>
                    <a:lstStyle/>
                    <a:p>
                      <a:r>
                        <a:rPr lang="en-IN" sz="1200">
                          <a:effectLst/>
                        </a:rPr>
                        <a:t>SALESMAN</a:t>
                      </a:r>
                      <a:endParaRPr lang="en-IN" sz="1200">
                        <a:solidFill>
                          <a:srgbClr val="000000"/>
                        </a:solidFill>
                        <a:effectLst/>
                      </a:endParaRPr>
                    </a:p>
                  </a:txBody>
                  <a:tcPr marL="30675" marR="30675" marT="15337" marB="15337" anchor="ctr"/>
                </a:tc>
                <a:tc>
                  <a:txBody>
                    <a:bodyPr/>
                    <a:lstStyle/>
                    <a:p>
                      <a:r>
                        <a:rPr lang="en-IN" sz="1200">
                          <a:effectLst/>
                        </a:rPr>
                        <a:t>7698</a:t>
                      </a:r>
                      <a:endParaRPr lang="en-IN" sz="1200">
                        <a:solidFill>
                          <a:srgbClr val="000000"/>
                        </a:solidFill>
                        <a:effectLst/>
                      </a:endParaRPr>
                    </a:p>
                  </a:txBody>
                  <a:tcPr marL="30675" marR="30675" marT="15337" marB="15337" anchor="ctr"/>
                </a:tc>
                <a:tc>
                  <a:txBody>
                    <a:bodyPr/>
                    <a:lstStyle/>
                    <a:p>
                      <a:r>
                        <a:rPr lang="en-IN" sz="1200">
                          <a:effectLst/>
                        </a:rPr>
                        <a:t>20-FEB-81</a:t>
                      </a:r>
                      <a:endParaRPr lang="en-IN" sz="1200">
                        <a:solidFill>
                          <a:srgbClr val="000000"/>
                        </a:solidFill>
                        <a:effectLst/>
                      </a:endParaRPr>
                    </a:p>
                  </a:txBody>
                  <a:tcPr marL="30675" marR="30675" marT="15337" marB="15337" anchor="ctr"/>
                </a:tc>
                <a:tc>
                  <a:txBody>
                    <a:bodyPr/>
                    <a:lstStyle/>
                    <a:p>
                      <a:r>
                        <a:rPr lang="en-IN" sz="1200">
                          <a:effectLst/>
                        </a:rPr>
                        <a:t>1600</a:t>
                      </a:r>
                      <a:endParaRPr lang="en-IN" sz="1200">
                        <a:solidFill>
                          <a:srgbClr val="000000"/>
                        </a:solidFill>
                        <a:effectLst/>
                      </a:endParaRPr>
                    </a:p>
                  </a:txBody>
                  <a:tcPr marL="30675" marR="30675" marT="15337" marB="15337" anchor="ctr"/>
                </a:tc>
                <a:tc>
                  <a:txBody>
                    <a:bodyPr/>
                    <a:lstStyle/>
                    <a:p>
                      <a:r>
                        <a:rPr lang="en-IN" sz="1200">
                          <a:effectLst/>
                        </a:rPr>
                        <a:t>300</a:t>
                      </a:r>
                      <a:endParaRPr lang="en-IN" sz="1200">
                        <a:solidFill>
                          <a:srgbClr val="000000"/>
                        </a:solidFill>
                        <a:effectLst/>
                      </a:endParaRPr>
                    </a:p>
                  </a:txBody>
                  <a:tcPr marL="30675" marR="30675" marT="15337" marB="15337" anchor="ctr"/>
                </a:tc>
                <a:tc>
                  <a:txBody>
                    <a:bodyPr/>
                    <a:lstStyle/>
                    <a:p>
                      <a:r>
                        <a:rPr lang="en-IN" sz="1200">
                          <a:effectLst/>
                        </a:rPr>
                        <a:t>30</a:t>
                      </a:r>
                      <a:endParaRPr lang="en-IN" sz="1200">
                        <a:solidFill>
                          <a:srgbClr val="000000"/>
                        </a:solidFill>
                        <a:effectLst/>
                      </a:endParaRPr>
                    </a:p>
                  </a:txBody>
                  <a:tcPr marL="30675" marR="30675" marT="15337" marB="15337" anchor="ctr"/>
                </a:tc>
              </a:tr>
              <a:tr h="283016">
                <a:tc>
                  <a:txBody>
                    <a:bodyPr/>
                    <a:lstStyle/>
                    <a:p>
                      <a:r>
                        <a:rPr lang="en-IN" sz="1200">
                          <a:effectLst/>
                        </a:rPr>
                        <a:t>7521</a:t>
                      </a:r>
                      <a:endParaRPr lang="en-IN" sz="1200">
                        <a:solidFill>
                          <a:srgbClr val="000000"/>
                        </a:solidFill>
                        <a:effectLst/>
                      </a:endParaRPr>
                    </a:p>
                  </a:txBody>
                  <a:tcPr marL="30675" marR="30675" marT="15337" marB="15337" anchor="ctr"/>
                </a:tc>
                <a:tc>
                  <a:txBody>
                    <a:bodyPr/>
                    <a:lstStyle/>
                    <a:p>
                      <a:r>
                        <a:rPr lang="en-IN" sz="1200">
                          <a:effectLst/>
                        </a:rPr>
                        <a:t>WARD</a:t>
                      </a:r>
                      <a:endParaRPr lang="en-IN" sz="1200">
                        <a:solidFill>
                          <a:srgbClr val="000000"/>
                        </a:solidFill>
                        <a:effectLst/>
                      </a:endParaRPr>
                    </a:p>
                  </a:txBody>
                  <a:tcPr marL="30675" marR="30675" marT="15337" marB="15337" anchor="ctr"/>
                </a:tc>
                <a:tc>
                  <a:txBody>
                    <a:bodyPr/>
                    <a:lstStyle/>
                    <a:p>
                      <a:r>
                        <a:rPr lang="en-IN" sz="1200">
                          <a:effectLst/>
                        </a:rPr>
                        <a:t>SALESMAN</a:t>
                      </a:r>
                      <a:endParaRPr lang="en-IN" sz="1200">
                        <a:solidFill>
                          <a:srgbClr val="000000"/>
                        </a:solidFill>
                        <a:effectLst/>
                      </a:endParaRPr>
                    </a:p>
                  </a:txBody>
                  <a:tcPr marL="30675" marR="30675" marT="15337" marB="15337" anchor="ctr"/>
                </a:tc>
                <a:tc>
                  <a:txBody>
                    <a:bodyPr/>
                    <a:lstStyle/>
                    <a:p>
                      <a:r>
                        <a:rPr lang="en-IN" sz="1200">
                          <a:effectLst/>
                        </a:rPr>
                        <a:t>7698</a:t>
                      </a:r>
                      <a:endParaRPr lang="en-IN" sz="1200">
                        <a:solidFill>
                          <a:srgbClr val="000000"/>
                        </a:solidFill>
                        <a:effectLst/>
                      </a:endParaRPr>
                    </a:p>
                  </a:txBody>
                  <a:tcPr marL="30675" marR="30675" marT="15337" marB="15337" anchor="ctr"/>
                </a:tc>
                <a:tc>
                  <a:txBody>
                    <a:bodyPr/>
                    <a:lstStyle/>
                    <a:p>
                      <a:r>
                        <a:rPr lang="en-IN" sz="1200">
                          <a:effectLst/>
                        </a:rPr>
                        <a:t>22-FEB-81</a:t>
                      </a:r>
                      <a:endParaRPr lang="en-IN" sz="1200">
                        <a:solidFill>
                          <a:srgbClr val="000000"/>
                        </a:solidFill>
                        <a:effectLst/>
                      </a:endParaRPr>
                    </a:p>
                  </a:txBody>
                  <a:tcPr marL="30675" marR="30675" marT="15337" marB="15337" anchor="ctr"/>
                </a:tc>
                <a:tc>
                  <a:txBody>
                    <a:bodyPr/>
                    <a:lstStyle/>
                    <a:p>
                      <a:r>
                        <a:rPr lang="en-IN" sz="1200">
                          <a:effectLst/>
                        </a:rPr>
                        <a:t>1250</a:t>
                      </a:r>
                      <a:endParaRPr lang="en-IN" sz="1200">
                        <a:solidFill>
                          <a:srgbClr val="000000"/>
                        </a:solidFill>
                        <a:effectLst/>
                      </a:endParaRPr>
                    </a:p>
                  </a:txBody>
                  <a:tcPr marL="30675" marR="30675" marT="15337" marB="15337" anchor="ctr"/>
                </a:tc>
                <a:tc>
                  <a:txBody>
                    <a:bodyPr/>
                    <a:lstStyle/>
                    <a:p>
                      <a:r>
                        <a:rPr lang="en-IN" sz="1200">
                          <a:effectLst/>
                        </a:rPr>
                        <a:t>500</a:t>
                      </a:r>
                      <a:endParaRPr lang="en-IN" sz="1200">
                        <a:solidFill>
                          <a:srgbClr val="000000"/>
                        </a:solidFill>
                        <a:effectLst/>
                      </a:endParaRPr>
                    </a:p>
                  </a:txBody>
                  <a:tcPr marL="30675" marR="30675" marT="15337" marB="15337" anchor="ctr"/>
                </a:tc>
                <a:tc>
                  <a:txBody>
                    <a:bodyPr/>
                    <a:lstStyle/>
                    <a:p>
                      <a:r>
                        <a:rPr lang="en-IN" sz="1200">
                          <a:effectLst/>
                        </a:rPr>
                        <a:t>30</a:t>
                      </a:r>
                      <a:endParaRPr lang="en-IN" sz="1200">
                        <a:solidFill>
                          <a:srgbClr val="000000"/>
                        </a:solidFill>
                        <a:effectLst/>
                      </a:endParaRPr>
                    </a:p>
                  </a:txBody>
                  <a:tcPr marL="30675" marR="30675" marT="15337" marB="15337" anchor="ctr"/>
                </a:tc>
              </a:tr>
              <a:tr h="283016">
                <a:tc>
                  <a:txBody>
                    <a:bodyPr/>
                    <a:lstStyle/>
                    <a:p>
                      <a:r>
                        <a:rPr lang="en-IN" sz="1200">
                          <a:effectLst/>
                        </a:rPr>
                        <a:t>7654</a:t>
                      </a:r>
                      <a:endParaRPr lang="en-IN" sz="1200">
                        <a:solidFill>
                          <a:srgbClr val="000000"/>
                        </a:solidFill>
                        <a:effectLst/>
                      </a:endParaRPr>
                    </a:p>
                  </a:txBody>
                  <a:tcPr marL="30675" marR="30675" marT="15337" marB="15337" anchor="ctr"/>
                </a:tc>
                <a:tc>
                  <a:txBody>
                    <a:bodyPr/>
                    <a:lstStyle/>
                    <a:p>
                      <a:r>
                        <a:rPr lang="en-IN" sz="1200">
                          <a:effectLst/>
                        </a:rPr>
                        <a:t>MARTIN</a:t>
                      </a:r>
                      <a:endParaRPr lang="en-IN" sz="1200">
                        <a:solidFill>
                          <a:srgbClr val="000000"/>
                        </a:solidFill>
                        <a:effectLst/>
                      </a:endParaRPr>
                    </a:p>
                  </a:txBody>
                  <a:tcPr marL="30675" marR="30675" marT="15337" marB="15337" anchor="ctr"/>
                </a:tc>
                <a:tc>
                  <a:txBody>
                    <a:bodyPr/>
                    <a:lstStyle/>
                    <a:p>
                      <a:r>
                        <a:rPr lang="en-IN" sz="1200">
                          <a:effectLst/>
                        </a:rPr>
                        <a:t>SALESMAN</a:t>
                      </a:r>
                      <a:endParaRPr lang="en-IN" sz="1200">
                        <a:solidFill>
                          <a:srgbClr val="000000"/>
                        </a:solidFill>
                        <a:effectLst/>
                      </a:endParaRPr>
                    </a:p>
                  </a:txBody>
                  <a:tcPr marL="30675" marR="30675" marT="15337" marB="15337" anchor="ctr"/>
                </a:tc>
                <a:tc>
                  <a:txBody>
                    <a:bodyPr/>
                    <a:lstStyle/>
                    <a:p>
                      <a:r>
                        <a:rPr lang="en-IN" sz="1200">
                          <a:effectLst/>
                        </a:rPr>
                        <a:t>7698</a:t>
                      </a:r>
                      <a:endParaRPr lang="en-IN" sz="1200">
                        <a:solidFill>
                          <a:srgbClr val="000000"/>
                        </a:solidFill>
                        <a:effectLst/>
                      </a:endParaRPr>
                    </a:p>
                  </a:txBody>
                  <a:tcPr marL="30675" marR="30675" marT="15337" marB="15337" anchor="ctr"/>
                </a:tc>
                <a:tc>
                  <a:txBody>
                    <a:bodyPr/>
                    <a:lstStyle/>
                    <a:p>
                      <a:r>
                        <a:rPr lang="en-IN" sz="1200">
                          <a:effectLst/>
                        </a:rPr>
                        <a:t>28-SEP-81</a:t>
                      </a:r>
                      <a:endParaRPr lang="en-IN" sz="1200">
                        <a:solidFill>
                          <a:srgbClr val="000000"/>
                        </a:solidFill>
                        <a:effectLst/>
                      </a:endParaRPr>
                    </a:p>
                  </a:txBody>
                  <a:tcPr marL="30675" marR="30675" marT="15337" marB="15337" anchor="ctr"/>
                </a:tc>
                <a:tc>
                  <a:txBody>
                    <a:bodyPr/>
                    <a:lstStyle/>
                    <a:p>
                      <a:r>
                        <a:rPr lang="en-IN" sz="1200">
                          <a:effectLst/>
                        </a:rPr>
                        <a:t>1250</a:t>
                      </a:r>
                      <a:endParaRPr lang="en-IN" sz="1200">
                        <a:solidFill>
                          <a:srgbClr val="000000"/>
                        </a:solidFill>
                        <a:effectLst/>
                      </a:endParaRPr>
                    </a:p>
                  </a:txBody>
                  <a:tcPr marL="30675" marR="30675" marT="15337" marB="15337" anchor="ctr"/>
                </a:tc>
                <a:tc>
                  <a:txBody>
                    <a:bodyPr/>
                    <a:lstStyle/>
                    <a:p>
                      <a:r>
                        <a:rPr lang="en-IN" sz="1200">
                          <a:effectLst/>
                        </a:rPr>
                        <a:t>1400</a:t>
                      </a:r>
                      <a:endParaRPr lang="en-IN" sz="1200">
                        <a:solidFill>
                          <a:srgbClr val="000000"/>
                        </a:solidFill>
                        <a:effectLst/>
                      </a:endParaRPr>
                    </a:p>
                  </a:txBody>
                  <a:tcPr marL="30675" marR="30675" marT="15337" marB="15337" anchor="ctr"/>
                </a:tc>
                <a:tc>
                  <a:txBody>
                    <a:bodyPr/>
                    <a:lstStyle/>
                    <a:p>
                      <a:r>
                        <a:rPr lang="en-IN" sz="1200">
                          <a:effectLst/>
                        </a:rPr>
                        <a:t>30</a:t>
                      </a:r>
                      <a:endParaRPr lang="en-IN" sz="1200">
                        <a:solidFill>
                          <a:srgbClr val="000000"/>
                        </a:solidFill>
                        <a:effectLst/>
                      </a:endParaRPr>
                    </a:p>
                  </a:txBody>
                  <a:tcPr marL="30675" marR="30675" marT="15337" marB="15337" anchor="ctr"/>
                </a:tc>
              </a:tr>
              <a:tr h="283016">
                <a:tc>
                  <a:txBody>
                    <a:bodyPr/>
                    <a:lstStyle/>
                    <a:p>
                      <a:r>
                        <a:rPr lang="en-IN" sz="1200">
                          <a:effectLst/>
                        </a:rPr>
                        <a:t>7844</a:t>
                      </a:r>
                      <a:endParaRPr lang="en-IN" sz="1200">
                        <a:solidFill>
                          <a:srgbClr val="000000"/>
                        </a:solidFill>
                        <a:effectLst/>
                      </a:endParaRPr>
                    </a:p>
                  </a:txBody>
                  <a:tcPr marL="30675" marR="30675" marT="15337" marB="15337" anchor="ctr"/>
                </a:tc>
                <a:tc>
                  <a:txBody>
                    <a:bodyPr/>
                    <a:lstStyle/>
                    <a:p>
                      <a:r>
                        <a:rPr lang="en-IN" sz="1200">
                          <a:effectLst/>
                        </a:rPr>
                        <a:t>TURNER</a:t>
                      </a:r>
                      <a:endParaRPr lang="en-IN" sz="1200">
                        <a:solidFill>
                          <a:srgbClr val="000000"/>
                        </a:solidFill>
                        <a:effectLst/>
                      </a:endParaRPr>
                    </a:p>
                  </a:txBody>
                  <a:tcPr marL="30675" marR="30675" marT="15337" marB="15337" anchor="ctr"/>
                </a:tc>
                <a:tc>
                  <a:txBody>
                    <a:bodyPr/>
                    <a:lstStyle/>
                    <a:p>
                      <a:r>
                        <a:rPr lang="en-IN" sz="1200">
                          <a:effectLst/>
                        </a:rPr>
                        <a:t>SALESMAN</a:t>
                      </a:r>
                      <a:endParaRPr lang="en-IN" sz="1200">
                        <a:solidFill>
                          <a:srgbClr val="000000"/>
                        </a:solidFill>
                        <a:effectLst/>
                      </a:endParaRPr>
                    </a:p>
                  </a:txBody>
                  <a:tcPr marL="30675" marR="30675" marT="15337" marB="15337" anchor="ctr"/>
                </a:tc>
                <a:tc>
                  <a:txBody>
                    <a:bodyPr/>
                    <a:lstStyle/>
                    <a:p>
                      <a:r>
                        <a:rPr lang="en-IN" sz="1200">
                          <a:effectLst/>
                        </a:rPr>
                        <a:t>7698</a:t>
                      </a:r>
                      <a:endParaRPr lang="en-IN" sz="1200">
                        <a:solidFill>
                          <a:srgbClr val="000000"/>
                        </a:solidFill>
                        <a:effectLst/>
                      </a:endParaRPr>
                    </a:p>
                  </a:txBody>
                  <a:tcPr marL="30675" marR="30675" marT="15337" marB="15337" anchor="ctr"/>
                </a:tc>
                <a:tc>
                  <a:txBody>
                    <a:bodyPr/>
                    <a:lstStyle/>
                    <a:p>
                      <a:r>
                        <a:rPr lang="en-IN" sz="1200">
                          <a:effectLst/>
                        </a:rPr>
                        <a:t>08-SEP-81</a:t>
                      </a:r>
                      <a:endParaRPr lang="en-IN" sz="1200">
                        <a:solidFill>
                          <a:srgbClr val="000000"/>
                        </a:solidFill>
                        <a:effectLst/>
                      </a:endParaRPr>
                    </a:p>
                  </a:txBody>
                  <a:tcPr marL="30675" marR="30675" marT="15337" marB="15337" anchor="ctr"/>
                </a:tc>
                <a:tc>
                  <a:txBody>
                    <a:bodyPr/>
                    <a:lstStyle/>
                    <a:p>
                      <a:r>
                        <a:rPr lang="en-IN" sz="1200">
                          <a:effectLst/>
                        </a:rPr>
                        <a:t>1500</a:t>
                      </a:r>
                      <a:endParaRPr lang="en-IN" sz="1200">
                        <a:solidFill>
                          <a:srgbClr val="000000"/>
                        </a:solidFill>
                        <a:effectLst/>
                      </a:endParaRPr>
                    </a:p>
                  </a:txBody>
                  <a:tcPr marL="30675" marR="30675" marT="15337" marB="15337" anchor="ctr"/>
                </a:tc>
                <a:tc>
                  <a:txBody>
                    <a:bodyPr/>
                    <a:lstStyle/>
                    <a:p>
                      <a:r>
                        <a:rPr lang="en-IN" sz="1200">
                          <a:effectLst/>
                        </a:rPr>
                        <a:t>0</a:t>
                      </a:r>
                      <a:endParaRPr lang="en-IN" sz="1200">
                        <a:solidFill>
                          <a:srgbClr val="000000"/>
                        </a:solidFill>
                        <a:effectLst/>
                      </a:endParaRPr>
                    </a:p>
                  </a:txBody>
                  <a:tcPr marL="30675" marR="30675" marT="15337" marB="15337" anchor="ctr"/>
                </a:tc>
                <a:tc>
                  <a:txBody>
                    <a:bodyPr/>
                    <a:lstStyle/>
                    <a:p>
                      <a:r>
                        <a:rPr lang="en-IN" sz="1200">
                          <a:effectLst/>
                        </a:rPr>
                        <a:t>30</a:t>
                      </a:r>
                      <a:endParaRPr lang="en-IN" sz="1200">
                        <a:solidFill>
                          <a:srgbClr val="000000"/>
                        </a:solidFill>
                        <a:effectLst/>
                      </a:endParaRPr>
                    </a:p>
                  </a:txBody>
                  <a:tcPr marL="30675" marR="30675" marT="15337" marB="15337" anchor="ctr"/>
                </a:tc>
              </a:tr>
              <a:tr h="283016">
                <a:tc>
                  <a:txBody>
                    <a:bodyPr/>
                    <a:lstStyle/>
                    <a:p>
                      <a:r>
                        <a:rPr lang="en-IN" sz="1200">
                          <a:effectLst/>
                        </a:rPr>
                        <a:t>7876</a:t>
                      </a:r>
                      <a:endParaRPr lang="en-IN" sz="1200">
                        <a:solidFill>
                          <a:srgbClr val="000000"/>
                        </a:solidFill>
                        <a:effectLst/>
                      </a:endParaRPr>
                    </a:p>
                  </a:txBody>
                  <a:tcPr marL="30675" marR="30675" marT="15337" marB="15337" anchor="ctr"/>
                </a:tc>
                <a:tc>
                  <a:txBody>
                    <a:bodyPr/>
                    <a:lstStyle/>
                    <a:p>
                      <a:r>
                        <a:rPr lang="en-IN" sz="1200">
                          <a:effectLst/>
                        </a:rPr>
                        <a:t>ADAMS</a:t>
                      </a:r>
                      <a:endParaRPr lang="en-IN" sz="1200">
                        <a:solidFill>
                          <a:srgbClr val="000000"/>
                        </a:solidFill>
                        <a:effectLst/>
                      </a:endParaRPr>
                    </a:p>
                  </a:txBody>
                  <a:tcPr marL="30675" marR="30675" marT="15337" marB="15337" anchor="ctr"/>
                </a:tc>
                <a:tc>
                  <a:txBody>
                    <a:bodyPr/>
                    <a:lstStyle/>
                    <a:p>
                      <a:r>
                        <a:rPr lang="en-IN" sz="1200">
                          <a:effectLst/>
                        </a:rPr>
                        <a:t>CLERK</a:t>
                      </a:r>
                      <a:endParaRPr lang="en-IN" sz="1200">
                        <a:solidFill>
                          <a:srgbClr val="000000"/>
                        </a:solidFill>
                        <a:effectLst/>
                      </a:endParaRPr>
                    </a:p>
                  </a:txBody>
                  <a:tcPr marL="30675" marR="30675" marT="15337" marB="15337" anchor="ctr"/>
                </a:tc>
                <a:tc>
                  <a:txBody>
                    <a:bodyPr/>
                    <a:lstStyle/>
                    <a:p>
                      <a:r>
                        <a:rPr lang="en-IN" sz="1200">
                          <a:effectLst/>
                        </a:rPr>
                        <a:t>7788</a:t>
                      </a:r>
                      <a:endParaRPr lang="en-IN" sz="1200">
                        <a:solidFill>
                          <a:srgbClr val="000000"/>
                        </a:solidFill>
                        <a:effectLst/>
                      </a:endParaRPr>
                    </a:p>
                  </a:txBody>
                  <a:tcPr marL="30675" marR="30675" marT="15337" marB="15337" anchor="ctr"/>
                </a:tc>
                <a:tc>
                  <a:txBody>
                    <a:bodyPr/>
                    <a:lstStyle/>
                    <a:p>
                      <a:r>
                        <a:rPr lang="en-IN" sz="1200">
                          <a:effectLst/>
                        </a:rPr>
                        <a:t>23-MAY-87</a:t>
                      </a:r>
                      <a:endParaRPr lang="en-IN" sz="1200">
                        <a:solidFill>
                          <a:srgbClr val="000000"/>
                        </a:solidFill>
                        <a:effectLst/>
                      </a:endParaRPr>
                    </a:p>
                  </a:txBody>
                  <a:tcPr marL="30675" marR="30675" marT="15337" marB="15337" anchor="ctr"/>
                </a:tc>
                <a:tc>
                  <a:txBody>
                    <a:bodyPr/>
                    <a:lstStyle/>
                    <a:p>
                      <a:r>
                        <a:rPr lang="en-IN" sz="1200">
                          <a:effectLst/>
                        </a:rPr>
                        <a:t>1100</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20</a:t>
                      </a:r>
                      <a:endParaRPr lang="en-IN" sz="1200">
                        <a:solidFill>
                          <a:srgbClr val="000000"/>
                        </a:solidFill>
                        <a:effectLst/>
                      </a:endParaRPr>
                    </a:p>
                  </a:txBody>
                  <a:tcPr marL="30675" marR="30675" marT="15337" marB="15337" anchor="ctr"/>
                </a:tc>
              </a:tr>
              <a:tr h="283016">
                <a:tc>
                  <a:txBody>
                    <a:bodyPr/>
                    <a:lstStyle/>
                    <a:p>
                      <a:r>
                        <a:rPr lang="en-IN" sz="1200">
                          <a:effectLst/>
                        </a:rPr>
                        <a:t>7900</a:t>
                      </a:r>
                      <a:endParaRPr lang="en-IN" sz="1200">
                        <a:solidFill>
                          <a:srgbClr val="000000"/>
                        </a:solidFill>
                        <a:effectLst/>
                      </a:endParaRPr>
                    </a:p>
                  </a:txBody>
                  <a:tcPr marL="30675" marR="30675" marT="15337" marB="15337" anchor="ctr"/>
                </a:tc>
                <a:tc>
                  <a:txBody>
                    <a:bodyPr/>
                    <a:lstStyle/>
                    <a:p>
                      <a:r>
                        <a:rPr lang="en-IN" sz="1200">
                          <a:effectLst/>
                        </a:rPr>
                        <a:t>JAMES</a:t>
                      </a:r>
                      <a:endParaRPr lang="en-IN" sz="1200">
                        <a:solidFill>
                          <a:srgbClr val="000000"/>
                        </a:solidFill>
                        <a:effectLst/>
                      </a:endParaRPr>
                    </a:p>
                  </a:txBody>
                  <a:tcPr marL="30675" marR="30675" marT="15337" marB="15337" anchor="ctr"/>
                </a:tc>
                <a:tc>
                  <a:txBody>
                    <a:bodyPr/>
                    <a:lstStyle/>
                    <a:p>
                      <a:r>
                        <a:rPr lang="en-IN" sz="1200">
                          <a:effectLst/>
                        </a:rPr>
                        <a:t>CLERK</a:t>
                      </a:r>
                      <a:endParaRPr lang="en-IN" sz="1200">
                        <a:solidFill>
                          <a:srgbClr val="000000"/>
                        </a:solidFill>
                        <a:effectLst/>
                      </a:endParaRPr>
                    </a:p>
                  </a:txBody>
                  <a:tcPr marL="30675" marR="30675" marT="15337" marB="15337" anchor="ctr"/>
                </a:tc>
                <a:tc>
                  <a:txBody>
                    <a:bodyPr/>
                    <a:lstStyle/>
                    <a:p>
                      <a:r>
                        <a:rPr lang="en-IN" sz="1200">
                          <a:effectLst/>
                        </a:rPr>
                        <a:t>7698</a:t>
                      </a:r>
                      <a:endParaRPr lang="en-IN" sz="1200">
                        <a:solidFill>
                          <a:srgbClr val="000000"/>
                        </a:solidFill>
                        <a:effectLst/>
                      </a:endParaRPr>
                    </a:p>
                  </a:txBody>
                  <a:tcPr marL="30675" marR="30675" marT="15337" marB="15337" anchor="ctr"/>
                </a:tc>
                <a:tc>
                  <a:txBody>
                    <a:bodyPr/>
                    <a:lstStyle/>
                    <a:p>
                      <a:r>
                        <a:rPr lang="en-IN" sz="1200">
                          <a:effectLst/>
                        </a:rPr>
                        <a:t>03-DEC-81</a:t>
                      </a:r>
                      <a:endParaRPr lang="en-IN" sz="1200">
                        <a:solidFill>
                          <a:srgbClr val="000000"/>
                        </a:solidFill>
                        <a:effectLst/>
                      </a:endParaRPr>
                    </a:p>
                  </a:txBody>
                  <a:tcPr marL="30675" marR="30675" marT="15337" marB="15337" anchor="ctr"/>
                </a:tc>
                <a:tc>
                  <a:txBody>
                    <a:bodyPr/>
                    <a:lstStyle/>
                    <a:p>
                      <a:r>
                        <a:rPr lang="en-IN" sz="1200">
                          <a:effectLst/>
                        </a:rPr>
                        <a:t>950</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30</a:t>
                      </a:r>
                      <a:endParaRPr lang="en-IN" sz="1200">
                        <a:solidFill>
                          <a:srgbClr val="000000"/>
                        </a:solidFill>
                        <a:effectLst/>
                      </a:endParaRPr>
                    </a:p>
                  </a:txBody>
                  <a:tcPr marL="30675" marR="30675" marT="15337" marB="15337" anchor="ctr"/>
                </a:tc>
              </a:tr>
              <a:tr h="283016">
                <a:tc>
                  <a:txBody>
                    <a:bodyPr/>
                    <a:lstStyle/>
                    <a:p>
                      <a:r>
                        <a:rPr lang="en-IN" sz="1200">
                          <a:effectLst/>
                        </a:rPr>
                        <a:t>7934</a:t>
                      </a:r>
                      <a:endParaRPr lang="en-IN" sz="1200">
                        <a:solidFill>
                          <a:srgbClr val="000000"/>
                        </a:solidFill>
                        <a:effectLst/>
                      </a:endParaRPr>
                    </a:p>
                  </a:txBody>
                  <a:tcPr marL="30675" marR="30675" marT="15337" marB="15337" anchor="ctr"/>
                </a:tc>
                <a:tc>
                  <a:txBody>
                    <a:bodyPr/>
                    <a:lstStyle/>
                    <a:p>
                      <a:r>
                        <a:rPr lang="en-IN" sz="1200">
                          <a:effectLst/>
                        </a:rPr>
                        <a:t>MILLER</a:t>
                      </a:r>
                      <a:endParaRPr lang="en-IN" sz="1200">
                        <a:solidFill>
                          <a:srgbClr val="000000"/>
                        </a:solidFill>
                        <a:effectLst/>
                      </a:endParaRPr>
                    </a:p>
                  </a:txBody>
                  <a:tcPr marL="30675" marR="30675" marT="15337" marB="15337" anchor="ctr"/>
                </a:tc>
                <a:tc>
                  <a:txBody>
                    <a:bodyPr/>
                    <a:lstStyle/>
                    <a:p>
                      <a:r>
                        <a:rPr lang="en-IN" sz="1200">
                          <a:effectLst/>
                        </a:rPr>
                        <a:t>CLERK</a:t>
                      </a:r>
                      <a:endParaRPr lang="en-IN" sz="1200">
                        <a:solidFill>
                          <a:srgbClr val="000000"/>
                        </a:solidFill>
                        <a:effectLst/>
                      </a:endParaRPr>
                    </a:p>
                  </a:txBody>
                  <a:tcPr marL="30675" marR="30675" marT="15337" marB="15337" anchor="ctr"/>
                </a:tc>
                <a:tc>
                  <a:txBody>
                    <a:bodyPr/>
                    <a:lstStyle/>
                    <a:p>
                      <a:r>
                        <a:rPr lang="en-IN" sz="1200">
                          <a:effectLst/>
                        </a:rPr>
                        <a:t>7782</a:t>
                      </a:r>
                      <a:endParaRPr lang="en-IN" sz="1200">
                        <a:solidFill>
                          <a:srgbClr val="000000"/>
                        </a:solidFill>
                        <a:effectLst/>
                      </a:endParaRPr>
                    </a:p>
                  </a:txBody>
                  <a:tcPr marL="30675" marR="30675" marT="15337" marB="15337" anchor="ctr"/>
                </a:tc>
                <a:tc>
                  <a:txBody>
                    <a:bodyPr/>
                    <a:lstStyle/>
                    <a:p>
                      <a:r>
                        <a:rPr lang="en-IN" sz="1200">
                          <a:effectLst/>
                        </a:rPr>
                        <a:t>23-JAN-82</a:t>
                      </a:r>
                      <a:endParaRPr lang="en-IN" sz="1200">
                        <a:solidFill>
                          <a:srgbClr val="000000"/>
                        </a:solidFill>
                        <a:effectLst/>
                      </a:endParaRPr>
                    </a:p>
                  </a:txBody>
                  <a:tcPr marL="30675" marR="30675" marT="15337" marB="15337" anchor="ctr"/>
                </a:tc>
                <a:tc>
                  <a:txBody>
                    <a:bodyPr/>
                    <a:lstStyle/>
                    <a:p>
                      <a:r>
                        <a:rPr lang="en-IN" sz="1200">
                          <a:effectLst/>
                        </a:rPr>
                        <a:t>1300</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10</a:t>
                      </a:r>
                      <a:endParaRPr lang="en-IN" sz="1200">
                        <a:solidFill>
                          <a:srgbClr val="000000"/>
                        </a:solidFill>
                        <a:effectLst/>
                      </a:endParaRPr>
                    </a:p>
                  </a:txBody>
                  <a:tcPr marL="30675" marR="30675" marT="15337" marB="15337" anchor="ctr"/>
                </a:tc>
              </a:tr>
              <a:tr h="152457">
                <a:tc>
                  <a:txBody>
                    <a:bodyPr/>
                    <a:lstStyle/>
                    <a:p>
                      <a:r>
                        <a:rPr lang="en-IN" sz="1200">
                          <a:effectLst/>
                        </a:rPr>
                        <a:t>8888</a:t>
                      </a:r>
                      <a:endParaRPr lang="en-IN" sz="1200">
                        <a:solidFill>
                          <a:srgbClr val="000000"/>
                        </a:solidFill>
                        <a:effectLst/>
                      </a:endParaRPr>
                    </a:p>
                  </a:txBody>
                  <a:tcPr marL="30675" marR="30675" marT="15337" marB="15337" anchor="ctr"/>
                </a:tc>
                <a:tc>
                  <a:txBody>
                    <a:bodyPr/>
                    <a:lstStyle/>
                    <a:p>
                      <a:r>
                        <a:rPr lang="en-IN" sz="1200">
                          <a:effectLst/>
                        </a:rPr>
                        <a:t>EMILY</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 </a:t>
                      </a:r>
                      <a:endParaRPr lang="en-IN" sz="1200">
                        <a:solidFill>
                          <a:srgbClr val="000000"/>
                        </a:solidFill>
                        <a:effectLst/>
                      </a:endParaRPr>
                    </a:p>
                  </a:txBody>
                  <a:tcPr marL="30675" marR="30675" marT="15337" marB="15337" anchor="ctr"/>
                </a:tc>
                <a:tc>
                  <a:txBody>
                    <a:bodyPr/>
                    <a:lstStyle/>
                    <a:p>
                      <a:r>
                        <a:rPr lang="en-IN" sz="1200">
                          <a:effectLst/>
                        </a:rPr>
                        <a:t>2000</a:t>
                      </a:r>
                      <a:endParaRPr lang="en-IN" sz="1200">
                        <a:solidFill>
                          <a:srgbClr val="000000"/>
                        </a:solidFill>
                        <a:effectLst/>
                      </a:endParaRPr>
                    </a:p>
                  </a:txBody>
                  <a:tcPr marL="30675" marR="30675" marT="15337" marB="15337" anchor="ctr"/>
                </a:tc>
                <a:tc>
                  <a:txBody>
                    <a:bodyPr/>
                    <a:lstStyle/>
                    <a:p>
                      <a:r>
                        <a:rPr lang="en-IN" sz="1200">
                          <a:effectLst/>
                        </a:rPr>
                        <a:t>200</a:t>
                      </a:r>
                      <a:endParaRPr lang="en-IN" sz="1200">
                        <a:solidFill>
                          <a:srgbClr val="000000"/>
                        </a:solidFill>
                        <a:effectLst/>
                      </a:endParaRPr>
                    </a:p>
                  </a:txBody>
                  <a:tcPr marL="30675" marR="30675" marT="15337" marB="15337" anchor="ctr"/>
                </a:tc>
                <a:tc>
                  <a:txBody>
                    <a:bodyPr/>
                    <a:lstStyle/>
                    <a:p>
                      <a:r>
                        <a:rPr lang="en-IN" sz="1200" dirty="0">
                          <a:effectLst/>
                        </a:rPr>
                        <a:t>20</a:t>
                      </a:r>
                      <a:endParaRPr lang="en-IN" sz="1200" dirty="0">
                        <a:solidFill>
                          <a:srgbClr val="000000"/>
                        </a:solidFill>
                        <a:effectLst/>
                      </a:endParaRPr>
                    </a:p>
                  </a:txBody>
                  <a:tcPr marL="30675" marR="30675" marT="15337" marB="15337" anchor="ctr"/>
                </a:tc>
              </a:tr>
            </a:tbl>
          </a:graphicData>
        </a:graphic>
      </p:graphicFrame>
    </p:spTree>
    <p:extLst>
      <p:ext uri="{BB962C8B-B14F-4D97-AF65-F5344CB8AC3E}">
        <p14:creationId xmlns:p14="http://schemas.microsoft.com/office/powerpoint/2010/main" val="209778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33</a:t>
            </a:fld>
            <a:endParaRPr lang="en-IN"/>
          </a:p>
        </p:txBody>
      </p:sp>
      <p:sp>
        <p:nvSpPr>
          <p:cNvPr id="5" name="Rectangle 4"/>
          <p:cNvSpPr/>
          <p:nvPr/>
        </p:nvSpPr>
        <p:spPr>
          <a:xfrm>
            <a:off x="269243" y="183178"/>
            <a:ext cx="7986793" cy="1938992"/>
          </a:xfrm>
          <a:prstGeom prst="rect">
            <a:avLst/>
          </a:prstGeom>
          <a:solidFill>
            <a:schemeClr val="accent1">
              <a:lumMod val="20000"/>
              <a:lumOff val="80000"/>
            </a:schemeClr>
          </a:solidFill>
          <a:ln w="28575">
            <a:solidFill>
              <a:schemeClr val="tx1"/>
            </a:solidFill>
          </a:ln>
        </p:spPr>
        <p:txBody>
          <a:bodyPr wrap="square">
            <a:spAutoFit/>
          </a:bodyPr>
          <a:lstStyle/>
          <a:p>
            <a:pPr marL="0" lvl="1">
              <a:spcBef>
                <a:spcPts val="600"/>
              </a:spcBef>
            </a:pPr>
            <a:r>
              <a:rPr lang="en-IN" sz="2000" b="1" dirty="0" smtClean="0">
                <a:solidFill>
                  <a:schemeClr val="tx2"/>
                </a:solidFill>
              </a:rPr>
              <a:t>1. </a:t>
            </a:r>
            <a:r>
              <a:rPr lang="en-IN" sz="2000" b="1" dirty="0" err="1" smtClean="0">
                <a:solidFill>
                  <a:schemeClr val="tx2"/>
                </a:solidFill>
              </a:rPr>
              <a:t>emp</a:t>
            </a:r>
            <a:r>
              <a:rPr lang="en-IN" sz="2000" b="1" dirty="0" smtClean="0">
                <a:solidFill>
                  <a:schemeClr val="tx2"/>
                </a:solidFill>
              </a:rPr>
              <a:t> (</a:t>
            </a:r>
            <a:r>
              <a:rPr lang="en-IN" sz="2000" b="1" dirty="0" err="1" smtClean="0">
                <a:solidFill>
                  <a:schemeClr val="tx2"/>
                </a:solidFill>
              </a:rPr>
              <a:t>empno</a:t>
            </a:r>
            <a:r>
              <a:rPr lang="en-IN" sz="2000" b="1" dirty="0" smtClean="0">
                <a:solidFill>
                  <a:schemeClr val="tx2"/>
                </a:solidFill>
              </a:rPr>
              <a:t>, job, </a:t>
            </a:r>
            <a:r>
              <a:rPr lang="en-IN" sz="2000" b="1" dirty="0" err="1" smtClean="0">
                <a:solidFill>
                  <a:schemeClr val="tx2"/>
                </a:solidFill>
              </a:rPr>
              <a:t>sal</a:t>
            </a:r>
            <a:r>
              <a:rPr lang="en-IN" sz="2000" b="1" dirty="0" smtClean="0">
                <a:solidFill>
                  <a:schemeClr val="tx2"/>
                </a:solidFill>
              </a:rPr>
              <a:t>, </a:t>
            </a:r>
            <a:r>
              <a:rPr lang="en-IN" sz="2000" b="1" dirty="0" err="1" smtClean="0">
                <a:solidFill>
                  <a:schemeClr val="tx2"/>
                </a:solidFill>
              </a:rPr>
              <a:t>comm</a:t>
            </a:r>
            <a:r>
              <a:rPr lang="en-IN" sz="2000" b="1" dirty="0" smtClean="0">
                <a:solidFill>
                  <a:schemeClr val="tx2"/>
                </a:solidFill>
              </a:rPr>
              <a:t>, </a:t>
            </a:r>
            <a:r>
              <a:rPr lang="en-IN" sz="2000" b="1" dirty="0" err="1" smtClean="0">
                <a:solidFill>
                  <a:schemeClr val="tx2"/>
                </a:solidFill>
              </a:rPr>
              <a:t>deptno</a:t>
            </a:r>
            <a:r>
              <a:rPr lang="en-IN" sz="2000" b="1" dirty="0" smtClean="0">
                <a:solidFill>
                  <a:schemeClr val="tx2"/>
                </a:solidFill>
              </a:rPr>
              <a:t>)</a:t>
            </a:r>
          </a:p>
          <a:p>
            <a:pPr marL="0" lvl="1">
              <a:spcBef>
                <a:spcPts val="600"/>
              </a:spcBef>
            </a:pPr>
            <a:r>
              <a:rPr lang="en-IN" sz="2000" b="1" dirty="0" smtClean="0">
                <a:solidFill>
                  <a:schemeClr val="tx2"/>
                </a:solidFill>
              </a:rPr>
              <a:t>2. </a:t>
            </a:r>
            <a:r>
              <a:rPr lang="en-IN" sz="2000" b="1" dirty="0" smtClean="0">
                <a:solidFill>
                  <a:schemeClr val="accent3">
                    <a:lumMod val="75000"/>
                  </a:schemeClr>
                </a:solidFill>
              </a:rPr>
              <a:t>v1</a:t>
            </a:r>
            <a:r>
              <a:rPr lang="en-IN" sz="2000" b="1" dirty="0" smtClean="0">
                <a:solidFill>
                  <a:schemeClr val="tx2"/>
                </a:solidFill>
              </a:rPr>
              <a:t> on </a:t>
            </a:r>
            <a:r>
              <a:rPr lang="en-IN" sz="2000" b="1" dirty="0" err="1" smtClean="0">
                <a:solidFill>
                  <a:schemeClr val="tx2"/>
                </a:solidFill>
              </a:rPr>
              <a:t>emp</a:t>
            </a:r>
            <a:r>
              <a:rPr lang="en-IN" sz="2000" b="1" dirty="0" smtClean="0">
                <a:solidFill>
                  <a:schemeClr val="tx2"/>
                </a:solidFill>
              </a:rPr>
              <a:t> where </a:t>
            </a:r>
            <a:r>
              <a:rPr lang="en-IN" sz="2000" b="1" dirty="0" err="1" smtClean="0">
                <a:solidFill>
                  <a:schemeClr val="accent3">
                    <a:lumMod val="75000"/>
                  </a:schemeClr>
                </a:solidFill>
              </a:rPr>
              <a:t>sal</a:t>
            </a:r>
            <a:r>
              <a:rPr lang="en-IN" sz="2000" b="1" dirty="0" smtClean="0">
                <a:solidFill>
                  <a:schemeClr val="accent3">
                    <a:lumMod val="75000"/>
                  </a:schemeClr>
                </a:solidFill>
              </a:rPr>
              <a:t> &gt; 1200</a:t>
            </a:r>
          </a:p>
          <a:p>
            <a:pPr marL="0" lvl="1">
              <a:spcBef>
                <a:spcPts val="600"/>
              </a:spcBef>
            </a:pPr>
            <a:r>
              <a:rPr lang="en-IN" sz="2000" b="1" dirty="0" smtClean="0">
                <a:solidFill>
                  <a:schemeClr val="tx2"/>
                </a:solidFill>
              </a:rPr>
              <a:t>3. </a:t>
            </a:r>
            <a:r>
              <a:rPr lang="en-IN" sz="2000" b="1" dirty="0" smtClean="0">
                <a:solidFill>
                  <a:schemeClr val="accent2">
                    <a:lumMod val="75000"/>
                  </a:schemeClr>
                </a:solidFill>
              </a:rPr>
              <a:t>v2</a:t>
            </a:r>
            <a:r>
              <a:rPr lang="en-IN" sz="2000" b="1" dirty="0" smtClean="0">
                <a:solidFill>
                  <a:schemeClr val="tx2"/>
                </a:solidFill>
              </a:rPr>
              <a:t> on v1 where </a:t>
            </a:r>
            <a:r>
              <a:rPr lang="en-IN" sz="2000" b="1" dirty="0" err="1" smtClean="0">
                <a:solidFill>
                  <a:schemeClr val="accent2">
                    <a:lumMod val="75000"/>
                  </a:schemeClr>
                </a:solidFill>
              </a:rPr>
              <a:t>deptno</a:t>
            </a:r>
            <a:r>
              <a:rPr lang="en-IN" sz="2000" b="1" dirty="0" smtClean="0">
                <a:solidFill>
                  <a:schemeClr val="accent2">
                    <a:lumMod val="75000"/>
                  </a:schemeClr>
                </a:solidFill>
              </a:rPr>
              <a:t> in (10, 20) </a:t>
            </a:r>
            <a:r>
              <a:rPr lang="en-IN" sz="2000" b="1" dirty="0" err="1" smtClean="0">
                <a:solidFill>
                  <a:schemeClr val="accent2">
                    <a:lumMod val="75000"/>
                  </a:schemeClr>
                </a:solidFill>
              </a:rPr>
              <a:t>w.c.o</a:t>
            </a:r>
            <a:r>
              <a:rPr lang="en-IN" sz="2000" b="1" dirty="0" smtClean="0">
                <a:solidFill>
                  <a:schemeClr val="accent2">
                    <a:lumMod val="75000"/>
                  </a:schemeClr>
                </a:solidFill>
              </a:rPr>
              <a:t>.</a:t>
            </a:r>
          </a:p>
          <a:p>
            <a:pPr marL="0" lvl="1">
              <a:spcBef>
                <a:spcPts val="600"/>
              </a:spcBef>
            </a:pPr>
            <a:r>
              <a:rPr lang="en-IN" sz="2000" b="1" dirty="0" smtClean="0">
                <a:solidFill>
                  <a:schemeClr val="tx2"/>
                </a:solidFill>
              </a:rPr>
              <a:t>4. </a:t>
            </a:r>
            <a:r>
              <a:rPr lang="en-IN" sz="2000" b="1" dirty="0" smtClean="0">
                <a:solidFill>
                  <a:schemeClr val="accent6">
                    <a:lumMod val="75000"/>
                  </a:schemeClr>
                </a:solidFill>
              </a:rPr>
              <a:t>v3</a:t>
            </a:r>
            <a:r>
              <a:rPr lang="en-IN" sz="2000" b="1" dirty="0" smtClean="0">
                <a:solidFill>
                  <a:schemeClr val="tx2"/>
                </a:solidFill>
              </a:rPr>
              <a:t> on v2 where </a:t>
            </a:r>
            <a:r>
              <a:rPr lang="en-IN" sz="2000" b="1" dirty="0" err="1" smtClean="0">
                <a:solidFill>
                  <a:schemeClr val="accent6">
                    <a:lumMod val="75000"/>
                  </a:schemeClr>
                </a:solidFill>
              </a:rPr>
              <a:t>comm</a:t>
            </a:r>
            <a:r>
              <a:rPr lang="en-IN" sz="2000" b="1" dirty="0" smtClean="0">
                <a:solidFill>
                  <a:schemeClr val="accent6">
                    <a:lumMod val="75000"/>
                  </a:schemeClr>
                </a:solidFill>
              </a:rPr>
              <a:t> is null</a:t>
            </a:r>
          </a:p>
          <a:p>
            <a:pPr marL="0" lvl="1">
              <a:spcBef>
                <a:spcPts val="600"/>
              </a:spcBef>
            </a:pPr>
            <a:r>
              <a:rPr lang="en-IN" sz="2000" b="1" dirty="0" smtClean="0">
                <a:solidFill>
                  <a:schemeClr val="tx2"/>
                </a:solidFill>
              </a:rPr>
              <a:t>5. </a:t>
            </a:r>
            <a:r>
              <a:rPr lang="en-IN" sz="2000" b="1" dirty="0" smtClean="0">
                <a:solidFill>
                  <a:schemeClr val="bg2">
                    <a:lumMod val="25000"/>
                  </a:schemeClr>
                </a:solidFill>
              </a:rPr>
              <a:t>v4</a:t>
            </a:r>
            <a:r>
              <a:rPr lang="en-IN" sz="2000" b="1" dirty="0" smtClean="0">
                <a:solidFill>
                  <a:schemeClr val="tx2"/>
                </a:solidFill>
              </a:rPr>
              <a:t> on v3 where </a:t>
            </a:r>
            <a:r>
              <a:rPr lang="en-IN" sz="2000" b="1" dirty="0" smtClean="0">
                <a:solidFill>
                  <a:schemeClr val="bg2">
                    <a:lumMod val="25000"/>
                  </a:schemeClr>
                </a:solidFill>
              </a:rPr>
              <a:t>job = ‘MANAGER’ </a:t>
            </a:r>
            <a:r>
              <a:rPr lang="en-IN" sz="2000" b="1" dirty="0" err="1" smtClean="0">
                <a:solidFill>
                  <a:schemeClr val="bg2">
                    <a:lumMod val="25000"/>
                  </a:schemeClr>
                </a:solidFill>
              </a:rPr>
              <a:t>w.c.o</a:t>
            </a:r>
            <a:r>
              <a:rPr lang="en-IN" sz="2000" b="1" dirty="0" smtClean="0">
                <a:solidFill>
                  <a:schemeClr val="bg2">
                    <a:lumMod val="25000"/>
                  </a:schemeClr>
                </a:solidFill>
              </a:rPr>
              <a:t>.</a:t>
            </a:r>
          </a:p>
        </p:txBody>
      </p:sp>
      <p:pic>
        <p:nvPicPr>
          <p:cNvPr id="1028" name="Picture 4" descr="Png File Svg - Cross Mark Png Black - Free Transparent PNG Download - PNG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400" y="2391771"/>
            <a:ext cx="386615" cy="2142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ick Mark Symbol Icon - Transparent Background Green Check Mark Png Clipart  (#5650947) - Pin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4860" y="3352800"/>
            <a:ext cx="693576" cy="39049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73908" y="2329183"/>
            <a:ext cx="6203092" cy="4093428"/>
          </a:xfrm>
          <a:prstGeom prst="rect">
            <a:avLst/>
          </a:prstGeom>
          <a:solidFill>
            <a:schemeClr val="accent5">
              <a:lumMod val="20000"/>
              <a:lumOff val="80000"/>
            </a:schemeClr>
          </a:solidFill>
          <a:ln w="28575">
            <a:solidFill>
              <a:schemeClr val="tx1"/>
            </a:solidFill>
          </a:ln>
        </p:spPr>
        <p:txBody>
          <a:bodyPr wrap="square">
            <a:spAutoFit/>
          </a:bodyPr>
          <a:lstStyle/>
          <a:p>
            <a:pPr lvl="1" indent="-457200">
              <a:spcBef>
                <a:spcPts val="1000"/>
              </a:spcBef>
              <a:spcAft>
                <a:spcPts val="600"/>
              </a:spcAft>
              <a:buFont typeface="+mj-lt"/>
              <a:buAutoNum type="arabicPeriod"/>
            </a:pPr>
            <a:r>
              <a:rPr lang="en-IN" sz="2000" b="1" dirty="0">
                <a:solidFill>
                  <a:schemeClr val="accent6">
                    <a:lumMod val="50000"/>
                  </a:schemeClr>
                </a:solidFill>
              </a:rPr>
              <a:t>insert into v2 values (8888, </a:t>
            </a:r>
            <a:r>
              <a:rPr lang="en-IN" sz="2000" b="1" dirty="0" smtClean="0">
                <a:solidFill>
                  <a:schemeClr val="accent6">
                    <a:lumMod val="50000"/>
                  </a:schemeClr>
                </a:solidFill>
              </a:rPr>
              <a:t>’CLERK’, </a:t>
            </a:r>
            <a:r>
              <a:rPr lang="en-IN" sz="2000" b="1" dirty="0">
                <a:solidFill>
                  <a:schemeClr val="accent6">
                    <a:lumMod val="50000"/>
                  </a:schemeClr>
                </a:solidFill>
              </a:rPr>
              <a:t>1000, 200, 20);    </a:t>
            </a:r>
          </a:p>
          <a:p>
            <a:pPr lvl="1" indent="-457200">
              <a:spcBef>
                <a:spcPts val="1000"/>
              </a:spcBef>
              <a:spcAft>
                <a:spcPts val="600"/>
              </a:spcAft>
              <a:buFont typeface="+mj-lt"/>
              <a:buAutoNum type="arabicPeriod"/>
            </a:pPr>
            <a:r>
              <a:rPr lang="en-IN" sz="2000" b="1" dirty="0">
                <a:solidFill>
                  <a:schemeClr val="accent6">
                    <a:lumMod val="50000"/>
                  </a:schemeClr>
                </a:solidFill>
              </a:rPr>
              <a:t>insert into </a:t>
            </a:r>
            <a:r>
              <a:rPr lang="en-IN" sz="2000" b="1" dirty="0" smtClean="0">
                <a:solidFill>
                  <a:schemeClr val="accent6">
                    <a:lumMod val="50000"/>
                  </a:schemeClr>
                </a:solidFill>
              </a:rPr>
              <a:t>v3 </a:t>
            </a:r>
            <a:r>
              <a:rPr lang="en-IN" sz="2000" b="1" dirty="0">
                <a:solidFill>
                  <a:schemeClr val="accent6">
                    <a:lumMod val="50000"/>
                  </a:schemeClr>
                </a:solidFill>
              </a:rPr>
              <a:t>values (8888, ‘CLERK’, 1000</a:t>
            </a:r>
            <a:r>
              <a:rPr lang="en-IN" sz="2000" b="1" dirty="0" smtClean="0">
                <a:solidFill>
                  <a:schemeClr val="accent6">
                    <a:lumMod val="50000"/>
                  </a:schemeClr>
                </a:solidFill>
              </a:rPr>
              <a:t>, </a:t>
            </a:r>
            <a:r>
              <a:rPr lang="en-IN" sz="2000" b="1" dirty="0">
                <a:solidFill>
                  <a:schemeClr val="accent6">
                    <a:lumMod val="50000"/>
                  </a:schemeClr>
                </a:solidFill>
              </a:rPr>
              <a:t>5</a:t>
            </a:r>
            <a:r>
              <a:rPr lang="en-IN" sz="2000" b="1" dirty="0" smtClean="0">
                <a:solidFill>
                  <a:schemeClr val="accent6">
                    <a:lumMod val="50000"/>
                  </a:schemeClr>
                </a:solidFill>
              </a:rPr>
              <a:t>0</a:t>
            </a:r>
            <a:r>
              <a:rPr lang="en-IN" sz="2000" b="1" dirty="0">
                <a:solidFill>
                  <a:schemeClr val="accent6">
                    <a:lumMod val="50000"/>
                  </a:schemeClr>
                </a:solidFill>
              </a:rPr>
              <a:t>, 10);  </a:t>
            </a:r>
          </a:p>
          <a:p>
            <a:pPr lvl="1" indent="-457200">
              <a:spcBef>
                <a:spcPts val="1000"/>
              </a:spcBef>
              <a:spcAft>
                <a:spcPts val="600"/>
              </a:spcAft>
              <a:buFont typeface="+mj-lt"/>
              <a:buAutoNum type="arabicPeriod"/>
            </a:pPr>
            <a:r>
              <a:rPr lang="en-IN" sz="2000" b="1" dirty="0">
                <a:solidFill>
                  <a:schemeClr val="accent6">
                    <a:lumMod val="50000"/>
                  </a:schemeClr>
                </a:solidFill>
              </a:rPr>
              <a:t>insert into </a:t>
            </a:r>
            <a:r>
              <a:rPr lang="en-IN" sz="2000" b="1" dirty="0" smtClean="0">
                <a:solidFill>
                  <a:schemeClr val="accent6">
                    <a:lumMod val="50000"/>
                  </a:schemeClr>
                </a:solidFill>
              </a:rPr>
              <a:t>v3 </a:t>
            </a:r>
            <a:r>
              <a:rPr lang="en-IN" sz="2000" b="1" dirty="0">
                <a:solidFill>
                  <a:schemeClr val="accent6">
                    <a:lumMod val="50000"/>
                  </a:schemeClr>
                </a:solidFill>
              </a:rPr>
              <a:t>values (8888</a:t>
            </a:r>
            <a:r>
              <a:rPr lang="en-IN" sz="2000" b="1" dirty="0" smtClean="0">
                <a:solidFill>
                  <a:schemeClr val="accent6">
                    <a:lumMod val="50000"/>
                  </a:schemeClr>
                </a:solidFill>
              </a:rPr>
              <a:t>, </a:t>
            </a:r>
            <a:r>
              <a:rPr lang="en-IN" sz="2000" b="1" dirty="0">
                <a:solidFill>
                  <a:schemeClr val="accent6">
                    <a:lumMod val="50000"/>
                  </a:schemeClr>
                </a:solidFill>
              </a:rPr>
              <a:t>‘CLERK</a:t>
            </a:r>
            <a:r>
              <a:rPr lang="en-IN" sz="2000" b="1" dirty="0" smtClean="0">
                <a:solidFill>
                  <a:schemeClr val="accent6">
                    <a:lumMod val="50000"/>
                  </a:schemeClr>
                </a:solidFill>
              </a:rPr>
              <a:t>’, </a:t>
            </a:r>
            <a:r>
              <a:rPr lang="en-IN" sz="2000" b="1" dirty="0">
                <a:solidFill>
                  <a:schemeClr val="accent6">
                    <a:lumMod val="50000"/>
                  </a:schemeClr>
                </a:solidFill>
              </a:rPr>
              <a:t>2000</a:t>
            </a:r>
            <a:r>
              <a:rPr lang="en-IN" sz="2000" b="1" dirty="0" smtClean="0">
                <a:solidFill>
                  <a:schemeClr val="accent6">
                    <a:lumMod val="50000"/>
                  </a:schemeClr>
                </a:solidFill>
              </a:rPr>
              <a:t>, 100</a:t>
            </a:r>
            <a:r>
              <a:rPr lang="en-IN" sz="2000" b="1" dirty="0">
                <a:solidFill>
                  <a:schemeClr val="accent6">
                    <a:lumMod val="50000"/>
                  </a:schemeClr>
                </a:solidFill>
              </a:rPr>
              <a:t>, 10);    </a:t>
            </a:r>
            <a:endParaRPr lang="en-IN" sz="2000" b="1" dirty="0">
              <a:solidFill>
                <a:schemeClr val="tx2"/>
              </a:solidFill>
            </a:endParaRPr>
          </a:p>
          <a:p>
            <a:pPr lvl="1" indent="-457200">
              <a:spcBef>
                <a:spcPts val="1000"/>
              </a:spcBef>
              <a:spcAft>
                <a:spcPts val="600"/>
              </a:spcAft>
              <a:buFont typeface="+mj-lt"/>
              <a:buAutoNum type="arabicPeriod"/>
            </a:pPr>
            <a:r>
              <a:rPr lang="en-IN" sz="2000" b="1" dirty="0">
                <a:solidFill>
                  <a:schemeClr val="accent6">
                    <a:lumMod val="50000"/>
                  </a:schemeClr>
                </a:solidFill>
              </a:rPr>
              <a:t>insert into </a:t>
            </a:r>
            <a:r>
              <a:rPr lang="en-IN" sz="2000" b="1" dirty="0" smtClean="0">
                <a:solidFill>
                  <a:schemeClr val="accent6">
                    <a:lumMod val="50000"/>
                  </a:schemeClr>
                </a:solidFill>
              </a:rPr>
              <a:t>v3 </a:t>
            </a:r>
            <a:r>
              <a:rPr lang="en-IN" sz="2000" b="1" dirty="0">
                <a:solidFill>
                  <a:schemeClr val="accent6">
                    <a:lumMod val="50000"/>
                  </a:schemeClr>
                </a:solidFill>
              </a:rPr>
              <a:t>values (8888, ‘CLERK’</a:t>
            </a:r>
            <a:r>
              <a:rPr lang="en-IN" sz="2000" b="1" dirty="0" smtClean="0">
                <a:solidFill>
                  <a:schemeClr val="accent6">
                    <a:lumMod val="50000"/>
                  </a:schemeClr>
                </a:solidFill>
              </a:rPr>
              <a:t>, </a:t>
            </a:r>
            <a:r>
              <a:rPr lang="en-IN" sz="2000" b="1" dirty="0">
                <a:solidFill>
                  <a:schemeClr val="accent6">
                    <a:lumMod val="50000"/>
                  </a:schemeClr>
                </a:solidFill>
              </a:rPr>
              <a:t>2000, 200, </a:t>
            </a:r>
            <a:r>
              <a:rPr lang="en-IN" sz="2000" b="1" dirty="0" smtClean="0">
                <a:solidFill>
                  <a:schemeClr val="accent6">
                    <a:lumMod val="50000"/>
                  </a:schemeClr>
                </a:solidFill>
              </a:rPr>
              <a:t>30</a:t>
            </a:r>
            <a:r>
              <a:rPr lang="en-IN" sz="2000" b="1" dirty="0">
                <a:solidFill>
                  <a:schemeClr val="accent6">
                    <a:lumMod val="50000"/>
                  </a:schemeClr>
                </a:solidFill>
              </a:rPr>
              <a:t>); </a:t>
            </a:r>
            <a:endParaRPr lang="en-IN" sz="2000" b="1" dirty="0" smtClean="0">
              <a:solidFill>
                <a:schemeClr val="accent6">
                  <a:lumMod val="50000"/>
                </a:schemeClr>
              </a:solidFill>
            </a:endParaRPr>
          </a:p>
          <a:p>
            <a:pPr lvl="1" indent="-457200">
              <a:buFont typeface="+mj-lt"/>
              <a:buAutoNum type="arabicPeriod"/>
            </a:pPr>
            <a:r>
              <a:rPr lang="en-IN" sz="2000" b="1" dirty="0">
                <a:solidFill>
                  <a:schemeClr val="accent6">
                    <a:lumMod val="50000"/>
                  </a:schemeClr>
                </a:solidFill>
              </a:rPr>
              <a:t>insert into </a:t>
            </a:r>
            <a:r>
              <a:rPr lang="en-IN" sz="2000" b="1" dirty="0" smtClean="0">
                <a:solidFill>
                  <a:schemeClr val="accent6">
                    <a:lumMod val="50000"/>
                  </a:schemeClr>
                </a:solidFill>
              </a:rPr>
              <a:t>v4 </a:t>
            </a:r>
            <a:r>
              <a:rPr lang="en-IN" sz="2000" b="1" dirty="0">
                <a:solidFill>
                  <a:schemeClr val="accent6">
                    <a:lumMod val="50000"/>
                  </a:schemeClr>
                </a:solidFill>
              </a:rPr>
              <a:t>values (8888</a:t>
            </a:r>
            <a:r>
              <a:rPr lang="en-IN" sz="2000" b="1" dirty="0" smtClean="0">
                <a:solidFill>
                  <a:schemeClr val="accent6">
                    <a:lumMod val="50000"/>
                  </a:schemeClr>
                </a:solidFill>
              </a:rPr>
              <a:t>, ‘MANAGER’ , 3000</a:t>
            </a:r>
            <a:r>
              <a:rPr lang="en-IN" sz="2000" b="1" dirty="0">
                <a:solidFill>
                  <a:schemeClr val="accent6">
                    <a:lumMod val="50000"/>
                  </a:schemeClr>
                </a:solidFill>
              </a:rPr>
              <a:t>, </a:t>
            </a:r>
            <a:r>
              <a:rPr lang="en-IN" sz="2000" b="1" dirty="0" smtClean="0">
                <a:solidFill>
                  <a:schemeClr val="accent6">
                    <a:lumMod val="50000"/>
                  </a:schemeClr>
                </a:solidFill>
              </a:rPr>
              <a:t>null, </a:t>
            </a:r>
            <a:r>
              <a:rPr lang="en-IN" sz="2000" b="1" dirty="0">
                <a:solidFill>
                  <a:schemeClr val="accent6">
                    <a:lumMod val="50000"/>
                  </a:schemeClr>
                </a:solidFill>
              </a:rPr>
              <a:t>20); </a:t>
            </a:r>
            <a:r>
              <a:rPr lang="en-IN" sz="2000" b="1" dirty="0" smtClean="0">
                <a:solidFill>
                  <a:schemeClr val="accent6">
                    <a:lumMod val="50000"/>
                  </a:schemeClr>
                </a:solidFill>
              </a:rPr>
              <a:t> </a:t>
            </a:r>
          </a:p>
          <a:p>
            <a:pPr marL="457200" lvl="2"/>
            <a:r>
              <a:rPr lang="en-IN" sz="2000" b="1" dirty="0" smtClean="0">
                <a:solidFill>
                  <a:srgbClr val="FF0000"/>
                </a:solidFill>
              </a:rPr>
              <a:t>(v4 inherits all conditions)   </a:t>
            </a:r>
            <a:endParaRPr lang="en-IN" sz="2000" b="1" dirty="0">
              <a:solidFill>
                <a:srgbClr val="FF0000"/>
              </a:solidFill>
            </a:endParaRPr>
          </a:p>
          <a:p>
            <a:pPr lvl="1" indent="-457200">
              <a:spcBef>
                <a:spcPts val="600"/>
              </a:spcBef>
              <a:spcAft>
                <a:spcPts val="600"/>
              </a:spcAft>
              <a:buFont typeface="+mj-lt"/>
              <a:buAutoNum type="arabicPeriod"/>
            </a:pPr>
            <a:r>
              <a:rPr lang="en-IN" sz="2000" b="1" dirty="0">
                <a:solidFill>
                  <a:schemeClr val="accent6">
                    <a:lumMod val="50000"/>
                  </a:schemeClr>
                </a:solidFill>
              </a:rPr>
              <a:t>insert into v4 values (8888, ‘MANAGER’ , 3000, </a:t>
            </a:r>
            <a:r>
              <a:rPr lang="en-IN" sz="2000" b="1" dirty="0" smtClean="0">
                <a:solidFill>
                  <a:schemeClr val="accent6">
                    <a:lumMod val="50000"/>
                  </a:schemeClr>
                </a:solidFill>
              </a:rPr>
              <a:t>50, </a:t>
            </a:r>
            <a:r>
              <a:rPr lang="en-IN" sz="2000" b="1" dirty="0">
                <a:solidFill>
                  <a:schemeClr val="accent6">
                    <a:lumMod val="50000"/>
                  </a:schemeClr>
                </a:solidFill>
              </a:rPr>
              <a:t>20); </a:t>
            </a:r>
            <a:endParaRPr lang="en-IN" sz="2000" b="1" dirty="0" smtClean="0">
              <a:solidFill>
                <a:schemeClr val="accent6">
                  <a:lumMod val="50000"/>
                </a:schemeClr>
              </a:solidFill>
            </a:endParaRPr>
          </a:p>
          <a:p>
            <a:pPr lvl="1" indent="-457200">
              <a:spcBef>
                <a:spcPts val="600"/>
              </a:spcBef>
              <a:spcAft>
                <a:spcPts val="600"/>
              </a:spcAft>
              <a:buFont typeface="+mj-lt"/>
              <a:buAutoNum type="arabicPeriod"/>
            </a:pPr>
            <a:r>
              <a:rPr lang="en-IN" sz="2000" b="1" dirty="0">
                <a:solidFill>
                  <a:schemeClr val="accent6">
                    <a:lumMod val="50000"/>
                  </a:schemeClr>
                </a:solidFill>
              </a:rPr>
              <a:t>insert into </a:t>
            </a:r>
            <a:r>
              <a:rPr lang="en-IN" sz="2000" b="1" dirty="0" smtClean="0">
                <a:solidFill>
                  <a:schemeClr val="accent6">
                    <a:lumMod val="50000"/>
                  </a:schemeClr>
                </a:solidFill>
              </a:rPr>
              <a:t>v1 </a:t>
            </a:r>
            <a:r>
              <a:rPr lang="en-IN" sz="2000" b="1" dirty="0">
                <a:solidFill>
                  <a:schemeClr val="accent6">
                    <a:lumMod val="50000"/>
                  </a:schemeClr>
                </a:solidFill>
              </a:rPr>
              <a:t>values (8888, ’CLERK’, </a:t>
            </a:r>
            <a:r>
              <a:rPr lang="en-IN" sz="2000" b="1" dirty="0" smtClean="0">
                <a:solidFill>
                  <a:schemeClr val="accent6">
                    <a:lumMod val="50000"/>
                  </a:schemeClr>
                </a:solidFill>
              </a:rPr>
              <a:t>800</a:t>
            </a:r>
            <a:r>
              <a:rPr lang="en-IN" sz="2000" b="1" dirty="0">
                <a:solidFill>
                  <a:schemeClr val="accent6">
                    <a:lumMod val="50000"/>
                  </a:schemeClr>
                </a:solidFill>
              </a:rPr>
              <a:t>, 200, 20);    </a:t>
            </a:r>
            <a:r>
              <a:rPr lang="en-IN" sz="2000" b="1" dirty="0" smtClean="0">
                <a:solidFill>
                  <a:schemeClr val="accent6">
                    <a:lumMod val="50000"/>
                  </a:schemeClr>
                </a:solidFill>
              </a:rPr>
              <a:t>     </a:t>
            </a:r>
            <a:endParaRPr lang="en-IN" sz="2000" b="1" dirty="0">
              <a:solidFill>
                <a:schemeClr val="tx2"/>
              </a:solidFill>
            </a:endParaRPr>
          </a:p>
        </p:txBody>
      </p:sp>
      <p:sp>
        <p:nvSpPr>
          <p:cNvPr id="3" name="TextBox 2"/>
          <p:cNvSpPr txBox="1"/>
          <p:nvPr/>
        </p:nvSpPr>
        <p:spPr>
          <a:xfrm>
            <a:off x="7170576" y="2313540"/>
            <a:ext cx="1127232" cy="369332"/>
          </a:xfrm>
          <a:prstGeom prst="rect">
            <a:avLst/>
          </a:prstGeom>
          <a:solidFill>
            <a:schemeClr val="accent2">
              <a:lumMod val="40000"/>
              <a:lumOff val="60000"/>
            </a:schemeClr>
          </a:solidFill>
          <a:ln w="12700">
            <a:solidFill>
              <a:schemeClr val="tx1"/>
            </a:solidFill>
          </a:ln>
        </p:spPr>
        <p:txBody>
          <a:bodyPr wrap="none" rtlCol="0">
            <a:spAutoFit/>
          </a:bodyPr>
          <a:lstStyle/>
          <a:p>
            <a:r>
              <a:rPr lang="en-IN" dirty="0" err="1" smtClean="0"/>
              <a:t>sal</a:t>
            </a:r>
            <a:r>
              <a:rPr lang="en-IN" dirty="0" smtClean="0"/>
              <a:t> &lt; 1200</a:t>
            </a:r>
            <a:endParaRPr lang="en-IN" dirty="0"/>
          </a:p>
        </p:txBody>
      </p:sp>
      <p:sp>
        <p:nvSpPr>
          <p:cNvPr id="10" name="TextBox 9"/>
          <p:cNvSpPr txBox="1"/>
          <p:nvPr/>
        </p:nvSpPr>
        <p:spPr>
          <a:xfrm>
            <a:off x="7175241" y="2905648"/>
            <a:ext cx="1127232" cy="369332"/>
          </a:xfrm>
          <a:prstGeom prst="rect">
            <a:avLst/>
          </a:prstGeom>
          <a:solidFill>
            <a:schemeClr val="accent2">
              <a:lumMod val="40000"/>
              <a:lumOff val="60000"/>
            </a:schemeClr>
          </a:solidFill>
          <a:ln w="12700">
            <a:solidFill>
              <a:schemeClr val="tx1"/>
            </a:solidFill>
          </a:ln>
        </p:spPr>
        <p:txBody>
          <a:bodyPr wrap="none" rtlCol="0">
            <a:spAutoFit/>
          </a:bodyPr>
          <a:lstStyle/>
          <a:p>
            <a:r>
              <a:rPr lang="en-IN" dirty="0" err="1" smtClean="0"/>
              <a:t>sal</a:t>
            </a:r>
            <a:r>
              <a:rPr lang="en-IN" dirty="0" smtClean="0"/>
              <a:t> &lt; 1200</a:t>
            </a:r>
            <a:endParaRPr lang="en-IN" dirty="0"/>
          </a:p>
        </p:txBody>
      </p:sp>
      <p:sp>
        <p:nvSpPr>
          <p:cNvPr id="12" name="TextBox 11"/>
          <p:cNvSpPr txBox="1"/>
          <p:nvPr/>
        </p:nvSpPr>
        <p:spPr>
          <a:xfrm>
            <a:off x="7188631" y="3865789"/>
            <a:ext cx="1212768" cy="369332"/>
          </a:xfrm>
          <a:prstGeom prst="rect">
            <a:avLst/>
          </a:prstGeom>
          <a:solidFill>
            <a:schemeClr val="accent2">
              <a:lumMod val="40000"/>
              <a:lumOff val="60000"/>
            </a:schemeClr>
          </a:solidFill>
          <a:ln w="12700">
            <a:solidFill>
              <a:schemeClr val="tx1"/>
            </a:solidFill>
          </a:ln>
        </p:spPr>
        <p:txBody>
          <a:bodyPr wrap="none" rtlCol="0">
            <a:spAutoFit/>
          </a:bodyPr>
          <a:lstStyle/>
          <a:p>
            <a:r>
              <a:rPr lang="en-IN" dirty="0" err="1" smtClean="0"/>
              <a:t>deptno</a:t>
            </a:r>
            <a:r>
              <a:rPr lang="en-IN" dirty="0" smtClean="0"/>
              <a:t>=30</a:t>
            </a:r>
            <a:endParaRPr lang="en-IN" dirty="0"/>
          </a:p>
        </p:txBody>
      </p:sp>
      <p:pic>
        <p:nvPicPr>
          <p:cNvPr id="14" name="Picture 4" descr="Png File Svg - Cross Mark Png Black - Free Transparent PNG Download - PNG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0480" y="2944277"/>
            <a:ext cx="386615" cy="21420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Png File Svg - Cross Mark Png Black - Free Transparent PNG Download - PNG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8577" y="3970859"/>
            <a:ext cx="386615" cy="21420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Tick Mark Symbol Icon - Transparent Background Green Check Mark Png Clipart  (#5650947) - Pin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5055" y="4360186"/>
            <a:ext cx="693576" cy="39049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7188631" y="4934142"/>
            <a:ext cx="888569" cy="923330"/>
          </a:xfrm>
          <a:prstGeom prst="rect">
            <a:avLst/>
          </a:prstGeom>
          <a:solidFill>
            <a:schemeClr val="accent2">
              <a:lumMod val="40000"/>
              <a:lumOff val="60000"/>
            </a:schemeClr>
          </a:solidFill>
          <a:ln w="12700">
            <a:solidFill>
              <a:schemeClr val="tx1"/>
            </a:solidFill>
          </a:ln>
        </p:spPr>
        <p:txBody>
          <a:bodyPr wrap="square" rtlCol="0">
            <a:spAutoFit/>
          </a:bodyPr>
          <a:lstStyle/>
          <a:p>
            <a:r>
              <a:rPr lang="en-IN" dirty="0" err="1" smtClean="0"/>
              <a:t>comm</a:t>
            </a:r>
            <a:r>
              <a:rPr lang="en-IN" dirty="0" smtClean="0"/>
              <a:t> should</a:t>
            </a:r>
          </a:p>
          <a:p>
            <a:r>
              <a:rPr lang="en-IN" dirty="0" smtClean="0"/>
              <a:t>be null</a:t>
            </a:r>
            <a:endParaRPr lang="en-IN" dirty="0"/>
          </a:p>
        </p:txBody>
      </p:sp>
      <p:pic>
        <p:nvPicPr>
          <p:cNvPr id="18" name="Picture 4" descr="Png File Svg - Cross Mark Png Black - Free Transparent PNG Download - PNGke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08577" y="5210470"/>
            <a:ext cx="386615" cy="2142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Tick Mark Symbol Icon - Transparent Background Green Check Mark Png Clipart  (#5650947) - Pin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4860" y="5882910"/>
            <a:ext cx="693576" cy="39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23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2"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34</a:t>
            </a:fld>
            <a:endParaRPr lang="en-IN"/>
          </a:p>
        </p:txBody>
      </p:sp>
      <p:sp>
        <p:nvSpPr>
          <p:cNvPr id="3" name="Title 1"/>
          <p:cNvSpPr>
            <a:spLocks noGrp="1"/>
          </p:cNvSpPr>
          <p:nvPr>
            <p:ph type="title"/>
          </p:nvPr>
        </p:nvSpPr>
        <p:spPr>
          <a:xfrm>
            <a:off x="76200" y="183502"/>
            <a:ext cx="4953000" cy="609600"/>
          </a:xfrm>
        </p:spPr>
        <p:txBody>
          <a:bodyPr/>
          <a:lstStyle/>
          <a:p>
            <a:r>
              <a:rPr lang="en-IN" sz="3600" b="1" dirty="0" smtClean="0"/>
              <a:t>READ-ONLY VIEWS</a:t>
            </a:r>
            <a:endParaRPr lang="en-IN" sz="3600" b="1" dirty="0"/>
          </a:p>
        </p:txBody>
      </p:sp>
      <p:sp>
        <p:nvSpPr>
          <p:cNvPr id="5" name="Rectangle 4"/>
          <p:cNvSpPr/>
          <p:nvPr/>
        </p:nvSpPr>
        <p:spPr>
          <a:xfrm>
            <a:off x="381001" y="1219200"/>
            <a:ext cx="7467600" cy="5093702"/>
          </a:xfrm>
          <a:prstGeom prst="rect">
            <a:avLst/>
          </a:prstGeom>
          <a:solidFill>
            <a:schemeClr val="accent1">
              <a:lumMod val="20000"/>
              <a:lumOff val="80000"/>
            </a:schemeClr>
          </a:solidFill>
          <a:ln w="28575">
            <a:solidFill>
              <a:schemeClr val="tx1"/>
            </a:solidFill>
          </a:ln>
        </p:spPr>
        <p:txBody>
          <a:bodyPr wrap="square">
            <a:spAutoFit/>
          </a:bodyPr>
          <a:lstStyle/>
          <a:p>
            <a:pPr lvl="1"/>
            <a:r>
              <a:rPr lang="en-IN" sz="2000" b="1" dirty="0">
                <a:solidFill>
                  <a:schemeClr val="accent6">
                    <a:lumMod val="50000"/>
                  </a:schemeClr>
                </a:solidFill>
              </a:rPr>
              <a:t>create or replace view v1 as </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err="1">
                <a:solidFill>
                  <a:schemeClr val="accent6">
                    <a:lumMod val="50000"/>
                  </a:schemeClr>
                </a:solidFill>
              </a:rPr>
              <a:t>comm</a:t>
            </a:r>
            <a:r>
              <a:rPr lang="en-IN" sz="2000" b="1" dirty="0">
                <a:solidFill>
                  <a:schemeClr val="accent6">
                    <a:lumMod val="50000"/>
                  </a:schemeClr>
                </a:solidFill>
              </a:rPr>
              <a:t>, </a:t>
            </a:r>
            <a:r>
              <a:rPr lang="en-IN" sz="2000" b="1" dirty="0" err="1">
                <a:solidFill>
                  <a:schemeClr val="accent6">
                    <a:lumMod val="50000"/>
                  </a:schemeClr>
                </a:solidFill>
              </a:rPr>
              <a:t>deptno</a:t>
            </a:r>
            <a:r>
              <a:rPr lang="en-IN" sz="2000" b="1" dirty="0">
                <a:solidFill>
                  <a:schemeClr val="accent6">
                    <a:lumMod val="50000"/>
                  </a:schemeClr>
                </a:solidFill>
              </a:rPr>
              <a:t> </a:t>
            </a:r>
          </a:p>
          <a:p>
            <a:pPr lvl="1"/>
            <a:r>
              <a:rPr lang="en-IN" sz="2000" b="1" dirty="0">
                <a:solidFill>
                  <a:schemeClr val="accent6">
                    <a:lumMod val="50000"/>
                  </a:schemeClr>
                </a:solidFill>
              </a:rPr>
              <a:t>from </a:t>
            </a:r>
            <a:r>
              <a:rPr lang="en-IN" sz="2000" b="1" dirty="0" err="1">
                <a:solidFill>
                  <a:schemeClr val="accent6">
                    <a:lumMod val="50000"/>
                  </a:schemeClr>
                </a:solidFill>
              </a:rPr>
              <a:t>emp</a:t>
            </a:r>
            <a:endParaRPr lang="en-IN" sz="2000" b="1" dirty="0">
              <a:solidFill>
                <a:schemeClr val="accent6">
                  <a:lumMod val="50000"/>
                </a:schemeClr>
              </a:solidFill>
            </a:endParaRPr>
          </a:p>
          <a:p>
            <a:pPr lvl="1"/>
            <a:r>
              <a:rPr lang="en-IN" sz="2000" b="1" dirty="0">
                <a:solidFill>
                  <a:schemeClr val="accent6">
                    <a:lumMod val="50000"/>
                  </a:schemeClr>
                </a:solidFill>
              </a:rPr>
              <a:t>where </a:t>
            </a:r>
            <a:r>
              <a:rPr lang="en-IN" sz="2000" b="1" dirty="0" err="1">
                <a:solidFill>
                  <a:schemeClr val="accent6">
                    <a:lumMod val="50000"/>
                  </a:schemeClr>
                </a:solidFill>
              </a:rPr>
              <a:t>sal</a:t>
            </a:r>
            <a:r>
              <a:rPr lang="en-IN" sz="2000" b="1" dirty="0">
                <a:solidFill>
                  <a:schemeClr val="accent6">
                    <a:lumMod val="50000"/>
                  </a:schemeClr>
                </a:solidFill>
              </a:rPr>
              <a:t> &gt; </a:t>
            </a:r>
            <a:r>
              <a:rPr lang="en-IN" sz="2000" b="1" dirty="0" smtClean="0">
                <a:solidFill>
                  <a:schemeClr val="accent6">
                    <a:lumMod val="50000"/>
                  </a:schemeClr>
                </a:solidFill>
              </a:rPr>
              <a:t>1200</a:t>
            </a:r>
          </a:p>
          <a:p>
            <a:pPr lvl="1"/>
            <a:r>
              <a:rPr lang="en-IN" sz="2000" b="1" dirty="0" smtClean="0">
                <a:solidFill>
                  <a:schemeClr val="accent6">
                    <a:lumMod val="50000"/>
                  </a:schemeClr>
                </a:solidFill>
              </a:rPr>
              <a:t>with read only;</a:t>
            </a:r>
          </a:p>
          <a:p>
            <a:pPr lvl="1"/>
            <a:endParaRPr lang="en-IN" sz="2000" b="1" dirty="0">
              <a:solidFill>
                <a:schemeClr val="accent6">
                  <a:lumMod val="50000"/>
                </a:schemeClr>
              </a:solidFill>
            </a:endParaRPr>
          </a:p>
          <a:p>
            <a:pPr marL="342900" indent="-342900">
              <a:spcBef>
                <a:spcPts val="600"/>
              </a:spcBef>
              <a:spcAft>
                <a:spcPts val="600"/>
              </a:spcAft>
              <a:buFont typeface="Wingdings" pitchFamily="2" charset="2"/>
              <a:buChar char="Ø"/>
            </a:pPr>
            <a:r>
              <a:rPr lang="en-IN" sz="2000" b="1" dirty="0" smtClean="0">
                <a:solidFill>
                  <a:schemeClr val="tx2"/>
                </a:solidFill>
              </a:rPr>
              <a:t>A read-only view is created</a:t>
            </a:r>
          </a:p>
          <a:p>
            <a:pPr marL="342900" indent="-342900">
              <a:spcBef>
                <a:spcPts val="600"/>
              </a:spcBef>
              <a:spcAft>
                <a:spcPts val="600"/>
              </a:spcAft>
              <a:buFont typeface="Wingdings" pitchFamily="2" charset="2"/>
              <a:buChar char="Ø"/>
            </a:pPr>
            <a:r>
              <a:rPr lang="en-IN" sz="2000" b="1" dirty="0" smtClean="0">
                <a:solidFill>
                  <a:schemeClr val="tx2"/>
                </a:solidFill>
              </a:rPr>
              <a:t>Allows only SELECTs on this view</a:t>
            </a:r>
          </a:p>
          <a:p>
            <a:pPr marL="342900" indent="-342900">
              <a:spcBef>
                <a:spcPts val="600"/>
              </a:spcBef>
              <a:spcAft>
                <a:spcPts val="600"/>
              </a:spcAft>
              <a:buFont typeface="Wingdings" pitchFamily="2" charset="2"/>
              <a:buChar char="Ø"/>
            </a:pPr>
            <a:r>
              <a:rPr lang="en-IN" sz="2000" b="1" dirty="0" smtClean="0">
                <a:solidFill>
                  <a:schemeClr val="tx2"/>
                </a:solidFill>
              </a:rPr>
              <a:t>No DMLs allowed therefore it’s a non-updatable view</a:t>
            </a:r>
          </a:p>
          <a:p>
            <a:pPr marL="342900" indent="-342900">
              <a:spcBef>
                <a:spcPts val="600"/>
              </a:spcBef>
              <a:spcAft>
                <a:spcPts val="600"/>
              </a:spcAft>
              <a:buFont typeface="Wingdings" pitchFamily="2" charset="2"/>
              <a:buChar char="Ø"/>
            </a:pPr>
            <a:r>
              <a:rPr lang="en-IN" sz="2000" b="1" dirty="0" smtClean="0">
                <a:solidFill>
                  <a:schemeClr val="tx2"/>
                </a:solidFill>
              </a:rPr>
              <a:t>These views are created when in your application you do not want certain users to modify your data but want them to view the data</a:t>
            </a:r>
          </a:p>
          <a:p>
            <a:pPr marL="342900" indent="-342900">
              <a:spcBef>
                <a:spcPts val="600"/>
              </a:spcBef>
              <a:spcAft>
                <a:spcPts val="600"/>
              </a:spcAft>
              <a:buFont typeface="Wingdings" pitchFamily="2" charset="2"/>
              <a:buChar char="Ø"/>
            </a:pPr>
            <a:r>
              <a:rPr lang="en-IN" sz="2000" b="1" dirty="0" smtClean="0">
                <a:solidFill>
                  <a:schemeClr val="tx2"/>
                </a:solidFill>
              </a:rPr>
              <a:t>Access rights are normally given on views and not tables in such applications </a:t>
            </a:r>
            <a:endParaRPr lang="en-IN" sz="2000" b="1" dirty="0">
              <a:solidFill>
                <a:schemeClr val="tx2"/>
              </a:solidFill>
            </a:endParaRPr>
          </a:p>
        </p:txBody>
      </p:sp>
      <p:pic>
        <p:nvPicPr>
          <p:cNvPr id="4098" name="Picture 2" descr="How to fix a Read-Only drive in Windows | Scottie&amp;#39;s Tech.Inf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152400"/>
            <a:ext cx="2612571" cy="13716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41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35</a:t>
            </a:fld>
            <a:endParaRPr lang="en-IN"/>
          </a:p>
        </p:txBody>
      </p:sp>
      <p:pic>
        <p:nvPicPr>
          <p:cNvPr id="1026" name="Picture 2" descr="Data Independence in DBMS: Physical &amp;amp; Logical with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7428057" cy="48006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76200" y="152400"/>
            <a:ext cx="7620000" cy="609600"/>
          </a:xfrm>
        </p:spPr>
        <p:txBody>
          <a:bodyPr/>
          <a:lstStyle/>
          <a:p>
            <a:r>
              <a:rPr lang="en-IN" sz="3600" b="1" dirty="0" smtClean="0"/>
              <a:t>VIEWS and USERS</a:t>
            </a:r>
            <a:endParaRPr lang="en-IN" sz="3600" b="1" dirty="0"/>
          </a:p>
        </p:txBody>
      </p:sp>
      <p:sp>
        <p:nvSpPr>
          <p:cNvPr id="2" name="TextBox 1"/>
          <p:cNvSpPr txBox="1"/>
          <p:nvPr/>
        </p:nvSpPr>
        <p:spPr>
          <a:xfrm>
            <a:off x="7543800" y="3418701"/>
            <a:ext cx="769378" cy="369332"/>
          </a:xfrm>
          <a:prstGeom prst="rect">
            <a:avLst/>
          </a:prstGeom>
          <a:solidFill>
            <a:schemeClr val="tx2">
              <a:lumMod val="20000"/>
              <a:lumOff val="80000"/>
            </a:schemeClr>
          </a:solidFill>
          <a:ln w="19050">
            <a:solidFill>
              <a:schemeClr val="tx1"/>
            </a:solidFill>
          </a:ln>
        </p:spPr>
        <p:txBody>
          <a:bodyPr wrap="none" rtlCol="0">
            <a:spAutoFit/>
          </a:bodyPr>
          <a:lstStyle/>
          <a:p>
            <a:r>
              <a:rPr lang="en-IN" dirty="0" smtClean="0"/>
              <a:t>Tables</a:t>
            </a:r>
            <a:endParaRPr lang="en-IN" dirty="0"/>
          </a:p>
        </p:txBody>
      </p:sp>
      <p:sp>
        <p:nvSpPr>
          <p:cNvPr id="3" name="Right Arrow 2"/>
          <p:cNvSpPr/>
          <p:nvPr/>
        </p:nvSpPr>
        <p:spPr>
          <a:xfrm>
            <a:off x="6858000" y="3511034"/>
            <a:ext cx="609600" cy="184666"/>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595880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36</a:t>
            </a:fld>
            <a:endParaRPr lang="en-IN"/>
          </a:p>
        </p:txBody>
      </p:sp>
      <p:sp>
        <p:nvSpPr>
          <p:cNvPr id="5" name="Rectangle 4"/>
          <p:cNvSpPr/>
          <p:nvPr/>
        </p:nvSpPr>
        <p:spPr>
          <a:xfrm>
            <a:off x="242805" y="1219200"/>
            <a:ext cx="7986793" cy="1631216"/>
          </a:xfrm>
          <a:prstGeom prst="rect">
            <a:avLst/>
          </a:prstGeom>
          <a:solidFill>
            <a:schemeClr val="accent1">
              <a:lumMod val="20000"/>
              <a:lumOff val="80000"/>
            </a:schemeClr>
          </a:solidFill>
          <a:ln w="28575">
            <a:solidFill>
              <a:schemeClr val="tx1"/>
            </a:solidFill>
          </a:ln>
        </p:spPr>
        <p:txBody>
          <a:bodyPr wrap="square">
            <a:spAutoFit/>
          </a:bodyPr>
          <a:lstStyle/>
          <a:p>
            <a:pPr lvl="1"/>
            <a:r>
              <a:rPr lang="en-IN" sz="2000" b="1" dirty="0" smtClean="0">
                <a:solidFill>
                  <a:schemeClr val="accent6">
                    <a:lumMod val="50000"/>
                  </a:schemeClr>
                </a:solidFill>
              </a:rPr>
              <a:t>select </a:t>
            </a:r>
            <a:r>
              <a:rPr lang="en-IN" sz="2000" b="1" dirty="0" err="1">
                <a:solidFill>
                  <a:schemeClr val="accent6">
                    <a:lumMod val="50000"/>
                  </a:schemeClr>
                </a:solidFill>
              </a:rPr>
              <a:t>view_name</a:t>
            </a:r>
            <a:r>
              <a:rPr lang="en-IN" sz="2000" b="1" dirty="0">
                <a:solidFill>
                  <a:schemeClr val="accent6">
                    <a:lumMod val="50000"/>
                  </a:schemeClr>
                </a:solidFill>
              </a:rPr>
              <a:t>, text from </a:t>
            </a:r>
            <a:r>
              <a:rPr lang="en-IN" sz="2000" b="1" dirty="0" err="1">
                <a:solidFill>
                  <a:schemeClr val="accent6">
                    <a:lumMod val="50000"/>
                  </a:schemeClr>
                </a:solidFill>
              </a:rPr>
              <a:t>user_views</a:t>
            </a:r>
            <a:r>
              <a:rPr lang="en-IN" sz="2000" b="1" dirty="0" smtClean="0">
                <a:solidFill>
                  <a:schemeClr val="accent6">
                    <a:lumMod val="50000"/>
                  </a:schemeClr>
                </a:solidFill>
              </a:rPr>
              <a:t>;</a:t>
            </a:r>
          </a:p>
          <a:p>
            <a:endParaRPr lang="en-IN" sz="2000" b="1" dirty="0" smtClean="0">
              <a:solidFill>
                <a:schemeClr val="tx2"/>
              </a:solidFill>
            </a:endParaRPr>
          </a:p>
          <a:p>
            <a:r>
              <a:rPr lang="en-IN" sz="2000" b="1" dirty="0" smtClean="0">
                <a:solidFill>
                  <a:schemeClr val="tx2"/>
                </a:solidFill>
              </a:rPr>
              <a:t>To remove a view:</a:t>
            </a:r>
          </a:p>
          <a:p>
            <a:endParaRPr lang="en-IN" sz="2000" b="1" dirty="0">
              <a:solidFill>
                <a:schemeClr val="tx2"/>
              </a:solidFill>
            </a:endParaRPr>
          </a:p>
          <a:p>
            <a:pPr lvl="1"/>
            <a:r>
              <a:rPr lang="en-IN" sz="2000" b="1" dirty="0" smtClean="0">
                <a:solidFill>
                  <a:schemeClr val="accent6">
                    <a:lumMod val="50000"/>
                  </a:schemeClr>
                </a:solidFill>
              </a:rPr>
              <a:t>drop view v1;</a:t>
            </a:r>
            <a:endParaRPr lang="en-IN" sz="2000" b="1" dirty="0">
              <a:solidFill>
                <a:schemeClr val="accent6">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38899297"/>
              </p:ext>
            </p:extLst>
          </p:nvPr>
        </p:nvGraphicFramePr>
        <p:xfrm>
          <a:off x="426201" y="3200400"/>
          <a:ext cx="7620000" cy="2072640"/>
        </p:xfrm>
        <a:graphic>
          <a:graphicData uri="http://schemas.openxmlformats.org/drawingml/2006/table">
            <a:tbl>
              <a:tblPr>
                <a:tableStyleId>{08FB837D-C827-4EFA-A057-4D05807E0F7C}</a:tableStyleId>
              </a:tblPr>
              <a:tblGrid>
                <a:gridCol w="2667000"/>
                <a:gridCol w="4953000"/>
              </a:tblGrid>
              <a:tr h="0">
                <a:tc>
                  <a:txBody>
                    <a:bodyPr/>
                    <a:lstStyle/>
                    <a:p>
                      <a:pPr fontAlgn="b"/>
                      <a:r>
                        <a:rPr lang="en-IN" sz="2000" b="1" dirty="0">
                          <a:effectLst/>
                        </a:rPr>
                        <a:t>VIEW_NAME</a:t>
                      </a:r>
                      <a:endParaRPr lang="en-IN" sz="2000" b="1" dirty="0">
                        <a:solidFill>
                          <a:srgbClr val="000000"/>
                        </a:solidFill>
                        <a:effectLst/>
                      </a:endParaRPr>
                    </a:p>
                  </a:txBody>
                  <a:tcPr marL="60960" marR="60960" marT="60960" marB="60960" anchor="b"/>
                </a:tc>
                <a:tc>
                  <a:txBody>
                    <a:bodyPr/>
                    <a:lstStyle/>
                    <a:p>
                      <a:pPr fontAlgn="b"/>
                      <a:r>
                        <a:rPr lang="en-IN" sz="2000" b="1" dirty="0">
                          <a:effectLst/>
                        </a:rPr>
                        <a:t>TEXT</a:t>
                      </a:r>
                      <a:endParaRPr lang="en-IN" sz="2000" b="1" dirty="0">
                        <a:solidFill>
                          <a:srgbClr val="000000"/>
                        </a:solidFill>
                        <a:effectLst/>
                      </a:endParaRPr>
                    </a:p>
                  </a:txBody>
                  <a:tcPr marL="60960" marR="60960" marT="60960" marB="60960" anchor="b"/>
                </a:tc>
              </a:tr>
              <a:tr h="0">
                <a:tc>
                  <a:txBody>
                    <a:bodyPr/>
                    <a:lstStyle/>
                    <a:p>
                      <a:r>
                        <a:rPr lang="en-IN" sz="2000" dirty="0">
                          <a:effectLst/>
                        </a:rPr>
                        <a:t>V1</a:t>
                      </a:r>
                      <a:endParaRPr lang="en-IN" sz="2000" dirty="0">
                        <a:solidFill>
                          <a:srgbClr val="000000"/>
                        </a:solidFill>
                        <a:effectLst/>
                      </a:endParaRPr>
                    </a:p>
                  </a:txBody>
                  <a:tcPr marL="60960" marR="60960" marT="30480" marB="30480" anchor="ctr"/>
                </a:tc>
                <a:tc>
                  <a:txBody>
                    <a:bodyPr/>
                    <a:lstStyle/>
                    <a:p>
                      <a:r>
                        <a:rPr lang="en-IN" sz="2000" dirty="0">
                          <a:effectLst/>
                        </a:rPr>
                        <a:t>select </a:t>
                      </a:r>
                      <a:r>
                        <a:rPr lang="en-IN" sz="2000" dirty="0" err="1">
                          <a:effectLst/>
                        </a:rPr>
                        <a:t>empno</a:t>
                      </a:r>
                      <a:r>
                        <a:rPr lang="en-IN" sz="2000" dirty="0">
                          <a:effectLst/>
                        </a:rPr>
                        <a:t>, </a:t>
                      </a:r>
                      <a:r>
                        <a:rPr lang="en-IN" sz="2000" dirty="0" err="1">
                          <a:effectLst/>
                        </a:rPr>
                        <a:t>ename</a:t>
                      </a:r>
                      <a:r>
                        <a:rPr lang="en-IN" sz="2000" dirty="0">
                          <a:effectLst/>
                        </a:rPr>
                        <a:t>, </a:t>
                      </a:r>
                      <a:r>
                        <a:rPr lang="en-IN" sz="2000" dirty="0" err="1">
                          <a:effectLst/>
                        </a:rPr>
                        <a:t>sal</a:t>
                      </a:r>
                      <a:r>
                        <a:rPr lang="en-IN" sz="2000" dirty="0">
                          <a:effectLst/>
                        </a:rPr>
                        <a:t>, </a:t>
                      </a:r>
                      <a:r>
                        <a:rPr lang="en-IN" sz="2000" dirty="0" err="1">
                          <a:effectLst/>
                        </a:rPr>
                        <a:t>comm</a:t>
                      </a:r>
                      <a:r>
                        <a:rPr lang="en-IN" sz="2000" dirty="0">
                          <a:effectLst/>
                        </a:rPr>
                        <a:t>, </a:t>
                      </a:r>
                      <a:r>
                        <a:rPr lang="en-IN" sz="2000" dirty="0" err="1">
                          <a:effectLst/>
                        </a:rPr>
                        <a:t>deptno</a:t>
                      </a:r>
                      <a:r>
                        <a:rPr lang="en-IN" sz="2000" dirty="0">
                          <a:effectLst/>
                        </a:rPr>
                        <a:t> from </a:t>
                      </a:r>
                      <a:r>
                        <a:rPr lang="en-IN" sz="2000" dirty="0" err="1">
                          <a:effectLst/>
                        </a:rPr>
                        <a:t>emp</a:t>
                      </a:r>
                      <a:r>
                        <a:rPr lang="en-IN" sz="2000" dirty="0">
                          <a:effectLst/>
                        </a:rPr>
                        <a:t> where </a:t>
                      </a:r>
                      <a:r>
                        <a:rPr lang="en-IN" sz="2000" dirty="0" err="1">
                          <a:effectLst/>
                        </a:rPr>
                        <a:t>sal</a:t>
                      </a:r>
                      <a:r>
                        <a:rPr lang="en-IN" sz="2000" dirty="0">
                          <a:effectLst/>
                        </a:rPr>
                        <a:t> &gt; 1200</a:t>
                      </a:r>
                      <a:endParaRPr lang="en-IN" sz="2000" dirty="0">
                        <a:solidFill>
                          <a:srgbClr val="000000"/>
                        </a:solidFill>
                        <a:effectLst/>
                      </a:endParaRPr>
                    </a:p>
                  </a:txBody>
                  <a:tcPr marL="60960" marR="60960" marT="30480" marB="30480" anchor="ctr"/>
                </a:tc>
              </a:tr>
              <a:tr h="0">
                <a:tc>
                  <a:txBody>
                    <a:bodyPr/>
                    <a:lstStyle/>
                    <a:p>
                      <a:r>
                        <a:rPr lang="en-IN" sz="2000" dirty="0">
                          <a:effectLst/>
                        </a:rPr>
                        <a:t>V2</a:t>
                      </a:r>
                      <a:endParaRPr lang="en-IN" sz="2000" dirty="0">
                        <a:solidFill>
                          <a:srgbClr val="000000"/>
                        </a:solidFill>
                        <a:effectLst/>
                      </a:endParaRPr>
                    </a:p>
                  </a:txBody>
                  <a:tcPr marL="60960" marR="60960" marT="30480" marB="30480" anchor="ctr"/>
                </a:tc>
                <a:tc>
                  <a:txBody>
                    <a:bodyPr/>
                    <a:lstStyle/>
                    <a:p>
                      <a:r>
                        <a:rPr lang="en-IN" sz="2000" dirty="0">
                          <a:effectLst/>
                        </a:rPr>
                        <a:t>select "EMPNO","ENAME","SAL","COMM","DEPTNO" from v1 where </a:t>
                      </a:r>
                      <a:r>
                        <a:rPr lang="en-IN" sz="2000" dirty="0" err="1">
                          <a:effectLst/>
                        </a:rPr>
                        <a:t>deptno</a:t>
                      </a:r>
                      <a:r>
                        <a:rPr lang="en-IN" sz="2000" dirty="0">
                          <a:effectLst/>
                        </a:rPr>
                        <a:t> = 10 with check option</a:t>
                      </a:r>
                      <a:endParaRPr lang="en-IN" sz="2000" dirty="0">
                        <a:solidFill>
                          <a:srgbClr val="000000"/>
                        </a:solidFill>
                        <a:effectLst/>
                      </a:endParaRPr>
                    </a:p>
                  </a:txBody>
                  <a:tcPr marL="60960" marR="60960" marT="30480" marB="30480" anchor="ctr"/>
                </a:tc>
              </a:tr>
            </a:tbl>
          </a:graphicData>
        </a:graphic>
      </p:graphicFrame>
      <p:sp>
        <p:nvSpPr>
          <p:cNvPr id="7" name="Title 1"/>
          <p:cNvSpPr>
            <a:spLocks noGrp="1"/>
          </p:cNvSpPr>
          <p:nvPr>
            <p:ph type="title"/>
          </p:nvPr>
        </p:nvSpPr>
        <p:spPr>
          <a:xfrm>
            <a:off x="76200" y="152400"/>
            <a:ext cx="7620000" cy="609600"/>
          </a:xfrm>
        </p:spPr>
        <p:txBody>
          <a:bodyPr/>
          <a:lstStyle/>
          <a:p>
            <a:r>
              <a:rPr lang="en-IN" sz="3600" b="1" dirty="0" smtClean="0"/>
              <a:t>Data Dictionary Table for VIEWs</a:t>
            </a:r>
            <a:endParaRPr lang="en-IN" sz="3600" b="1" dirty="0"/>
          </a:p>
        </p:txBody>
      </p:sp>
    </p:spTree>
    <p:extLst>
      <p:ext uri="{BB962C8B-B14F-4D97-AF65-F5344CB8AC3E}">
        <p14:creationId xmlns:p14="http://schemas.microsoft.com/office/powerpoint/2010/main" val="362790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37</a:t>
            </a:fld>
            <a:endParaRPr lang="en-IN"/>
          </a:p>
        </p:txBody>
      </p:sp>
      <p:sp>
        <p:nvSpPr>
          <p:cNvPr id="3" name="Rectangle 2"/>
          <p:cNvSpPr/>
          <p:nvPr/>
        </p:nvSpPr>
        <p:spPr>
          <a:xfrm>
            <a:off x="275462" y="838200"/>
            <a:ext cx="7986793" cy="5940088"/>
          </a:xfrm>
          <a:prstGeom prst="rect">
            <a:avLst/>
          </a:prstGeom>
          <a:solidFill>
            <a:schemeClr val="accent1">
              <a:lumMod val="20000"/>
              <a:lumOff val="80000"/>
            </a:schemeClr>
          </a:solidFill>
          <a:ln w="28575">
            <a:solidFill>
              <a:schemeClr val="tx1"/>
            </a:solidFill>
          </a:ln>
        </p:spPr>
        <p:txBody>
          <a:bodyPr wrap="square">
            <a:spAutoFit/>
          </a:bodyPr>
          <a:lstStyle/>
          <a:p>
            <a:pPr lvl="1"/>
            <a:r>
              <a:rPr lang="en-IN" sz="2000" b="1" dirty="0" smtClean="0">
                <a:solidFill>
                  <a:schemeClr val="tx2"/>
                </a:solidFill>
              </a:rPr>
              <a:t>view v1</a:t>
            </a:r>
          </a:p>
          <a:p>
            <a:pPr lvl="1"/>
            <a:r>
              <a:rPr lang="en-IN" sz="2000" b="1" dirty="0" smtClean="0">
                <a:solidFill>
                  <a:schemeClr val="tx2"/>
                </a:solidFill>
              </a:rPr>
              <a:t>view v2 on v1</a:t>
            </a:r>
          </a:p>
          <a:p>
            <a:pPr lvl="1"/>
            <a:r>
              <a:rPr lang="en-IN" sz="2000" b="1" dirty="0" smtClean="0">
                <a:solidFill>
                  <a:schemeClr val="accent6">
                    <a:lumMod val="50000"/>
                  </a:schemeClr>
                </a:solidFill>
              </a:rPr>
              <a:t>drop view v1; </a:t>
            </a:r>
            <a:r>
              <a:rPr lang="en-IN" sz="2000" b="1" dirty="0">
                <a:solidFill>
                  <a:schemeClr val="tx2"/>
                </a:solidFill>
              </a:rPr>
              <a:t>–</a:t>
            </a:r>
            <a:r>
              <a:rPr lang="en-IN" sz="2000" b="1" dirty="0" smtClean="0">
                <a:solidFill>
                  <a:schemeClr val="tx2"/>
                </a:solidFill>
              </a:rPr>
              <a:t> executes   </a:t>
            </a:r>
          </a:p>
          <a:p>
            <a:pPr lvl="1"/>
            <a:r>
              <a:rPr lang="en-IN" sz="2000" b="1" dirty="0" smtClean="0">
                <a:solidFill>
                  <a:schemeClr val="accent6">
                    <a:lumMod val="50000"/>
                  </a:schemeClr>
                </a:solidFill>
              </a:rPr>
              <a:t>select * from v2 </a:t>
            </a:r>
          </a:p>
          <a:p>
            <a:pPr lvl="1"/>
            <a:r>
              <a:rPr lang="en-IN" sz="2000" b="1" dirty="0" smtClean="0">
                <a:solidFill>
                  <a:schemeClr val="tx2"/>
                </a:solidFill>
              </a:rPr>
              <a:t>– error </a:t>
            </a:r>
            <a:r>
              <a:rPr lang="en-IN" sz="2000" b="1" dirty="0" err="1" smtClean="0">
                <a:solidFill>
                  <a:schemeClr val="tx2"/>
                </a:solidFill>
              </a:rPr>
              <a:t>msg</a:t>
            </a:r>
            <a:r>
              <a:rPr lang="en-IN" sz="2000" b="1" dirty="0" smtClean="0">
                <a:solidFill>
                  <a:schemeClr val="tx2"/>
                </a:solidFill>
              </a:rPr>
              <a:t>         (view v2 is not automatically removed)</a:t>
            </a:r>
          </a:p>
          <a:p>
            <a:pPr lvl="1"/>
            <a:endParaRPr lang="en-IN" sz="2000" b="1" dirty="0">
              <a:solidFill>
                <a:schemeClr val="accent6">
                  <a:lumMod val="50000"/>
                </a:schemeClr>
              </a:solidFill>
            </a:endParaRPr>
          </a:p>
          <a:p>
            <a:pPr lvl="1"/>
            <a:r>
              <a:rPr lang="en-IN" sz="2000" b="1" dirty="0">
                <a:solidFill>
                  <a:schemeClr val="accent6">
                    <a:lumMod val="50000"/>
                  </a:schemeClr>
                </a:solidFill>
              </a:rPr>
              <a:t>create or replace view </a:t>
            </a:r>
            <a:r>
              <a:rPr lang="en-IN" sz="2000" b="1" dirty="0" err="1">
                <a:solidFill>
                  <a:schemeClr val="accent6">
                    <a:lumMod val="50000"/>
                  </a:schemeClr>
                </a:solidFill>
              </a:rPr>
              <a:t>vtemp</a:t>
            </a:r>
            <a:r>
              <a:rPr lang="en-IN" sz="2000" b="1" dirty="0">
                <a:solidFill>
                  <a:schemeClr val="accent6">
                    <a:lumMod val="50000"/>
                  </a:schemeClr>
                </a:solidFill>
              </a:rPr>
              <a:t> as</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e.deptno</a:t>
            </a:r>
            <a:r>
              <a:rPr lang="en-IN" sz="2000" b="1" dirty="0">
                <a:solidFill>
                  <a:schemeClr val="accent6">
                    <a:lumMod val="50000"/>
                  </a:schemeClr>
                </a:solidFill>
              </a:rPr>
              <a:t>, </a:t>
            </a:r>
            <a:r>
              <a:rPr lang="en-IN" sz="2000" b="1" dirty="0" err="1">
                <a:solidFill>
                  <a:schemeClr val="accent6">
                    <a:lumMod val="50000"/>
                  </a:schemeClr>
                </a:solidFill>
              </a:rPr>
              <a:t>d.deptno</a:t>
            </a:r>
            <a:r>
              <a:rPr lang="en-IN" sz="2000" b="1" dirty="0">
                <a:solidFill>
                  <a:schemeClr val="accent6">
                    <a:lumMod val="50000"/>
                  </a:schemeClr>
                </a:solidFill>
              </a:rPr>
              <a:t>, </a:t>
            </a:r>
            <a:r>
              <a:rPr lang="en-IN" sz="2000" b="1" dirty="0" err="1">
                <a:solidFill>
                  <a:schemeClr val="accent6">
                    <a:lumMod val="50000"/>
                  </a:schemeClr>
                </a:solidFill>
              </a:rPr>
              <a:t>dname</a:t>
            </a:r>
            <a:r>
              <a:rPr lang="en-IN" sz="2000" b="1" dirty="0">
                <a:solidFill>
                  <a:schemeClr val="accent6">
                    <a:lumMod val="50000"/>
                  </a:schemeClr>
                </a:solidFill>
              </a:rPr>
              <a:t>, </a:t>
            </a:r>
            <a:r>
              <a:rPr lang="en-IN" sz="2000" b="1" dirty="0" err="1">
                <a:solidFill>
                  <a:schemeClr val="accent6">
                    <a:lumMod val="50000"/>
                  </a:schemeClr>
                </a:solidFill>
              </a:rPr>
              <a:t>loc</a:t>
            </a:r>
            <a:endParaRPr lang="en-IN" sz="2000" b="1" dirty="0">
              <a:solidFill>
                <a:schemeClr val="accent6">
                  <a:lumMod val="50000"/>
                </a:schemeClr>
              </a:solidFill>
            </a:endParaRPr>
          </a:p>
          <a:p>
            <a:pPr lvl="1"/>
            <a:r>
              <a:rPr lang="en-IN" sz="2000" b="1" dirty="0">
                <a:solidFill>
                  <a:schemeClr val="accent6">
                    <a:lumMod val="50000"/>
                  </a:schemeClr>
                </a:solidFill>
              </a:rPr>
              <a:t>from </a:t>
            </a:r>
            <a:r>
              <a:rPr lang="en-IN" sz="2000" b="1" dirty="0" err="1">
                <a:solidFill>
                  <a:schemeClr val="accent6">
                    <a:lumMod val="50000"/>
                  </a:schemeClr>
                </a:solidFill>
              </a:rPr>
              <a:t>emp</a:t>
            </a:r>
            <a:r>
              <a:rPr lang="en-IN" sz="2000" b="1" dirty="0">
                <a:solidFill>
                  <a:schemeClr val="accent6">
                    <a:lumMod val="50000"/>
                  </a:schemeClr>
                </a:solidFill>
              </a:rPr>
              <a:t> e, </a:t>
            </a:r>
            <a:r>
              <a:rPr lang="en-IN" sz="2000" b="1" dirty="0" err="1">
                <a:solidFill>
                  <a:schemeClr val="accent6">
                    <a:lumMod val="50000"/>
                  </a:schemeClr>
                </a:solidFill>
              </a:rPr>
              <a:t>dept</a:t>
            </a:r>
            <a:r>
              <a:rPr lang="en-IN" sz="2000" b="1" dirty="0">
                <a:solidFill>
                  <a:schemeClr val="accent6">
                    <a:lumMod val="50000"/>
                  </a:schemeClr>
                </a:solidFill>
              </a:rPr>
              <a:t> d</a:t>
            </a:r>
          </a:p>
          <a:p>
            <a:pPr lvl="1"/>
            <a:r>
              <a:rPr lang="en-IN" sz="2000" b="1" dirty="0">
                <a:solidFill>
                  <a:schemeClr val="accent6">
                    <a:lumMod val="50000"/>
                  </a:schemeClr>
                </a:solidFill>
              </a:rPr>
              <a:t>where </a:t>
            </a:r>
            <a:r>
              <a:rPr lang="en-IN" sz="2000" b="1" dirty="0" err="1">
                <a:solidFill>
                  <a:schemeClr val="accent6">
                    <a:lumMod val="50000"/>
                  </a:schemeClr>
                </a:solidFill>
              </a:rPr>
              <a:t>e.deptno</a:t>
            </a:r>
            <a:r>
              <a:rPr lang="en-IN" sz="2000" b="1" dirty="0">
                <a:solidFill>
                  <a:schemeClr val="accent6">
                    <a:lumMod val="50000"/>
                  </a:schemeClr>
                </a:solidFill>
              </a:rPr>
              <a:t> = </a:t>
            </a:r>
            <a:r>
              <a:rPr lang="en-IN" sz="2000" b="1" dirty="0" err="1">
                <a:solidFill>
                  <a:schemeClr val="accent6">
                    <a:lumMod val="50000"/>
                  </a:schemeClr>
                </a:solidFill>
              </a:rPr>
              <a:t>d.deptno</a:t>
            </a:r>
            <a:r>
              <a:rPr lang="en-IN" sz="2000" b="1" dirty="0">
                <a:solidFill>
                  <a:schemeClr val="accent6">
                    <a:lumMod val="50000"/>
                  </a:schemeClr>
                </a:solidFill>
              </a:rPr>
              <a:t>;</a:t>
            </a:r>
          </a:p>
          <a:p>
            <a:pPr lvl="1"/>
            <a:r>
              <a:rPr lang="en-IN" sz="2000" b="1" dirty="0">
                <a:solidFill>
                  <a:srgbClr val="FF0000"/>
                </a:solidFill>
              </a:rPr>
              <a:t>ORA-00957: duplicate column name </a:t>
            </a:r>
            <a:r>
              <a:rPr lang="en-IN" sz="2000" b="1" dirty="0" smtClean="0">
                <a:solidFill>
                  <a:srgbClr val="FF0000"/>
                </a:solidFill>
              </a:rPr>
              <a:t> </a:t>
            </a:r>
            <a:r>
              <a:rPr lang="en-IN" sz="2000" dirty="0" smtClean="0">
                <a:solidFill>
                  <a:schemeClr val="tx2"/>
                </a:solidFill>
              </a:rPr>
              <a:t>(error </a:t>
            </a:r>
            <a:r>
              <a:rPr lang="en-IN" sz="2000" dirty="0" err="1" smtClean="0">
                <a:solidFill>
                  <a:schemeClr val="tx2"/>
                </a:solidFill>
              </a:rPr>
              <a:t>msg</a:t>
            </a:r>
            <a:r>
              <a:rPr lang="en-IN" sz="2000" dirty="0" smtClean="0">
                <a:solidFill>
                  <a:schemeClr val="tx2"/>
                </a:solidFill>
              </a:rPr>
              <a:t>) why???</a:t>
            </a:r>
          </a:p>
          <a:p>
            <a:pPr lvl="1"/>
            <a:r>
              <a:rPr lang="en-IN" sz="2000" dirty="0" smtClean="0">
                <a:solidFill>
                  <a:schemeClr val="tx2"/>
                </a:solidFill>
              </a:rPr>
              <a:t>In the view two columns with the same name </a:t>
            </a:r>
            <a:r>
              <a:rPr lang="en-IN" sz="2000" dirty="0" err="1" smtClean="0">
                <a:solidFill>
                  <a:schemeClr val="tx2"/>
                </a:solidFill>
              </a:rPr>
              <a:t>deptno</a:t>
            </a:r>
            <a:r>
              <a:rPr lang="en-IN" sz="2000" dirty="0" smtClean="0">
                <a:solidFill>
                  <a:schemeClr val="tx2"/>
                </a:solidFill>
              </a:rPr>
              <a:t> is getting created and hence the error </a:t>
            </a:r>
            <a:r>
              <a:rPr lang="en-IN" sz="2000" dirty="0" err="1" smtClean="0">
                <a:solidFill>
                  <a:schemeClr val="tx2"/>
                </a:solidFill>
              </a:rPr>
              <a:t>msg</a:t>
            </a:r>
            <a:endParaRPr lang="en-IN" sz="2000" dirty="0" smtClean="0">
              <a:solidFill>
                <a:schemeClr val="tx2"/>
              </a:solidFill>
            </a:endParaRPr>
          </a:p>
          <a:p>
            <a:pPr lvl="1"/>
            <a:endParaRPr lang="en-IN" sz="2000" b="1" dirty="0">
              <a:solidFill>
                <a:schemeClr val="tx2"/>
              </a:solidFill>
            </a:endParaRPr>
          </a:p>
          <a:p>
            <a:pPr lvl="1"/>
            <a:r>
              <a:rPr lang="en-IN" sz="2000" b="1" dirty="0">
                <a:solidFill>
                  <a:schemeClr val="accent6">
                    <a:lumMod val="50000"/>
                  </a:schemeClr>
                </a:solidFill>
              </a:rPr>
              <a:t>create or replace view </a:t>
            </a:r>
            <a:r>
              <a:rPr lang="en-IN" sz="2000" b="1" dirty="0" err="1">
                <a:solidFill>
                  <a:schemeClr val="accent6">
                    <a:lumMod val="50000"/>
                  </a:schemeClr>
                </a:solidFill>
              </a:rPr>
              <a:t>vtemp</a:t>
            </a:r>
            <a:r>
              <a:rPr lang="en-IN" sz="2000" b="1" dirty="0">
                <a:solidFill>
                  <a:schemeClr val="accent6">
                    <a:lumMod val="50000"/>
                  </a:schemeClr>
                </a:solidFill>
              </a:rPr>
              <a: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edeptno</a:t>
            </a:r>
            <a:r>
              <a:rPr lang="en-IN" sz="2000" b="1" dirty="0">
                <a:solidFill>
                  <a:schemeClr val="accent6">
                    <a:lumMod val="50000"/>
                  </a:schemeClr>
                </a:solidFill>
              </a:rPr>
              <a:t>, </a:t>
            </a:r>
            <a:r>
              <a:rPr lang="en-IN" sz="2000" b="1" dirty="0" err="1">
                <a:solidFill>
                  <a:schemeClr val="accent6">
                    <a:lumMod val="50000"/>
                  </a:schemeClr>
                </a:solidFill>
              </a:rPr>
              <a:t>ddeptno</a:t>
            </a:r>
            <a:r>
              <a:rPr lang="en-IN" sz="2000" b="1" dirty="0">
                <a:solidFill>
                  <a:schemeClr val="accent6">
                    <a:lumMod val="50000"/>
                  </a:schemeClr>
                </a:solidFill>
              </a:rPr>
              <a:t>, </a:t>
            </a:r>
            <a:r>
              <a:rPr lang="en-IN" sz="2000" b="1" dirty="0" err="1">
                <a:solidFill>
                  <a:schemeClr val="accent6">
                    <a:lumMod val="50000"/>
                  </a:schemeClr>
                </a:solidFill>
              </a:rPr>
              <a:t>dname</a:t>
            </a:r>
            <a:r>
              <a:rPr lang="en-IN" sz="2000" b="1" dirty="0">
                <a:solidFill>
                  <a:schemeClr val="accent6">
                    <a:lumMod val="50000"/>
                  </a:schemeClr>
                </a:solidFill>
              </a:rPr>
              <a:t>, </a:t>
            </a:r>
            <a:r>
              <a:rPr lang="en-IN" sz="2000" b="1" dirty="0" err="1">
                <a:solidFill>
                  <a:schemeClr val="accent6">
                    <a:lumMod val="50000"/>
                  </a:schemeClr>
                </a:solidFill>
              </a:rPr>
              <a:t>loc</a:t>
            </a:r>
            <a:r>
              <a:rPr lang="en-IN" sz="2000" b="1" dirty="0">
                <a:solidFill>
                  <a:schemeClr val="accent6">
                    <a:lumMod val="50000"/>
                  </a:schemeClr>
                </a:solidFill>
              </a:rPr>
              <a:t>) as</a:t>
            </a:r>
          </a:p>
          <a:p>
            <a:pPr lvl="1"/>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e.deptno</a:t>
            </a:r>
            <a:r>
              <a:rPr lang="en-IN" sz="2000" b="1" dirty="0">
                <a:solidFill>
                  <a:schemeClr val="accent6">
                    <a:lumMod val="50000"/>
                  </a:schemeClr>
                </a:solidFill>
              </a:rPr>
              <a:t>, </a:t>
            </a:r>
            <a:r>
              <a:rPr lang="en-IN" sz="2000" b="1" dirty="0" err="1">
                <a:solidFill>
                  <a:schemeClr val="accent6">
                    <a:lumMod val="50000"/>
                  </a:schemeClr>
                </a:solidFill>
              </a:rPr>
              <a:t>d.deptno</a:t>
            </a:r>
            <a:r>
              <a:rPr lang="en-IN" sz="2000" b="1" dirty="0">
                <a:solidFill>
                  <a:schemeClr val="accent6">
                    <a:lumMod val="50000"/>
                  </a:schemeClr>
                </a:solidFill>
              </a:rPr>
              <a:t>, </a:t>
            </a:r>
            <a:r>
              <a:rPr lang="en-IN" sz="2000" b="1" dirty="0" err="1">
                <a:solidFill>
                  <a:schemeClr val="accent6">
                    <a:lumMod val="50000"/>
                  </a:schemeClr>
                </a:solidFill>
              </a:rPr>
              <a:t>dname</a:t>
            </a:r>
            <a:r>
              <a:rPr lang="en-IN" sz="2000" b="1" dirty="0">
                <a:solidFill>
                  <a:schemeClr val="accent6">
                    <a:lumMod val="50000"/>
                  </a:schemeClr>
                </a:solidFill>
              </a:rPr>
              <a:t>, </a:t>
            </a:r>
            <a:r>
              <a:rPr lang="en-IN" sz="2000" b="1" dirty="0" err="1">
                <a:solidFill>
                  <a:schemeClr val="accent6">
                    <a:lumMod val="50000"/>
                  </a:schemeClr>
                </a:solidFill>
              </a:rPr>
              <a:t>loc</a:t>
            </a:r>
            <a:endParaRPr lang="en-IN" sz="2000" b="1" dirty="0">
              <a:solidFill>
                <a:schemeClr val="accent6">
                  <a:lumMod val="50000"/>
                </a:schemeClr>
              </a:solidFill>
            </a:endParaRPr>
          </a:p>
          <a:p>
            <a:pPr lvl="1"/>
            <a:r>
              <a:rPr lang="en-IN" sz="2000" b="1" dirty="0">
                <a:solidFill>
                  <a:schemeClr val="accent6">
                    <a:lumMod val="50000"/>
                  </a:schemeClr>
                </a:solidFill>
              </a:rPr>
              <a:t>from </a:t>
            </a:r>
            <a:r>
              <a:rPr lang="en-IN" sz="2000" b="1" dirty="0" err="1">
                <a:solidFill>
                  <a:schemeClr val="accent6">
                    <a:lumMod val="50000"/>
                  </a:schemeClr>
                </a:solidFill>
              </a:rPr>
              <a:t>emp</a:t>
            </a:r>
            <a:r>
              <a:rPr lang="en-IN" sz="2000" b="1" dirty="0">
                <a:solidFill>
                  <a:schemeClr val="accent6">
                    <a:lumMod val="50000"/>
                  </a:schemeClr>
                </a:solidFill>
              </a:rPr>
              <a:t> e, </a:t>
            </a:r>
            <a:r>
              <a:rPr lang="en-IN" sz="2000" b="1" dirty="0" err="1">
                <a:solidFill>
                  <a:schemeClr val="accent6">
                    <a:lumMod val="50000"/>
                  </a:schemeClr>
                </a:solidFill>
              </a:rPr>
              <a:t>dept</a:t>
            </a:r>
            <a:r>
              <a:rPr lang="en-IN" sz="2000" b="1" dirty="0">
                <a:solidFill>
                  <a:schemeClr val="accent6">
                    <a:lumMod val="50000"/>
                  </a:schemeClr>
                </a:solidFill>
              </a:rPr>
              <a:t> d</a:t>
            </a:r>
          </a:p>
          <a:p>
            <a:pPr lvl="1"/>
            <a:r>
              <a:rPr lang="en-IN" sz="2000" b="1" dirty="0">
                <a:solidFill>
                  <a:schemeClr val="accent6">
                    <a:lumMod val="50000"/>
                  </a:schemeClr>
                </a:solidFill>
              </a:rPr>
              <a:t>where </a:t>
            </a:r>
            <a:r>
              <a:rPr lang="en-IN" sz="2000" b="1" dirty="0" err="1">
                <a:solidFill>
                  <a:schemeClr val="accent6">
                    <a:lumMod val="50000"/>
                  </a:schemeClr>
                </a:solidFill>
              </a:rPr>
              <a:t>e.deptno</a:t>
            </a:r>
            <a:r>
              <a:rPr lang="en-IN" sz="2000" b="1" dirty="0">
                <a:solidFill>
                  <a:schemeClr val="accent6">
                    <a:lumMod val="50000"/>
                  </a:schemeClr>
                </a:solidFill>
              </a:rPr>
              <a:t> = </a:t>
            </a:r>
            <a:r>
              <a:rPr lang="en-IN" sz="2000" b="1" dirty="0" err="1">
                <a:solidFill>
                  <a:schemeClr val="accent6">
                    <a:lumMod val="50000"/>
                  </a:schemeClr>
                </a:solidFill>
              </a:rPr>
              <a:t>d.deptno</a:t>
            </a:r>
            <a:r>
              <a:rPr lang="en-IN" sz="2000" b="1" dirty="0">
                <a:solidFill>
                  <a:schemeClr val="accent6">
                    <a:lumMod val="50000"/>
                  </a:schemeClr>
                </a:solidFill>
              </a:rPr>
              <a:t>; </a:t>
            </a:r>
          </a:p>
        </p:txBody>
      </p:sp>
      <p:sp>
        <p:nvSpPr>
          <p:cNvPr id="5" name="Title 1"/>
          <p:cNvSpPr>
            <a:spLocks noGrp="1"/>
          </p:cNvSpPr>
          <p:nvPr>
            <p:ph type="title"/>
          </p:nvPr>
        </p:nvSpPr>
        <p:spPr>
          <a:xfrm>
            <a:off x="76199" y="183502"/>
            <a:ext cx="8186055" cy="609600"/>
          </a:xfrm>
        </p:spPr>
        <p:txBody>
          <a:bodyPr/>
          <a:lstStyle/>
          <a:p>
            <a:r>
              <a:rPr lang="en-IN" sz="3600" b="1" dirty="0" smtClean="0"/>
              <a:t>Some more facts on VIEWS</a:t>
            </a:r>
            <a:endParaRPr lang="en-IN" sz="3600" b="1" dirty="0"/>
          </a:p>
        </p:txBody>
      </p:sp>
    </p:spTree>
    <p:extLst>
      <p:ext uri="{BB962C8B-B14F-4D97-AF65-F5344CB8AC3E}">
        <p14:creationId xmlns:p14="http://schemas.microsoft.com/office/powerpoint/2010/main" val="24072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38</a:t>
            </a:fld>
            <a:endParaRPr lang="en-IN"/>
          </a:p>
        </p:txBody>
      </p:sp>
      <p:sp>
        <p:nvSpPr>
          <p:cNvPr id="3" name="Rectangle 2"/>
          <p:cNvSpPr/>
          <p:nvPr/>
        </p:nvSpPr>
        <p:spPr>
          <a:xfrm>
            <a:off x="241249" y="762000"/>
            <a:ext cx="7986793"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a:solidFill>
                  <a:schemeClr val="tx2"/>
                </a:solidFill>
              </a:rPr>
              <a:t>view </a:t>
            </a:r>
            <a:r>
              <a:rPr lang="en-IN" sz="2000" b="1" dirty="0" err="1">
                <a:solidFill>
                  <a:schemeClr val="tx2"/>
                </a:solidFill>
              </a:rPr>
              <a:t>vtemp</a:t>
            </a:r>
            <a:r>
              <a:rPr lang="en-IN" sz="2000" b="1" dirty="0">
                <a:solidFill>
                  <a:schemeClr val="tx2"/>
                </a:solidFill>
              </a:rPr>
              <a:t> (</a:t>
            </a:r>
            <a:r>
              <a:rPr lang="en-IN" sz="2000" b="1" dirty="0" err="1">
                <a:solidFill>
                  <a:schemeClr val="tx2"/>
                </a:solidFill>
              </a:rPr>
              <a:t>empno</a:t>
            </a:r>
            <a:r>
              <a:rPr lang="en-IN" sz="2000" b="1" dirty="0">
                <a:solidFill>
                  <a:schemeClr val="tx2"/>
                </a:solidFill>
              </a:rPr>
              <a:t>, </a:t>
            </a:r>
            <a:r>
              <a:rPr lang="en-IN" sz="2000" b="1" dirty="0" err="1">
                <a:solidFill>
                  <a:schemeClr val="tx2"/>
                </a:solidFill>
              </a:rPr>
              <a:t>ename</a:t>
            </a:r>
            <a:r>
              <a:rPr lang="en-IN" sz="2000" b="1" dirty="0">
                <a:solidFill>
                  <a:schemeClr val="tx2"/>
                </a:solidFill>
              </a:rPr>
              <a:t>, </a:t>
            </a:r>
            <a:r>
              <a:rPr lang="en-IN" sz="2000" b="1" dirty="0" err="1">
                <a:solidFill>
                  <a:schemeClr val="tx2"/>
                </a:solidFill>
              </a:rPr>
              <a:t>edeptno</a:t>
            </a:r>
            <a:r>
              <a:rPr lang="en-IN" sz="2000" b="1" dirty="0">
                <a:solidFill>
                  <a:schemeClr val="tx2"/>
                </a:solidFill>
              </a:rPr>
              <a:t>, </a:t>
            </a:r>
            <a:r>
              <a:rPr lang="en-IN" sz="2000" b="1" dirty="0" err="1">
                <a:solidFill>
                  <a:schemeClr val="tx2"/>
                </a:solidFill>
              </a:rPr>
              <a:t>ddeptno</a:t>
            </a:r>
            <a:r>
              <a:rPr lang="en-IN" sz="2000" b="1" dirty="0">
                <a:solidFill>
                  <a:schemeClr val="tx2"/>
                </a:solidFill>
              </a:rPr>
              <a:t>, </a:t>
            </a:r>
            <a:r>
              <a:rPr lang="en-IN" sz="2000" b="1" dirty="0" err="1">
                <a:solidFill>
                  <a:schemeClr val="tx2"/>
                </a:solidFill>
              </a:rPr>
              <a:t>dname</a:t>
            </a:r>
            <a:r>
              <a:rPr lang="en-IN" sz="2000" b="1" dirty="0">
                <a:solidFill>
                  <a:schemeClr val="tx2"/>
                </a:solidFill>
              </a:rPr>
              <a:t>, </a:t>
            </a:r>
            <a:r>
              <a:rPr lang="en-IN" sz="2000" b="1" dirty="0" err="1">
                <a:solidFill>
                  <a:schemeClr val="tx2"/>
                </a:solidFill>
              </a:rPr>
              <a:t>loc</a:t>
            </a:r>
            <a:r>
              <a:rPr lang="en-IN" sz="2000" b="1" dirty="0" smtClean="0">
                <a:solidFill>
                  <a:schemeClr val="tx2"/>
                </a:solidFill>
              </a:rPr>
              <a:t>)</a:t>
            </a:r>
          </a:p>
          <a:p>
            <a:pPr lvl="1"/>
            <a:r>
              <a:rPr lang="en-IN" sz="2000" b="1" dirty="0" smtClean="0">
                <a:solidFill>
                  <a:schemeClr val="accent6">
                    <a:lumMod val="50000"/>
                  </a:schemeClr>
                </a:solidFill>
              </a:rPr>
              <a:t>insert </a:t>
            </a:r>
            <a:r>
              <a:rPr lang="en-IN" sz="2000" b="1" dirty="0">
                <a:solidFill>
                  <a:schemeClr val="accent6">
                    <a:lumMod val="50000"/>
                  </a:schemeClr>
                </a:solidFill>
              </a:rPr>
              <a:t>into </a:t>
            </a:r>
            <a:r>
              <a:rPr lang="en-IN" sz="2000" b="1" dirty="0" err="1">
                <a:solidFill>
                  <a:schemeClr val="accent6">
                    <a:lumMod val="50000"/>
                  </a:schemeClr>
                </a:solidFill>
              </a:rPr>
              <a:t>vtemp</a:t>
            </a:r>
            <a:r>
              <a:rPr lang="en-IN" sz="2000" b="1" dirty="0">
                <a:solidFill>
                  <a:schemeClr val="accent6">
                    <a:lumMod val="50000"/>
                  </a:schemeClr>
                </a:solidFill>
              </a:rPr>
              <a:t> values (2222, 'JONAS', 60, 60, 'HR', 'BOSTON</a:t>
            </a:r>
            <a:r>
              <a:rPr lang="en-IN" sz="2000" b="1" dirty="0" smtClean="0">
                <a:solidFill>
                  <a:schemeClr val="accent6">
                    <a:lumMod val="50000"/>
                  </a:schemeClr>
                </a:solidFill>
              </a:rPr>
              <a:t>');</a:t>
            </a:r>
          </a:p>
          <a:p>
            <a:pPr lvl="1"/>
            <a:r>
              <a:rPr lang="en-IN" sz="2000" b="1" dirty="0">
                <a:solidFill>
                  <a:schemeClr val="accent6">
                    <a:lumMod val="50000"/>
                  </a:schemeClr>
                </a:solidFill>
              </a:rPr>
              <a:t>insert into </a:t>
            </a:r>
            <a:r>
              <a:rPr lang="en-IN" sz="2000" b="1" dirty="0" err="1">
                <a:solidFill>
                  <a:schemeClr val="accent6">
                    <a:lumMod val="50000"/>
                  </a:schemeClr>
                </a:solidFill>
              </a:rPr>
              <a:t>vtemp</a:t>
            </a:r>
            <a:r>
              <a:rPr lang="en-IN" sz="2000" b="1" dirty="0">
                <a:solidFill>
                  <a:schemeClr val="accent6">
                    <a:lumMod val="50000"/>
                  </a:schemeClr>
                </a:solidFill>
              </a:rPr>
              <a:t> values (2222, 'JONAS', 30, 60, 'HR', 'BOSTON');</a:t>
            </a:r>
            <a:endParaRPr lang="en-IN" sz="2000" b="1" dirty="0" smtClean="0">
              <a:solidFill>
                <a:schemeClr val="accent6">
                  <a:lumMod val="50000"/>
                </a:schemeClr>
              </a:solidFill>
            </a:endParaRPr>
          </a:p>
          <a:p>
            <a:pPr lvl="1"/>
            <a:r>
              <a:rPr lang="en-IN" sz="2000" dirty="0">
                <a:solidFill>
                  <a:srgbClr val="FF0000"/>
                </a:solidFill>
              </a:rPr>
              <a:t>ORA-01776: cannot modify more than one base table through a join view </a:t>
            </a:r>
            <a:endParaRPr lang="en-IN" sz="2000" dirty="0" smtClean="0">
              <a:solidFill>
                <a:srgbClr val="FF0000"/>
              </a:solidFill>
            </a:endParaRPr>
          </a:p>
          <a:p>
            <a:pPr lvl="1"/>
            <a:endParaRPr lang="en-IN" sz="2000" b="1" dirty="0">
              <a:solidFill>
                <a:schemeClr val="tx2"/>
              </a:solidFill>
            </a:endParaRPr>
          </a:p>
          <a:p>
            <a:pPr lvl="1"/>
            <a:r>
              <a:rPr lang="en-IN" sz="2000" b="1" dirty="0">
                <a:solidFill>
                  <a:schemeClr val="accent6">
                    <a:lumMod val="50000"/>
                  </a:schemeClr>
                </a:solidFill>
              </a:rPr>
              <a:t>insert into </a:t>
            </a:r>
            <a:r>
              <a:rPr lang="en-IN" sz="2000" b="1" dirty="0" err="1">
                <a:solidFill>
                  <a:schemeClr val="accent6">
                    <a:lumMod val="50000"/>
                  </a:schemeClr>
                </a:solidFill>
              </a:rPr>
              <a:t>vtemp</a:t>
            </a:r>
            <a:r>
              <a:rPr lang="en-IN" sz="2000" b="1" dirty="0">
                <a:solidFill>
                  <a:schemeClr val="accent6">
                    <a:lumMod val="50000"/>
                  </a:schemeClr>
                </a:solidFill>
              </a:rPr>
              <a: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ename</a:t>
            </a:r>
            <a:r>
              <a:rPr lang="en-IN" sz="2000" b="1" dirty="0">
                <a:solidFill>
                  <a:schemeClr val="accent6">
                    <a:lumMod val="50000"/>
                  </a:schemeClr>
                </a:solidFill>
              </a:rPr>
              <a:t>, </a:t>
            </a:r>
            <a:r>
              <a:rPr lang="en-IN" sz="2000" b="1" dirty="0" err="1">
                <a:solidFill>
                  <a:schemeClr val="accent6">
                    <a:lumMod val="50000"/>
                  </a:schemeClr>
                </a:solidFill>
              </a:rPr>
              <a:t>edeptno</a:t>
            </a:r>
            <a:r>
              <a:rPr lang="en-IN" sz="2000" b="1" dirty="0">
                <a:solidFill>
                  <a:schemeClr val="accent6">
                    <a:lumMod val="50000"/>
                  </a:schemeClr>
                </a:solidFill>
              </a:rPr>
              <a:t>) </a:t>
            </a:r>
            <a:endParaRPr lang="en-IN" sz="2000" b="1" dirty="0" smtClean="0">
              <a:solidFill>
                <a:schemeClr val="accent6">
                  <a:lumMod val="50000"/>
                </a:schemeClr>
              </a:solidFill>
            </a:endParaRPr>
          </a:p>
          <a:p>
            <a:pPr lvl="1"/>
            <a:r>
              <a:rPr lang="en-IN" sz="2000" b="1" dirty="0" smtClean="0">
                <a:solidFill>
                  <a:schemeClr val="accent6">
                    <a:lumMod val="50000"/>
                  </a:schemeClr>
                </a:solidFill>
              </a:rPr>
              <a:t>values </a:t>
            </a:r>
            <a:r>
              <a:rPr lang="en-IN" sz="2000" b="1" dirty="0">
                <a:solidFill>
                  <a:schemeClr val="accent6">
                    <a:lumMod val="50000"/>
                  </a:schemeClr>
                </a:solidFill>
              </a:rPr>
              <a:t>(2222, 'JONAS', 30</a:t>
            </a:r>
            <a:r>
              <a:rPr lang="en-IN" sz="2000" b="1" dirty="0" smtClean="0">
                <a:solidFill>
                  <a:schemeClr val="accent6">
                    <a:lumMod val="50000"/>
                  </a:schemeClr>
                </a:solidFill>
              </a:rPr>
              <a:t>)  	</a:t>
            </a:r>
            <a:r>
              <a:rPr lang="en-IN" sz="2000" b="1" dirty="0" smtClean="0">
                <a:solidFill>
                  <a:schemeClr val="tx2"/>
                </a:solidFill>
              </a:rPr>
              <a:t>		- executes </a:t>
            </a:r>
          </a:p>
          <a:p>
            <a:pPr lvl="1"/>
            <a:endParaRPr lang="en-IN" sz="2000" b="1" dirty="0">
              <a:solidFill>
                <a:schemeClr val="tx2"/>
              </a:solidFill>
            </a:endParaRPr>
          </a:p>
          <a:p>
            <a:pPr lvl="1"/>
            <a:r>
              <a:rPr lang="en-IN" sz="2000" b="1" dirty="0">
                <a:solidFill>
                  <a:schemeClr val="accent6">
                    <a:lumMod val="50000"/>
                  </a:schemeClr>
                </a:solidFill>
              </a:rPr>
              <a:t>insert into </a:t>
            </a:r>
            <a:r>
              <a:rPr lang="en-IN" sz="2000" b="1" dirty="0" err="1">
                <a:solidFill>
                  <a:schemeClr val="accent6">
                    <a:lumMod val="50000"/>
                  </a:schemeClr>
                </a:solidFill>
              </a:rPr>
              <a:t>vtemp</a:t>
            </a:r>
            <a:r>
              <a:rPr lang="en-IN" sz="2000" b="1" dirty="0">
                <a:solidFill>
                  <a:schemeClr val="accent6">
                    <a:lumMod val="50000"/>
                  </a:schemeClr>
                </a:solidFill>
              </a:rPr>
              <a:t> (</a:t>
            </a:r>
            <a:r>
              <a:rPr lang="en-IN" sz="2000" b="1" dirty="0" err="1">
                <a:solidFill>
                  <a:schemeClr val="accent6">
                    <a:lumMod val="50000"/>
                  </a:schemeClr>
                </a:solidFill>
              </a:rPr>
              <a:t>ddeptno</a:t>
            </a:r>
            <a:r>
              <a:rPr lang="en-IN" sz="2000" b="1" dirty="0">
                <a:solidFill>
                  <a:schemeClr val="accent6">
                    <a:lumMod val="50000"/>
                  </a:schemeClr>
                </a:solidFill>
              </a:rPr>
              <a:t>, </a:t>
            </a:r>
            <a:r>
              <a:rPr lang="en-IN" sz="2000" b="1" dirty="0" err="1">
                <a:solidFill>
                  <a:schemeClr val="accent6">
                    <a:lumMod val="50000"/>
                  </a:schemeClr>
                </a:solidFill>
              </a:rPr>
              <a:t>dname</a:t>
            </a:r>
            <a:r>
              <a:rPr lang="en-IN" sz="2000" b="1" dirty="0">
                <a:solidFill>
                  <a:schemeClr val="accent6">
                    <a:lumMod val="50000"/>
                  </a:schemeClr>
                </a:solidFill>
              </a:rPr>
              <a:t>, </a:t>
            </a:r>
            <a:r>
              <a:rPr lang="en-IN" sz="2000" b="1" dirty="0" err="1">
                <a:solidFill>
                  <a:schemeClr val="accent6">
                    <a:lumMod val="50000"/>
                  </a:schemeClr>
                </a:solidFill>
              </a:rPr>
              <a:t>loc</a:t>
            </a:r>
            <a:r>
              <a:rPr lang="en-IN" sz="2000" b="1" dirty="0">
                <a:solidFill>
                  <a:schemeClr val="accent6">
                    <a:lumMod val="50000"/>
                  </a:schemeClr>
                </a:solidFill>
              </a:rPr>
              <a:t>) values (60, 'HR', 'BOSTON</a:t>
            </a:r>
            <a:r>
              <a:rPr lang="en-IN" sz="2000" b="1" dirty="0" smtClean="0">
                <a:solidFill>
                  <a:schemeClr val="accent6">
                    <a:lumMod val="50000"/>
                  </a:schemeClr>
                </a:solidFill>
              </a:rPr>
              <a:t>');</a:t>
            </a:r>
          </a:p>
          <a:p>
            <a:pPr lvl="1"/>
            <a:r>
              <a:rPr lang="en-IN" sz="2000" dirty="0">
                <a:solidFill>
                  <a:srgbClr val="FF0000"/>
                </a:solidFill>
              </a:rPr>
              <a:t>ORA-01779: cannot modify a column which maps to a non key-preserved table </a:t>
            </a:r>
            <a:endParaRPr lang="en-IN" sz="2000" b="1" dirty="0">
              <a:solidFill>
                <a:srgbClr val="FF0000"/>
              </a:solidFill>
            </a:endParaRPr>
          </a:p>
          <a:p>
            <a:pPr marL="342900" indent="-342900">
              <a:buFont typeface="Wingdings" pitchFamily="2" charset="2"/>
              <a:buChar char="Ø"/>
            </a:pPr>
            <a:r>
              <a:rPr lang="en-IN" sz="2000" b="1" dirty="0" smtClean="0">
                <a:solidFill>
                  <a:schemeClr val="tx2"/>
                </a:solidFill>
              </a:rPr>
              <a:t>If </a:t>
            </a:r>
            <a:r>
              <a:rPr lang="en-IN" sz="2000" b="1" dirty="0">
                <a:solidFill>
                  <a:schemeClr val="tx2"/>
                </a:solidFill>
              </a:rPr>
              <a:t>you </a:t>
            </a:r>
            <a:r>
              <a:rPr lang="en-IN" sz="2000" b="1" dirty="0" smtClean="0">
                <a:solidFill>
                  <a:schemeClr val="tx2"/>
                </a:solidFill>
              </a:rPr>
              <a:t>are sure that </a:t>
            </a:r>
            <a:r>
              <a:rPr lang="en-IN" sz="2000" b="1" dirty="0">
                <a:solidFill>
                  <a:schemeClr val="tx2"/>
                </a:solidFill>
              </a:rPr>
              <a:t>a given row in a table will appear at most once in the view -- that table is "key preserved" in the view</a:t>
            </a:r>
            <a:r>
              <a:rPr lang="en-IN" sz="2000" b="1" dirty="0" smtClean="0">
                <a:solidFill>
                  <a:schemeClr val="tx2"/>
                </a:solidFill>
              </a:rPr>
              <a:t>.</a:t>
            </a:r>
          </a:p>
          <a:p>
            <a:pPr marL="342900" indent="-342900">
              <a:buFont typeface="Wingdings" pitchFamily="2" charset="2"/>
              <a:buChar char="Ø"/>
            </a:pPr>
            <a:r>
              <a:rPr lang="en-IN" sz="2000" b="1" dirty="0" smtClean="0">
                <a:solidFill>
                  <a:schemeClr val="tx2"/>
                </a:solidFill>
              </a:rPr>
              <a:t>In the view </a:t>
            </a:r>
            <a:r>
              <a:rPr lang="en-IN" sz="2000" b="1" dirty="0" err="1" smtClean="0">
                <a:solidFill>
                  <a:schemeClr val="tx2"/>
                </a:solidFill>
              </a:rPr>
              <a:t>vtemp</a:t>
            </a:r>
            <a:r>
              <a:rPr lang="en-IN" sz="2000" b="1" dirty="0" smtClean="0">
                <a:solidFill>
                  <a:schemeClr val="tx2"/>
                </a:solidFill>
              </a:rPr>
              <a:t> every row of </a:t>
            </a:r>
            <a:r>
              <a:rPr lang="en-IN" sz="2000" b="1" dirty="0" err="1" smtClean="0">
                <a:solidFill>
                  <a:schemeClr val="tx2"/>
                </a:solidFill>
              </a:rPr>
              <a:t>emp</a:t>
            </a:r>
            <a:r>
              <a:rPr lang="en-IN" sz="2000" b="1" dirty="0" smtClean="0">
                <a:solidFill>
                  <a:schemeClr val="tx2"/>
                </a:solidFill>
              </a:rPr>
              <a:t> table appears at the most once</a:t>
            </a:r>
          </a:p>
          <a:p>
            <a:pPr marL="342900" indent="-342900">
              <a:buFont typeface="Wingdings" pitchFamily="2" charset="2"/>
              <a:buChar char="Ø"/>
            </a:pPr>
            <a:r>
              <a:rPr lang="en-IN" sz="2000" b="1" dirty="0" smtClean="0">
                <a:solidFill>
                  <a:schemeClr val="tx2"/>
                </a:solidFill>
              </a:rPr>
              <a:t>For </a:t>
            </a:r>
            <a:r>
              <a:rPr lang="en-IN" sz="2000" b="1" dirty="0" err="1" smtClean="0">
                <a:solidFill>
                  <a:schemeClr val="tx2"/>
                </a:solidFill>
              </a:rPr>
              <a:t>vtemp</a:t>
            </a:r>
            <a:r>
              <a:rPr lang="en-IN" sz="2000" b="1" dirty="0" smtClean="0">
                <a:solidFill>
                  <a:schemeClr val="tx2"/>
                </a:solidFill>
              </a:rPr>
              <a:t>, </a:t>
            </a:r>
            <a:r>
              <a:rPr lang="en-IN" sz="2000" b="1" dirty="0" err="1" smtClean="0">
                <a:solidFill>
                  <a:schemeClr val="tx2"/>
                </a:solidFill>
              </a:rPr>
              <a:t>empno</a:t>
            </a:r>
            <a:r>
              <a:rPr lang="en-IN" sz="2000" b="1" dirty="0" smtClean="0">
                <a:solidFill>
                  <a:schemeClr val="tx2"/>
                </a:solidFill>
              </a:rPr>
              <a:t>(PK) is key-preserved and </a:t>
            </a:r>
            <a:r>
              <a:rPr lang="en-IN" sz="2000" b="1" dirty="0" err="1" smtClean="0">
                <a:solidFill>
                  <a:schemeClr val="tx2"/>
                </a:solidFill>
              </a:rPr>
              <a:t>d.deptno</a:t>
            </a:r>
            <a:r>
              <a:rPr lang="en-IN" sz="2000" b="1" dirty="0" smtClean="0">
                <a:solidFill>
                  <a:schemeClr val="tx2"/>
                </a:solidFill>
              </a:rPr>
              <a:t>(PK of </a:t>
            </a:r>
            <a:r>
              <a:rPr lang="en-IN" sz="2000" b="1" dirty="0" err="1" smtClean="0">
                <a:solidFill>
                  <a:schemeClr val="tx2"/>
                </a:solidFill>
              </a:rPr>
              <a:t>dept</a:t>
            </a:r>
            <a:r>
              <a:rPr lang="en-IN" sz="2000" b="1" dirty="0" smtClean="0">
                <a:solidFill>
                  <a:schemeClr val="tx2"/>
                </a:solidFill>
              </a:rPr>
              <a:t> table) is not. </a:t>
            </a:r>
          </a:p>
          <a:p>
            <a:pPr marL="342900" indent="-342900">
              <a:buFont typeface="Wingdings" pitchFamily="2" charset="2"/>
              <a:buChar char="Ø"/>
            </a:pPr>
            <a:r>
              <a:rPr lang="en-IN" sz="2000" b="1" dirty="0" smtClean="0">
                <a:solidFill>
                  <a:schemeClr val="tx2"/>
                </a:solidFill>
              </a:rPr>
              <a:t>So if for the view </a:t>
            </a:r>
            <a:r>
              <a:rPr lang="en-IN" sz="2000" b="1" dirty="0" err="1" smtClean="0">
                <a:solidFill>
                  <a:schemeClr val="tx2"/>
                </a:solidFill>
              </a:rPr>
              <a:t>vtemp</a:t>
            </a:r>
            <a:r>
              <a:rPr lang="en-IN" sz="2000" b="1" dirty="0" smtClean="0">
                <a:solidFill>
                  <a:schemeClr val="tx2"/>
                </a:solidFill>
              </a:rPr>
              <a:t>, </a:t>
            </a:r>
            <a:r>
              <a:rPr lang="en-IN" sz="2000" b="1" dirty="0" err="1" smtClean="0">
                <a:solidFill>
                  <a:schemeClr val="tx2"/>
                </a:solidFill>
              </a:rPr>
              <a:t>emp</a:t>
            </a:r>
            <a:r>
              <a:rPr lang="en-IN" sz="2000" b="1" dirty="0" smtClean="0">
                <a:solidFill>
                  <a:schemeClr val="tx2"/>
                </a:solidFill>
              </a:rPr>
              <a:t> table is key-preserved and </a:t>
            </a:r>
            <a:r>
              <a:rPr lang="en-IN" sz="2000" b="1" dirty="0" err="1" smtClean="0">
                <a:solidFill>
                  <a:schemeClr val="tx2"/>
                </a:solidFill>
              </a:rPr>
              <a:t>dept</a:t>
            </a:r>
            <a:r>
              <a:rPr lang="en-IN" sz="2000" b="1" dirty="0" smtClean="0">
                <a:solidFill>
                  <a:schemeClr val="tx2"/>
                </a:solidFill>
              </a:rPr>
              <a:t> table is not i.e. it is non key-preserved table.</a:t>
            </a:r>
            <a:endParaRPr lang="en-IN" sz="2000" b="1" dirty="0">
              <a:solidFill>
                <a:schemeClr val="tx2"/>
              </a:solidFill>
            </a:endParaRPr>
          </a:p>
        </p:txBody>
      </p:sp>
      <p:sp>
        <p:nvSpPr>
          <p:cNvPr id="5" name="Title 1"/>
          <p:cNvSpPr>
            <a:spLocks noGrp="1"/>
          </p:cNvSpPr>
          <p:nvPr>
            <p:ph type="title"/>
          </p:nvPr>
        </p:nvSpPr>
        <p:spPr>
          <a:xfrm>
            <a:off x="76199" y="183502"/>
            <a:ext cx="8186055" cy="609600"/>
          </a:xfrm>
        </p:spPr>
        <p:txBody>
          <a:bodyPr/>
          <a:lstStyle/>
          <a:p>
            <a:r>
              <a:rPr lang="en-IN" sz="3600" b="1" dirty="0" smtClean="0"/>
              <a:t>Some more facts on VIEWS</a:t>
            </a:r>
            <a:endParaRPr lang="en-IN" sz="3600" b="1" dirty="0"/>
          </a:p>
        </p:txBody>
      </p:sp>
    </p:spTree>
    <p:extLst>
      <p:ext uri="{BB962C8B-B14F-4D97-AF65-F5344CB8AC3E}">
        <p14:creationId xmlns:p14="http://schemas.microsoft.com/office/powerpoint/2010/main" val="160021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39</a:t>
            </a:fld>
            <a:endParaRPr lang="en-IN"/>
          </a:p>
        </p:txBody>
      </p:sp>
      <p:sp>
        <p:nvSpPr>
          <p:cNvPr id="3" name="Rectangle 2"/>
          <p:cNvSpPr/>
          <p:nvPr/>
        </p:nvSpPr>
        <p:spPr>
          <a:xfrm>
            <a:off x="261466" y="762000"/>
            <a:ext cx="7986793" cy="3477875"/>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buFont typeface="Wingdings" pitchFamily="2" charset="2"/>
              <a:buChar char="Ø"/>
            </a:pPr>
            <a:r>
              <a:rPr lang="en-IN" sz="2000" dirty="0" smtClean="0">
                <a:solidFill>
                  <a:schemeClr val="tx2"/>
                </a:solidFill>
              </a:rPr>
              <a:t>Oracle </a:t>
            </a:r>
            <a:r>
              <a:rPr lang="en-IN" sz="2000" dirty="0">
                <a:solidFill>
                  <a:schemeClr val="tx2"/>
                </a:solidFill>
              </a:rPr>
              <a:t>uses materialized views (also known as snapshots in prior releases) </a:t>
            </a:r>
            <a:r>
              <a:rPr lang="en-IN" sz="2000" b="1" dirty="0">
                <a:solidFill>
                  <a:schemeClr val="tx2"/>
                </a:solidFill>
              </a:rPr>
              <a:t>to replicate </a:t>
            </a:r>
            <a:r>
              <a:rPr lang="en-IN" sz="2000" b="1" dirty="0" smtClean="0">
                <a:solidFill>
                  <a:schemeClr val="tx2"/>
                </a:solidFill>
              </a:rPr>
              <a:t>in Distributed Databases </a:t>
            </a:r>
            <a:r>
              <a:rPr lang="en-IN" sz="2000" b="1" dirty="0">
                <a:solidFill>
                  <a:schemeClr val="tx2"/>
                </a:solidFill>
              </a:rPr>
              <a:t>and to cache expensive queries in a data warehouse environment</a:t>
            </a:r>
            <a:r>
              <a:rPr lang="en-IN" sz="2000" dirty="0" smtClean="0">
                <a:solidFill>
                  <a:schemeClr val="tx2"/>
                </a:solidFill>
              </a:rPr>
              <a:t>.</a:t>
            </a:r>
          </a:p>
          <a:p>
            <a:pPr marL="342900" indent="-342900">
              <a:buFont typeface="Wingdings" pitchFamily="2" charset="2"/>
              <a:buChar char="Ø"/>
            </a:pPr>
            <a:r>
              <a:rPr lang="en-IN" sz="2000" dirty="0">
                <a:solidFill>
                  <a:schemeClr val="tx2"/>
                </a:solidFill>
              </a:rPr>
              <a:t>Definition of Materialized </a:t>
            </a:r>
            <a:r>
              <a:rPr lang="en-IN" sz="2000" dirty="0" smtClean="0">
                <a:solidFill>
                  <a:schemeClr val="tx2"/>
                </a:solidFill>
              </a:rPr>
              <a:t>views is </a:t>
            </a:r>
            <a:r>
              <a:rPr lang="en-IN" sz="2000" dirty="0">
                <a:solidFill>
                  <a:schemeClr val="tx2"/>
                </a:solidFill>
              </a:rPr>
              <a:t>stored in databases</a:t>
            </a:r>
            <a:r>
              <a:rPr lang="en-IN" sz="2000" dirty="0" smtClean="0">
                <a:solidFill>
                  <a:schemeClr val="tx2"/>
                </a:solidFill>
              </a:rPr>
              <a:t>.</a:t>
            </a:r>
          </a:p>
          <a:p>
            <a:pPr marL="342900" indent="-342900">
              <a:buFont typeface="Wingdings" pitchFamily="2" charset="2"/>
              <a:buChar char="Ø"/>
            </a:pPr>
            <a:r>
              <a:rPr lang="en-IN" sz="2000" dirty="0" smtClean="0">
                <a:solidFill>
                  <a:schemeClr val="tx2"/>
                </a:solidFill>
              </a:rPr>
              <a:t>Materialized </a:t>
            </a:r>
            <a:r>
              <a:rPr lang="en-IN" sz="2000" dirty="0">
                <a:solidFill>
                  <a:schemeClr val="tx2"/>
                </a:solidFill>
              </a:rPr>
              <a:t>views are </a:t>
            </a:r>
            <a:r>
              <a:rPr lang="en-IN" sz="2000" b="1" dirty="0">
                <a:solidFill>
                  <a:schemeClr val="tx2"/>
                </a:solidFill>
              </a:rPr>
              <a:t>useful in Data-warehousing concepts</a:t>
            </a:r>
            <a:r>
              <a:rPr lang="en-IN" sz="2000" dirty="0">
                <a:solidFill>
                  <a:schemeClr val="tx2"/>
                </a:solidFill>
              </a:rPr>
              <a:t>. When you create a Materialized view, Oracle Database creates one internal table and at least one index, and may create one view, all in the schema of the materialized views</a:t>
            </a:r>
            <a:r>
              <a:rPr lang="en-IN" sz="2000" dirty="0" smtClean="0">
                <a:solidFill>
                  <a:schemeClr val="tx2"/>
                </a:solidFill>
              </a:rPr>
              <a:t>.</a:t>
            </a:r>
          </a:p>
          <a:p>
            <a:pPr marL="342900" indent="-342900">
              <a:buFont typeface="Wingdings" pitchFamily="2" charset="2"/>
              <a:buChar char="Ø"/>
            </a:pPr>
            <a:endParaRPr lang="en-IN" sz="2000" dirty="0" smtClean="0">
              <a:solidFill>
                <a:schemeClr val="tx2"/>
              </a:solidFill>
            </a:endParaRPr>
          </a:p>
          <a:p>
            <a:r>
              <a:rPr lang="en-IN" sz="2000" b="1" dirty="0">
                <a:solidFill>
                  <a:schemeClr val="accent6">
                    <a:lumMod val="50000"/>
                  </a:schemeClr>
                </a:solidFill>
              </a:rPr>
              <a:t>create materialized view </a:t>
            </a:r>
            <a:r>
              <a:rPr lang="en-IN" sz="2000" b="1" dirty="0" err="1" smtClean="0">
                <a:solidFill>
                  <a:schemeClr val="accent6">
                    <a:lumMod val="50000"/>
                  </a:schemeClr>
                </a:solidFill>
              </a:rPr>
              <a:t>mview</a:t>
            </a:r>
            <a:r>
              <a:rPr lang="en-IN" sz="2000" b="1" dirty="0" smtClean="0">
                <a:solidFill>
                  <a:schemeClr val="accent6">
                    <a:lumMod val="50000"/>
                  </a:schemeClr>
                </a:solidFill>
              </a:rPr>
              <a:t> </a:t>
            </a:r>
          </a:p>
          <a:p>
            <a:r>
              <a:rPr lang="en-IN" sz="2000" b="1" dirty="0" smtClean="0">
                <a:solidFill>
                  <a:schemeClr val="accent6">
                    <a:lumMod val="50000"/>
                  </a:schemeClr>
                </a:solidFill>
              </a:rPr>
              <a:t>as </a:t>
            </a:r>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smtClean="0">
                <a:solidFill>
                  <a:schemeClr val="accent6">
                    <a:lumMod val="50000"/>
                  </a:schemeClr>
                </a:solidFill>
              </a:rPr>
              <a:t>job from </a:t>
            </a:r>
            <a:r>
              <a:rPr lang="en-IN" sz="2000" b="1" dirty="0" err="1" smtClean="0">
                <a:solidFill>
                  <a:schemeClr val="accent6">
                    <a:lumMod val="50000"/>
                  </a:schemeClr>
                </a:solidFill>
              </a:rPr>
              <a:t>emp</a:t>
            </a:r>
            <a:r>
              <a:rPr lang="en-IN" sz="2000" b="1" dirty="0" smtClean="0">
                <a:solidFill>
                  <a:schemeClr val="accent6">
                    <a:lumMod val="50000"/>
                  </a:schemeClr>
                </a:solidFill>
              </a:rPr>
              <a:t> where </a:t>
            </a:r>
            <a:r>
              <a:rPr lang="en-IN" sz="2000" b="1" dirty="0" err="1">
                <a:solidFill>
                  <a:schemeClr val="accent6">
                    <a:lumMod val="50000"/>
                  </a:schemeClr>
                </a:solidFill>
              </a:rPr>
              <a:t>deptno</a:t>
            </a:r>
            <a:r>
              <a:rPr lang="en-IN" sz="2000" b="1" dirty="0">
                <a:solidFill>
                  <a:schemeClr val="accent6">
                    <a:lumMod val="50000"/>
                  </a:schemeClr>
                </a:solidFill>
              </a:rPr>
              <a:t> in (10, 20);</a:t>
            </a:r>
          </a:p>
        </p:txBody>
      </p:sp>
      <p:pic>
        <p:nvPicPr>
          <p:cNvPr id="1026" name="Picture 2" descr="ORACLE-BASE - Materialized Views in Ora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029" y="4114800"/>
            <a:ext cx="6917293" cy="26670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51418" y="76200"/>
            <a:ext cx="8186055" cy="609600"/>
          </a:xfrm>
        </p:spPr>
        <p:txBody>
          <a:bodyPr/>
          <a:lstStyle/>
          <a:p>
            <a:r>
              <a:rPr lang="en-IN" sz="3600" b="1" dirty="0" smtClean="0"/>
              <a:t>MATERIALIZED VIEWS</a:t>
            </a:r>
            <a:endParaRPr lang="en-IN" sz="3600" b="1" dirty="0"/>
          </a:p>
        </p:txBody>
      </p:sp>
    </p:spTree>
    <p:extLst>
      <p:ext uri="{BB962C8B-B14F-4D97-AF65-F5344CB8AC3E}">
        <p14:creationId xmlns:p14="http://schemas.microsoft.com/office/powerpoint/2010/main" val="79805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4</a:t>
            </a:fld>
            <a:endParaRPr lang="en-IN"/>
          </a:p>
        </p:txBody>
      </p:sp>
      <p:sp>
        <p:nvSpPr>
          <p:cNvPr id="3" name="Title 1"/>
          <p:cNvSpPr>
            <a:spLocks noGrp="1"/>
          </p:cNvSpPr>
          <p:nvPr>
            <p:ph type="title"/>
          </p:nvPr>
        </p:nvSpPr>
        <p:spPr>
          <a:xfrm>
            <a:off x="381000" y="152400"/>
            <a:ext cx="7620000" cy="609600"/>
          </a:xfrm>
        </p:spPr>
        <p:txBody>
          <a:bodyPr/>
          <a:lstStyle/>
          <a:p>
            <a:r>
              <a:rPr lang="en-IN" dirty="0" smtClean="0"/>
              <a:t>Some Data Dictionary Tables…</a:t>
            </a:r>
            <a:endParaRPr lang="en-IN" dirty="0"/>
          </a:p>
        </p:txBody>
      </p:sp>
      <p:sp>
        <p:nvSpPr>
          <p:cNvPr id="5" name="Rectangle 4"/>
          <p:cNvSpPr/>
          <p:nvPr/>
        </p:nvSpPr>
        <p:spPr>
          <a:xfrm>
            <a:off x="421178" y="1143000"/>
            <a:ext cx="7777942" cy="1169551"/>
          </a:xfrm>
          <a:prstGeom prst="rect">
            <a:avLst/>
          </a:prstGeom>
          <a:solidFill>
            <a:schemeClr val="accent1">
              <a:lumMod val="20000"/>
              <a:lumOff val="80000"/>
            </a:schemeClr>
          </a:solidFill>
          <a:ln w="28575">
            <a:solidFill>
              <a:schemeClr val="tx1"/>
            </a:solidFill>
          </a:ln>
        </p:spPr>
        <p:txBody>
          <a:bodyPr wrap="square">
            <a:spAutoFit/>
          </a:bodyPr>
          <a:lstStyle/>
          <a:p>
            <a:pPr marL="0" lvl="1">
              <a:spcBef>
                <a:spcPts val="600"/>
              </a:spcBef>
            </a:pPr>
            <a:r>
              <a:rPr lang="en-IN" sz="2000" b="1" dirty="0" smtClean="0">
                <a:solidFill>
                  <a:schemeClr val="accent6">
                    <a:lumMod val="50000"/>
                  </a:schemeClr>
                </a:solidFill>
              </a:rPr>
              <a:t>select </a:t>
            </a:r>
            <a:r>
              <a:rPr lang="en-IN" sz="2000" b="1" dirty="0" err="1">
                <a:solidFill>
                  <a:schemeClr val="accent6">
                    <a:lumMod val="50000"/>
                  </a:schemeClr>
                </a:solidFill>
              </a:rPr>
              <a:t>table_name</a:t>
            </a:r>
            <a:r>
              <a:rPr lang="en-IN" sz="2000" b="1" dirty="0" smtClean="0">
                <a:solidFill>
                  <a:schemeClr val="accent6">
                    <a:lumMod val="50000"/>
                  </a:schemeClr>
                </a:solidFill>
              </a:rPr>
              <a:t>, </a:t>
            </a:r>
            <a:r>
              <a:rPr lang="en-IN" sz="2000" b="1" dirty="0" err="1" smtClean="0">
                <a:solidFill>
                  <a:schemeClr val="accent6">
                    <a:lumMod val="50000"/>
                  </a:schemeClr>
                </a:solidFill>
              </a:rPr>
              <a:t>constraint_name</a:t>
            </a:r>
            <a:r>
              <a:rPr lang="en-IN" sz="2000" b="1" dirty="0" smtClean="0">
                <a:solidFill>
                  <a:schemeClr val="accent6">
                    <a:lumMod val="50000"/>
                  </a:schemeClr>
                </a:solidFill>
              </a:rPr>
              <a:t>, </a:t>
            </a:r>
            <a:r>
              <a:rPr lang="en-IN" sz="2000" b="1" dirty="0" err="1" smtClean="0">
                <a:solidFill>
                  <a:schemeClr val="accent6">
                    <a:lumMod val="50000"/>
                  </a:schemeClr>
                </a:solidFill>
              </a:rPr>
              <a:t>constraint_type</a:t>
            </a:r>
            <a:r>
              <a:rPr lang="en-IN" sz="2000" b="1" dirty="0" smtClean="0">
                <a:solidFill>
                  <a:schemeClr val="accent6">
                    <a:lumMod val="50000"/>
                  </a:schemeClr>
                </a:solidFill>
              </a:rPr>
              <a:t>, </a:t>
            </a:r>
            <a:r>
              <a:rPr lang="en-IN" sz="2000" b="1" dirty="0" err="1" smtClean="0">
                <a:solidFill>
                  <a:schemeClr val="accent6">
                    <a:lumMod val="50000"/>
                  </a:schemeClr>
                </a:solidFill>
              </a:rPr>
              <a:t>search_condition</a:t>
            </a:r>
            <a:r>
              <a:rPr lang="en-IN" sz="2000" b="1" dirty="0" smtClean="0">
                <a:solidFill>
                  <a:schemeClr val="accent6">
                    <a:lumMod val="50000"/>
                  </a:schemeClr>
                </a:solidFill>
              </a:rPr>
              <a:t> </a:t>
            </a:r>
          </a:p>
          <a:p>
            <a:pPr marL="0" lvl="1">
              <a:spcBef>
                <a:spcPts val="600"/>
              </a:spcBef>
            </a:pPr>
            <a:r>
              <a:rPr lang="en-IN" sz="2000" b="1" dirty="0" smtClean="0">
                <a:solidFill>
                  <a:schemeClr val="accent6">
                    <a:lumMod val="50000"/>
                  </a:schemeClr>
                </a:solidFill>
              </a:rPr>
              <a:t>from </a:t>
            </a:r>
            <a:r>
              <a:rPr lang="en-IN" sz="2000" b="1" dirty="0" err="1" smtClean="0">
                <a:solidFill>
                  <a:schemeClr val="accent6">
                    <a:lumMod val="50000"/>
                  </a:schemeClr>
                </a:solidFill>
              </a:rPr>
              <a:t>user_constraints</a:t>
            </a:r>
            <a:endParaRPr lang="en-IN" sz="2000" b="1" dirty="0" smtClean="0">
              <a:solidFill>
                <a:schemeClr val="accent6">
                  <a:lumMod val="50000"/>
                </a:schemeClr>
              </a:solidFill>
            </a:endParaRPr>
          </a:p>
          <a:p>
            <a:pPr marL="0" lvl="1">
              <a:spcBef>
                <a:spcPts val="600"/>
              </a:spcBef>
            </a:pPr>
            <a:r>
              <a:rPr lang="en-IN" sz="2000" b="1" dirty="0" smtClean="0">
                <a:solidFill>
                  <a:schemeClr val="accent6">
                    <a:lumMod val="50000"/>
                  </a:schemeClr>
                </a:solidFill>
              </a:rPr>
              <a:t>where </a:t>
            </a:r>
            <a:r>
              <a:rPr lang="en-IN" sz="2000" b="1" dirty="0" err="1" smtClean="0">
                <a:solidFill>
                  <a:schemeClr val="accent6">
                    <a:lumMod val="50000"/>
                  </a:schemeClr>
                </a:solidFill>
              </a:rPr>
              <a:t>table_name</a:t>
            </a:r>
            <a:r>
              <a:rPr lang="en-IN" sz="2000" b="1" dirty="0" smtClean="0">
                <a:solidFill>
                  <a:schemeClr val="accent6">
                    <a:lumMod val="50000"/>
                  </a:schemeClr>
                </a:solidFill>
              </a:rPr>
              <a:t> = ‘EMP’;  </a:t>
            </a:r>
            <a:r>
              <a:rPr lang="en-IN" sz="2000" b="1" dirty="0" smtClean="0">
                <a:solidFill>
                  <a:srgbClr val="FF0000"/>
                </a:solidFill>
              </a:rPr>
              <a:t>(Table name is always stored in uppercase)</a:t>
            </a:r>
            <a:endParaRPr lang="en-IN" sz="2000"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025744130"/>
              </p:ext>
            </p:extLst>
          </p:nvPr>
        </p:nvGraphicFramePr>
        <p:xfrm>
          <a:off x="500149" y="2743200"/>
          <a:ext cx="7620000" cy="1280160"/>
        </p:xfrm>
        <a:graphic>
          <a:graphicData uri="http://schemas.openxmlformats.org/drawingml/2006/table">
            <a:tbl>
              <a:tblPr>
                <a:tableStyleId>{35758FB7-9AC5-4552-8A53-C91805E547FA}</a:tableStyleId>
              </a:tblPr>
              <a:tblGrid>
                <a:gridCol w="1905000"/>
                <a:gridCol w="1905000"/>
                <a:gridCol w="1905000"/>
                <a:gridCol w="1905000"/>
              </a:tblGrid>
              <a:tr h="0">
                <a:tc>
                  <a:txBody>
                    <a:bodyPr/>
                    <a:lstStyle/>
                    <a:p>
                      <a:pPr fontAlgn="b"/>
                      <a:r>
                        <a:rPr lang="en-IN" sz="1600" b="1" dirty="0" smtClean="0">
                          <a:effectLst/>
                        </a:rPr>
                        <a:t>TABLE_NAME</a:t>
                      </a:r>
                      <a:endParaRPr lang="en-IN" sz="1600" b="1" dirty="0">
                        <a:solidFill>
                          <a:srgbClr val="000000"/>
                        </a:solidFill>
                        <a:effectLst/>
                      </a:endParaRPr>
                    </a:p>
                  </a:txBody>
                  <a:tcPr marL="60960" marR="60960" marT="60960" marB="60960" anchor="b"/>
                </a:tc>
                <a:tc>
                  <a:txBody>
                    <a:bodyPr/>
                    <a:lstStyle/>
                    <a:p>
                      <a:pPr fontAlgn="b"/>
                      <a:r>
                        <a:rPr lang="en-IN" sz="1600" b="1" dirty="0">
                          <a:effectLst/>
                        </a:rPr>
                        <a:t>CONSTRAINT_NAME</a:t>
                      </a:r>
                      <a:endParaRPr lang="en-IN" sz="1600" b="1" dirty="0">
                        <a:solidFill>
                          <a:srgbClr val="000000"/>
                        </a:solidFill>
                        <a:effectLst/>
                      </a:endParaRPr>
                    </a:p>
                  </a:txBody>
                  <a:tcPr marL="60960" marR="60960" marT="60960" marB="60960" anchor="b"/>
                </a:tc>
                <a:tc>
                  <a:txBody>
                    <a:bodyPr/>
                    <a:lstStyle/>
                    <a:p>
                      <a:pPr fontAlgn="b"/>
                      <a:r>
                        <a:rPr lang="en-IN" sz="1600" b="1" dirty="0">
                          <a:effectLst/>
                        </a:rPr>
                        <a:t>CONSTRAINT_TYPE</a:t>
                      </a:r>
                      <a:endParaRPr lang="en-IN" sz="1600" b="1" dirty="0">
                        <a:solidFill>
                          <a:srgbClr val="000000"/>
                        </a:solidFill>
                        <a:effectLst/>
                      </a:endParaRPr>
                    </a:p>
                  </a:txBody>
                  <a:tcPr marL="60960" marR="60960" marT="60960" marB="60960" anchor="b"/>
                </a:tc>
                <a:tc>
                  <a:txBody>
                    <a:bodyPr/>
                    <a:lstStyle/>
                    <a:p>
                      <a:pPr fontAlgn="b"/>
                      <a:r>
                        <a:rPr lang="en-IN" sz="1600" b="1" dirty="0">
                          <a:effectLst/>
                        </a:rPr>
                        <a:t>SEARCH_CONDITION</a:t>
                      </a:r>
                      <a:endParaRPr lang="en-IN" sz="1600" b="1" dirty="0">
                        <a:solidFill>
                          <a:srgbClr val="000000"/>
                        </a:solidFill>
                        <a:effectLst/>
                      </a:endParaRPr>
                    </a:p>
                  </a:txBody>
                  <a:tcPr marL="60960" marR="60960" marT="60960" marB="60960" anchor="b"/>
                </a:tc>
              </a:tr>
              <a:tr h="0">
                <a:tc>
                  <a:txBody>
                    <a:bodyPr/>
                    <a:lstStyle/>
                    <a:p>
                      <a:r>
                        <a:rPr lang="en-IN" sz="1600">
                          <a:effectLst/>
                        </a:rPr>
                        <a:t>EMP</a:t>
                      </a:r>
                      <a:endParaRPr lang="en-IN" sz="1600">
                        <a:solidFill>
                          <a:srgbClr val="000000"/>
                        </a:solidFill>
                        <a:effectLst/>
                      </a:endParaRPr>
                    </a:p>
                  </a:txBody>
                  <a:tcPr marL="60960" marR="60960" marT="30480" marB="30480" anchor="ctr"/>
                </a:tc>
                <a:tc>
                  <a:txBody>
                    <a:bodyPr/>
                    <a:lstStyle/>
                    <a:p>
                      <a:r>
                        <a:rPr lang="en-IN" sz="1600">
                          <a:effectLst/>
                        </a:rPr>
                        <a:t>CK_SAL</a:t>
                      </a:r>
                      <a:endParaRPr lang="en-IN" sz="1600">
                        <a:solidFill>
                          <a:srgbClr val="000000"/>
                        </a:solidFill>
                        <a:effectLst/>
                      </a:endParaRPr>
                    </a:p>
                  </a:txBody>
                  <a:tcPr marL="60960" marR="60960" marT="30480" marB="30480" anchor="ctr"/>
                </a:tc>
                <a:tc>
                  <a:txBody>
                    <a:bodyPr/>
                    <a:lstStyle/>
                    <a:p>
                      <a:r>
                        <a:rPr lang="en-IN" sz="1600" dirty="0">
                          <a:effectLst/>
                        </a:rPr>
                        <a:t>C</a:t>
                      </a:r>
                      <a:endParaRPr lang="en-IN" sz="1600" dirty="0">
                        <a:solidFill>
                          <a:srgbClr val="000000"/>
                        </a:solidFill>
                        <a:effectLst/>
                      </a:endParaRPr>
                    </a:p>
                  </a:txBody>
                  <a:tcPr marL="60960" marR="60960" marT="30480" marB="30480" anchor="ctr"/>
                </a:tc>
                <a:tc>
                  <a:txBody>
                    <a:bodyPr/>
                    <a:lstStyle/>
                    <a:p>
                      <a:r>
                        <a:rPr lang="en-IN" sz="1600">
                          <a:effectLst/>
                        </a:rPr>
                        <a:t>sal&gt;0</a:t>
                      </a:r>
                      <a:endParaRPr lang="en-IN" sz="1600">
                        <a:solidFill>
                          <a:srgbClr val="000000"/>
                        </a:solidFill>
                        <a:effectLst/>
                      </a:endParaRPr>
                    </a:p>
                  </a:txBody>
                  <a:tcPr marL="60960" marR="60960" marT="30480" marB="30480" anchor="ctr"/>
                </a:tc>
              </a:tr>
              <a:tr h="0">
                <a:tc>
                  <a:txBody>
                    <a:bodyPr/>
                    <a:lstStyle/>
                    <a:p>
                      <a:r>
                        <a:rPr lang="en-IN" sz="1600">
                          <a:effectLst/>
                        </a:rPr>
                        <a:t>EMP</a:t>
                      </a:r>
                      <a:endParaRPr lang="en-IN" sz="1600">
                        <a:solidFill>
                          <a:srgbClr val="000000"/>
                        </a:solidFill>
                        <a:effectLst/>
                      </a:endParaRPr>
                    </a:p>
                  </a:txBody>
                  <a:tcPr marL="60960" marR="60960" marT="30480" marB="30480" anchor="ctr"/>
                </a:tc>
                <a:tc>
                  <a:txBody>
                    <a:bodyPr/>
                    <a:lstStyle/>
                    <a:p>
                      <a:r>
                        <a:rPr lang="en-IN" sz="1600">
                          <a:effectLst/>
                        </a:rPr>
                        <a:t>PK_EMP</a:t>
                      </a:r>
                      <a:endParaRPr lang="en-IN" sz="1600">
                        <a:solidFill>
                          <a:srgbClr val="000000"/>
                        </a:solidFill>
                        <a:effectLst/>
                      </a:endParaRPr>
                    </a:p>
                  </a:txBody>
                  <a:tcPr marL="60960" marR="60960" marT="30480" marB="30480" anchor="ctr"/>
                </a:tc>
                <a:tc>
                  <a:txBody>
                    <a:bodyPr/>
                    <a:lstStyle/>
                    <a:p>
                      <a:r>
                        <a:rPr lang="en-IN" sz="1600">
                          <a:effectLst/>
                        </a:rPr>
                        <a:t>P</a:t>
                      </a:r>
                      <a:endParaRPr lang="en-IN" sz="1600">
                        <a:solidFill>
                          <a:srgbClr val="000000"/>
                        </a:solidFill>
                        <a:effectLst/>
                      </a:endParaRPr>
                    </a:p>
                  </a:txBody>
                  <a:tcPr marL="60960" marR="60960" marT="30480" marB="30480" anchor="ctr"/>
                </a:tc>
                <a:tc>
                  <a:txBody>
                    <a:bodyPr/>
                    <a:lstStyle/>
                    <a:p>
                      <a:r>
                        <a:rPr lang="en-IN" sz="1600">
                          <a:effectLst/>
                        </a:rPr>
                        <a:t>- </a:t>
                      </a:r>
                      <a:endParaRPr lang="en-IN" sz="1600">
                        <a:solidFill>
                          <a:srgbClr val="000000"/>
                        </a:solidFill>
                        <a:effectLst/>
                      </a:endParaRPr>
                    </a:p>
                  </a:txBody>
                  <a:tcPr marL="60960" marR="60960" marT="30480" marB="30480" anchor="ctr"/>
                </a:tc>
              </a:tr>
              <a:tr h="0">
                <a:tc>
                  <a:txBody>
                    <a:bodyPr/>
                    <a:lstStyle/>
                    <a:p>
                      <a:r>
                        <a:rPr lang="en-IN" sz="1600">
                          <a:effectLst/>
                        </a:rPr>
                        <a:t>EMP</a:t>
                      </a:r>
                      <a:endParaRPr lang="en-IN" sz="1600">
                        <a:solidFill>
                          <a:srgbClr val="000000"/>
                        </a:solidFill>
                        <a:effectLst/>
                      </a:endParaRPr>
                    </a:p>
                  </a:txBody>
                  <a:tcPr marL="60960" marR="60960" marT="30480" marB="30480" anchor="ctr"/>
                </a:tc>
                <a:tc>
                  <a:txBody>
                    <a:bodyPr/>
                    <a:lstStyle/>
                    <a:p>
                      <a:r>
                        <a:rPr lang="en-IN" sz="1600">
                          <a:effectLst/>
                        </a:rPr>
                        <a:t>FK_DEPTNO</a:t>
                      </a:r>
                      <a:endParaRPr lang="en-IN" sz="1600">
                        <a:solidFill>
                          <a:srgbClr val="000000"/>
                        </a:solidFill>
                        <a:effectLst/>
                      </a:endParaRPr>
                    </a:p>
                  </a:txBody>
                  <a:tcPr marL="60960" marR="60960" marT="30480" marB="30480" anchor="ctr"/>
                </a:tc>
                <a:tc>
                  <a:txBody>
                    <a:bodyPr/>
                    <a:lstStyle/>
                    <a:p>
                      <a:r>
                        <a:rPr lang="en-IN" sz="1600">
                          <a:effectLst/>
                        </a:rPr>
                        <a:t>R</a:t>
                      </a:r>
                      <a:endParaRPr lang="en-IN" sz="1600">
                        <a:solidFill>
                          <a:srgbClr val="000000"/>
                        </a:solidFill>
                        <a:effectLst/>
                      </a:endParaRPr>
                    </a:p>
                  </a:txBody>
                  <a:tcPr marL="60960" marR="60960" marT="30480" marB="30480" anchor="ctr"/>
                </a:tc>
                <a:tc>
                  <a:txBody>
                    <a:bodyPr/>
                    <a:lstStyle/>
                    <a:p>
                      <a:r>
                        <a:rPr lang="en-IN" sz="1600" dirty="0">
                          <a:effectLst/>
                        </a:rPr>
                        <a:t>- </a:t>
                      </a:r>
                      <a:endParaRPr lang="en-IN" sz="1600" dirty="0">
                        <a:solidFill>
                          <a:srgbClr val="000000"/>
                        </a:solidFill>
                        <a:effectLst/>
                      </a:endParaRPr>
                    </a:p>
                  </a:txBody>
                  <a:tcPr marL="60960" marR="60960" marT="30480" marB="30480" anchor="ctr"/>
                </a:tc>
              </a:tr>
            </a:tbl>
          </a:graphicData>
        </a:graphic>
      </p:graphicFrame>
      <p:sp>
        <p:nvSpPr>
          <p:cNvPr id="7" name="Rectangle 6"/>
          <p:cNvSpPr/>
          <p:nvPr/>
        </p:nvSpPr>
        <p:spPr>
          <a:xfrm>
            <a:off x="421178" y="4267200"/>
            <a:ext cx="7777942" cy="1938992"/>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pPr>
            <a:r>
              <a:rPr lang="en-IN" sz="2000" b="1" dirty="0" smtClean="0">
                <a:solidFill>
                  <a:schemeClr val="tx2"/>
                </a:solidFill>
              </a:rPr>
              <a:t>The TAB </a:t>
            </a:r>
            <a:r>
              <a:rPr lang="en-IN" sz="2000" b="1" dirty="0">
                <a:solidFill>
                  <a:schemeClr val="tx2"/>
                </a:solidFill>
              </a:rPr>
              <a:t>table</a:t>
            </a:r>
            <a:r>
              <a:rPr lang="en-IN" sz="2000" b="1" dirty="0" smtClean="0">
                <a:solidFill>
                  <a:schemeClr val="tx2"/>
                </a:solidFill>
              </a:rPr>
              <a:t>:</a:t>
            </a:r>
          </a:p>
          <a:p>
            <a:pPr>
              <a:spcBef>
                <a:spcPts val="600"/>
              </a:spcBef>
            </a:pPr>
            <a:r>
              <a:rPr lang="en-IN" sz="2000" b="1" dirty="0" smtClean="0">
                <a:solidFill>
                  <a:schemeClr val="accent6">
                    <a:lumMod val="50000"/>
                  </a:schemeClr>
                </a:solidFill>
              </a:rPr>
              <a:t>select * from tab;     </a:t>
            </a:r>
            <a:r>
              <a:rPr lang="en-IN" sz="2000" b="1" dirty="0" smtClean="0">
                <a:solidFill>
                  <a:schemeClr val="tx2"/>
                </a:solidFill>
              </a:rPr>
              <a:t>(Displays all table names, table type)</a:t>
            </a:r>
          </a:p>
          <a:p>
            <a:pPr>
              <a:spcBef>
                <a:spcPts val="600"/>
              </a:spcBef>
            </a:pPr>
            <a:r>
              <a:rPr lang="en-IN" sz="2000" b="1" dirty="0" smtClean="0">
                <a:solidFill>
                  <a:schemeClr val="tx2"/>
                </a:solidFill>
              </a:rPr>
              <a:t>The TABS table:</a:t>
            </a:r>
          </a:p>
          <a:p>
            <a:pPr>
              <a:spcBef>
                <a:spcPts val="600"/>
              </a:spcBef>
            </a:pPr>
            <a:r>
              <a:rPr lang="en-IN" sz="2000" b="1" dirty="0">
                <a:solidFill>
                  <a:schemeClr val="accent6">
                    <a:lumMod val="50000"/>
                  </a:schemeClr>
                </a:solidFill>
              </a:rPr>
              <a:t>select * from </a:t>
            </a:r>
            <a:r>
              <a:rPr lang="en-IN" sz="2000" b="1" dirty="0" smtClean="0">
                <a:solidFill>
                  <a:schemeClr val="accent6">
                    <a:lumMod val="50000"/>
                  </a:schemeClr>
                </a:solidFill>
              </a:rPr>
              <a:t>tabs;     </a:t>
            </a:r>
            <a:r>
              <a:rPr lang="en-IN" sz="2000" b="1" dirty="0">
                <a:solidFill>
                  <a:schemeClr val="tx2"/>
                </a:solidFill>
              </a:rPr>
              <a:t>(Displays all table </a:t>
            </a:r>
            <a:r>
              <a:rPr lang="en-IN" sz="2000" b="1" dirty="0" smtClean="0">
                <a:solidFill>
                  <a:schemeClr val="tx2"/>
                </a:solidFill>
              </a:rPr>
              <a:t>names and the storage/space </a:t>
            </a:r>
          </a:p>
          <a:p>
            <a:pPr>
              <a:spcBef>
                <a:spcPts val="600"/>
              </a:spcBef>
            </a:pPr>
            <a:r>
              <a:rPr lang="en-IN" sz="2000" b="1" dirty="0">
                <a:solidFill>
                  <a:schemeClr val="tx2"/>
                </a:solidFill>
              </a:rPr>
              <a:t> </a:t>
            </a:r>
            <a:r>
              <a:rPr lang="en-IN" sz="2000" b="1" dirty="0" smtClean="0">
                <a:solidFill>
                  <a:schemeClr val="tx2"/>
                </a:solidFill>
              </a:rPr>
              <a:t>                                        related information)</a:t>
            </a:r>
            <a:endParaRPr lang="en-IN" sz="2000" b="1" dirty="0">
              <a:solidFill>
                <a:schemeClr val="tx2"/>
              </a:solidFill>
            </a:endParaRPr>
          </a:p>
        </p:txBody>
      </p:sp>
    </p:spTree>
    <p:extLst>
      <p:ext uri="{BB962C8B-B14F-4D97-AF65-F5344CB8AC3E}">
        <p14:creationId xmlns:p14="http://schemas.microsoft.com/office/powerpoint/2010/main" val="13532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40</a:t>
            </a:fld>
            <a:endParaRPr lang="en-IN"/>
          </a:p>
        </p:txBody>
      </p:sp>
      <p:sp>
        <p:nvSpPr>
          <p:cNvPr id="3" name="Rectangle 2"/>
          <p:cNvSpPr/>
          <p:nvPr/>
        </p:nvSpPr>
        <p:spPr>
          <a:xfrm>
            <a:off x="152400" y="990600"/>
            <a:ext cx="3534538" cy="501675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smtClean="0">
                <a:solidFill>
                  <a:schemeClr val="accent6">
                    <a:lumMod val="50000"/>
                  </a:schemeClr>
                </a:solidFill>
              </a:rPr>
              <a:t>create </a:t>
            </a:r>
            <a:r>
              <a:rPr lang="en-IN" sz="2000" b="1" dirty="0">
                <a:solidFill>
                  <a:schemeClr val="accent6">
                    <a:lumMod val="50000"/>
                  </a:schemeClr>
                </a:solidFill>
              </a:rPr>
              <a:t>materialized view </a:t>
            </a:r>
            <a:r>
              <a:rPr lang="en-IN" sz="2000" b="1" dirty="0" err="1" smtClean="0">
                <a:solidFill>
                  <a:schemeClr val="accent6">
                    <a:lumMod val="50000"/>
                  </a:schemeClr>
                </a:solidFill>
              </a:rPr>
              <a:t>mview</a:t>
            </a:r>
            <a:r>
              <a:rPr lang="en-IN" sz="2000" b="1" dirty="0" smtClean="0">
                <a:solidFill>
                  <a:schemeClr val="accent6">
                    <a:lumMod val="50000"/>
                  </a:schemeClr>
                </a:solidFill>
              </a:rPr>
              <a:t> as </a:t>
            </a:r>
            <a:r>
              <a:rPr lang="en-IN" sz="2000" b="1" dirty="0">
                <a:solidFill>
                  <a:schemeClr val="accent6">
                    <a:lumMod val="50000"/>
                  </a:schemeClr>
                </a:solidFill>
              </a:rPr>
              <a:t>select </a:t>
            </a:r>
            <a:r>
              <a:rPr lang="en-IN" sz="2000" b="1" dirty="0" err="1">
                <a:solidFill>
                  <a:schemeClr val="accent6">
                    <a:lumMod val="50000"/>
                  </a:schemeClr>
                </a:solidFill>
              </a:rPr>
              <a:t>empno</a:t>
            </a:r>
            <a:r>
              <a:rPr lang="en-IN" sz="2000" b="1" dirty="0">
                <a:solidFill>
                  <a:schemeClr val="accent6">
                    <a:lumMod val="50000"/>
                  </a:schemeClr>
                </a:solidFill>
              </a:rPr>
              <a:t>, </a:t>
            </a:r>
            <a:r>
              <a:rPr lang="en-IN" sz="2000" b="1" dirty="0" err="1">
                <a:solidFill>
                  <a:schemeClr val="accent6">
                    <a:lumMod val="50000"/>
                  </a:schemeClr>
                </a:solidFill>
              </a:rPr>
              <a:t>sal</a:t>
            </a:r>
            <a:r>
              <a:rPr lang="en-IN" sz="2000" b="1" dirty="0">
                <a:solidFill>
                  <a:schemeClr val="accent6">
                    <a:lumMod val="50000"/>
                  </a:schemeClr>
                </a:solidFill>
              </a:rPr>
              <a:t>, </a:t>
            </a:r>
            <a:r>
              <a:rPr lang="en-IN" sz="2000" b="1" dirty="0" smtClean="0">
                <a:solidFill>
                  <a:schemeClr val="accent6">
                    <a:lumMod val="50000"/>
                  </a:schemeClr>
                </a:solidFill>
              </a:rPr>
              <a:t>job from </a:t>
            </a:r>
            <a:r>
              <a:rPr lang="en-IN" sz="2000" b="1" dirty="0" err="1" smtClean="0">
                <a:solidFill>
                  <a:schemeClr val="accent6">
                    <a:lumMod val="50000"/>
                  </a:schemeClr>
                </a:solidFill>
              </a:rPr>
              <a:t>emp</a:t>
            </a:r>
            <a:r>
              <a:rPr lang="en-IN" sz="2000" b="1" dirty="0" smtClean="0">
                <a:solidFill>
                  <a:schemeClr val="accent6">
                    <a:lumMod val="50000"/>
                  </a:schemeClr>
                </a:solidFill>
              </a:rPr>
              <a:t> where </a:t>
            </a:r>
            <a:r>
              <a:rPr lang="en-IN" sz="2000" b="1" dirty="0" err="1">
                <a:solidFill>
                  <a:schemeClr val="accent6">
                    <a:lumMod val="50000"/>
                  </a:schemeClr>
                </a:solidFill>
              </a:rPr>
              <a:t>deptno</a:t>
            </a:r>
            <a:r>
              <a:rPr lang="en-IN" sz="2000" b="1" dirty="0">
                <a:solidFill>
                  <a:schemeClr val="accent6">
                    <a:lumMod val="50000"/>
                  </a:schemeClr>
                </a:solidFill>
              </a:rPr>
              <a:t> in (10, 20</a:t>
            </a:r>
            <a:r>
              <a:rPr lang="en-IN" sz="2000" b="1" dirty="0" smtClean="0">
                <a:solidFill>
                  <a:schemeClr val="accent6">
                    <a:lumMod val="50000"/>
                  </a:schemeClr>
                </a:solidFill>
              </a:rPr>
              <a:t>);</a:t>
            </a:r>
          </a:p>
          <a:p>
            <a:endParaRPr lang="en-IN" sz="2000" b="1" dirty="0" smtClean="0">
              <a:solidFill>
                <a:schemeClr val="accent6">
                  <a:lumMod val="50000"/>
                </a:schemeClr>
              </a:solidFill>
            </a:endParaRPr>
          </a:p>
          <a:p>
            <a:r>
              <a:rPr lang="en-IN" sz="2000" b="1" dirty="0" smtClean="0">
                <a:solidFill>
                  <a:schemeClr val="accent6">
                    <a:lumMod val="50000"/>
                  </a:schemeClr>
                </a:solidFill>
              </a:rPr>
              <a:t>select * from </a:t>
            </a:r>
            <a:r>
              <a:rPr lang="en-IN" sz="2000" b="1" dirty="0" err="1" smtClean="0">
                <a:solidFill>
                  <a:schemeClr val="accent6">
                    <a:lumMod val="50000"/>
                  </a:schemeClr>
                </a:solidFill>
              </a:rPr>
              <a:t>user_views</a:t>
            </a:r>
            <a:r>
              <a:rPr lang="en-IN" sz="2000" b="1" dirty="0" smtClean="0">
                <a:solidFill>
                  <a:schemeClr val="accent6">
                    <a:lumMod val="50000"/>
                  </a:schemeClr>
                </a:solidFill>
              </a:rPr>
              <a:t>;</a:t>
            </a:r>
          </a:p>
          <a:p>
            <a:endParaRPr lang="en-IN" sz="2000" b="1" dirty="0" smtClean="0">
              <a:solidFill>
                <a:schemeClr val="accent6">
                  <a:lumMod val="50000"/>
                </a:schemeClr>
              </a:solidFill>
            </a:endParaRPr>
          </a:p>
          <a:p>
            <a:pPr marL="342900" indent="-342900">
              <a:buFont typeface="Wingdings" pitchFamily="2" charset="2"/>
              <a:buChar char="Ø"/>
            </a:pPr>
            <a:r>
              <a:rPr lang="en-IN" sz="2000" b="1" dirty="0" smtClean="0">
                <a:solidFill>
                  <a:schemeClr val="tx2"/>
                </a:solidFill>
              </a:rPr>
              <a:t>Will not show the view ‘</a:t>
            </a:r>
            <a:r>
              <a:rPr lang="en-IN" sz="2000" b="1" dirty="0" err="1" smtClean="0">
                <a:solidFill>
                  <a:schemeClr val="tx2"/>
                </a:solidFill>
              </a:rPr>
              <a:t>mview</a:t>
            </a:r>
            <a:r>
              <a:rPr lang="en-IN" sz="2000" b="1" dirty="0" smtClean="0">
                <a:solidFill>
                  <a:schemeClr val="tx2"/>
                </a:solidFill>
              </a:rPr>
              <a:t>’.</a:t>
            </a:r>
          </a:p>
          <a:p>
            <a:pPr marL="342900" indent="-342900">
              <a:buFont typeface="Wingdings" pitchFamily="2" charset="2"/>
              <a:buChar char="Ø"/>
            </a:pPr>
            <a:endParaRPr lang="en-IN" sz="2000" b="1" dirty="0">
              <a:solidFill>
                <a:schemeClr val="accent6">
                  <a:lumMod val="50000"/>
                </a:schemeClr>
              </a:solidFill>
            </a:endParaRPr>
          </a:p>
          <a:p>
            <a:r>
              <a:rPr lang="en-IN" sz="2000" b="1" dirty="0">
                <a:solidFill>
                  <a:schemeClr val="accent6">
                    <a:lumMod val="50000"/>
                  </a:schemeClr>
                </a:solidFill>
              </a:rPr>
              <a:t>select * from tab</a:t>
            </a:r>
            <a:r>
              <a:rPr lang="en-IN" sz="2000" b="1" dirty="0" smtClean="0">
                <a:solidFill>
                  <a:schemeClr val="accent6">
                    <a:lumMod val="50000"/>
                  </a:schemeClr>
                </a:solidFill>
              </a:rPr>
              <a:t>;</a:t>
            </a:r>
          </a:p>
          <a:p>
            <a:endParaRPr lang="en-IN" sz="2000" b="1" dirty="0" smtClean="0">
              <a:solidFill>
                <a:schemeClr val="accent6">
                  <a:lumMod val="50000"/>
                </a:schemeClr>
              </a:solidFill>
            </a:endParaRPr>
          </a:p>
          <a:p>
            <a:pPr marL="342900" indent="-342900">
              <a:buFont typeface="Wingdings" pitchFamily="2" charset="2"/>
              <a:buChar char="Ø"/>
            </a:pPr>
            <a:r>
              <a:rPr lang="en-IN" sz="2000" b="1" dirty="0" smtClean="0">
                <a:solidFill>
                  <a:schemeClr val="tx2"/>
                </a:solidFill>
              </a:rPr>
              <a:t>Will show </a:t>
            </a:r>
            <a:r>
              <a:rPr lang="en-IN" sz="2000" b="1" dirty="0" err="1" smtClean="0">
                <a:solidFill>
                  <a:schemeClr val="tx2"/>
                </a:solidFill>
              </a:rPr>
              <a:t>mview</a:t>
            </a:r>
            <a:r>
              <a:rPr lang="en-IN" sz="2000" b="1" dirty="0" smtClean="0">
                <a:solidFill>
                  <a:schemeClr val="tx2"/>
                </a:solidFill>
              </a:rPr>
              <a:t> as a table since it is actually storing data and works like an actual and not virtual table</a:t>
            </a:r>
          </a:p>
          <a:p>
            <a:endParaRPr lang="en-IN" sz="2000" b="1" dirty="0">
              <a:solidFill>
                <a:schemeClr val="accent6">
                  <a:lumMod val="50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616049990"/>
              </p:ext>
            </p:extLst>
          </p:nvPr>
        </p:nvGraphicFramePr>
        <p:xfrm>
          <a:off x="4038600" y="1143000"/>
          <a:ext cx="4191000" cy="4693920"/>
        </p:xfrm>
        <a:graphic>
          <a:graphicData uri="http://schemas.openxmlformats.org/drawingml/2006/table">
            <a:tbl>
              <a:tblPr>
                <a:tableStyleId>{35758FB7-9AC5-4552-8A53-C91805E547FA}</a:tableStyleId>
              </a:tblPr>
              <a:tblGrid>
                <a:gridCol w="2095500"/>
                <a:gridCol w="2095500"/>
              </a:tblGrid>
              <a:tr h="0">
                <a:tc>
                  <a:txBody>
                    <a:bodyPr/>
                    <a:lstStyle/>
                    <a:p>
                      <a:pPr fontAlgn="b"/>
                      <a:r>
                        <a:rPr lang="en-IN" b="1" dirty="0">
                          <a:effectLst/>
                        </a:rPr>
                        <a:t>TNAME</a:t>
                      </a:r>
                      <a:endParaRPr lang="en-IN" b="1" dirty="0">
                        <a:solidFill>
                          <a:srgbClr val="000000"/>
                        </a:solidFill>
                        <a:effectLst/>
                      </a:endParaRPr>
                    </a:p>
                  </a:txBody>
                  <a:tcPr marL="60960" marR="60960" marT="60960" marB="60960" anchor="b"/>
                </a:tc>
                <a:tc>
                  <a:txBody>
                    <a:bodyPr/>
                    <a:lstStyle/>
                    <a:p>
                      <a:pPr fontAlgn="b"/>
                      <a:r>
                        <a:rPr lang="en-IN" b="1" dirty="0">
                          <a:effectLst/>
                        </a:rPr>
                        <a:t>TABTYPE</a:t>
                      </a:r>
                      <a:endParaRPr lang="en-IN" b="1" dirty="0">
                        <a:solidFill>
                          <a:srgbClr val="000000"/>
                        </a:solidFill>
                        <a:effectLst/>
                      </a:endParaRPr>
                    </a:p>
                  </a:txBody>
                  <a:tcPr marL="60960" marR="60960" marT="60960" marB="60960" anchor="b"/>
                </a:tc>
              </a:tr>
              <a:tr h="0">
                <a:tc>
                  <a:txBody>
                    <a:bodyPr/>
                    <a:lstStyle/>
                    <a:p>
                      <a:r>
                        <a:rPr lang="en-IN" dirty="0">
                          <a:effectLst/>
                        </a:rPr>
                        <a:t>DBMS_XPLAN</a:t>
                      </a:r>
                      <a:endParaRPr lang="en-IN" dirty="0">
                        <a:solidFill>
                          <a:srgbClr val="000000"/>
                        </a:solidFill>
                        <a:effectLst/>
                      </a:endParaRPr>
                    </a:p>
                  </a:txBody>
                  <a:tcPr marL="60960" marR="60960" marT="30480" marB="30480" anchor="ctr"/>
                </a:tc>
                <a:tc>
                  <a:txBody>
                    <a:bodyPr/>
                    <a:lstStyle/>
                    <a:p>
                      <a:r>
                        <a:rPr lang="en-IN">
                          <a:effectLst/>
                        </a:rPr>
                        <a:t>SYNONYM</a:t>
                      </a:r>
                      <a:endParaRPr lang="en-IN">
                        <a:solidFill>
                          <a:srgbClr val="000000"/>
                        </a:solidFill>
                        <a:effectLst/>
                      </a:endParaRPr>
                    </a:p>
                  </a:txBody>
                  <a:tcPr marL="60960" marR="60960" marT="30480" marB="30480" anchor="ctr"/>
                </a:tc>
              </a:tr>
              <a:tr h="0">
                <a:tc>
                  <a:txBody>
                    <a:bodyPr/>
                    <a:lstStyle/>
                    <a:p>
                      <a:r>
                        <a:rPr lang="en-IN">
                          <a:effectLst/>
                        </a:rPr>
                        <a:t>DEPT</a:t>
                      </a:r>
                      <a:endParaRPr lang="en-IN">
                        <a:solidFill>
                          <a:srgbClr val="000000"/>
                        </a:solidFill>
                        <a:effectLst/>
                      </a:endParaRPr>
                    </a:p>
                  </a:txBody>
                  <a:tcPr marL="60960" marR="60960" marT="30480" marB="30480" anchor="ctr"/>
                </a:tc>
                <a:tc>
                  <a:txBody>
                    <a:bodyPr/>
                    <a:lstStyle/>
                    <a:p>
                      <a:r>
                        <a:rPr lang="en-IN">
                          <a:effectLst/>
                        </a:rPr>
                        <a:t>TABLE</a:t>
                      </a:r>
                      <a:endParaRPr lang="en-IN">
                        <a:solidFill>
                          <a:srgbClr val="000000"/>
                        </a:solidFill>
                        <a:effectLst/>
                      </a:endParaRPr>
                    </a:p>
                  </a:txBody>
                  <a:tcPr marL="60960" marR="60960" marT="30480" marB="30480" anchor="ctr"/>
                </a:tc>
              </a:tr>
              <a:tr h="0">
                <a:tc>
                  <a:txBody>
                    <a:bodyPr/>
                    <a:lstStyle/>
                    <a:p>
                      <a:r>
                        <a:rPr lang="en-IN">
                          <a:effectLst/>
                        </a:rPr>
                        <a:t>EMP</a:t>
                      </a:r>
                      <a:endParaRPr lang="en-IN">
                        <a:solidFill>
                          <a:srgbClr val="000000"/>
                        </a:solidFill>
                        <a:effectLst/>
                      </a:endParaRPr>
                    </a:p>
                  </a:txBody>
                  <a:tcPr marL="60960" marR="60960" marT="30480" marB="30480" anchor="ctr"/>
                </a:tc>
                <a:tc>
                  <a:txBody>
                    <a:bodyPr/>
                    <a:lstStyle/>
                    <a:p>
                      <a:r>
                        <a:rPr lang="en-IN">
                          <a:effectLst/>
                        </a:rPr>
                        <a:t>TABLE</a:t>
                      </a:r>
                      <a:endParaRPr lang="en-IN">
                        <a:solidFill>
                          <a:srgbClr val="000000"/>
                        </a:solidFill>
                        <a:effectLst/>
                      </a:endParaRPr>
                    </a:p>
                  </a:txBody>
                  <a:tcPr marL="60960" marR="60960" marT="30480" marB="30480" anchor="ctr"/>
                </a:tc>
              </a:tr>
              <a:tr h="0">
                <a:tc>
                  <a:txBody>
                    <a:bodyPr/>
                    <a:lstStyle/>
                    <a:p>
                      <a:r>
                        <a:rPr lang="en-IN">
                          <a:effectLst/>
                        </a:rPr>
                        <a:t>EMP1</a:t>
                      </a:r>
                      <a:endParaRPr lang="en-IN">
                        <a:solidFill>
                          <a:srgbClr val="000000"/>
                        </a:solidFill>
                        <a:effectLst/>
                      </a:endParaRPr>
                    </a:p>
                  </a:txBody>
                  <a:tcPr marL="60960" marR="60960" marT="30480" marB="30480" anchor="ctr"/>
                </a:tc>
                <a:tc>
                  <a:txBody>
                    <a:bodyPr/>
                    <a:lstStyle/>
                    <a:p>
                      <a:r>
                        <a:rPr lang="en-IN">
                          <a:effectLst/>
                        </a:rPr>
                        <a:t>TABLE</a:t>
                      </a:r>
                      <a:endParaRPr lang="en-IN">
                        <a:solidFill>
                          <a:srgbClr val="000000"/>
                        </a:solidFill>
                        <a:effectLst/>
                      </a:endParaRPr>
                    </a:p>
                  </a:txBody>
                  <a:tcPr marL="60960" marR="60960" marT="30480" marB="30480" anchor="ctr"/>
                </a:tc>
              </a:tr>
              <a:tr h="0">
                <a:tc>
                  <a:txBody>
                    <a:bodyPr/>
                    <a:lstStyle/>
                    <a:p>
                      <a:r>
                        <a:rPr lang="en-IN">
                          <a:effectLst/>
                        </a:rPr>
                        <a:t>MVIEW</a:t>
                      </a:r>
                      <a:endParaRPr lang="en-IN">
                        <a:solidFill>
                          <a:srgbClr val="000000"/>
                        </a:solidFill>
                        <a:effectLst/>
                      </a:endParaRPr>
                    </a:p>
                  </a:txBody>
                  <a:tcPr marL="60960" marR="60960" marT="30480" marB="30480" anchor="ctr"/>
                </a:tc>
                <a:tc>
                  <a:txBody>
                    <a:bodyPr/>
                    <a:lstStyle/>
                    <a:p>
                      <a:r>
                        <a:rPr lang="en-IN">
                          <a:effectLst/>
                        </a:rPr>
                        <a:t>TABLE</a:t>
                      </a:r>
                      <a:endParaRPr lang="en-IN">
                        <a:solidFill>
                          <a:srgbClr val="000000"/>
                        </a:solidFill>
                        <a:effectLst/>
                      </a:endParaRPr>
                    </a:p>
                  </a:txBody>
                  <a:tcPr marL="60960" marR="60960" marT="30480" marB="30480" anchor="ctr"/>
                </a:tc>
              </a:tr>
              <a:tr h="0">
                <a:tc>
                  <a:txBody>
                    <a:bodyPr/>
                    <a:lstStyle/>
                    <a:p>
                      <a:r>
                        <a:rPr lang="en-IN">
                          <a:effectLst/>
                        </a:rPr>
                        <a:t>V$SESSION</a:t>
                      </a:r>
                      <a:endParaRPr lang="en-IN">
                        <a:solidFill>
                          <a:srgbClr val="000000"/>
                        </a:solidFill>
                        <a:effectLst/>
                      </a:endParaRPr>
                    </a:p>
                  </a:txBody>
                  <a:tcPr marL="60960" marR="60960" marT="30480" marB="30480" anchor="ctr"/>
                </a:tc>
                <a:tc>
                  <a:txBody>
                    <a:bodyPr/>
                    <a:lstStyle/>
                    <a:p>
                      <a:r>
                        <a:rPr lang="en-IN">
                          <a:effectLst/>
                        </a:rPr>
                        <a:t>SYNONYM</a:t>
                      </a:r>
                      <a:endParaRPr lang="en-IN">
                        <a:solidFill>
                          <a:srgbClr val="000000"/>
                        </a:solidFill>
                        <a:effectLst/>
                      </a:endParaRPr>
                    </a:p>
                  </a:txBody>
                  <a:tcPr marL="60960" marR="60960" marT="30480" marB="30480" anchor="ctr"/>
                </a:tc>
              </a:tr>
              <a:tr h="0">
                <a:tc>
                  <a:txBody>
                    <a:bodyPr/>
                    <a:lstStyle/>
                    <a:p>
                      <a:r>
                        <a:rPr lang="en-IN">
                          <a:effectLst/>
                        </a:rPr>
                        <a:t>V$SQL</a:t>
                      </a:r>
                      <a:endParaRPr lang="en-IN">
                        <a:solidFill>
                          <a:srgbClr val="000000"/>
                        </a:solidFill>
                        <a:effectLst/>
                      </a:endParaRPr>
                    </a:p>
                  </a:txBody>
                  <a:tcPr marL="60960" marR="60960" marT="30480" marB="30480" anchor="ctr"/>
                </a:tc>
                <a:tc>
                  <a:txBody>
                    <a:bodyPr/>
                    <a:lstStyle/>
                    <a:p>
                      <a:r>
                        <a:rPr lang="en-IN" dirty="0">
                          <a:effectLst/>
                        </a:rPr>
                        <a:t>SYNONYM</a:t>
                      </a:r>
                      <a:endParaRPr lang="en-IN" dirty="0">
                        <a:solidFill>
                          <a:srgbClr val="000000"/>
                        </a:solidFill>
                        <a:effectLst/>
                      </a:endParaRPr>
                    </a:p>
                  </a:txBody>
                  <a:tcPr marL="60960" marR="60960" marT="30480" marB="30480" anchor="ctr"/>
                </a:tc>
              </a:tr>
              <a:tr h="0">
                <a:tc>
                  <a:txBody>
                    <a:bodyPr/>
                    <a:lstStyle/>
                    <a:p>
                      <a:r>
                        <a:rPr lang="en-IN">
                          <a:effectLst/>
                        </a:rPr>
                        <a:t>V$SQLSTATS</a:t>
                      </a:r>
                      <a:endParaRPr lang="en-IN">
                        <a:solidFill>
                          <a:srgbClr val="000000"/>
                        </a:solidFill>
                        <a:effectLst/>
                      </a:endParaRPr>
                    </a:p>
                  </a:txBody>
                  <a:tcPr marL="60960" marR="60960" marT="30480" marB="30480" anchor="ctr"/>
                </a:tc>
                <a:tc>
                  <a:txBody>
                    <a:bodyPr/>
                    <a:lstStyle/>
                    <a:p>
                      <a:r>
                        <a:rPr lang="en-IN">
                          <a:effectLst/>
                        </a:rPr>
                        <a:t>SYNONYM</a:t>
                      </a:r>
                      <a:endParaRPr lang="en-IN">
                        <a:solidFill>
                          <a:srgbClr val="000000"/>
                        </a:solidFill>
                        <a:effectLst/>
                      </a:endParaRPr>
                    </a:p>
                  </a:txBody>
                  <a:tcPr marL="60960" marR="60960" marT="30480" marB="30480" anchor="ctr"/>
                </a:tc>
              </a:tr>
              <a:tr h="0">
                <a:tc>
                  <a:txBody>
                    <a:bodyPr/>
                    <a:lstStyle/>
                    <a:p>
                      <a:r>
                        <a:rPr lang="en-IN">
                          <a:effectLst/>
                        </a:rPr>
                        <a:t>V$SQL_PLAN</a:t>
                      </a:r>
                      <a:endParaRPr lang="en-IN">
                        <a:solidFill>
                          <a:srgbClr val="000000"/>
                        </a:solidFill>
                        <a:effectLst/>
                      </a:endParaRPr>
                    </a:p>
                  </a:txBody>
                  <a:tcPr marL="60960" marR="60960" marT="30480" marB="30480" anchor="ctr"/>
                </a:tc>
                <a:tc>
                  <a:txBody>
                    <a:bodyPr/>
                    <a:lstStyle/>
                    <a:p>
                      <a:r>
                        <a:rPr lang="en-IN">
                          <a:effectLst/>
                        </a:rPr>
                        <a:t>SYNONYM</a:t>
                      </a:r>
                      <a:endParaRPr lang="en-IN">
                        <a:solidFill>
                          <a:srgbClr val="000000"/>
                        </a:solidFill>
                        <a:effectLst/>
                      </a:endParaRPr>
                    </a:p>
                  </a:txBody>
                  <a:tcPr marL="60960" marR="60960" marT="30480" marB="30480" anchor="ctr"/>
                </a:tc>
              </a:tr>
              <a:tr h="0">
                <a:tc>
                  <a:txBody>
                    <a:bodyPr/>
                    <a:lstStyle/>
                    <a:p>
                      <a:r>
                        <a:rPr lang="en-IN">
                          <a:effectLst/>
                        </a:rPr>
                        <a:t>V$SQL_PLAN_STATISTICS_ALL</a:t>
                      </a:r>
                      <a:endParaRPr lang="en-IN">
                        <a:solidFill>
                          <a:srgbClr val="000000"/>
                        </a:solidFill>
                        <a:effectLst/>
                      </a:endParaRPr>
                    </a:p>
                  </a:txBody>
                  <a:tcPr marL="60960" marR="60960" marT="30480" marB="30480" anchor="ctr"/>
                </a:tc>
                <a:tc>
                  <a:txBody>
                    <a:bodyPr/>
                    <a:lstStyle/>
                    <a:p>
                      <a:r>
                        <a:rPr lang="en-IN">
                          <a:effectLst/>
                        </a:rPr>
                        <a:t>SYNONYM</a:t>
                      </a:r>
                      <a:endParaRPr lang="en-IN">
                        <a:solidFill>
                          <a:srgbClr val="000000"/>
                        </a:solidFill>
                        <a:effectLst/>
                      </a:endParaRPr>
                    </a:p>
                  </a:txBody>
                  <a:tcPr marL="60960" marR="60960" marT="30480" marB="30480" anchor="ctr"/>
                </a:tc>
              </a:tr>
              <a:tr h="0">
                <a:tc>
                  <a:txBody>
                    <a:bodyPr/>
                    <a:lstStyle/>
                    <a:p>
                      <a:r>
                        <a:rPr lang="en-IN">
                          <a:effectLst/>
                        </a:rPr>
                        <a:t>VTEMP</a:t>
                      </a:r>
                      <a:endParaRPr lang="en-IN">
                        <a:solidFill>
                          <a:srgbClr val="000000"/>
                        </a:solidFill>
                        <a:effectLst/>
                      </a:endParaRPr>
                    </a:p>
                  </a:txBody>
                  <a:tcPr marL="60960" marR="60960" marT="30480" marB="30480" anchor="ctr"/>
                </a:tc>
                <a:tc>
                  <a:txBody>
                    <a:bodyPr/>
                    <a:lstStyle/>
                    <a:p>
                      <a:r>
                        <a:rPr lang="en-IN">
                          <a:effectLst/>
                        </a:rPr>
                        <a:t>VIEW</a:t>
                      </a:r>
                      <a:endParaRPr lang="en-IN">
                        <a:solidFill>
                          <a:srgbClr val="000000"/>
                        </a:solidFill>
                        <a:effectLst/>
                      </a:endParaRPr>
                    </a:p>
                  </a:txBody>
                  <a:tcPr marL="60960" marR="60960" marT="30480" marB="30480" anchor="ctr"/>
                </a:tc>
              </a:tr>
              <a:tr h="0">
                <a:tc>
                  <a:txBody>
                    <a:bodyPr/>
                    <a:lstStyle/>
                    <a:p>
                      <a:r>
                        <a:rPr lang="en-IN">
                          <a:effectLst/>
                        </a:rPr>
                        <a:t>VTEMP1</a:t>
                      </a:r>
                      <a:endParaRPr lang="en-IN">
                        <a:solidFill>
                          <a:srgbClr val="000000"/>
                        </a:solidFill>
                        <a:effectLst/>
                      </a:endParaRPr>
                    </a:p>
                  </a:txBody>
                  <a:tcPr marL="60960" marR="60960" marT="30480" marB="30480" anchor="ctr"/>
                </a:tc>
                <a:tc>
                  <a:txBody>
                    <a:bodyPr/>
                    <a:lstStyle/>
                    <a:p>
                      <a:r>
                        <a:rPr lang="en-IN" dirty="0">
                          <a:effectLst/>
                        </a:rPr>
                        <a:t>VIEW</a:t>
                      </a:r>
                      <a:endParaRPr lang="en-IN" dirty="0">
                        <a:solidFill>
                          <a:srgbClr val="000000"/>
                        </a:solidFill>
                        <a:effectLst/>
                      </a:endParaRPr>
                    </a:p>
                  </a:txBody>
                  <a:tcPr marL="60960" marR="60960" marT="30480" marB="30480" anchor="ctr"/>
                </a:tc>
              </a:tr>
            </a:tbl>
          </a:graphicData>
        </a:graphic>
      </p:graphicFrame>
      <p:sp>
        <p:nvSpPr>
          <p:cNvPr id="6" name="Title 1"/>
          <p:cNvSpPr>
            <a:spLocks noGrp="1"/>
          </p:cNvSpPr>
          <p:nvPr>
            <p:ph type="title"/>
          </p:nvPr>
        </p:nvSpPr>
        <p:spPr>
          <a:xfrm>
            <a:off x="51418" y="76200"/>
            <a:ext cx="8186055" cy="609600"/>
          </a:xfrm>
        </p:spPr>
        <p:txBody>
          <a:bodyPr/>
          <a:lstStyle/>
          <a:p>
            <a:r>
              <a:rPr lang="en-IN" sz="3600" b="1" dirty="0" smtClean="0"/>
              <a:t>MATERIALIZED VIEWS</a:t>
            </a:r>
            <a:endParaRPr lang="en-IN" sz="3600" b="1" dirty="0"/>
          </a:p>
        </p:txBody>
      </p:sp>
    </p:spTree>
    <p:extLst>
      <p:ext uri="{BB962C8B-B14F-4D97-AF65-F5344CB8AC3E}">
        <p14:creationId xmlns:p14="http://schemas.microsoft.com/office/powerpoint/2010/main" val="282819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41</a:t>
            </a:fld>
            <a:endParaRPr lang="en-IN"/>
          </a:p>
        </p:txBody>
      </p:sp>
      <p:sp>
        <p:nvSpPr>
          <p:cNvPr id="5" name="Title 1"/>
          <p:cNvSpPr>
            <a:spLocks noGrp="1"/>
          </p:cNvSpPr>
          <p:nvPr>
            <p:ph type="title"/>
          </p:nvPr>
        </p:nvSpPr>
        <p:spPr>
          <a:xfrm>
            <a:off x="51418" y="76200"/>
            <a:ext cx="8186055" cy="609600"/>
          </a:xfrm>
        </p:spPr>
        <p:txBody>
          <a:bodyPr/>
          <a:lstStyle/>
          <a:p>
            <a:r>
              <a:rPr lang="en-IN" sz="3600" b="1" dirty="0" smtClean="0"/>
              <a:t>VIEWS </a:t>
            </a:r>
            <a:r>
              <a:rPr lang="en-IN" sz="3600" b="1" i="1" dirty="0" err="1" smtClean="0"/>
              <a:t>vs</a:t>
            </a:r>
            <a:r>
              <a:rPr lang="en-IN" sz="3600" b="1" dirty="0" smtClean="0"/>
              <a:t> MATERIALIZED VIEWS</a:t>
            </a:r>
            <a:endParaRPr lang="en-IN" sz="3600" b="1" dirty="0"/>
          </a:p>
        </p:txBody>
      </p:sp>
      <p:graphicFrame>
        <p:nvGraphicFramePr>
          <p:cNvPr id="2" name="Table 1"/>
          <p:cNvGraphicFramePr>
            <a:graphicFrameLocks noGrp="1"/>
          </p:cNvGraphicFramePr>
          <p:nvPr>
            <p:extLst>
              <p:ext uri="{D42A27DB-BD31-4B8C-83A1-F6EECF244321}">
                <p14:modId xmlns:p14="http://schemas.microsoft.com/office/powerpoint/2010/main" val="3668762337"/>
              </p:ext>
            </p:extLst>
          </p:nvPr>
        </p:nvGraphicFramePr>
        <p:xfrm>
          <a:off x="609600" y="990600"/>
          <a:ext cx="7315200" cy="1584960"/>
        </p:xfrm>
        <a:graphic>
          <a:graphicData uri="http://schemas.openxmlformats.org/drawingml/2006/table">
            <a:tbl>
              <a:tblPr firstRow="1" bandRow="1">
                <a:tableStyleId>{5C22544A-7EE6-4342-B048-85BDC9FD1C3A}</a:tableStyleId>
              </a:tblPr>
              <a:tblGrid>
                <a:gridCol w="609600"/>
                <a:gridCol w="3352800"/>
                <a:gridCol w="3352800"/>
              </a:tblGrid>
              <a:tr h="381000">
                <a:tc>
                  <a:txBody>
                    <a:bodyPr/>
                    <a:lstStyle/>
                    <a:p>
                      <a:r>
                        <a:rPr lang="en-IN" sz="2000" dirty="0" smtClean="0">
                          <a:solidFill>
                            <a:schemeClr val="bg1"/>
                          </a:solidFill>
                        </a:rPr>
                        <a:t>No.</a:t>
                      </a:r>
                      <a:endParaRPr lang="en-IN" sz="2000" dirty="0">
                        <a:solidFill>
                          <a:schemeClr val="bg1"/>
                        </a:solidFill>
                      </a:endParaRPr>
                    </a:p>
                  </a:txBody>
                  <a:tcPr/>
                </a:tc>
                <a:tc>
                  <a:txBody>
                    <a:bodyPr/>
                    <a:lstStyle/>
                    <a:p>
                      <a:r>
                        <a:rPr lang="en-IN" sz="2000" dirty="0" smtClean="0">
                          <a:solidFill>
                            <a:schemeClr val="bg1"/>
                          </a:solidFill>
                        </a:rPr>
                        <a:t>View</a:t>
                      </a:r>
                      <a:endParaRPr lang="en-IN" sz="2000" dirty="0">
                        <a:solidFill>
                          <a:schemeClr val="bg1"/>
                        </a:solidFill>
                      </a:endParaRPr>
                    </a:p>
                  </a:txBody>
                  <a:tcPr/>
                </a:tc>
                <a:tc>
                  <a:txBody>
                    <a:bodyPr/>
                    <a:lstStyle/>
                    <a:p>
                      <a:r>
                        <a:rPr lang="en-IN" sz="2000" dirty="0" smtClean="0">
                          <a:solidFill>
                            <a:schemeClr val="bg1"/>
                          </a:solidFill>
                        </a:rPr>
                        <a:t>Materialized View</a:t>
                      </a:r>
                      <a:endParaRPr lang="en-IN" sz="2000" dirty="0">
                        <a:solidFill>
                          <a:schemeClr val="bg1"/>
                        </a:solidFill>
                      </a:endParaRPr>
                    </a:p>
                  </a:txBody>
                  <a:tcPr/>
                </a:tc>
              </a:tr>
              <a:tr h="381000">
                <a:tc>
                  <a:txBody>
                    <a:bodyPr/>
                    <a:lstStyle/>
                    <a:p>
                      <a:r>
                        <a:rPr lang="en-IN" b="1" dirty="0" smtClean="0">
                          <a:solidFill>
                            <a:schemeClr val="tx1"/>
                          </a:solidFill>
                        </a:rPr>
                        <a:t>1.</a:t>
                      </a:r>
                      <a:endParaRPr lang="en-IN" b="1" dirty="0">
                        <a:solidFill>
                          <a:schemeClr val="tx1"/>
                        </a:solidFill>
                      </a:endParaRPr>
                    </a:p>
                  </a:txBody>
                  <a:tcPr/>
                </a:tc>
                <a:tc>
                  <a:txBody>
                    <a:bodyPr/>
                    <a:lstStyle/>
                    <a:p>
                      <a:r>
                        <a:rPr lang="en-IN" b="1" dirty="0" smtClean="0">
                          <a:solidFill>
                            <a:schemeClr val="tx1"/>
                          </a:solidFill>
                        </a:rPr>
                        <a:t>A view is a virtual table created from one or more base tables and never stored on the disk.</a:t>
                      </a:r>
                      <a:endParaRPr lang="en-IN" b="1"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solidFill>
                            <a:schemeClr val="tx1"/>
                          </a:solidFill>
                        </a:rPr>
                        <a:t>A materialized view is a physical copy (replica) created from one or more base tables and stored on the disk.</a:t>
                      </a:r>
                      <a:endParaRPr lang="en-IN" b="1" dirty="0">
                        <a:solidFill>
                          <a:schemeClr val="tx1"/>
                        </a:solidFill>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75392592"/>
              </p:ext>
            </p:extLst>
          </p:nvPr>
        </p:nvGraphicFramePr>
        <p:xfrm>
          <a:off x="609600" y="2590800"/>
          <a:ext cx="7315200" cy="1005840"/>
        </p:xfrm>
        <a:graphic>
          <a:graphicData uri="http://schemas.openxmlformats.org/drawingml/2006/table">
            <a:tbl>
              <a:tblPr firstRow="1" bandRow="1">
                <a:tableStyleId>{5C22544A-7EE6-4342-B048-85BDC9FD1C3A}</a:tableStyleId>
              </a:tblPr>
              <a:tblGrid>
                <a:gridCol w="609600"/>
                <a:gridCol w="3352800"/>
                <a:gridCol w="3352800"/>
              </a:tblGrid>
              <a:tr h="381000">
                <a:tc>
                  <a:txBody>
                    <a:bodyPr/>
                    <a:lstStyle/>
                    <a:p>
                      <a:r>
                        <a:rPr lang="en-IN" sz="2000" dirty="0" smtClean="0">
                          <a:solidFill>
                            <a:schemeClr val="tx1"/>
                          </a:solidFill>
                        </a:rPr>
                        <a:t>2.</a:t>
                      </a:r>
                      <a:endParaRPr lang="en-IN" sz="2000" dirty="0">
                        <a:solidFill>
                          <a:schemeClr val="tx1"/>
                        </a:solidFill>
                      </a:endParaRPr>
                    </a:p>
                  </a:txBody>
                  <a:tcPr>
                    <a:solidFill>
                      <a:schemeClr val="accent2">
                        <a:lumMod val="40000"/>
                        <a:lumOff val="60000"/>
                      </a:schemeClr>
                    </a:solidFill>
                  </a:tcPr>
                </a:tc>
                <a:tc>
                  <a:txBody>
                    <a:bodyPr/>
                    <a:lstStyle/>
                    <a:p>
                      <a:r>
                        <a:rPr lang="en-IN" sz="2000" dirty="0" smtClean="0">
                          <a:solidFill>
                            <a:schemeClr val="tx1"/>
                          </a:solidFill>
                        </a:rPr>
                        <a:t>Views are updated every</a:t>
                      </a:r>
                      <a:r>
                        <a:rPr lang="en-IN" sz="2000" baseline="0" dirty="0" smtClean="0">
                          <a:solidFill>
                            <a:schemeClr val="tx1"/>
                          </a:solidFill>
                        </a:rPr>
                        <a:t> time the base tables on which they are created are updated.</a:t>
                      </a:r>
                      <a:endParaRPr lang="en-IN" sz="2000" dirty="0">
                        <a:solidFill>
                          <a:schemeClr val="tx1"/>
                        </a:solidFill>
                      </a:endParaRPr>
                    </a:p>
                  </a:txBody>
                  <a:tcPr>
                    <a:solidFill>
                      <a:schemeClr val="accent2">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rPr>
                        <a:t>Materialized views are updated manually or using triggers.</a:t>
                      </a:r>
                      <a:endParaRPr lang="en-IN" sz="2000" dirty="0">
                        <a:solidFill>
                          <a:schemeClr val="tx1"/>
                        </a:solidFill>
                      </a:endParaRPr>
                    </a:p>
                  </a:txBody>
                  <a:tcPr>
                    <a:solidFill>
                      <a:schemeClr val="accent2">
                        <a:lumMod val="40000"/>
                        <a:lumOff val="60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84059174"/>
              </p:ext>
            </p:extLst>
          </p:nvPr>
        </p:nvGraphicFramePr>
        <p:xfrm>
          <a:off x="609600" y="3581400"/>
          <a:ext cx="7315200" cy="1920240"/>
        </p:xfrm>
        <a:graphic>
          <a:graphicData uri="http://schemas.openxmlformats.org/drawingml/2006/table">
            <a:tbl>
              <a:tblPr firstRow="1" bandRow="1">
                <a:tableStyleId>{5C22544A-7EE6-4342-B048-85BDC9FD1C3A}</a:tableStyleId>
              </a:tblPr>
              <a:tblGrid>
                <a:gridCol w="609600"/>
                <a:gridCol w="3352800"/>
                <a:gridCol w="3352800"/>
              </a:tblGrid>
              <a:tr h="381000">
                <a:tc>
                  <a:txBody>
                    <a:bodyPr/>
                    <a:lstStyle/>
                    <a:p>
                      <a:r>
                        <a:rPr lang="en-IN" sz="2000" dirty="0" smtClean="0">
                          <a:solidFill>
                            <a:schemeClr val="tx1"/>
                          </a:solidFill>
                        </a:rPr>
                        <a:t>3.</a:t>
                      </a:r>
                      <a:endParaRPr lang="en-IN" sz="2000" dirty="0">
                        <a:solidFill>
                          <a:schemeClr val="tx1"/>
                        </a:solidFill>
                      </a:endParaRPr>
                    </a:p>
                  </a:txBody>
                  <a:tcPr>
                    <a:solidFill>
                      <a:schemeClr val="accent3">
                        <a:lumMod val="60000"/>
                        <a:lumOff val="40000"/>
                      </a:schemeClr>
                    </a:solidFill>
                  </a:tcPr>
                </a:tc>
                <a:tc>
                  <a:txBody>
                    <a:bodyPr/>
                    <a:lstStyle/>
                    <a:p>
                      <a:r>
                        <a:rPr lang="en-IN" sz="2000" dirty="0" smtClean="0">
                          <a:solidFill>
                            <a:schemeClr val="tx1"/>
                          </a:solidFill>
                        </a:rPr>
                        <a:t>Processing</a:t>
                      </a:r>
                      <a:r>
                        <a:rPr lang="en-IN" sz="2000" baseline="0" dirty="0" smtClean="0">
                          <a:solidFill>
                            <a:schemeClr val="tx1"/>
                          </a:solidFill>
                        </a:rPr>
                        <a:t> time of views is </a:t>
                      </a:r>
                      <a:r>
                        <a:rPr lang="en-IN" sz="2000" dirty="0" smtClean="0">
                          <a:solidFill>
                            <a:schemeClr val="tx1"/>
                          </a:solidFill>
                        </a:rPr>
                        <a:t>slow.</a:t>
                      </a:r>
                      <a:r>
                        <a:rPr lang="en-IN" sz="2000" baseline="0" dirty="0" smtClean="0">
                          <a:solidFill>
                            <a:schemeClr val="tx1"/>
                          </a:solidFill>
                        </a:rPr>
                        <a:t> This is because if view is updated it is to be reflected on the base tables and if base tables are updated it should reflect on the views.</a:t>
                      </a:r>
                      <a:endParaRPr lang="en-IN" sz="2000" dirty="0">
                        <a:solidFill>
                          <a:schemeClr val="tx1"/>
                        </a:solidFill>
                      </a:endParaRPr>
                    </a:p>
                  </a:txBody>
                  <a:tcPr>
                    <a:solidFill>
                      <a:schemeClr val="accent3">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rPr>
                        <a:t>Processing time for Materialized views is fast. This is because they are pre-computed. </a:t>
                      </a:r>
                      <a:endParaRPr lang="en-IN" sz="2000" dirty="0">
                        <a:solidFill>
                          <a:schemeClr val="tx1"/>
                        </a:solidFill>
                      </a:endParaRPr>
                    </a:p>
                  </a:txBody>
                  <a:tcPr>
                    <a:solidFill>
                      <a:schemeClr val="accent3">
                        <a:lumMod val="60000"/>
                        <a:lumOff val="40000"/>
                      </a:schemeClr>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599632188"/>
              </p:ext>
            </p:extLst>
          </p:nvPr>
        </p:nvGraphicFramePr>
        <p:xfrm>
          <a:off x="609600" y="5486400"/>
          <a:ext cx="7315200" cy="701040"/>
        </p:xfrm>
        <a:graphic>
          <a:graphicData uri="http://schemas.openxmlformats.org/drawingml/2006/table">
            <a:tbl>
              <a:tblPr firstRow="1" bandRow="1">
                <a:tableStyleId>{5C22544A-7EE6-4342-B048-85BDC9FD1C3A}</a:tableStyleId>
              </a:tblPr>
              <a:tblGrid>
                <a:gridCol w="609600"/>
                <a:gridCol w="3352800"/>
                <a:gridCol w="3352800"/>
              </a:tblGrid>
              <a:tr h="0">
                <a:tc>
                  <a:txBody>
                    <a:bodyPr/>
                    <a:lstStyle/>
                    <a:p>
                      <a:r>
                        <a:rPr lang="en-IN" sz="2000" dirty="0" smtClean="0">
                          <a:solidFill>
                            <a:schemeClr val="tx1"/>
                          </a:solidFill>
                        </a:rPr>
                        <a:t>5.</a:t>
                      </a:r>
                      <a:endParaRPr lang="en-IN" sz="2000" dirty="0">
                        <a:solidFill>
                          <a:schemeClr val="tx1"/>
                        </a:solidFill>
                      </a:endParaRPr>
                    </a:p>
                  </a:txBody>
                  <a:tcPr>
                    <a:solidFill>
                      <a:schemeClr val="accent4">
                        <a:lumMod val="40000"/>
                        <a:lumOff val="60000"/>
                      </a:schemeClr>
                    </a:solidFill>
                  </a:tcPr>
                </a:tc>
                <a:tc>
                  <a:txBody>
                    <a:bodyPr/>
                    <a:lstStyle/>
                    <a:p>
                      <a:r>
                        <a:rPr lang="en-IN" sz="2000" dirty="0" smtClean="0">
                          <a:solidFill>
                            <a:schemeClr val="tx1"/>
                          </a:solidFill>
                        </a:rPr>
                        <a:t>Advantage</a:t>
                      </a:r>
                      <a:r>
                        <a:rPr lang="en-IN" sz="2000" baseline="0" dirty="0" smtClean="0">
                          <a:solidFill>
                            <a:schemeClr val="tx1"/>
                          </a:solidFill>
                        </a:rPr>
                        <a:t> is no storage space required</a:t>
                      </a:r>
                      <a:endParaRPr lang="en-IN" sz="2000" dirty="0">
                        <a:solidFill>
                          <a:schemeClr val="tx1"/>
                        </a:solidFill>
                      </a:endParaRPr>
                    </a:p>
                  </a:txBody>
                  <a:tcPr>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rPr>
                        <a:t>Advantage is very fast in execution</a:t>
                      </a:r>
                      <a:endParaRPr lang="en-IN" sz="2000" dirty="0">
                        <a:solidFill>
                          <a:schemeClr val="tx1"/>
                        </a:solidFill>
                      </a:endParaRPr>
                    </a:p>
                  </a:txBody>
                  <a:tcPr>
                    <a:solidFill>
                      <a:schemeClr val="accent4">
                        <a:lumMod val="40000"/>
                        <a:lumOff val="60000"/>
                      </a:schemeClr>
                    </a:solidFill>
                  </a:tcPr>
                </a:tc>
              </a:tr>
            </a:tbl>
          </a:graphicData>
        </a:graphic>
      </p:graphicFrame>
    </p:spTree>
    <p:extLst>
      <p:ext uri="{BB962C8B-B14F-4D97-AF65-F5344CB8AC3E}">
        <p14:creationId xmlns:p14="http://schemas.microsoft.com/office/powerpoint/2010/main" val="386702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42</a:t>
            </a:fld>
            <a:endParaRPr lang="en-IN"/>
          </a:p>
        </p:txBody>
      </p:sp>
      <p:graphicFrame>
        <p:nvGraphicFramePr>
          <p:cNvPr id="8" name="Content Placeholder 5"/>
          <p:cNvGraphicFramePr>
            <a:graphicFrameLocks noGrp="1"/>
          </p:cNvGraphicFramePr>
          <p:nvPr>
            <p:ph idx="1"/>
            <p:extLst>
              <p:ext uri="{D42A27DB-BD31-4B8C-83A1-F6EECF244321}">
                <p14:modId xmlns:p14="http://schemas.microsoft.com/office/powerpoint/2010/main" val="4164530864"/>
              </p:ext>
            </p:extLst>
          </p:nvPr>
        </p:nvGraphicFramePr>
        <p:xfrm>
          <a:off x="457200" y="9144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3979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43</a:t>
            </a:fld>
            <a:endParaRPr lang="en-IN"/>
          </a:p>
        </p:txBody>
      </p:sp>
      <p:sp>
        <p:nvSpPr>
          <p:cNvPr id="5" name="Title 1"/>
          <p:cNvSpPr>
            <a:spLocks noGrp="1"/>
          </p:cNvSpPr>
          <p:nvPr>
            <p:ph type="title"/>
          </p:nvPr>
        </p:nvSpPr>
        <p:spPr>
          <a:xfrm>
            <a:off x="51418" y="76200"/>
            <a:ext cx="8186055" cy="609600"/>
          </a:xfrm>
        </p:spPr>
        <p:txBody>
          <a:bodyPr/>
          <a:lstStyle/>
          <a:p>
            <a:r>
              <a:rPr lang="en-IN" sz="3600" b="1" dirty="0" smtClean="0"/>
              <a:t>TRANSACTION CONTROL</a:t>
            </a:r>
            <a:endParaRPr lang="en-IN" sz="3600" b="1" dirty="0"/>
          </a:p>
        </p:txBody>
      </p:sp>
      <p:sp>
        <p:nvSpPr>
          <p:cNvPr id="6" name="Rectangle 5"/>
          <p:cNvSpPr/>
          <p:nvPr/>
        </p:nvSpPr>
        <p:spPr>
          <a:xfrm>
            <a:off x="228600" y="838200"/>
            <a:ext cx="7772400" cy="5632311"/>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spcAft>
                <a:spcPts val="600"/>
              </a:spcAft>
            </a:pPr>
            <a:r>
              <a:rPr lang="en-IN" sz="2000" b="1" dirty="0" smtClean="0">
                <a:solidFill>
                  <a:schemeClr val="tx2"/>
                </a:solidFill>
              </a:rPr>
              <a:t>What is a Transaction?</a:t>
            </a:r>
          </a:p>
          <a:p>
            <a:pPr marL="342900" indent="-342900">
              <a:spcBef>
                <a:spcPts val="600"/>
              </a:spcBef>
              <a:spcAft>
                <a:spcPts val="600"/>
              </a:spcAft>
              <a:buFont typeface="Wingdings" pitchFamily="2" charset="2"/>
              <a:buChar char="Ø"/>
            </a:pPr>
            <a:r>
              <a:rPr lang="en-IN" sz="2000" b="1" dirty="0" smtClean="0">
                <a:solidFill>
                  <a:schemeClr val="tx2"/>
                </a:solidFill>
              </a:rPr>
              <a:t>Unit of Work</a:t>
            </a:r>
          </a:p>
          <a:p>
            <a:pPr marL="342900" indent="-342900">
              <a:spcBef>
                <a:spcPts val="600"/>
              </a:spcBef>
              <a:spcAft>
                <a:spcPts val="600"/>
              </a:spcAft>
              <a:buFont typeface="Wingdings" pitchFamily="2" charset="2"/>
              <a:buChar char="Ø"/>
            </a:pPr>
            <a:r>
              <a:rPr lang="en-IN" sz="2000" b="1" dirty="0" smtClean="0">
                <a:solidFill>
                  <a:schemeClr val="tx2"/>
                </a:solidFill>
              </a:rPr>
              <a:t>Transaction is</a:t>
            </a:r>
            <a:r>
              <a:rPr lang="en-IN" sz="2000" b="1" dirty="0">
                <a:solidFill>
                  <a:schemeClr val="tx2"/>
                </a:solidFill>
              </a:rPr>
              <a:t> a set of operations used to perform a logical set of work. A transaction usually means that the data in the database has changed. </a:t>
            </a:r>
            <a:endParaRPr lang="en-IN" sz="2000" b="1" dirty="0" smtClean="0">
              <a:solidFill>
                <a:schemeClr val="tx2"/>
              </a:solidFill>
            </a:endParaRPr>
          </a:p>
          <a:p>
            <a:pPr marL="342900" indent="-342900">
              <a:spcBef>
                <a:spcPts val="600"/>
              </a:spcBef>
              <a:spcAft>
                <a:spcPts val="600"/>
              </a:spcAft>
              <a:buFont typeface="Wingdings" pitchFamily="2" charset="2"/>
              <a:buChar char="Ø"/>
            </a:pPr>
            <a:r>
              <a:rPr lang="en-IN" sz="2000" b="1" dirty="0" smtClean="0">
                <a:solidFill>
                  <a:schemeClr val="tx2"/>
                </a:solidFill>
              </a:rPr>
              <a:t>A </a:t>
            </a:r>
            <a:r>
              <a:rPr lang="en-IN" sz="2000" b="1" dirty="0">
                <a:solidFill>
                  <a:schemeClr val="tx2"/>
                </a:solidFill>
              </a:rPr>
              <a:t>transaction generally represents any change in a database</a:t>
            </a:r>
            <a:r>
              <a:rPr lang="en-IN" sz="2000" b="1" dirty="0" smtClean="0">
                <a:solidFill>
                  <a:schemeClr val="tx2"/>
                </a:solidFill>
              </a:rPr>
              <a:t>.</a:t>
            </a:r>
          </a:p>
          <a:p>
            <a:pPr marL="342900" indent="-342900">
              <a:spcBef>
                <a:spcPts val="600"/>
              </a:spcBef>
              <a:spcAft>
                <a:spcPts val="600"/>
              </a:spcAft>
              <a:buFont typeface="Wingdings" pitchFamily="2" charset="2"/>
              <a:buChar char="Ø"/>
            </a:pPr>
            <a:r>
              <a:rPr lang="en-IN" sz="2000" b="1" dirty="0" smtClean="0">
                <a:solidFill>
                  <a:schemeClr val="tx2"/>
                </a:solidFill>
              </a:rPr>
              <a:t>A transaction can be a single SQL statement or a set of SQL statements</a:t>
            </a:r>
          </a:p>
          <a:p>
            <a:pPr marL="342900" indent="-342900">
              <a:spcBef>
                <a:spcPts val="600"/>
              </a:spcBef>
              <a:spcAft>
                <a:spcPts val="600"/>
              </a:spcAft>
              <a:buFont typeface="Wingdings" pitchFamily="2" charset="2"/>
              <a:buChar char="Ø"/>
            </a:pPr>
            <a:r>
              <a:rPr lang="en-IN" sz="2000" b="1" dirty="0">
                <a:solidFill>
                  <a:schemeClr val="tx2"/>
                </a:solidFill>
              </a:rPr>
              <a:t>Transactions group a set of tasks into a single execution unit. </a:t>
            </a:r>
            <a:endParaRPr lang="en-IN" sz="2000" b="1" dirty="0" smtClean="0">
              <a:solidFill>
                <a:schemeClr val="tx2"/>
              </a:solidFill>
            </a:endParaRPr>
          </a:p>
          <a:p>
            <a:pPr marL="342900" indent="-342900">
              <a:spcBef>
                <a:spcPts val="600"/>
              </a:spcBef>
              <a:spcAft>
                <a:spcPts val="600"/>
              </a:spcAft>
              <a:buFont typeface="Wingdings" pitchFamily="2" charset="2"/>
              <a:buChar char="Ø"/>
            </a:pPr>
            <a:r>
              <a:rPr lang="en-IN" sz="2000" b="1" dirty="0" smtClean="0">
                <a:solidFill>
                  <a:schemeClr val="tx2"/>
                </a:solidFill>
              </a:rPr>
              <a:t>Each </a:t>
            </a:r>
            <a:r>
              <a:rPr lang="en-IN" sz="2000" b="1" dirty="0">
                <a:solidFill>
                  <a:schemeClr val="tx2"/>
                </a:solidFill>
              </a:rPr>
              <a:t>transaction begins with a specific task and ends when all the tasks in the group successfully complete. If any of the tasks fail, the transaction fails. </a:t>
            </a:r>
            <a:endParaRPr lang="en-IN" sz="2000" b="1" dirty="0" smtClean="0">
              <a:solidFill>
                <a:schemeClr val="tx2"/>
              </a:solidFill>
            </a:endParaRPr>
          </a:p>
          <a:p>
            <a:pPr marL="342900" indent="-342900">
              <a:spcBef>
                <a:spcPts val="600"/>
              </a:spcBef>
              <a:spcAft>
                <a:spcPts val="600"/>
              </a:spcAft>
              <a:buFont typeface="Wingdings" pitchFamily="2" charset="2"/>
              <a:buChar char="Ø"/>
            </a:pPr>
            <a:r>
              <a:rPr lang="en-IN" sz="2000" b="1" dirty="0" smtClean="0">
                <a:solidFill>
                  <a:schemeClr val="tx2"/>
                </a:solidFill>
              </a:rPr>
              <a:t>Therefore</a:t>
            </a:r>
            <a:r>
              <a:rPr lang="en-IN" sz="2000" b="1" dirty="0">
                <a:solidFill>
                  <a:schemeClr val="tx2"/>
                </a:solidFill>
              </a:rPr>
              <a:t>, a transaction has only two results: success or failure. </a:t>
            </a:r>
          </a:p>
          <a:p>
            <a:pPr marL="342900" indent="-342900">
              <a:spcBef>
                <a:spcPts val="600"/>
              </a:spcBef>
              <a:spcAft>
                <a:spcPts val="600"/>
              </a:spcAft>
              <a:buFont typeface="Wingdings" pitchFamily="2" charset="2"/>
              <a:buChar char="Ø"/>
            </a:pPr>
            <a:endParaRPr lang="en-IN" sz="2000" b="1" dirty="0">
              <a:solidFill>
                <a:schemeClr val="tx2"/>
              </a:solidFill>
            </a:endParaRPr>
          </a:p>
        </p:txBody>
      </p:sp>
    </p:spTree>
    <p:extLst>
      <p:ext uri="{BB962C8B-B14F-4D97-AF65-F5344CB8AC3E}">
        <p14:creationId xmlns:p14="http://schemas.microsoft.com/office/powerpoint/2010/main" val="174221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44</a:t>
            </a:fld>
            <a:endParaRPr lang="en-IN"/>
          </a:p>
        </p:txBody>
      </p:sp>
      <p:sp>
        <p:nvSpPr>
          <p:cNvPr id="5" name="Title 1"/>
          <p:cNvSpPr>
            <a:spLocks noGrp="1"/>
          </p:cNvSpPr>
          <p:nvPr>
            <p:ph type="title"/>
          </p:nvPr>
        </p:nvSpPr>
        <p:spPr>
          <a:xfrm>
            <a:off x="51418" y="76200"/>
            <a:ext cx="8186055" cy="609600"/>
          </a:xfrm>
        </p:spPr>
        <p:txBody>
          <a:bodyPr/>
          <a:lstStyle/>
          <a:p>
            <a:r>
              <a:rPr lang="en-IN" sz="3600" b="1" dirty="0" smtClean="0"/>
              <a:t>TRANSACTION CONTROL</a:t>
            </a:r>
            <a:endParaRPr lang="en-IN" sz="3600" b="1" dirty="0"/>
          </a:p>
        </p:txBody>
      </p:sp>
      <p:sp>
        <p:nvSpPr>
          <p:cNvPr id="6" name="Rectangle 5"/>
          <p:cNvSpPr/>
          <p:nvPr/>
        </p:nvSpPr>
        <p:spPr>
          <a:xfrm>
            <a:off x="228600" y="838200"/>
            <a:ext cx="7772400" cy="2323713"/>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a:solidFill>
                  <a:schemeClr val="tx2"/>
                </a:solidFill>
              </a:rPr>
              <a:t>The following commands are used to control transactions.</a:t>
            </a:r>
          </a:p>
          <a:p>
            <a:pPr marL="342900" indent="-342900">
              <a:buFont typeface="Arial" pitchFamily="34" charset="0"/>
              <a:buChar char="•"/>
            </a:pPr>
            <a:r>
              <a:rPr lang="en-IN" sz="2000" b="1" dirty="0">
                <a:solidFill>
                  <a:schemeClr val="tx2"/>
                </a:solidFill>
              </a:rPr>
              <a:t>COMMIT − to save the changes. (permanently save the transaction</a:t>
            </a:r>
            <a:r>
              <a:rPr lang="en-IN" sz="2000" b="1" dirty="0" smtClean="0">
                <a:solidFill>
                  <a:schemeClr val="tx2"/>
                </a:solidFill>
              </a:rPr>
              <a:t>)</a:t>
            </a:r>
            <a:endParaRPr lang="en-IN" sz="2000" b="1" dirty="0">
              <a:solidFill>
                <a:schemeClr val="tx2"/>
              </a:solidFill>
            </a:endParaRPr>
          </a:p>
          <a:p>
            <a:pPr marL="342900" indent="-342900">
              <a:buFont typeface="Arial" pitchFamily="34" charset="0"/>
              <a:buChar char="•"/>
            </a:pPr>
            <a:r>
              <a:rPr lang="en-IN" sz="2000" b="1" dirty="0">
                <a:solidFill>
                  <a:schemeClr val="tx2"/>
                </a:solidFill>
              </a:rPr>
              <a:t>ROLLBACK − to roll back the changes. (undo a transaction</a:t>
            </a:r>
            <a:r>
              <a:rPr lang="en-IN" sz="2000" b="1" dirty="0" smtClean="0">
                <a:solidFill>
                  <a:schemeClr val="tx2"/>
                </a:solidFill>
              </a:rPr>
              <a:t>)</a:t>
            </a:r>
            <a:endParaRPr lang="en-IN" sz="2000" b="1" dirty="0">
              <a:solidFill>
                <a:schemeClr val="tx2"/>
              </a:solidFill>
            </a:endParaRPr>
          </a:p>
          <a:p>
            <a:pPr marL="342900" indent="-342900">
              <a:buFont typeface="Arial" pitchFamily="34" charset="0"/>
              <a:buChar char="•"/>
            </a:pPr>
            <a:r>
              <a:rPr lang="en-IN" sz="2000" b="1" dirty="0">
                <a:solidFill>
                  <a:schemeClr val="tx2"/>
                </a:solidFill>
              </a:rPr>
              <a:t>SAVEPOINT − creates points within the groups of transactions in which to ROLLBACK.</a:t>
            </a:r>
          </a:p>
          <a:p>
            <a:pPr marL="342900" indent="-342900">
              <a:buFont typeface="Arial" pitchFamily="34" charset="0"/>
              <a:buChar char="•"/>
            </a:pPr>
            <a:r>
              <a:rPr lang="en-IN" sz="2000" b="1" dirty="0">
                <a:solidFill>
                  <a:schemeClr val="tx2"/>
                </a:solidFill>
              </a:rPr>
              <a:t>SET TRANSACTION − Places a name on a transaction.</a:t>
            </a:r>
          </a:p>
          <a:p>
            <a:pPr>
              <a:spcBef>
                <a:spcPts val="600"/>
              </a:spcBef>
              <a:spcAft>
                <a:spcPts val="600"/>
              </a:spcAft>
            </a:pPr>
            <a:r>
              <a:rPr lang="en-IN" sz="2000" b="1" dirty="0" smtClean="0">
                <a:solidFill>
                  <a:schemeClr val="tx2"/>
                </a:solidFill>
              </a:rPr>
              <a:t>The ACID properties of a transaction:</a:t>
            </a:r>
            <a:endParaRPr lang="en-IN" sz="2000" b="1" dirty="0">
              <a:solidFill>
                <a:schemeClr val="tx2"/>
              </a:solidFill>
            </a:endParaRPr>
          </a:p>
        </p:txBody>
      </p:sp>
      <p:pic>
        <p:nvPicPr>
          <p:cNvPr id="7" name="Picture 2" descr="T-SQL Transactions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352800"/>
            <a:ext cx="5299736" cy="32766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2" name="Right Arrow 1"/>
          <p:cNvSpPr/>
          <p:nvPr/>
        </p:nvSpPr>
        <p:spPr>
          <a:xfrm>
            <a:off x="5554721" y="4379167"/>
            <a:ext cx="415264" cy="152400"/>
          </a:xfrm>
          <a:prstGeom prst="rightArrow">
            <a:avLst/>
          </a:prstGeom>
          <a:solidFill>
            <a:srgbClr val="6A9D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5554721" y="4914900"/>
            <a:ext cx="415264" cy="152400"/>
          </a:xfrm>
          <a:prstGeom prst="right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5544639" y="5562600"/>
            <a:ext cx="415264" cy="152400"/>
          </a:xfrm>
          <a:prstGeom prst="rightArrow">
            <a:avLst/>
          </a:prstGeom>
          <a:solidFill>
            <a:srgbClr val="E725C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Arrow 10"/>
          <p:cNvSpPr/>
          <p:nvPr/>
        </p:nvSpPr>
        <p:spPr>
          <a:xfrm>
            <a:off x="5535308" y="6248400"/>
            <a:ext cx="415264" cy="152400"/>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6097555" y="4130941"/>
            <a:ext cx="2256452" cy="646331"/>
          </a:xfrm>
          <a:prstGeom prst="rect">
            <a:avLst/>
          </a:prstGeom>
          <a:noFill/>
        </p:spPr>
        <p:txBody>
          <a:bodyPr wrap="none" rtlCol="0">
            <a:spAutoFit/>
          </a:bodyPr>
          <a:lstStyle/>
          <a:p>
            <a:r>
              <a:rPr lang="en-IN" b="1" dirty="0" smtClean="0">
                <a:solidFill>
                  <a:schemeClr val="tx2"/>
                </a:solidFill>
              </a:rPr>
              <a:t>Transaction is a single</a:t>
            </a:r>
          </a:p>
          <a:p>
            <a:r>
              <a:rPr lang="en-IN" b="1" dirty="0" smtClean="0">
                <a:solidFill>
                  <a:schemeClr val="tx2"/>
                </a:solidFill>
              </a:rPr>
              <a:t>unit</a:t>
            </a:r>
            <a:endParaRPr lang="en-IN" b="1" dirty="0">
              <a:solidFill>
                <a:schemeClr val="tx2"/>
              </a:solidFill>
            </a:endParaRPr>
          </a:p>
        </p:txBody>
      </p:sp>
      <p:sp>
        <p:nvSpPr>
          <p:cNvPr id="12" name="TextBox 11"/>
          <p:cNvSpPr txBox="1"/>
          <p:nvPr/>
        </p:nvSpPr>
        <p:spPr>
          <a:xfrm>
            <a:off x="6097555" y="4786340"/>
            <a:ext cx="1876924" cy="646331"/>
          </a:xfrm>
          <a:prstGeom prst="rect">
            <a:avLst/>
          </a:prstGeom>
          <a:noFill/>
        </p:spPr>
        <p:txBody>
          <a:bodyPr wrap="none" rtlCol="0">
            <a:spAutoFit/>
          </a:bodyPr>
          <a:lstStyle/>
          <a:p>
            <a:r>
              <a:rPr lang="en-IN" b="1" dirty="0" smtClean="0">
                <a:solidFill>
                  <a:schemeClr val="accent6">
                    <a:lumMod val="50000"/>
                  </a:schemeClr>
                </a:solidFill>
              </a:rPr>
              <a:t>Only reliable data</a:t>
            </a:r>
          </a:p>
          <a:p>
            <a:r>
              <a:rPr lang="en-IN" b="1" dirty="0" smtClean="0">
                <a:solidFill>
                  <a:schemeClr val="accent6">
                    <a:lumMod val="50000"/>
                  </a:schemeClr>
                </a:solidFill>
              </a:rPr>
              <a:t>saved</a:t>
            </a:r>
            <a:endParaRPr lang="en-IN" b="1" dirty="0">
              <a:solidFill>
                <a:schemeClr val="accent6">
                  <a:lumMod val="50000"/>
                </a:schemeClr>
              </a:solidFill>
            </a:endParaRPr>
          </a:p>
        </p:txBody>
      </p:sp>
      <p:sp>
        <p:nvSpPr>
          <p:cNvPr id="13" name="TextBox 12"/>
          <p:cNvSpPr txBox="1"/>
          <p:nvPr/>
        </p:nvSpPr>
        <p:spPr>
          <a:xfrm>
            <a:off x="6064898" y="5431303"/>
            <a:ext cx="2172711" cy="646331"/>
          </a:xfrm>
          <a:prstGeom prst="rect">
            <a:avLst/>
          </a:prstGeom>
          <a:noFill/>
        </p:spPr>
        <p:txBody>
          <a:bodyPr wrap="none" rtlCol="0">
            <a:spAutoFit/>
          </a:bodyPr>
          <a:lstStyle/>
          <a:p>
            <a:r>
              <a:rPr lang="en-IN" b="1" dirty="0" smtClean="0">
                <a:solidFill>
                  <a:srgbClr val="E725C2"/>
                </a:solidFill>
              </a:rPr>
              <a:t>Transactions operate</a:t>
            </a:r>
          </a:p>
          <a:p>
            <a:r>
              <a:rPr lang="en-IN" b="1" dirty="0" smtClean="0">
                <a:solidFill>
                  <a:srgbClr val="E725C2"/>
                </a:solidFill>
              </a:rPr>
              <a:t>independently</a:t>
            </a:r>
            <a:endParaRPr lang="en-IN" b="1" dirty="0">
              <a:solidFill>
                <a:srgbClr val="E725C2"/>
              </a:solidFill>
            </a:endParaRPr>
          </a:p>
        </p:txBody>
      </p:sp>
      <p:sp>
        <p:nvSpPr>
          <p:cNvPr id="14" name="TextBox 13"/>
          <p:cNvSpPr txBox="1"/>
          <p:nvPr/>
        </p:nvSpPr>
        <p:spPr>
          <a:xfrm>
            <a:off x="6097555" y="6077634"/>
            <a:ext cx="1934889" cy="646331"/>
          </a:xfrm>
          <a:prstGeom prst="rect">
            <a:avLst/>
          </a:prstGeom>
          <a:noFill/>
        </p:spPr>
        <p:txBody>
          <a:bodyPr wrap="none" rtlCol="0">
            <a:spAutoFit/>
          </a:bodyPr>
          <a:lstStyle/>
          <a:p>
            <a:r>
              <a:rPr lang="en-IN" b="1" dirty="0" smtClean="0">
                <a:solidFill>
                  <a:schemeClr val="accent3">
                    <a:lumMod val="75000"/>
                  </a:schemeClr>
                </a:solidFill>
              </a:rPr>
              <a:t>Committed data is</a:t>
            </a:r>
          </a:p>
          <a:p>
            <a:r>
              <a:rPr lang="en-IN" b="1" dirty="0" smtClean="0">
                <a:solidFill>
                  <a:schemeClr val="accent3">
                    <a:lumMod val="75000"/>
                  </a:schemeClr>
                </a:solidFill>
              </a:rPr>
              <a:t>never lost</a:t>
            </a:r>
            <a:endParaRPr lang="en-IN" b="1" dirty="0">
              <a:solidFill>
                <a:schemeClr val="accent3">
                  <a:lumMod val="75000"/>
                </a:schemeClr>
              </a:solidFill>
            </a:endParaRPr>
          </a:p>
        </p:txBody>
      </p:sp>
    </p:spTree>
    <p:extLst>
      <p:ext uri="{BB962C8B-B14F-4D97-AF65-F5344CB8AC3E}">
        <p14:creationId xmlns:p14="http://schemas.microsoft.com/office/powerpoint/2010/main" val="378264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P spid="3" grpId="0"/>
      <p:bldP spid="12" grpId="0"/>
      <p:bldP spid="13"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45</a:t>
            </a:fld>
            <a:endParaRPr lang="en-IN"/>
          </a:p>
        </p:txBody>
      </p:sp>
      <p:sp>
        <p:nvSpPr>
          <p:cNvPr id="5" name="Title 1"/>
          <p:cNvSpPr>
            <a:spLocks noGrp="1"/>
          </p:cNvSpPr>
          <p:nvPr>
            <p:ph type="title"/>
          </p:nvPr>
        </p:nvSpPr>
        <p:spPr>
          <a:xfrm>
            <a:off x="51418" y="76200"/>
            <a:ext cx="8186055" cy="609600"/>
          </a:xfrm>
        </p:spPr>
        <p:txBody>
          <a:bodyPr/>
          <a:lstStyle/>
          <a:p>
            <a:r>
              <a:rPr lang="en-IN" sz="3600" b="1" dirty="0" smtClean="0"/>
              <a:t>TRANSACTION CONTROL</a:t>
            </a:r>
            <a:endParaRPr lang="en-IN" sz="3600" b="1" dirty="0"/>
          </a:p>
        </p:txBody>
      </p:sp>
      <p:sp>
        <p:nvSpPr>
          <p:cNvPr id="6" name="Rectangle 5"/>
          <p:cNvSpPr/>
          <p:nvPr/>
        </p:nvSpPr>
        <p:spPr>
          <a:xfrm>
            <a:off x="228600" y="838200"/>
            <a:ext cx="7772400" cy="5786199"/>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spcAft>
                <a:spcPts val="600"/>
              </a:spcAft>
              <a:buFont typeface="Wingdings" pitchFamily="2" charset="2"/>
              <a:buChar char="Ø"/>
            </a:pPr>
            <a:r>
              <a:rPr lang="en-IN" sz="2000" b="1" dirty="0" smtClean="0">
                <a:solidFill>
                  <a:schemeClr val="tx2"/>
                </a:solidFill>
              </a:rPr>
              <a:t>A transaction starts with a SQL command e.g. INSERT, UPDATE, DELETE, CREATE, … </a:t>
            </a:r>
          </a:p>
          <a:p>
            <a:pPr marL="342900" indent="-342900">
              <a:spcBef>
                <a:spcPts val="600"/>
              </a:spcBef>
              <a:spcAft>
                <a:spcPts val="600"/>
              </a:spcAft>
              <a:buFont typeface="Wingdings" pitchFamily="2" charset="2"/>
              <a:buChar char="Ø"/>
            </a:pPr>
            <a:r>
              <a:rPr lang="en-IN" sz="2000" b="1" dirty="0" smtClean="0">
                <a:solidFill>
                  <a:schemeClr val="tx2"/>
                </a:solidFill>
              </a:rPr>
              <a:t>A transaction ends either implicitly or explicitly</a:t>
            </a:r>
          </a:p>
          <a:p>
            <a:pPr lvl="1">
              <a:spcBef>
                <a:spcPts val="600"/>
              </a:spcBef>
              <a:spcAft>
                <a:spcPts val="600"/>
              </a:spcAft>
            </a:pPr>
            <a:r>
              <a:rPr lang="en-IN" sz="2000" b="1" dirty="0">
                <a:solidFill>
                  <a:schemeClr val="bg2">
                    <a:lumMod val="10000"/>
                  </a:schemeClr>
                </a:solidFill>
              </a:rPr>
              <a:t>I</a:t>
            </a:r>
            <a:r>
              <a:rPr lang="en-IN" sz="2000" b="1" dirty="0" smtClean="0">
                <a:solidFill>
                  <a:schemeClr val="bg2">
                    <a:lumMod val="10000"/>
                  </a:schemeClr>
                </a:solidFill>
              </a:rPr>
              <a:t>mplicitly </a:t>
            </a:r>
            <a:r>
              <a:rPr lang="en-IN" sz="2000" b="1" dirty="0">
                <a:solidFill>
                  <a:schemeClr val="bg2">
                    <a:lumMod val="10000"/>
                  </a:schemeClr>
                </a:solidFill>
              </a:rPr>
              <a:t>(oracle)</a:t>
            </a:r>
          </a:p>
          <a:p>
            <a:pPr lvl="1">
              <a:spcBef>
                <a:spcPts val="600"/>
              </a:spcBef>
              <a:spcAft>
                <a:spcPts val="600"/>
              </a:spcAft>
            </a:pPr>
            <a:r>
              <a:rPr lang="en-IN" sz="2000" b="1" dirty="0">
                <a:solidFill>
                  <a:schemeClr val="bg2">
                    <a:lumMod val="10000"/>
                  </a:schemeClr>
                </a:solidFill>
              </a:rPr>
              <a:t>    - DDL - </a:t>
            </a:r>
            <a:r>
              <a:rPr lang="en-IN" sz="2000" b="1" dirty="0" smtClean="0">
                <a:solidFill>
                  <a:schemeClr val="bg2">
                    <a:lumMod val="10000"/>
                  </a:schemeClr>
                </a:solidFill>
              </a:rPr>
              <a:t>self committing</a:t>
            </a:r>
            <a:endParaRPr lang="en-IN" sz="2000" b="1" dirty="0">
              <a:solidFill>
                <a:schemeClr val="bg2">
                  <a:lumMod val="10000"/>
                </a:schemeClr>
              </a:solidFill>
            </a:endParaRPr>
          </a:p>
          <a:p>
            <a:pPr lvl="1">
              <a:spcBef>
                <a:spcPts val="600"/>
              </a:spcBef>
              <a:spcAft>
                <a:spcPts val="600"/>
              </a:spcAft>
            </a:pPr>
            <a:r>
              <a:rPr lang="en-IN" sz="2000" b="1" dirty="0">
                <a:solidFill>
                  <a:schemeClr val="bg2">
                    <a:lumMod val="10000"/>
                  </a:schemeClr>
                </a:solidFill>
              </a:rPr>
              <a:t>    - DCL - self committing</a:t>
            </a:r>
          </a:p>
          <a:p>
            <a:pPr lvl="1">
              <a:spcBef>
                <a:spcPts val="600"/>
              </a:spcBef>
              <a:spcAft>
                <a:spcPts val="600"/>
              </a:spcAft>
            </a:pPr>
            <a:r>
              <a:rPr lang="en-IN" sz="2000" b="1" dirty="0">
                <a:solidFill>
                  <a:schemeClr val="bg2">
                    <a:lumMod val="10000"/>
                  </a:schemeClr>
                </a:solidFill>
              </a:rPr>
              <a:t>    - log out - commit</a:t>
            </a:r>
          </a:p>
          <a:p>
            <a:pPr lvl="1">
              <a:spcBef>
                <a:spcPts val="600"/>
              </a:spcBef>
              <a:spcAft>
                <a:spcPts val="600"/>
              </a:spcAft>
            </a:pPr>
            <a:r>
              <a:rPr lang="en-IN" sz="2000" b="1" dirty="0">
                <a:solidFill>
                  <a:schemeClr val="bg2">
                    <a:lumMod val="10000"/>
                  </a:schemeClr>
                </a:solidFill>
              </a:rPr>
              <a:t>    - power failure - rollback</a:t>
            </a:r>
          </a:p>
          <a:p>
            <a:pPr lvl="1">
              <a:spcBef>
                <a:spcPts val="600"/>
              </a:spcBef>
              <a:spcAft>
                <a:spcPts val="600"/>
              </a:spcAft>
            </a:pPr>
            <a:r>
              <a:rPr lang="en-IN" sz="2000" b="1" dirty="0">
                <a:solidFill>
                  <a:schemeClr val="bg2">
                    <a:lumMod val="10000"/>
                  </a:schemeClr>
                </a:solidFill>
              </a:rPr>
              <a:t> </a:t>
            </a:r>
          </a:p>
          <a:p>
            <a:pPr lvl="1">
              <a:spcBef>
                <a:spcPts val="600"/>
              </a:spcBef>
              <a:spcAft>
                <a:spcPts val="600"/>
              </a:spcAft>
            </a:pPr>
            <a:r>
              <a:rPr lang="en-IN" sz="2000" b="1" dirty="0">
                <a:solidFill>
                  <a:schemeClr val="bg2">
                    <a:lumMod val="10000"/>
                  </a:schemeClr>
                </a:solidFill>
              </a:rPr>
              <a:t>E</a:t>
            </a:r>
            <a:r>
              <a:rPr lang="en-IN" sz="2000" b="1" dirty="0" smtClean="0">
                <a:solidFill>
                  <a:schemeClr val="bg2">
                    <a:lumMod val="10000"/>
                  </a:schemeClr>
                </a:solidFill>
              </a:rPr>
              <a:t>xplicitly </a:t>
            </a:r>
            <a:r>
              <a:rPr lang="en-IN" sz="2000" b="1" dirty="0">
                <a:solidFill>
                  <a:schemeClr val="bg2">
                    <a:lumMod val="10000"/>
                  </a:schemeClr>
                </a:solidFill>
              </a:rPr>
              <a:t>(user)</a:t>
            </a:r>
          </a:p>
          <a:p>
            <a:pPr lvl="1">
              <a:spcBef>
                <a:spcPts val="600"/>
              </a:spcBef>
              <a:spcAft>
                <a:spcPts val="600"/>
              </a:spcAft>
            </a:pPr>
            <a:r>
              <a:rPr lang="en-IN" sz="2000" b="1" dirty="0">
                <a:solidFill>
                  <a:schemeClr val="bg2">
                    <a:lumMod val="10000"/>
                  </a:schemeClr>
                </a:solidFill>
              </a:rPr>
              <a:t> </a:t>
            </a:r>
            <a:r>
              <a:rPr lang="en-IN" sz="2000" b="1" dirty="0" smtClean="0">
                <a:solidFill>
                  <a:schemeClr val="bg2">
                    <a:lumMod val="10000"/>
                  </a:schemeClr>
                </a:solidFill>
              </a:rPr>
              <a:t>   - </a:t>
            </a:r>
            <a:r>
              <a:rPr lang="en-IN" sz="2000" b="1" dirty="0">
                <a:solidFill>
                  <a:schemeClr val="bg2">
                    <a:lumMod val="10000"/>
                  </a:schemeClr>
                </a:solidFill>
              </a:rPr>
              <a:t>commit </a:t>
            </a:r>
            <a:r>
              <a:rPr lang="en-IN" sz="2000" b="1" dirty="0" smtClean="0">
                <a:solidFill>
                  <a:schemeClr val="bg2">
                    <a:lumMod val="10000"/>
                  </a:schemeClr>
                </a:solidFill>
              </a:rPr>
              <a:t>&lt;work&gt;  (writing work is optional)</a:t>
            </a:r>
            <a:endParaRPr lang="en-IN" sz="2000" b="1" dirty="0">
              <a:solidFill>
                <a:schemeClr val="bg2">
                  <a:lumMod val="10000"/>
                </a:schemeClr>
              </a:solidFill>
            </a:endParaRPr>
          </a:p>
          <a:p>
            <a:pPr lvl="1">
              <a:spcBef>
                <a:spcPts val="600"/>
              </a:spcBef>
              <a:spcAft>
                <a:spcPts val="600"/>
              </a:spcAft>
            </a:pPr>
            <a:r>
              <a:rPr lang="en-IN" sz="2000" b="1" dirty="0">
                <a:solidFill>
                  <a:schemeClr val="bg2">
                    <a:lumMod val="10000"/>
                  </a:schemeClr>
                </a:solidFill>
              </a:rPr>
              <a:t>    - rollback </a:t>
            </a:r>
            <a:r>
              <a:rPr lang="en-IN" sz="2000" b="1" dirty="0" smtClean="0">
                <a:solidFill>
                  <a:schemeClr val="bg2">
                    <a:lumMod val="10000"/>
                  </a:schemeClr>
                </a:solidFill>
              </a:rPr>
              <a:t>&lt;work&gt; </a:t>
            </a:r>
            <a:r>
              <a:rPr lang="en-IN" sz="2000" b="1" dirty="0">
                <a:solidFill>
                  <a:schemeClr val="bg2">
                    <a:lumMod val="10000"/>
                  </a:schemeClr>
                </a:solidFill>
              </a:rPr>
              <a:t>- </a:t>
            </a:r>
            <a:r>
              <a:rPr lang="en-IN" sz="2000" b="1" dirty="0" smtClean="0">
                <a:solidFill>
                  <a:schemeClr val="bg2">
                    <a:lumMod val="10000"/>
                  </a:schemeClr>
                </a:solidFill>
              </a:rPr>
              <a:t>undo the transaction</a:t>
            </a:r>
            <a:endParaRPr lang="en-IN" sz="2000" b="1" dirty="0">
              <a:solidFill>
                <a:schemeClr val="bg2">
                  <a:lumMod val="10000"/>
                </a:schemeClr>
              </a:solidFill>
            </a:endParaRPr>
          </a:p>
          <a:p>
            <a:pPr lvl="1">
              <a:spcBef>
                <a:spcPts val="600"/>
              </a:spcBef>
              <a:spcAft>
                <a:spcPts val="600"/>
              </a:spcAft>
            </a:pPr>
            <a:r>
              <a:rPr lang="en-IN" sz="2000" b="1" dirty="0">
                <a:solidFill>
                  <a:schemeClr val="bg2">
                    <a:lumMod val="10000"/>
                  </a:schemeClr>
                </a:solidFill>
              </a:rPr>
              <a:t>    - rollback to savepoint  - partially undo the </a:t>
            </a:r>
            <a:r>
              <a:rPr lang="en-IN" sz="2000" b="1" dirty="0" smtClean="0">
                <a:solidFill>
                  <a:schemeClr val="bg2">
                    <a:lumMod val="10000"/>
                  </a:schemeClr>
                </a:solidFill>
              </a:rPr>
              <a:t>transaction</a:t>
            </a:r>
            <a:endParaRPr lang="en-IN" sz="2000" b="1" dirty="0">
              <a:solidFill>
                <a:schemeClr val="tx2"/>
              </a:solidFill>
            </a:endParaRPr>
          </a:p>
        </p:txBody>
      </p:sp>
    </p:spTree>
    <p:extLst>
      <p:ext uri="{BB962C8B-B14F-4D97-AF65-F5344CB8AC3E}">
        <p14:creationId xmlns:p14="http://schemas.microsoft.com/office/powerpoint/2010/main" val="428757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46</a:t>
            </a:fld>
            <a:endParaRPr lang="en-IN"/>
          </a:p>
        </p:txBody>
      </p:sp>
      <p:sp>
        <p:nvSpPr>
          <p:cNvPr id="5" name="Title 1"/>
          <p:cNvSpPr>
            <a:spLocks noGrp="1"/>
          </p:cNvSpPr>
          <p:nvPr>
            <p:ph type="title"/>
          </p:nvPr>
        </p:nvSpPr>
        <p:spPr>
          <a:xfrm>
            <a:off x="51418" y="76200"/>
            <a:ext cx="8186055" cy="609600"/>
          </a:xfrm>
        </p:spPr>
        <p:txBody>
          <a:bodyPr/>
          <a:lstStyle/>
          <a:p>
            <a:r>
              <a:rPr lang="en-IN" sz="3600" b="1" dirty="0" smtClean="0"/>
              <a:t>TRANSACTION CONTROL</a:t>
            </a:r>
            <a:endParaRPr lang="en-IN" sz="3600" b="1" dirty="0"/>
          </a:p>
        </p:txBody>
      </p:sp>
      <p:pic>
        <p:nvPicPr>
          <p:cNvPr id="1026" name="Picture 2" descr="Python MySQL Transaction Management Using Commit and Rollb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247" y="1219200"/>
            <a:ext cx="8162847" cy="44196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3738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47</a:t>
            </a:fld>
            <a:endParaRPr lang="en-IN"/>
          </a:p>
        </p:txBody>
      </p:sp>
      <p:sp>
        <p:nvSpPr>
          <p:cNvPr id="3" name="Title 1"/>
          <p:cNvSpPr>
            <a:spLocks noGrp="1"/>
          </p:cNvSpPr>
          <p:nvPr>
            <p:ph type="title"/>
          </p:nvPr>
        </p:nvSpPr>
        <p:spPr>
          <a:xfrm>
            <a:off x="51418" y="76200"/>
            <a:ext cx="8186055" cy="609600"/>
          </a:xfrm>
        </p:spPr>
        <p:txBody>
          <a:bodyPr/>
          <a:lstStyle/>
          <a:p>
            <a:r>
              <a:rPr lang="en-IN" sz="3600" b="1" dirty="0" smtClean="0"/>
              <a:t>TRANSACTION CONTROL</a:t>
            </a:r>
            <a:endParaRPr lang="en-IN" sz="3600" b="1" dirty="0"/>
          </a:p>
        </p:txBody>
      </p:sp>
      <p:pic>
        <p:nvPicPr>
          <p:cNvPr id="2050" name="Picture 2" descr="Trans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7924798" cy="5486400"/>
          </a:xfrm>
          <a:prstGeom prst="rect">
            <a:avLst/>
          </a:prstGeom>
          <a:noFill/>
          <a:ln w="38100">
            <a:solidFill>
              <a:schemeClr val="accent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3372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48</a:t>
            </a:fld>
            <a:endParaRPr lang="en-IN"/>
          </a:p>
        </p:txBody>
      </p:sp>
      <p:sp>
        <p:nvSpPr>
          <p:cNvPr id="3" name="Rectangle 2"/>
          <p:cNvSpPr/>
          <p:nvPr/>
        </p:nvSpPr>
        <p:spPr>
          <a:xfrm>
            <a:off x="228600" y="838200"/>
            <a:ext cx="7543800"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smtClean="0">
                <a:solidFill>
                  <a:schemeClr val="tx2"/>
                </a:solidFill>
              </a:rPr>
              <a:t>Commit example:</a:t>
            </a:r>
          </a:p>
          <a:p>
            <a:r>
              <a:rPr lang="en-IN" sz="2000" b="1" dirty="0" smtClean="0">
                <a:solidFill>
                  <a:schemeClr val="tx2"/>
                </a:solidFill>
              </a:rPr>
              <a:t>Suppose you start with the following command:</a:t>
            </a:r>
            <a:endParaRPr lang="en-IN" sz="2000" b="1" dirty="0">
              <a:solidFill>
                <a:schemeClr val="tx2"/>
              </a:solidFill>
            </a:endParaRPr>
          </a:p>
          <a:p>
            <a:r>
              <a:rPr lang="en-IN" sz="2000" b="1" dirty="0" smtClean="0">
                <a:solidFill>
                  <a:schemeClr val="accent6">
                    <a:lumMod val="50000"/>
                  </a:schemeClr>
                </a:solidFill>
              </a:rPr>
              <a:t>create table </a:t>
            </a:r>
            <a:r>
              <a:rPr lang="en-IN" sz="2000" b="1" dirty="0" err="1" smtClean="0">
                <a:solidFill>
                  <a:schemeClr val="accent6">
                    <a:lumMod val="50000"/>
                  </a:schemeClr>
                </a:solidFill>
              </a:rPr>
              <a:t>emp</a:t>
            </a:r>
            <a:r>
              <a:rPr lang="en-IN" sz="2000" b="1" dirty="0" smtClean="0">
                <a:solidFill>
                  <a:schemeClr val="accent6">
                    <a:lumMod val="50000"/>
                  </a:schemeClr>
                </a:solidFill>
              </a:rPr>
              <a:t> (</a:t>
            </a:r>
            <a:r>
              <a:rPr lang="en-IN" sz="2000" b="1" dirty="0" err="1" smtClean="0">
                <a:solidFill>
                  <a:schemeClr val="accent6">
                    <a:lumMod val="50000"/>
                  </a:schemeClr>
                </a:solidFill>
              </a:rPr>
              <a:t>empno</a:t>
            </a:r>
            <a:r>
              <a:rPr lang="en-IN" sz="2000" b="1" dirty="0" smtClean="0">
                <a:solidFill>
                  <a:schemeClr val="accent6">
                    <a:lumMod val="50000"/>
                  </a:schemeClr>
                </a:solidFill>
              </a:rPr>
              <a:t> number(3), </a:t>
            </a:r>
            <a:r>
              <a:rPr lang="en-IN" sz="2000" b="1" dirty="0" err="1" smtClean="0">
                <a:solidFill>
                  <a:schemeClr val="accent6">
                    <a:lumMod val="50000"/>
                  </a:schemeClr>
                </a:solidFill>
              </a:rPr>
              <a:t>ename</a:t>
            </a:r>
            <a:r>
              <a:rPr lang="en-IN" sz="2000" b="1" dirty="0" smtClean="0">
                <a:solidFill>
                  <a:schemeClr val="accent6">
                    <a:lumMod val="50000"/>
                  </a:schemeClr>
                </a:solidFill>
              </a:rPr>
              <a:t> varchar2(20),….);</a:t>
            </a:r>
          </a:p>
          <a:p>
            <a:r>
              <a:rPr lang="en-IN" sz="2000" b="1" dirty="0" smtClean="0">
                <a:solidFill>
                  <a:schemeClr val="tx2"/>
                </a:solidFill>
              </a:rPr>
              <a:t>First transaction say T1 starts.</a:t>
            </a:r>
          </a:p>
          <a:p>
            <a:r>
              <a:rPr lang="en-IN" sz="2000" b="1" dirty="0" smtClean="0">
                <a:solidFill>
                  <a:schemeClr val="tx2"/>
                </a:solidFill>
              </a:rPr>
              <a:t>Since </a:t>
            </a:r>
            <a:r>
              <a:rPr lang="en-IN" sz="2000" b="1" dirty="0">
                <a:solidFill>
                  <a:schemeClr val="tx2"/>
                </a:solidFill>
              </a:rPr>
              <a:t>e</a:t>
            </a:r>
            <a:r>
              <a:rPr lang="en-IN" sz="2000" b="1" dirty="0" smtClean="0">
                <a:solidFill>
                  <a:schemeClr val="tx2"/>
                </a:solidFill>
              </a:rPr>
              <a:t>very DDL is self-committing, the transaction ends and the table becomes permanent in the database (on the physical disk)</a:t>
            </a:r>
          </a:p>
          <a:p>
            <a:r>
              <a:rPr lang="en-IN" sz="2000" b="1" dirty="0">
                <a:solidFill>
                  <a:schemeClr val="accent6">
                    <a:lumMod val="50000"/>
                  </a:schemeClr>
                </a:solidFill>
              </a:rPr>
              <a:t>i</a:t>
            </a:r>
            <a:r>
              <a:rPr lang="en-IN" sz="2000" b="1" dirty="0" smtClean="0">
                <a:solidFill>
                  <a:schemeClr val="accent6">
                    <a:lumMod val="50000"/>
                  </a:schemeClr>
                </a:solidFill>
              </a:rPr>
              <a:t>nsert into </a:t>
            </a:r>
            <a:r>
              <a:rPr lang="en-IN" sz="2000" b="1" dirty="0" err="1" smtClean="0">
                <a:solidFill>
                  <a:schemeClr val="accent6">
                    <a:lumMod val="50000"/>
                  </a:schemeClr>
                </a:solidFill>
              </a:rPr>
              <a:t>emp</a:t>
            </a:r>
            <a:r>
              <a:rPr lang="en-IN" sz="2000" b="1" dirty="0" smtClean="0">
                <a:solidFill>
                  <a:schemeClr val="accent6">
                    <a:lumMod val="50000"/>
                  </a:schemeClr>
                </a:solidFill>
              </a:rPr>
              <a:t> values (111, ‘MARY’,…);</a:t>
            </a:r>
          </a:p>
          <a:p>
            <a:r>
              <a:rPr lang="en-IN" sz="2000" b="1" dirty="0" smtClean="0">
                <a:solidFill>
                  <a:schemeClr val="tx2"/>
                </a:solidFill>
              </a:rPr>
              <a:t>Second transaction starts.</a:t>
            </a:r>
          </a:p>
          <a:p>
            <a:r>
              <a:rPr lang="en-IN" sz="2000" b="1" dirty="0" smtClean="0">
                <a:solidFill>
                  <a:schemeClr val="accent6">
                    <a:lumMod val="50000"/>
                  </a:schemeClr>
                </a:solidFill>
              </a:rPr>
              <a:t>update </a:t>
            </a:r>
            <a:r>
              <a:rPr lang="en-IN" sz="2000" b="1" dirty="0" err="1" smtClean="0">
                <a:solidFill>
                  <a:schemeClr val="accent6">
                    <a:lumMod val="50000"/>
                  </a:schemeClr>
                </a:solidFill>
              </a:rPr>
              <a:t>emp</a:t>
            </a:r>
            <a:r>
              <a:rPr lang="en-IN" sz="2000" b="1" dirty="0" smtClean="0">
                <a:solidFill>
                  <a:schemeClr val="accent6">
                    <a:lumMod val="50000"/>
                  </a:schemeClr>
                </a:solidFill>
              </a:rPr>
              <a:t> …</a:t>
            </a:r>
          </a:p>
          <a:p>
            <a:r>
              <a:rPr lang="en-IN" sz="2000" b="1" dirty="0" smtClean="0">
                <a:solidFill>
                  <a:schemeClr val="accent6">
                    <a:lumMod val="50000"/>
                  </a:schemeClr>
                </a:solidFill>
              </a:rPr>
              <a:t>insert into </a:t>
            </a:r>
            <a:r>
              <a:rPr lang="en-IN" sz="2000" b="1" dirty="0" err="1" smtClean="0">
                <a:solidFill>
                  <a:schemeClr val="accent6">
                    <a:lumMod val="50000"/>
                  </a:schemeClr>
                </a:solidFill>
              </a:rPr>
              <a:t>emp</a:t>
            </a:r>
            <a:r>
              <a:rPr lang="en-IN" sz="2000" b="1" dirty="0" smtClean="0">
                <a:solidFill>
                  <a:schemeClr val="accent6">
                    <a:lumMod val="50000"/>
                  </a:schemeClr>
                </a:solidFill>
              </a:rPr>
              <a:t> …</a:t>
            </a:r>
          </a:p>
          <a:p>
            <a:r>
              <a:rPr lang="en-IN" sz="2000" b="1" dirty="0" smtClean="0">
                <a:solidFill>
                  <a:schemeClr val="accent6">
                    <a:lumMod val="50000"/>
                  </a:schemeClr>
                </a:solidFill>
              </a:rPr>
              <a:t>alter table </a:t>
            </a:r>
            <a:r>
              <a:rPr lang="en-IN" sz="2000" b="1" dirty="0" err="1" smtClean="0">
                <a:solidFill>
                  <a:schemeClr val="accent6">
                    <a:lumMod val="50000"/>
                  </a:schemeClr>
                </a:solidFill>
              </a:rPr>
              <a:t>emp</a:t>
            </a:r>
            <a:r>
              <a:rPr lang="en-IN" sz="2000" b="1" dirty="0" smtClean="0">
                <a:solidFill>
                  <a:schemeClr val="accent6">
                    <a:lumMod val="50000"/>
                  </a:schemeClr>
                </a:solidFill>
              </a:rPr>
              <a:t> …</a:t>
            </a:r>
          </a:p>
          <a:p>
            <a:r>
              <a:rPr lang="en-IN" sz="2000" b="1" dirty="0" smtClean="0">
                <a:solidFill>
                  <a:schemeClr val="tx2"/>
                </a:solidFill>
              </a:rPr>
              <a:t>Since alter is a DDL, it is self-committing.</a:t>
            </a:r>
          </a:p>
          <a:p>
            <a:r>
              <a:rPr lang="en-IN" sz="2000" b="1" dirty="0" smtClean="0">
                <a:solidFill>
                  <a:schemeClr val="tx2"/>
                </a:solidFill>
              </a:rPr>
              <a:t>So second transaction ends and every action – insert, update, insert and alter become permanent in the database</a:t>
            </a:r>
          </a:p>
          <a:p>
            <a:endParaRPr lang="en-IN" sz="2000" b="1" dirty="0">
              <a:solidFill>
                <a:schemeClr val="tx2"/>
              </a:solidFill>
            </a:endParaRPr>
          </a:p>
          <a:p>
            <a:r>
              <a:rPr lang="en-IN" sz="2000" b="1" dirty="0" smtClean="0">
                <a:solidFill>
                  <a:srgbClr val="C00000"/>
                </a:solidFill>
              </a:rPr>
              <a:t>REMEMBER:</a:t>
            </a:r>
          </a:p>
          <a:p>
            <a:r>
              <a:rPr lang="en-IN" sz="2000" b="1" dirty="0" smtClean="0">
                <a:solidFill>
                  <a:srgbClr val="C00000"/>
                </a:solidFill>
              </a:rPr>
              <a:t>By default every DML executes in the main memory (buffer) and cannot become permanent in the database on its own</a:t>
            </a:r>
          </a:p>
          <a:p>
            <a:endParaRPr lang="en-IN" sz="2000" b="1" dirty="0" smtClean="0">
              <a:solidFill>
                <a:schemeClr val="tx2"/>
              </a:solidFill>
            </a:endParaRPr>
          </a:p>
        </p:txBody>
      </p:sp>
      <p:sp>
        <p:nvSpPr>
          <p:cNvPr id="5" name="Title 1"/>
          <p:cNvSpPr>
            <a:spLocks noGrp="1"/>
          </p:cNvSpPr>
          <p:nvPr>
            <p:ph type="title"/>
          </p:nvPr>
        </p:nvSpPr>
        <p:spPr>
          <a:xfrm>
            <a:off x="51418" y="76200"/>
            <a:ext cx="8186055" cy="609600"/>
          </a:xfrm>
        </p:spPr>
        <p:txBody>
          <a:bodyPr/>
          <a:lstStyle/>
          <a:p>
            <a:r>
              <a:rPr lang="en-IN" sz="3600" b="1" dirty="0" smtClean="0"/>
              <a:t>TRANSACTION CONTROL</a:t>
            </a:r>
            <a:endParaRPr lang="en-IN" sz="3600" b="1" dirty="0"/>
          </a:p>
        </p:txBody>
      </p:sp>
    </p:spTree>
    <p:extLst>
      <p:ext uri="{BB962C8B-B14F-4D97-AF65-F5344CB8AC3E}">
        <p14:creationId xmlns:p14="http://schemas.microsoft.com/office/powerpoint/2010/main" val="121137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49</a:t>
            </a:fld>
            <a:endParaRPr lang="en-IN"/>
          </a:p>
        </p:txBody>
      </p:sp>
      <p:sp>
        <p:nvSpPr>
          <p:cNvPr id="3" name="Rectangle 2"/>
          <p:cNvSpPr/>
          <p:nvPr/>
        </p:nvSpPr>
        <p:spPr>
          <a:xfrm>
            <a:off x="228600" y="838200"/>
            <a:ext cx="7543800" cy="5632311"/>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smtClean="0">
                <a:solidFill>
                  <a:schemeClr val="tx2"/>
                </a:solidFill>
              </a:rPr>
              <a:t>Rollback example:</a:t>
            </a:r>
          </a:p>
          <a:p>
            <a:r>
              <a:rPr lang="en-IN" sz="2000" b="1" dirty="0" smtClean="0">
                <a:solidFill>
                  <a:schemeClr val="tx2"/>
                </a:solidFill>
              </a:rPr>
              <a:t>Suppose you start with the following command:</a:t>
            </a:r>
            <a:endParaRPr lang="en-IN" sz="2000" b="1" dirty="0">
              <a:solidFill>
                <a:schemeClr val="tx2"/>
              </a:solidFill>
            </a:endParaRPr>
          </a:p>
          <a:p>
            <a:r>
              <a:rPr lang="en-IN" sz="2000" b="1" dirty="0" smtClean="0">
                <a:solidFill>
                  <a:schemeClr val="accent6">
                    <a:lumMod val="50000"/>
                  </a:schemeClr>
                </a:solidFill>
              </a:rPr>
              <a:t>insert into </a:t>
            </a:r>
            <a:r>
              <a:rPr lang="en-IN" sz="2000" b="1" dirty="0" err="1" smtClean="0">
                <a:solidFill>
                  <a:schemeClr val="accent6">
                    <a:lumMod val="50000"/>
                  </a:schemeClr>
                </a:solidFill>
              </a:rPr>
              <a:t>emp</a:t>
            </a:r>
            <a:r>
              <a:rPr lang="en-IN" sz="2000" b="1" dirty="0" smtClean="0">
                <a:solidFill>
                  <a:schemeClr val="accent6">
                    <a:lumMod val="50000"/>
                  </a:schemeClr>
                </a:solidFill>
              </a:rPr>
              <a:t> values (123, ‘GOLDIE’,…); </a:t>
            </a:r>
          </a:p>
          <a:p>
            <a:r>
              <a:rPr lang="en-IN" sz="2000" b="1" dirty="0" smtClean="0">
                <a:solidFill>
                  <a:schemeClr val="tx2"/>
                </a:solidFill>
              </a:rPr>
              <a:t>First transaction say T1 starts.</a:t>
            </a:r>
          </a:p>
          <a:p>
            <a:r>
              <a:rPr lang="en-IN" sz="2000" b="1" dirty="0">
                <a:solidFill>
                  <a:schemeClr val="accent6">
                    <a:lumMod val="50000"/>
                  </a:schemeClr>
                </a:solidFill>
              </a:rPr>
              <a:t>i</a:t>
            </a:r>
            <a:r>
              <a:rPr lang="en-IN" sz="2000" b="1" dirty="0" smtClean="0">
                <a:solidFill>
                  <a:schemeClr val="accent6">
                    <a:lumMod val="50000"/>
                  </a:schemeClr>
                </a:solidFill>
              </a:rPr>
              <a:t>nsert into </a:t>
            </a:r>
            <a:r>
              <a:rPr lang="en-IN" sz="2000" b="1" dirty="0" err="1" smtClean="0">
                <a:solidFill>
                  <a:schemeClr val="accent6">
                    <a:lumMod val="50000"/>
                  </a:schemeClr>
                </a:solidFill>
              </a:rPr>
              <a:t>emp</a:t>
            </a:r>
            <a:r>
              <a:rPr lang="en-IN" sz="2000" b="1" dirty="0" smtClean="0">
                <a:solidFill>
                  <a:schemeClr val="accent6">
                    <a:lumMod val="50000"/>
                  </a:schemeClr>
                </a:solidFill>
              </a:rPr>
              <a:t> values (111, ‘MARY’,…);</a:t>
            </a:r>
          </a:p>
          <a:p>
            <a:r>
              <a:rPr lang="en-IN" sz="2000" b="1" dirty="0" smtClean="0">
                <a:solidFill>
                  <a:schemeClr val="accent6">
                    <a:lumMod val="50000"/>
                  </a:schemeClr>
                </a:solidFill>
              </a:rPr>
              <a:t>update </a:t>
            </a:r>
            <a:r>
              <a:rPr lang="en-IN" sz="2000" b="1" dirty="0" err="1" smtClean="0">
                <a:solidFill>
                  <a:schemeClr val="accent6">
                    <a:lumMod val="50000"/>
                  </a:schemeClr>
                </a:solidFill>
              </a:rPr>
              <a:t>emp</a:t>
            </a:r>
            <a:r>
              <a:rPr lang="en-IN" sz="2000" b="1" dirty="0" smtClean="0">
                <a:solidFill>
                  <a:schemeClr val="accent6">
                    <a:lumMod val="50000"/>
                  </a:schemeClr>
                </a:solidFill>
              </a:rPr>
              <a:t> set </a:t>
            </a:r>
            <a:r>
              <a:rPr lang="en-IN" sz="2000" b="1" dirty="0" err="1" smtClean="0">
                <a:solidFill>
                  <a:schemeClr val="accent6">
                    <a:lumMod val="50000"/>
                  </a:schemeClr>
                </a:solidFill>
              </a:rPr>
              <a:t>sal</a:t>
            </a:r>
            <a:r>
              <a:rPr lang="en-IN" sz="2000" b="1" dirty="0" smtClean="0">
                <a:solidFill>
                  <a:schemeClr val="accent6">
                    <a:lumMod val="50000"/>
                  </a:schemeClr>
                </a:solidFill>
              </a:rPr>
              <a:t> = sal+1000;</a:t>
            </a:r>
          </a:p>
          <a:p>
            <a:r>
              <a:rPr lang="en-IN" sz="2000" b="1" dirty="0" smtClean="0">
                <a:solidFill>
                  <a:schemeClr val="accent6">
                    <a:lumMod val="50000"/>
                  </a:schemeClr>
                </a:solidFill>
              </a:rPr>
              <a:t>rollback</a:t>
            </a:r>
          </a:p>
          <a:p>
            <a:pPr marL="342900" indent="-342900">
              <a:buFont typeface="Wingdings" pitchFamily="2" charset="2"/>
              <a:buChar char="Ø"/>
            </a:pPr>
            <a:r>
              <a:rPr lang="en-IN" sz="2000" b="1" dirty="0" smtClean="0">
                <a:solidFill>
                  <a:schemeClr val="tx2"/>
                </a:solidFill>
              </a:rPr>
              <a:t>The transaction is undone i.e. </a:t>
            </a:r>
            <a:r>
              <a:rPr lang="en-IN" sz="2000" b="1" dirty="0">
                <a:solidFill>
                  <a:schemeClr val="tx2"/>
                </a:solidFill>
              </a:rPr>
              <a:t>the </a:t>
            </a:r>
            <a:r>
              <a:rPr lang="en-IN" sz="2000" b="1" dirty="0" err="1">
                <a:solidFill>
                  <a:schemeClr val="tx2"/>
                </a:solidFill>
              </a:rPr>
              <a:t>sal</a:t>
            </a:r>
            <a:r>
              <a:rPr lang="en-IN" sz="2000" b="1" dirty="0">
                <a:solidFill>
                  <a:schemeClr val="tx2"/>
                </a:solidFill>
              </a:rPr>
              <a:t> which was updated gets back the original value </a:t>
            </a:r>
            <a:r>
              <a:rPr lang="en-IN" sz="2000" b="1" dirty="0" smtClean="0">
                <a:solidFill>
                  <a:schemeClr val="tx2"/>
                </a:solidFill>
              </a:rPr>
              <a:t>and the rows which were inserted are removed </a:t>
            </a:r>
          </a:p>
          <a:p>
            <a:pPr marL="342900" indent="-342900">
              <a:buFont typeface="Wingdings" pitchFamily="2" charset="2"/>
              <a:buChar char="Ø"/>
            </a:pPr>
            <a:r>
              <a:rPr lang="en-IN" sz="2000" b="1" dirty="0" smtClean="0">
                <a:solidFill>
                  <a:schemeClr val="tx2"/>
                </a:solidFill>
              </a:rPr>
              <a:t>Basically undo all actions of this transaction</a:t>
            </a:r>
          </a:p>
          <a:p>
            <a:pPr marL="342900" indent="-342900">
              <a:buFont typeface="Wingdings" pitchFamily="2" charset="2"/>
              <a:buChar char="Ø"/>
            </a:pPr>
            <a:r>
              <a:rPr lang="en-IN" sz="2000" b="1" dirty="0" smtClean="0">
                <a:solidFill>
                  <a:schemeClr val="tx2"/>
                </a:solidFill>
              </a:rPr>
              <a:t>All these changes were in the main memory and are removed</a:t>
            </a:r>
          </a:p>
          <a:p>
            <a:pPr marL="342900" indent="-342900">
              <a:buFont typeface="Wingdings" pitchFamily="2" charset="2"/>
              <a:buChar char="Ø"/>
            </a:pPr>
            <a:r>
              <a:rPr lang="en-IN" sz="2000" b="1" dirty="0" smtClean="0">
                <a:solidFill>
                  <a:schemeClr val="tx2"/>
                </a:solidFill>
              </a:rPr>
              <a:t>Rollback is possible of DML commands only</a:t>
            </a:r>
          </a:p>
          <a:p>
            <a:endParaRPr lang="en-IN" sz="2000" b="1" dirty="0">
              <a:solidFill>
                <a:schemeClr val="tx2"/>
              </a:solidFill>
            </a:endParaRPr>
          </a:p>
          <a:p>
            <a:r>
              <a:rPr lang="en-IN" sz="2000" b="1" dirty="0" smtClean="0">
                <a:solidFill>
                  <a:srgbClr val="C00000"/>
                </a:solidFill>
              </a:rPr>
              <a:t>IMP:</a:t>
            </a:r>
          </a:p>
          <a:p>
            <a:r>
              <a:rPr lang="en-IN" sz="2000" b="1" dirty="0" smtClean="0">
                <a:solidFill>
                  <a:srgbClr val="C00000"/>
                </a:solidFill>
              </a:rPr>
              <a:t>If you select the option:</a:t>
            </a:r>
          </a:p>
          <a:p>
            <a:r>
              <a:rPr lang="en-IN" sz="2000" b="1" dirty="0" smtClean="0">
                <a:solidFill>
                  <a:schemeClr val="accent6">
                    <a:lumMod val="50000"/>
                  </a:schemeClr>
                </a:solidFill>
              </a:rPr>
              <a:t>SET AUTOCOMMIT ON</a:t>
            </a:r>
          </a:p>
          <a:p>
            <a:r>
              <a:rPr lang="en-IN" sz="2000" b="1" dirty="0" smtClean="0">
                <a:solidFill>
                  <a:srgbClr val="C00000"/>
                </a:solidFill>
              </a:rPr>
              <a:t>Each DML will be committed after execution like DDL.</a:t>
            </a:r>
            <a:endParaRPr lang="en-IN" sz="2000" b="1" dirty="0">
              <a:solidFill>
                <a:srgbClr val="C00000"/>
              </a:solidFill>
            </a:endParaRPr>
          </a:p>
          <a:p>
            <a:endParaRPr lang="en-IN" sz="2000" b="1" dirty="0" smtClean="0">
              <a:solidFill>
                <a:schemeClr val="tx2"/>
              </a:solidFill>
            </a:endParaRPr>
          </a:p>
        </p:txBody>
      </p:sp>
      <p:sp>
        <p:nvSpPr>
          <p:cNvPr id="5" name="Title 1"/>
          <p:cNvSpPr>
            <a:spLocks noGrp="1"/>
          </p:cNvSpPr>
          <p:nvPr>
            <p:ph type="title"/>
          </p:nvPr>
        </p:nvSpPr>
        <p:spPr>
          <a:xfrm>
            <a:off x="51418" y="76200"/>
            <a:ext cx="8186055" cy="609600"/>
          </a:xfrm>
        </p:spPr>
        <p:txBody>
          <a:bodyPr/>
          <a:lstStyle/>
          <a:p>
            <a:r>
              <a:rPr lang="en-IN" sz="3600" b="1" dirty="0" smtClean="0"/>
              <a:t>TRANSACTION CONTROL</a:t>
            </a:r>
            <a:endParaRPr lang="en-IN" sz="3600" b="1" dirty="0"/>
          </a:p>
        </p:txBody>
      </p:sp>
    </p:spTree>
    <p:extLst>
      <p:ext uri="{BB962C8B-B14F-4D97-AF65-F5344CB8AC3E}">
        <p14:creationId xmlns:p14="http://schemas.microsoft.com/office/powerpoint/2010/main" val="9385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a:t>
            </a:fld>
            <a:endParaRPr lang="en-IN"/>
          </a:p>
        </p:txBody>
      </p:sp>
      <p:sp>
        <p:nvSpPr>
          <p:cNvPr id="3" name="Rectangle 2"/>
          <p:cNvSpPr/>
          <p:nvPr/>
        </p:nvSpPr>
        <p:spPr>
          <a:xfrm>
            <a:off x="304800" y="381000"/>
            <a:ext cx="7777942" cy="1554272"/>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pPr>
            <a:r>
              <a:rPr lang="en-IN" sz="2000" b="1" dirty="0" smtClean="0">
                <a:solidFill>
                  <a:schemeClr val="tx2"/>
                </a:solidFill>
              </a:rPr>
              <a:t>The USER_INDEXES </a:t>
            </a:r>
            <a:r>
              <a:rPr lang="en-IN" sz="2000" b="1" dirty="0">
                <a:solidFill>
                  <a:schemeClr val="tx2"/>
                </a:solidFill>
              </a:rPr>
              <a:t>table</a:t>
            </a:r>
            <a:r>
              <a:rPr lang="en-IN" sz="2000" b="1" dirty="0" smtClean="0">
                <a:solidFill>
                  <a:schemeClr val="tx2"/>
                </a:solidFill>
              </a:rPr>
              <a:t>:</a:t>
            </a:r>
          </a:p>
          <a:p>
            <a:pPr marL="342900" indent="-342900">
              <a:spcBef>
                <a:spcPts val="600"/>
              </a:spcBef>
              <a:buFont typeface="Wingdings" pitchFamily="2" charset="2"/>
              <a:buChar char="Ø"/>
            </a:pPr>
            <a:r>
              <a:rPr lang="en-IN" sz="2000" b="1" dirty="0" smtClean="0">
                <a:solidFill>
                  <a:schemeClr val="tx2"/>
                </a:solidFill>
              </a:rPr>
              <a:t>Stores information about all indexes created</a:t>
            </a:r>
          </a:p>
          <a:p>
            <a:pPr>
              <a:spcBef>
                <a:spcPts val="600"/>
              </a:spcBef>
            </a:pPr>
            <a:r>
              <a:rPr lang="en-IN" sz="2000" b="1" dirty="0">
                <a:solidFill>
                  <a:schemeClr val="accent6">
                    <a:lumMod val="50000"/>
                  </a:schemeClr>
                </a:solidFill>
              </a:rPr>
              <a:t>select * from </a:t>
            </a:r>
            <a:r>
              <a:rPr lang="en-IN" sz="2000" b="1" dirty="0" err="1">
                <a:solidFill>
                  <a:schemeClr val="accent6">
                    <a:lumMod val="50000"/>
                  </a:schemeClr>
                </a:solidFill>
              </a:rPr>
              <a:t>user_indexes</a:t>
            </a:r>
            <a:r>
              <a:rPr lang="en-IN" sz="2000" b="1" dirty="0" smtClean="0">
                <a:solidFill>
                  <a:schemeClr val="accent6">
                    <a:lumMod val="50000"/>
                  </a:schemeClr>
                </a:solidFill>
              </a:rPr>
              <a:t>;  </a:t>
            </a:r>
            <a:r>
              <a:rPr lang="en-IN" sz="2000" b="1" dirty="0" smtClean="0">
                <a:solidFill>
                  <a:schemeClr val="tx2"/>
                </a:solidFill>
              </a:rPr>
              <a:t>(Displays details of indexes)</a:t>
            </a:r>
          </a:p>
          <a:p>
            <a:pPr>
              <a:spcBef>
                <a:spcPts val="600"/>
              </a:spcBef>
            </a:pPr>
            <a:r>
              <a:rPr lang="en-IN" sz="2000" b="1" dirty="0">
                <a:solidFill>
                  <a:schemeClr val="accent6">
                    <a:lumMod val="50000"/>
                  </a:schemeClr>
                </a:solidFill>
              </a:rPr>
              <a:t>select INDEX_NAME, TABLE_NAME, UNIQUENESS from </a:t>
            </a:r>
            <a:r>
              <a:rPr lang="en-IN" sz="2000" b="1" dirty="0" err="1">
                <a:solidFill>
                  <a:schemeClr val="accent6">
                    <a:lumMod val="50000"/>
                  </a:schemeClr>
                </a:solidFill>
              </a:rPr>
              <a:t>user_indexes</a:t>
            </a:r>
            <a:r>
              <a:rPr lang="en-IN" sz="2000" b="1" dirty="0">
                <a:solidFill>
                  <a:schemeClr val="accent6">
                    <a:lumMod val="50000"/>
                  </a:schemeClr>
                </a:solidFill>
              </a:rPr>
              <a:t>;</a:t>
            </a:r>
            <a:endParaRPr lang="en-IN" sz="2000" b="1" dirty="0" smtClean="0">
              <a:solidFill>
                <a:schemeClr val="accent6">
                  <a:lumMod val="50000"/>
                </a:scheme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21624368"/>
              </p:ext>
            </p:extLst>
          </p:nvPr>
        </p:nvGraphicFramePr>
        <p:xfrm>
          <a:off x="304800" y="2209800"/>
          <a:ext cx="7620000" cy="1737360"/>
        </p:xfrm>
        <a:graphic>
          <a:graphicData uri="http://schemas.openxmlformats.org/drawingml/2006/table">
            <a:tbl>
              <a:tblPr>
                <a:tableStyleId>{775DCB02-9BB8-47FD-8907-85C794F793BA}</a:tableStyleId>
              </a:tblPr>
              <a:tblGrid>
                <a:gridCol w="2540000"/>
                <a:gridCol w="2540000"/>
                <a:gridCol w="2540000"/>
              </a:tblGrid>
              <a:tr h="0">
                <a:tc>
                  <a:txBody>
                    <a:bodyPr/>
                    <a:lstStyle/>
                    <a:p>
                      <a:pPr fontAlgn="b"/>
                      <a:r>
                        <a:rPr lang="en-IN" b="1" dirty="0">
                          <a:effectLst/>
                        </a:rPr>
                        <a:t>INDEX_NAME</a:t>
                      </a:r>
                      <a:endParaRPr lang="en-IN" b="1" dirty="0">
                        <a:solidFill>
                          <a:srgbClr val="000000"/>
                        </a:solidFill>
                        <a:effectLst/>
                      </a:endParaRPr>
                    </a:p>
                  </a:txBody>
                  <a:tcPr marL="60960" marR="60960" marT="60960" marB="60960" anchor="b"/>
                </a:tc>
                <a:tc>
                  <a:txBody>
                    <a:bodyPr/>
                    <a:lstStyle/>
                    <a:p>
                      <a:pPr fontAlgn="b"/>
                      <a:r>
                        <a:rPr lang="en-IN" b="1" dirty="0">
                          <a:effectLst/>
                        </a:rPr>
                        <a:t>TABLE_NAME</a:t>
                      </a:r>
                      <a:endParaRPr lang="en-IN" b="1" dirty="0">
                        <a:solidFill>
                          <a:srgbClr val="000000"/>
                        </a:solidFill>
                        <a:effectLst/>
                      </a:endParaRPr>
                    </a:p>
                  </a:txBody>
                  <a:tcPr marL="60960" marR="60960" marT="60960" marB="60960" anchor="b"/>
                </a:tc>
                <a:tc>
                  <a:txBody>
                    <a:bodyPr/>
                    <a:lstStyle/>
                    <a:p>
                      <a:pPr fontAlgn="b"/>
                      <a:r>
                        <a:rPr lang="en-IN" b="1" dirty="0">
                          <a:effectLst/>
                        </a:rPr>
                        <a:t>UNIQUENESS</a:t>
                      </a:r>
                      <a:endParaRPr lang="en-IN" b="1" dirty="0">
                        <a:solidFill>
                          <a:srgbClr val="000000"/>
                        </a:solidFill>
                        <a:effectLst/>
                      </a:endParaRPr>
                    </a:p>
                  </a:txBody>
                  <a:tcPr marL="60960" marR="60960" marT="60960" marB="60960" anchor="b"/>
                </a:tc>
              </a:tr>
              <a:tr h="0">
                <a:tc>
                  <a:txBody>
                    <a:bodyPr/>
                    <a:lstStyle/>
                    <a:p>
                      <a:r>
                        <a:rPr lang="en-IN" dirty="0">
                          <a:effectLst/>
                        </a:rPr>
                        <a:t>IDNAME</a:t>
                      </a:r>
                      <a:endParaRPr lang="en-IN" dirty="0">
                        <a:solidFill>
                          <a:srgbClr val="000000"/>
                        </a:solidFill>
                        <a:effectLst/>
                      </a:endParaRPr>
                    </a:p>
                  </a:txBody>
                  <a:tcPr marL="60960" marR="60960" marT="30480" marB="30480" anchor="ctr"/>
                </a:tc>
                <a:tc>
                  <a:txBody>
                    <a:bodyPr/>
                    <a:lstStyle/>
                    <a:p>
                      <a:r>
                        <a:rPr lang="en-IN">
                          <a:effectLst/>
                        </a:rPr>
                        <a:t>DEPT</a:t>
                      </a:r>
                      <a:endParaRPr lang="en-IN">
                        <a:solidFill>
                          <a:srgbClr val="000000"/>
                        </a:solidFill>
                        <a:effectLst/>
                      </a:endParaRPr>
                    </a:p>
                  </a:txBody>
                  <a:tcPr marL="60960" marR="60960" marT="30480" marB="30480" anchor="ctr"/>
                </a:tc>
                <a:tc>
                  <a:txBody>
                    <a:bodyPr/>
                    <a:lstStyle/>
                    <a:p>
                      <a:r>
                        <a:rPr lang="en-IN">
                          <a:effectLst/>
                        </a:rPr>
                        <a:t>UNIQUE</a:t>
                      </a:r>
                      <a:endParaRPr lang="en-IN">
                        <a:solidFill>
                          <a:srgbClr val="000000"/>
                        </a:solidFill>
                        <a:effectLst/>
                      </a:endParaRPr>
                    </a:p>
                  </a:txBody>
                  <a:tcPr marL="60960" marR="60960" marT="30480" marB="30480" anchor="ctr"/>
                </a:tc>
              </a:tr>
              <a:tr h="0">
                <a:tc>
                  <a:txBody>
                    <a:bodyPr/>
                    <a:lstStyle/>
                    <a:p>
                      <a:r>
                        <a:rPr lang="en-IN">
                          <a:effectLst/>
                        </a:rPr>
                        <a:t>ISAL</a:t>
                      </a:r>
                      <a:endParaRPr lang="en-IN">
                        <a:solidFill>
                          <a:srgbClr val="000000"/>
                        </a:solidFill>
                        <a:effectLst/>
                      </a:endParaRPr>
                    </a:p>
                  </a:txBody>
                  <a:tcPr marL="60960" marR="60960" marT="30480" marB="30480" anchor="ctr"/>
                </a:tc>
                <a:tc>
                  <a:txBody>
                    <a:bodyPr/>
                    <a:lstStyle/>
                    <a:p>
                      <a:r>
                        <a:rPr lang="en-IN">
                          <a:effectLst/>
                        </a:rPr>
                        <a:t>EMP</a:t>
                      </a:r>
                      <a:endParaRPr lang="en-IN">
                        <a:solidFill>
                          <a:srgbClr val="000000"/>
                        </a:solidFill>
                        <a:effectLst/>
                      </a:endParaRPr>
                    </a:p>
                  </a:txBody>
                  <a:tcPr marL="60960" marR="60960" marT="30480" marB="30480" anchor="ctr"/>
                </a:tc>
                <a:tc>
                  <a:txBody>
                    <a:bodyPr/>
                    <a:lstStyle/>
                    <a:p>
                      <a:r>
                        <a:rPr lang="en-IN">
                          <a:effectLst/>
                        </a:rPr>
                        <a:t>NONUNIQUE</a:t>
                      </a:r>
                      <a:endParaRPr lang="en-IN">
                        <a:solidFill>
                          <a:srgbClr val="000000"/>
                        </a:solidFill>
                        <a:effectLst/>
                      </a:endParaRPr>
                    </a:p>
                  </a:txBody>
                  <a:tcPr marL="60960" marR="60960" marT="30480" marB="30480" anchor="ctr"/>
                </a:tc>
              </a:tr>
              <a:tr h="0">
                <a:tc>
                  <a:txBody>
                    <a:bodyPr/>
                    <a:lstStyle/>
                    <a:p>
                      <a:r>
                        <a:rPr lang="en-IN">
                          <a:effectLst/>
                        </a:rPr>
                        <a:t>PK_DEPT</a:t>
                      </a:r>
                      <a:endParaRPr lang="en-IN">
                        <a:solidFill>
                          <a:srgbClr val="000000"/>
                        </a:solidFill>
                        <a:effectLst/>
                      </a:endParaRPr>
                    </a:p>
                  </a:txBody>
                  <a:tcPr marL="60960" marR="60960" marT="30480" marB="30480" anchor="ctr"/>
                </a:tc>
                <a:tc>
                  <a:txBody>
                    <a:bodyPr/>
                    <a:lstStyle/>
                    <a:p>
                      <a:r>
                        <a:rPr lang="en-IN">
                          <a:effectLst/>
                        </a:rPr>
                        <a:t>DEPT</a:t>
                      </a:r>
                      <a:endParaRPr lang="en-IN">
                        <a:solidFill>
                          <a:srgbClr val="000000"/>
                        </a:solidFill>
                        <a:effectLst/>
                      </a:endParaRPr>
                    </a:p>
                  </a:txBody>
                  <a:tcPr marL="60960" marR="60960" marT="30480" marB="30480" anchor="ctr"/>
                </a:tc>
                <a:tc>
                  <a:txBody>
                    <a:bodyPr/>
                    <a:lstStyle/>
                    <a:p>
                      <a:r>
                        <a:rPr lang="en-IN">
                          <a:effectLst/>
                        </a:rPr>
                        <a:t>UNIQUE</a:t>
                      </a:r>
                      <a:endParaRPr lang="en-IN">
                        <a:solidFill>
                          <a:srgbClr val="000000"/>
                        </a:solidFill>
                        <a:effectLst/>
                      </a:endParaRPr>
                    </a:p>
                  </a:txBody>
                  <a:tcPr marL="60960" marR="60960" marT="30480" marB="30480" anchor="ctr"/>
                </a:tc>
              </a:tr>
              <a:tr h="0">
                <a:tc>
                  <a:txBody>
                    <a:bodyPr/>
                    <a:lstStyle/>
                    <a:p>
                      <a:r>
                        <a:rPr lang="en-IN">
                          <a:effectLst/>
                        </a:rPr>
                        <a:t>PK_EMP</a:t>
                      </a:r>
                      <a:endParaRPr lang="en-IN">
                        <a:solidFill>
                          <a:srgbClr val="000000"/>
                        </a:solidFill>
                        <a:effectLst/>
                      </a:endParaRPr>
                    </a:p>
                  </a:txBody>
                  <a:tcPr marL="60960" marR="60960" marT="30480" marB="30480" anchor="ctr"/>
                </a:tc>
                <a:tc>
                  <a:txBody>
                    <a:bodyPr/>
                    <a:lstStyle/>
                    <a:p>
                      <a:r>
                        <a:rPr lang="en-IN">
                          <a:effectLst/>
                        </a:rPr>
                        <a:t>EMP</a:t>
                      </a:r>
                      <a:endParaRPr lang="en-IN">
                        <a:solidFill>
                          <a:srgbClr val="000000"/>
                        </a:solidFill>
                        <a:effectLst/>
                      </a:endParaRPr>
                    </a:p>
                  </a:txBody>
                  <a:tcPr marL="60960" marR="60960" marT="30480" marB="30480" anchor="ctr"/>
                </a:tc>
                <a:tc>
                  <a:txBody>
                    <a:bodyPr/>
                    <a:lstStyle/>
                    <a:p>
                      <a:r>
                        <a:rPr lang="en-IN" dirty="0">
                          <a:effectLst/>
                        </a:rPr>
                        <a:t>UNIQUE</a:t>
                      </a:r>
                      <a:endParaRPr lang="en-IN" dirty="0">
                        <a:solidFill>
                          <a:srgbClr val="000000"/>
                        </a:solidFill>
                        <a:effectLst/>
                      </a:endParaRPr>
                    </a:p>
                  </a:txBody>
                  <a:tcPr marL="60960" marR="60960" marT="30480" marB="30480" anchor="ctr"/>
                </a:tc>
              </a:tr>
            </a:tbl>
          </a:graphicData>
        </a:graphic>
      </p:graphicFrame>
      <p:sp>
        <p:nvSpPr>
          <p:cNvPr id="6" name="Rectangle 5"/>
          <p:cNvSpPr/>
          <p:nvPr/>
        </p:nvSpPr>
        <p:spPr>
          <a:xfrm>
            <a:off x="288175" y="4267200"/>
            <a:ext cx="7777942" cy="784830"/>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pPr>
            <a:r>
              <a:rPr lang="en-IN" sz="2000" b="1" dirty="0" smtClean="0">
                <a:solidFill>
                  <a:schemeClr val="accent6">
                    <a:lumMod val="50000"/>
                  </a:schemeClr>
                </a:solidFill>
              </a:rPr>
              <a:t>select </a:t>
            </a:r>
            <a:r>
              <a:rPr lang="en-IN" sz="2000" b="1" dirty="0">
                <a:solidFill>
                  <a:schemeClr val="accent6">
                    <a:lumMod val="50000"/>
                  </a:schemeClr>
                </a:solidFill>
              </a:rPr>
              <a:t>INDEX_NAME, TABLE_NAME, UNIQUENESS from </a:t>
            </a:r>
            <a:r>
              <a:rPr lang="en-IN" sz="2000" b="1" dirty="0" err="1" smtClean="0">
                <a:solidFill>
                  <a:schemeClr val="accent6">
                    <a:lumMod val="50000"/>
                  </a:schemeClr>
                </a:solidFill>
              </a:rPr>
              <a:t>user_indexes</a:t>
            </a:r>
            <a:endParaRPr lang="en-IN" sz="2000" b="1" dirty="0" smtClean="0">
              <a:solidFill>
                <a:schemeClr val="accent6">
                  <a:lumMod val="50000"/>
                </a:schemeClr>
              </a:solidFill>
            </a:endParaRPr>
          </a:p>
          <a:p>
            <a:pPr>
              <a:spcBef>
                <a:spcPts val="600"/>
              </a:spcBef>
            </a:pPr>
            <a:r>
              <a:rPr lang="en-IN" sz="2000" b="1" dirty="0" smtClean="0">
                <a:solidFill>
                  <a:schemeClr val="accent6">
                    <a:lumMod val="50000"/>
                  </a:schemeClr>
                </a:solidFill>
              </a:rPr>
              <a:t>where </a:t>
            </a:r>
            <a:r>
              <a:rPr lang="en-IN" sz="2000" b="1" dirty="0" err="1">
                <a:solidFill>
                  <a:schemeClr val="accent6">
                    <a:lumMod val="50000"/>
                  </a:schemeClr>
                </a:solidFill>
              </a:rPr>
              <a:t>table_name</a:t>
            </a:r>
            <a:r>
              <a:rPr lang="en-IN" sz="2000" b="1" dirty="0">
                <a:solidFill>
                  <a:schemeClr val="accent6">
                    <a:lumMod val="50000"/>
                  </a:schemeClr>
                </a:solidFill>
              </a:rPr>
              <a:t> = 'DEPT</a:t>
            </a:r>
            <a:r>
              <a:rPr lang="en-IN" sz="2000" b="1" dirty="0" smtClean="0">
                <a:solidFill>
                  <a:schemeClr val="accent6">
                    <a:lumMod val="50000"/>
                  </a:schemeClr>
                </a:solidFill>
              </a:rPr>
              <a:t>';</a:t>
            </a:r>
          </a:p>
        </p:txBody>
      </p:sp>
      <p:graphicFrame>
        <p:nvGraphicFramePr>
          <p:cNvPr id="7" name="Table 6"/>
          <p:cNvGraphicFramePr>
            <a:graphicFrameLocks noGrp="1"/>
          </p:cNvGraphicFramePr>
          <p:nvPr>
            <p:extLst>
              <p:ext uri="{D42A27DB-BD31-4B8C-83A1-F6EECF244321}">
                <p14:modId xmlns:p14="http://schemas.microsoft.com/office/powerpoint/2010/main" val="3282779912"/>
              </p:ext>
            </p:extLst>
          </p:nvPr>
        </p:nvGraphicFramePr>
        <p:xfrm>
          <a:off x="367146" y="5410200"/>
          <a:ext cx="7620000" cy="1066800"/>
        </p:xfrm>
        <a:graphic>
          <a:graphicData uri="http://schemas.openxmlformats.org/drawingml/2006/table">
            <a:tbl>
              <a:tblPr>
                <a:tableStyleId>{775DCB02-9BB8-47FD-8907-85C794F793BA}</a:tableStyleId>
              </a:tblPr>
              <a:tblGrid>
                <a:gridCol w="2540000"/>
                <a:gridCol w="2540000"/>
                <a:gridCol w="2540000"/>
              </a:tblGrid>
              <a:tr h="0">
                <a:tc>
                  <a:txBody>
                    <a:bodyPr/>
                    <a:lstStyle/>
                    <a:p>
                      <a:pPr fontAlgn="b"/>
                      <a:r>
                        <a:rPr lang="en-IN" b="1">
                          <a:effectLst/>
                        </a:rPr>
                        <a:t>INDEX_NAME</a:t>
                      </a:r>
                      <a:endParaRPr lang="en-IN" b="1">
                        <a:solidFill>
                          <a:srgbClr val="000000"/>
                        </a:solidFill>
                        <a:effectLst/>
                      </a:endParaRPr>
                    </a:p>
                  </a:txBody>
                  <a:tcPr marL="60960" marR="60960" marT="60960" marB="60960" anchor="b"/>
                </a:tc>
                <a:tc>
                  <a:txBody>
                    <a:bodyPr/>
                    <a:lstStyle/>
                    <a:p>
                      <a:pPr fontAlgn="b"/>
                      <a:r>
                        <a:rPr lang="en-IN" b="1">
                          <a:effectLst/>
                        </a:rPr>
                        <a:t>TABLE_NAME</a:t>
                      </a:r>
                      <a:endParaRPr lang="en-IN" b="1">
                        <a:solidFill>
                          <a:srgbClr val="000000"/>
                        </a:solidFill>
                        <a:effectLst/>
                      </a:endParaRPr>
                    </a:p>
                  </a:txBody>
                  <a:tcPr marL="60960" marR="60960" marT="60960" marB="60960" anchor="b"/>
                </a:tc>
                <a:tc>
                  <a:txBody>
                    <a:bodyPr/>
                    <a:lstStyle/>
                    <a:p>
                      <a:pPr fontAlgn="b"/>
                      <a:r>
                        <a:rPr lang="en-IN" b="1" dirty="0">
                          <a:effectLst/>
                        </a:rPr>
                        <a:t>UNIQUENESS</a:t>
                      </a:r>
                      <a:endParaRPr lang="en-IN" b="1" dirty="0">
                        <a:solidFill>
                          <a:srgbClr val="000000"/>
                        </a:solidFill>
                        <a:effectLst/>
                      </a:endParaRPr>
                    </a:p>
                  </a:txBody>
                  <a:tcPr marL="60960" marR="60960" marT="60960" marB="60960" anchor="b"/>
                </a:tc>
              </a:tr>
              <a:tr h="0">
                <a:tc>
                  <a:txBody>
                    <a:bodyPr/>
                    <a:lstStyle/>
                    <a:p>
                      <a:r>
                        <a:rPr lang="en-IN">
                          <a:effectLst/>
                        </a:rPr>
                        <a:t>IDNAME</a:t>
                      </a:r>
                      <a:endParaRPr lang="en-IN">
                        <a:solidFill>
                          <a:srgbClr val="000000"/>
                        </a:solidFill>
                        <a:effectLst/>
                      </a:endParaRPr>
                    </a:p>
                  </a:txBody>
                  <a:tcPr marL="60960" marR="60960" marT="30480" marB="30480" anchor="ctr"/>
                </a:tc>
                <a:tc>
                  <a:txBody>
                    <a:bodyPr/>
                    <a:lstStyle/>
                    <a:p>
                      <a:r>
                        <a:rPr lang="en-IN">
                          <a:effectLst/>
                        </a:rPr>
                        <a:t>DEPT</a:t>
                      </a:r>
                      <a:endParaRPr lang="en-IN">
                        <a:solidFill>
                          <a:srgbClr val="000000"/>
                        </a:solidFill>
                        <a:effectLst/>
                      </a:endParaRPr>
                    </a:p>
                  </a:txBody>
                  <a:tcPr marL="60960" marR="60960" marT="30480" marB="30480" anchor="ctr"/>
                </a:tc>
                <a:tc>
                  <a:txBody>
                    <a:bodyPr/>
                    <a:lstStyle/>
                    <a:p>
                      <a:r>
                        <a:rPr lang="en-IN">
                          <a:effectLst/>
                        </a:rPr>
                        <a:t>UNIQUE</a:t>
                      </a:r>
                      <a:endParaRPr lang="en-IN">
                        <a:solidFill>
                          <a:srgbClr val="000000"/>
                        </a:solidFill>
                        <a:effectLst/>
                      </a:endParaRPr>
                    </a:p>
                  </a:txBody>
                  <a:tcPr marL="60960" marR="60960" marT="30480" marB="30480" anchor="ctr"/>
                </a:tc>
              </a:tr>
              <a:tr h="0">
                <a:tc>
                  <a:txBody>
                    <a:bodyPr/>
                    <a:lstStyle/>
                    <a:p>
                      <a:r>
                        <a:rPr lang="en-IN">
                          <a:effectLst/>
                        </a:rPr>
                        <a:t>PK_DEPT</a:t>
                      </a:r>
                      <a:endParaRPr lang="en-IN">
                        <a:solidFill>
                          <a:srgbClr val="000000"/>
                        </a:solidFill>
                        <a:effectLst/>
                      </a:endParaRPr>
                    </a:p>
                  </a:txBody>
                  <a:tcPr marL="60960" marR="60960" marT="30480" marB="30480" anchor="ctr"/>
                </a:tc>
                <a:tc>
                  <a:txBody>
                    <a:bodyPr/>
                    <a:lstStyle/>
                    <a:p>
                      <a:r>
                        <a:rPr lang="en-IN">
                          <a:effectLst/>
                        </a:rPr>
                        <a:t>DEPT</a:t>
                      </a:r>
                      <a:endParaRPr lang="en-IN">
                        <a:solidFill>
                          <a:srgbClr val="000000"/>
                        </a:solidFill>
                        <a:effectLst/>
                      </a:endParaRPr>
                    </a:p>
                  </a:txBody>
                  <a:tcPr marL="60960" marR="60960" marT="30480" marB="30480" anchor="ctr"/>
                </a:tc>
                <a:tc>
                  <a:txBody>
                    <a:bodyPr/>
                    <a:lstStyle/>
                    <a:p>
                      <a:r>
                        <a:rPr lang="en-IN" dirty="0">
                          <a:effectLst/>
                        </a:rPr>
                        <a:t>UNIQUE</a:t>
                      </a:r>
                      <a:endParaRPr lang="en-IN" dirty="0">
                        <a:solidFill>
                          <a:srgbClr val="000000"/>
                        </a:solidFill>
                        <a:effectLst/>
                      </a:endParaRPr>
                    </a:p>
                  </a:txBody>
                  <a:tcPr marL="60960" marR="60960" marT="30480" marB="30480" anchor="ctr"/>
                </a:tc>
              </a:tr>
            </a:tbl>
          </a:graphicData>
        </a:graphic>
      </p:graphicFrame>
    </p:spTree>
    <p:extLst>
      <p:ext uri="{BB962C8B-B14F-4D97-AF65-F5344CB8AC3E}">
        <p14:creationId xmlns:p14="http://schemas.microsoft.com/office/powerpoint/2010/main" val="75323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50</a:t>
            </a:fld>
            <a:endParaRPr lang="en-IN"/>
          </a:p>
        </p:txBody>
      </p:sp>
      <p:sp>
        <p:nvSpPr>
          <p:cNvPr id="3" name="Rectangle 2"/>
          <p:cNvSpPr/>
          <p:nvPr/>
        </p:nvSpPr>
        <p:spPr>
          <a:xfrm>
            <a:off x="228600" y="838200"/>
            <a:ext cx="1981200"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smtClean="0">
                <a:solidFill>
                  <a:schemeClr val="tx2"/>
                </a:solidFill>
              </a:rPr>
              <a:t>Example:</a:t>
            </a:r>
          </a:p>
          <a:p>
            <a:endParaRPr lang="en-IN" sz="2000" b="1" dirty="0">
              <a:solidFill>
                <a:schemeClr val="accent6">
                  <a:lumMod val="50000"/>
                </a:schemeClr>
              </a:solidFill>
            </a:endParaRPr>
          </a:p>
          <a:p>
            <a:r>
              <a:rPr lang="en-IN" sz="2000" b="1" dirty="0">
                <a:solidFill>
                  <a:schemeClr val="accent6">
                    <a:lumMod val="50000"/>
                  </a:schemeClr>
                </a:solidFill>
              </a:rPr>
              <a:t>c</a:t>
            </a:r>
            <a:r>
              <a:rPr lang="en-IN" sz="2000" b="1" dirty="0" smtClean="0">
                <a:solidFill>
                  <a:schemeClr val="accent6">
                    <a:lumMod val="50000"/>
                  </a:schemeClr>
                </a:solidFill>
              </a:rPr>
              <a:t>reate table </a:t>
            </a:r>
          </a:p>
          <a:p>
            <a:r>
              <a:rPr lang="en-IN" sz="2000" b="1" dirty="0" smtClean="0">
                <a:solidFill>
                  <a:schemeClr val="accent6">
                    <a:lumMod val="50000"/>
                  </a:schemeClr>
                </a:solidFill>
              </a:rPr>
              <a:t>insert</a:t>
            </a:r>
          </a:p>
          <a:p>
            <a:r>
              <a:rPr lang="en-IN" sz="2000" b="1" dirty="0" smtClean="0">
                <a:solidFill>
                  <a:schemeClr val="accent6">
                    <a:lumMod val="50000"/>
                  </a:schemeClr>
                </a:solidFill>
              </a:rPr>
              <a:t>insert </a:t>
            </a:r>
          </a:p>
          <a:p>
            <a:r>
              <a:rPr lang="en-IN" sz="2000" b="1" dirty="0" smtClean="0">
                <a:solidFill>
                  <a:schemeClr val="accent6">
                    <a:lumMod val="50000"/>
                  </a:schemeClr>
                </a:solidFill>
              </a:rPr>
              <a:t>update</a:t>
            </a:r>
          </a:p>
          <a:p>
            <a:r>
              <a:rPr lang="en-IN" sz="2000" b="1" dirty="0" smtClean="0">
                <a:solidFill>
                  <a:schemeClr val="accent6">
                    <a:lumMod val="50000"/>
                  </a:schemeClr>
                </a:solidFill>
              </a:rPr>
              <a:t>commit</a:t>
            </a:r>
          </a:p>
          <a:p>
            <a:r>
              <a:rPr lang="en-IN" sz="2000" b="1" dirty="0" smtClean="0">
                <a:solidFill>
                  <a:schemeClr val="accent6">
                    <a:lumMod val="50000"/>
                  </a:schemeClr>
                </a:solidFill>
              </a:rPr>
              <a:t>delete</a:t>
            </a:r>
          </a:p>
          <a:p>
            <a:r>
              <a:rPr lang="en-IN" sz="2000" b="1" dirty="0" smtClean="0">
                <a:solidFill>
                  <a:schemeClr val="accent6">
                    <a:lumMod val="50000"/>
                  </a:schemeClr>
                </a:solidFill>
              </a:rPr>
              <a:t>alter</a:t>
            </a:r>
          </a:p>
          <a:p>
            <a:r>
              <a:rPr lang="en-IN" sz="2000" b="1" dirty="0" smtClean="0">
                <a:solidFill>
                  <a:schemeClr val="accent6">
                    <a:lumMod val="50000"/>
                  </a:schemeClr>
                </a:solidFill>
              </a:rPr>
              <a:t>update</a:t>
            </a:r>
          </a:p>
          <a:p>
            <a:r>
              <a:rPr lang="en-IN" sz="2000" b="1" dirty="0" smtClean="0">
                <a:solidFill>
                  <a:schemeClr val="accent6">
                    <a:lumMod val="50000"/>
                  </a:schemeClr>
                </a:solidFill>
              </a:rPr>
              <a:t>update</a:t>
            </a:r>
          </a:p>
          <a:p>
            <a:r>
              <a:rPr lang="en-IN" sz="2000" b="1" dirty="0" smtClean="0">
                <a:solidFill>
                  <a:schemeClr val="accent6">
                    <a:lumMod val="50000"/>
                  </a:schemeClr>
                </a:solidFill>
              </a:rPr>
              <a:t>rollback</a:t>
            </a:r>
          </a:p>
          <a:p>
            <a:r>
              <a:rPr lang="en-IN" sz="2000" b="1" dirty="0" smtClean="0">
                <a:solidFill>
                  <a:schemeClr val="accent6">
                    <a:lumMod val="50000"/>
                  </a:schemeClr>
                </a:solidFill>
              </a:rPr>
              <a:t>insert</a:t>
            </a:r>
          </a:p>
          <a:p>
            <a:r>
              <a:rPr lang="en-IN" sz="2000" b="1" dirty="0" smtClean="0">
                <a:solidFill>
                  <a:schemeClr val="accent6">
                    <a:lumMod val="50000"/>
                  </a:schemeClr>
                </a:solidFill>
              </a:rPr>
              <a:t>insert</a:t>
            </a:r>
          </a:p>
          <a:p>
            <a:r>
              <a:rPr lang="en-IN" sz="2000" b="1" dirty="0" smtClean="0">
                <a:solidFill>
                  <a:schemeClr val="accent6">
                    <a:lumMod val="50000"/>
                  </a:schemeClr>
                </a:solidFill>
              </a:rPr>
              <a:t>delete</a:t>
            </a:r>
          </a:p>
          <a:p>
            <a:r>
              <a:rPr lang="en-IN" sz="2000" b="1" dirty="0" smtClean="0">
                <a:solidFill>
                  <a:schemeClr val="accent6">
                    <a:lumMod val="50000"/>
                  </a:schemeClr>
                </a:solidFill>
              </a:rPr>
              <a:t>power failure</a:t>
            </a:r>
          </a:p>
          <a:p>
            <a:r>
              <a:rPr lang="en-IN" sz="2000" b="1" dirty="0" smtClean="0">
                <a:solidFill>
                  <a:schemeClr val="accent6">
                    <a:lumMod val="50000"/>
                  </a:schemeClr>
                </a:solidFill>
              </a:rPr>
              <a:t>create</a:t>
            </a:r>
          </a:p>
          <a:p>
            <a:r>
              <a:rPr lang="en-IN" sz="2000" b="1" dirty="0" smtClean="0">
                <a:solidFill>
                  <a:schemeClr val="accent6">
                    <a:lumMod val="50000"/>
                  </a:schemeClr>
                </a:solidFill>
              </a:rPr>
              <a:t>insert</a:t>
            </a:r>
          </a:p>
          <a:p>
            <a:r>
              <a:rPr lang="en-IN" sz="2000" b="1" dirty="0" smtClean="0">
                <a:solidFill>
                  <a:schemeClr val="accent6">
                    <a:lumMod val="50000"/>
                  </a:schemeClr>
                </a:solidFill>
              </a:rPr>
              <a:t>commit</a:t>
            </a:r>
            <a:endParaRPr lang="en-IN" sz="2000" b="1" dirty="0">
              <a:solidFill>
                <a:schemeClr val="accent6">
                  <a:lumMod val="50000"/>
                </a:schemeClr>
              </a:solidFill>
            </a:endParaRPr>
          </a:p>
        </p:txBody>
      </p:sp>
      <p:sp>
        <p:nvSpPr>
          <p:cNvPr id="5" name="Title 1"/>
          <p:cNvSpPr>
            <a:spLocks noGrp="1"/>
          </p:cNvSpPr>
          <p:nvPr>
            <p:ph type="title"/>
          </p:nvPr>
        </p:nvSpPr>
        <p:spPr>
          <a:xfrm>
            <a:off x="51418" y="76200"/>
            <a:ext cx="8186055" cy="609600"/>
          </a:xfrm>
        </p:spPr>
        <p:txBody>
          <a:bodyPr/>
          <a:lstStyle/>
          <a:p>
            <a:r>
              <a:rPr lang="en-IN" sz="3600" b="1" dirty="0" smtClean="0"/>
              <a:t>TRANSACTION CONTROL</a:t>
            </a:r>
            <a:endParaRPr lang="en-IN" sz="3600" b="1" dirty="0"/>
          </a:p>
        </p:txBody>
      </p:sp>
      <p:sp>
        <p:nvSpPr>
          <p:cNvPr id="6" name="Rectangle 5"/>
          <p:cNvSpPr/>
          <p:nvPr/>
        </p:nvSpPr>
        <p:spPr>
          <a:xfrm>
            <a:off x="2362200" y="831448"/>
            <a:ext cx="3581400"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smtClean="0">
                <a:solidFill>
                  <a:schemeClr val="tx2"/>
                </a:solidFill>
              </a:rPr>
              <a:t>Explanation:</a:t>
            </a:r>
          </a:p>
          <a:p>
            <a:endParaRPr lang="en-IN" sz="2000" b="1" dirty="0">
              <a:solidFill>
                <a:schemeClr val="tx2"/>
              </a:solidFill>
            </a:endParaRPr>
          </a:p>
          <a:p>
            <a:r>
              <a:rPr lang="en-IN" sz="2000" b="1" dirty="0" smtClean="0">
                <a:solidFill>
                  <a:schemeClr val="bg2">
                    <a:lumMod val="25000"/>
                  </a:schemeClr>
                </a:solidFill>
              </a:rPr>
              <a:t>Transaction T1 starts and ends</a:t>
            </a:r>
          </a:p>
          <a:p>
            <a:r>
              <a:rPr lang="en-IN" sz="2000" b="1" dirty="0" smtClean="0">
                <a:solidFill>
                  <a:schemeClr val="bg2">
                    <a:lumMod val="25000"/>
                  </a:schemeClr>
                </a:solidFill>
              </a:rPr>
              <a:t>Transaction T2 starts</a:t>
            </a:r>
          </a:p>
          <a:p>
            <a:r>
              <a:rPr lang="en-IN" sz="2000" b="1" dirty="0" smtClean="0">
                <a:solidFill>
                  <a:schemeClr val="bg2">
                    <a:lumMod val="25000"/>
                  </a:schemeClr>
                </a:solidFill>
              </a:rPr>
              <a:t>-</a:t>
            </a:r>
          </a:p>
          <a:p>
            <a:r>
              <a:rPr lang="en-IN" sz="2000" b="1" dirty="0" smtClean="0">
                <a:solidFill>
                  <a:schemeClr val="bg2">
                    <a:lumMod val="25000"/>
                  </a:schemeClr>
                </a:solidFill>
              </a:rPr>
              <a:t>-</a:t>
            </a:r>
          </a:p>
          <a:p>
            <a:r>
              <a:rPr lang="en-IN" sz="2000" b="1" dirty="0" smtClean="0">
                <a:solidFill>
                  <a:schemeClr val="bg2">
                    <a:lumMod val="25000"/>
                  </a:schemeClr>
                </a:solidFill>
              </a:rPr>
              <a:t>T2 ends</a:t>
            </a:r>
          </a:p>
          <a:p>
            <a:r>
              <a:rPr lang="en-IN" sz="2000" b="1" dirty="0">
                <a:solidFill>
                  <a:schemeClr val="bg2">
                    <a:lumMod val="25000"/>
                  </a:schemeClr>
                </a:solidFill>
              </a:rPr>
              <a:t>Transaction </a:t>
            </a:r>
            <a:r>
              <a:rPr lang="en-IN" sz="2000" b="1" dirty="0" smtClean="0">
                <a:solidFill>
                  <a:schemeClr val="bg2">
                    <a:lumMod val="25000"/>
                  </a:schemeClr>
                </a:solidFill>
              </a:rPr>
              <a:t>T3 </a:t>
            </a:r>
            <a:r>
              <a:rPr lang="en-IN" sz="2000" b="1" dirty="0">
                <a:solidFill>
                  <a:schemeClr val="bg2">
                    <a:lumMod val="25000"/>
                  </a:schemeClr>
                </a:solidFill>
              </a:rPr>
              <a:t>starts</a:t>
            </a:r>
          </a:p>
          <a:p>
            <a:r>
              <a:rPr lang="en-IN" sz="2000" b="1" dirty="0" smtClean="0">
                <a:solidFill>
                  <a:schemeClr val="bg2">
                    <a:lumMod val="25000"/>
                  </a:schemeClr>
                </a:solidFill>
              </a:rPr>
              <a:t>DDL command – T3 ends</a:t>
            </a:r>
          </a:p>
          <a:p>
            <a:r>
              <a:rPr lang="en-IN" sz="2000" b="1" dirty="0">
                <a:solidFill>
                  <a:schemeClr val="bg2">
                    <a:lumMod val="25000"/>
                  </a:schemeClr>
                </a:solidFill>
              </a:rPr>
              <a:t>Transaction </a:t>
            </a:r>
            <a:r>
              <a:rPr lang="en-IN" sz="2000" b="1" dirty="0" smtClean="0">
                <a:solidFill>
                  <a:schemeClr val="bg2">
                    <a:lumMod val="25000"/>
                  </a:schemeClr>
                </a:solidFill>
              </a:rPr>
              <a:t>T4 </a:t>
            </a:r>
            <a:r>
              <a:rPr lang="en-IN" sz="2000" b="1" dirty="0">
                <a:solidFill>
                  <a:schemeClr val="bg2">
                    <a:lumMod val="25000"/>
                  </a:schemeClr>
                </a:solidFill>
              </a:rPr>
              <a:t>starts</a:t>
            </a:r>
          </a:p>
          <a:p>
            <a:r>
              <a:rPr lang="en-IN" sz="2000" b="1" dirty="0" smtClean="0">
                <a:solidFill>
                  <a:schemeClr val="bg2">
                    <a:lumMod val="25000"/>
                  </a:schemeClr>
                </a:solidFill>
              </a:rPr>
              <a:t>-</a:t>
            </a:r>
          </a:p>
          <a:p>
            <a:r>
              <a:rPr lang="en-IN" sz="2000" b="1" dirty="0" smtClean="0">
                <a:solidFill>
                  <a:schemeClr val="bg2">
                    <a:lumMod val="25000"/>
                  </a:schemeClr>
                </a:solidFill>
              </a:rPr>
              <a:t>T4 ends</a:t>
            </a:r>
          </a:p>
          <a:p>
            <a:r>
              <a:rPr lang="en-IN" sz="2000" b="1" dirty="0">
                <a:solidFill>
                  <a:schemeClr val="bg2">
                    <a:lumMod val="25000"/>
                  </a:schemeClr>
                </a:solidFill>
              </a:rPr>
              <a:t>Transaction </a:t>
            </a:r>
            <a:r>
              <a:rPr lang="en-IN" sz="2000" b="1" dirty="0" smtClean="0">
                <a:solidFill>
                  <a:schemeClr val="bg2">
                    <a:lumMod val="25000"/>
                  </a:schemeClr>
                </a:solidFill>
              </a:rPr>
              <a:t>T5 </a:t>
            </a:r>
            <a:r>
              <a:rPr lang="en-IN" sz="2000" b="1" dirty="0">
                <a:solidFill>
                  <a:schemeClr val="bg2">
                    <a:lumMod val="25000"/>
                  </a:schemeClr>
                </a:solidFill>
              </a:rPr>
              <a:t>starts</a:t>
            </a:r>
          </a:p>
          <a:p>
            <a:r>
              <a:rPr lang="en-IN" sz="2000" b="1" dirty="0" smtClean="0">
                <a:solidFill>
                  <a:schemeClr val="bg2">
                    <a:lumMod val="25000"/>
                  </a:schemeClr>
                </a:solidFill>
              </a:rPr>
              <a:t>-</a:t>
            </a:r>
          </a:p>
          <a:p>
            <a:r>
              <a:rPr lang="en-IN" sz="2000" b="1" dirty="0" smtClean="0">
                <a:solidFill>
                  <a:schemeClr val="bg2">
                    <a:lumMod val="25000"/>
                  </a:schemeClr>
                </a:solidFill>
              </a:rPr>
              <a:t>-</a:t>
            </a:r>
          </a:p>
          <a:p>
            <a:r>
              <a:rPr lang="en-IN" sz="2000" b="1" dirty="0">
                <a:solidFill>
                  <a:schemeClr val="bg2">
                    <a:lumMod val="25000"/>
                  </a:schemeClr>
                </a:solidFill>
              </a:rPr>
              <a:t>T</a:t>
            </a:r>
            <a:r>
              <a:rPr lang="en-IN" sz="2000" b="1" dirty="0" smtClean="0">
                <a:solidFill>
                  <a:schemeClr val="bg2">
                    <a:lumMod val="25000"/>
                  </a:schemeClr>
                </a:solidFill>
              </a:rPr>
              <a:t>5 ends</a:t>
            </a:r>
          </a:p>
          <a:p>
            <a:r>
              <a:rPr lang="en-IN" sz="2000" b="1" dirty="0">
                <a:solidFill>
                  <a:schemeClr val="bg2">
                    <a:lumMod val="25000"/>
                  </a:schemeClr>
                </a:solidFill>
              </a:rPr>
              <a:t>Transaction </a:t>
            </a:r>
            <a:r>
              <a:rPr lang="en-IN" sz="2000" b="1" dirty="0" smtClean="0">
                <a:solidFill>
                  <a:schemeClr val="bg2">
                    <a:lumMod val="25000"/>
                  </a:schemeClr>
                </a:solidFill>
              </a:rPr>
              <a:t>T6 starts and ends</a:t>
            </a:r>
            <a:endParaRPr lang="en-IN" sz="2000" b="1" dirty="0">
              <a:solidFill>
                <a:schemeClr val="bg2">
                  <a:lumMod val="25000"/>
                </a:schemeClr>
              </a:solidFill>
            </a:endParaRPr>
          </a:p>
          <a:p>
            <a:r>
              <a:rPr lang="en-IN" sz="2000" b="1" dirty="0" smtClean="0">
                <a:solidFill>
                  <a:schemeClr val="bg2">
                    <a:lumMod val="25000"/>
                  </a:schemeClr>
                </a:solidFill>
              </a:rPr>
              <a:t>Transaction T7 starts</a:t>
            </a:r>
          </a:p>
          <a:p>
            <a:r>
              <a:rPr lang="en-IN" sz="2000" b="1" dirty="0" smtClean="0">
                <a:solidFill>
                  <a:schemeClr val="bg2">
                    <a:lumMod val="25000"/>
                  </a:schemeClr>
                </a:solidFill>
              </a:rPr>
              <a:t>T7 ends</a:t>
            </a:r>
            <a:endParaRPr lang="en-IN" sz="2000" b="1" dirty="0">
              <a:solidFill>
                <a:schemeClr val="bg2">
                  <a:lumMod val="25000"/>
                </a:schemeClr>
              </a:solidFill>
            </a:endParaRPr>
          </a:p>
        </p:txBody>
      </p:sp>
      <p:sp>
        <p:nvSpPr>
          <p:cNvPr id="7" name="Rectangle 6"/>
          <p:cNvSpPr/>
          <p:nvPr/>
        </p:nvSpPr>
        <p:spPr>
          <a:xfrm>
            <a:off x="6096000" y="838200"/>
            <a:ext cx="2209800"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smtClean="0">
                <a:solidFill>
                  <a:schemeClr val="tx2"/>
                </a:solidFill>
              </a:rPr>
              <a:t>Action:</a:t>
            </a:r>
          </a:p>
          <a:p>
            <a:endParaRPr lang="en-IN" sz="2000" b="1" dirty="0">
              <a:solidFill>
                <a:schemeClr val="tx2"/>
              </a:solidFill>
            </a:endParaRPr>
          </a:p>
          <a:p>
            <a:r>
              <a:rPr lang="en-IN" sz="2000" b="1" dirty="0" smtClean="0">
                <a:solidFill>
                  <a:srgbClr val="00B050"/>
                </a:solidFill>
              </a:rPr>
              <a:t>implicit commit</a:t>
            </a:r>
          </a:p>
          <a:p>
            <a:endParaRPr lang="en-IN" sz="2000" b="1" dirty="0">
              <a:solidFill>
                <a:srgbClr val="00B050"/>
              </a:solidFill>
            </a:endParaRPr>
          </a:p>
          <a:p>
            <a:endParaRPr lang="en-IN" sz="2000" b="1" dirty="0" smtClean="0">
              <a:solidFill>
                <a:srgbClr val="00B050"/>
              </a:solidFill>
            </a:endParaRPr>
          </a:p>
          <a:p>
            <a:endParaRPr lang="en-IN" sz="2000" b="1" dirty="0">
              <a:solidFill>
                <a:srgbClr val="00B050"/>
              </a:solidFill>
            </a:endParaRPr>
          </a:p>
          <a:p>
            <a:r>
              <a:rPr lang="en-IN" sz="2000" b="1" dirty="0" smtClean="0">
                <a:solidFill>
                  <a:srgbClr val="00B050"/>
                </a:solidFill>
              </a:rPr>
              <a:t>explicit commit</a:t>
            </a:r>
          </a:p>
          <a:p>
            <a:endParaRPr lang="en-IN" sz="2000" b="1" dirty="0">
              <a:solidFill>
                <a:srgbClr val="00B050"/>
              </a:solidFill>
            </a:endParaRPr>
          </a:p>
          <a:p>
            <a:r>
              <a:rPr lang="en-IN" sz="2000" b="1" dirty="0" smtClean="0">
                <a:solidFill>
                  <a:srgbClr val="00B050"/>
                </a:solidFill>
              </a:rPr>
              <a:t>implicit commit</a:t>
            </a:r>
          </a:p>
          <a:p>
            <a:endParaRPr lang="en-IN" sz="2000" b="1" dirty="0">
              <a:solidFill>
                <a:srgbClr val="00B050"/>
              </a:solidFill>
            </a:endParaRPr>
          </a:p>
          <a:p>
            <a:endParaRPr lang="en-IN" sz="2000" b="1" dirty="0" smtClean="0">
              <a:solidFill>
                <a:srgbClr val="00B050"/>
              </a:solidFill>
            </a:endParaRPr>
          </a:p>
          <a:p>
            <a:r>
              <a:rPr lang="en-IN" sz="2000" b="1" dirty="0" smtClean="0">
                <a:solidFill>
                  <a:srgbClr val="00B050"/>
                </a:solidFill>
              </a:rPr>
              <a:t>explicit rollback</a:t>
            </a:r>
          </a:p>
          <a:p>
            <a:endParaRPr lang="en-IN" sz="2000" b="1" dirty="0">
              <a:solidFill>
                <a:srgbClr val="00B050"/>
              </a:solidFill>
            </a:endParaRPr>
          </a:p>
          <a:p>
            <a:endParaRPr lang="en-IN" sz="2000" b="1" dirty="0" smtClean="0">
              <a:solidFill>
                <a:srgbClr val="00B050"/>
              </a:solidFill>
            </a:endParaRPr>
          </a:p>
          <a:p>
            <a:endParaRPr lang="en-IN" sz="2000" b="1" dirty="0">
              <a:solidFill>
                <a:srgbClr val="00B050"/>
              </a:solidFill>
            </a:endParaRPr>
          </a:p>
          <a:p>
            <a:r>
              <a:rPr lang="en-IN" sz="2000" b="1" dirty="0" smtClean="0">
                <a:solidFill>
                  <a:srgbClr val="00B050"/>
                </a:solidFill>
              </a:rPr>
              <a:t>implicit rollback</a:t>
            </a:r>
          </a:p>
          <a:p>
            <a:r>
              <a:rPr lang="en-IN" sz="2000" b="1" dirty="0" smtClean="0">
                <a:solidFill>
                  <a:srgbClr val="00B050"/>
                </a:solidFill>
              </a:rPr>
              <a:t>implicit commit</a:t>
            </a:r>
            <a:endParaRPr lang="en-IN" sz="2000" b="1" dirty="0">
              <a:solidFill>
                <a:srgbClr val="00B050"/>
              </a:solidFill>
            </a:endParaRPr>
          </a:p>
          <a:p>
            <a:endParaRPr lang="en-IN" sz="2000" b="1" dirty="0" smtClean="0">
              <a:solidFill>
                <a:srgbClr val="00B050"/>
              </a:solidFill>
            </a:endParaRPr>
          </a:p>
          <a:p>
            <a:r>
              <a:rPr lang="en-IN" sz="2000" b="1" dirty="0" smtClean="0">
                <a:solidFill>
                  <a:srgbClr val="00B050"/>
                </a:solidFill>
              </a:rPr>
              <a:t>explicit commit</a:t>
            </a:r>
          </a:p>
        </p:txBody>
      </p:sp>
    </p:spTree>
    <p:extLst>
      <p:ext uri="{BB962C8B-B14F-4D97-AF65-F5344CB8AC3E}">
        <p14:creationId xmlns:p14="http://schemas.microsoft.com/office/powerpoint/2010/main" val="367872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51</a:t>
            </a:fld>
            <a:endParaRPr lang="en-IN"/>
          </a:p>
        </p:txBody>
      </p:sp>
      <p:sp>
        <p:nvSpPr>
          <p:cNvPr id="3" name="Rectangle 2"/>
          <p:cNvSpPr/>
          <p:nvPr/>
        </p:nvSpPr>
        <p:spPr>
          <a:xfrm>
            <a:off x="228600" y="838200"/>
            <a:ext cx="1981200"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smtClean="0">
                <a:solidFill>
                  <a:schemeClr val="tx2"/>
                </a:solidFill>
              </a:rPr>
              <a:t>Example:</a:t>
            </a:r>
          </a:p>
          <a:p>
            <a:endParaRPr lang="en-IN" sz="2000" b="1" dirty="0">
              <a:solidFill>
                <a:schemeClr val="tx2"/>
              </a:solidFill>
            </a:endParaRPr>
          </a:p>
          <a:p>
            <a:r>
              <a:rPr lang="en-IN" sz="2000" b="1" dirty="0" smtClean="0">
                <a:solidFill>
                  <a:schemeClr val="tx2"/>
                </a:solidFill>
              </a:rPr>
              <a:t>select</a:t>
            </a:r>
          </a:p>
          <a:p>
            <a:r>
              <a:rPr lang="en-IN" sz="2000" b="1" dirty="0" smtClean="0">
                <a:solidFill>
                  <a:schemeClr val="tx2"/>
                </a:solidFill>
              </a:rPr>
              <a:t>insert</a:t>
            </a:r>
          </a:p>
          <a:p>
            <a:r>
              <a:rPr lang="en-IN" sz="2000" b="1" dirty="0" smtClean="0">
                <a:solidFill>
                  <a:schemeClr val="tx2"/>
                </a:solidFill>
              </a:rPr>
              <a:t>delete </a:t>
            </a:r>
          </a:p>
          <a:p>
            <a:r>
              <a:rPr lang="en-IN" sz="2000" b="1" dirty="0" smtClean="0">
                <a:solidFill>
                  <a:schemeClr val="tx2"/>
                </a:solidFill>
              </a:rPr>
              <a:t>truncate</a:t>
            </a:r>
          </a:p>
          <a:p>
            <a:r>
              <a:rPr lang="en-IN" sz="2000" b="1" dirty="0" smtClean="0">
                <a:solidFill>
                  <a:schemeClr val="tx2"/>
                </a:solidFill>
              </a:rPr>
              <a:t>commit</a:t>
            </a:r>
          </a:p>
          <a:p>
            <a:r>
              <a:rPr lang="en-IN" sz="2000" b="1" dirty="0" smtClean="0">
                <a:solidFill>
                  <a:schemeClr val="tx2"/>
                </a:solidFill>
              </a:rPr>
              <a:t>delete</a:t>
            </a:r>
          </a:p>
          <a:p>
            <a:r>
              <a:rPr lang="en-IN" sz="2000" b="1" dirty="0" smtClean="0">
                <a:solidFill>
                  <a:schemeClr val="tx2"/>
                </a:solidFill>
              </a:rPr>
              <a:t>update</a:t>
            </a:r>
          </a:p>
          <a:p>
            <a:r>
              <a:rPr lang="en-IN" sz="2000" b="1" dirty="0" smtClean="0">
                <a:solidFill>
                  <a:schemeClr val="tx2"/>
                </a:solidFill>
              </a:rPr>
              <a:t>update</a:t>
            </a:r>
          </a:p>
          <a:p>
            <a:r>
              <a:rPr lang="en-IN" sz="2000" b="1" dirty="0" smtClean="0">
                <a:solidFill>
                  <a:schemeClr val="tx2"/>
                </a:solidFill>
              </a:rPr>
              <a:t>log out</a:t>
            </a:r>
          </a:p>
          <a:p>
            <a:r>
              <a:rPr lang="en-IN" sz="2000" b="1" dirty="0" smtClean="0">
                <a:solidFill>
                  <a:schemeClr val="tx2"/>
                </a:solidFill>
              </a:rPr>
              <a:t>alter</a:t>
            </a:r>
          </a:p>
          <a:p>
            <a:r>
              <a:rPr lang="en-IN" sz="2000" b="1" dirty="0" smtClean="0">
                <a:solidFill>
                  <a:schemeClr val="tx2"/>
                </a:solidFill>
              </a:rPr>
              <a:t>insert</a:t>
            </a:r>
          </a:p>
          <a:p>
            <a:r>
              <a:rPr lang="en-IN" sz="2000" b="1" dirty="0" smtClean="0">
                <a:solidFill>
                  <a:schemeClr val="tx2"/>
                </a:solidFill>
              </a:rPr>
              <a:t>insert</a:t>
            </a:r>
          </a:p>
          <a:p>
            <a:r>
              <a:rPr lang="en-IN" sz="2000" b="1" dirty="0" smtClean="0">
                <a:solidFill>
                  <a:schemeClr val="tx2"/>
                </a:solidFill>
              </a:rPr>
              <a:t>rollback</a:t>
            </a:r>
          </a:p>
          <a:p>
            <a:r>
              <a:rPr lang="en-IN" sz="2000" b="1" dirty="0" smtClean="0">
                <a:solidFill>
                  <a:schemeClr val="tx2"/>
                </a:solidFill>
              </a:rPr>
              <a:t>rename</a:t>
            </a:r>
          </a:p>
          <a:p>
            <a:r>
              <a:rPr lang="en-IN" sz="2000" b="1" dirty="0" smtClean="0">
                <a:solidFill>
                  <a:schemeClr val="tx2"/>
                </a:solidFill>
              </a:rPr>
              <a:t>create</a:t>
            </a:r>
          </a:p>
          <a:p>
            <a:r>
              <a:rPr lang="en-IN" sz="2000" b="1" dirty="0" smtClean="0">
                <a:solidFill>
                  <a:schemeClr val="tx2"/>
                </a:solidFill>
              </a:rPr>
              <a:t>insert</a:t>
            </a:r>
          </a:p>
          <a:p>
            <a:r>
              <a:rPr lang="en-IN" sz="2000" b="1" dirty="0" smtClean="0">
                <a:solidFill>
                  <a:schemeClr val="tx2"/>
                </a:solidFill>
              </a:rPr>
              <a:t>commit</a:t>
            </a:r>
            <a:endParaRPr lang="en-IN" sz="2000" b="1" dirty="0">
              <a:solidFill>
                <a:schemeClr val="tx2"/>
              </a:solidFill>
            </a:endParaRPr>
          </a:p>
        </p:txBody>
      </p:sp>
      <p:sp>
        <p:nvSpPr>
          <p:cNvPr id="5" name="Title 1"/>
          <p:cNvSpPr>
            <a:spLocks noGrp="1"/>
          </p:cNvSpPr>
          <p:nvPr>
            <p:ph type="title"/>
          </p:nvPr>
        </p:nvSpPr>
        <p:spPr>
          <a:xfrm>
            <a:off x="51418" y="76200"/>
            <a:ext cx="8186055" cy="609600"/>
          </a:xfrm>
        </p:spPr>
        <p:txBody>
          <a:bodyPr/>
          <a:lstStyle/>
          <a:p>
            <a:r>
              <a:rPr lang="en-IN" sz="3600" b="1" dirty="0" smtClean="0"/>
              <a:t>TRANSACTION CONTROL</a:t>
            </a:r>
            <a:endParaRPr lang="en-IN" sz="3600" b="1" dirty="0"/>
          </a:p>
        </p:txBody>
      </p:sp>
      <p:sp>
        <p:nvSpPr>
          <p:cNvPr id="6" name="Rectangle 5"/>
          <p:cNvSpPr/>
          <p:nvPr/>
        </p:nvSpPr>
        <p:spPr>
          <a:xfrm>
            <a:off x="2362200" y="831448"/>
            <a:ext cx="3581400"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smtClean="0">
                <a:solidFill>
                  <a:schemeClr val="tx2"/>
                </a:solidFill>
              </a:rPr>
              <a:t>Explanation:</a:t>
            </a:r>
          </a:p>
          <a:p>
            <a:endParaRPr lang="en-IN" sz="2000" b="1" dirty="0">
              <a:solidFill>
                <a:schemeClr val="tx2"/>
              </a:solidFill>
            </a:endParaRPr>
          </a:p>
          <a:p>
            <a:r>
              <a:rPr lang="en-IN" sz="2000" b="1" dirty="0">
                <a:solidFill>
                  <a:schemeClr val="bg2">
                    <a:lumMod val="25000"/>
                  </a:schemeClr>
                </a:solidFill>
              </a:rPr>
              <a:t>Transaction T1 starts</a:t>
            </a:r>
          </a:p>
          <a:p>
            <a:r>
              <a:rPr lang="en-IN" sz="2000" b="1" dirty="0" smtClean="0">
                <a:solidFill>
                  <a:schemeClr val="bg2">
                    <a:lumMod val="25000"/>
                  </a:schemeClr>
                </a:solidFill>
              </a:rPr>
              <a:t>-</a:t>
            </a:r>
          </a:p>
          <a:p>
            <a:r>
              <a:rPr lang="en-IN" sz="2000" b="1" dirty="0" smtClean="0">
                <a:solidFill>
                  <a:schemeClr val="bg2">
                    <a:lumMod val="25000"/>
                  </a:schemeClr>
                </a:solidFill>
              </a:rPr>
              <a:t>-</a:t>
            </a:r>
          </a:p>
          <a:p>
            <a:r>
              <a:rPr lang="en-IN" sz="2000" b="1" dirty="0" smtClean="0">
                <a:solidFill>
                  <a:schemeClr val="bg2">
                    <a:lumMod val="25000"/>
                  </a:schemeClr>
                </a:solidFill>
              </a:rPr>
              <a:t>T1 ends (DDL command)</a:t>
            </a:r>
          </a:p>
          <a:p>
            <a:r>
              <a:rPr lang="en-IN" sz="2000" b="1" dirty="0" smtClean="0">
                <a:solidFill>
                  <a:schemeClr val="bg2">
                    <a:lumMod val="25000"/>
                  </a:schemeClr>
                </a:solidFill>
              </a:rPr>
              <a:t>Nothing to commit</a:t>
            </a:r>
          </a:p>
          <a:p>
            <a:r>
              <a:rPr lang="en-IN" sz="2000" b="1" dirty="0">
                <a:solidFill>
                  <a:schemeClr val="bg2">
                    <a:lumMod val="25000"/>
                  </a:schemeClr>
                </a:solidFill>
              </a:rPr>
              <a:t>Transaction </a:t>
            </a:r>
            <a:r>
              <a:rPr lang="en-IN" sz="2000" b="1" dirty="0" smtClean="0">
                <a:solidFill>
                  <a:schemeClr val="bg2">
                    <a:lumMod val="25000"/>
                  </a:schemeClr>
                </a:solidFill>
              </a:rPr>
              <a:t>T2 </a:t>
            </a:r>
            <a:r>
              <a:rPr lang="en-IN" sz="2000" b="1" dirty="0">
                <a:solidFill>
                  <a:schemeClr val="bg2">
                    <a:lumMod val="25000"/>
                  </a:schemeClr>
                </a:solidFill>
              </a:rPr>
              <a:t>starts</a:t>
            </a:r>
          </a:p>
          <a:p>
            <a:r>
              <a:rPr lang="en-IN" sz="2000" b="1" dirty="0" smtClean="0">
                <a:solidFill>
                  <a:schemeClr val="bg2">
                    <a:lumMod val="25000"/>
                  </a:schemeClr>
                </a:solidFill>
              </a:rPr>
              <a:t>-</a:t>
            </a:r>
          </a:p>
          <a:p>
            <a:r>
              <a:rPr lang="en-IN" sz="2000" b="1" dirty="0" smtClean="0">
                <a:solidFill>
                  <a:schemeClr val="bg2">
                    <a:lumMod val="25000"/>
                  </a:schemeClr>
                </a:solidFill>
              </a:rPr>
              <a:t>-</a:t>
            </a:r>
            <a:endParaRPr lang="en-IN" sz="2000" b="1" dirty="0">
              <a:solidFill>
                <a:schemeClr val="bg2">
                  <a:lumMod val="25000"/>
                </a:schemeClr>
              </a:solidFill>
            </a:endParaRPr>
          </a:p>
          <a:p>
            <a:r>
              <a:rPr lang="en-IN" sz="2000" b="1" dirty="0" smtClean="0">
                <a:solidFill>
                  <a:schemeClr val="bg2">
                    <a:lumMod val="25000"/>
                  </a:schemeClr>
                </a:solidFill>
              </a:rPr>
              <a:t>T2 ends</a:t>
            </a:r>
          </a:p>
          <a:p>
            <a:r>
              <a:rPr lang="en-IN" sz="2000" b="1" dirty="0" smtClean="0">
                <a:solidFill>
                  <a:schemeClr val="bg2">
                    <a:lumMod val="25000"/>
                  </a:schemeClr>
                </a:solidFill>
              </a:rPr>
              <a:t>T3 starts and ends</a:t>
            </a:r>
          </a:p>
          <a:p>
            <a:r>
              <a:rPr lang="en-IN" sz="2000" b="1" dirty="0">
                <a:solidFill>
                  <a:schemeClr val="bg2">
                    <a:lumMod val="25000"/>
                  </a:schemeClr>
                </a:solidFill>
              </a:rPr>
              <a:t>Transaction </a:t>
            </a:r>
            <a:r>
              <a:rPr lang="en-IN" sz="2000" b="1" dirty="0" smtClean="0">
                <a:solidFill>
                  <a:schemeClr val="bg2">
                    <a:lumMod val="25000"/>
                  </a:schemeClr>
                </a:solidFill>
              </a:rPr>
              <a:t>T4 </a:t>
            </a:r>
            <a:r>
              <a:rPr lang="en-IN" sz="2000" b="1" dirty="0">
                <a:solidFill>
                  <a:schemeClr val="bg2">
                    <a:lumMod val="25000"/>
                  </a:schemeClr>
                </a:solidFill>
              </a:rPr>
              <a:t>starts</a:t>
            </a:r>
          </a:p>
          <a:p>
            <a:r>
              <a:rPr lang="en-IN" sz="2000" b="1" dirty="0" smtClean="0">
                <a:solidFill>
                  <a:schemeClr val="bg2">
                    <a:lumMod val="25000"/>
                  </a:schemeClr>
                </a:solidFill>
              </a:rPr>
              <a:t>-</a:t>
            </a:r>
          </a:p>
          <a:p>
            <a:r>
              <a:rPr lang="en-IN" sz="2000" b="1" dirty="0" smtClean="0">
                <a:solidFill>
                  <a:schemeClr val="bg2">
                    <a:lumMod val="25000"/>
                  </a:schemeClr>
                </a:solidFill>
              </a:rPr>
              <a:t>T4 ends</a:t>
            </a:r>
          </a:p>
          <a:p>
            <a:r>
              <a:rPr lang="en-IN" sz="2000" b="1" dirty="0">
                <a:solidFill>
                  <a:schemeClr val="bg2">
                    <a:lumMod val="25000"/>
                  </a:schemeClr>
                </a:solidFill>
              </a:rPr>
              <a:t>T</a:t>
            </a:r>
            <a:r>
              <a:rPr lang="en-IN" sz="2000" b="1" dirty="0" smtClean="0">
                <a:solidFill>
                  <a:schemeClr val="bg2">
                    <a:lumMod val="25000"/>
                  </a:schemeClr>
                </a:solidFill>
              </a:rPr>
              <a:t>5 starts and ends</a:t>
            </a:r>
          </a:p>
          <a:p>
            <a:r>
              <a:rPr lang="en-IN" sz="2000" b="1" dirty="0" smtClean="0">
                <a:solidFill>
                  <a:schemeClr val="bg2">
                    <a:lumMod val="25000"/>
                  </a:schemeClr>
                </a:solidFill>
              </a:rPr>
              <a:t>T6 starts and ends</a:t>
            </a:r>
            <a:endParaRPr lang="en-IN" sz="2000" b="1" dirty="0">
              <a:solidFill>
                <a:schemeClr val="bg2">
                  <a:lumMod val="25000"/>
                </a:schemeClr>
              </a:solidFill>
            </a:endParaRPr>
          </a:p>
          <a:p>
            <a:r>
              <a:rPr lang="en-IN" sz="2000" b="1" dirty="0" smtClean="0">
                <a:solidFill>
                  <a:schemeClr val="bg2">
                    <a:lumMod val="25000"/>
                  </a:schemeClr>
                </a:solidFill>
              </a:rPr>
              <a:t>T7 starts</a:t>
            </a:r>
          </a:p>
          <a:p>
            <a:r>
              <a:rPr lang="en-IN" sz="2000" b="1" dirty="0" smtClean="0">
                <a:solidFill>
                  <a:schemeClr val="bg2">
                    <a:lumMod val="25000"/>
                  </a:schemeClr>
                </a:solidFill>
              </a:rPr>
              <a:t>T7 ends</a:t>
            </a:r>
            <a:endParaRPr lang="en-IN" sz="2000" b="1" dirty="0">
              <a:solidFill>
                <a:schemeClr val="bg2">
                  <a:lumMod val="25000"/>
                </a:schemeClr>
              </a:solidFill>
            </a:endParaRPr>
          </a:p>
        </p:txBody>
      </p:sp>
      <p:sp>
        <p:nvSpPr>
          <p:cNvPr id="7" name="Rectangle 6"/>
          <p:cNvSpPr/>
          <p:nvPr/>
        </p:nvSpPr>
        <p:spPr>
          <a:xfrm>
            <a:off x="6096000" y="838200"/>
            <a:ext cx="2209800"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smtClean="0">
                <a:solidFill>
                  <a:schemeClr val="tx2"/>
                </a:solidFill>
              </a:rPr>
              <a:t>Action:</a:t>
            </a:r>
          </a:p>
          <a:p>
            <a:endParaRPr lang="en-IN" sz="2000" b="1" dirty="0">
              <a:solidFill>
                <a:schemeClr val="tx2"/>
              </a:solidFill>
            </a:endParaRPr>
          </a:p>
          <a:p>
            <a:r>
              <a:rPr lang="en-IN" sz="2000" b="1" dirty="0">
                <a:solidFill>
                  <a:srgbClr val="00B050"/>
                </a:solidFill>
              </a:rPr>
              <a:t>Data retrieval only</a:t>
            </a:r>
          </a:p>
          <a:p>
            <a:endParaRPr lang="en-IN" sz="2000" b="1" dirty="0" smtClean="0">
              <a:solidFill>
                <a:schemeClr val="tx2"/>
              </a:solidFill>
            </a:endParaRPr>
          </a:p>
          <a:p>
            <a:endParaRPr lang="en-IN" sz="2000" b="1" dirty="0" smtClean="0">
              <a:solidFill>
                <a:schemeClr val="tx2"/>
              </a:solidFill>
            </a:endParaRPr>
          </a:p>
          <a:p>
            <a:r>
              <a:rPr lang="en-IN" sz="2000" b="1" dirty="0">
                <a:solidFill>
                  <a:srgbClr val="00B050"/>
                </a:solidFill>
              </a:rPr>
              <a:t>implicit commit</a:t>
            </a:r>
          </a:p>
          <a:p>
            <a:r>
              <a:rPr lang="en-IN" sz="2000" b="1" dirty="0" smtClean="0">
                <a:solidFill>
                  <a:srgbClr val="00B050"/>
                </a:solidFill>
              </a:rPr>
              <a:t>No action</a:t>
            </a:r>
          </a:p>
          <a:p>
            <a:endParaRPr lang="en-IN" sz="2000" b="1" dirty="0">
              <a:solidFill>
                <a:srgbClr val="00B050"/>
              </a:solidFill>
            </a:endParaRPr>
          </a:p>
          <a:p>
            <a:endParaRPr lang="en-IN" sz="2000" b="1" dirty="0" smtClean="0">
              <a:solidFill>
                <a:srgbClr val="00B050"/>
              </a:solidFill>
            </a:endParaRPr>
          </a:p>
          <a:p>
            <a:endParaRPr lang="en-IN" sz="2000" b="1" dirty="0">
              <a:solidFill>
                <a:srgbClr val="00B050"/>
              </a:solidFill>
            </a:endParaRPr>
          </a:p>
          <a:p>
            <a:r>
              <a:rPr lang="en-IN" sz="2000" b="1" dirty="0" smtClean="0">
                <a:solidFill>
                  <a:srgbClr val="00B050"/>
                </a:solidFill>
              </a:rPr>
              <a:t>implicit commit</a:t>
            </a:r>
          </a:p>
          <a:p>
            <a:r>
              <a:rPr lang="en-IN" sz="2000" b="1" dirty="0" smtClean="0">
                <a:solidFill>
                  <a:srgbClr val="00B050"/>
                </a:solidFill>
              </a:rPr>
              <a:t>implicit commit</a:t>
            </a:r>
          </a:p>
          <a:p>
            <a:endParaRPr lang="en-IN" sz="2000" b="1" dirty="0">
              <a:solidFill>
                <a:srgbClr val="00B050"/>
              </a:solidFill>
            </a:endParaRPr>
          </a:p>
          <a:p>
            <a:endParaRPr lang="en-IN" sz="2000" b="1" dirty="0" smtClean="0">
              <a:solidFill>
                <a:srgbClr val="00B050"/>
              </a:solidFill>
            </a:endParaRPr>
          </a:p>
          <a:p>
            <a:r>
              <a:rPr lang="en-IN" sz="2000" b="1" dirty="0" smtClean="0">
                <a:solidFill>
                  <a:srgbClr val="00B050"/>
                </a:solidFill>
              </a:rPr>
              <a:t>explicit rollback</a:t>
            </a:r>
          </a:p>
          <a:p>
            <a:r>
              <a:rPr lang="en-IN" sz="2000" b="1" dirty="0" smtClean="0">
                <a:solidFill>
                  <a:srgbClr val="00B050"/>
                </a:solidFill>
              </a:rPr>
              <a:t>implicit commit</a:t>
            </a:r>
          </a:p>
          <a:p>
            <a:r>
              <a:rPr lang="en-IN" sz="2000" b="1" dirty="0" smtClean="0">
                <a:solidFill>
                  <a:srgbClr val="00B050"/>
                </a:solidFill>
              </a:rPr>
              <a:t>implicit commit</a:t>
            </a:r>
          </a:p>
          <a:p>
            <a:endParaRPr lang="en-IN" sz="2000" b="1" dirty="0">
              <a:solidFill>
                <a:srgbClr val="00B050"/>
              </a:solidFill>
            </a:endParaRPr>
          </a:p>
          <a:p>
            <a:r>
              <a:rPr lang="en-IN" sz="2000" b="1" dirty="0" smtClean="0">
                <a:solidFill>
                  <a:srgbClr val="00B050"/>
                </a:solidFill>
              </a:rPr>
              <a:t>explicit commit</a:t>
            </a:r>
            <a:endParaRPr lang="en-IN" sz="2000" b="1" dirty="0">
              <a:solidFill>
                <a:srgbClr val="00B050"/>
              </a:solidFill>
            </a:endParaRPr>
          </a:p>
        </p:txBody>
      </p:sp>
    </p:spTree>
    <p:extLst>
      <p:ext uri="{BB962C8B-B14F-4D97-AF65-F5344CB8AC3E}">
        <p14:creationId xmlns:p14="http://schemas.microsoft.com/office/powerpoint/2010/main" val="20650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52</a:t>
            </a:fld>
            <a:endParaRPr lang="en-IN"/>
          </a:p>
        </p:txBody>
      </p:sp>
      <p:pic>
        <p:nvPicPr>
          <p:cNvPr id="3074" name="Picture 2" descr="Data Manipulation Langu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7800010" cy="5638800"/>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1124886" y="762000"/>
            <a:ext cx="6858000" cy="304800"/>
          </a:xfrm>
          <a:prstGeom prst="rightArrow">
            <a:avLst>
              <a:gd name="adj1" fmla="val 50000"/>
              <a:gd name="adj2" fmla="val 35612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381000" y="2805394"/>
            <a:ext cx="1066800" cy="369332"/>
          </a:xfrm>
          <a:prstGeom prst="rect">
            <a:avLst/>
          </a:prstGeom>
          <a:solidFill>
            <a:schemeClr val="bg1"/>
          </a:solidFill>
        </p:spPr>
        <p:txBody>
          <a:bodyPr wrap="square" rtlCol="0">
            <a:spAutoFit/>
          </a:bodyPr>
          <a:lstStyle/>
          <a:p>
            <a:endParaRPr lang="en-IN" dirty="0"/>
          </a:p>
        </p:txBody>
      </p:sp>
      <p:sp>
        <p:nvSpPr>
          <p:cNvPr id="6" name="TextBox 5"/>
          <p:cNvSpPr txBox="1"/>
          <p:nvPr/>
        </p:nvSpPr>
        <p:spPr>
          <a:xfrm>
            <a:off x="556726" y="5682734"/>
            <a:ext cx="7215674" cy="369332"/>
          </a:xfrm>
          <a:prstGeom prst="rect">
            <a:avLst/>
          </a:prstGeom>
          <a:solidFill>
            <a:schemeClr val="bg1"/>
          </a:solidFill>
        </p:spPr>
        <p:txBody>
          <a:bodyPr wrap="square" rtlCol="0">
            <a:spAutoFit/>
          </a:bodyPr>
          <a:lstStyle/>
          <a:p>
            <a:endParaRPr lang="en-IN" dirty="0"/>
          </a:p>
        </p:txBody>
      </p:sp>
      <p:sp>
        <p:nvSpPr>
          <p:cNvPr id="9" name="TextBox 8"/>
          <p:cNvSpPr txBox="1"/>
          <p:nvPr/>
        </p:nvSpPr>
        <p:spPr>
          <a:xfrm>
            <a:off x="1691493" y="2457432"/>
            <a:ext cx="338554" cy="369332"/>
          </a:xfrm>
          <a:prstGeom prst="rect">
            <a:avLst/>
          </a:prstGeom>
          <a:solidFill>
            <a:schemeClr val="accent2">
              <a:lumMod val="40000"/>
              <a:lumOff val="60000"/>
            </a:schemeClr>
          </a:solidFill>
        </p:spPr>
        <p:txBody>
          <a:bodyPr wrap="none" rtlCol="0">
            <a:spAutoFit/>
          </a:bodyPr>
          <a:lstStyle/>
          <a:p>
            <a:r>
              <a:rPr lang="en-IN" dirty="0" smtClean="0">
                <a:solidFill>
                  <a:srgbClr val="C00000"/>
                </a:solidFill>
                <a:latin typeface="Arial Black" pitchFamily="34" charset="0"/>
              </a:rPr>
              <a:t>1</a:t>
            </a:r>
            <a:endParaRPr lang="en-IN" dirty="0">
              <a:solidFill>
                <a:srgbClr val="C00000"/>
              </a:solidFill>
              <a:latin typeface="Arial Black" pitchFamily="34" charset="0"/>
            </a:endParaRPr>
          </a:p>
        </p:txBody>
      </p:sp>
      <p:sp>
        <p:nvSpPr>
          <p:cNvPr id="11" name="TextBox 10"/>
          <p:cNvSpPr txBox="1"/>
          <p:nvPr/>
        </p:nvSpPr>
        <p:spPr>
          <a:xfrm>
            <a:off x="3352800" y="2457432"/>
            <a:ext cx="338554" cy="369332"/>
          </a:xfrm>
          <a:prstGeom prst="rect">
            <a:avLst/>
          </a:prstGeom>
          <a:solidFill>
            <a:schemeClr val="accent2">
              <a:lumMod val="40000"/>
              <a:lumOff val="60000"/>
            </a:schemeClr>
          </a:solidFill>
        </p:spPr>
        <p:txBody>
          <a:bodyPr wrap="none" rtlCol="0">
            <a:spAutoFit/>
          </a:bodyPr>
          <a:lstStyle/>
          <a:p>
            <a:r>
              <a:rPr lang="en-IN" dirty="0" smtClean="0">
                <a:solidFill>
                  <a:srgbClr val="C00000"/>
                </a:solidFill>
                <a:latin typeface="Arial Black" pitchFamily="34" charset="0"/>
              </a:rPr>
              <a:t>3</a:t>
            </a:r>
            <a:endParaRPr lang="en-IN" dirty="0">
              <a:solidFill>
                <a:srgbClr val="C00000"/>
              </a:solidFill>
              <a:latin typeface="Arial Black" pitchFamily="34" charset="0"/>
            </a:endParaRPr>
          </a:p>
        </p:txBody>
      </p:sp>
      <p:sp>
        <p:nvSpPr>
          <p:cNvPr id="12" name="TextBox 11"/>
          <p:cNvSpPr txBox="1"/>
          <p:nvPr/>
        </p:nvSpPr>
        <p:spPr>
          <a:xfrm>
            <a:off x="5029200" y="2457432"/>
            <a:ext cx="338554" cy="369332"/>
          </a:xfrm>
          <a:prstGeom prst="rect">
            <a:avLst/>
          </a:prstGeom>
          <a:solidFill>
            <a:schemeClr val="accent2">
              <a:lumMod val="40000"/>
              <a:lumOff val="60000"/>
            </a:schemeClr>
          </a:solidFill>
        </p:spPr>
        <p:txBody>
          <a:bodyPr wrap="none" rtlCol="0">
            <a:spAutoFit/>
          </a:bodyPr>
          <a:lstStyle/>
          <a:p>
            <a:r>
              <a:rPr lang="en-IN" dirty="0" smtClean="0">
                <a:solidFill>
                  <a:srgbClr val="C00000"/>
                </a:solidFill>
                <a:latin typeface="Arial Black" pitchFamily="34" charset="0"/>
              </a:rPr>
              <a:t>4</a:t>
            </a:r>
            <a:endParaRPr lang="en-IN" dirty="0">
              <a:solidFill>
                <a:srgbClr val="C00000"/>
              </a:solidFill>
              <a:latin typeface="Arial Black" pitchFamily="34" charset="0"/>
            </a:endParaRPr>
          </a:p>
        </p:txBody>
      </p:sp>
      <p:sp>
        <p:nvSpPr>
          <p:cNvPr id="13" name="TextBox 12"/>
          <p:cNvSpPr txBox="1"/>
          <p:nvPr/>
        </p:nvSpPr>
        <p:spPr>
          <a:xfrm>
            <a:off x="6781800" y="2450439"/>
            <a:ext cx="338554" cy="369332"/>
          </a:xfrm>
          <a:prstGeom prst="rect">
            <a:avLst/>
          </a:prstGeom>
          <a:solidFill>
            <a:schemeClr val="accent2">
              <a:lumMod val="40000"/>
              <a:lumOff val="60000"/>
            </a:schemeClr>
          </a:solidFill>
        </p:spPr>
        <p:txBody>
          <a:bodyPr wrap="none" rtlCol="0">
            <a:spAutoFit/>
          </a:bodyPr>
          <a:lstStyle/>
          <a:p>
            <a:r>
              <a:rPr lang="en-IN" dirty="0" smtClean="0">
                <a:solidFill>
                  <a:srgbClr val="C00000"/>
                </a:solidFill>
                <a:latin typeface="Arial Black" pitchFamily="34" charset="0"/>
              </a:rPr>
              <a:t>6</a:t>
            </a:r>
            <a:endParaRPr lang="en-IN" dirty="0">
              <a:solidFill>
                <a:srgbClr val="C00000"/>
              </a:solidFill>
              <a:latin typeface="Arial Black" pitchFamily="34" charset="0"/>
            </a:endParaRPr>
          </a:p>
        </p:txBody>
      </p:sp>
      <p:sp>
        <p:nvSpPr>
          <p:cNvPr id="3" name="Left Arrow 2"/>
          <p:cNvSpPr/>
          <p:nvPr/>
        </p:nvSpPr>
        <p:spPr>
          <a:xfrm>
            <a:off x="2824069" y="4184780"/>
            <a:ext cx="5116830" cy="304800"/>
          </a:xfrm>
          <a:prstGeom prst="leftArrow">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Process 6"/>
          <p:cNvSpPr/>
          <p:nvPr/>
        </p:nvSpPr>
        <p:spPr>
          <a:xfrm rot="5400000">
            <a:off x="5513778" y="2052885"/>
            <a:ext cx="1034904" cy="129539"/>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Left Arrow 14"/>
          <p:cNvSpPr/>
          <p:nvPr/>
        </p:nvSpPr>
        <p:spPr>
          <a:xfrm>
            <a:off x="6035899" y="3260660"/>
            <a:ext cx="1905000" cy="320740"/>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Left Arrow 15"/>
          <p:cNvSpPr/>
          <p:nvPr/>
        </p:nvSpPr>
        <p:spPr>
          <a:xfrm>
            <a:off x="990600" y="5029200"/>
            <a:ext cx="6945630" cy="242596"/>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Process 16"/>
          <p:cNvSpPr/>
          <p:nvPr/>
        </p:nvSpPr>
        <p:spPr>
          <a:xfrm rot="5400000">
            <a:off x="2159474" y="2040639"/>
            <a:ext cx="1073381" cy="129540"/>
          </a:xfrm>
          <a:prstGeom prst="flowChartProcess">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Process 17"/>
          <p:cNvSpPr/>
          <p:nvPr/>
        </p:nvSpPr>
        <p:spPr>
          <a:xfrm rot="5400000">
            <a:off x="435876" y="2025289"/>
            <a:ext cx="1073381" cy="129540"/>
          </a:xfrm>
          <a:prstGeom prst="flowChart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p:cNvSpPr txBox="1"/>
          <p:nvPr/>
        </p:nvSpPr>
        <p:spPr>
          <a:xfrm>
            <a:off x="5627906" y="3051698"/>
            <a:ext cx="338554" cy="369332"/>
          </a:xfrm>
          <a:prstGeom prst="rect">
            <a:avLst/>
          </a:prstGeom>
          <a:solidFill>
            <a:schemeClr val="accent1">
              <a:lumMod val="40000"/>
              <a:lumOff val="60000"/>
            </a:schemeClr>
          </a:solidFill>
        </p:spPr>
        <p:txBody>
          <a:bodyPr wrap="none" rtlCol="0">
            <a:spAutoFit/>
          </a:bodyPr>
          <a:lstStyle/>
          <a:p>
            <a:r>
              <a:rPr lang="en-IN" dirty="0" smtClean="0">
                <a:solidFill>
                  <a:srgbClr val="C00000"/>
                </a:solidFill>
                <a:latin typeface="Arial Black" pitchFamily="34" charset="0"/>
              </a:rPr>
              <a:t>5</a:t>
            </a:r>
            <a:endParaRPr lang="en-IN" dirty="0">
              <a:solidFill>
                <a:srgbClr val="C00000"/>
              </a:solidFill>
              <a:latin typeface="Arial Black" pitchFamily="34" charset="0"/>
            </a:endParaRPr>
          </a:p>
        </p:txBody>
      </p:sp>
      <p:sp>
        <p:nvSpPr>
          <p:cNvPr id="22" name="TextBox 21"/>
          <p:cNvSpPr txBox="1"/>
          <p:nvPr/>
        </p:nvSpPr>
        <p:spPr>
          <a:xfrm>
            <a:off x="2429073" y="3075994"/>
            <a:ext cx="338554" cy="369332"/>
          </a:xfrm>
          <a:prstGeom prst="rect">
            <a:avLst/>
          </a:prstGeom>
          <a:solidFill>
            <a:schemeClr val="accent1">
              <a:lumMod val="40000"/>
              <a:lumOff val="60000"/>
            </a:schemeClr>
          </a:solidFill>
        </p:spPr>
        <p:txBody>
          <a:bodyPr wrap="none" rtlCol="0">
            <a:spAutoFit/>
          </a:bodyPr>
          <a:lstStyle/>
          <a:p>
            <a:r>
              <a:rPr lang="en-IN" dirty="0" smtClean="0">
                <a:solidFill>
                  <a:srgbClr val="C00000"/>
                </a:solidFill>
                <a:latin typeface="Arial Black" pitchFamily="34" charset="0"/>
              </a:rPr>
              <a:t>2</a:t>
            </a:r>
            <a:endParaRPr lang="en-IN" dirty="0">
              <a:solidFill>
                <a:srgbClr val="C00000"/>
              </a:solidFill>
              <a:latin typeface="Arial Black" pitchFamily="34" charset="0"/>
            </a:endParaRPr>
          </a:p>
        </p:txBody>
      </p:sp>
    </p:spTree>
    <p:extLst>
      <p:ext uri="{BB962C8B-B14F-4D97-AF65-F5344CB8AC3E}">
        <p14:creationId xmlns:p14="http://schemas.microsoft.com/office/powerpoint/2010/main" val="14919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animBg="1"/>
      <p:bldP spid="12" grpId="0" animBg="1"/>
      <p:bldP spid="13" grpId="0" animBg="1"/>
      <p:bldP spid="3" grpId="0" animBg="1"/>
      <p:bldP spid="7" grpId="0" animBg="1"/>
      <p:bldP spid="15" grpId="0" animBg="1"/>
      <p:bldP spid="16" grpId="0" animBg="1"/>
      <p:bldP spid="17" grpId="0" animBg="1"/>
      <p:bldP spid="18" grpId="0" animBg="1"/>
      <p:bldP spid="21" grpId="0" animBg="1"/>
      <p:bldP spid="2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53</a:t>
            </a:fld>
            <a:endParaRPr lang="en-IN"/>
          </a:p>
        </p:txBody>
      </p:sp>
      <p:sp>
        <p:nvSpPr>
          <p:cNvPr id="5" name="Title 1"/>
          <p:cNvSpPr>
            <a:spLocks noGrp="1"/>
          </p:cNvSpPr>
          <p:nvPr>
            <p:ph type="title"/>
          </p:nvPr>
        </p:nvSpPr>
        <p:spPr>
          <a:xfrm>
            <a:off x="51418" y="76200"/>
            <a:ext cx="8186055" cy="609600"/>
          </a:xfrm>
        </p:spPr>
        <p:txBody>
          <a:bodyPr/>
          <a:lstStyle/>
          <a:p>
            <a:r>
              <a:rPr lang="en-IN" sz="3600" b="1" dirty="0" smtClean="0"/>
              <a:t>ROLLBACK TO SAVEPOINT</a:t>
            </a:r>
            <a:endParaRPr lang="en-IN" sz="3600" b="1" dirty="0"/>
          </a:p>
        </p:txBody>
      </p:sp>
      <p:sp>
        <p:nvSpPr>
          <p:cNvPr id="8" name="Rectangle 7"/>
          <p:cNvSpPr/>
          <p:nvPr/>
        </p:nvSpPr>
        <p:spPr>
          <a:xfrm>
            <a:off x="290804" y="694521"/>
            <a:ext cx="2590800"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smtClean="0">
                <a:solidFill>
                  <a:schemeClr val="tx2"/>
                </a:solidFill>
              </a:rPr>
              <a:t>Example:</a:t>
            </a:r>
          </a:p>
          <a:p>
            <a:endParaRPr lang="en-IN" sz="2000" b="1" dirty="0">
              <a:solidFill>
                <a:schemeClr val="tx2"/>
              </a:solidFill>
            </a:endParaRPr>
          </a:p>
          <a:p>
            <a:r>
              <a:rPr lang="en-IN" sz="2000" b="1" dirty="0" smtClean="0">
                <a:solidFill>
                  <a:schemeClr val="tx2"/>
                </a:solidFill>
              </a:rPr>
              <a:t>insert</a:t>
            </a:r>
          </a:p>
          <a:p>
            <a:r>
              <a:rPr lang="en-IN" sz="2000" b="1" dirty="0" smtClean="0">
                <a:solidFill>
                  <a:schemeClr val="tx2"/>
                </a:solidFill>
              </a:rPr>
              <a:t>delete </a:t>
            </a:r>
          </a:p>
          <a:p>
            <a:r>
              <a:rPr lang="en-IN" sz="2000" b="1" dirty="0" smtClean="0">
                <a:solidFill>
                  <a:schemeClr val="tx2"/>
                </a:solidFill>
              </a:rPr>
              <a:t>delete</a:t>
            </a:r>
          </a:p>
          <a:p>
            <a:r>
              <a:rPr lang="en-IN" sz="2000" b="1" dirty="0" smtClean="0">
                <a:solidFill>
                  <a:schemeClr val="tx2"/>
                </a:solidFill>
              </a:rPr>
              <a:t>savepoint s1</a:t>
            </a:r>
          </a:p>
          <a:p>
            <a:r>
              <a:rPr lang="en-IN" sz="2000" b="1" dirty="0" smtClean="0">
                <a:solidFill>
                  <a:schemeClr val="tx2"/>
                </a:solidFill>
              </a:rPr>
              <a:t>update</a:t>
            </a:r>
          </a:p>
          <a:p>
            <a:r>
              <a:rPr lang="en-IN" sz="2000" b="1" dirty="0" smtClean="0">
                <a:solidFill>
                  <a:schemeClr val="tx2"/>
                </a:solidFill>
              </a:rPr>
              <a:t>insert</a:t>
            </a:r>
          </a:p>
          <a:p>
            <a:r>
              <a:rPr lang="en-IN" sz="2000" b="1" dirty="0" smtClean="0">
                <a:solidFill>
                  <a:schemeClr val="tx2"/>
                </a:solidFill>
              </a:rPr>
              <a:t>update</a:t>
            </a:r>
          </a:p>
          <a:p>
            <a:r>
              <a:rPr lang="en-IN" sz="2000" b="1" dirty="0" smtClean="0">
                <a:solidFill>
                  <a:schemeClr val="tx2"/>
                </a:solidFill>
              </a:rPr>
              <a:t>delete</a:t>
            </a:r>
          </a:p>
          <a:p>
            <a:r>
              <a:rPr lang="en-IN" sz="2000" b="1" dirty="0" smtClean="0">
                <a:solidFill>
                  <a:schemeClr val="tx2"/>
                </a:solidFill>
              </a:rPr>
              <a:t>savepoint s2</a:t>
            </a:r>
          </a:p>
          <a:p>
            <a:r>
              <a:rPr lang="en-IN" sz="2000" b="1" dirty="0" smtClean="0">
                <a:solidFill>
                  <a:schemeClr val="tx2"/>
                </a:solidFill>
              </a:rPr>
              <a:t>delete</a:t>
            </a:r>
          </a:p>
          <a:p>
            <a:r>
              <a:rPr lang="en-IN" sz="2000" b="1" dirty="0" smtClean="0">
                <a:solidFill>
                  <a:schemeClr val="tx2"/>
                </a:solidFill>
              </a:rPr>
              <a:t>delete</a:t>
            </a:r>
          </a:p>
          <a:p>
            <a:r>
              <a:rPr lang="en-IN" sz="2000" b="1" dirty="0" smtClean="0">
                <a:solidFill>
                  <a:schemeClr val="tx2"/>
                </a:solidFill>
              </a:rPr>
              <a:t>update</a:t>
            </a:r>
          </a:p>
          <a:p>
            <a:r>
              <a:rPr lang="en-IN" sz="2000" b="1" dirty="0" smtClean="0">
                <a:solidFill>
                  <a:schemeClr val="tx2"/>
                </a:solidFill>
              </a:rPr>
              <a:t>update</a:t>
            </a:r>
          </a:p>
          <a:p>
            <a:r>
              <a:rPr lang="en-IN" sz="2000" b="1" dirty="0" smtClean="0">
                <a:solidFill>
                  <a:schemeClr val="tx2"/>
                </a:solidFill>
              </a:rPr>
              <a:t>savepoint s3</a:t>
            </a:r>
          </a:p>
          <a:p>
            <a:r>
              <a:rPr lang="en-IN" sz="2000" b="1" dirty="0" smtClean="0">
                <a:solidFill>
                  <a:schemeClr val="tx2"/>
                </a:solidFill>
              </a:rPr>
              <a:t>insert</a:t>
            </a:r>
          </a:p>
          <a:p>
            <a:r>
              <a:rPr lang="en-IN" sz="2000" b="1" dirty="0" smtClean="0">
                <a:solidFill>
                  <a:schemeClr val="tx2"/>
                </a:solidFill>
              </a:rPr>
              <a:t>insert</a:t>
            </a:r>
          </a:p>
          <a:p>
            <a:r>
              <a:rPr lang="en-IN" sz="2000" b="1" dirty="0" smtClean="0">
                <a:solidFill>
                  <a:schemeClr val="tx2"/>
                </a:solidFill>
              </a:rPr>
              <a:t>rollback to s3</a:t>
            </a:r>
          </a:p>
        </p:txBody>
      </p:sp>
      <p:sp>
        <p:nvSpPr>
          <p:cNvPr id="12" name="Curved Up Arrow 11"/>
          <p:cNvSpPr/>
          <p:nvPr/>
        </p:nvSpPr>
        <p:spPr>
          <a:xfrm rot="16200000">
            <a:off x="1564098" y="5624231"/>
            <a:ext cx="1213393" cy="533400"/>
          </a:xfrm>
          <a:prstGeom prst="curvedUpArrow">
            <a:avLst/>
          </a:prstGeom>
          <a:solidFill>
            <a:srgbClr val="00B0F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Rectangle 12"/>
          <p:cNvSpPr/>
          <p:nvPr/>
        </p:nvSpPr>
        <p:spPr>
          <a:xfrm>
            <a:off x="3172414" y="675858"/>
            <a:ext cx="2590800" cy="5940088"/>
          </a:xfrm>
          <a:prstGeom prst="rect">
            <a:avLst/>
          </a:prstGeom>
          <a:solidFill>
            <a:schemeClr val="accent1">
              <a:lumMod val="20000"/>
              <a:lumOff val="80000"/>
            </a:schemeClr>
          </a:solidFill>
          <a:ln w="28575">
            <a:solidFill>
              <a:schemeClr val="tx1"/>
            </a:solidFill>
          </a:ln>
        </p:spPr>
        <p:txBody>
          <a:bodyPr wrap="square">
            <a:spAutoFit/>
          </a:bodyPr>
          <a:lstStyle/>
          <a:p>
            <a:r>
              <a:rPr lang="en-IN" sz="2000" b="1" dirty="0" smtClean="0">
                <a:solidFill>
                  <a:schemeClr val="tx2"/>
                </a:solidFill>
              </a:rPr>
              <a:t>Example:</a:t>
            </a:r>
          </a:p>
          <a:p>
            <a:endParaRPr lang="en-IN" sz="2000" b="1" dirty="0">
              <a:solidFill>
                <a:schemeClr val="tx2"/>
              </a:solidFill>
            </a:endParaRPr>
          </a:p>
          <a:p>
            <a:r>
              <a:rPr lang="en-IN" sz="2000" b="1" dirty="0" smtClean="0">
                <a:solidFill>
                  <a:schemeClr val="tx2"/>
                </a:solidFill>
              </a:rPr>
              <a:t>insert</a:t>
            </a:r>
          </a:p>
          <a:p>
            <a:r>
              <a:rPr lang="en-IN" sz="2000" b="1" dirty="0" smtClean="0">
                <a:solidFill>
                  <a:schemeClr val="tx2"/>
                </a:solidFill>
              </a:rPr>
              <a:t>delete </a:t>
            </a:r>
          </a:p>
          <a:p>
            <a:r>
              <a:rPr lang="en-IN" sz="2000" b="1" dirty="0" smtClean="0">
                <a:solidFill>
                  <a:schemeClr val="tx2"/>
                </a:solidFill>
              </a:rPr>
              <a:t>delete</a:t>
            </a:r>
          </a:p>
          <a:p>
            <a:r>
              <a:rPr lang="en-IN" sz="2000" b="1" dirty="0" smtClean="0">
                <a:solidFill>
                  <a:schemeClr val="tx2"/>
                </a:solidFill>
              </a:rPr>
              <a:t>savepoint s1</a:t>
            </a:r>
          </a:p>
          <a:p>
            <a:r>
              <a:rPr lang="en-IN" sz="2000" b="1" dirty="0" smtClean="0">
                <a:solidFill>
                  <a:schemeClr val="tx2"/>
                </a:solidFill>
              </a:rPr>
              <a:t>update</a:t>
            </a:r>
          </a:p>
          <a:p>
            <a:r>
              <a:rPr lang="en-IN" sz="2000" b="1" dirty="0" smtClean="0">
                <a:solidFill>
                  <a:schemeClr val="tx2"/>
                </a:solidFill>
              </a:rPr>
              <a:t>insert</a:t>
            </a:r>
          </a:p>
          <a:p>
            <a:r>
              <a:rPr lang="en-IN" sz="2000" b="1" dirty="0" smtClean="0">
                <a:solidFill>
                  <a:schemeClr val="tx2"/>
                </a:solidFill>
              </a:rPr>
              <a:t>update</a:t>
            </a:r>
          </a:p>
          <a:p>
            <a:r>
              <a:rPr lang="en-IN" sz="2000" b="1" dirty="0" smtClean="0">
                <a:solidFill>
                  <a:schemeClr val="tx2"/>
                </a:solidFill>
              </a:rPr>
              <a:t>delete</a:t>
            </a:r>
          </a:p>
          <a:p>
            <a:r>
              <a:rPr lang="en-IN" sz="2000" b="1" dirty="0" smtClean="0">
                <a:solidFill>
                  <a:schemeClr val="tx2"/>
                </a:solidFill>
              </a:rPr>
              <a:t>savepoint s2</a:t>
            </a:r>
          </a:p>
          <a:p>
            <a:r>
              <a:rPr lang="en-IN" sz="2000" b="1" dirty="0" smtClean="0">
                <a:solidFill>
                  <a:schemeClr val="tx2"/>
                </a:solidFill>
              </a:rPr>
              <a:t>delete</a:t>
            </a:r>
          </a:p>
          <a:p>
            <a:r>
              <a:rPr lang="en-IN" sz="2000" b="1" dirty="0" smtClean="0">
                <a:solidFill>
                  <a:schemeClr val="tx2"/>
                </a:solidFill>
              </a:rPr>
              <a:t>delete</a:t>
            </a:r>
          </a:p>
          <a:p>
            <a:r>
              <a:rPr lang="en-IN" sz="2000" b="1" dirty="0" smtClean="0">
                <a:solidFill>
                  <a:schemeClr val="tx2"/>
                </a:solidFill>
              </a:rPr>
              <a:t>update</a:t>
            </a:r>
          </a:p>
          <a:p>
            <a:r>
              <a:rPr lang="en-IN" sz="2000" b="1" dirty="0" smtClean="0">
                <a:solidFill>
                  <a:schemeClr val="tx2"/>
                </a:solidFill>
              </a:rPr>
              <a:t>update</a:t>
            </a:r>
          </a:p>
          <a:p>
            <a:r>
              <a:rPr lang="en-IN" sz="2000" b="1" dirty="0" smtClean="0">
                <a:solidFill>
                  <a:schemeClr val="tx2"/>
                </a:solidFill>
              </a:rPr>
              <a:t>savepoint s3</a:t>
            </a:r>
          </a:p>
          <a:p>
            <a:r>
              <a:rPr lang="en-IN" sz="2000" b="1" dirty="0" smtClean="0">
                <a:solidFill>
                  <a:schemeClr val="tx2"/>
                </a:solidFill>
              </a:rPr>
              <a:t>insert</a:t>
            </a:r>
          </a:p>
          <a:p>
            <a:r>
              <a:rPr lang="en-IN" sz="2000" b="1" dirty="0" smtClean="0">
                <a:solidFill>
                  <a:schemeClr val="tx2"/>
                </a:solidFill>
              </a:rPr>
              <a:t>insert</a:t>
            </a:r>
          </a:p>
          <a:p>
            <a:r>
              <a:rPr lang="en-IN" sz="2000" b="1" dirty="0" smtClean="0">
                <a:solidFill>
                  <a:schemeClr val="tx2"/>
                </a:solidFill>
              </a:rPr>
              <a:t>rollback to s1</a:t>
            </a:r>
          </a:p>
        </p:txBody>
      </p:sp>
      <p:sp>
        <p:nvSpPr>
          <p:cNvPr id="14" name="Curved Up Arrow 13"/>
          <p:cNvSpPr/>
          <p:nvPr/>
        </p:nvSpPr>
        <p:spPr>
          <a:xfrm rot="16200000">
            <a:off x="3063346" y="3947054"/>
            <a:ext cx="4261392" cy="786884"/>
          </a:xfrm>
          <a:prstGeom prst="curvedUpArrow">
            <a:avLst/>
          </a:prstGeom>
          <a:solidFill>
            <a:srgbClr val="00B0F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Rectangle 14"/>
          <p:cNvSpPr/>
          <p:nvPr/>
        </p:nvSpPr>
        <p:spPr>
          <a:xfrm>
            <a:off x="6019800" y="675858"/>
            <a:ext cx="2362200" cy="5909310"/>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buFont typeface="Wingdings" pitchFamily="2" charset="2"/>
              <a:buChar char="Ø"/>
            </a:pPr>
            <a:r>
              <a:rPr lang="en-IN" b="1" dirty="0" smtClean="0">
                <a:solidFill>
                  <a:schemeClr val="tx2"/>
                </a:solidFill>
              </a:rPr>
              <a:t> Used when transactions are very long</a:t>
            </a:r>
          </a:p>
          <a:p>
            <a:pPr marL="342900" indent="-342900">
              <a:buFont typeface="Wingdings" pitchFamily="2" charset="2"/>
              <a:buChar char="Ø"/>
            </a:pPr>
            <a:r>
              <a:rPr lang="en-IN" b="1" dirty="0" smtClean="0">
                <a:solidFill>
                  <a:schemeClr val="tx2"/>
                </a:solidFill>
              </a:rPr>
              <a:t>Transactions with DMLs only</a:t>
            </a:r>
          </a:p>
          <a:p>
            <a:pPr marL="342900" indent="-342900">
              <a:buFont typeface="Wingdings" pitchFamily="2" charset="2"/>
              <a:buChar char="Ø"/>
            </a:pPr>
            <a:r>
              <a:rPr lang="en-IN" b="1" dirty="0" smtClean="0">
                <a:solidFill>
                  <a:schemeClr val="tx2"/>
                </a:solidFill>
              </a:rPr>
              <a:t>When you rollback to a savepoint, the transaction is undone till that savepoint and the savepoint itself is also removed.</a:t>
            </a:r>
          </a:p>
          <a:p>
            <a:pPr marL="342900" indent="-342900">
              <a:buFont typeface="Wingdings" pitchFamily="2" charset="2"/>
              <a:buChar char="Ø"/>
            </a:pPr>
            <a:r>
              <a:rPr lang="en-IN" b="1" dirty="0" smtClean="0">
                <a:solidFill>
                  <a:schemeClr val="tx2"/>
                </a:solidFill>
              </a:rPr>
              <a:t>When you rollback to s1, all </a:t>
            </a:r>
            <a:r>
              <a:rPr lang="en-IN" b="1" dirty="0" err="1" smtClean="0">
                <a:solidFill>
                  <a:schemeClr val="tx2"/>
                </a:solidFill>
              </a:rPr>
              <a:t>savepoints</a:t>
            </a:r>
            <a:r>
              <a:rPr lang="en-IN" b="1" dirty="0" smtClean="0">
                <a:solidFill>
                  <a:schemeClr val="tx2"/>
                </a:solidFill>
              </a:rPr>
              <a:t> are automatically erased</a:t>
            </a:r>
          </a:p>
          <a:p>
            <a:pPr marL="342900" indent="-342900">
              <a:buFont typeface="Wingdings" pitchFamily="2" charset="2"/>
              <a:buChar char="Ø"/>
            </a:pPr>
            <a:endParaRPr lang="en-IN" b="1" dirty="0" smtClean="0">
              <a:solidFill>
                <a:schemeClr val="tx2"/>
              </a:solidFill>
            </a:endParaRPr>
          </a:p>
          <a:p>
            <a:r>
              <a:rPr lang="en-IN" b="1" dirty="0" smtClean="0">
                <a:solidFill>
                  <a:schemeClr val="accent6">
                    <a:lumMod val="50000"/>
                  </a:schemeClr>
                </a:solidFill>
              </a:rPr>
              <a:t>release savepoint s2</a:t>
            </a:r>
          </a:p>
          <a:p>
            <a:pPr marL="342900" indent="-342900">
              <a:buFont typeface="Wingdings" pitchFamily="2" charset="2"/>
              <a:buChar char="Ø"/>
            </a:pPr>
            <a:r>
              <a:rPr lang="en-IN" b="1" dirty="0">
                <a:solidFill>
                  <a:schemeClr val="tx2"/>
                </a:solidFill>
              </a:rPr>
              <a:t>W</a:t>
            </a:r>
            <a:r>
              <a:rPr lang="en-IN" b="1" dirty="0" smtClean="0">
                <a:solidFill>
                  <a:schemeClr val="tx2"/>
                </a:solidFill>
              </a:rPr>
              <a:t>ill remove the savepoint s2</a:t>
            </a:r>
          </a:p>
        </p:txBody>
      </p:sp>
    </p:spTree>
    <p:extLst>
      <p:ext uri="{BB962C8B-B14F-4D97-AF65-F5344CB8AC3E}">
        <p14:creationId xmlns:p14="http://schemas.microsoft.com/office/powerpoint/2010/main" val="7466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xEl>
                                              <p:pRg st="18" end="1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3">
                                            <p:txEl>
                                              <p:pRg st="14" end="14"/>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3">
                                            <p:txEl>
                                              <p:pRg st="15" end="15"/>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13">
                                            <p:txEl>
                                              <p:pRg st="16" end="16"/>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3">
                                            <p:txEl>
                                              <p:pRg st="17" end="17"/>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13">
                                            <p:txEl>
                                              <p:pRg st="18" end="18"/>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54</a:t>
            </a:fld>
            <a:endParaRPr lang="en-IN"/>
          </a:p>
        </p:txBody>
      </p:sp>
      <p:sp>
        <p:nvSpPr>
          <p:cNvPr id="5" name="Title 1"/>
          <p:cNvSpPr>
            <a:spLocks noGrp="1"/>
          </p:cNvSpPr>
          <p:nvPr>
            <p:ph type="title"/>
          </p:nvPr>
        </p:nvSpPr>
        <p:spPr>
          <a:xfrm>
            <a:off x="51418" y="76200"/>
            <a:ext cx="8186055" cy="609600"/>
          </a:xfrm>
        </p:spPr>
        <p:txBody>
          <a:bodyPr/>
          <a:lstStyle/>
          <a:p>
            <a:r>
              <a:rPr lang="en-IN" sz="3600" b="1" dirty="0" smtClean="0"/>
              <a:t>SET TRANSACTION</a:t>
            </a:r>
            <a:endParaRPr lang="en-IN" sz="3600" b="1" dirty="0"/>
          </a:p>
        </p:txBody>
      </p:sp>
      <p:sp>
        <p:nvSpPr>
          <p:cNvPr id="8" name="Rectangle 7"/>
          <p:cNvSpPr/>
          <p:nvPr/>
        </p:nvSpPr>
        <p:spPr>
          <a:xfrm>
            <a:off x="290804" y="694521"/>
            <a:ext cx="7862596" cy="5863144"/>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buFont typeface="Wingdings" pitchFamily="2" charset="2"/>
              <a:buChar char="Ø"/>
            </a:pPr>
            <a:r>
              <a:rPr lang="en-IN" sz="2000" b="1" dirty="0" smtClean="0">
                <a:solidFill>
                  <a:schemeClr val="tx2"/>
                </a:solidFill>
              </a:rPr>
              <a:t>Used to give name to a transaction</a:t>
            </a:r>
          </a:p>
          <a:p>
            <a:pPr marL="342900" indent="-342900">
              <a:spcBef>
                <a:spcPts val="600"/>
              </a:spcBef>
              <a:buFont typeface="Wingdings" pitchFamily="2" charset="2"/>
              <a:buChar char="Ø"/>
            </a:pPr>
            <a:r>
              <a:rPr lang="en-IN" sz="2000" b="1" dirty="0" smtClean="0">
                <a:solidFill>
                  <a:schemeClr val="tx2"/>
                </a:solidFill>
              </a:rPr>
              <a:t>Also used to make a transaction read-only</a:t>
            </a:r>
          </a:p>
          <a:p>
            <a:pPr marL="342900" indent="-342900">
              <a:spcBef>
                <a:spcPts val="600"/>
              </a:spcBef>
              <a:buFont typeface="Wingdings" pitchFamily="2" charset="2"/>
              <a:buChar char="Ø"/>
            </a:pPr>
            <a:r>
              <a:rPr lang="en-IN" sz="2000" b="1" dirty="0" smtClean="0">
                <a:solidFill>
                  <a:schemeClr val="tx2"/>
                </a:solidFill>
              </a:rPr>
              <a:t>e.g. </a:t>
            </a:r>
          </a:p>
          <a:p>
            <a:pPr lvl="2">
              <a:spcBef>
                <a:spcPts val="600"/>
              </a:spcBef>
            </a:pPr>
            <a:r>
              <a:rPr lang="en-IN" sz="2000" b="1" dirty="0" smtClean="0">
                <a:solidFill>
                  <a:schemeClr val="tx2"/>
                </a:solidFill>
              </a:rPr>
              <a:t>SET TRANSACTION NAME ‘RESULT’</a:t>
            </a:r>
            <a:endParaRPr lang="en-IN" sz="2000" b="1" dirty="0">
              <a:solidFill>
                <a:schemeClr val="tx2"/>
              </a:solidFill>
            </a:endParaRPr>
          </a:p>
          <a:p>
            <a:pPr marL="342900" indent="-342900">
              <a:spcBef>
                <a:spcPts val="600"/>
              </a:spcBef>
              <a:buFont typeface="Wingdings" pitchFamily="2" charset="2"/>
              <a:buChar char="Ø"/>
            </a:pPr>
            <a:r>
              <a:rPr lang="en-IN" sz="2000" b="1" dirty="0">
                <a:solidFill>
                  <a:schemeClr val="tx2"/>
                </a:solidFill>
              </a:rPr>
              <a:t>This clause is especially useful in distributed database environments when you must identify and resolve in-doubt transactions. </a:t>
            </a:r>
            <a:endParaRPr lang="en-IN" sz="2000" b="1" dirty="0" smtClean="0">
              <a:solidFill>
                <a:schemeClr val="tx2"/>
              </a:solidFill>
            </a:endParaRPr>
          </a:p>
          <a:p>
            <a:pPr marL="342900" indent="-342900">
              <a:spcBef>
                <a:spcPts val="600"/>
              </a:spcBef>
              <a:buFont typeface="Wingdings" pitchFamily="2" charset="2"/>
              <a:buChar char="Ø"/>
            </a:pPr>
            <a:r>
              <a:rPr lang="en-IN" sz="2000" b="1" dirty="0" smtClean="0">
                <a:solidFill>
                  <a:schemeClr val="tx2"/>
                </a:solidFill>
              </a:rPr>
              <a:t>e.g.</a:t>
            </a:r>
          </a:p>
          <a:p>
            <a:pPr lvl="2">
              <a:spcBef>
                <a:spcPts val="600"/>
              </a:spcBef>
            </a:pPr>
            <a:r>
              <a:rPr lang="en-IN" sz="2000" b="1" dirty="0" smtClean="0">
                <a:solidFill>
                  <a:schemeClr val="tx2"/>
                </a:solidFill>
              </a:rPr>
              <a:t>COMMIT</a:t>
            </a:r>
          </a:p>
          <a:p>
            <a:pPr lvl="2">
              <a:spcBef>
                <a:spcPts val="600"/>
              </a:spcBef>
            </a:pPr>
            <a:r>
              <a:rPr lang="en-IN" sz="2000" b="1" dirty="0" smtClean="0">
                <a:solidFill>
                  <a:schemeClr val="tx2"/>
                </a:solidFill>
              </a:rPr>
              <a:t>SET TRANSACTION READ ONLY NAME ‘REPORTS’</a:t>
            </a:r>
          </a:p>
          <a:p>
            <a:pPr lvl="2">
              <a:spcBef>
                <a:spcPts val="600"/>
              </a:spcBef>
            </a:pPr>
            <a:r>
              <a:rPr lang="en-IN" sz="2000" b="1" dirty="0" smtClean="0">
                <a:solidFill>
                  <a:schemeClr val="tx2"/>
                </a:solidFill>
              </a:rPr>
              <a:t>SELECT * FROM ... </a:t>
            </a:r>
          </a:p>
          <a:p>
            <a:pPr lvl="2">
              <a:spcBef>
                <a:spcPts val="600"/>
              </a:spcBef>
            </a:pPr>
            <a:r>
              <a:rPr lang="en-IN" sz="2000" b="1" dirty="0" smtClean="0">
                <a:solidFill>
                  <a:schemeClr val="tx2"/>
                </a:solidFill>
              </a:rPr>
              <a:t>SELECT XYZ FROM ... </a:t>
            </a:r>
          </a:p>
          <a:p>
            <a:pPr lvl="2">
              <a:spcBef>
                <a:spcPts val="600"/>
              </a:spcBef>
            </a:pPr>
            <a:r>
              <a:rPr lang="en-IN" sz="2000" b="1" dirty="0" smtClean="0">
                <a:solidFill>
                  <a:schemeClr val="tx2"/>
                </a:solidFill>
              </a:rPr>
              <a:t>COMMIT</a:t>
            </a:r>
          </a:p>
          <a:p>
            <a:pPr marL="342900" indent="-342900">
              <a:spcBef>
                <a:spcPts val="600"/>
              </a:spcBef>
              <a:buFont typeface="Wingdings" pitchFamily="2" charset="2"/>
              <a:buChar char="Ø"/>
            </a:pPr>
            <a:r>
              <a:rPr lang="en-IN" sz="2000" b="1" dirty="0">
                <a:solidFill>
                  <a:schemeClr val="tx2"/>
                </a:solidFill>
              </a:rPr>
              <a:t>The first COMMIT statement ensures that SET TRANSACTION is the first statement in the transaction. The last COMMIT statement does not actually make permanent any changes to the database. It simply ends the read-only transaction.</a:t>
            </a:r>
            <a:endParaRPr lang="en-IN" sz="2000" b="1" dirty="0" smtClean="0">
              <a:solidFill>
                <a:schemeClr val="tx2"/>
              </a:solidFill>
            </a:endParaRPr>
          </a:p>
        </p:txBody>
      </p:sp>
    </p:spTree>
    <p:extLst>
      <p:ext uri="{BB962C8B-B14F-4D97-AF65-F5344CB8AC3E}">
        <p14:creationId xmlns:p14="http://schemas.microsoft.com/office/powerpoint/2010/main" val="139466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55</a:t>
            </a:fld>
            <a:endParaRPr lang="en-IN"/>
          </a:p>
        </p:txBody>
      </p:sp>
      <p:sp>
        <p:nvSpPr>
          <p:cNvPr id="5" name="Title 1"/>
          <p:cNvSpPr>
            <a:spLocks noGrp="1"/>
          </p:cNvSpPr>
          <p:nvPr>
            <p:ph type="title"/>
          </p:nvPr>
        </p:nvSpPr>
        <p:spPr>
          <a:xfrm>
            <a:off x="51418" y="76200"/>
            <a:ext cx="8186055" cy="609600"/>
          </a:xfrm>
        </p:spPr>
        <p:txBody>
          <a:bodyPr/>
          <a:lstStyle/>
          <a:p>
            <a:r>
              <a:rPr lang="en-IN" sz="3600" b="1" dirty="0" smtClean="0"/>
              <a:t>SET TRANSACTION</a:t>
            </a:r>
            <a:endParaRPr lang="en-IN" sz="3600" b="1" dirty="0"/>
          </a:p>
        </p:txBody>
      </p:sp>
      <p:sp>
        <p:nvSpPr>
          <p:cNvPr id="8" name="Rectangle 7"/>
          <p:cNvSpPr/>
          <p:nvPr/>
        </p:nvSpPr>
        <p:spPr>
          <a:xfrm>
            <a:off x="290804" y="914400"/>
            <a:ext cx="7862596" cy="5247590"/>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buFont typeface="Wingdings" pitchFamily="2" charset="2"/>
              <a:buChar char="Ø"/>
            </a:pPr>
            <a:r>
              <a:rPr lang="en-IN" sz="2000" b="1" dirty="0" smtClean="0">
                <a:solidFill>
                  <a:schemeClr val="tx2"/>
                </a:solidFill>
              </a:rPr>
              <a:t>SET TRANSACTION READ ONLY</a:t>
            </a:r>
          </a:p>
          <a:p>
            <a:pPr marL="800100" lvl="1" indent="-342900">
              <a:spcBef>
                <a:spcPts val="600"/>
              </a:spcBef>
              <a:spcAft>
                <a:spcPts val="600"/>
              </a:spcAft>
              <a:buFont typeface="Wingdings" pitchFamily="2" charset="2"/>
              <a:buChar char="Ø"/>
            </a:pPr>
            <a:r>
              <a:rPr lang="en-IN" sz="2000" b="1" dirty="0">
                <a:solidFill>
                  <a:schemeClr val="tx2"/>
                </a:solidFill>
              </a:rPr>
              <a:t>All subsequent queries in that transaction see only changes that were committed before the transaction began. </a:t>
            </a:r>
            <a:endParaRPr lang="en-IN" sz="2000" b="1" dirty="0" smtClean="0">
              <a:solidFill>
                <a:schemeClr val="tx2"/>
              </a:solidFill>
            </a:endParaRPr>
          </a:p>
          <a:p>
            <a:pPr marL="800100" lvl="1" indent="-342900">
              <a:spcBef>
                <a:spcPts val="600"/>
              </a:spcBef>
              <a:spcAft>
                <a:spcPts val="600"/>
              </a:spcAft>
              <a:buFont typeface="Wingdings" pitchFamily="2" charset="2"/>
              <a:buChar char="Ø"/>
            </a:pPr>
            <a:r>
              <a:rPr lang="en-IN" sz="2000" b="1" dirty="0" smtClean="0">
                <a:solidFill>
                  <a:schemeClr val="tx2"/>
                </a:solidFill>
              </a:rPr>
              <a:t>Read-only </a:t>
            </a:r>
            <a:r>
              <a:rPr lang="en-IN" sz="2000" b="1" dirty="0">
                <a:solidFill>
                  <a:schemeClr val="tx2"/>
                </a:solidFill>
              </a:rPr>
              <a:t>transactions are useful for </a:t>
            </a:r>
            <a:r>
              <a:rPr lang="en-IN" sz="2000" b="1" dirty="0" smtClean="0">
                <a:solidFill>
                  <a:schemeClr val="tx2"/>
                </a:solidFill>
              </a:rPr>
              <a:t>report generation that </a:t>
            </a:r>
            <a:r>
              <a:rPr lang="en-IN" sz="2000" b="1" dirty="0">
                <a:solidFill>
                  <a:schemeClr val="tx2"/>
                </a:solidFill>
              </a:rPr>
              <a:t>run multiple queries against one or more </a:t>
            </a:r>
            <a:r>
              <a:rPr lang="en-IN" sz="2000" b="1" dirty="0" smtClean="0">
                <a:solidFill>
                  <a:schemeClr val="tx2"/>
                </a:solidFill>
              </a:rPr>
              <a:t>tables</a:t>
            </a:r>
          </a:p>
          <a:p>
            <a:pPr marL="800100" lvl="1" indent="-342900">
              <a:spcBef>
                <a:spcPts val="600"/>
              </a:spcBef>
              <a:spcAft>
                <a:spcPts val="600"/>
              </a:spcAft>
              <a:buFont typeface="Wingdings" pitchFamily="2" charset="2"/>
              <a:buChar char="Ø"/>
            </a:pPr>
            <a:r>
              <a:rPr lang="en-IN" sz="2000" b="1" dirty="0" smtClean="0">
                <a:solidFill>
                  <a:schemeClr val="tx2"/>
                </a:solidFill>
              </a:rPr>
              <a:t>Other </a:t>
            </a:r>
            <a:r>
              <a:rPr lang="en-IN" sz="2000" b="1" dirty="0">
                <a:solidFill>
                  <a:schemeClr val="tx2"/>
                </a:solidFill>
              </a:rPr>
              <a:t>users </a:t>
            </a:r>
            <a:r>
              <a:rPr lang="en-IN" sz="2000" b="1" dirty="0" smtClean="0">
                <a:solidFill>
                  <a:schemeClr val="tx2"/>
                </a:solidFill>
              </a:rPr>
              <a:t>could be updating </a:t>
            </a:r>
            <a:r>
              <a:rPr lang="en-IN" sz="2000" b="1" dirty="0">
                <a:solidFill>
                  <a:schemeClr val="tx2"/>
                </a:solidFill>
              </a:rPr>
              <a:t>these same </a:t>
            </a:r>
            <a:r>
              <a:rPr lang="en-IN" sz="2000" b="1" dirty="0" smtClean="0">
                <a:solidFill>
                  <a:schemeClr val="tx2"/>
                </a:solidFill>
              </a:rPr>
              <a:t>tables at that time</a:t>
            </a:r>
          </a:p>
          <a:p>
            <a:pPr marL="800100" lvl="1" indent="-342900">
              <a:spcBef>
                <a:spcPts val="600"/>
              </a:spcBef>
              <a:spcAft>
                <a:spcPts val="600"/>
              </a:spcAft>
              <a:buFont typeface="Wingdings" pitchFamily="2" charset="2"/>
              <a:buChar char="Ø"/>
            </a:pPr>
            <a:r>
              <a:rPr lang="en-IN" sz="2000" b="1" dirty="0">
                <a:solidFill>
                  <a:schemeClr val="tx2"/>
                </a:solidFill>
              </a:rPr>
              <a:t>T</a:t>
            </a:r>
            <a:r>
              <a:rPr lang="en-IN" sz="2000" b="1" dirty="0" smtClean="0">
                <a:solidFill>
                  <a:schemeClr val="tx2"/>
                </a:solidFill>
              </a:rPr>
              <a:t>he updates by other users are not visible in this transaction</a:t>
            </a:r>
          </a:p>
          <a:p>
            <a:pPr marL="800100" lvl="1" indent="-342900">
              <a:spcBef>
                <a:spcPts val="600"/>
              </a:spcBef>
              <a:spcAft>
                <a:spcPts val="600"/>
              </a:spcAft>
              <a:buFont typeface="Wingdings" pitchFamily="2" charset="2"/>
              <a:buChar char="Ø"/>
            </a:pPr>
            <a:r>
              <a:rPr lang="en-IN" sz="2000" b="1" dirty="0" smtClean="0">
                <a:solidFill>
                  <a:schemeClr val="tx2"/>
                </a:solidFill>
              </a:rPr>
              <a:t>It could </a:t>
            </a:r>
            <a:r>
              <a:rPr lang="en-IN" sz="2000" b="1" dirty="0">
                <a:solidFill>
                  <a:schemeClr val="tx2"/>
                </a:solidFill>
              </a:rPr>
              <a:t>be run at midnight of the last day of every month to count the products and quantities on hand in </a:t>
            </a:r>
            <a:r>
              <a:rPr lang="en-IN" sz="2000" b="1" dirty="0" smtClean="0">
                <a:solidFill>
                  <a:schemeClr val="tx2"/>
                </a:solidFill>
              </a:rPr>
              <a:t>a warehouse or a bank where the previous month’s report is to be generated. </a:t>
            </a:r>
          </a:p>
          <a:p>
            <a:pPr marL="800100" lvl="1" indent="-342900">
              <a:spcBef>
                <a:spcPts val="600"/>
              </a:spcBef>
              <a:spcAft>
                <a:spcPts val="600"/>
              </a:spcAft>
              <a:buFont typeface="Wingdings" pitchFamily="2" charset="2"/>
              <a:buChar char="Ø"/>
            </a:pPr>
            <a:r>
              <a:rPr lang="en-IN" sz="2000" b="1" dirty="0" smtClean="0">
                <a:solidFill>
                  <a:schemeClr val="tx2"/>
                </a:solidFill>
              </a:rPr>
              <a:t>This </a:t>
            </a:r>
            <a:r>
              <a:rPr lang="en-IN" sz="2000" b="1" dirty="0">
                <a:solidFill>
                  <a:schemeClr val="tx2"/>
                </a:solidFill>
              </a:rPr>
              <a:t>report would not be affected by any other user who might be adding or removing </a:t>
            </a:r>
            <a:r>
              <a:rPr lang="en-IN" sz="2000" b="1" dirty="0" smtClean="0">
                <a:solidFill>
                  <a:schemeClr val="tx2"/>
                </a:solidFill>
              </a:rPr>
              <a:t>inventory in the warehouse and if its for a bank the new credits and debits would not be visible in this transaction</a:t>
            </a:r>
          </a:p>
        </p:txBody>
      </p:sp>
    </p:spTree>
    <p:extLst>
      <p:ext uri="{BB962C8B-B14F-4D97-AF65-F5344CB8AC3E}">
        <p14:creationId xmlns:p14="http://schemas.microsoft.com/office/powerpoint/2010/main" val="337447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56</a:t>
            </a:fld>
            <a:endParaRPr lang="en-IN"/>
          </a:p>
        </p:txBody>
      </p:sp>
      <p:sp>
        <p:nvSpPr>
          <p:cNvPr id="5" name="Title 1"/>
          <p:cNvSpPr>
            <a:spLocks noGrp="1"/>
          </p:cNvSpPr>
          <p:nvPr>
            <p:ph type="title"/>
          </p:nvPr>
        </p:nvSpPr>
        <p:spPr>
          <a:xfrm>
            <a:off x="51418" y="76200"/>
            <a:ext cx="8186055" cy="609600"/>
          </a:xfrm>
        </p:spPr>
        <p:txBody>
          <a:bodyPr/>
          <a:lstStyle/>
          <a:p>
            <a:r>
              <a:rPr lang="en-IN" sz="3600" b="1" dirty="0" smtClean="0"/>
              <a:t>START TRANSACTION</a:t>
            </a:r>
            <a:endParaRPr lang="en-IN" sz="3600" b="1" dirty="0"/>
          </a:p>
        </p:txBody>
      </p:sp>
      <p:sp>
        <p:nvSpPr>
          <p:cNvPr id="8" name="Rectangle 7"/>
          <p:cNvSpPr/>
          <p:nvPr/>
        </p:nvSpPr>
        <p:spPr>
          <a:xfrm>
            <a:off x="325016" y="990600"/>
            <a:ext cx="7481596" cy="2246769"/>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spcAft>
                <a:spcPts val="600"/>
              </a:spcAft>
              <a:buFont typeface="Wingdings" pitchFamily="2" charset="2"/>
              <a:buChar char="Ø"/>
            </a:pPr>
            <a:r>
              <a:rPr lang="en-IN" sz="2400" b="1" dirty="0" smtClean="0">
                <a:solidFill>
                  <a:schemeClr val="tx2"/>
                </a:solidFill>
              </a:rPr>
              <a:t>START TRANSACTION or BEGIN a transaction in MySQL </a:t>
            </a:r>
          </a:p>
          <a:p>
            <a:pPr marL="342900" indent="-342900">
              <a:spcBef>
                <a:spcPts val="600"/>
              </a:spcBef>
              <a:spcAft>
                <a:spcPts val="600"/>
              </a:spcAft>
              <a:buFont typeface="Wingdings" pitchFamily="2" charset="2"/>
              <a:buChar char="Ø"/>
            </a:pPr>
            <a:r>
              <a:rPr lang="en-IN" sz="2400" b="1" dirty="0" smtClean="0">
                <a:solidFill>
                  <a:schemeClr val="tx2"/>
                </a:solidFill>
              </a:rPr>
              <a:t>Both end a transaction implicitly or explicitly as discussed earlier</a:t>
            </a:r>
          </a:p>
          <a:p>
            <a:pPr marL="342900" indent="-342900">
              <a:spcBef>
                <a:spcPts val="600"/>
              </a:spcBef>
              <a:spcAft>
                <a:spcPts val="600"/>
              </a:spcAft>
              <a:buFont typeface="Wingdings" pitchFamily="2" charset="2"/>
              <a:buChar char="Ø"/>
            </a:pPr>
            <a:r>
              <a:rPr lang="en-IN" sz="2400" b="1" dirty="0" smtClean="0">
                <a:solidFill>
                  <a:schemeClr val="tx2"/>
                </a:solidFill>
              </a:rPr>
              <a:t>There are many other related options which can be explored as required</a:t>
            </a:r>
          </a:p>
        </p:txBody>
      </p:sp>
    </p:spTree>
    <p:extLst>
      <p:ext uri="{BB962C8B-B14F-4D97-AF65-F5344CB8AC3E}">
        <p14:creationId xmlns:p14="http://schemas.microsoft.com/office/powerpoint/2010/main" val="413508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DF81DD3-974D-4BFF-A42E-CCA6A7146506}" type="slidenum">
              <a:rPr lang="en-US" sz="1200" smtClean="0"/>
              <a:pPr eaLnBrk="1" hangingPunct="1"/>
              <a:t>57</a:t>
            </a:fld>
            <a:endParaRPr lang="en-US" sz="1200" smtClean="0"/>
          </a:p>
        </p:txBody>
      </p:sp>
      <p:sp>
        <p:nvSpPr>
          <p:cNvPr id="2" name="Rectangle 1"/>
          <p:cNvSpPr/>
          <p:nvPr/>
        </p:nvSpPr>
        <p:spPr>
          <a:xfrm>
            <a:off x="381000" y="1371600"/>
            <a:ext cx="8077200" cy="1938992"/>
          </a:xfrm>
          <a:prstGeom prst="rect">
            <a:avLst/>
          </a:prstGeom>
        </p:spPr>
        <p:txBody>
          <a:bodyPr wrap="square">
            <a:spAutoFit/>
          </a:bodyPr>
          <a:lstStyle/>
          <a:p>
            <a:pPr hangingPunct="0">
              <a:lnSpc>
                <a:spcPct val="150000"/>
              </a:lnSpc>
            </a:pPr>
            <a:r>
              <a:rPr lang="en-US" sz="2000" b="1" dirty="0"/>
              <a:t>CANDIDATE (</a:t>
            </a:r>
            <a:r>
              <a:rPr lang="en-US" sz="2000" b="1" u="sng" dirty="0"/>
              <a:t>CID</a:t>
            </a:r>
            <a:r>
              <a:rPr lang="en-US" sz="2000" b="1" dirty="0"/>
              <a:t>, CNAME, </a:t>
            </a:r>
            <a:r>
              <a:rPr lang="en-US" sz="2000" b="1" dirty="0" smtClean="0"/>
              <a:t>COUNTRY, </a:t>
            </a:r>
            <a:r>
              <a:rPr lang="en-US" sz="2000" b="1" dirty="0"/>
              <a:t>CBIRTH_DT)</a:t>
            </a:r>
            <a:endParaRPr lang="en-IN" sz="2000" dirty="0"/>
          </a:p>
          <a:p>
            <a:pPr hangingPunct="0">
              <a:lnSpc>
                <a:spcPct val="150000"/>
              </a:lnSpc>
            </a:pPr>
            <a:r>
              <a:rPr lang="en-US" sz="2000" b="1" dirty="0"/>
              <a:t>TEST (</a:t>
            </a:r>
            <a:r>
              <a:rPr lang="en-US" sz="2000" b="1" u="sng" dirty="0"/>
              <a:t>TID</a:t>
            </a:r>
            <a:r>
              <a:rPr lang="en-US" sz="2000" b="1" dirty="0"/>
              <a:t>, TNAME, TOT_MRKS, PASS_MKS)</a:t>
            </a:r>
            <a:endParaRPr lang="en-IN" sz="2000" dirty="0"/>
          </a:p>
          <a:p>
            <a:pPr hangingPunct="0">
              <a:lnSpc>
                <a:spcPct val="150000"/>
              </a:lnSpc>
            </a:pPr>
            <a:r>
              <a:rPr lang="en-US" sz="2000" b="1" dirty="0"/>
              <a:t>TEST_CENTRE (</a:t>
            </a:r>
            <a:r>
              <a:rPr lang="en-US" sz="2000" b="1" u="sng" dirty="0"/>
              <a:t>TCID</a:t>
            </a:r>
            <a:r>
              <a:rPr lang="en-US" sz="2000" b="1" dirty="0"/>
              <a:t>, LOCATION, MGR, CAPACITY)</a:t>
            </a:r>
            <a:endParaRPr lang="en-IN" sz="2000" dirty="0"/>
          </a:p>
          <a:p>
            <a:pPr hangingPunct="0">
              <a:lnSpc>
                <a:spcPct val="150000"/>
              </a:lnSpc>
            </a:pPr>
            <a:r>
              <a:rPr lang="en-US" sz="2000" b="1" dirty="0"/>
              <a:t>TEST_TAKEN (</a:t>
            </a:r>
            <a:r>
              <a:rPr lang="en-US" sz="2000" b="1" u="sng" dirty="0"/>
              <a:t>CID, TID, TCID</a:t>
            </a:r>
            <a:r>
              <a:rPr lang="en-US" sz="2000" b="1" dirty="0"/>
              <a:t>, TEST_DT, SCORE)</a:t>
            </a:r>
            <a:endParaRPr lang="en-IN" sz="2000" dirty="0"/>
          </a:p>
        </p:txBody>
      </p:sp>
      <p:sp>
        <p:nvSpPr>
          <p:cNvPr id="5" name="Title 1"/>
          <p:cNvSpPr>
            <a:spLocks noGrp="1"/>
          </p:cNvSpPr>
          <p:nvPr>
            <p:ph type="title"/>
          </p:nvPr>
        </p:nvSpPr>
        <p:spPr>
          <a:xfrm>
            <a:off x="51418" y="76200"/>
            <a:ext cx="8186055" cy="609600"/>
          </a:xfrm>
        </p:spPr>
        <p:txBody>
          <a:bodyPr/>
          <a:lstStyle/>
          <a:p>
            <a:r>
              <a:rPr lang="en-IN" sz="3600" b="1" dirty="0" smtClean="0"/>
              <a:t>ADVANCED SQL</a:t>
            </a:r>
            <a:endParaRPr lang="en-IN" sz="3600" b="1" dirty="0"/>
          </a:p>
        </p:txBody>
      </p:sp>
    </p:spTree>
    <p:extLst>
      <p:ext uri="{BB962C8B-B14F-4D97-AF65-F5344CB8AC3E}">
        <p14:creationId xmlns:p14="http://schemas.microsoft.com/office/powerpoint/2010/main" val="1633063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DF81DD3-974D-4BFF-A42E-CCA6A7146506}" type="slidenum">
              <a:rPr lang="en-US" sz="1200" smtClean="0">
                <a:solidFill>
                  <a:schemeClr val="tx2"/>
                </a:solidFill>
              </a:rPr>
              <a:pPr eaLnBrk="1" hangingPunct="1"/>
              <a:t>58</a:t>
            </a:fld>
            <a:endParaRPr lang="en-US" sz="1200" smtClean="0">
              <a:solidFill>
                <a:schemeClr val="tx2"/>
              </a:solidFill>
            </a:endParaRPr>
          </a:p>
        </p:txBody>
      </p:sp>
      <p:sp>
        <p:nvSpPr>
          <p:cNvPr id="3" name="Rectangle 2"/>
          <p:cNvSpPr/>
          <p:nvPr/>
        </p:nvSpPr>
        <p:spPr>
          <a:xfrm>
            <a:off x="152400" y="1320582"/>
            <a:ext cx="2514600" cy="4770537"/>
          </a:xfrm>
          <a:prstGeom prst="rect">
            <a:avLst/>
          </a:prstGeom>
          <a:ln w="38100">
            <a:solidFill>
              <a:schemeClr val="bg2">
                <a:lumMod val="75000"/>
              </a:schemeClr>
            </a:solidFill>
          </a:ln>
        </p:spPr>
        <p:txBody>
          <a:bodyPr wrap="square">
            <a:spAutoFit/>
          </a:bodyPr>
          <a:lstStyle/>
          <a:p>
            <a:r>
              <a:rPr lang="en-IN" sz="1600" dirty="0">
                <a:solidFill>
                  <a:schemeClr val="tx2"/>
                </a:solidFill>
                <a:latin typeface="Tahoma" pitchFamily="34" charset="0"/>
                <a:ea typeface="Tahoma" pitchFamily="34" charset="0"/>
                <a:cs typeface="Tahoma" pitchFamily="34" charset="0"/>
              </a:rPr>
              <a:t>select </a:t>
            </a:r>
            <a:r>
              <a:rPr lang="en-IN" sz="1600" dirty="0" err="1">
                <a:solidFill>
                  <a:schemeClr val="tx2"/>
                </a:solidFill>
                <a:latin typeface="Tahoma" pitchFamily="34" charset="0"/>
                <a:ea typeface="Tahoma" pitchFamily="34" charset="0"/>
                <a:cs typeface="Tahoma" pitchFamily="34" charset="0"/>
              </a:rPr>
              <a:t>tid</a:t>
            </a:r>
            <a:r>
              <a:rPr lang="en-IN" sz="1600" dirty="0">
                <a:solidFill>
                  <a:schemeClr val="tx2"/>
                </a:solidFill>
                <a:latin typeface="Tahoma" pitchFamily="34" charset="0"/>
                <a:ea typeface="Tahoma" pitchFamily="34" charset="0"/>
                <a:cs typeface="Tahoma" pitchFamily="34" charset="0"/>
              </a:rPr>
              <a:t>, </a:t>
            </a:r>
            <a:r>
              <a:rPr lang="en-IN" sz="1600" dirty="0" err="1">
                <a:solidFill>
                  <a:schemeClr val="tx2"/>
                </a:solidFill>
                <a:latin typeface="Tahoma" pitchFamily="34" charset="0"/>
                <a:ea typeface="Tahoma" pitchFamily="34" charset="0"/>
                <a:cs typeface="Tahoma" pitchFamily="34" charset="0"/>
              </a:rPr>
              <a:t>tcid</a:t>
            </a:r>
            <a:r>
              <a:rPr lang="en-IN" sz="1600" dirty="0">
                <a:solidFill>
                  <a:schemeClr val="tx2"/>
                </a:solidFill>
                <a:latin typeface="Tahoma" pitchFamily="34" charset="0"/>
                <a:ea typeface="Tahoma" pitchFamily="34" charset="0"/>
                <a:cs typeface="Tahoma" pitchFamily="34" charset="0"/>
              </a:rPr>
              <a:t>, count(*)</a:t>
            </a:r>
          </a:p>
          <a:p>
            <a:r>
              <a:rPr lang="en-IN" sz="1600" dirty="0">
                <a:solidFill>
                  <a:schemeClr val="tx2"/>
                </a:solidFill>
                <a:latin typeface="Tahoma" pitchFamily="34" charset="0"/>
                <a:ea typeface="Tahoma" pitchFamily="34" charset="0"/>
                <a:cs typeface="Tahoma" pitchFamily="34" charset="0"/>
              </a:rPr>
              <a:t>from </a:t>
            </a:r>
            <a:r>
              <a:rPr lang="en-IN" sz="1600" dirty="0" err="1">
                <a:solidFill>
                  <a:schemeClr val="tx2"/>
                </a:solidFill>
                <a:latin typeface="Tahoma" pitchFamily="34" charset="0"/>
                <a:ea typeface="Tahoma" pitchFamily="34" charset="0"/>
                <a:cs typeface="Tahoma" pitchFamily="34" charset="0"/>
              </a:rPr>
              <a:t>test_taken</a:t>
            </a:r>
            <a:endParaRPr lang="en-IN" sz="1600" dirty="0">
              <a:solidFill>
                <a:schemeClr val="tx2"/>
              </a:solidFill>
              <a:latin typeface="Tahoma" pitchFamily="34" charset="0"/>
              <a:ea typeface="Tahoma" pitchFamily="34" charset="0"/>
              <a:cs typeface="Tahoma" pitchFamily="34" charset="0"/>
            </a:endParaRPr>
          </a:p>
          <a:p>
            <a:r>
              <a:rPr lang="en-IN" sz="1600" dirty="0">
                <a:solidFill>
                  <a:schemeClr val="tx2"/>
                </a:solidFill>
                <a:latin typeface="Tahoma" pitchFamily="34" charset="0"/>
                <a:ea typeface="Tahoma" pitchFamily="34" charset="0"/>
                <a:cs typeface="Tahoma" pitchFamily="34" charset="0"/>
              </a:rPr>
              <a:t>group by </a:t>
            </a:r>
          </a:p>
          <a:p>
            <a:r>
              <a:rPr lang="en-IN" sz="1600" dirty="0">
                <a:solidFill>
                  <a:schemeClr val="tx2"/>
                </a:solidFill>
                <a:latin typeface="Tahoma" pitchFamily="34" charset="0"/>
                <a:ea typeface="Tahoma" pitchFamily="34" charset="0"/>
                <a:cs typeface="Tahoma" pitchFamily="34" charset="0"/>
              </a:rPr>
              <a:t>grouping sets (</a:t>
            </a:r>
            <a:r>
              <a:rPr lang="en-IN" sz="1600" dirty="0" err="1">
                <a:solidFill>
                  <a:schemeClr val="tx2"/>
                </a:solidFill>
                <a:latin typeface="Tahoma" pitchFamily="34" charset="0"/>
                <a:ea typeface="Tahoma" pitchFamily="34" charset="0"/>
                <a:cs typeface="Tahoma" pitchFamily="34" charset="0"/>
              </a:rPr>
              <a:t>tid</a:t>
            </a:r>
            <a:r>
              <a:rPr lang="en-IN" sz="1600" dirty="0">
                <a:solidFill>
                  <a:schemeClr val="tx2"/>
                </a:solidFill>
                <a:latin typeface="Tahoma" pitchFamily="34" charset="0"/>
                <a:ea typeface="Tahoma" pitchFamily="34" charset="0"/>
                <a:cs typeface="Tahoma" pitchFamily="34" charset="0"/>
              </a:rPr>
              <a:t>, (</a:t>
            </a:r>
            <a:r>
              <a:rPr lang="en-IN" sz="1600" dirty="0" err="1">
                <a:solidFill>
                  <a:schemeClr val="tx2"/>
                </a:solidFill>
                <a:latin typeface="Tahoma" pitchFamily="34" charset="0"/>
                <a:ea typeface="Tahoma" pitchFamily="34" charset="0"/>
                <a:cs typeface="Tahoma" pitchFamily="34" charset="0"/>
              </a:rPr>
              <a:t>tid,tcid</a:t>
            </a:r>
            <a:r>
              <a:rPr lang="en-IN" sz="1600" dirty="0" smtClean="0">
                <a:solidFill>
                  <a:schemeClr val="tx2"/>
                </a:solidFill>
                <a:latin typeface="Tahoma" pitchFamily="34" charset="0"/>
                <a:ea typeface="Tahoma" pitchFamily="34" charset="0"/>
                <a:cs typeface="Tahoma" pitchFamily="34" charset="0"/>
              </a:rPr>
              <a:t>))</a:t>
            </a:r>
          </a:p>
          <a:p>
            <a:endParaRPr lang="en-IN" sz="1600" dirty="0" smtClean="0">
              <a:solidFill>
                <a:schemeClr val="tx2"/>
              </a:solidFill>
              <a:latin typeface="Tahoma" pitchFamily="34" charset="0"/>
              <a:ea typeface="Tahoma" pitchFamily="34" charset="0"/>
              <a:cs typeface="Tahoma" pitchFamily="34" charset="0"/>
            </a:endParaRPr>
          </a:p>
          <a:p>
            <a:r>
              <a:rPr lang="en-IN" sz="1600" dirty="0" err="1">
                <a:solidFill>
                  <a:schemeClr val="tx2"/>
                </a:solidFill>
                <a:latin typeface="Tahoma" pitchFamily="34" charset="0"/>
                <a:ea typeface="Tahoma" pitchFamily="34" charset="0"/>
                <a:cs typeface="Tahoma" pitchFamily="34" charset="0"/>
              </a:rPr>
              <a:t>tid</a:t>
            </a:r>
            <a:r>
              <a:rPr lang="en-IN" sz="1600" dirty="0">
                <a:solidFill>
                  <a:schemeClr val="tx2"/>
                </a:solidFill>
                <a:latin typeface="Tahoma" pitchFamily="34" charset="0"/>
                <a:ea typeface="Tahoma" pitchFamily="34" charset="0"/>
                <a:cs typeface="Tahoma" pitchFamily="34" charset="0"/>
              </a:rPr>
              <a:t> </a:t>
            </a:r>
            <a:r>
              <a:rPr lang="en-IN" sz="1600" dirty="0" smtClean="0">
                <a:solidFill>
                  <a:schemeClr val="tx2"/>
                </a:solidFill>
                <a:latin typeface="Tahoma" pitchFamily="34" charset="0"/>
                <a:ea typeface="Tahoma" pitchFamily="34" charset="0"/>
                <a:cs typeface="Tahoma" pitchFamily="34" charset="0"/>
              </a:rPr>
              <a:t>  </a:t>
            </a:r>
            <a:r>
              <a:rPr lang="en-IN" sz="1600" dirty="0" err="1" smtClean="0">
                <a:solidFill>
                  <a:schemeClr val="tx2"/>
                </a:solidFill>
                <a:latin typeface="Tahoma" pitchFamily="34" charset="0"/>
                <a:ea typeface="Tahoma" pitchFamily="34" charset="0"/>
                <a:cs typeface="Tahoma" pitchFamily="34" charset="0"/>
              </a:rPr>
              <a:t>tcid</a:t>
            </a:r>
            <a:r>
              <a:rPr lang="en-IN" sz="1600" dirty="0" smtClean="0">
                <a:solidFill>
                  <a:schemeClr val="tx2"/>
                </a:solidFill>
                <a:latin typeface="Tahoma" pitchFamily="34" charset="0"/>
                <a:ea typeface="Tahoma" pitchFamily="34" charset="0"/>
                <a:cs typeface="Tahoma" pitchFamily="34" charset="0"/>
              </a:rPr>
              <a:t>     count</a:t>
            </a:r>
            <a:r>
              <a:rPr lang="en-IN" sz="1600" dirty="0">
                <a:solidFill>
                  <a:schemeClr val="tx2"/>
                </a:solidFill>
                <a:latin typeface="Tahoma" pitchFamily="34" charset="0"/>
                <a:ea typeface="Tahoma" pitchFamily="34" charset="0"/>
                <a:cs typeface="Tahoma" pitchFamily="34" charset="0"/>
              </a:rPr>
              <a:t>(*)</a:t>
            </a:r>
          </a:p>
          <a:p>
            <a:r>
              <a:rPr lang="en-IN" sz="1600" dirty="0">
                <a:solidFill>
                  <a:schemeClr val="tx2"/>
                </a:solidFill>
                <a:latin typeface="Tahoma" pitchFamily="34" charset="0"/>
                <a:ea typeface="Tahoma" pitchFamily="34" charset="0"/>
                <a:cs typeface="Tahoma" pitchFamily="34" charset="0"/>
              </a:rPr>
              <a:t>t1         </a:t>
            </a:r>
            <a:r>
              <a:rPr lang="en-IN" sz="1600" dirty="0" smtClean="0">
                <a:solidFill>
                  <a:schemeClr val="tx2"/>
                </a:solidFill>
                <a:latin typeface="Tahoma" pitchFamily="34" charset="0"/>
                <a:ea typeface="Tahoma" pitchFamily="34" charset="0"/>
                <a:cs typeface="Tahoma" pitchFamily="34" charset="0"/>
              </a:rPr>
              <a:t>        12</a:t>
            </a:r>
            <a:endParaRPr lang="en-IN" sz="1600" dirty="0">
              <a:solidFill>
                <a:schemeClr val="tx2"/>
              </a:solidFill>
              <a:latin typeface="Tahoma" pitchFamily="34" charset="0"/>
              <a:ea typeface="Tahoma" pitchFamily="34" charset="0"/>
              <a:cs typeface="Tahoma" pitchFamily="34" charset="0"/>
            </a:endParaRPr>
          </a:p>
          <a:p>
            <a:r>
              <a:rPr lang="en-IN" sz="1600" dirty="0">
                <a:solidFill>
                  <a:schemeClr val="tx2"/>
                </a:solidFill>
                <a:latin typeface="Tahoma" pitchFamily="34" charset="0"/>
                <a:ea typeface="Tahoma" pitchFamily="34" charset="0"/>
                <a:cs typeface="Tahoma" pitchFamily="34" charset="0"/>
              </a:rPr>
              <a:t>t2         </a:t>
            </a:r>
            <a:r>
              <a:rPr lang="en-IN" sz="1600" dirty="0" smtClean="0">
                <a:solidFill>
                  <a:schemeClr val="tx2"/>
                </a:solidFill>
                <a:latin typeface="Tahoma" pitchFamily="34" charset="0"/>
                <a:ea typeface="Tahoma" pitchFamily="34" charset="0"/>
                <a:cs typeface="Tahoma" pitchFamily="34" charset="0"/>
              </a:rPr>
              <a:t>        20</a:t>
            </a:r>
            <a:endParaRPr lang="en-IN" sz="1600" dirty="0">
              <a:solidFill>
                <a:schemeClr val="tx2"/>
              </a:solidFill>
              <a:latin typeface="Tahoma" pitchFamily="34" charset="0"/>
              <a:ea typeface="Tahoma" pitchFamily="34" charset="0"/>
              <a:cs typeface="Tahoma" pitchFamily="34" charset="0"/>
            </a:endParaRPr>
          </a:p>
          <a:p>
            <a:r>
              <a:rPr lang="en-IN" sz="1600" dirty="0">
                <a:solidFill>
                  <a:schemeClr val="tx2"/>
                </a:solidFill>
                <a:latin typeface="Tahoma" pitchFamily="34" charset="0"/>
                <a:ea typeface="Tahoma" pitchFamily="34" charset="0"/>
                <a:cs typeface="Tahoma" pitchFamily="34" charset="0"/>
              </a:rPr>
              <a:t>t3         </a:t>
            </a:r>
            <a:r>
              <a:rPr lang="en-IN" sz="1600" dirty="0" smtClean="0">
                <a:solidFill>
                  <a:schemeClr val="tx2"/>
                </a:solidFill>
                <a:latin typeface="Tahoma" pitchFamily="34" charset="0"/>
                <a:ea typeface="Tahoma" pitchFamily="34" charset="0"/>
                <a:cs typeface="Tahoma" pitchFamily="34" charset="0"/>
              </a:rPr>
              <a:t>        25</a:t>
            </a:r>
            <a:endParaRPr lang="en-IN" sz="1600" dirty="0">
              <a:solidFill>
                <a:schemeClr val="tx2"/>
              </a:solidFill>
              <a:latin typeface="Tahoma" pitchFamily="34" charset="0"/>
              <a:ea typeface="Tahoma" pitchFamily="34" charset="0"/>
              <a:cs typeface="Tahoma" pitchFamily="34" charset="0"/>
            </a:endParaRPr>
          </a:p>
          <a:p>
            <a:r>
              <a:rPr lang="en-IN" sz="1600" dirty="0">
                <a:solidFill>
                  <a:schemeClr val="tx2"/>
                </a:solidFill>
                <a:latin typeface="Tahoma" pitchFamily="34" charset="0"/>
                <a:ea typeface="Tahoma" pitchFamily="34" charset="0"/>
                <a:cs typeface="Tahoma" pitchFamily="34" charset="0"/>
              </a:rPr>
              <a:t>t1  </a:t>
            </a:r>
            <a:r>
              <a:rPr lang="en-IN" sz="1600" dirty="0" smtClean="0">
                <a:solidFill>
                  <a:schemeClr val="tx2"/>
                </a:solidFill>
                <a:latin typeface="Tahoma" pitchFamily="34" charset="0"/>
                <a:ea typeface="Tahoma" pitchFamily="34" charset="0"/>
                <a:cs typeface="Tahoma" pitchFamily="34" charset="0"/>
              </a:rPr>
              <a:t>  tc1          5</a:t>
            </a:r>
            <a:endParaRPr lang="en-IN" sz="1600" dirty="0">
              <a:solidFill>
                <a:schemeClr val="tx2"/>
              </a:solidFill>
              <a:latin typeface="Tahoma" pitchFamily="34" charset="0"/>
              <a:ea typeface="Tahoma" pitchFamily="34" charset="0"/>
              <a:cs typeface="Tahoma" pitchFamily="34" charset="0"/>
            </a:endParaRPr>
          </a:p>
          <a:p>
            <a:r>
              <a:rPr lang="en-IN" sz="1600" dirty="0">
                <a:solidFill>
                  <a:schemeClr val="tx2"/>
                </a:solidFill>
                <a:latin typeface="Tahoma" pitchFamily="34" charset="0"/>
                <a:ea typeface="Tahoma" pitchFamily="34" charset="0"/>
                <a:cs typeface="Tahoma" pitchFamily="34" charset="0"/>
              </a:rPr>
              <a:t>t1  </a:t>
            </a:r>
            <a:r>
              <a:rPr lang="en-IN" sz="1600" dirty="0" smtClean="0">
                <a:solidFill>
                  <a:schemeClr val="tx2"/>
                </a:solidFill>
                <a:latin typeface="Tahoma" pitchFamily="34" charset="0"/>
                <a:ea typeface="Tahoma" pitchFamily="34" charset="0"/>
                <a:cs typeface="Tahoma" pitchFamily="34" charset="0"/>
              </a:rPr>
              <a:t>  tc2          7</a:t>
            </a:r>
            <a:endParaRPr lang="en-IN" sz="1600" dirty="0">
              <a:solidFill>
                <a:schemeClr val="tx2"/>
              </a:solidFill>
              <a:latin typeface="Tahoma" pitchFamily="34" charset="0"/>
              <a:ea typeface="Tahoma" pitchFamily="34" charset="0"/>
              <a:cs typeface="Tahoma" pitchFamily="34" charset="0"/>
            </a:endParaRPr>
          </a:p>
          <a:p>
            <a:r>
              <a:rPr lang="en-IN" sz="1600" dirty="0">
                <a:solidFill>
                  <a:schemeClr val="tx2"/>
                </a:solidFill>
                <a:latin typeface="Tahoma" pitchFamily="34" charset="0"/>
                <a:ea typeface="Tahoma" pitchFamily="34" charset="0"/>
                <a:cs typeface="Tahoma" pitchFamily="34" charset="0"/>
              </a:rPr>
              <a:t>t2  </a:t>
            </a:r>
            <a:r>
              <a:rPr lang="en-IN" sz="1600" dirty="0" smtClean="0">
                <a:solidFill>
                  <a:schemeClr val="tx2"/>
                </a:solidFill>
                <a:latin typeface="Tahoma" pitchFamily="34" charset="0"/>
                <a:ea typeface="Tahoma" pitchFamily="34" charset="0"/>
                <a:cs typeface="Tahoma" pitchFamily="34" charset="0"/>
              </a:rPr>
              <a:t>  tc1        10</a:t>
            </a:r>
            <a:endParaRPr lang="en-IN" sz="1600" dirty="0">
              <a:solidFill>
                <a:schemeClr val="tx2"/>
              </a:solidFill>
              <a:latin typeface="Tahoma" pitchFamily="34" charset="0"/>
              <a:ea typeface="Tahoma" pitchFamily="34" charset="0"/>
              <a:cs typeface="Tahoma" pitchFamily="34" charset="0"/>
            </a:endParaRPr>
          </a:p>
          <a:p>
            <a:r>
              <a:rPr lang="en-IN" sz="1600" dirty="0">
                <a:solidFill>
                  <a:schemeClr val="tx2"/>
                </a:solidFill>
                <a:latin typeface="Tahoma" pitchFamily="34" charset="0"/>
                <a:ea typeface="Tahoma" pitchFamily="34" charset="0"/>
                <a:cs typeface="Tahoma" pitchFamily="34" charset="0"/>
              </a:rPr>
              <a:t>t2  </a:t>
            </a:r>
            <a:r>
              <a:rPr lang="en-IN" sz="1600" dirty="0" smtClean="0">
                <a:solidFill>
                  <a:schemeClr val="tx2"/>
                </a:solidFill>
                <a:latin typeface="Tahoma" pitchFamily="34" charset="0"/>
                <a:ea typeface="Tahoma" pitchFamily="34" charset="0"/>
                <a:cs typeface="Tahoma" pitchFamily="34" charset="0"/>
              </a:rPr>
              <a:t>  tc3          2</a:t>
            </a:r>
            <a:endParaRPr lang="en-IN" sz="1600" dirty="0">
              <a:solidFill>
                <a:schemeClr val="tx2"/>
              </a:solidFill>
              <a:latin typeface="Tahoma" pitchFamily="34" charset="0"/>
              <a:ea typeface="Tahoma" pitchFamily="34" charset="0"/>
              <a:cs typeface="Tahoma" pitchFamily="34" charset="0"/>
            </a:endParaRPr>
          </a:p>
          <a:p>
            <a:r>
              <a:rPr lang="en-IN" sz="1600" dirty="0">
                <a:solidFill>
                  <a:schemeClr val="tx2"/>
                </a:solidFill>
                <a:latin typeface="Tahoma" pitchFamily="34" charset="0"/>
                <a:ea typeface="Tahoma" pitchFamily="34" charset="0"/>
                <a:cs typeface="Tahoma" pitchFamily="34" charset="0"/>
              </a:rPr>
              <a:t>t2  </a:t>
            </a:r>
            <a:r>
              <a:rPr lang="en-IN" sz="1600" dirty="0" smtClean="0">
                <a:solidFill>
                  <a:schemeClr val="tx2"/>
                </a:solidFill>
                <a:latin typeface="Tahoma" pitchFamily="34" charset="0"/>
                <a:ea typeface="Tahoma" pitchFamily="34" charset="0"/>
                <a:cs typeface="Tahoma" pitchFamily="34" charset="0"/>
              </a:rPr>
              <a:t>  tc5          8</a:t>
            </a:r>
            <a:endParaRPr lang="en-IN" sz="1600" dirty="0">
              <a:solidFill>
                <a:schemeClr val="tx2"/>
              </a:solidFill>
              <a:latin typeface="Tahoma" pitchFamily="34" charset="0"/>
              <a:ea typeface="Tahoma" pitchFamily="34" charset="0"/>
              <a:cs typeface="Tahoma" pitchFamily="34" charset="0"/>
            </a:endParaRPr>
          </a:p>
          <a:p>
            <a:r>
              <a:rPr lang="en-IN" sz="1600" dirty="0" smtClean="0">
                <a:solidFill>
                  <a:schemeClr val="tx2"/>
                </a:solidFill>
                <a:latin typeface="Tahoma" pitchFamily="34" charset="0"/>
                <a:ea typeface="Tahoma" pitchFamily="34" charset="0"/>
                <a:cs typeface="Tahoma" pitchFamily="34" charset="0"/>
              </a:rPr>
              <a:t>...</a:t>
            </a:r>
          </a:p>
          <a:p>
            <a:r>
              <a:rPr lang="en-IN" sz="1600" dirty="0">
                <a:solidFill>
                  <a:schemeClr val="tx2"/>
                </a:solidFill>
                <a:latin typeface="Tahoma" pitchFamily="34" charset="0"/>
                <a:ea typeface="Tahoma" pitchFamily="34" charset="0"/>
                <a:cs typeface="Tahoma" pitchFamily="34" charset="0"/>
              </a:rPr>
              <a:t> </a:t>
            </a:r>
            <a:r>
              <a:rPr lang="en-IN" sz="1600" dirty="0" smtClean="0">
                <a:solidFill>
                  <a:schemeClr val="tx2"/>
                </a:solidFill>
                <a:latin typeface="Tahoma" pitchFamily="34" charset="0"/>
                <a:ea typeface="Tahoma" pitchFamily="34" charset="0"/>
                <a:cs typeface="Tahoma" pitchFamily="34" charset="0"/>
              </a:rPr>
              <a:t>                  57 (grand total)</a:t>
            </a:r>
            <a:endParaRPr lang="en-IN" sz="1600" dirty="0">
              <a:solidFill>
                <a:schemeClr val="tx2"/>
              </a:solidFill>
              <a:latin typeface="Tahoma" pitchFamily="34" charset="0"/>
              <a:ea typeface="Tahoma" pitchFamily="34" charset="0"/>
              <a:cs typeface="Tahoma" pitchFamily="34" charset="0"/>
            </a:endParaRPr>
          </a:p>
          <a:p>
            <a:endParaRPr lang="en-IN" sz="1600" dirty="0">
              <a:solidFill>
                <a:schemeClr val="tx2"/>
              </a:solidFill>
              <a:latin typeface="Tahoma" pitchFamily="34" charset="0"/>
              <a:ea typeface="Tahoma" pitchFamily="34" charset="0"/>
              <a:cs typeface="Tahoma" pitchFamily="34" charset="0"/>
            </a:endParaRPr>
          </a:p>
        </p:txBody>
      </p:sp>
      <p:sp>
        <p:nvSpPr>
          <p:cNvPr id="31" name="Rectangle 30"/>
          <p:cNvSpPr/>
          <p:nvPr/>
        </p:nvSpPr>
        <p:spPr>
          <a:xfrm>
            <a:off x="2819400" y="1320582"/>
            <a:ext cx="2628900" cy="4770537"/>
          </a:xfrm>
          <a:prstGeom prst="rect">
            <a:avLst/>
          </a:prstGeom>
          <a:ln w="38100">
            <a:solidFill>
              <a:schemeClr val="bg2">
                <a:lumMod val="75000"/>
              </a:schemeClr>
            </a:solidFill>
          </a:ln>
        </p:spPr>
        <p:txBody>
          <a:bodyPr wrap="square">
            <a:spAutoFit/>
          </a:bodyPr>
          <a:lstStyle/>
          <a:p>
            <a:r>
              <a:rPr lang="en-IN" sz="1600" dirty="0" smtClean="0">
                <a:solidFill>
                  <a:schemeClr val="tx2"/>
                </a:solidFill>
                <a:latin typeface="Tahoma" pitchFamily="34" charset="0"/>
                <a:ea typeface="Tahoma" pitchFamily="34" charset="0"/>
                <a:cs typeface="Tahoma" pitchFamily="34" charset="0"/>
              </a:rPr>
              <a:t>select </a:t>
            </a:r>
            <a:r>
              <a:rPr lang="en-IN" sz="1600" dirty="0" err="1">
                <a:solidFill>
                  <a:schemeClr val="tx2"/>
                </a:solidFill>
                <a:latin typeface="Tahoma" pitchFamily="34" charset="0"/>
                <a:ea typeface="Tahoma" pitchFamily="34" charset="0"/>
                <a:cs typeface="Tahoma" pitchFamily="34" charset="0"/>
              </a:rPr>
              <a:t>tt.tid</a:t>
            </a:r>
            <a:r>
              <a:rPr lang="en-IN" sz="1600" dirty="0">
                <a:solidFill>
                  <a:schemeClr val="tx2"/>
                </a:solidFill>
                <a:latin typeface="Tahoma" pitchFamily="34" charset="0"/>
                <a:ea typeface="Tahoma" pitchFamily="34" charset="0"/>
                <a:cs typeface="Tahoma" pitchFamily="34" charset="0"/>
              </a:rPr>
              <a:t>, </a:t>
            </a:r>
            <a:r>
              <a:rPr lang="en-IN" sz="1600" dirty="0" err="1">
                <a:solidFill>
                  <a:schemeClr val="tx2"/>
                </a:solidFill>
                <a:latin typeface="Tahoma" pitchFamily="34" charset="0"/>
                <a:ea typeface="Tahoma" pitchFamily="34" charset="0"/>
                <a:cs typeface="Tahoma" pitchFamily="34" charset="0"/>
              </a:rPr>
              <a:t>tt.tcid</a:t>
            </a:r>
            <a:r>
              <a:rPr lang="en-IN" sz="1600" dirty="0">
                <a:solidFill>
                  <a:schemeClr val="tx2"/>
                </a:solidFill>
                <a:latin typeface="Tahoma" pitchFamily="34" charset="0"/>
                <a:ea typeface="Tahoma" pitchFamily="34" charset="0"/>
                <a:cs typeface="Tahoma" pitchFamily="34" charset="0"/>
              </a:rPr>
              <a:t>, </a:t>
            </a:r>
            <a:r>
              <a:rPr lang="en-IN" sz="1600" dirty="0" err="1">
                <a:solidFill>
                  <a:schemeClr val="tx2"/>
                </a:solidFill>
                <a:latin typeface="Tahoma" pitchFamily="34" charset="0"/>
                <a:ea typeface="Tahoma" pitchFamily="34" charset="0"/>
                <a:cs typeface="Tahoma" pitchFamily="34" charset="0"/>
              </a:rPr>
              <a:t>c.country</a:t>
            </a:r>
            <a:r>
              <a:rPr lang="en-IN" sz="1600" dirty="0">
                <a:solidFill>
                  <a:schemeClr val="tx2"/>
                </a:solidFill>
                <a:latin typeface="Tahoma" pitchFamily="34" charset="0"/>
                <a:ea typeface="Tahoma" pitchFamily="34" charset="0"/>
                <a:cs typeface="Tahoma" pitchFamily="34" charset="0"/>
              </a:rPr>
              <a:t>, count(*)</a:t>
            </a:r>
          </a:p>
          <a:p>
            <a:r>
              <a:rPr lang="en-IN" sz="1600" dirty="0">
                <a:solidFill>
                  <a:schemeClr val="tx2"/>
                </a:solidFill>
                <a:latin typeface="Tahoma" pitchFamily="34" charset="0"/>
                <a:ea typeface="Tahoma" pitchFamily="34" charset="0"/>
                <a:cs typeface="Tahoma" pitchFamily="34" charset="0"/>
              </a:rPr>
              <a:t>from </a:t>
            </a:r>
            <a:r>
              <a:rPr lang="en-IN" sz="1600" dirty="0" err="1">
                <a:solidFill>
                  <a:schemeClr val="tx2"/>
                </a:solidFill>
                <a:latin typeface="Tahoma" pitchFamily="34" charset="0"/>
                <a:ea typeface="Tahoma" pitchFamily="34" charset="0"/>
                <a:cs typeface="Tahoma" pitchFamily="34" charset="0"/>
              </a:rPr>
              <a:t>test_taken</a:t>
            </a:r>
            <a:r>
              <a:rPr lang="en-IN" sz="1600" dirty="0">
                <a:solidFill>
                  <a:schemeClr val="tx2"/>
                </a:solidFill>
                <a:latin typeface="Tahoma" pitchFamily="34" charset="0"/>
                <a:ea typeface="Tahoma" pitchFamily="34" charset="0"/>
                <a:cs typeface="Tahoma" pitchFamily="34" charset="0"/>
              </a:rPr>
              <a:t> </a:t>
            </a:r>
            <a:r>
              <a:rPr lang="en-IN" sz="1600" dirty="0" err="1">
                <a:solidFill>
                  <a:schemeClr val="tx2"/>
                </a:solidFill>
                <a:latin typeface="Tahoma" pitchFamily="34" charset="0"/>
                <a:ea typeface="Tahoma" pitchFamily="34" charset="0"/>
                <a:cs typeface="Tahoma" pitchFamily="34" charset="0"/>
              </a:rPr>
              <a:t>tt</a:t>
            </a:r>
            <a:r>
              <a:rPr lang="en-IN" sz="1600" dirty="0">
                <a:solidFill>
                  <a:schemeClr val="tx2"/>
                </a:solidFill>
                <a:latin typeface="Tahoma" pitchFamily="34" charset="0"/>
                <a:ea typeface="Tahoma" pitchFamily="34" charset="0"/>
                <a:cs typeface="Tahoma" pitchFamily="34" charset="0"/>
              </a:rPr>
              <a:t>, candidate c</a:t>
            </a:r>
          </a:p>
          <a:p>
            <a:r>
              <a:rPr lang="en-IN" sz="1600" dirty="0">
                <a:solidFill>
                  <a:schemeClr val="tx2"/>
                </a:solidFill>
                <a:latin typeface="Tahoma" pitchFamily="34" charset="0"/>
                <a:ea typeface="Tahoma" pitchFamily="34" charset="0"/>
                <a:cs typeface="Tahoma" pitchFamily="34" charset="0"/>
              </a:rPr>
              <a:t>where </a:t>
            </a:r>
            <a:r>
              <a:rPr lang="en-IN" sz="1600" dirty="0" err="1">
                <a:solidFill>
                  <a:schemeClr val="tx2"/>
                </a:solidFill>
                <a:latin typeface="Tahoma" pitchFamily="34" charset="0"/>
                <a:ea typeface="Tahoma" pitchFamily="34" charset="0"/>
                <a:cs typeface="Tahoma" pitchFamily="34" charset="0"/>
              </a:rPr>
              <a:t>tt.tid</a:t>
            </a:r>
            <a:r>
              <a:rPr lang="en-IN" sz="1600" dirty="0">
                <a:solidFill>
                  <a:schemeClr val="tx2"/>
                </a:solidFill>
                <a:latin typeface="Tahoma" pitchFamily="34" charset="0"/>
                <a:ea typeface="Tahoma" pitchFamily="34" charset="0"/>
                <a:cs typeface="Tahoma" pitchFamily="34" charset="0"/>
              </a:rPr>
              <a:t> = </a:t>
            </a:r>
            <a:r>
              <a:rPr lang="en-IN" sz="1600" dirty="0" err="1">
                <a:solidFill>
                  <a:schemeClr val="tx2"/>
                </a:solidFill>
                <a:latin typeface="Tahoma" pitchFamily="34" charset="0"/>
                <a:ea typeface="Tahoma" pitchFamily="34" charset="0"/>
                <a:cs typeface="Tahoma" pitchFamily="34" charset="0"/>
              </a:rPr>
              <a:t>c.tid</a:t>
            </a:r>
            <a:endParaRPr lang="en-IN" sz="1600" dirty="0">
              <a:solidFill>
                <a:schemeClr val="tx2"/>
              </a:solidFill>
              <a:latin typeface="Tahoma" pitchFamily="34" charset="0"/>
              <a:ea typeface="Tahoma" pitchFamily="34" charset="0"/>
              <a:cs typeface="Tahoma" pitchFamily="34" charset="0"/>
            </a:endParaRPr>
          </a:p>
          <a:p>
            <a:r>
              <a:rPr lang="en-IN" sz="1600" dirty="0">
                <a:solidFill>
                  <a:schemeClr val="tx2"/>
                </a:solidFill>
                <a:latin typeface="Tahoma" pitchFamily="34" charset="0"/>
                <a:ea typeface="Tahoma" pitchFamily="34" charset="0"/>
                <a:cs typeface="Tahoma" pitchFamily="34" charset="0"/>
              </a:rPr>
              <a:t>group by </a:t>
            </a:r>
          </a:p>
          <a:p>
            <a:r>
              <a:rPr lang="en-IN" sz="1600" dirty="0" smtClean="0">
                <a:solidFill>
                  <a:schemeClr val="tx2"/>
                </a:solidFill>
                <a:latin typeface="Tahoma" pitchFamily="34" charset="0"/>
                <a:ea typeface="Tahoma" pitchFamily="34" charset="0"/>
                <a:cs typeface="Tahoma" pitchFamily="34" charset="0"/>
              </a:rPr>
              <a:t>rollup </a:t>
            </a:r>
            <a:r>
              <a:rPr lang="en-IN" sz="1600" dirty="0">
                <a:solidFill>
                  <a:schemeClr val="tx2"/>
                </a:solidFill>
                <a:latin typeface="Tahoma" pitchFamily="34" charset="0"/>
                <a:ea typeface="Tahoma" pitchFamily="34" charset="0"/>
                <a:cs typeface="Tahoma" pitchFamily="34" charset="0"/>
              </a:rPr>
              <a:t>(</a:t>
            </a:r>
            <a:r>
              <a:rPr lang="en-IN" sz="1600" dirty="0" err="1">
                <a:solidFill>
                  <a:schemeClr val="tx2"/>
                </a:solidFill>
                <a:latin typeface="Tahoma" pitchFamily="34" charset="0"/>
                <a:ea typeface="Tahoma" pitchFamily="34" charset="0"/>
                <a:cs typeface="Tahoma" pitchFamily="34" charset="0"/>
              </a:rPr>
              <a:t>tid</a:t>
            </a:r>
            <a:r>
              <a:rPr lang="en-IN" sz="1600" dirty="0">
                <a:solidFill>
                  <a:schemeClr val="tx2"/>
                </a:solidFill>
                <a:latin typeface="Tahoma" pitchFamily="34" charset="0"/>
                <a:ea typeface="Tahoma" pitchFamily="34" charset="0"/>
                <a:cs typeface="Tahoma" pitchFamily="34" charset="0"/>
              </a:rPr>
              <a:t>, </a:t>
            </a:r>
            <a:r>
              <a:rPr lang="en-IN" sz="1600" dirty="0" err="1">
                <a:solidFill>
                  <a:schemeClr val="tx2"/>
                </a:solidFill>
                <a:latin typeface="Tahoma" pitchFamily="34" charset="0"/>
                <a:ea typeface="Tahoma" pitchFamily="34" charset="0"/>
                <a:cs typeface="Tahoma" pitchFamily="34" charset="0"/>
              </a:rPr>
              <a:t>tcid</a:t>
            </a:r>
            <a:r>
              <a:rPr lang="en-IN" sz="1600" dirty="0">
                <a:solidFill>
                  <a:schemeClr val="tx2"/>
                </a:solidFill>
                <a:latin typeface="Tahoma" pitchFamily="34" charset="0"/>
                <a:ea typeface="Tahoma" pitchFamily="34" charset="0"/>
                <a:cs typeface="Tahoma" pitchFamily="34" charset="0"/>
              </a:rPr>
              <a:t>, country) </a:t>
            </a:r>
            <a:endParaRPr lang="en-IN" sz="1600" dirty="0" smtClean="0">
              <a:solidFill>
                <a:schemeClr val="tx2"/>
              </a:solidFill>
              <a:latin typeface="Tahoma" pitchFamily="34" charset="0"/>
              <a:ea typeface="Tahoma" pitchFamily="34" charset="0"/>
              <a:cs typeface="Tahoma" pitchFamily="34" charset="0"/>
            </a:endParaRPr>
          </a:p>
          <a:p>
            <a:endParaRPr lang="en-IN" sz="1600" dirty="0">
              <a:solidFill>
                <a:schemeClr val="tx2"/>
              </a:solidFill>
              <a:latin typeface="Tahoma" pitchFamily="34" charset="0"/>
              <a:ea typeface="Tahoma" pitchFamily="34" charset="0"/>
              <a:cs typeface="Tahoma" pitchFamily="34" charset="0"/>
            </a:endParaRPr>
          </a:p>
          <a:p>
            <a:r>
              <a:rPr lang="en-IN" sz="1600" dirty="0" smtClean="0">
                <a:solidFill>
                  <a:schemeClr val="tx2"/>
                </a:solidFill>
                <a:latin typeface="Tahoma" pitchFamily="34" charset="0"/>
                <a:ea typeface="Tahoma" pitchFamily="34" charset="0"/>
                <a:cs typeface="Tahoma" pitchFamily="34" charset="0"/>
              </a:rPr>
              <a:t>Rollup (a, b, c)</a:t>
            </a:r>
          </a:p>
          <a:p>
            <a:r>
              <a:rPr lang="en-IN" sz="1600" dirty="0" smtClean="0">
                <a:solidFill>
                  <a:schemeClr val="tx2"/>
                </a:solidFill>
                <a:latin typeface="Tahoma" pitchFamily="34" charset="0"/>
                <a:ea typeface="Tahoma" pitchFamily="34" charset="0"/>
                <a:cs typeface="Tahoma" pitchFamily="34" charset="0"/>
              </a:rPr>
              <a:t>Grouping done on –</a:t>
            </a:r>
          </a:p>
          <a:p>
            <a:r>
              <a:rPr lang="en-IN" sz="1600" dirty="0" smtClean="0">
                <a:solidFill>
                  <a:schemeClr val="tx2"/>
                </a:solidFill>
                <a:latin typeface="Tahoma" pitchFamily="34" charset="0"/>
                <a:ea typeface="Tahoma" pitchFamily="34" charset="0"/>
                <a:cs typeface="Tahoma" pitchFamily="34" charset="0"/>
              </a:rPr>
              <a:t>a</a:t>
            </a:r>
          </a:p>
          <a:p>
            <a:r>
              <a:rPr lang="en-IN" sz="1600" dirty="0" err="1" smtClean="0">
                <a:solidFill>
                  <a:schemeClr val="tx2"/>
                </a:solidFill>
                <a:latin typeface="Tahoma" pitchFamily="34" charset="0"/>
                <a:ea typeface="Tahoma" pitchFamily="34" charset="0"/>
                <a:cs typeface="Tahoma" pitchFamily="34" charset="0"/>
              </a:rPr>
              <a:t>ab</a:t>
            </a:r>
            <a:endParaRPr lang="en-IN" sz="1600" dirty="0" smtClean="0">
              <a:solidFill>
                <a:schemeClr val="tx2"/>
              </a:solidFill>
              <a:latin typeface="Tahoma" pitchFamily="34" charset="0"/>
              <a:ea typeface="Tahoma" pitchFamily="34" charset="0"/>
              <a:cs typeface="Tahoma" pitchFamily="34" charset="0"/>
            </a:endParaRPr>
          </a:p>
          <a:p>
            <a:r>
              <a:rPr lang="en-IN" sz="1600" dirty="0" err="1" smtClean="0">
                <a:solidFill>
                  <a:schemeClr val="tx2"/>
                </a:solidFill>
                <a:latin typeface="Tahoma" pitchFamily="34" charset="0"/>
                <a:ea typeface="Tahoma" pitchFamily="34" charset="0"/>
                <a:cs typeface="Tahoma" pitchFamily="34" charset="0"/>
              </a:rPr>
              <a:t>abc</a:t>
            </a:r>
            <a:endParaRPr lang="en-IN" sz="1600" dirty="0" smtClean="0">
              <a:solidFill>
                <a:schemeClr val="tx2"/>
              </a:solidFill>
              <a:latin typeface="Tahoma" pitchFamily="34" charset="0"/>
              <a:ea typeface="Tahoma" pitchFamily="34" charset="0"/>
              <a:cs typeface="Tahoma" pitchFamily="34" charset="0"/>
            </a:endParaRPr>
          </a:p>
          <a:p>
            <a:endParaRPr lang="en-IN" sz="1600" dirty="0">
              <a:solidFill>
                <a:schemeClr val="tx2"/>
              </a:solidFill>
              <a:latin typeface="Tahoma" pitchFamily="34" charset="0"/>
              <a:ea typeface="Tahoma" pitchFamily="34" charset="0"/>
              <a:cs typeface="Tahoma" pitchFamily="34" charset="0"/>
            </a:endParaRPr>
          </a:p>
          <a:p>
            <a:r>
              <a:rPr lang="en-IN" sz="1600" dirty="0" err="1" smtClean="0">
                <a:solidFill>
                  <a:schemeClr val="tx2"/>
                </a:solidFill>
                <a:latin typeface="Tahoma" pitchFamily="34" charset="0"/>
                <a:ea typeface="Tahoma" pitchFamily="34" charset="0"/>
                <a:cs typeface="Tahoma" pitchFamily="34" charset="0"/>
              </a:rPr>
              <a:t>tid</a:t>
            </a:r>
            <a:endParaRPr lang="en-IN" sz="1600" dirty="0" smtClean="0">
              <a:solidFill>
                <a:schemeClr val="tx2"/>
              </a:solidFill>
              <a:latin typeface="Tahoma" pitchFamily="34" charset="0"/>
              <a:ea typeface="Tahoma" pitchFamily="34" charset="0"/>
              <a:cs typeface="Tahoma" pitchFamily="34" charset="0"/>
            </a:endParaRPr>
          </a:p>
          <a:p>
            <a:r>
              <a:rPr lang="en-IN" sz="1600" dirty="0" smtClean="0">
                <a:solidFill>
                  <a:schemeClr val="tx2"/>
                </a:solidFill>
                <a:latin typeface="Tahoma" pitchFamily="34" charset="0"/>
                <a:ea typeface="Tahoma" pitchFamily="34" charset="0"/>
                <a:cs typeface="Tahoma" pitchFamily="34" charset="0"/>
              </a:rPr>
              <a:t>(</a:t>
            </a:r>
            <a:r>
              <a:rPr lang="en-IN" sz="1600" dirty="0" err="1" smtClean="0">
                <a:solidFill>
                  <a:schemeClr val="tx2"/>
                </a:solidFill>
                <a:latin typeface="Tahoma" pitchFamily="34" charset="0"/>
                <a:ea typeface="Tahoma" pitchFamily="34" charset="0"/>
                <a:cs typeface="Tahoma" pitchFamily="34" charset="0"/>
              </a:rPr>
              <a:t>tid</a:t>
            </a:r>
            <a:r>
              <a:rPr lang="en-IN" sz="1600" dirty="0" smtClean="0">
                <a:solidFill>
                  <a:schemeClr val="tx2"/>
                </a:solidFill>
                <a:latin typeface="Tahoma" pitchFamily="34" charset="0"/>
                <a:ea typeface="Tahoma" pitchFamily="34" charset="0"/>
                <a:cs typeface="Tahoma" pitchFamily="34" charset="0"/>
              </a:rPr>
              <a:t>, </a:t>
            </a:r>
            <a:r>
              <a:rPr lang="en-IN" sz="1600" dirty="0" err="1" smtClean="0">
                <a:solidFill>
                  <a:schemeClr val="tx2"/>
                </a:solidFill>
                <a:latin typeface="Tahoma" pitchFamily="34" charset="0"/>
                <a:ea typeface="Tahoma" pitchFamily="34" charset="0"/>
                <a:cs typeface="Tahoma" pitchFamily="34" charset="0"/>
              </a:rPr>
              <a:t>tcid</a:t>
            </a:r>
            <a:r>
              <a:rPr lang="en-IN" sz="1600" dirty="0" smtClean="0">
                <a:solidFill>
                  <a:schemeClr val="tx2"/>
                </a:solidFill>
                <a:latin typeface="Tahoma" pitchFamily="34" charset="0"/>
                <a:ea typeface="Tahoma" pitchFamily="34" charset="0"/>
                <a:cs typeface="Tahoma" pitchFamily="34" charset="0"/>
              </a:rPr>
              <a:t>)</a:t>
            </a:r>
          </a:p>
          <a:p>
            <a:r>
              <a:rPr lang="en-IN" sz="1600" dirty="0" smtClean="0">
                <a:solidFill>
                  <a:schemeClr val="tx2"/>
                </a:solidFill>
                <a:latin typeface="Tahoma" pitchFamily="34" charset="0"/>
                <a:ea typeface="Tahoma" pitchFamily="34" charset="0"/>
                <a:cs typeface="Tahoma" pitchFamily="34" charset="0"/>
              </a:rPr>
              <a:t>(</a:t>
            </a:r>
            <a:r>
              <a:rPr lang="en-IN" sz="1600" dirty="0" err="1" smtClean="0">
                <a:solidFill>
                  <a:schemeClr val="tx2"/>
                </a:solidFill>
                <a:latin typeface="Tahoma" pitchFamily="34" charset="0"/>
                <a:ea typeface="Tahoma" pitchFamily="34" charset="0"/>
                <a:cs typeface="Tahoma" pitchFamily="34" charset="0"/>
              </a:rPr>
              <a:t>tid</a:t>
            </a:r>
            <a:r>
              <a:rPr lang="en-IN" sz="1600" dirty="0" smtClean="0">
                <a:solidFill>
                  <a:schemeClr val="tx2"/>
                </a:solidFill>
                <a:latin typeface="Tahoma" pitchFamily="34" charset="0"/>
                <a:ea typeface="Tahoma" pitchFamily="34" charset="0"/>
                <a:cs typeface="Tahoma" pitchFamily="34" charset="0"/>
              </a:rPr>
              <a:t>, </a:t>
            </a:r>
            <a:r>
              <a:rPr lang="en-IN" sz="1600" dirty="0" err="1" smtClean="0">
                <a:solidFill>
                  <a:schemeClr val="tx2"/>
                </a:solidFill>
                <a:latin typeface="Tahoma" pitchFamily="34" charset="0"/>
                <a:ea typeface="Tahoma" pitchFamily="34" charset="0"/>
                <a:cs typeface="Tahoma" pitchFamily="34" charset="0"/>
              </a:rPr>
              <a:t>tcid</a:t>
            </a:r>
            <a:r>
              <a:rPr lang="en-IN" sz="1600" dirty="0" smtClean="0">
                <a:solidFill>
                  <a:schemeClr val="tx2"/>
                </a:solidFill>
                <a:latin typeface="Tahoma" pitchFamily="34" charset="0"/>
                <a:ea typeface="Tahoma" pitchFamily="34" charset="0"/>
                <a:cs typeface="Tahoma" pitchFamily="34" charset="0"/>
              </a:rPr>
              <a:t>, country)</a:t>
            </a:r>
          </a:p>
          <a:p>
            <a:endParaRPr lang="en-IN" sz="1600" dirty="0">
              <a:solidFill>
                <a:schemeClr val="tx2"/>
              </a:solidFill>
              <a:latin typeface="Tahoma" pitchFamily="34" charset="0"/>
              <a:ea typeface="Tahoma" pitchFamily="34" charset="0"/>
              <a:cs typeface="Tahoma" pitchFamily="34" charset="0"/>
            </a:endParaRPr>
          </a:p>
          <a:p>
            <a:r>
              <a:rPr lang="en-IN" sz="1600" dirty="0" smtClean="0">
                <a:solidFill>
                  <a:schemeClr val="tx2"/>
                </a:solidFill>
                <a:latin typeface="Tahoma" pitchFamily="34" charset="0"/>
                <a:ea typeface="Tahoma" pitchFamily="34" charset="0"/>
                <a:cs typeface="Tahoma" pitchFamily="34" charset="0"/>
              </a:rPr>
              <a:t>Grand total at the end</a:t>
            </a:r>
            <a:endParaRPr lang="en-IN" sz="1600" dirty="0">
              <a:solidFill>
                <a:schemeClr val="tx2"/>
              </a:solidFill>
              <a:latin typeface="Tahoma" pitchFamily="34" charset="0"/>
              <a:ea typeface="Tahoma" pitchFamily="34" charset="0"/>
              <a:cs typeface="Tahoma" pitchFamily="34" charset="0"/>
            </a:endParaRPr>
          </a:p>
        </p:txBody>
      </p:sp>
      <p:sp>
        <p:nvSpPr>
          <p:cNvPr id="32" name="Rectangle 31"/>
          <p:cNvSpPr/>
          <p:nvPr/>
        </p:nvSpPr>
        <p:spPr>
          <a:xfrm>
            <a:off x="5638800" y="1320582"/>
            <a:ext cx="2590800" cy="5016758"/>
          </a:xfrm>
          <a:prstGeom prst="rect">
            <a:avLst/>
          </a:prstGeom>
          <a:ln w="38100">
            <a:solidFill>
              <a:schemeClr val="bg2">
                <a:lumMod val="75000"/>
              </a:schemeClr>
            </a:solidFill>
          </a:ln>
        </p:spPr>
        <p:txBody>
          <a:bodyPr wrap="square">
            <a:spAutoFit/>
          </a:bodyPr>
          <a:lstStyle/>
          <a:p>
            <a:r>
              <a:rPr lang="en-IN" sz="1600" dirty="0" smtClean="0">
                <a:solidFill>
                  <a:schemeClr val="tx2"/>
                </a:solidFill>
                <a:latin typeface="Tahoma" pitchFamily="34" charset="0"/>
                <a:ea typeface="Tahoma" pitchFamily="34" charset="0"/>
                <a:cs typeface="Tahoma" pitchFamily="34" charset="0"/>
              </a:rPr>
              <a:t>select </a:t>
            </a:r>
            <a:r>
              <a:rPr lang="en-IN" sz="1600" dirty="0" err="1">
                <a:solidFill>
                  <a:schemeClr val="tx2"/>
                </a:solidFill>
                <a:latin typeface="Tahoma" pitchFamily="34" charset="0"/>
                <a:ea typeface="Tahoma" pitchFamily="34" charset="0"/>
                <a:cs typeface="Tahoma" pitchFamily="34" charset="0"/>
              </a:rPr>
              <a:t>tt.tid</a:t>
            </a:r>
            <a:r>
              <a:rPr lang="en-IN" sz="1600" dirty="0">
                <a:solidFill>
                  <a:schemeClr val="tx2"/>
                </a:solidFill>
                <a:latin typeface="Tahoma" pitchFamily="34" charset="0"/>
                <a:ea typeface="Tahoma" pitchFamily="34" charset="0"/>
                <a:cs typeface="Tahoma" pitchFamily="34" charset="0"/>
              </a:rPr>
              <a:t>, </a:t>
            </a:r>
            <a:r>
              <a:rPr lang="en-IN" sz="1600" dirty="0" err="1">
                <a:solidFill>
                  <a:schemeClr val="tx2"/>
                </a:solidFill>
                <a:latin typeface="Tahoma" pitchFamily="34" charset="0"/>
                <a:ea typeface="Tahoma" pitchFamily="34" charset="0"/>
                <a:cs typeface="Tahoma" pitchFamily="34" charset="0"/>
              </a:rPr>
              <a:t>tt.tcid</a:t>
            </a:r>
            <a:r>
              <a:rPr lang="en-IN" sz="1600" dirty="0">
                <a:solidFill>
                  <a:schemeClr val="tx2"/>
                </a:solidFill>
                <a:latin typeface="Tahoma" pitchFamily="34" charset="0"/>
                <a:ea typeface="Tahoma" pitchFamily="34" charset="0"/>
                <a:cs typeface="Tahoma" pitchFamily="34" charset="0"/>
              </a:rPr>
              <a:t>, </a:t>
            </a:r>
            <a:r>
              <a:rPr lang="en-IN" sz="1600" dirty="0" err="1" smtClean="0">
                <a:solidFill>
                  <a:schemeClr val="tx2"/>
                </a:solidFill>
                <a:latin typeface="Tahoma" pitchFamily="34" charset="0"/>
                <a:ea typeface="Tahoma" pitchFamily="34" charset="0"/>
                <a:cs typeface="Tahoma" pitchFamily="34" charset="0"/>
              </a:rPr>
              <a:t>c.country</a:t>
            </a:r>
            <a:r>
              <a:rPr lang="en-IN" sz="1600" dirty="0" smtClean="0">
                <a:solidFill>
                  <a:schemeClr val="tx2"/>
                </a:solidFill>
                <a:latin typeface="Tahoma" pitchFamily="34" charset="0"/>
                <a:ea typeface="Tahoma" pitchFamily="34" charset="0"/>
                <a:cs typeface="Tahoma" pitchFamily="34" charset="0"/>
              </a:rPr>
              <a:t>, count</a:t>
            </a:r>
            <a:r>
              <a:rPr lang="en-IN" sz="1600" dirty="0">
                <a:solidFill>
                  <a:schemeClr val="tx2"/>
                </a:solidFill>
                <a:latin typeface="Tahoma" pitchFamily="34" charset="0"/>
                <a:ea typeface="Tahoma" pitchFamily="34" charset="0"/>
                <a:cs typeface="Tahoma" pitchFamily="34" charset="0"/>
              </a:rPr>
              <a:t>(*)</a:t>
            </a:r>
          </a:p>
          <a:p>
            <a:r>
              <a:rPr lang="en-IN" sz="1600" dirty="0">
                <a:solidFill>
                  <a:schemeClr val="tx2"/>
                </a:solidFill>
                <a:latin typeface="Tahoma" pitchFamily="34" charset="0"/>
                <a:ea typeface="Tahoma" pitchFamily="34" charset="0"/>
                <a:cs typeface="Tahoma" pitchFamily="34" charset="0"/>
              </a:rPr>
              <a:t>from </a:t>
            </a:r>
            <a:r>
              <a:rPr lang="en-IN" sz="1600" dirty="0" err="1">
                <a:solidFill>
                  <a:schemeClr val="tx2"/>
                </a:solidFill>
                <a:latin typeface="Tahoma" pitchFamily="34" charset="0"/>
                <a:ea typeface="Tahoma" pitchFamily="34" charset="0"/>
                <a:cs typeface="Tahoma" pitchFamily="34" charset="0"/>
              </a:rPr>
              <a:t>test_taken</a:t>
            </a:r>
            <a:r>
              <a:rPr lang="en-IN" sz="1600" dirty="0">
                <a:solidFill>
                  <a:schemeClr val="tx2"/>
                </a:solidFill>
                <a:latin typeface="Tahoma" pitchFamily="34" charset="0"/>
                <a:ea typeface="Tahoma" pitchFamily="34" charset="0"/>
                <a:cs typeface="Tahoma" pitchFamily="34" charset="0"/>
              </a:rPr>
              <a:t> </a:t>
            </a:r>
            <a:r>
              <a:rPr lang="en-IN" sz="1600" dirty="0" err="1">
                <a:solidFill>
                  <a:schemeClr val="tx2"/>
                </a:solidFill>
                <a:latin typeface="Tahoma" pitchFamily="34" charset="0"/>
                <a:ea typeface="Tahoma" pitchFamily="34" charset="0"/>
                <a:cs typeface="Tahoma" pitchFamily="34" charset="0"/>
              </a:rPr>
              <a:t>tt</a:t>
            </a:r>
            <a:r>
              <a:rPr lang="en-IN" sz="1600" dirty="0">
                <a:solidFill>
                  <a:schemeClr val="tx2"/>
                </a:solidFill>
                <a:latin typeface="Tahoma" pitchFamily="34" charset="0"/>
                <a:ea typeface="Tahoma" pitchFamily="34" charset="0"/>
                <a:cs typeface="Tahoma" pitchFamily="34" charset="0"/>
              </a:rPr>
              <a:t>, candidate c</a:t>
            </a:r>
          </a:p>
          <a:p>
            <a:r>
              <a:rPr lang="en-IN" sz="1600" dirty="0">
                <a:solidFill>
                  <a:schemeClr val="tx2"/>
                </a:solidFill>
                <a:latin typeface="Tahoma" pitchFamily="34" charset="0"/>
                <a:ea typeface="Tahoma" pitchFamily="34" charset="0"/>
                <a:cs typeface="Tahoma" pitchFamily="34" charset="0"/>
              </a:rPr>
              <a:t>where </a:t>
            </a:r>
            <a:r>
              <a:rPr lang="en-IN" sz="1600" dirty="0" err="1">
                <a:solidFill>
                  <a:schemeClr val="tx2"/>
                </a:solidFill>
                <a:latin typeface="Tahoma" pitchFamily="34" charset="0"/>
                <a:ea typeface="Tahoma" pitchFamily="34" charset="0"/>
                <a:cs typeface="Tahoma" pitchFamily="34" charset="0"/>
              </a:rPr>
              <a:t>tt.tid</a:t>
            </a:r>
            <a:r>
              <a:rPr lang="en-IN" sz="1600" dirty="0">
                <a:solidFill>
                  <a:schemeClr val="tx2"/>
                </a:solidFill>
                <a:latin typeface="Tahoma" pitchFamily="34" charset="0"/>
                <a:ea typeface="Tahoma" pitchFamily="34" charset="0"/>
                <a:cs typeface="Tahoma" pitchFamily="34" charset="0"/>
              </a:rPr>
              <a:t> = </a:t>
            </a:r>
            <a:r>
              <a:rPr lang="en-IN" sz="1600" dirty="0" err="1">
                <a:solidFill>
                  <a:schemeClr val="tx2"/>
                </a:solidFill>
                <a:latin typeface="Tahoma" pitchFamily="34" charset="0"/>
                <a:ea typeface="Tahoma" pitchFamily="34" charset="0"/>
                <a:cs typeface="Tahoma" pitchFamily="34" charset="0"/>
              </a:rPr>
              <a:t>c.tid</a:t>
            </a:r>
            <a:endParaRPr lang="en-IN" sz="1600" dirty="0">
              <a:solidFill>
                <a:schemeClr val="tx2"/>
              </a:solidFill>
              <a:latin typeface="Tahoma" pitchFamily="34" charset="0"/>
              <a:ea typeface="Tahoma" pitchFamily="34" charset="0"/>
              <a:cs typeface="Tahoma" pitchFamily="34" charset="0"/>
            </a:endParaRPr>
          </a:p>
          <a:p>
            <a:r>
              <a:rPr lang="en-IN" sz="1600" dirty="0">
                <a:solidFill>
                  <a:schemeClr val="tx2"/>
                </a:solidFill>
                <a:latin typeface="Tahoma" pitchFamily="34" charset="0"/>
                <a:ea typeface="Tahoma" pitchFamily="34" charset="0"/>
                <a:cs typeface="Tahoma" pitchFamily="34" charset="0"/>
              </a:rPr>
              <a:t>group by </a:t>
            </a:r>
          </a:p>
          <a:p>
            <a:r>
              <a:rPr lang="en-IN" sz="1600" dirty="0">
                <a:solidFill>
                  <a:schemeClr val="tx2"/>
                </a:solidFill>
                <a:latin typeface="Tahoma" pitchFamily="34" charset="0"/>
                <a:ea typeface="Tahoma" pitchFamily="34" charset="0"/>
                <a:cs typeface="Tahoma" pitchFamily="34" charset="0"/>
              </a:rPr>
              <a:t>cube (</a:t>
            </a:r>
            <a:r>
              <a:rPr lang="en-IN" sz="1600" dirty="0" err="1">
                <a:solidFill>
                  <a:schemeClr val="tx2"/>
                </a:solidFill>
                <a:latin typeface="Tahoma" pitchFamily="34" charset="0"/>
                <a:ea typeface="Tahoma" pitchFamily="34" charset="0"/>
                <a:cs typeface="Tahoma" pitchFamily="34" charset="0"/>
              </a:rPr>
              <a:t>tid</a:t>
            </a:r>
            <a:r>
              <a:rPr lang="en-IN" sz="1600" dirty="0">
                <a:solidFill>
                  <a:schemeClr val="tx2"/>
                </a:solidFill>
                <a:latin typeface="Tahoma" pitchFamily="34" charset="0"/>
                <a:ea typeface="Tahoma" pitchFamily="34" charset="0"/>
                <a:cs typeface="Tahoma" pitchFamily="34" charset="0"/>
              </a:rPr>
              <a:t>, </a:t>
            </a:r>
            <a:r>
              <a:rPr lang="en-IN" sz="1600" dirty="0" err="1">
                <a:solidFill>
                  <a:schemeClr val="tx2"/>
                </a:solidFill>
                <a:latin typeface="Tahoma" pitchFamily="34" charset="0"/>
                <a:ea typeface="Tahoma" pitchFamily="34" charset="0"/>
                <a:cs typeface="Tahoma" pitchFamily="34" charset="0"/>
              </a:rPr>
              <a:t>tcid</a:t>
            </a:r>
            <a:r>
              <a:rPr lang="en-IN" sz="1600" dirty="0">
                <a:solidFill>
                  <a:schemeClr val="tx2"/>
                </a:solidFill>
                <a:latin typeface="Tahoma" pitchFamily="34" charset="0"/>
                <a:ea typeface="Tahoma" pitchFamily="34" charset="0"/>
                <a:cs typeface="Tahoma" pitchFamily="34" charset="0"/>
              </a:rPr>
              <a:t>, country</a:t>
            </a:r>
            <a:r>
              <a:rPr lang="en-IN" sz="1600" dirty="0" smtClean="0">
                <a:solidFill>
                  <a:schemeClr val="tx2"/>
                </a:solidFill>
                <a:latin typeface="Tahoma" pitchFamily="34" charset="0"/>
                <a:ea typeface="Tahoma" pitchFamily="34" charset="0"/>
                <a:cs typeface="Tahoma" pitchFamily="34" charset="0"/>
              </a:rPr>
              <a:t>)</a:t>
            </a:r>
          </a:p>
          <a:p>
            <a:endParaRPr lang="en-IN" sz="1600" dirty="0">
              <a:solidFill>
                <a:schemeClr val="tx2"/>
              </a:solidFill>
              <a:latin typeface="Tahoma" pitchFamily="34" charset="0"/>
              <a:ea typeface="Tahoma" pitchFamily="34" charset="0"/>
              <a:cs typeface="Tahoma" pitchFamily="34" charset="0"/>
            </a:endParaRPr>
          </a:p>
          <a:p>
            <a:r>
              <a:rPr lang="en-IN" sz="1600" dirty="0" smtClean="0">
                <a:solidFill>
                  <a:schemeClr val="tx2"/>
                </a:solidFill>
                <a:latin typeface="Tahoma" pitchFamily="34" charset="0"/>
                <a:ea typeface="Tahoma" pitchFamily="34" charset="0"/>
                <a:cs typeface="Tahoma" pitchFamily="34" charset="0"/>
              </a:rPr>
              <a:t>Cube (a, b, c)</a:t>
            </a:r>
          </a:p>
          <a:p>
            <a:r>
              <a:rPr lang="en-IN" sz="1600" dirty="0" smtClean="0">
                <a:solidFill>
                  <a:schemeClr val="tx2"/>
                </a:solidFill>
                <a:latin typeface="Tahoma" pitchFamily="34" charset="0"/>
                <a:ea typeface="Tahoma" pitchFamily="34" charset="0"/>
                <a:cs typeface="Tahoma" pitchFamily="34" charset="0"/>
              </a:rPr>
              <a:t>Grouping done on all possible combinations.</a:t>
            </a:r>
          </a:p>
          <a:p>
            <a:r>
              <a:rPr lang="en-IN" sz="1600" dirty="0" smtClean="0">
                <a:solidFill>
                  <a:schemeClr val="tx2"/>
                </a:solidFill>
                <a:latin typeface="Tahoma" pitchFamily="34" charset="0"/>
                <a:ea typeface="Tahoma" pitchFamily="34" charset="0"/>
                <a:cs typeface="Tahoma" pitchFamily="34" charset="0"/>
              </a:rPr>
              <a:t>a</a:t>
            </a:r>
          </a:p>
          <a:p>
            <a:r>
              <a:rPr lang="en-IN" sz="1600" dirty="0" smtClean="0">
                <a:solidFill>
                  <a:schemeClr val="tx2"/>
                </a:solidFill>
                <a:latin typeface="Tahoma" pitchFamily="34" charset="0"/>
                <a:ea typeface="Tahoma" pitchFamily="34" charset="0"/>
                <a:cs typeface="Tahoma" pitchFamily="34" charset="0"/>
              </a:rPr>
              <a:t>b</a:t>
            </a:r>
          </a:p>
          <a:p>
            <a:r>
              <a:rPr lang="en-IN" sz="1600" dirty="0" smtClean="0">
                <a:solidFill>
                  <a:schemeClr val="tx2"/>
                </a:solidFill>
                <a:latin typeface="Tahoma" pitchFamily="34" charset="0"/>
                <a:ea typeface="Tahoma" pitchFamily="34" charset="0"/>
                <a:cs typeface="Tahoma" pitchFamily="34" charset="0"/>
              </a:rPr>
              <a:t>c</a:t>
            </a:r>
          </a:p>
          <a:p>
            <a:r>
              <a:rPr lang="en-IN" sz="1600" dirty="0" err="1" smtClean="0">
                <a:solidFill>
                  <a:schemeClr val="tx2"/>
                </a:solidFill>
                <a:latin typeface="Tahoma" pitchFamily="34" charset="0"/>
                <a:ea typeface="Tahoma" pitchFamily="34" charset="0"/>
                <a:cs typeface="Tahoma" pitchFamily="34" charset="0"/>
              </a:rPr>
              <a:t>ab</a:t>
            </a:r>
            <a:endParaRPr lang="en-IN" sz="1600" dirty="0" smtClean="0">
              <a:solidFill>
                <a:schemeClr val="tx2"/>
              </a:solidFill>
              <a:latin typeface="Tahoma" pitchFamily="34" charset="0"/>
              <a:ea typeface="Tahoma" pitchFamily="34" charset="0"/>
              <a:cs typeface="Tahoma" pitchFamily="34" charset="0"/>
            </a:endParaRPr>
          </a:p>
          <a:p>
            <a:r>
              <a:rPr lang="en-IN" sz="1600" dirty="0" err="1" smtClean="0">
                <a:solidFill>
                  <a:schemeClr val="tx2"/>
                </a:solidFill>
                <a:latin typeface="Tahoma" pitchFamily="34" charset="0"/>
                <a:ea typeface="Tahoma" pitchFamily="34" charset="0"/>
                <a:cs typeface="Tahoma" pitchFamily="34" charset="0"/>
              </a:rPr>
              <a:t>bc</a:t>
            </a:r>
            <a:endParaRPr lang="en-IN" sz="1600" dirty="0" smtClean="0">
              <a:solidFill>
                <a:schemeClr val="tx2"/>
              </a:solidFill>
              <a:latin typeface="Tahoma" pitchFamily="34" charset="0"/>
              <a:ea typeface="Tahoma" pitchFamily="34" charset="0"/>
              <a:cs typeface="Tahoma" pitchFamily="34" charset="0"/>
            </a:endParaRPr>
          </a:p>
          <a:p>
            <a:r>
              <a:rPr lang="en-IN" sz="1600" dirty="0" err="1" smtClean="0">
                <a:solidFill>
                  <a:schemeClr val="tx2"/>
                </a:solidFill>
                <a:latin typeface="Tahoma" pitchFamily="34" charset="0"/>
                <a:ea typeface="Tahoma" pitchFamily="34" charset="0"/>
                <a:cs typeface="Tahoma" pitchFamily="34" charset="0"/>
              </a:rPr>
              <a:t>ca</a:t>
            </a:r>
            <a:endParaRPr lang="en-IN" sz="1600" dirty="0" smtClean="0">
              <a:solidFill>
                <a:schemeClr val="tx2"/>
              </a:solidFill>
              <a:latin typeface="Tahoma" pitchFamily="34" charset="0"/>
              <a:ea typeface="Tahoma" pitchFamily="34" charset="0"/>
              <a:cs typeface="Tahoma" pitchFamily="34" charset="0"/>
            </a:endParaRPr>
          </a:p>
          <a:p>
            <a:r>
              <a:rPr lang="en-IN" sz="1600" dirty="0" err="1" smtClean="0">
                <a:solidFill>
                  <a:schemeClr val="tx2"/>
                </a:solidFill>
                <a:latin typeface="Tahoma" pitchFamily="34" charset="0"/>
                <a:ea typeface="Tahoma" pitchFamily="34" charset="0"/>
                <a:cs typeface="Tahoma" pitchFamily="34" charset="0"/>
              </a:rPr>
              <a:t>abc</a:t>
            </a:r>
            <a:endParaRPr lang="en-IN" sz="1600" dirty="0" smtClean="0">
              <a:solidFill>
                <a:schemeClr val="tx2"/>
              </a:solidFill>
              <a:latin typeface="Tahoma" pitchFamily="34" charset="0"/>
              <a:ea typeface="Tahoma" pitchFamily="34" charset="0"/>
              <a:cs typeface="Tahoma" pitchFamily="34" charset="0"/>
            </a:endParaRPr>
          </a:p>
          <a:p>
            <a:endParaRPr lang="en-IN" sz="1600" dirty="0">
              <a:solidFill>
                <a:schemeClr val="tx2"/>
              </a:solidFill>
              <a:latin typeface="Tahoma" pitchFamily="34" charset="0"/>
              <a:ea typeface="Tahoma" pitchFamily="34" charset="0"/>
              <a:cs typeface="Tahoma" pitchFamily="34" charset="0"/>
            </a:endParaRPr>
          </a:p>
          <a:p>
            <a:r>
              <a:rPr lang="en-IN" sz="1600" dirty="0">
                <a:solidFill>
                  <a:schemeClr val="tx2"/>
                </a:solidFill>
                <a:latin typeface="Tahoma" pitchFamily="34" charset="0"/>
                <a:ea typeface="Tahoma" pitchFamily="34" charset="0"/>
                <a:cs typeface="Tahoma" pitchFamily="34" charset="0"/>
              </a:rPr>
              <a:t>Grand total at the </a:t>
            </a:r>
            <a:r>
              <a:rPr lang="en-IN" sz="1600" dirty="0" smtClean="0">
                <a:solidFill>
                  <a:schemeClr val="tx2"/>
                </a:solidFill>
                <a:latin typeface="Tahoma" pitchFamily="34" charset="0"/>
                <a:ea typeface="Tahoma" pitchFamily="34" charset="0"/>
                <a:cs typeface="Tahoma" pitchFamily="34" charset="0"/>
              </a:rPr>
              <a:t>end</a:t>
            </a:r>
            <a:endParaRPr lang="en-IN" sz="1600" dirty="0">
              <a:solidFill>
                <a:schemeClr val="tx2"/>
              </a:solidFill>
              <a:latin typeface="Tahoma" pitchFamily="34" charset="0"/>
              <a:ea typeface="Tahoma" pitchFamily="34" charset="0"/>
              <a:cs typeface="Tahoma" pitchFamily="34" charset="0"/>
            </a:endParaRPr>
          </a:p>
        </p:txBody>
      </p:sp>
      <p:sp>
        <p:nvSpPr>
          <p:cNvPr id="8" name="Title 1"/>
          <p:cNvSpPr>
            <a:spLocks noGrp="1"/>
          </p:cNvSpPr>
          <p:nvPr>
            <p:ph type="title"/>
          </p:nvPr>
        </p:nvSpPr>
        <p:spPr>
          <a:xfrm>
            <a:off x="51418" y="76200"/>
            <a:ext cx="8186055" cy="609600"/>
          </a:xfrm>
        </p:spPr>
        <p:txBody>
          <a:bodyPr/>
          <a:lstStyle/>
          <a:p>
            <a:r>
              <a:rPr lang="en-IN" sz="3600" b="1" dirty="0" smtClean="0"/>
              <a:t>ADVANCED SQL</a:t>
            </a:r>
            <a:endParaRPr lang="en-IN" sz="3600" b="1" dirty="0"/>
          </a:p>
        </p:txBody>
      </p:sp>
    </p:spTree>
    <p:extLst>
      <p:ext uri="{BB962C8B-B14F-4D97-AF65-F5344CB8AC3E}">
        <p14:creationId xmlns:p14="http://schemas.microsoft.com/office/powerpoint/2010/main" val="2373663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xEl>
                                              <p:pRg st="3" end="3"/>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1">
                                            <p:txEl>
                                              <p:pRg st="6" end="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xEl>
                                              <p:pRg st="8" end="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1">
                                            <p:txEl>
                                              <p:pRg st="9" end="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1">
                                            <p:txEl>
                                              <p:pRg st="12" end="1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xEl>
                                              <p:pRg st="13" end="1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
                                            <p:txEl>
                                              <p:pRg st="14" end="1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1">
                                            <p:txEl>
                                              <p:pRg st="16" end="1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2">
                                            <p:txEl>
                                              <p:pRg st="0" end="0"/>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2">
                                            <p:txEl>
                                              <p:pRg st="1" end="1"/>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xEl>
                                              <p:pRg st="2" end="2"/>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2">
                                            <p:txEl>
                                              <p:pRg st="3" end="3"/>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2">
                                            <p:txEl>
                                              <p:pRg st="6" end="6"/>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2">
                                            <p:txEl>
                                              <p:pRg st="7" end="7"/>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2">
                                            <p:txEl>
                                              <p:pRg st="8" end="8"/>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2">
                                            <p:txEl>
                                              <p:pRg st="9" end="9"/>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2">
                                            <p:txEl>
                                              <p:pRg st="10" end="10"/>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2">
                                            <p:txEl>
                                              <p:pRg st="11" end="11"/>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2">
                                            <p:txEl>
                                              <p:pRg st="12" end="12"/>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2">
                                            <p:txEl>
                                              <p:pRg st="13" end="13"/>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2">
                                            <p:txEl>
                                              <p:pRg st="14" end="1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DF81DD3-974D-4BFF-A42E-CCA6A7146506}" type="slidenum">
              <a:rPr lang="en-US" sz="1200" smtClean="0">
                <a:solidFill>
                  <a:schemeClr val="tx2"/>
                </a:solidFill>
              </a:rPr>
              <a:pPr eaLnBrk="1" hangingPunct="1"/>
              <a:t>59</a:t>
            </a:fld>
            <a:endParaRPr lang="en-US" sz="1200" smtClean="0">
              <a:solidFill>
                <a:schemeClr val="tx2"/>
              </a:solidFill>
            </a:endParaRPr>
          </a:p>
        </p:txBody>
      </p:sp>
      <p:sp>
        <p:nvSpPr>
          <p:cNvPr id="3" name="Rectangle 2"/>
          <p:cNvSpPr/>
          <p:nvPr/>
        </p:nvSpPr>
        <p:spPr>
          <a:xfrm>
            <a:off x="381000" y="914400"/>
            <a:ext cx="7772400" cy="5632311"/>
          </a:xfrm>
          <a:prstGeom prst="rect">
            <a:avLst/>
          </a:prstGeom>
          <a:ln w="38100">
            <a:solidFill>
              <a:schemeClr val="bg2">
                <a:lumMod val="75000"/>
              </a:schemeClr>
            </a:solidFill>
          </a:ln>
        </p:spPr>
        <p:txBody>
          <a:bodyPr wrap="square">
            <a:spAutoFit/>
          </a:bodyPr>
          <a:lstStyle/>
          <a:p>
            <a:pPr marL="285750" indent="-285750">
              <a:buFont typeface="Wingdings" pitchFamily="2" charset="2"/>
              <a:buChar char="Ø"/>
            </a:pPr>
            <a:r>
              <a:rPr lang="en-IN" dirty="0" smtClean="0">
                <a:solidFill>
                  <a:schemeClr val="tx2"/>
                </a:solidFill>
                <a:latin typeface="Tahoma" pitchFamily="34" charset="0"/>
                <a:ea typeface="Tahoma" pitchFamily="34" charset="0"/>
                <a:cs typeface="Tahoma" pitchFamily="34" charset="0"/>
              </a:rPr>
              <a:t>The</a:t>
            </a:r>
            <a:r>
              <a:rPr lang="en-IN" dirty="0">
                <a:solidFill>
                  <a:schemeClr val="tx2"/>
                </a:solidFill>
                <a:latin typeface="Tahoma" pitchFamily="34" charset="0"/>
                <a:ea typeface="Tahoma" pitchFamily="34" charset="0"/>
                <a:cs typeface="Tahoma" pitchFamily="34" charset="0"/>
              </a:rPr>
              <a:t> EXISTS operator is used to test for the existence of any record in a </a:t>
            </a:r>
            <a:r>
              <a:rPr lang="en-IN" dirty="0" smtClean="0">
                <a:solidFill>
                  <a:schemeClr val="tx2"/>
                </a:solidFill>
                <a:latin typeface="Tahoma" pitchFamily="34" charset="0"/>
                <a:ea typeface="Tahoma" pitchFamily="34" charset="0"/>
                <a:cs typeface="Tahoma" pitchFamily="34" charset="0"/>
              </a:rPr>
              <a:t>sub-query</a:t>
            </a:r>
            <a:r>
              <a:rPr lang="en-IN" dirty="0">
                <a:solidFill>
                  <a:schemeClr val="tx2"/>
                </a:solidFill>
                <a:latin typeface="Tahoma" pitchFamily="34" charset="0"/>
                <a:ea typeface="Tahoma" pitchFamily="34" charset="0"/>
                <a:cs typeface="Tahoma" pitchFamily="34" charset="0"/>
              </a:rPr>
              <a:t>.</a:t>
            </a:r>
          </a:p>
          <a:p>
            <a:pPr marL="285750" indent="-285750">
              <a:buFont typeface="Wingdings" pitchFamily="2" charset="2"/>
              <a:buChar char="Ø"/>
            </a:pPr>
            <a:r>
              <a:rPr lang="en-IN" dirty="0">
                <a:solidFill>
                  <a:schemeClr val="tx2"/>
                </a:solidFill>
                <a:latin typeface="Tahoma" pitchFamily="34" charset="0"/>
                <a:ea typeface="Tahoma" pitchFamily="34" charset="0"/>
                <a:cs typeface="Tahoma" pitchFamily="34" charset="0"/>
              </a:rPr>
              <a:t>The EXISTS operator returns TRUE if the </a:t>
            </a:r>
            <a:r>
              <a:rPr lang="en-IN" dirty="0" smtClean="0">
                <a:solidFill>
                  <a:schemeClr val="tx2"/>
                </a:solidFill>
                <a:latin typeface="Tahoma" pitchFamily="34" charset="0"/>
                <a:ea typeface="Tahoma" pitchFamily="34" charset="0"/>
                <a:cs typeface="Tahoma" pitchFamily="34" charset="0"/>
              </a:rPr>
              <a:t>sub-query </a:t>
            </a:r>
            <a:r>
              <a:rPr lang="en-IN" dirty="0">
                <a:solidFill>
                  <a:schemeClr val="tx2"/>
                </a:solidFill>
                <a:latin typeface="Tahoma" pitchFamily="34" charset="0"/>
                <a:ea typeface="Tahoma" pitchFamily="34" charset="0"/>
                <a:cs typeface="Tahoma" pitchFamily="34" charset="0"/>
              </a:rPr>
              <a:t>returns one or more records.</a:t>
            </a:r>
          </a:p>
          <a:p>
            <a:pPr lvl="2"/>
            <a:r>
              <a:rPr lang="en-IN" dirty="0" smtClean="0">
                <a:solidFill>
                  <a:srgbClr val="C00000"/>
                </a:solidFill>
                <a:latin typeface="Tahoma" pitchFamily="34" charset="0"/>
                <a:ea typeface="Tahoma" pitchFamily="34" charset="0"/>
                <a:cs typeface="Tahoma" pitchFamily="34" charset="0"/>
              </a:rPr>
              <a:t>SELECT </a:t>
            </a:r>
            <a:r>
              <a:rPr lang="en-IN" dirty="0" err="1">
                <a:solidFill>
                  <a:srgbClr val="C00000"/>
                </a:solidFill>
                <a:latin typeface="Tahoma" pitchFamily="34" charset="0"/>
                <a:ea typeface="Tahoma" pitchFamily="34" charset="0"/>
                <a:cs typeface="Tahoma" pitchFamily="34" charset="0"/>
              </a:rPr>
              <a:t>column_name</a:t>
            </a:r>
            <a:r>
              <a:rPr lang="en-IN" dirty="0">
                <a:solidFill>
                  <a:srgbClr val="C00000"/>
                </a:solidFill>
                <a:latin typeface="Tahoma" pitchFamily="34" charset="0"/>
                <a:ea typeface="Tahoma" pitchFamily="34" charset="0"/>
                <a:cs typeface="Tahoma" pitchFamily="34" charset="0"/>
              </a:rPr>
              <a:t>(s)</a:t>
            </a:r>
          </a:p>
          <a:p>
            <a:pPr lvl="2"/>
            <a:r>
              <a:rPr lang="en-IN" dirty="0">
                <a:solidFill>
                  <a:srgbClr val="C00000"/>
                </a:solidFill>
                <a:latin typeface="Tahoma" pitchFamily="34" charset="0"/>
                <a:ea typeface="Tahoma" pitchFamily="34" charset="0"/>
                <a:cs typeface="Tahoma" pitchFamily="34" charset="0"/>
              </a:rPr>
              <a:t>FROM </a:t>
            </a:r>
            <a:r>
              <a:rPr lang="en-IN" dirty="0" err="1">
                <a:solidFill>
                  <a:srgbClr val="C00000"/>
                </a:solidFill>
                <a:latin typeface="Tahoma" pitchFamily="34" charset="0"/>
                <a:ea typeface="Tahoma" pitchFamily="34" charset="0"/>
                <a:cs typeface="Tahoma" pitchFamily="34" charset="0"/>
              </a:rPr>
              <a:t>table_name</a:t>
            </a:r>
            <a:endParaRPr lang="en-IN" dirty="0">
              <a:solidFill>
                <a:srgbClr val="C00000"/>
              </a:solidFill>
              <a:latin typeface="Tahoma" pitchFamily="34" charset="0"/>
              <a:ea typeface="Tahoma" pitchFamily="34" charset="0"/>
              <a:cs typeface="Tahoma" pitchFamily="34" charset="0"/>
            </a:endParaRPr>
          </a:p>
          <a:p>
            <a:pPr lvl="2"/>
            <a:r>
              <a:rPr lang="en-IN" dirty="0">
                <a:solidFill>
                  <a:srgbClr val="C00000"/>
                </a:solidFill>
                <a:latin typeface="Tahoma" pitchFamily="34" charset="0"/>
                <a:ea typeface="Tahoma" pitchFamily="34" charset="0"/>
                <a:cs typeface="Tahoma" pitchFamily="34" charset="0"/>
              </a:rPr>
              <a:t>WHERE EXISTS</a:t>
            </a:r>
          </a:p>
          <a:p>
            <a:pPr lvl="2"/>
            <a:r>
              <a:rPr lang="en-IN" dirty="0" smtClean="0">
                <a:solidFill>
                  <a:srgbClr val="C00000"/>
                </a:solidFill>
                <a:latin typeface="Tahoma" pitchFamily="34" charset="0"/>
                <a:ea typeface="Tahoma" pitchFamily="34" charset="0"/>
                <a:cs typeface="Tahoma" pitchFamily="34" charset="0"/>
              </a:rPr>
              <a:t>    (</a:t>
            </a:r>
            <a:r>
              <a:rPr lang="en-IN" dirty="0">
                <a:solidFill>
                  <a:srgbClr val="C00000"/>
                </a:solidFill>
                <a:latin typeface="Tahoma" pitchFamily="34" charset="0"/>
                <a:ea typeface="Tahoma" pitchFamily="34" charset="0"/>
                <a:cs typeface="Tahoma" pitchFamily="34" charset="0"/>
              </a:rPr>
              <a:t>SELECT </a:t>
            </a:r>
            <a:r>
              <a:rPr lang="en-IN" dirty="0" err="1">
                <a:solidFill>
                  <a:srgbClr val="C00000"/>
                </a:solidFill>
                <a:latin typeface="Tahoma" pitchFamily="34" charset="0"/>
                <a:ea typeface="Tahoma" pitchFamily="34" charset="0"/>
                <a:cs typeface="Tahoma" pitchFamily="34" charset="0"/>
              </a:rPr>
              <a:t>column_name</a:t>
            </a:r>
            <a:r>
              <a:rPr lang="en-IN" dirty="0">
                <a:solidFill>
                  <a:srgbClr val="C00000"/>
                </a:solidFill>
                <a:latin typeface="Tahoma" pitchFamily="34" charset="0"/>
                <a:ea typeface="Tahoma" pitchFamily="34" charset="0"/>
                <a:cs typeface="Tahoma" pitchFamily="34" charset="0"/>
              </a:rPr>
              <a:t> FROM </a:t>
            </a:r>
            <a:r>
              <a:rPr lang="en-IN" dirty="0" err="1">
                <a:solidFill>
                  <a:srgbClr val="C00000"/>
                </a:solidFill>
                <a:latin typeface="Tahoma" pitchFamily="34" charset="0"/>
                <a:ea typeface="Tahoma" pitchFamily="34" charset="0"/>
                <a:cs typeface="Tahoma" pitchFamily="34" charset="0"/>
              </a:rPr>
              <a:t>table_name</a:t>
            </a:r>
            <a:r>
              <a:rPr lang="en-IN" dirty="0">
                <a:solidFill>
                  <a:srgbClr val="C00000"/>
                </a:solidFill>
                <a:latin typeface="Tahoma" pitchFamily="34" charset="0"/>
                <a:ea typeface="Tahoma" pitchFamily="34" charset="0"/>
                <a:cs typeface="Tahoma" pitchFamily="34" charset="0"/>
              </a:rPr>
              <a:t> WHERE condition</a:t>
            </a:r>
            <a:r>
              <a:rPr lang="en-IN" dirty="0" smtClean="0">
                <a:solidFill>
                  <a:srgbClr val="C00000"/>
                </a:solidFill>
                <a:latin typeface="Tahoma" pitchFamily="34" charset="0"/>
                <a:ea typeface="Tahoma" pitchFamily="34" charset="0"/>
                <a:cs typeface="Tahoma" pitchFamily="34" charset="0"/>
              </a:rPr>
              <a:t>);</a:t>
            </a:r>
          </a:p>
          <a:p>
            <a:pPr lvl="2"/>
            <a:endParaRPr lang="en-IN" dirty="0" smtClean="0">
              <a:solidFill>
                <a:srgbClr val="C00000"/>
              </a:solidFill>
              <a:latin typeface="Tahoma" pitchFamily="34" charset="0"/>
              <a:ea typeface="Tahoma" pitchFamily="34" charset="0"/>
              <a:cs typeface="Tahoma" pitchFamily="34" charset="0"/>
            </a:endParaRPr>
          </a:p>
          <a:p>
            <a:r>
              <a:rPr lang="en-IN" dirty="0" smtClean="0">
                <a:solidFill>
                  <a:schemeClr val="tx2"/>
                </a:solidFill>
                <a:latin typeface="Tahoma" pitchFamily="34" charset="0"/>
                <a:ea typeface="Tahoma" pitchFamily="34" charset="0"/>
                <a:cs typeface="Tahoma" pitchFamily="34" charset="0"/>
              </a:rPr>
              <a:t>e.g. </a:t>
            </a:r>
            <a:r>
              <a:rPr lang="en-IN" dirty="0">
                <a:solidFill>
                  <a:schemeClr val="tx2"/>
                </a:solidFill>
                <a:latin typeface="Tahoma" pitchFamily="34" charset="0"/>
                <a:ea typeface="Tahoma" pitchFamily="34" charset="0"/>
                <a:cs typeface="Tahoma" pitchFamily="34" charset="0"/>
              </a:rPr>
              <a:t>Display department names where employees are working.</a:t>
            </a:r>
          </a:p>
          <a:p>
            <a:r>
              <a:rPr lang="en-IN" dirty="0">
                <a:solidFill>
                  <a:schemeClr val="tx2"/>
                </a:solidFill>
                <a:latin typeface="Tahoma" pitchFamily="34" charset="0"/>
                <a:ea typeface="Tahoma" pitchFamily="34" charset="0"/>
                <a:cs typeface="Tahoma" pitchFamily="34" charset="0"/>
              </a:rPr>
              <a:t>	</a:t>
            </a:r>
            <a:r>
              <a:rPr lang="en-IN" dirty="0" smtClean="0">
                <a:solidFill>
                  <a:srgbClr val="C00000"/>
                </a:solidFill>
                <a:latin typeface="Tahoma" pitchFamily="34" charset="0"/>
                <a:ea typeface="Tahoma" pitchFamily="34" charset="0"/>
                <a:cs typeface="Tahoma" pitchFamily="34" charset="0"/>
              </a:rPr>
              <a:t>select </a:t>
            </a:r>
            <a:r>
              <a:rPr lang="en-IN" dirty="0" err="1" smtClean="0">
                <a:solidFill>
                  <a:srgbClr val="C00000"/>
                </a:solidFill>
                <a:latin typeface="Tahoma" pitchFamily="34" charset="0"/>
                <a:ea typeface="Tahoma" pitchFamily="34" charset="0"/>
                <a:cs typeface="Tahoma" pitchFamily="34" charset="0"/>
              </a:rPr>
              <a:t>dname</a:t>
            </a:r>
            <a:endParaRPr lang="en-IN" dirty="0" smtClean="0">
              <a:solidFill>
                <a:srgbClr val="C00000"/>
              </a:solidFill>
              <a:latin typeface="Tahoma" pitchFamily="34" charset="0"/>
              <a:ea typeface="Tahoma" pitchFamily="34" charset="0"/>
              <a:cs typeface="Tahoma" pitchFamily="34" charset="0"/>
            </a:endParaRPr>
          </a:p>
          <a:p>
            <a:r>
              <a:rPr lang="en-IN" dirty="0">
                <a:solidFill>
                  <a:srgbClr val="C00000"/>
                </a:solidFill>
                <a:latin typeface="Tahoma" pitchFamily="34" charset="0"/>
                <a:ea typeface="Tahoma" pitchFamily="34" charset="0"/>
                <a:cs typeface="Tahoma" pitchFamily="34" charset="0"/>
              </a:rPr>
              <a:t>	</a:t>
            </a:r>
            <a:r>
              <a:rPr lang="en-IN" dirty="0" smtClean="0">
                <a:solidFill>
                  <a:srgbClr val="C00000"/>
                </a:solidFill>
                <a:latin typeface="Tahoma" pitchFamily="34" charset="0"/>
                <a:ea typeface="Tahoma" pitchFamily="34" charset="0"/>
                <a:cs typeface="Tahoma" pitchFamily="34" charset="0"/>
              </a:rPr>
              <a:t>from </a:t>
            </a:r>
            <a:r>
              <a:rPr lang="en-IN" dirty="0" err="1" smtClean="0">
                <a:solidFill>
                  <a:srgbClr val="C00000"/>
                </a:solidFill>
                <a:latin typeface="Tahoma" pitchFamily="34" charset="0"/>
                <a:ea typeface="Tahoma" pitchFamily="34" charset="0"/>
                <a:cs typeface="Tahoma" pitchFamily="34" charset="0"/>
              </a:rPr>
              <a:t>dept</a:t>
            </a:r>
            <a:endParaRPr lang="en-IN" dirty="0" smtClean="0">
              <a:solidFill>
                <a:srgbClr val="C00000"/>
              </a:solidFill>
              <a:latin typeface="Tahoma" pitchFamily="34" charset="0"/>
              <a:ea typeface="Tahoma" pitchFamily="34" charset="0"/>
              <a:cs typeface="Tahoma" pitchFamily="34" charset="0"/>
            </a:endParaRPr>
          </a:p>
          <a:p>
            <a:r>
              <a:rPr lang="en-IN" dirty="0">
                <a:solidFill>
                  <a:srgbClr val="C00000"/>
                </a:solidFill>
                <a:latin typeface="Tahoma" pitchFamily="34" charset="0"/>
                <a:ea typeface="Tahoma" pitchFamily="34" charset="0"/>
                <a:cs typeface="Tahoma" pitchFamily="34" charset="0"/>
              </a:rPr>
              <a:t>	</a:t>
            </a:r>
            <a:r>
              <a:rPr lang="en-IN" dirty="0" smtClean="0">
                <a:solidFill>
                  <a:srgbClr val="C00000"/>
                </a:solidFill>
                <a:latin typeface="Tahoma" pitchFamily="34" charset="0"/>
                <a:ea typeface="Tahoma" pitchFamily="34" charset="0"/>
                <a:cs typeface="Tahoma" pitchFamily="34" charset="0"/>
              </a:rPr>
              <a:t>where exists</a:t>
            </a:r>
          </a:p>
          <a:p>
            <a:r>
              <a:rPr lang="en-IN" dirty="0">
                <a:solidFill>
                  <a:srgbClr val="C00000"/>
                </a:solidFill>
                <a:latin typeface="Tahoma" pitchFamily="34" charset="0"/>
                <a:ea typeface="Tahoma" pitchFamily="34" charset="0"/>
                <a:cs typeface="Tahoma" pitchFamily="34" charset="0"/>
              </a:rPr>
              <a:t>	</a:t>
            </a:r>
            <a:r>
              <a:rPr lang="en-IN" dirty="0" smtClean="0">
                <a:solidFill>
                  <a:srgbClr val="C00000"/>
                </a:solidFill>
                <a:latin typeface="Tahoma" pitchFamily="34" charset="0"/>
                <a:ea typeface="Tahoma" pitchFamily="34" charset="0"/>
                <a:cs typeface="Tahoma" pitchFamily="34" charset="0"/>
              </a:rPr>
              <a:t>    (select * from </a:t>
            </a:r>
            <a:r>
              <a:rPr lang="en-IN" dirty="0" err="1" smtClean="0">
                <a:solidFill>
                  <a:srgbClr val="C00000"/>
                </a:solidFill>
                <a:latin typeface="Tahoma" pitchFamily="34" charset="0"/>
                <a:ea typeface="Tahoma" pitchFamily="34" charset="0"/>
                <a:cs typeface="Tahoma" pitchFamily="34" charset="0"/>
              </a:rPr>
              <a:t>emp</a:t>
            </a:r>
            <a:r>
              <a:rPr lang="en-IN" dirty="0" smtClean="0">
                <a:solidFill>
                  <a:srgbClr val="C00000"/>
                </a:solidFill>
                <a:latin typeface="Tahoma" pitchFamily="34" charset="0"/>
                <a:ea typeface="Tahoma" pitchFamily="34" charset="0"/>
                <a:cs typeface="Tahoma" pitchFamily="34" charset="0"/>
              </a:rPr>
              <a:t> where </a:t>
            </a:r>
            <a:r>
              <a:rPr lang="en-IN" dirty="0" err="1" smtClean="0">
                <a:solidFill>
                  <a:srgbClr val="C00000"/>
                </a:solidFill>
                <a:latin typeface="Tahoma" pitchFamily="34" charset="0"/>
                <a:ea typeface="Tahoma" pitchFamily="34" charset="0"/>
                <a:cs typeface="Tahoma" pitchFamily="34" charset="0"/>
              </a:rPr>
              <a:t>emp.deptno</a:t>
            </a:r>
            <a:r>
              <a:rPr lang="en-IN" dirty="0" smtClean="0">
                <a:solidFill>
                  <a:srgbClr val="C00000"/>
                </a:solidFill>
                <a:latin typeface="Tahoma" pitchFamily="34" charset="0"/>
                <a:ea typeface="Tahoma" pitchFamily="34" charset="0"/>
                <a:cs typeface="Tahoma" pitchFamily="34" charset="0"/>
              </a:rPr>
              <a:t> = </a:t>
            </a:r>
            <a:r>
              <a:rPr lang="en-IN" dirty="0" err="1" smtClean="0">
                <a:solidFill>
                  <a:srgbClr val="C00000"/>
                </a:solidFill>
                <a:latin typeface="Tahoma" pitchFamily="34" charset="0"/>
                <a:ea typeface="Tahoma" pitchFamily="34" charset="0"/>
                <a:cs typeface="Tahoma" pitchFamily="34" charset="0"/>
              </a:rPr>
              <a:t>dept.deptno</a:t>
            </a:r>
            <a:r>
              <a:rPr lang="en-IN" dirty="0" smtClean="0">
                <a:solidFill>
                  <a:srgbClr val="C00000"/>
                </a:solidFill>
                <a:latin typeface="Tahoma" pitchFamily="34" charset="0"/>
                <a:ea typeface="Tahoma" pitchFamily="34" charset="0"/>
                <a:cs typeface="Tahoma" pitchFamily="34" charset="0"/>
              </a:rPr>
              <a:t>);</a:t>
            </a:r>
          </a:p>
          <a:p>
            <a:endParaRPr lang="en-IN" dirty="0">
              <a:solidFill>
                <a:schemeClr val="tx2"/>
              </a:solidFill>
              <a:latin typeface="Tahoma" pitchFamily="34" charset="0"/>
              <a:ea typeface="Tahoma" pitchFamily="34" charset="0"/>
              <a:cs typeface="Tahoma" pitchFamily="34" charset="0"/>
            </a:endParaRPr>
          </a:p>
          <a:p>
            <a:r>
              <a:rPr lang="en-IN" dirty="0" smtClean="0">
                <a:solidFill>
                  <a:schemeClr val="tx2"/>
                </a:solidFill>
                <a:latin typeface="Tahoma" pitchFamily="34" charset="0"/>
                <a:ea typeface="Tahoma" pitchFamily="34" charset="0"/>
                <a:cs typeface="Tahoma" pitchFamily="34" charset="0"/>
              </a:rPr>
              <a:t>Display department names where employees are not working.</a:t>
            </a:r>
          </a:p>
          <a:p>
            <a:r>
              <a:rPr lang="en-IN" dirty="0" smtClean="0">
                <a:solidFill>
                  <a:schemeClr val="tx2"/>
                </a:solidFill>
                <a:latin typeface="Tahoma" pitchFamily="34" charset="0"/>
                <a:ea typeface="Tahoma" pitchFamily="34" charset="0"/>
                <a:cs typeface="Tahoma" pitchFamily="34" charset="0"/>
              </a:rPr>
              <a:t>	</a:t>
            </a:r>
            <a:r>
              <a:rPr lang="en-IN" dirty="0" smtClean="0">
                <a:solidFill>
                  <a:srgbClr val="C00000"/>
                </a:solidFill>
                <a:latin typeface="Tahoma" pitchFamily="34" charset="0"/>
                <a:ea typeface="Tahoma" pitchFamily="34" charset="0"/>
                <a:cs typeface="Tahoma" pitchFamily="34" charset="0"/>
              </a:rPr>
              <a:t>select </a:t>
            </a:r>
            <a:r>
              <a:rPr lang="en-IN" dirty="0" err="1">
                <a:solidFill>
                  <a:srgbClr val="C00000"/>
                </a:solidFill>
                <a:latin typeface="Tahoma" pitchFamily="34" charset="0"/>
                <a:ea typeface="Tahoma" pitchFamily="34" charset="0"/>
                <a:cs typeface="Tahoma" pitchFamily="34" charset="0"/>
              </a:rPr>
              <a:t>dname</a:t>
            </a:r>
            <a:endParaRPr lang="en-IN" dirty="0">
              <a:solidFill>
                <a:srgbClr val="C00000"/>
              </a:solidFill>
              <a:latin typeface="Tahoma" pitchFamily="34" charset="0"/>
              <a:ea typeface="Tahoma" pitchFamily="34" charset="0"/>
              <a:cs typeface="Tahoma" pitchFamily="34" charset="0"/>
            </a:endParaRPr>
          </a:p>
          <a:p>
            <a:r>
              <a:rPr lang="en-IN" dirty="0">
                <a:solidFill>
                  <a:srgbClr val="C00000"/>
                </a:solidFill>
                <a:latin typeface="Tahoma" pitchFamily="34" charset="0"/>
                <a:ea typeface="Tahoma" pitchFamily="34" charset="0"/>
                <a:cs typeface="Tahoma" pitchFamily="34" charset="0"/>
              </a:rPr>
              <a:t>	from </a:t>
            </a:r>
            <a:r>
              <a:rPr lang="en-IN" dirty="0" err="1">
                <a:solidFill>
                  <a:srgbClr val="C00000"/>
                </a:solidFill>
                <a:latin typeface="Tahoma" pitchFamily="34" charset="0"/>
                <a:ea typeface="Tahoma" pitchFamily="34" charset="0"/>
                <a:cs typeface="Tahoma" pitchFamily="34" charset="0"/>
              </a:rPr>
              <a:t>dept</a:t>
            </a:r>
            <a:endParaRPr lang="en-IN" dirty="0">
              <a:solidFill>
                <a:srgbClr val="C00000"/>
              </a:solidFill>
              <a:latin typeface="Tahoma" pitchFamily="34" charset="0"/>
              <a:ea typeface="Tahoma" pitchFamily="34" charset="0"/>
              <a:cs typeface="Tahoma" pitchFamily="34" charset="0"/>
            </a:endParaRPr>
          </a:p>
          <a:p>
            <a:r>
              <a:rPr lang="en-IN" dirty="0">
                <a:solidFill>
                  <a:srgbClr val="C00000"/>
                </a:solidFill>
                <a:latin typeface="Tahoma" pitchFamily="34" charset="0"/>
                <a:ea typeface="Tahoma" pitchFamily="34" charset="0"/>
                <a:cs typeface="Tahoma" pitchFamily="34" charset="0"/>
              </a:rPr>
              <a:t>	where </a:t>
            </a:r>
            <a:r>
              <a:rPr lang="en-IN" dirty="0" smtClean="0">
                <a:solidFill>
                  <a:srgbClr val="C00000"/>
                </a:solidFill>
                <a:latin typeface="Tahoma" pitchFamily="34" charset="0"/>
                <a:ea typeface="Tahoma" pitchFamily="34" charset="0"/>
                <a:cs typeface="Tahoma" pitchFamily="34" charset="0"/>
              </a:rPr>
              <a:t>not exists</a:t>
            </a:r>
            <a:endParaRPr lang="en-IN" dirty="0">
              <a:solidFill>
                <a:srgbClr val="C00000"/>
              </a:solidFill>
              <a:latin typeface="Tahoma" pitchFamily="34" charset="0"/>
              <a:ea typeface="Tahoma" pitchFamily="34" charset="0"/>
              <a:cs typeface="Tahoma" pitchFamily="34" charset="0"/>
            </a:endParaRPr>
          </a:p>
          <a:p>
            <a:r>
              <a:rPr lang="en-IN" dirty="0">
                <a:solidFill>
                  <a:srgbClr val="C00000"/>
                </a:solidFill>
                <a:latin typeface="Tahoma" pitchFamily="34" charset="0"/>
                <a:ea typeface="Tahoma" pitchFamily="34" charset="0"/>
                <a:cs typeface="Tahoma" pitchFamily="34" charset="0"/>
              </a:rPr>
              <a:t>	    (select * from </a:t>
            </a:r>
            <a:r>
              <a:rPr lang="en-IN" dirty="0" err="1">
                <a:solidFill>
                  <a:srgbClr val="C00000"/>
                </a:solidFill>
                <a:latin typeface="Tahoma" pitchFamily="34" charset="0"/>
                <a:ea typeface="Tahoma" pitchFamily="34" charset="0"/>
                <a:cs typeface="Tahoma" pitchFamily="34" charset="0"/>
              </a:rPr>
              <a:t>emp</a:t>
            </a:r>
            <a:r>
              <a:rPr lang="en-IN" dirty="0">
                <a:solidFill>
                  <a:srgbClr val="C00000"/>
                </a:solidFill>
                <a:latin typeface="Tahoma" pitchFamily="34" charset="0"/>
                <a:ea typeface="Tahoma" pitchFamily="34" charset="0"/>
                <a:cs typeface="Tahoma" pitchFamily="34" charset="0"/>
              </a:rPr>
              <a:t> where </a:t>
            </a:r>
            <a:r>
              <a:rPr lang="en-IN" dirty="0" err="1">
                <a:solidFill>
                  <a:srgbClr val="C00000"/>
                </a:solidFill>
                <a:latin typeface="Tahoma" pitchFamily="34" charset="0"/>
                <a:ea typeface="Tahoma" pitchFamily="34" charset="0"/>
                <a:cs typeface="Tahoma" pitchFamily="34" charset="0"/>
              </a:rPr>
              <a:t>emp.deptno</a:t>
            </a:r>
            <a:r>
              <a:rPr lang="en-IN" dirty="0">
                <a:solidFill>
                  <a:srgbClr val="C00000"/>
                </a:solidFill>
                <a:latin typeface="Tahoma" pitchFamily="34" charset="0"/>
                <a:ea typeface="Tahoma" pitchFamily="34" charset="0"/>
                <a:cs typeface="Tahoma" pitchFamily="34" charset="0"/>
              </a:rPr>
              <a:t> = </a:t>
            </a:r>
            <a:r>
              <a:rPr lang="en-IN" dirty="0" err="1">
                <a:solidFill>
                  <a:srgbClr val="C00000"/>
                </a:solidFill>
                <a:latin typeface="Tahoma" pitchFamily="34" charset="0"/>
                <a:ea typeface="Tahoma" pitchFamily="34" charset="0"/>
                <a:cs typeface="Tahoma" pitchFamily="34" charset="0"/>
              </a:rPr>
              <a:t>dept.deptno</a:t>
            </a:r>
            <a:r>
              <a:rPr lang="en-IN" dirty="0" smtClean="0">
                <a:solidFill>
                  <a:srgbClr val="C00000"/>
                </a:solidFill>
                <a:latin typeface="Tahoma" pitchFamily="34" charset="0"/>
                <a:ea typeface="Tahoma" pitchFamily="34" charset="0"/>
                <a:cs typeface="Tahoma" pitchFamily="34" charset="0"/>
              </a:rPr>
              <a:t>);</a:t>
            </a:r>
            <a:endParaRPr lang="en-IN" dirty="0">
              <a:solidFill>
                <a:srgbClr val="C00000"/>
              </a:solidFill>
              <a:latin typeface="Tahoma" pitchFamily="34" charset="0"/>
              <a:ea typeface="Tahoma" pitchFamily="34" charset="0"/>
              <a:cs typeface="Tahoma" pitchFamily="34" charset="0"/>
            </a:endParaRPr>
          </a:p>
        </p:txBody>
      </p:sp>
      <p:sp>
        <p:nvSpPr>
          <p:cNvPr id="8" name="Title 1"/>
          <p:cNvSpPr>
            <a:spLocks noGrp="1"/>
          </p:cNvSpPr>
          <p:nvPr>
            <p:ph type="title"/>
          </p:nvPr>
        </p:nvSpPr>
        <p:spPr>
          <a:xfrm>
            <a:off x="51418" y="76200"/>
            <a:ext cx="8186055" cy="609600"/>
          </a:xfrm>
        </p:spPr>
        <p:txBody>
          <a:bodyPr/>
          <a:lstStyle/>
          <a:p>
            <a:r>
              <a:rPr lang="en-IN" sz="3600" b="1" dirty="0" smtClean="0"/>
              <a:t>The EXISTS operator</a:t>
            </a:r>
            <a:endParaRPr lang="en-IN" sz="3600" b="1" dirty="0"/>
          </a:p>
        </p:txBody>
      </p:sp>
    </p:spTree>
    <p:extLst>
      <p:ext uri="{BB962C8B-B14F-4D97-AF65-F5344CB8AC3E}">
        <p14:creationId xmlns:p14="http://schemas.microsoft.com/office/powerpoint/2010/main" val="3578519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6</a:t>
            </a:fld>
            <a:endParaRPr lang="en-IN"/>
          </a:p>
        </p:txBody>
      </p:sp>
      <p:sp>
        <p:nvSpPr>
          <p:cNvPr id="3" name="Title 1"/>
          <p:cNvSpPr>
            <a:spLocks noGrp="1"/>
          </p:cNvSpPr>
          <p:nvPr>
            <p:ph type="title"/>
          </p:nvPr>
        </p:nvSpPr>
        <p:spPr>
          <a:xfrm>
            <a:off x="381000" y="152400"/>
            <a:ext cx="7620000" cy="609600"/>
          </a:xfrm>
        </p:spPr>
        <p:txBody>
          <a:bodyPr/>
          <a:lstStyle/>
          <a:p>
            <a:r>
              <a:rPr lang="en-IN" dirty="0" smtClean="0"/>
              <a:t>SET operators</a:t>
            </a:r>
            <a:endParaRPr lang="en-IN" dirty="0"/>
          </a:p>
        </p:txBody>
      </p:sp>
      <p:sp>
        <p:nvSpPr>
          <p:cNvPr id="5" name="Rectangle 4"/>
          <p:cNvSpPr/>
          <p:nvPr/>
        </p:nvSpPr>
        <p:spPr>
          <a:xfrm>
            <a:off x="451658" y="914400"/>
            <a:ext cx="7445433" cy="4862870"/>
          </a:xfrm>
          <a:prstGeom prst="rect">
            <a:avLst/>
          </a:prstGeom>
          <a:solidFill>
            <a:schemeClr val="accent1">
              <a:lumMod val="20000"/>
              <a:lumOff val="80000"/>
            </a:schemeClr>
          </a:solidFill>
          <a:ln w="28575">
            <a:solidFill>
              <a:schemeClr val="tx1"/>
            </a:solidFill>
          </a:ln>
        </p:spPr>
        <p:txBody>
          <a:bodyPr wrap="square">
            <a:spAutoFit/>
          </a:bodyPr>
          <a:lstStyle/>
          <a:p>
            <a:pPr marL="342900" indent="-342900">
              <a:spcBef>
                <a:spcPts val="600"/>
              </a:spcBef>
              <a:buFont typeface="Wingdings" pitchFamily="2" charset="2"/>
              <a:buChar char="Ø"/>
            </a:pPr>
            <a:r>
              <a:rPr lang="en-IN" sz="2000" dirty="0" smtClean="0">
                <a:solidFill>
                  <a:schemeClr val="tx2"/>
                </a:solidFill>
              </a:rPr>
              <a:t>There are three SET operators which can be used in SQL queries</a:t>
            </a:r>
          </a:p>
          <a:p>
            <a:pPr marL="800100" lvl="1" indent="-342900">
              <a:spcBef>
                <a:spcPts val="600"/>
              </a:spcBef>
              <a:buFont typeface="Wingdings" pitchFamily="2" charset="2"/>
              <a:buChar char="Ø"/>
            </a:pPr>
            <a:r>
              <a:rPr lang="en-IN" sz="2000" dirty="0" smtClean="0">
                <a:solidFill>
                  <a:schemeClr val="tx2"/>
                </a:solidFill>
              </a:rPr>
              <a:t>UNION / UNION ALL</a:t>
            </a:r>
          </a:p>
          <a:p>
            <a:pPr marL="800100" lvl="1" indent="-342900">
              <a:spcBef>
                <a:spcPts val="600"/>
              </a:spcBef>
              <a:buFont typeface="Wingdings" pitchFamily="2" charset="2"/>
              <a:buChar char="Ø"/>
            </a:pPr>
            <a:r>
              <a:rPr lang="en-IN" sz="2000" dirty="0" smtClean="0">
                <a:solidFill>
                  <a:schemeClr val="tx2"/>
                </a:solidFill>
              </a:rPr>
              <a:t>INTERSECT </a:t>
            </a:r>
          </a:p>
          <a:p>
            <a:pPr marL="800100" lvl="1" indent="-342900">
              <a:spcBef>
                <a:spcPts val="600"/>
              </a:spcBef>
              <a:buFont typeface="Wingdings" pitchFamily="2" charset="2"/>
              <a:buChar char="Ø"/>
            </a:pPr>
            <a:r>
              <a:rPr lang="en-IN" sz="2000" dirty="0" smtClean="0">
                <a:solidFill>
                  <a:schemeClr val="tx2"/>
                </a:solidFill>
              </a:rPr>
              <a:t>MINUS</a:t>
            </a:r>
          </a:p>
          <a:p>
            <a:pPr marL="342900" indent="-342900">
              <a:spcBef>
                <a:spcPts val="600"/>
              </a:spcBef>
              <a:buFont typeface="Wingdings" pitchFamily="2" charset="2"/>
              <a:buChar char="Ø"/>
            </a:pPr>
            <a:r>
              <a:rPr lang="en-IN" sz="2000" dirty="0" smtClean="0">
                <a:solidFill>
                  <a:schemeClr val="tx2"/>
                </a:solidFill>
              </a:rPr>
              <a:t>To use  a SET operator, certain rules are to be followed which is called SET compatibility:</a:t>
            </a:r>
          </a:p>
          <a:p>
            <a:pPr marL="800100" lvl="1" indent="-342900">
              <a:spcBef>
                <a:spcPts val="600"/>
              </a:spcBef>
              <a:buFont typeface="Wingdings" pitchFamily="2" charset="2"/>
              <a:buChar char="Ø"/>
            </a:pPr>
            <a:r>
              <a:rPr lang="en-IN" sz="2000" dirty="0" smtClean="0">
                <a:solidFill>
                  <a:schemeClr val="tx2"/>
                </a:solidFill>
              </a:rPr>
              <a:t>e.g. </a:t>
            </a:r>
          </a:p>
          <a:p>
            <a:pPr lvl="2">
              <a:spcBef>
                <a:spcPts val="600"/>
              </a:spcBef>
            </a:pPr>
            <a:r>
              <a:rPr lang="en-IN" sz="2000" b="1" dirty="0" smtClean="0">
                <a:solidFill>
                  <a:schemeClr val="accent6">
                    <a:lumMod val="50000"/>
                  </a:schemeClr>
                </a:solidFill>
              </a:rPr>
              <a:t>select * from emp1</a:t>
            </a:r>
          </a:p>
          <a:p>
            <a:pPr lvl="2">
              <a:spcBef>
                <a:spcPts val="600"/>
              </a:spcBef>
            </a:pPr>
            <a:r>
              <a:rPr lang="en-IN" sz="2000" b="1" dirty="0" smtClean="0">
                <a:solidFill>
                  <a:schemeClr val="accent6">
                    <a:lumMod val="50000"/>
                  </a:schemeClr>
                </a:solidFill>
              </a:rPr>
              <a:t>union</a:t>
            </a:r>
          </a:p>
          <a:p>
            <a:pPr lvl="2">
              <a:spcBef>
                <a:spcPts val="600"/>
              </a:spcBef>
            </a:pPr>
            <a:r>
              <a:rPr lang="en-IN" sz="2000" b="1" dirty="0" smtClean="0">
                <a:solidFill>
                  <a:schemeClr val="accent6">
                    <a:lumMod val="50000"/>
                  </a:schemeClr>
                </a:solidFill>
              </a:rPr>
              <a:t>select * from emp2</a:t>
            </a:r>
          </a:p>
          <a:p>
            <a:pPr marL="800100" lvl="1" indent="-342900">
              <a:spcBef>
                <a:spcPts val="600"/>
              </a:spcBef>
              <a:buFont typeface="Wingdings" pitchFamily="2" charset="2"/>
              <a:buChar char="Ø"/>
            </a:pPr>
            <a:r>
              <a:rPr lang="en-IN" sz="2000" dirty="0" smtClean="0">
                <a:solidFill>
                  <a:schemeClr val="tx2"/>
                </a:solidFill>
              </a:rPr>
              <a:t>The </a:t>
            </a:r>
            <a:r>
              <a:rPr lang="en-IN" sz="2000" dirty="0" err="1" smtClean="0">
                <a:solidFill>
                  <a:schemeClr val="tx2"/>
                </a:solidFill>
              </a:rPr>
              <a:t>datatypes</a:t>
            </a:r>
            <a:r>
              <a:rPr lang="en-IN" sz="2000" dirty="0" smtClean="0">
                <a:solidFill>
                  <a:schemeClr val="tx2"/>
                </a:solidFill>
              </a:rPr>
              <a:t> of columns in both the select queries should match</a:t>
            </a:r>
          </a:p>
          <a:p>
            <a:pPr marL="800100" lvl="1" indent="-342900">
              <a:spcBef>
                <a:spcPts val="600"/>
              </a:spcBef>
              <a:buFont typeface="Wingdings" pitchFamily="2" charset="2"/>
              <a:buChar char="Ø"/>
            </a:pPr>
            <a:r>
              <a:rPr lang="en-IN" sz="2000" dirty="0" smtClean="0">
                <a:solidFill>
                  <a:schemeClr val="tx2"/>
                </a:solidFill>
              </a:rPr>
              <a:t>The total number of columns should also match</a:t>
            </a:r>
          </a:p>
        </p:txBody>
      </p:sp>
    </p:spTree>
    <p:extLst>
      <p:ext uri="{BB962C8B-B14F-4D97-AF65-F5344CB8AC3E}">
        <p14:creationId xmlns:p14="http://schemas.microsoft.com/office/powerpoint/2010/main" val="4025948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DF81DD3-974D-4BFF-A42E-CCA6A7146506}" type="slidenum">
              <a:rPr lang="en-US" sz="1200" smtClean="0">
                <a:solidFill>
                  <a:schemeClr val="tx2"/>
                </a:solidFill>
              </a:rPr>
              <a:pPr eaLnBrk="1" hangingPunct="1"/>
              <a:t>60</a:t>
            </a:fld>
            <a:endParaRPr lang="en-US" sz="1200" smtClean="0">
              <a:solidFill>
                <a:schemeClr val="tx2"/>
              </a:solidFill>
            </a:endParaRPr>
          </a:p>
        </p:txBody>
      </p:sp>
      <p:sp>
        <p:nvSpPr>
          <p:cNvPr id="3" name="Rectangle 2"/>
          <p:cNvSpPr/>
          <p:nvPr/>
        </p:nvSpPr>
        <p:spPr>
          <a:xfrm>
            <a:off x="381000" y="914400"/>
            <a:ext cx="7772400" cy="4801314"/>
          </a:xfrm>
          <a:prstGeom prst="rect">
            <a:avLst/>
          </a:prstGeom>
          <a:ln w="38100">
            <a:solidFill>
              <a:schemeClr val="bg2">
                <a:lumMod val="75000"/>
              </a:schemeClr>
            </a:solidFill>
          </a:ln>
        </p:spPr>
        <p:txBody>
          <a:bodyPr wrap="square">
            <a:spAutoFit/>
          </a:bodyPr>
          <a:lstStyle/>
          <a:p>
            <a:pPr marL="285750" indent="-285750">
              <a:buFont typeface="Wingdings" pitchFamily="2" charset="2"/>
              <a:buChar char="Ø"/>
            </a:pPr>
            <a:r>
              <a:rPr lang="en-IN" dirty="0">
                <a:solidFill>
                  <a:schemeClr val="tx2"/>
                </a:solidFill>
                <a:latin typeface="Tahoma" pitchFamily="34" charset="0"/>
                <a:ea typeface="Tahoma" pitchFamily="34" charset="0"/>
                <a:cs typeface="Tahoma" pitchFamily="34" charset="0"/>
              </a:rPr>
              <a:t>Top-N Analysis in SQL deals with How to limit the number of rows returned from ordered sets of data in SQL. </a:t>
            </a:r>
            <a:endParaRPr lang="en-IN" dirty="0" smtClean="0">
              <a:solidFill>
                <a:schemeClr val="tx2"/>
              </a:solidFill>
              <a:latin typeface="Tahoma" pitchFamily="34" charset="0"/>
              <a:ea typeface="Tahoma" pitchFamily="34" charset="0"/>
              <a:cs typeface="Tahoma" pitchFamily="34" charset="0"/>
            </a:endParaRPr>
          </a:p>
          <a:p>
            <a:pPr marL="285750" indent="-285750">
              <a:buFont typeface="Wingdings" pitchFamily="2" charset="2"/>
              <a:buChar char="Ø"/>
            </a:pPr>
            <a:r>
              <a:rPr lang="en-IN" dirty="0">
                <a:solidFill>
                  <a:schemeClr val="tx2"/>
                </a:solidFill>
                <a:latin typeface="Tahoma" pitchFamily="34" charset="0"/>
                <a:ea typeface="Tahoma" pitchFamily="34" charset="0"/>
                <a:cs typeface="Tahoma" pitchFamily="34" charset="0"/>
              </a:rPr>
              <a:t>Top-N analysis are useful in cases where the need is to display only the n bottom-most or the n </a:t>
            </a:r>
            <a:r>
              <a:rPr lang="en-IN" dirty="0" smtClean="0">
                <a:solidFill>
                  <a:schemeClr val="tx2"/>
                </a:solidFill>
                <a:latin typeface="Tahoma" pitchFamily="34" charset="0"/>
                <a:ea typeface="Tahoma" pitchFamily="34" charset="0"/>
                <a:cs typeface="Tahoma" pitchFamily="34" charset="0"/>
              </a:rPr>
              <a:t>top-most </a:t>
            </a:r>
            <a:r>
              <a:rPr lang="en-IN" dirty="0">
                <a:solidFill>
                  <a:schemeClr val="tx2"/>
                </a:solidFill>
                <a:latin typeface="Tahoma" pitchFamily="34" charset="0"/>
                <a:ea typeface="Tahoma" pitchFamily="34" charset="0"/>
                <a:cs typeface="Tahoma" pitchFamily="34" charset="0"/>
              </a:rPr>
              <a:t>records from a table based on a condition</a:t>
            </a:r>
            <a:r>
              <a:rPr lang="en-IN" dirty="0" smtClean="0">
                <a:solidFill>
                  <a:schemeClr val="tx2"/>
                </a:solidFill>
                <a:latin typeface="Tahoma" pitchFamily="34" charset="0"/>
                <a:ea typeface="Tahoma" pitchFamily="34" charset="0"/>
                <a:cs typeface="Tahoma" pitchFamily="34" charset="0"/>
              </a:rPr>
              <a:t>.</a:t>
            </a:r>
          </a:p>
          <a:p>
            <a:pPr marL="285750" indent="-285750">
              <a:buFont typeface="Wingdings" pitchFamily="2" charset="2"/>
              <a:buChar char="Ø"/>
            </a:pPr>
            <a:r>
              <a:rPr lang="en-IN" dirty="0">
                <a:solidFill>
                  <a:schemeClr val="tx2"/>
                </a:solidFill>
                <a:latin typeface="Tahoma" pitchFamily="34" charset="0"/>
                <a:ea typeface="Tahoma" pitchFamily="34" charset="0"/>
                <a:cs typeface="Tahoma" pitchFamily="34" charset="0"/>
              </a:rPr>
              <a:t>Creating a temporary table</a:t>
            </a:r>
          </a:p>
          <a:p>
            <a:pPr lvl="2"/>
            <a:r>
              <a:rPr lang="en-IN" dirty="0" smtClean="0">
                <a:solidFill>
                  <a:srgbClr val="C00000"/>
                </a:solidFill>
                <a:latin typeface="Tahoma" pitchFamily="34" charset="0"/>
                <a:ea typeface="Tahoma" pitchFamily="34" charset="0"/>
                <a:cs typeface="Tahoma" pitchFamily="34" charset="0"/>
              </a:rPr>
              <a:t>SELECT </a:t>
            </a:r>
            <a:r>
              <a:rPr lang="en-IN" dirty="0">
                <a:solidFill>
                  <a:srgbClr val="C00000"/>
                </a:solidFill>
                <a:latin typeface="Tahoma" pitchFamily="34" charset="0"/>
                <a:ea typeface="Tahoma" pitchFamily="34" charset="0"/>
                <a:cs typeface="Tahoma" pitchFamily="34" charset="0"/>
              </a:rPr>
              <a:t>[</a:t>
            </a:r>
            <a:r>
              <a:rPr lang="en-IN" dirty="0" err="1">
                <a:solidFill>
                  <a:srgbClr val="C00000"/>
                </a:solidFill>
                <a:latin typeface="Tahoma" pitchFamily="34" charset="0"/>
                <a:ea typeface="Tahoma" pitchFamily="34" charset="0"/>
                <a:cs typeface="Tahoma" pitchFamily="34" charset="0"/>
              </a:rPr>
              <a:t>column_list</a:t>
            </a:r>
            <a:r>
              <a:rPr lang="en-IN" dirty="0">
                <a:solidFill>
                  <a:srgbClr val="C00000"/>
                </a:solidFill>
                <a:latin typeface="Tahoma" pitchFamily="34" charset="0"/>
                <a:ea typeface="Tahoma" pitchFamily="34" charset="0"/>
                <a:cs typeface="Tahoma" pitchFamily="34" charset="0"/>
              </a:rPr>
              <a:t>], ROWNUM</a:t>
            </a:r>
          </a:p>
          <a:p>
            <a:pPr lvl="2"/>
            <a:r>
              <a:rPr lang="en-IN" dirty="0">
                <a:solidFill>
                  <a:srgbClr val="C00000"/>
                </a:solidFill>
                <a:latin typeface="Tahoma" pitchFamily="34" charset="0"/>
                <a:ea typeface="Tahoma" pitchFamily="34" charset="0"/>
                <a:cs typeface="Tahoma" pitchFamily="34" charset="0"/>
              </a:rPr>
              <a:t>FROM </a:t>
            </a:r>
            <a:r>
              <a:rPr lang="en-IN" dirty="0" smtClean="0">
                <a:solidFill>
                  <a:srgbClr val="C00000"/>
                </a:solidFill>
                <a:latin typeface="Tahoma" pitchFamily="34" charset="0"/>
                <a:ea typeface="Tahoma" pitchFamily="34" charset="0"/>
                <a:cs typeface="Tahoma" pitchFamily="34" charset="0"/>
              </a:rPr>
              <a:t>   (</a:t>
            </a:r>
            <a:r>
              <a:rPr lang="en-IN" dirty="0">
                <a:solidFill>
                  <a:srgbClr val="C00000"/>
                </a:solidFill>
                <a:latin typeface="Tahoma" pitchFamily="34" charset="0"/>
                <a:ea typeface="Tahoma" pitchFamily="34" charset="0"/>
                <a:cs typeface="Tahoma" pitchFamily="34" charset="0"/>
              </a:rPr>
              <a:t>SELECT [</a:t>
            </a:r>
            <a:r>
              <a:rPr lang="en-IN" dirty="0" err="1">
                <a:solidFill>
                  <a:srgbClr val="C00000"/>
                </a:solidFill>
                <a:latin typeface="Tahoma" pitchFamily="34" charset="0"/>
                <a:ea typeface="Tahoma" pitchFamily="34" charset="0"/>
                <a:cs typeface="Tahoma" pitchFamily="34" charset="0"/>
              </a:rPr>
              <a:t>column_list</a:t>
            </a:r>
            <a:r>
              <a:rPr lang="en-IN" dirty="0">
                <a:solidFill>
                  <a:srgbClr val="C00000"/>
                </a:solidFill>
                <a:latin typeface="Tahoma" pitchFamily="34" charset="0"/>
                <a:ea typeface="Tahoma" pitchFamily="34" charset="0"/>
                <a:cs typeface="Tahoma" pitchFamily="34" charset="0"/>
              </a:rPr>
              <a:t>]</a:t>
            </a:r>
          </a:p>
          <a:p>
            <a:pPr lvl="2"/>
            <a:r>
              <a:rPr lang="en-IN" dirty="0">
                <a:solidFill>
                  <a:srgbClr val="C00000"/>
                </a:solidFill>
                <a:latin typeface="Tahoma" pitchFamily="34" charset="0"/>
                <a:ea typeface="Tahoma" pitchFamily="34" charset="0"/>
                <a:cs typeface="Tahoma" pitchFamily="34" charset="0"/>
              </a:rPr>
              <a:t>      </a:t>
            </a:r>
            <a:r>
              <a:rPr lang="en-IN" dirty="0" smtClean="0">
                <a:solidFill>
                  <a:srgbClr val="C00000"/>
                </a:solidFill>
                <a:latin typeface="Tahoma" pitchFamily="34" charset="0"/>
                <a:ea typeface="Tahoma" pitchFamily="34" charset="0"/>
                <a:cs typeface="Tahoma" pitchFamily="34" charset="0"/>
              </a:rPr>
              <a:t>        FROM </a:t>
            </a:r>
            <a:r>
              <a:rPr lang="en-IN" dirty="0" err="1">
                <a:solidFill>
                  <a:srgbClr val="C00000"/>
                </a:solidFill>
                <a:latin typeface="Tahoma" pitchFamily="34" charset="0"/>
                <a:ea typeface="Tahoma" pitchFamily="34" charset="0"/>
                <a:cs typeface="Tahoma" pitchFamily="34" charset="0"/>
              </a:rPr>
              <a:t>table_name</a:t>
            </a:r>
            <a:endParaRPr lang="en-IN" dirty="0">
              <a:solidFill>
                <a:srgbClr val="C00000"/>
              </a:solidFill>
              <a:latin typeface="Tahoma" pitchFamily="34" charset="0"/>
              <a:ea typeface="Tahoma" pitchFamily="34" charset="0"/>
              <a:cs typeface="Tahoma" pitchFamily="34" charset="0"/>
            </a:endParaRPr>
          </a:p>
          <a:p>
            <a:pPr lvl="2"/>
            <a:r>
              <a:rPr lang="en-IN" dirty="0">
                <a:solidFill>
                  <a:srgbClr val="C00000"/>
                </a:solidFill>
                <a:latin typeface="Tahoma" pitchFamily="34" charset="0"/>
                <a:ea typeface="Tahoma" pitchFamily="34" charset="0"/>
                <a:cs typeface="Tahoma" pitchFamily="34" charset="0"/>
              </a:rPr>
              <a:t>      </a:t>
            </a:r>
            <a:r>
              <a:rPr lang="en-IN" dirty="0" smtClean="0">
                <a:solidFill>
                  <a:srgbClr val="C00000"/>
                </a:solidFill>
                <a:latin typeface="Tahoma" pitchFamily="34" charset="0"/>
                <a:ea typeface="Tahoma" pitchFamily="34" charset="0"/>
                <a:cs typeface="Tahoma" pitchFamily="34" charset="0"/>
              </a:rPr>
              <a:t>        ORDER </a:t>
            </a:r>
            <a:r>
              <a:rPr lang="en-IN" dirty="0">
                <a:solidFill>
                  <a:srgbClr val="C00000"/>
                </a:solidFill>
                <a:latin typeface="Tahoma" pitchFamily="34" charset="0"/>
                <a:ea typeface="Tahoma" pitchFamily="34" charset="0"/>
                <a:cs typeface="Tahoma" pitchFamily="34" charset="0"/>
              </a:rPr>
              <a:t>BY Top-</a:t>
            </a:r>
            <a:r>
              <a:rPr lang="en-IN" dirty="0" err="1">
                <a:solidFill>
                  <a:srgbClr val="C00000"/>
                </a:solidFill>
                <a:latin typeface="Tahoma" pitchFamily="34" charset="0"/>
                <a:ea typeface="Tahoma" pitchFamily="34" charset="0"/>
                <a:cs typeface="Tahoma" pitchFamily="34" charset="0"/>
              </a:rPr>
              <a:t>N_clolumn</a:t>
            </a:r>
            <a:r>
              <a:rPr lang="en-IN" dirty="0">
                <a:solidFill>
                  <a:srgbClr val="C00000"/>
                </a:solidFill>
                <a:latin typeface="Tahoma" pitchFamily="34" charset="0"/>
                <a:ea typeface="Tahoma" pitchFamily="34" charset="0"/>
                <a:cs typeface="Tahoma" pitchFamily="34" charset="0"/>
              </a:rPr>
              <a:t>)</a:t>
            </a:r>
          </a:p>
          <a:p>
            <a:pPr lvl="2"/>
            <a:r>
              <a:rPr lang="en-IN" dirty="0">
                <a:solidFill>
                  <a:srgbClr val="C00000"/>
                </a:solidFill>
                <a:latin typeface="Tahoma" pitchFamily="34" charset="0"/>
                <a:ea typeface="Tahoma" pitchFamily="34" charset="0"/>
                <a:cs typeface="Tahoma" pitchFamily="34" charset="0"/>
              </a:rPr>
              <a:t>WHERE ROWNUM</a:t>
            </a:r>
            <a:r>
              <a:rPr lang="en-IN" dirty="0" smtClean="0">
                <a:solidFill>
                  <a:srgbClr val="C00000"/>
                </a:solidFill>
                <a:latin typeface="Tahoma" pitchFamily="34" charset="0"/>
                <a:ea typeface="Tahoma" pitchFamily="34" charset="0"/>
                <a:cs typeface="Tahoma" pitchFamily="34" charset="0"/>
              </a:rPr>
              <a:t>&lt;=N;</a:t>
            </a:r>
            <a:endParaRPr lang="en-IN" dirty="0">
              <a:solidFill>
                <a:schemeClr val="tx2"/>
              </a:solidFill>
              <a:latin typeface="Tahoma" pitchFamily="34" charset="0"/>
              <a:ea typeface="Tahoma" pitchFamily="34" charset="0"/>
              <a:cs typeface="Tahoma" pitchFamily="34" charset="0"/>
            </a:endParaRPr>
          </a:p>
          <a:p>
            <a:pPr marL="285750" indent="-285750">
              <a:buFont typeface="Wingdings" pitchFamily="2" charset="2"/>
              <a:buChar char="Ø"/>
            </a:pPr>
            <a:r>
              <a:rPr lang="en-IN" dirty="0" smtClean="0">
                <a:solidFill>
                  <a:schemeClr val="tx2"/>
                </a:solidFill>
                <a:latin typeface="Tahoma" pitchFamily="34" charset="0"/>
                <a:ea typeface="Tahoma" pitchFamily="34" charset="0"/>
                <a:cs typeface="Tahoma" pitchFamily="34" charset="0"/>
              </a:rPr>
              <a:t>e.g.</a:t>
            </a:r>
          </a:p>
          <a:p>
            <a:r>
              <a:rPr lang="en-IN" dirty="0" smtClean="0">
                <a:solidFill>
                  <a:schemeClr val="tx2"/>
                </a:solidFill>
                <a:latin typeface="Tahoma" pitchFamily="34" charset="0"/>
                <a:ea typeface="Tahoma" pitchFamily="34" charset="0"/>
                <a:cs typeface="Tahoma" pitchFamily="34" charset="0"/>
              </a:rPr>
              <a:t>	</a:t>
            </a:r>
            <a:r>
              <a:rPr lang="en-IN" dirty="0">
                <a:solidFill>
                  <a:srgbClr val="C00000"/>
                </a:solidFill>
                <a:latin typeface="Tahoma" pitchFamily="34" charset="0"/>
                <a:ea typeface="Tahoma" pitchFamily="34" charset="0"/>
                <a:cs typeface="Tahoma" pitchFamily="34" charset="0"/>
              </a:rPr>
              <a:t>SELECT </a:t>
            </a:r>
            <a:r>
              <a:rPr lang="en-IN" dirty="0" err="1" smtClean="0">
                <a:solidFill>
                  <a:srgbClr val="C00000"/>
                </a:solidFill>
                <a:latin typeface="Tahoma" pitchFamily="34" charset="0"/>
                <a:ea typeface="Tahoma" pitchFamily="34" charset="0"/>
                <a:cs typeface="Tahoma" pitchFamily="34" charset="0"/>
              </a:rPr>
              <a:t>ename</a:t>
            </a:r>
            <a:r>
              <a:rPr lang="en-IN" dirty="0">
                <a:solidFill>
                  <a:srgbClr val="C00000"/>
                </a:solidFill>
                <a:latin typeface="Tahoma" pitchFamily="34" charset="0"/>
                <a:ea typeface="Tahoma" pitchFamily="34" charset="0"/>
                <a:cs typeface="Tahoma" pitchFamily="34" charset="0"/>
              </a:rPr>
              <a:t>, </a:t>
            </a:r>
            <a:r>
              <a:rPr lang="en-IN" dirty="0" err="1" smtClean="0">
                <a:solidFill>
                  <a:srgbClr val="C00000"/>
                </a:solidFill>
                <a:latin typeface="Tahoma" pitchFamily="34" charset="0"/>
                <a:ea typeface="Tahoma" pitchFamily="34" charset="0"/>
                <a:cs typeface="Tahoma" pitchFamily="34" charset="0"/>
              </a:rPr>
              <a:t>sal</a:t>
            </a:r>
            <a:r>
              <a:rPr lang="en-IN" dirty="0" smtClean="0">
                <a:solidFill>
                  <a:srgbClr val="C00000"/>
                </a:solidFill>
                <a:latin typeface="Tahoma" pitchFamily="34" charset="0"/>
                <a:ea typeface="Tahoma" pitchFamily="34" charset="0"/>
                <a:cs typeface="Tahoma" pitchFamily="34" charset="0"/>
              </a:rPr>
              <a:t>, </a:t>
            </a:r>
            <a:r>
              <a:rPr lang="en-IN" dirty="0" err="1" smtClean="0">
                <a:solidFill>
                  <a:srgbClr val="C00000"/>
                </a:solidFill>
                <a:latin typeface="Tahoma" pitchFamily="34" charset="0"/>
                <a:ea typeface="Tahoma" pitchFamily="34" charset="0"/>
                <a:cs typeface="Tahoma" pitchFamily="34" charset="0"/>
              </a:rPr>
              <a:t>rownum</a:t>
            </a:r>
            <a:endParaRPr lang="en-IN" dirty="0" smtClean="0">
              <a:solidFill>
                <a:srgbClr val="C00000"/>
              </a:solidFill>
              <a:latin typeface="Tahoma" pitchFamily="34" charset="0"/>
              <a:ea typeface="Tahoma" pitchFamily="34" charset="0"/>
              <a:cs typeface="Tahoma" pitchFamily="34" charset="0"/>
            </a:endParaRPr>
          </a:p>
          <a:p>
            <a:r>
              <a:rPr lang="en-IN" dirty="0">
                <a:solidFill>
                  <a:srgbClr val="C00000"/>
                </a:solidFill>
                <a:latin typeface="Tahoma" pitchFamily="34" charset="0"/>
                <a:ea typeface="Tahoma" pitchFamily="34" charset="0"/>
                <a:cs typeface="Tahoma" pitchFamily="34" charset="0"/>
              </a:rPr>
              <a:t>	</a:t>
            </a:r>
            <a:r>
              <a:rPr lang="en-IN" dirty="0" smtClean="0">
                <a:solidFill>
                  <a:srgbClr val="C00000"/>
                </a:solidFill>
                <a:latin typeface="Tahoma" pitchFamily="34" charset="0"/>
                <a:ea typeface="Tahoma" pitchFamily="34" charset="0"/>
                <a:cs typeface="Tahoma" pitchFamily="34" charset="0"/>
              </a:rPr>
              <a:t>FROM    (</a:t>
            </a:r>
            <a:r>
              <a:rPr lang="en-IN" dirty="0">
                <a:solidFill>
                  <a:srgbClr val="C00000"/>
                </a:solidFill>
                <a:latin typeface="Tahoma" pitchFamily="34" charset="0"/>
                <a:ea typeface="Tahoma" pitchFamily="34" charset="0"/>
                <a:cs typeface="Tahoma" pitchFamily="34" charset="0"/>
              </a:rPr>
              <a:t>SELECT </a:t>
            </a:r>
            <a:r>
              <a:rPr lang="en-IN" dirty="0" err="1" smtClean="0">
                <a:solidFill>
                  <a:srgbClr val="C00000"/>
                </a:solidFill>
                <a:latin typeface="Tahoma" pitchFamily="34" charset="0"/>
                <a:ea typeface="Tahoma" pitchFamily="34" charset="0"/>
                <a:cs typeface="Tahoma" pitchFamily="34" charset="0"/>
              </a:rPr>
              <a:t>ename</a:t>
            </a:r>
            <a:r>
              <a:rPr lang="en-IN" dirty="0" smtClean="0">
                <a:solidFill>
                  <a:srgbClr val="C00000"/>
                </a:solidFill>
                <a:latin typeface="Tahoma" pitchFamily="34" charset="0"/>
                <a:ea typeface="Tahoma" pitchFamily="34" charset="0"/>
                <a:cs typeface="Tahoma" pitchFamily="34" charset="0"/>
              </a:rPr>
              <a:t>, </a:t>
            </a:r>
            <a:r>
              <a:rPr lang="en-IN" dirty="0" err="1" smtClean="0">
                <a:solidFill>
                  <a:srgbClr val="C00000"/>
                </a:solidFill>
                <a:latin typeface="Tahoma" pitchFamily="34" charset="0"/>
                <a:ea typeface="Tahoma" pitchFamily="34" charset="0"/>
                <a:cs typeface="Tahoma" pitchFamily="34" charset="0"/>
              </a:rPr>
              <a:t>sal</a:t>
            </a:r>
            <a:endParaRPr lang="en-IN" dirty="0">
              <a:solidFill>
                <a:srgbClr val="C00000"/>
              </a:solidFill>
              <a:latin typeface="Tahoma" pitchFamily="34" charset="0"/>
              <a:ea typeface="Tahoma" pitchFamily="34" charset="0"/>
              <a:cs typeface="Tahoma" pitchFamily="34" charset="0"/>
            </a:endParaRPr>
          </a:p>
          <a:p>
            <a:r>
              <a:rPr lang="en-IN" dirty="0">
                <a:solidFill>
                  <a:srgbClr val="C00000"/>
                </a:solidFill>
                <a:latin typeface="Tahoma" pitchFamily="34" charset="0"/>
                <a:ea typeface="Tahoma" pitchFamily="34" charset="0"/>
                <a:cs typeface="Tahoma" pitchFamily="34" charset="0"/>
              </a:rPr>
              <a:t>      </a:t>
            </a:r>
            <a:r>
              <a:rPr lang="en-IN" dirty="0" smtClean="0">
                <a:solidFill>
                  <a:srgbClr val="C00000"/>
                </a:solidFill>
                <a:latin typeface="Tahoma" pitchFamily="34" charset="0"/>
                <a:ea typeface="Tahoma" pitchFamily="34" charset="0"/>
                <a:cs typeface="Tahoma" pitchFamily="34" charset="0"/>
              </a:rPr>
              <a:t>		 FROM </a:t>
            </a:r>
            <a:r>
              <a:rPr lang="en-IN" dirty="0" err="1" smtClean="0">
                <a:solidFill>
                  <a:srgbClr val="C00000"/>
                </a:solidFill>
                <a:latin typeface="Tahoma" pitchFamily="34" charset="0"/>
                <a:ea typeface="Tahoma" pitchFamily="34" charset="0"/>
                <a:cs typeface="Tahoma" pitchFamily="34" charset="0"/>
              </a:rPr>
              <a:t>emp</a:t>
            </a:r>
            <a:endParaRPr lang="en-IN" dirty="0">
              <a:solidFill>
                <a:srgbClr val="C00000"/>
              </a:solidFill>
              <a:latin typeface="Tahoma" pitchFamily="34" charset="0"/>
              <a:ea typeface="Tahoma" pitchFamily="34" charset="0"/>
              <a:cs typeface="Tahoma" pitchFamily="34" charset="0"/>
            </a:endParaRPr>
          </a:p>
          <a:p>
            <a:r>
              <a:rPr lang="en-IN" dirty="0">
                <a:solidFill>
                  <a:srgbClr val="C00000"/>
                </a:solidFill>
                <a:latin typeface="Tahoma" pitchFamily="34" charset="0"/>
                <a:ea typeface="Tahoma" pitchFamily="34" charset="0"/>
                <a:cs typeface="Tahoma" pitchFamily="34" charset="0"/>
              </a:rPr>
              <a:t>      </a:t>
            </a:r>
            <a:r>
              <a:rPr lang="en-IN" dirty="0" smtClean="0">
                <a:solidFill>
                  <a:srgbClr val="C00000"/>
                </a:solidFill>
                <a:latin typeface="Tahoma" pitchFamily="34" charset="0"/>
                <a:ea typeface="Tahoma" pitchFamily="34" charset="0"/>
                <a:cs typeface="Tahoma" pitchFamily="34" charset="0"/>
              </a:rPr>
              <a:t>	    	 ORDER </a:t>
            </a:r>
            <a:r>
              <a:rPr lang="en-IN" dirty="0">
                <a:solidFill>
                  <a:srgbClr val="C00000"/>
                </a:solidFill>
                <a:latin typeface="Tahoma" pitchFamily="34" charset="0"/>
                <a:ea typeface="Tahoma" pitchFamily="34" charset="0"/>
                <a:cs typeface="Tahoma" pitchFamily="34" charset="0"/>
              </a:rPr>
              <a:t>BY </a:t>
            </a:r>
            <a:r>
              <a:rPr lang="en-IN" dirty="0" err="1" smtClean="0">
                <a:solidFill>
                  <a:srgbClr val="C00000"/>
                </a:solidFill>
                <a:latin typeface="Tahoma" pitchFamily="34" charset="0"/>
                <a:ea typeface="Tahoma" pitchFamily="34" charset="0"/>
                <a:cs typeface="Tahoma" pitchFamily="34" charset="0"/>
              </a:rPr>
              <a:t>sal</a:t>
            </a:r>
            <a:r>
              <a:rPr lang="en-IN" dirty="0" smtClean="0">
                <a:solidFill>
                  <a:srgbClr val="C00000"/>
                </a:solidFill>
                <a:latin typeface="Tahoma" pitchFamily="34" charset="0"/>
                <a:ea typeface="Tahoma" pitchFamily="34" charset="0"/>
                <a:cs typeface="Tahoma" pitchFamily="34" charset="0"/>
              </a:rPr>
              <a:t>)</a:t>
            </a:r>
            <a:endParaRPr lang="en-IN" dirty="0">
              <a:solidFill>
                <a:srgbClr val="C00000"/>
              </a:solidFill>
              <a:latin typeface="Tahoma" pitchFamily="34" charset="0"/>
              <a:ea typeface="Tahoma" pitchFamily="34" charset="0"/>
              <a:cs typeface="Tahoma" pitchFamily="34" charset="0"/>
            </a:endParaRPr>
          </a:p>
          <a:p>
            <a:r>
              <a:rPr lang="en-IN" dirty="0" smtClean="0">
                <a:solidFill>
                  <a:srgbClr val="C00000"/>
                </a:solidFill>
                <a:latin typeface="Tahoma" pitchFamily="34" charset="0"/>
                <a:ea typeface="Tahoma" pitchFamily="34" charset="0"/>
                <a:cs typeface="Tahoma" pitchFamily="34" charset="0"/>
              </a:rPr>
              <a:t>	WHERE </a:t>
            </a:r>
            <a:r>
              <a:rPr lang="en-IN" dirty="0">
                <a:solidFill>
                  <a:srgbClr val="C00000"/>
                </a:solidFill>
                <a:latin typeface="Tahoma" pitchFamily="34" charset="0"/>
                <a:ea typeface="Tahoma" pitchFamily="34" charset="0"/>
                <a:cs typeface="Tahoma" pitchFamily="34" charset="0"/>
              </a:rPr>
              <a:t>ROWNUM&lt;=3;</a:t>
            </a:r>
          </a:p>
        </p:txBody>
      </p:sp>
      <p:sp>
        <p:nvSpPr>
          <p:cNvPr id="8" name="Title 1"/>
          <p:cNvSpPr>
            <a:spLocks noGrp="1"/>
          </p:cNvSpPr>
          <p:nvPr>
            <p:ph type="title"/>
          </p:nvPr>
        </p:nvSpPr>
        <p:spPr>
          <a:xfrm>
            <a:off x="51418" y="76200"/>
            <a:ext cx="8186055" cy="609600"/>
          </a:xfrm>
        </p:spPr>
        <p:txBody>
          <a:bodyPr/>
          <a:lstStyle/>
          <a:p>
            <a:r>
              <a:rPr lang="en-IN" sz="3600" b="1" dirty="0" smtClean="0"/>
              <a:t>The Top-N Analysis</a:t>
            </a:r>
            <a:endParaRPr lang="en-IN" sz="3600" b="1" dirty="0"/>
          </a:p>
        </p:txBody>
      </p:sp>
    </p:spTree>
    <p:extLst>
      <p:ext uri="{BB962C8B-B14F-4D97-AF65-F5344CB8AC3E}">
        <p14:creationId xmlns:p14="http://schemas.microsoft.com/office/powerpoint/2010/main" val="3881580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DF81DD3-974D-4BFF-A42E-CCA6A7146506}" type="slidenum">
              <a:rPr lang="en-US" sz="1200" smtClean="0">
                <a:solidFill>
                  <a:schemeClr val="tx2"/>
                </a:solidFill>
              </a:rPr>
              <a:pPr eaLnBrk="1" hangingPunct="1"/>
              <a:t>61</a:t>
            </a:fld>
            <a:endParaRPr lang="en-US" sz="1200" smtClean="0">
              <a:solidFill>
                <a:schemeClr val="tx2"/>
              </a:solidFill>
            </a:endParaRPr>
          </a:p>
        </p:txBody>
      </p:sp>
      <p:sp>
        <p:nvSpPr>
          <p:cNvPr id="3" name="Rectangle 2"/>
          <p:cNvSpPr/>
          <p:nvPr/>
        </p:nvSpPr>
        <p:spPr>
          <a:xfrm>
            <a:off x="685800" y="1371600"/>
            <a:ext cx="3276600" cy="4801314"/>
          </a:xfrm>
          <a:prstGeom prst="rect">
            <a:avLst/>
          </a:prstGeom>
          <a:ln w="38100">
            <a:solidFill>
              <a:schemeClr val="bg2">
                <a:lumMod val="75000"/>
              </a:schemeClr>
            </a:solidFill>
          </a:ln>
        </p:spPr>
        <p:txBody>
          <a:bodyPr wrap="square">
            <a:spAutoFit/>
          </a:bodyPr>
          <a:lstStyle/>
          <a:p>
            <a:r>
              <a:rPr lang="en-IN" dirty="0">
                <a:solidFill>
                  <a:schemeClr val="tx2"/>
                </a:solidFill>
                <a:latin typeface="Tahoma" pitchFamily="34" charset="0"/>
                <a:ea typeface="Tahoma" pitchFamily="34" charset="0"/>
                <a:cs typeface="Tahoma" pitchFamily="34" charset="0"/>
              </a:rPr>
              <a:t>SELECT </a:t>
            </a:r>
            <a:r>
              <a:rPr lang="en-IN" dirty="0" err="1">
                <a:solidFill>
                  <a:schemeClr val="tx2"/>
                </a:solidFill>
                <a:latin typeface="Tahoma" pitchFamily="34" charset="0"/>
                <a:ea typeface="Tahoma" pitchFamily="34" charset="0"/>
                <a:cs typeface="Tahoma" pitchFamily="34" charset="0"/>
              </a:rPr>
              <a:t>ename</a:t>
            </a:r>
            <a:r>
              <a:rPr lang="en-IN" dirty="0">
                <a:solidFill>
                  <a:schemeClr val="tx2"/>
                </a:solidFill>
                <a:latin typeface="Tahoma" pitchFamily="34" charset="0"/>
                <a:ea typeface="Tahoma" pitchFamily="34" charset="0"/>
                <a:cs typeface="Tahoma" pitchFamily="34" charset="0"/>
              </a:rPr>
              <a:t>, </a:t>
            </a:r>
            <a:r>
              <a:rPr lang="en-IN" dirty="0" err="1">
                <a:solidFill>
                  <a:schemeClr val="tx2"/>
                </a:solidFill>
                <a:latin typeface="Tahoma" pitchFamily="34" charset="0"/>
                <a:ea typeface="Tahoma" pitchFamily="34" charset="0"/>
                <a:cs typeface="Tahoma" pitchFamily="34" charset="0"/>
              </a:rPr>
              <a:t>sal</a:t>
            </a:r>
            <a:r>
              <a:rPr lang="en-IN" dirty="0">
                <a:solidFill>
                  <a:schemeClr val="tx2"/>
                </a:solidFill>
                <a:latin typeface="Tahoma" pitchFamily="34" charset="0"/>
                <a:ea typeface="Tahoma" pitchFamily="34" charset="0"/>
                <a:cs typeface="Tahoma" pitchFamily="34" charset="0"/>
              </a:rPr>
              <a:t>, </a:t>
            </a:r>
            <a:r>
              <a:rPr lang="en-IN" dirty="0" err="1" smtClean="0">
                <a:solidFill>
                  <a:schemeClr val="tx2"/>
                </a:solidFill>
                <a:latin typeface="Tahoma" pitchFamily="34" charset="0"/>
                <a:ea typeface="Tahoma" pitchFamily="34" charset="0"/>
                <a:cs typeface="Tahoma" pitchFamily="34" charset="0"/>
              </a:rPr>
              <a:t>rownum</a:t>
            </a:r>
            <a:endParaRPr lang="en-IN" dirty="0" smtClean="0">
              <a:solidFill>
                <a:schemeClr val="tx2"/>
              </a:solidFill>
              <a:latin typeface="Tahoma" pitchFamily="34" charset="0"/>
              <a:ea typeface="Tahoma" pitchFamily="34" charset="0"/>
              <a:cs typeface="Tahoma" pitchFamily="34" charset="0"/>
            </a:endParaRPr>
          </a:p>
          <a:p>
            <a:r>
              <a:rPr lang="en-IN" dirty="0" smtClean="0">
                <a:solidFill>
                  <a:schemeClr val="tx2"/>
                </a:solidFill>
                <a:latin typeface="Tahoma" pitchFamily="34" charset="0"/>
                <a:ea typeface="Tahoma" pitchFamily="34" charset="0"/>
                <a:cs typeface="Tahoma" pitchFamily="34" charset="0"/>
              </a:rPr>
              <a:t>FROM </a:t>
            </a:r>
            <a:r>
              <a:rPr lang="en-IN" dirty="0" err="1">
                <a:solidFill>
                  <a:schemeClr val="tx2"/>
                </a:solidFill>
                <a:latin typeface="Tahoma" pitchFamily="34" charset="0"/>
                <a:ea typeface="Tahoma" pitchFamily="34" charset="0"/>
                <a:cs typeface="Tahoma" pitchFamily="34" charset="0"/>
              </a:rPr>
              <a:t>e</a:t>
            </a:r>
            <a:r>
              <a:rPr lang="en-IN" dirty="0" err="1" smtClean="0">
                <a:solidFill>
                  <a:schemeClr val="tx2"/>
                </a:solidFill>
                <a:latin typeface="Tahoma" pitchFamily="34" charset="0"/>
                <a:ea typeface="Tahoma" pitchFamily="34" charset="0"/>
                <a:cs typeface="Tahoma" pitchFamily="34" charset="0"/>
              </a:rPr>
              <a:t>mp</a:t>
            </a:r>
            <a:r>
              <a:rPr lang="en-IN" dirty="0" smtClean="0">
                <a:solidFill>
                  <a:schemeClr val="tx2"/>
                </a:solidFill>
                <a:latin typeface="Tahoma" pitchFamily="34" charset="0"/>
                <a:ea typeface="Tahoma" pitchFamily="34" charset="0"/>
                <a:cs typeface="Tahoma" pitchFamily="34" charset="0"/>
              </a:rPr>
              <a:t> ORDER </a:t>
            </a:r>
            <a:r>
              <a:rPr lang="en-IN" dirty="0">
                <a:solidFill>
                  <a:schemeClr val="tx2"/>
                </a:solidFill>
                <a:latin typeface="Tahoma" pitchFamily="34" charset="0"/>
                <a:ea typeface="Tahoma" pitchFamily="34" charset="0"/>
                <a:cs typeface="Tahoma" pitchFamily="34" charset="0"/>
              </a:rPr>
              <a:t>BY </a:t>
            </a:r>
            <a:r>
              <a:rPr lang="en-IN" dirty="0" err="1" smtClean="0">
                <a:solidFill>
                  <a:schemeClr val="tx2"/>
                </a:solidFill>
                <a:latin typeface="Tahoma" pitchFamily="34" charset="0"/>
                <a:ea typeface="Tahoma" pitchFamily="34" charset="0"/>
                <a:cs typeface="Tahoma" pitchFamily="34" charset="0"/>
              </a:rPr>
              <a:t>sal</a:t>
            </a:r>
            <a:r>
              <a:rPr lang="en-IN" dirty="0" smtClean="0">
                <a:solidFill>
                  <a:schemeClr val="tx2"/>
                </a:solidFill>
                <a:latin typeface="Tahoma" pitchFamily="34" charset="0"/>
                <a:ea typeface="Tahoma" pitchFamily="34" charset="0"/>
                <a:cs typeface="Tahoma" pitchFamily="34" charset="0"/>
              </a:rPr>
              <a:t>;</a:t>
            </a:r>
          </a:p>
          <a:p>
            <a:endParaRPr lang="en-IN" dirty="0">
              <a:solidFill>
                <a:schemeClr val="tx2"/>
              </a:solidFill>
              <a:latin typeface="Tahoma" pitchFamily="34" charset="0"/>
              <a:ea typeface="Tahoma" pitchFamily="34" charset="0"/>
              <a:cs typeface="Tahoma" pitchFamily="34" charset="0"/>
            </a:endParaRPr>
          </a:p>
          <a:p>
            <a:pPr marL="285750" indent="-285750">
              <a:buFont typeface="Wingdings" pitchFamily="2" charset="2"/>
              <a:buChar char="Ø"/>
            </a:pPr>
            <a:r>
              <a:rPr lang="en-IN" dirty="0" smtClean="0">
                <a:solidFill>
                  <a:schemeClr val="tx2"/>
                </a:solidFill>
                <a:latin typeface="Tahoma" pitchFamily="34" charset="0"/>
                <a:ea typeface="Tahoma" pitchFamily="34" charset="0"/>
                <a:cs typeface="Tahoma" pitchFamily="34" charset="0"/>
              </a:rPr>
              <a:t>First records are fetched in the order in which they were inserted and then ORDER BY is executed.</a:t>
            </a:r>
          </a:p>
          <a:p>
            <a:pPr marL="285750" indent="-285750">
              <a:buFont typeface="Wingdings" pitchFamily="2" charset="2"/>
              <a:buChar char="Ø"/>
            </a:pPr>
            <a:r>
              <a:rPr lang="en-IN" dirty="0" smtClean="0">
                <a:solidFill>
                  <a:schemeClr val="tx2"/>
                </a:solidFill>
                <a:latin typeface="Tahoma" pitchFamily="34" charset="0"/>
                <a:ea typeface="Tahoma" pitchFamily="34" charset="0"/>
                <a:cs typeface="Tahoma" pitchFamily="34" charset="0"/>
              </a:rPr>
              <a:t>That is why the records that are displayed after the above query executes do not have the </a:t>
            </a:r>
            <a:r>
              <a:rPr lang="en-IN" dirty="0" err="1" smtClean="0">
                <a:solidFill>
                  <a:schemeClr val="tx2"/>
                </a:solidFill>
                <a:latin typeface="Tahoma" pitchFamily="34" charset="0"/>
                <a:ea typeface="Tahoma" pitchFamily="34" charset="0"/>
                <a:cs typeface="Tahoma" pitchFamily="34" charset="0"/>
              </a:rPr>
              <a:t>rownum</a:t>
            </a:r>
            <a:r>
              <a:rPr lang="en-IN" dirty="0" smtClean="0">
                <a:solidFill>
                  <a:schemeClr val="tx2"/>
                </a:solidFill>
                <a:latin typeface="Tahoma" pitchFamily="34" charset="0"/>
                <a:ea typeface="Tahoma" pitchFamily="34" charset="0"/>
                <a:cs typeface="Tahoma" pitchFamily="34" charset="0"/>
              </a:rPr>
              <a:t> in sequence.</a:t>
            </a:r>
          </a:p>
          <a:p>
            <a:pPr marL="285750" indent="-285750">
              <a:buFont typeface="Wingdings" pitchFamily="2" charset="2"/>
              <a:buChar char="Ø"/>
            </a:pPr>
            <a:r>
              <a:rPr lang="en-IN" dirty="0" smtClean="0">
                <a:solidFill>
                  <a:schemeClr val="tx2"/>
                </a:solidFill>
                <a:latin typeface="Tahoma" pitchFamily="34" charset="0"/>
                <a:ea typeface="Tahoma" pitchFamily="34" charset="0"/>
                <a:cs typeface="Tahoma" pitchFamily="34" charset="0"/>
              </a:rPr>
              <a:t>The </a:t>
            </a:r>
            <a:r>
              <a:rPr lang="en-IN" dirty="0" err="1" smtClean="0">
                <a:solidFill>
                  <a:schemeClr val="tx2"/>
                </a:solidFill>
                <a:latin typeface="Tahoma" pitchFamily="34" charset="0"/>
                <a:ea typeface="Tahoma" pitchFamily="34" charset="0"/>
                <a:cs typeface="Tahoma" pitchFamily="34" charset="0"/>
              </a:rPr>
              <a:t>rownum</a:t>
            </a:r>
            <a:r>
              <a:rPr lang="en-IN" dirty="0" smtClean="0">
                <a:solidFill>
                  <a:schemeClr val="tx2"/>
                </a:solidFill>
                <a:latin typeface="Tahoma" pitchFamily="34" charset="0"/>
                <a:ea typeface="Tahoma" pitchFamily="34" charset="0"/>
                <a:cs typeface="Tahoma" pitchFamily="34" charset="0"/>
              </a:rPr>
              <a:t> assigned is the order in which they were fetched from the database i.e. before they were sorted.</a:t>
            </a:r>
            <a:endParaRPr lang="en-IN" dirty="0">
              <a:solidFill>
                <a:srgbClr val="C00000"/>
              </a:solidFill>
              <a:latin typeface="Tahoma" pitchFamily="34" charset="0"/>
              <a:ea typeface="Tahoma" pitchFamily="34" charset="0"/>
              <a:cs typeface="Tahoma" pitchFamily="34" charset="0"/>
            </a:endParaRPr>
          </a:p>
        </p:txBody>
      </p:sp>
      <p:sp>
        <p:nvSpPr>
          <p:cNvPr id="8" name="Title 1"/>
          <p:cNvSpPr>
            <a:spLocks noGrp="1"/>
          </p:cNvSpPr>
          <p:nvPr>
            <p:ph type="title"/>
          </p:nvPr>
        </p:nvSpPr>
        <p:spPr>
          <a:xfrm>
            <a:off x="51418" y="76200"/>
            <a:ext cx="8186055" cy="609600"/>
          </a:xfrm>
        </p:spPr>
        <p:txBody>
          <a:bodyPr/>
          <a:lstStyle/>
          <a:p>
            <a:r>
              <a:rPr lang="en-IN" sz="3600" b="1" dirty="0" smtClean="0"/>
              <a:t>The Top-N Analysis</a:t>
            </a:r>
            <a:endParaRPr lang="en-IN" sz="3600" b="1" dirty="0"/>
          </a:p>
        </p:txBody>
      </p:sp>
      <p:graphicFrame>
        <p:nvGraphicFramePr>
          <p:cNvPr id="2" name="Table 1"/>
          <p:cNvGraphicFramePr>
            <a:graphicFrameLocks noGrp="1"/>
          </p:cNvGraphicFramePr>
          <p:nvPr>
            <p:extLst>
              <p:ext uri="{D42A27DB-BD31-4B8C-83A1-F6EECF244321}">
                <p14:modId xmlns:p14="http://schemas.microsoft.com/office/powerpoint/2010/main" val="3400840588"/>
              </p:ext>
            </p:extLst>
          </p:nvPr>
        </p:nvGraphicFramePr>
        <p:xfrm>
          <a:off x="4724400" y="914400"/>
          <a:ext cx="2895600" cy="5562600"/>
        </p:xfrm>
        <a:graphic>
          <a:graphicData uri="http://schemas.openxmlformats.org/drawingml/2006/table">
            <a:tbl>
              <a:tblPr firstRow="1" bandRow="1">
                <a:tableStyleId>{5C22544A-7EE6-4342-B048-85BDC9FD1C3A}</a:tableStyleId>
              </a:tblPr>
              <a:tblGrid>
                <a:gridCol w="914400"/>
                <a:gridCol w="914400"/>
                <a:gridCol w="1066800"/>
              </a:tblGrid>
              <a:tr h="370840">
                <a:tc>
                  <a:txBody>
                    <a:bodyPr/>
                    <a:lstStyle/>
                    <a:p>
                      <a:pPr fontAlgn="ctr"/>
                      <a:r>
                        <a:rPr lang="en-IN" sz="1200" dirty="0">
                          <a:effectLst/>
                          <a:latin typeface="Tahoma" pitchFamily="34" charset="0"/>
                          <a:ea typeface="Tahoma" pitchFamily="34" charset="0"/>
                          <a:cs typeface="Tahoma" pitchFamily="34" charset="0"/>
                        </a:rPr>
                        <a:t>ENAME</a:t>
                      </a:r>
                    </a:p>
                  </a:txBody>
                  <a:tcPr anchor="ctr"/>
                </a:tc>
                <a:tc>
                  <a:txBody>
                    <a:bodyPr/>
                    <a:lstStyle/>
                    <a:p>
                      <a:pPr fontAlgn="ctr"/>
                      <a:r>
                        <a:rPr lang="en-IN" sz="1200">
                          <a:effectLst/>
                          <a:latin typeface="Tahoma" pitchFamily="34" charset="0"/>
                          <a:ea typeface="Tahoma" pitchFamily="34" charset="0"/>
                          <a:cs typeface="Tahoma" pitchFamily="34" charset="0"/>
                        </a:rPr>
                        <a:t>SAL</a:t>
                      </a:r>
                    </a:p>
                  </a:txBody>
                  <a:tcPr anchor="ctr"/>
                </a:tc>
                <a:tc>
                  <a:txBody>
                    <a:bodyPr/>
                    <a:lstStyle/>
                    <a:p>
                      <a:pPr fontAlgn="ctr"/>
                      <a:r>
                        <a:rPr lang="en-IN" sz="1200" dirty="0">
                          <a:effectLst/>
                          <a:latin typeface="Tahoma" pitchFamily="34" charset="0"/>
                          <a:ea typeface="Tahoma" pitchFamily="34" charset="0"/>
                          <a:cs typeface="Tahoma" pitchFamily="34" charset="0"/>
                        </a:rPr>
                        <a:t>ROWNUM</a:t>
                      </a:r>
                    </a:p>
                  </a:txBody>
                  <a:tcPr anchor="ctr"/>
                </a:tc>
              </a:tr>
              <a:tr h="370840">
                <a:tc>
                  <a:txBody>
                    <a:bodyPr/>
                    <a:lstStyle/>
                    <a:p>
                      <a:r>
                        <a:rPr lang="en-IN" sz="1200">
                          <a:effectLst/>
                          <a:latin typeface="Tahoma" pitchFamily="34" charset="0"/>
                          <a:ea typeface="Tahoma" pitchFamily="34" charset="0"/>
                          <a:cs typeface="Tahoma" pitchFamily="34" charset="0"/>
                        </a:rPr>
                        <a:t>SMITH</a:t>
                      </a:r>
                    </a:p>
                  </a:txBody>
                  <a:tcPr anchor="ctr"/>
                </a:tc>
                <a:tc>
                  <a:txBody>
                    <a:bodyPr/>
                    <a:lstStyle/>
                    <a:p>
                      <a:r>
                        <a:rPr lang="en-IN" sz="1200">
                          <a:effectLst/>
                          <a:latin typeface="Tahoma" pitchFamily="34" charset="0"/>
                          <a:ea typeface="Tahoma" pitchFamily="34" charset="0"/>
                          <a:cs typeface="Tahoma" pitchFamily="34" charset="0"/>
                        </a:rPr>
                        <a:t>800</a:t>
                      </a:r>
                    </a:p>
                  </a:txBody>
                  <a:tcPr anchor="ctr"/>
                </a:tc>
                <a:tc>
                  <a:txBody>
                    <a:bodyPr/>
                    <a:lstStyle/>
                    <a:p>
                      <a:r>
                        <a:rPr lang="en-IN" sz="1200" dirty="0">
                          <a:effectLst/>
                          <a:latin typeface="Tahoma" pitchFamily="34" charset="0"/>
                          <a:ea typeface="Tahoma" pitchFamily="34" charset="0"/>
                          <a:cs typeface="Tahoma" pitchFamily="34" charset="0"/>
                        </a:rPr>
                        <a:t>7</a:t>
                      </a:r>
                    </a:p>
                  </a:txBody>
                  <a:tcPr anchor="ctr"/>
                </a:tc>
              </a:tr>
              <a:tr h="370840">
                <a:tc>
                  <a:txBody>
                    <a:bodyPr/>
                    <a:lstStyle/>
                    <a:p>
                      <a:r>
                        <a:rPr lang="en-IN" sz="1200">
                          <a:effectLst/>
                          <a:latin typeface="Tahoma" pitchFamily="34" charset="0"/>
                          <a:ea typeface="Tahoma" pitchFamily="34" charset="0"/>
                          <a:cs typeface="Tahoma" pitchFamily="34" charset="0"/>
                        </a:rPr>
                        <a:t>JAMES</a:t>
                      </a:r>
                    </a:p>
                  </a:txBody>
                  <a:tcPr anchor="ctr"/>
                </a:tc>
                <a:tc>
                  <a:txBody>
                    <a:bodyPr/>
                    <a:lstStyle/>
                    <a:p>
                      <a:r>
                        <a:rPr lang="en-IN" sz="1200">
                          <a:effectLst/>
                          <a:latin typeface="Tahoma" pitchFamily="34" charset="0"/>
                          <a:ea typeface="Tahoma" pitchFamily="34" charset="0"/>
                          <a:cs typeface="Tahoma" pitchFamily="34" charset="0"/>
                        </a:rPr>
                        <a:t>950</a:t>
                      </a:r>
                    </a:p>
                  </a:txBody>
                  <a:tcPr anchor="ctr"/>
                </a:tc>
                <a:tc>
                  <a:txBody>
                    <a:bodyPr/>
                    <a:lstStyle/>
                    <a:p>
                      <a:r>
                        <a:rPr lang="en-IN" sz="1200" dirty="0">
                          <a:effectLst/>
                          <a:latin typeface="Tahoma" pitchFamily="34" charset="0"/>
                          <a:ea typeface="Tahoma" pitchFamily="34" charset="0"/>
                          <a:cs typeface="Tahoma" pitchFamily="34" charset="0"/>
                        </a:rPr>
                        <a:t>13</a:t>
                      </a:r>
                    </a:p>
                  </a:txBody>
                  <a:tcPr anchor="ctr"/>
                </a:tc>
              </a:tr>
              <a:tr h="370840">
                <a:tc>
                  <a:txBody>
                    <a:bodyPr/>
                    <a:lstStyle/>
                    <a:p>
                      <a:r>
                        <a:rPr lang="en-IN" sz="1200">
                          <a:effectLst/>
                          <a:latin typeface="Tahoma" pitchFamily="34" charset="0"/>
                          <a:ea typeface="Tahoma" pitchFamily="34" charset="0"/>
                          <a:cs typeface="Tahoma" pitchFamily="34" charset="0"/>
                        </a:rPr>
                        <a:t>ADAMS</a:t>
                      </a:r>
                    </a:p>
                  </a:txBody>
                  <a:tcPr anchor="ctr"/>
                </a:tc>
                <a:tc>
                  <a:txBody>
                    <a:bodyPr/>
                    <a:lstStyle/>
                    <a:p>
                      <a:r>
                        <a:rPr lang="en-IN" sz="1200">
                          <a:effectLst/>
                          <a:latin typeface="Tahoma" pitchFamily="34" charset="0"/>
                          <a:ea typeface="Tahoma" pitchFamily="34" charset="0"/>
                          <a:cs typeface="Tahoma" pitchFamily="34" charset="0"/>
                        </a:rPr>
                        <a:t>1100</a:t>
                      </a:r>
                    </a:p>
                  </a:txBody>
                  <a:tcPr anchor="ctr"/>
                </a:tc>
                <a:tc>
                  <a:txBody>
                    <a:bodyPr/>
                    <a:lstStyle/>
                    <a:p>
                      <a:r>
                        <a:rPr lang="en-IN" sz="1200" dirty="0">
                          <a:effectLst/>
                          <a:latin typeface="Tahoma" pitchFamily="34" charset="0"/>
                          <a:ea typeface="Tahoma" pitchFamily="34" charset="0"/>
                          <a:cs typeface="Tahoma" pitchFamily="34" charset="0"/>
                        </a:rPr>
                        <a:t>12</a:t>
                      </a:r>
                    </a:p>
                  </a:txBody>
                  <a:tcPr anchor="ctr"/>
                </a:tc>
              </a:tr>
              <a:tr h="370840">
                <a:tc>
                  <a:txBody>
                    <a:bodyPr/>
                    <a:lstStyle/>
                    <a:p>
                      <a:r>
                        <a:rPr lang="en-IN" sz="1200">
                          <a:effectLst/>
                          <a:latin typeface="Tahoma" pitchFamily="34" charset="0"/>
                          <a:ea typeface="Tahoma" pitchFamily="34" charset="0"/>
                          <a:cs typeface="Tahoma" pitchFamily="34" charset="0"/>
                        </a:rPr>
                        <a:t>MARTIN</a:t>
                      </a:r>
                    </a:p>
                  </a:txBody>
                  <a:tcPr anchor="ctr"/>
                </a:tc>
                <a:tc>
                  <a:txBody>
                    <a:bodyPr/>
                    <a:lstStyle/>
                    <a:p>
                      <a:r>
                        <a:rPr lang="en-IN" sz="1200">
                          <a:effectLst/>
                          <a:latin typeface="Tahoma" pitchFamily="34" charset="0"/>
                          <a:ea typeface="Tahoma" pitchFamily="34" charset="0"/>
                          <a:cs typeface="Tahoma" pitchFamily="34" charset="0"/>
                        </a:rPr>
                        <a:t>1250</a:t>
                      </a:r>
                    </a:p>
                  </a:txBody>
                  <a:tcPr anchor="ctr"/>
                </a:tc>
                <a:tc>
                  <a:txBody>
                    <a:bodyPr/>
                    <a:lstStyle/>
                    <a:p>
                      <a:r>
                        <a:rPr lang="en-IN" sz="1200" dirty="0">
                          <a:effectLst/>
                          <a:latin typeface="Tahoma" pitchFamily="34" charset="0"/>
                          <a:ea typeface="Tahoma" pitchFamily="34" charset="0"/>
                          <a:cs typeface="Tahoma" pitchFamily="34" charset="0"/>
                        </a:rPr>
                        <a:t>10</a:t>
                      </a:r>
                    </a:p>
                  </a:txBody>
                  <a:tcPr anchor="ctr"/>
                </a:tc>
              </a:tr>
              <a:tr h="370840">
                <a:tc>
                  <a:txBody>
                    <a:bodyPr/>
                    <a:lstStyle/>
                    <a:p>
                      <a:r>
                        <a:rPr lang="en-IN" sz="1200">
                          <a:effectLst/>
                          <a:latin typeface="Tahoma" pitchFamily="34" charset="0"/>
                          <a:ea typeface="Tahoma" pitchFamily="34" charset="0"/>
                          <a:cs typeface="Tahoma" pitchFamily="34" charset="0"/>
                        </a:rPr>
                        <a:t>WARD</a:t>
                      </a:r>
                    </a:p>
                  </a:txBody>
                  <a:tcPr anchor="ctr"/>
                </a:tc>
                <a:tc>
                  <a:txBody>
                    <a:bodyPr/>
                    <a:lstStyle/>
                    <a:p>
                      <a:r>
                        <a:rPr lang="en-IN" sz="1200">
                          <a:effectLst/>
                          <a:latin typeface="Tahoma" pitchFamily="34" charset="0"/>
                          <a:ea typeface="Tahoma" pitchFamily="34" charset="0"/>
                          <a:cs typeface="Tahoma" pitchFamily="34" charset="0"/>
                        </a:rPr>
                        <a:t>1250</a:t>
                      </a:r>
                    </a:p>
                  </a:txBody>
                  <a:tcPr anchor="ctr"/>
                </a:tc>
                <a:tc>
                  <a:txBody>
                    <a:bodyPr/>
                    <a:lstStyle/>
                    <a:p>
                      <a:r>
                        <a:rPr lang="en-IN" sz="1200" dirty="0">
                          <a:effectLst/>
                          <a:latin typeface="Tahoma" pitchFamily="34" charset="0"/>
                          <a:ea typeface="Tahoma" pitchFamily="34" charset="0"/>
                          <a:cs typeface="Tahoma" pitchFamily="34" charset="0"/>
                        </a:rPr>
                        <a:t>9</a:t>
                      </a:r>
                    </a:p>
                  </a:txBody>
                  <a:tcPr anchor="ctr"/>
                </a:tc>
              </a:tr>
              <a:tr h="370840">
                <a:tc>
                  <a:txBody>
                    <a:bodyPr/>
                    <a:lstStyle/>
                    <a:p>
                      <a:r>
                        <a:rPr lang="en-IN" sz="1200">
                          <a:effectLst/>
                          <a:latin typeface="Tahoma" pitchFamily="34" charset="0"/>
                          <a:ea typeface="Tahoma" pitchFamily="34" charset="0"/>
                          <a:cs typeface="Tahoma" pitchFamily="34" charset="0"/>
                        </a:rPr>
                        <a:t>MILLER</a:t>
                      </a:r>
                    </a:p>
                  </a:txBody>
                  <a:tcPr anchor="ctr"/>
                </a:tc>
                <a:tc>
                  <a:txBody>
                    <a:bodyPr/>
                    <a:lstStyle/>
                    <a:p>
                      <a:r>
                        <a:rPr lang="en-IN" sz="1200">
                          <a:effectLst/>
                          <a:latin typeface="Tahoma" pitchFamily="34" charset="0"/>
                          <a:ea typeface="Tahoma" pitchFamily="34" charset="0"/>
                          <a:cs typeface="Tahoma" pitchFamily="34" charset="0"/>
                        </a:rPr>
                        <a:t>1300</a:t>
                      </a:r>
                    </a:p>
                  </a:txBody>
                  <a:tcPr anchor="ctr"/>
                </a:tc>
                <a:tc>
                  <a:txBody>
                    <a:bodyPr/>
                    <a:lstStyle/>
                    <a:p>
                      <a:r>
                        <a:rPr lang="en-IN" sz="1200" dirty="0">
                          <a:effectLst/>
                          <a:latin typeface="Tahoma" pitchFamily="34" charset="0"/>
                          <a:ea typeface="Tahoma" pitchFamily="34" charset="0"/>
                          <a:cs typeface="Tahoma" pitchFamily="34" charset="0"/>
                        </a:rPr>
                        <a:t>14</a:t>
                      </a:r>
                    </a:p>
                  </a:txBody>
                  <a:tcPr anchor="ctr"/>
                </a:tc>
              </a:tr>
              <a:tr h="370840">
                <a:tc>
                  <a:txBody>
                    <a:bodyPr/>
                    <a:lstStyle/>
                    <a:p>
                      <a:r>
                        <a:rPr lang="en-IN" sz="1200">
                          <a:effectLst/>
                          <a:latin typeface="Tahoma" pitchFamily="34" charset="0"/>
                          <a:ea typeface="Tahoma" pitchFamily="34" charset="0"/>
                          <a:cs typeface="Tahoma" pitchFamily="34" charset="0"/>
                        </a:rPr>
                        <a:t>TURNER</a:t>
                      </a:r>
                    </a:p>
                  </a:txBody>
                  <a:tcPr anchor="ctr"/>
                </a:tc>
                <a:tc>
                  <a:txBody>
                    <a:bodyPr/>
                    <a:lstStyle/>
                    <a:p>
                      <a:r>
                        <a:rPr lang="en-IN" sz="1200">
                          <a:effectLst/>
                          <a:latin typeface="Tahoma" pitchFamily="34" charset="0"/>
                          <a:ea typeface="Tahoma" pitchFamily="34" charset="0"/>
                          <a:cs typeface="Tahoma" pitchFamily="34" charset="0"/>
                        </a:rPr>
                        <a:t>1500</a:t>
                      </a:r>
                    </a:p>
                  </a:txBody>
                  <a:tcPr anchor="ctr"/>
                </a:tc>
                <a:tc>
                  <a:txBody>
                    <a:bodyPr/>
                    <a:lstStyle/>
                    <a:p>
                      <a:r>
                        <a:rPr lang="en-IN" sz="1200">
                          <a:effectLst/>
                          <a:latin typeface="Tahoma" pitchFamily="34" charset="0"/>
                          <a:ea typeface="Tahoma" pitchFamily="34" charset="0"/>
                          <a:cs typeface="Tahoma" pitchFamily="34" charset="0"/>
                        </a:rPr>
                        <a:t>11</a:t>
                      </a:r>
                    </a:p>
                  </a:txBody>
                  <a:tcPr anchor="ctr"/>
                </a:tc>
              </a:tr>
              <a:tr h="370840">
                <a:tc>
                  <a:txBody>
                    <a:bodyPr/>
                    <a:lstStyle/>
                    <a:p>
                      <a:r>
                        <a:rPr lang="en-IN" sz="1200">
                          <a:effectLst/>
                          <a:latin typeface="Tahoma" pitchFamily="34" charset="0"/>
                          <a:ea typeface="Tahoma" pitchFamily="34" charset="0"/>
                          <a:cs typeface="Tahoma" pitchFamily="34" charset="0"/>
                        </a:rPr>
                        <a:t>ALLEN</a:t>
                      </a:r>
                    </a:p>
                  </a:txBody>
                  <a:tcPr anchor="ctr"/>
                </a:tc>
                <a:tc>
                  <a:txBody>
                    <a:bodyPr/>
                    <a:lstStyle/>
                    <a:p>
                      <a:r>
                        <a:rPr lang="en-IN" sz="1200">
                          <a:effectLst/>
                          <a:latin typeface="Tahoma" pitchFamily="34" charset="0"/>
                          <a:ea typeface="Tahoma" pitchFamily="34" charset="0"/>
                          <a:cs typeface="Tahoma" pitchFamily="34" charset="0"/>
                        </a:rPr>
                        <a:t>1600</a:t>
                      </a:r>
                    </a:p>
                  </a:txBody>
                  <a:tcPr anchor="ctr"/>
                </a:tc>
                <a:tc>
                  <a:txBody>
                    <a:bodyPr/>
                    <a:lstStyle/>
                    <a:p>
                      <a:r>
                        <a:rPr lang="en-IN" sz="1200">
                          <a:effectLst/>
                          <a:latin typeface="Tahoma" pitchFamily="34" charset="0"/>
                          <a:ea typeface="Tahoma" pitchFamily="34" charset="0"/>
                          <a:cs typeface="Tahoma" pitchFamily="34" charset="0"/>
                        </a:rPr>
                        <a:t>8</a:t>
                      </a:r>
                    </a:p>
                  </a:txBody>
                  <a:tcPr anchor="ctr"/>
                </a:tc>
              </a:tr>
              <a:tr h="370840">
                <a:tc>
                  <a:txBody>
                    <a:bodyPr/>
                    <a:lstStyle/>
                    <a:p>
                      <a:r>
                        <a:rPr lang="en-IN" sz="1200">
                          <a:effectLst/>
                          <a:latin typeface="Tahoma" pitchFamily="34" charset="0"/>
                          <a:ea typeface="Tahoma" pitchFamily="34" charset="0"/>
                          <a:cs typeface="Tahoma" pitchFamily="34" charset="0"/>
                        </a:rPr>
                        <a:t>CLARK</a:t>
                      </a:r>
                    </a:p>
                  </a:txBody>
                  <a:tcPr anchor="ctr"/>
                </a:tc>
                <a:tc>
                  <a:txBody>
                    <a:bodyPr/>
                    <a:lstStyle/>
                    <a:p>
                      <a:r>
                        <a:rPr lang="en-IN" sz="1200">
                          <a:effectLst/>
                          <a:latin typeface="Tahoma" pitchFamily="34" charset="0"/>
                          <a:ea typeface="Tahoma" pitchFamily="34" charset="0"/>
                          <a:cs typeface="Tahoma" pitchFamily="34" charset="0"/>
                        </a:rPr>
                        <a:t>2450</a:t>
                      </a:r>
                    </a:p>
                  </a:txBody>
                  <a:tcPr anchor="ctr"/>
                </a:tc>
                <a:tc>
                  <a:txBody>
                    <a:bodyPr/>
                    <a:lstStyle/>
                    <a:p>
                      <a:r>
                        <a:rPr lang="en-IN" sz="1200">
                          <a:effectLst/>
                          <a:latin typeface="Tahoma" pitchFamily="34" charset="0"/>
                          <a:ea typeface="Tahoma" pitchFamily="34" charset="0"/>
                          <a:cs typeface="Tahoma" pitchFamily="34" charset="0"/>
                        </a:rPr>
                        <a:t>3</a:t>
                      </a:r>
                    </a:p>
                  </a:txBody>
                  <a:tcPr anchor="ctr"/>
                </a:tc>
              </a:tr>
              <a:tr h="370840">
                <a:tc>
                  <a:txBody>
                    <a:bodyPr/>
                    <a:lstStyle/>
                    <a:p>
                      <a:r>
                        <a:rPr lang="en-IN" sz="1200">
                          <a:effectLst/>
                          <a:latin typeface="Tahoma" pitchFamily="34" charset="0"/>
                          <a:ea typeface="Tahoma" pitchFamily="34" charset="0"/>
                          <a:cs typeface="Tahoma" pitchFamily="34" charset="0"/>
                        </a:rPr>
                        <a:t>BLAKE</a:t>
                      </a:r>
                    </a:p>
                  </a:txBody>
                  <a:tcPr anchor="ctr"/>
                </a:tc>
                <a:tc>
                  <a:txBody>
                    <a:bodyPr/>
                    <a:lstStyle/>
                    <a:p>
                      <a:r>
                        <a:rPr lang="en-IN" sz="1200">
                          <a:effectLst/>
                          <a:latin typeface="Tahoma" pitchFamily="34" charset="0"/>
                          <a:ea typeface="Tahoma" pitchFamily="34" charset="0"/>
                          <a:cs typeface="Tahoma" pitchFamily="34" charset="0"/>
                        </a:rPr>
                        <a:t>2850</a:t>
                      </a:r>
                    </a:p>
                  </a:txBody>
                  <a:tcPr anchor="ctr"/>
                </a:tc>
                <a:tc>
                  <a:txBody>
                    <a:bodyPr/>
                    <a:lstStyle/>
                    <a:p>
                      <a:r>
                        <a:rPr lang="en-IN" sz="1200">
                          <a:effectLst/>
                          <a:latin typeface="Tahoma" pitchFamily="34" charset="0"/>
                          <a:ea typeface="Tahoma" pitchFamily="34" charset="0"/>
                          <a:cs typeface="Tahoma" pitchFamily="34" charset="0"/>
                        </a:rPr>
                        <a:t>2</a:t>
                      </a:r>
                    </a:p>
                  </a:txBody>
                  <a:tcPr anchor="ctr"/>
                </a:tc>
              </a:tr>
              <a:tr h="370840">
                <a:tc>
                  <a:txBody>
                    <a:bodyPr/>
                    <a:lstStyle/>
                    <a:p>
                      <a:r>
                        <a:rPr lang="en-IN" sz="1200">
                          <a:effectLst/>
                          <a:latin typeface="Tahoma" pitchFamily="34" charset="0"/>
                          <a:ea typeface="Tahoma" pitchFamily="34" charset="0"/>
                          <a:cs typeface="Tahoma" pitchFamily="34" charset="0"/>
                        </a:rPr>
                        <a:t>JONES</a:t>
                      </a:r>
                    </a:p>
                  </a:txBody>
                  <a:tcPr anchor="ctr"/>
                </a:tc>
                <a:tc>
                  <a:txBody>
                    <a:bodyPr/>
                    <a:lstStyle/>
                    <a:p>
                      <a:r>
                        <a:rPr lang="en-IN" sz="1200">
                          <a:effectLst/>
                          <a:latin typeface="Tahoma" pitchFamily="34" charset="0"/>
                          <a:ea typeface="Tahoma" pitchFamily="34" charset="0"/>
                          <a:cs typeface="Tahoma" pitchFamily="34" charset="0"/>
                        </a:rPr>
                        <a:t>2975</a:t>
                      </a:r>
                    </a:p>
                  </a:txBody>
                  <a:tcPr anchor="ctr"/>
                </a:tc>
                <a:tc>
                  <a:txBody>
                    <a:bodyPr/>
                    <a:lstStyle/>
                    <a:p>
                      <a:r>
                        <a:rPr lang="en-IN" sz="1200">
                          <a:effectLst/>
                          <a:latin typeface="Tahoma" pitchFamily="34" charset="0"/>
                          <a:ea typeface="Tahoma" pitchFamily="34" charset="0"/>
                          <a:cs typeface="Tahoma" pitchFamily="34" charset="0"/>
                        </a:rPr>
                        <a:t>4</a:t>
                      </a:r>
                    </a:p>
                  </a:txBody>
                  <a:tcPr anchor="ctr"/>
                </a:tc>
              </a:tr>
              <a:tr h="370840">
                <a:tc>
                  <a:txBody>
                    <a:bodyPr/>
                    <a:lstStyle/>
                    <a:p>
                      <a:r>
                        <a:rPr lang="en-IN" sz="1200">
                          <a:effectLst/>
                          <a:latin typeface="Tahoma" pitchFamily="34" charset="0"/>
                          <a:ea typeface="Tahoma" pitchFamily="34" charset="0"/>
                          <a:cs typeface="Tahoma" pitchFamily="34" charset="0"/>
                        </a:rPr>
                        <a:t>FORD</a:t>
                      </a:r>
                    </a:p>
                  </a:txBody>
                  <a:tcPr anchor="ctr"/>
                </a:tc>
                <a:tc>
                  <a:txBody>
                    <a:bodyPr/>
                    <a:lstStyle/>
                    <a:p>
                      <a:r>
                        <a:rPr lang="en-IN" sz="1200">
                          <a:effectLst/>
                          <a:latin typeface="Tahoma" pitchFamily="34" charset="0"/>
                          <a:ea typeface="Tahoma" pitchFamily="34" charset="0"/>
                          <a:cs typeface="Tahoma" pitchFamily="34" charset="0"/>
                        </a:rPr>
                        <a:t>3000</a:t>
                      </a:r>
                    </a:p>
                  </a:txBody>
                  <a:tcPr anchor="ctr"/>
                </a:tc>
                <a:tc>
                  <a:txBody>
                    <a:bodyPr/>
                    <a:lstStyle/>
                    <a:p>
                      <a:r>
                        <a:rPr lang="en-IN" sz="1200">
                          <a:effectLst/>
                          <a:latin typeface="Tahoma" pitchFamily="34" charset="0"/>
                          <a:ea typeface="Tahoma" pitchFamily="34" charset="0"/>
                          <a:cs typeface="Tahoma" pitchFamily="34" charset="0"/>
                        </a:rPr>
                        <a:t>6</a:t>
                      </a:r>
                    </a:p>
                  </a:txBody>
                  <a:tcPr anchor="ctr"/>
                </a:tc>
              </a:tr>
              <a:tr h="370840">
                <a:tc>
                  <a:txBody>
                    <a:bodyPr/>
                    <a:lstStyle/>
                    <a:p>
                      <a:r>
                        <a:rPr lang="en-IN" sz="1200">
                          <a:effectLst/>
                          <a:latin typeface="Tahoma" pitchFamily="34" charset="0"/>
                          <a:ea typeface="Tahoma" pitchFamily="34" charset="0"/>
                          <a:cs typeface="Tahoma" pitchFamily="34" charset="0"/>
                        </a:rPr>
                        <a:t>SCOTT</a:t>
                      </a:r>
                    </a:p>
                  </a:txBody>
                  <a:tcPr anchor="ctr"/>
                </a:tc>
                <a:tc>
                  <a:txBody>
                    <a:bodyPr/>
                    <a:lstStyle/>
                    <a:p>
                      <a:r>
                        <a:rPr lang="en-IN" sz="1200">
                          <a:effectLst/>
                          <a:latin typeface="Tahoma" pitchFamily="34" charset="0"/>
                          <a:ea typeface="Tahoma" pitchFamily="34" charset="0"/>
                          <a:cs typeface="Tahoma" pitchFamily="34" charset="0"/>
                        </a:rPr>
                        <a:t>3000</a:t>
                      </a:r>
                    </a:p>
                  </a:txBody>
                  <a:tcPr anchor="ctr"/>
                </a:tc>
                <a:tc>
                  <a:txBody>
                    <a:bodyPr/>
                    <a:lstStyle/>
                    <a:p>
                      <a:r>
                        <a:rPr lang="en-IN" sz="1200">
                          <a:effectLst/>
                          <a:latin typeface="Tahoma" pitchFamily="34" charset="0"/>
                          <a:ea typeface="Tahoma" pitchFamily="34" charset="0"/>
                          <a:cs typeface="Tahoma" pitchFamily="34" charset="0"/>
                        </a:rPr>
                        <a:t>5</a:t>
                      </a:r>
                    </a:p>
                  </a:txBody>
                  <a:tcPr anchor="ctr"/>
                </a:tc>
              </a:tr>
              <a:tr h="370840">
                <a:tc>
                  <a:txBody>
                    <a:bodyPr/>
                    <a:lstStyle/>
                    <a:p>
                      <a:r>
                        <a:rPr lang="en-IN" sz="1200">
                          <a:effectLst/>
                          <a:latin typeface="Tahoma" pitchFamily="34" charset="0"/>
                          <a:ea typeface="Tahoma" pitchFamily="34" charset="0"/>
                          <a:cs typeface="Tahoma" pitchFamily="34" charset="0"/>
                        </a:rPr>
                        <a:t>KING</a:t>
                      </a:r>
                    </a:p>
                  </a:txBody>
                  <a:tcPr anchor="ctr"/>
                </a:tc>
                <a:tc>
                  <a:txBody>
                    <a:bodyPr/>
                    <a:lstStyle/>
                    <a:p>
                      <a:r>
                        <a:rPr lang="en-IN" sz="1200">
                          <a:effectLst/>
                          <a:latin typeface="Tahoma" pitchFamily="34" charset="0"/>
                          <a:ea typeface="Tahoma" pitchFamily="34" charset="0"/>
                          <a:cs typeface="Tahoma" pitchFamily="34" charset="0"/>
                        </a:rPr>
                        <a:t>5000</a:t>
                      </a:r>
                    </a:p>
                  </a:txBody>
                  <a:tcPr anchor="ctr"/>
                </a:tc>
                <a:tc>
                  <a:txBody>
                    <a:bodyPr/>
                    <a:lstStyle/>
                    <a:p>
                      <a:r>
                        <a:rPr lang="en-IN" sz="1200" dirty="0">
                          <a:effectLst/>
                          <a:latin typeface="Tahoma" pitchFamily="34" charset="0"/>
                          <a:ea typeface="Tahoma" pitchFamily="34" charset="0"/>
                          <a:cs typeface="Tahoma" pitchFamily="34" charset="0"/>
                        </a:rPr>
                        <a:t>1</a:t>
                      </a:r>
                    </a:p>
                  </a:txBody>
                  <a:tcPr anchor="ctr"/>
                </a:tc>
              </a:tr>
            </a:tbl>
          </a:graphicData>
        </a:graphic>
      </p:graphicFrame>
    </p:spTree>
    <p:extLst>
      <p:ext uri="{BB962C8B-B14F-4D97-AF65-F5344CB8AC3E}">
        <p14:creationId xmlns:p14="http://schemas.microsoft.com/office/powerpoint/2010/main" val="42791943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DF81DD3-974D-4BFF-A42E-CCA6A7146506}" type="slidenum">
              <a:rPr lang="en-US" sz="1200" smtClean="0">
                <a:solidFill>
                  <a:schemeClr val="tx2"/>
                </a:solidFill>
              </a:rPr>
              <a:pPr eaLnBrk="1" hangingPunct="1"/>
              <a:t>62</a:t>
            </a:fld>
            <a:endParaRPr lang="en-US" sz="1200" smtClean="0">
              <a:solidFill>
                <a:schemeClr val="tx2"/>
              </a:solidFill>
            </a:endParaRPr>
          </a:p>
        </p:txBody>
      </p:sp>
      <p:sp>
        <p:nvSpPr>
          <p:cNvPr id="3" name="Rectangle 2"/>
          <p:cNvSpPr/>
          <p:nvPr/>
        </p:nvSpPr>
        <p:spPr>
          <a:xfrm>
            <a:off x="457200" y="1905000"/>
            <a:ext cx="3276600" cy="3139321"/>
          </a:xfrm>
          <a:prstGeom prst="rect">
            <a:avLst/>
          </a:prstGeom>
          <a:ln w="38100">
            <a:solidFill>
              <a:schemeClr val="bg2">
                <a:lumMod val="75000"/>
              </a:schemeClr>
            </a:solidFill>
          </a:ln>
        </p:spPr>
        <p:txBody>
          <a:bodyPr wrap="square">
            <a:spAutoFit/>
          </a:bodyPr>
          <a:lstStyle/>
          <a:p>
            <a:r>
              <a:rPr lang="en-IN" dirty="0">
                <a:solidFill>
                  <a:schemeClr val="tx2"/>
                </a:solidFill>
                <a:latin typeface="Tahoma" pitchFamily="34" charset="0"/>
                <a:ea typeface="Tahoma" pitchFamily="34" charset="0"/>
                <a:cs typeface="Tahoma" pitchFamily="34" charset="0"/>
              </a:rPr>
              <a:t>SELECT </a:t>
            </a:r>
            <a:r>
              <a:rPr lang="en-IN" dirty="0" err="1">
                <a:solidFill>
                  <a:schemeClr val="tx2"/>
                </a:solidFill>
                <a:latin typeface="Tahoma" pitchFamily="34" charset="0"/>
                <a:ea typeface="Tahoma" pitchFamily="34" charset="0"/>
                <a:cs typeface="Tahoma" pitchFamily="34" charset="0"/>
              </a:rPr>
              <a:t>ename</a:t>
            </a:r>
            <a:r>
              <a:rPr lang="en-IN" dirty="0">
                <a:solidFill>
                  <a:schemeClr val="tx2"/>
                </a:solidFill>
                <a:latin typeface="Tahoma" pitchFamily="34" charset="0"/>
                <a:ea typeface="Tahoma" pitchFamily="34" charset="0"/>
                <a:cs typeface="Tahoma" pitchFamily="34" charset="0"/>
              </a:rPr>
              <a:t>, </a:t>
            </a:r>
            <a:r>
              <a:rPr lang="en-IN" dirty="0" err="1">
                <a:solidFill>
                  <a:schemeClr val="tx2"/>
                </a:solidFill>
                <a:latin typeface="Tahoma" pitchFamily="34" charset="0"/>
                <a:ea typeface="Tahoma" pitchFamily="34" charset="0"/>
                <a:cs typeface="Tahoma" pitchFamily="34" charset="0"/>
              </a:rPr>
              <a:t>sal</a:t>
            </a:r>
            <a:r>
              <a:rPr lang="en-IN" dirty="0">
                <a:solidFill>
                  <a:schemeClr val="tx2"/>
                </a:solidFill>
                <a:latin typeface="Tahoma" pitchFamily="34" charset="0"/>
                <a:ea typeface="Tahoma" pitchFamily="34" charset="0"/>
                <a:cs typeface="Tahoma" pitchFamily="34" charset="0"/>
              </a:rPr>
              <a:t>, </a:t>
            </a:r>
            <a:r>
              <a:rPr lang="en-IN" dirty="0" err="1" smtClean="0">
                <a:solidFill>
                  <a:schemeClr val="tx2"/>
                </a:solidFill>
                <a:latin typeface="Tahoma" pitchFamily="34" charset="0"/>
                <a:ea typeface="Tahoma" pitchFamily="34" charset="0"/>
                <a:cs typeface="Tahoma" pitchFamily="34" charset="0"/>
              </a:rPr>
              <a:t>rownum</a:t>
            </a:r>
            <a:endParaRPr lang="en-IN" dirty="0" smtClean="0">
              <a:solidFill>
                <a:schemeClr val="tx2"/>
              </a:solidFill>
              <a:latin typeface="Tahoma" pitchFamily="34" charset="0"/>
              <a:ea typeface="Tahoma" pitchFamily="34" charset="0"/>
              <a:cs typeface="Tahoma" pitchFamily="34" charset="0"/>
            </a:endParaRPr>
          </a:p>
          <a:p>
            <a:r>
              <a:rPr lang="en-IN" dirty="0" smtClean="0">
                <a:solidFill>
                  <a:schemeClr val="tx2"/>
                </a:solidFill>
                <a:latin typeface="Tahoma" pitchFamily="34" charset="0"/>
                <a:ea typeface="Tahoma" pitchFamily="34" charset="0"/>
                <a:cs typeface="Tahoma" pitchFamily="34" charset="0"/>
              </a:rPr>
              <a:t>FROM </a:t>
            </a:r>
            <a:r>
              <a:rPr lang="en-IN" dirty="0" err="1">
                <a:solidFill>
                  <a:schemeClr val="tx2"/>
                </a:solidFill>
                <a:latin typeface="Tahoma" pitchFamily="34" charset="0"/>
                <a:ea typeface="Tahoma" pitchFamily="34" charset="0"/>
                <a:cs typeface="Tahoma" pitchFamily="34" charset="0"/>
              </a:rPr>
              <a:t>e</a:t>
            </a:r>
            <a:r>
              <a:rPr lang="en-IN" dirty="0" err="1" smtClean="0">
                <a:solidFill>
                  <a:schemeClr val="tx2"/>
                </a:solidFill>
                <a:latin typeface="Tahoma" pitchFamily="34" charset="0"/>
                <a:ea typeface="Tahoma" pitchFamily="34" charset="0"/>
                <a:cs typeface="Tahoma" pitchFamily="34" charset="0"/>
              </a:rPr>
              <a:t>mp</a:t>
            </a:r>
            <a:r>
              <a:rPr lang="en-IN" dirty="0" smtClean="0">
                <a:solidFill>
                  <a:schemeClr val="tx2"/>
                </a:solidFill>
                <a:latin typeface="Tahoma" pitchFamily="34" charset="0"/>
                <a:ea typeface="Tahoma" pitchFamily="34" charset="0"/>
                <a:cs typeface="Tahoma" pitchFamily="34" charset="0"/>
              </a:rPr>
              <a:t> </a:t>
            </a:r>
          </a:p>
          <a:p>
            <a:r>
              <a:rPr lang="en-IN" dirty="0" smtClean="0">
                <a:solidFill>
                  <a:schemeClr val="tx2"/>
                </a:solidFill>
                <a:latin typeface="Tahoma" pitchFamily="34" charset="0"/>
                <a:ea typeface="Tahoma" pitchFamily="34" charset="0"/>
                <a:cs typeface="Tahoma" pitchFamily="34" charset="0"/>
              </a:rPr>
              <a:t>WHERE </a:t>
            </a:r>
            <a:r>
              <a:rPr lang="en-IN" dirty="0" err="1" smtClean="0">
                <a:solidFill>
                  <a:schemeClr val="tx2"/>
                </a:solidFill>
                <a:latin typeface="Tahoma" pitchFamily="34" charset="0"/>
                <a:ea typeface="Tahoma" pitchFamily="34" charset="0"/>
                <a:cs typeface="Tahoma" pitchFamily="34" charset="0"/>
              </a:rPr>
              <a:t>rownum</a:t>
            </a:r>
            <a:r>
              <a:rPr lang="en-IN" dirty="0" smtClean="0">
                <a:solidFill>
                  <a:schemeClr val="tx2"/>
                </a:solidFill>
                <a:latin typeface="Tahoma" pitchFamily="34" charset="0"/>
                <a:ea typeface="Tahoma" pitchFamily="34" charset="0"/>
                <a:cs typeface="Tahoma" pitchFamily="34" charset="0"/>
              </a:rPr>
              <a:t> &lt;= 6</a:t>
            </a:r>
          </a:p>
          <a:p>
            <a:r>
              <a:rPr lang="en-IN" dirty="0" smtClean="0">
                <a:solidFill>
                  <a:schemeClr val="tx2"/>
                </a:solidFill>
                <a:latin typeface="Tahoma" pitchFamily="34" charset="0"/>
                <a:ea typeface="Tahoma" pitchFamily="34" charset="0"/>
                <a:cs typeface="Tahoma" pitchFamily="34" charset="0"/>
              </a:rPr>
              <a:t>ORDER </a:t>
            </a:r>
            <a:r>
              <a:rPr lang="en-IN" dirty="0">
                <a:solidFill>
                  <a:schemeClr val="tx2"/>
                </a:solidFill>
                <a:latin typeface="Tahoma" pitchFamily="34" charset="0"/>
                <a:ea typeface="Tahoma" pitchFamily="34" charset="0"/>
                <a:cs typeface="Tahoma" pitchFamily="34" charset="0"/>
              </a:rPr>
              <a:t>BY </a:t>
            </a:r>
            <a:r>
              <a:rPr lang="en-IN" dirty="0" err="1" smtClean="0">
                <a:solidFill>
                  <a:schemeClr val="tx2"/>
                </a:solidFill>
                <a:latin typeface="Tahoma" pitchFamily="34" charset="0"/>
                <a:ea typeface="Tahoma" pitchFamily="34" charset="0"/>
                <a:cs typeface="Tahoma" pitchFamily="34" charset="0"/>
              </a:rPr>
              <a:t>sal</a:t>
            </a:r>
            <a:r>
              <a:rPr lang="en-IN" dirty="0" smtClean="0">
                <a:solidFill>
                  <a:schemeClr val="tx2"/>
                </a:solidFill>
                <a:latin typeface="Tahoma" pitchFamily="34" charset="0"/>
                <a:ea typeface="Tahoma" pitchFamily="34" charset="0"/>
                <a:cs typeface="Tahoma" pitchFamily="34" charset="0"/>
              </a:rPr>
              <a:t>;</a:t>
            </a:r>
          </a:p>
          <a:p>
            <a:endParaRPr lang="en-IN" dirty="0">
              <a:solidFill>
                <a:schemeClr val="tx2"/>
              </a:solidFill>
              <a:latin typeface="Tahoma" pitchFamily="34" charset="0"/>
              <a:ea typeface="Tahoma" pitchFamily="34" charset="0"/>
              <a:cs typeface="Tahoma" pitchFamily="34" charset="0"/>
            </a:endParaRPr>
          </a:p>
          <a:p>
            <a:pPr marL="285750" indent="-285750">
              <a:buFont typeface="Wingdings" pitchFamily="2" charset="2"/>
              <a:buChar char="Ø"/>
            </a:pPr>
            <a:r>
              <a:rPr lang="en-IN" dirty="0" smtClean="0">
                <a:solidFill>
                  <a:schemeClr val="tx2"/>
                </a:solidFill>
                <a:latin typeface="Tahoma" pitchFamily="34" charset="0"/>
                <a:ea typeface="Tahoma" pitchFamily="34" charset="0"/>
                <a:cs typeface="Tahoma" pitchFamily="34" charset="0"/>
              </a:rPr>
              <a:t>Output is wrong as we are not getting the top 6 lowest paid employees.</a:t>
            </a:r>
          </a:p>
          <a:p>
            <a:pPr marL="285750" indent="-285750">
              <a:buFont typeface="Wingdings" pitchFamily="2" charset="2"/>
              <a:buChar char="Ø"/>
            </a:pPr>
            <a:r>
              <a:rPr lang="en-IN" dirty="0" smtClean="0">
                <a:solidFill>
                  <a:schemeClr val="tx2"/>
                </a:solidFill>
                <a:latin typeface="Tahoma" pitchFamily="34" charset="0"/>
                <a:ea typeface="Tahoma" pitchFamily="34" charset="0"/>
                <a:cs typeface="Tahoma" pitchFamily="34" charset="0"/>
              </a:rPr>
              <a:t>First records are fetched, </a:t>
            </a:r>
            <a:r>
              <a:rPr lang="en-IN" dirty="0" err="1" smtClean="0">
                <a:solidFill>
                  <a:schemeClr val="tx2"/>
                </a:solidFill>
                <a:latin typeface="Tahoma" pitchFamily="34" charset="0"/>
                <a:ea typeface="Tahoma" pitchFamily="34" charset="0"/>
                <a:cs typeface="Tahoma" pitchFamily="34" charset="0"/>
              </a:rPr>
              <a:t>rownum</a:t>
            </a:r>
            <a:r>
              <a:rPr lang="en-IN" dirty="0" smtClean="0">
                <a:solidFill>
                  <a:schemeClr val="tx2"/>
                </a:solidFill>
                <a:latin typeface="Tahoma" pitchFamily="34" charset="0"/>
                <a:ea typeface="Tahoma" pitchFamily="34" charset="0"/>
                <a:cs typeface="Tahoma" pitchFamily="34" charset="0"/>
              </a:rPr>
              <a:t> is assigned and then ORDER BY takes place</a:t>
            </a:r>
            <a:endParaRPr lang="en-IN" dirty="0">
              <a:solidFill>
                <a:srgbClr val="C00000"/>
              </a:solidFill>
              <a:latin typeface="Tahoma" pitchFamily="34" charset="0"/>
              <a:ea typeface="Tahoma" pitchFamily="34" charset="0"/>
              <a:cs typeface="Tahoma" pitchFamily="34" charset="0"/>
            </a:endParaRPr>
          </a:p>
        </p:txBody>
      </p:sp>
      <p:sp>
        <p:nvSpPr>
          <p:cNvPr id="8" name="Title 1"/>
          <p:cNvSpPr>
            <a:spLocks noGrp="1"/>
          </p:cNvSpPr>
          <p:nvPr>
            <p:ph type="title"/>
          </p:nvPr>
        </p:nvSpPr>
        <p:spPr>
          <a:xfrm>
            <a:off x="51418" y="76200"/>
            <a:ext cx="8186055" cy="609600"/>
          </a:xfrm>
        </p:spPr>
        <p:txBody>
          <a:bodyPr/>
          <a:lstStyle/>
          <a:p>
            <a:r>
              <a:rPr lang="en-IN" sz="3600" b="1" dirty="0" smtClean="0"/>
              <a:t>The Top-N Analysis</a:t>
            </a:r>
            <a:endParaRPr lang="en-IN" sz="3600" b="1" dirty="0"/>
          </a:p>
        </p:txBody>
      </p:sp>
      <p:graphicFrame>
        <p:nvGraphicFramePr>
          <p:cNvPr id="2" name="Table 1"/>
          <p:cNvGraphicFramePr>
            <a:graphicFrameLocks noGrp="1"/>
          </p:cNvGraphicFramePr>
          <p:nvPr>
            <p:extLst>
              <p:ext uri="{D42A27DB-BD31-4B8C-83A1-F6EECF244321}">
                <p14:modId xmlns:p14="http://schemas.microsoft.com/office/powerpoint/2010/main" val="1549580196"/>
              </p:ext>
            </p:extLst>
          </p:nvPr>
        </p:nvGraphicFramePr>
        <p:xfrm>
          <a:off x="4735991" y="878780"/>
          <a:ext cx="2895600" cy="2595880"/>
        </p:xfrm>
        <a:graphic>
          <a:graphicData uri="http://schemas.openxmlformats.org/drawingml/2006/table">
            <a:tbl>
              <a:tblPr firstRow="1" bandRow="1">
                <a:tableStyleId>{5C22544A-7EE6-4342-B048-85BDC9FD1C3A}</a:tableStyleId>
              </a:tblPr>
              <a:tblGrid>
                <a:gridCol w="914400"/>
                <a:gridCol w="914400"/>
                <a:gridCol w="1066800"/>
              </a:tblGrid>
              <a:tr h="370840">
                <a:tc>
                  <a:txBody>
                    <a:bodyPr/>
                    <a:lstStyle/>
                    <a:p>
                      <a:pPr fontAlgn="ctr"/>
                      <a:r>
                        <a:rPr lang="en-IN" sz="1400" dirty="0">
                          <a:effectLst/>
                          <a:latin typeface="Tahoma" pitchFamily="34" charset="0"/>
                          <a:ea typeface="Tahoma" pitchFamily="34" charset="0"/>
                          <a:cs typeface="Tahoma" pitchFamily="34" charset="0"/>
                        </a:rPr>
                        <a:t>ENAME</a:t>
                      </a:r>
                    </a:p>
                  </a:txBody>
                  <a:tcPr anchor="ctr"/>
                </a:tc>
                <a:tc>
                  <a:txBody>
                    <a:bodyPr/>
                    <a:lstStyle/>
                    <a:p>
                      <a:pPr fontAlgn="ctr"/>
                      <a:r>
                        <a:rPr lang="en-IN" sz="1400" dirty="0">
                          <a:effectLst/>
                          <a:latin typeface="Tahoma" pitchFamily="34" charset="0"/>
                          <a:ea typeface="Tahoma" pitchFamily="34" charset="0"/>
                          <a:cs typeface="Tahoma" pitchFamily="34" charset="0"/>
                        </a:rPr>
                        <a:t>SAL</a:t>
                      </a:r>
                    </a:p>
                  </a:txBody>
                  <a:tcPr anchor="ctr"/>
                </a:tc>
                <a:tc>
                  <a:txBody>
                    <a:bodyPr/>
                    <a:lstStyle/>
                    <a:p>
                      <a:pPr fontAlgn="ctr"/>
                      <a:r>
                        <a:rPr lang="en-IN" sz="1400">
                          <a:effectLst/>
                          <a:latin typeface="Tahoma" pitchFamily="34" charset="0"/>
                          <a:ea typeface="Tahoma" pitchFamily="34" charset="0"/>
                          <a:cs typeface="Tahoma" pitchFamily="34" charset="0"/>
                        </a:rPr>
                        <a:t>ROWNUM</a:t>
                      </a:r>
                    </a:p>
                  </a:txBody>
                  <a:tcPr anchor="ctr"/>
                </a:tc>
              </a:tr>
              <a:tr h="370840">
                <a:tc>
                  <a:txBody>
                    <a:bodyPr/>
                    <a:lstStyle/>
                    <a:p>
                      <a:r>
                        <a:rPr lang="en-IN" sz="1400" dirty="0">
                          <a:effectLst/>
                          <a:latin typeface="Tahoma" pitchFamily="34" charset="0"/>
                          <a:ea typeface="Tahoma" pitchFamily="34" charset="0"/>
                          <a:cs typeface="Tahoma" pitchFamily="34" charset="0"/>
                        </a:rPr>
                        <a:t>CLARK</a:t>
                      </a:r>
                    </a:p>
                  </a:txBody>
                  <a:tcPr anchor="ctr"/>
                </a:tc>
                <a:tc>
                  <a:txBody>
                    <a:bodyPr/>
                    <a:lstStyle/>
                    <a:p>
                      <a:r>
                        <a:rPr lang="en-IN" sz="1400">
                          <a:effectLst/>
                          <a:latin typeface="Tahoma" pitchFamily="34" charset="0"/>
                          <a:ea typeface="Tahoma" pitchFamily="34" charset="0"/>
                          <a:cs typeface="Tahoma" pitchFamily="34" charset="0"/>
                        </a:rPr>
                        <a:t>2450</a:t>
                      </a:r>
                    </a:p>
                  </a:txBody>
                  <a:tcPr anchor="ctr"/>
                </a:tc>
                <a:tc>
                  <a:txBody>
                    <a:bodyPr/>
                    <a:lstStyle/>
                    <a:p>
                      <a:r>
                        <a:rPr lang="en-IN" sz="1400">
                          <a:effectLst/>
                          <a:latin typeface="Tahoma" pitchFamily="34" charset="0"/>
                          <a:ea typeface="Tahoma" pitchFamily="34" charset="0"/>
                          <a:cs typeface="Tahoma" pitchFamily="34" charset="0"/>
                        </a:rPr>
                        <a:t>3</a:t>
                      </a:r>
                    </a:p>
                  </a:txBody>
                  <a:tcPr anchor="ctr"/>
                </a:tc>
              </a:tr>
              <a:tr h="370840">
                <a:tc>
                  <a:txBody>
                    <a:bodyPr/>
                    <a:lstStyle/>
                    <a:p>
                      <a:r>
                        <a:rPr lang="en-IN" sz="1400" dirty="0">
                          <a:effectLst/>
                          <a:latin typeface="Tahoma" pitchFamily="34" charset="0"/>
                          <a:ea typeface="Tahoma" pitchFamily="34" charset="0"/>
                          <a:cs typeface="Tahoma" pitchFamily="34" charset="0"/>
                        </a:rPr>
                        <a:t>BLAKE</a:t>
                      </a:r>
                    </a:p>
                  </a:txBody>
                  <a:tcPr anchor="ctr"/>
                </a:tc>
                <a:tc>
                  <a:txBody>
                    <a:bodyPr/>
                    <a:lstStyle/>
                    <a:p>
                      <a:r>
                        <a:rPr lang="en-IN" sz="1400">
                          <a:effectLst/>
                          <a:latin typeface="Tahoma" pitchFamily="34" charset="0"/>
                          <a:ea typeface="Tahoma" pitchFamily="34" charset="0"/>
                          <a:cs typeface="Tahoma" pitchFamily="34" charset="0"/>
                        </a:rPr>
                        <a:t>2850</a:t>
                      </a:r>
                    </a:p>
                  </a:txBody>
                  <a:tcPr anchor="ctr"/>
                </a:tc>
                <a:tc>
                  <a:txBody>
                    <a:bodyPr/>
                    <a:lstStyle/>
                    <a:p>
                      <a:r>
                        <a:rPr lang="en-IN" sz="1400">
                          <a:effectLst/>
                          <a:latin typeface="Tahoma" pitchFamily="34" charset="0"/>
                          <a:ea typeface="Tahoma" pitchFamily="34" charset="0"/>
                          <a:cs typeface="Tahoma" pitchFamily="34" charset="0"/>
                        </a:rPr>
                        <a:t>2</a:t>
                      </a:r>
                    </a:p>
                  </a:txBody>
                  <a:tcPr anchor="ctr"/>
                </a:tc>
              </a:tr>
              <a:tr h="370840">
                <a:tc>
                  <a:txBody>
                    <a:bodyPr/>
                    <a:lstStyle/>
                    <a:p>
                      <a:r>
                        <a:rPr lang="en-IN" sz="1400">
                          <a:effectLst/>
                          <a:latin typeface="Tahoma" pitchFamily="34" charset="0"/>
                          <a:ea typeface="Tahoma" pitchFamily="34" charset="0"/>
                          <a:cs typeface="Tahoma" pitchFamily="34" charset="0"/>
                        </a:rPr>
                        <a:t>JONES</a:t>
                      </a:r>
                    </a:p>
                  </a:txBody>
                  <a:tcPr anchor="ctr"/>
                </a:tc>
                <a:tc>
                  <a:txBody>
                    <a:bodyPr/>
                    <a:lstStyle/>
                    <a:p>
                      <a:r>
                        <a:rPr lang="en-IN" sz="1400">
                          <a:effectLst/>
                          <a:latin typeface="Tahoma" pitchFamily="34" charset="0"/>
                          <a:ea typeface="Tahoma" pitchFamily="34" charset="0"/>
                          <a:cs typeface="Tahoma" pitchFamily="34" charset="0"/>
                        </a:rPr>
                        <a:t>2975</a:t>
                      </a:r>
                    </a:p>
                  </a:txBody>
                  <a:tcPr anchor="ctr"/>
                </a:tc>
                <a:tc>
                  <a:txBody>
                    <a:bodyPr/>
                    <a:lstStyle/>
                    <a:p>
                      <a:r>
                        <a:rPr lang="en-IN" sz="1400">
                          <a:effectLst/>
                          <a:latin typeface="Tahoma" pitchFamily="34" charset="0"/>
                          <a:ea typeface="Tahoma" pitchFamily="34" charset="0"/>
                          <a:cs typeface="Tahoma" pitchFamily="34" charset="0"/>
                        </a:rPr>
                        <a:t>4</a:t>
                      </a:r>
                    </a:p>
                  </a:txBody>
                  <a:tcPr anchor="ctr"/>
                </a:tc>
              </a:tr>
              <a:tr h="370840">
                <a:tc>
                  <a:txBody>
                    <a:bodyPr/>
                    <a:lstStyle/>
                    <a:p>
                      <a:r>
                        <a:rPr lang="en-IN" sz="1400">
                          <a:effectLst/>
                          <a:latin typeface="Tahoma" pitchFamily="34" charset="0"/>
                          <a:ea typeface="Tahoma" pitchFamily="34" charset="0"/>
                          <a:cs typeface="Tahoma" pitchFamily="34" charset="0"/>
                        </a:rPr>
                        <a:t>FORD</a:t>
                      </a:r>
                    </a:p>
                  </a:txBody>
                  <a:tcPr anchor="ctr"/>
                </a:tc>
                <a:tc>
                  <a:txBody>
                    <a:bodyPr/>
                    <a:lstStyle/>
                    <a:p>
                      <a:r>
                        <a:rPr lang="en-IN" sz="1400">
                          <a:effectLst/>
                          <a:latin typeface="Tahoma" pitchFamily="34" charset="0"/>
                          <a:ea typeface="Tahoma" pitchFamily="34" charset="0"/>
                          <a:cs typeface="Tahoma" pitchFamily="34" charset="0"/>
                        </a:rPr>
                        <a:t>3000</a:t>
                      </a:r>
                    </a:p>
                  </a:txBody>
                  <a:tcPr anchor="ctr"/>
                </a:tc>
                <a:tc>
                  <a:txBody>
                    <a:bodyPr/>
                    <a:lstStyle/>
                    <a:p>
                      <a:r>
                        <a:rPr lang="en-IN" sz="1400">
                          <a:effectLst/>
                          <a:latin typeface="Tahoma" pitchFamily="34" charset="0"/>
                          <a:ea typeface="Tahoma" pitchFamily="34" charset="0"/>
                          <a:cs typeface="Tahoma" pitchFamily="34" charset="0"/>
                        </a:rPr>
                        <a:t>6</a:t>
                      </a:r>
                    </a:p>
                  </a:txBody>
                  <a:tcPr anchor="ctr"/>
                </a:tc>
              </a:tr>
              <a:tr h="370840">
                <a:tc>
                  <a:txBody>
                    <a:bodyPr/>
                    <a:lstStyle/>
                    <a:p>
                      <a:r>
                        <a:rPr lang="en-IN" sz="1400">
                          <a:effectLst/>
                          <a:latin typeface="Tahoma" pitchFamily="34" charset="0"/>
                          <a:ea typeface="Tahoma" pitchFamily="34" charset="0"/>
                          <a:cs typeface="Tahoma" pitchFamily="34" charset="0"/>
                        </a:rPr>
                        <a:t>SCOTT</a:t>
                      </a:r>
                    </a:p>
                  </a:txBody>
                  <a:tcPr anchor="ctr"/>
                </a:tc>
                <a:tc>
                  <a:txBody>
                    <a:bodyPr/>
                    <a:lstStyle/>
                    <a:p>
                      <a:r>
                        <a:rPr lang="en-IN" sz="1400">
                          <a:effectLst/>
                          <a:latin typeface="Tahoma" pitchFamily="34" charset="0"/>
                          <a:ea typeface="Tahoma" pitchFamily="34" charset="0"/>
                          <a:cs typeface="Tahoma" pitchFamily="34" charset="0"/>
                        </a:rPr>
                        <a:t>3000</a:t>
                      </a:r>
                    </a:p>
                  </a:txBody>
                  <a:tcPr anchor="ctr"/>
                </a:tc>
                <a:tc>
                  <a:txBody>
                    <a:bodyPr/>
                    <a:lstStyle/>
                    <a:p>
                      <a:r>
                        <a:rPr lang="en-IN" sz="1400">
                          <a:effectLst/>
                          <a:latin typeface="Tahoma" pitchFamily="34" charset="0"/>
                          <a:ea typeface="Tahoma" pitchFamily="34" charset="0"/>
                          <a:cs typeface="Tahoma" pitchFamily="34" charset="0"/>
                        </a:rPr>
                        <a:t>5</a:t>
                      </a:r>
                    </a:p>
                  </a:txBody>
                  <a:tcPr anchor="ctr"/>
                </a:tc>
              </a:tr>
              <a:tr h="370840">
                <a:tc>
                  <a:txBody>
                    <a:bodyPr/>
                    <a:lstStyle/>
                    <a:p>
                      <a:r>
                        <a:rPr lang="en-IN" sz="1400">
                          <a:effectLst/>
                          <a:latin typeface="Tahoma" pitchFamily="34" charset="0"/>
                          <a:ea typeface="Tahoma" pitchFamily="34" charset="0"/>
                          <a:cs typeface="Tahoma" pitchFamily="34" charset="0"/>
                        </a:rPr>
                        <a:t>KING</a:t>
                      </a:r>
                    </a:p>
                  </a:txBody>
                  <a:tcPr anchor="ctr"/>
                </a:tc>
                <a:tc>
                  <a:txBody>
                    <a:bodyPr/>
                    <a:lstStyle/>
                    <a:p>
                      <a:r>
                        <a:rPr lang="en-IN" sz="1400">
                          <a:effectLst/>
                          <a:latin typeface="Tahoma" pitchFamily="34" charset="0"/>
                          <a:ea typeface="Tahoma" pitchFamily="34" charset="0"/>
                          <a:cs typeface="Tahoma" pitchFamily="34" charset="0"/>
                        </a:rPr>
                        <a:t>5000</a:t>
                      </a:r>
                    </a:p>
                  </a:txBody>
                  <a:tcPr anchor="ctr"/>
                </a:tc>
                <a:tc>
                  <a:txBody>
                    <a:bodyPr/>
                    <a:lstStyle/>
                    <a:p>
                      <a:r>
                        <a:rPr lang="en-IN" sz="1400" dirty="0">
                          <a:effectLst/>
                          <a:latin typeface="Tahoma" pitchFamily="34" charset="0"/>
                          <a:ea typeface="Tahoma" pitchFamily="34" charset="0"/>
                          <a:cs typeface="Tahoma" pitchFamily="34" charset="0"/>
                        </a:rPr>
                        <a:t>1</a:t>
                      </a:r>
                    </a:p>
                  </a:txBody>
                  <a:tcPr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447433047"/>
              </p:ext>
            </p:extLst>
          </p:nvPr>
        </p:nvGraphicFramePr>
        <p:xfrm>
          <a:off x="4861025" y="4038600"/>
          <a:ext cx="2895600" cy="2529840"/>
        </p:xfrm>
        <a:graphic>
          <a:graphicData uri="http://schemas.openxmlformats.org/drawingml/2006/table">
            <a:tbl>
              <a:tblPr firstRow="1" bandRow="1">
                <a:tableStyleId>{5C22544A-7EE6-4342-B048-85BDC9FD1C3A}</a:tableStyleId>
              </a:tblPr>
              <a:tblGrid>
                <a:gridCol w="914400"/>
                <a:gridCol w="914400"/>
                <a:gridCol w="1066800"/>
              </a:tblGrid>
              <a:tr h="142240">
                <a:tc>
                  <a:txBody>
                    <a:bodyPr/>
                    <a:lstStyle/>
                    <a:p>
                      <a:pPr fontAlgn="ctr"/>
                      <a:r>
                        <a:rPr lang="en-IN" sz="1400" dirty="0">
                          <a:effectLst/>
                          <a:latin typeface="Tahoma" pitchFamily="34" charset="0"/>
                          <a:ea typeface="Tahoma" pitchFamily="34" charset="0"/>
                          <a:cs typeface="Tahoma" pitchFamily="34" charset="0"/>
                        </a:rPr>
                        <a:t>ENAME</a:t>
                      </a:r>
                    </a:p>
                  </a:txBody>
                  <a:tcPr anchor="ctr"/>
                </a:tc>
                <a:tc>
                  <a:txBody>
                    <a:bodyPr/>
                    <a:lstStyle/>
                    <a:p>
                      <a:pPr fontAlgn="ctr"/>
                      <a:r>
                        <a:rPr lang="en-IN" sz="1400">
                          <a:effectLst/>
                          <a:latin typeface="Tahoma" pitchFamily="34" charset="0"/>
                          <a:ea typeface="Tahoma" pitchFamily="34" charset="0"/>
                          <a:cs typeface="Tahoma" pitchFamily="34" charset="0"/>
                        </a:rPr>
                        <a:t>SAL</a:t>
                      </a:r>
                    </a:p>
                  </a:txBody>
                  <a:tcPr anchor="ctr"/>
                </a:tc>
                <a:tc>
                  <a:txBody>
                    <a:bodyPr/>
                    <a:lstStyle/>
                    <a:p>
                      <a:pPr fontAlgn="ctr"/>
                      <a:r>
                        <a:rPr lang="en-IN" sz="1400" dirty="0">
                          <a:effectLst/>
                          <a:latin typeface="Tahoma" pitchFamily="34" charset="0"/>
                          <a:ea typeface="Tahoma" pitchFamily="34" charset="0"/>
                          <a:cs typeface="Tahoma" pitchFamily="34" charset="0"/>
                        </a:rPr>
                        <a:t>ROWNUM</a:t>
                      </a:r>
                    </a:p>
                  </a:txBody>
                  <a:tcPr anchor="ctr"/>
                </a:tc>
              </a:tr>
              <a:tr h="370840">
                <a:tc>
                  <a:txBody>
                    <a:bodyPr/>
                    <a:lstStyle/>
                    <a:p>
                      <a:r>
                        <a:rPr lang="en-IN" sz="1400">
                          <a:effectLst/>
                          <a:latin typeface="Tahoma" pitchFamily="34" charset="0"/>
                          <a:ea typeface="Tahoma" pitchFamily="34" charset="0"/>
                          <a:cs typeface="Tahoma" pitchFamily="34" charset="0"/>
                        </a:rPr>
                        <a:t>SMITH</a:t>
                      </a:r>
                    </a:p>
                  </a:txBody>
                  <a:tcPr anchor="ctr"/>
                </a:tc>
                <a:tc>
                  <a:txBody>
                    <a:bodyPr/>
                    <a:lstStyle/>
                    <a:p>
                      <a:r>
                        <a:rPr lang="en-IN" sz="1400" dirty="0">
                          <a:effectLst/>
                          <a:latin typeface="Tahoma" pitchFamily="34" charset="0"/>
                          <a:ea typeface="Tahoma" pitchFamily="34" charset="0"/>
                          <a:cs typeface="Tahoma" pitchFamily="34" charset="0"/>
                        </a:rPr>
                        <a:t>800</a:t>
                      </a:r>
                    </a:p>
                  </a:txBody>
                  <a:tcPr anchor="ctr"/>
                </a:tc>
                <a:tc>
                  <a:txBody>
                    <a:bodyPr/>
                    <a:lstStyle/>
                    <a:p>
                      <a:r>
                        <a:rPr lang="en-IN" sz="1400" dirty="0">
                          <a:effectLst/>
                          <a:latin typeface="Tahoma" pitchFamily="34" charset="0"/>
                          <a:ea typeface="Tahoma" pitchFamily="34" charset="0"/>
                          <a:cs typeface="Tahoma" pitchFamily="34" charset="0"/>
                        </a:rPr>
                        <a:t>7</a:t>
                      </a:r>
                    </a:p>
                  </a:txBody>
                  <a:tcPr anchor="ctr"/>
                </a:tc>
              </a:tr>
              <a:tr h="370840">
                <a:tc>
                  <a:txBody>
                    <a:bodyPr/>
                    <a:lstStyle/>
                    <a:p>
                      <a:r>
                        <a:rPr lang="en-IN" sz="1400">
                          <a:effectLst/>
                          <a:latin typeface="Tahoma" pitchFamily="34" charset="0"/>
                          <a:ea typeface="Tahoma" pitchFamily="34" charset="0"/>
                          <a:cs typeface="Tahoma" pitchFamily="34" charset="0"/>
                        </a:rPr>
                        <a:t>JAMES</a:t>
                      </a:r>
                    </a:p>
                  </a:txBody>
                  <a:tcPr anchor="ctr"/>
                </a:tc>
                <a:tc>
                  <a:txBody>
                    <a:bodyPr/>
                    <a:lstStyle/>
                    <a:p>
                      <a:r>
                        <a:rPr lang="en-IN" sz="1400">
                          <a:effectLst/>
                          <a:latin typeface="Tahoma" pitchFamily="34" charset="0"/>
                          <a:ea typeface="Tahoma" pitchFamily="34" charset="0"/>
                          <a:cs typeface="Tahoma" pitchFamily="34" charset="0"/>
                        </a:rPr>
                        <a:t>950</a:t>
                      </a:r>
                    </a:p>
                  </a:txBody>
                  <a:tcPr anchor="ctr"/>
                </a:tc>
                <a:tc>
                  <a:txBody>
                    <a:bodyPr/>
                    <a:lstStyle/>
                    <a:p>
                      <a:r>
                        <a:rPr lang="en-IN" sz="1400" dirty="0">
                          <a:effectLst/>
                          <a:latin typeface="Tahoma" pitchFamily="34" charset="0"/>
                          <a:ea typeface="Tahoma" pitchFamily="34" charset="0"/>
                          <a:cs typeface="Tahoma" pitchFamily="34" charset="0"/>
                        </a:rPr>
                        <a:t>13</a:t>
                      </a:r>
                    </a:p>
                  </a:txBody>
                  <a:tcPr anchor="ctr"/>
                </a:tc>
              </a:tr>
              <a:tr h="370840">
                <a:tc>
                  <a:txBody>
                    <a:bodyPr/>
                    <a:lstStyle/>
                    <a:p>
                      <a:r>
                        <a:rPr lang="en-IN" sz="1400">
                          <a:effectLst/>
                          <a:latin typeface="Tahoma" pitchFamily="34" charset="0"/>
                          <a:ea typeface="Tahoma" pitchFamily="34" charset="0"/>
                          <a:cs typeface="Tahoma" pitchFamily="34" charset="0"/>
                        </a:rPr>
                        <a:t>ADAMS</a:t>
                      </a:r>
                    </a:p>
                  </a:txBody>
                  <a:tcPr anchor="ctr"/>
                </a:tc>
                <a:tc>
                  <a:txBody>
                    <a:bodyPr/>
                    <a:lstStyle/>
                    <a:p>
                      <a:r>
                        <a:rPr lang="en-IN" sz="1400" dirty="0">
                          <a:effectLst/>
                          <a:latin typeface="Tahoma" pitchFamily="34" charset="0"/>
                          <a:ea typeface="Tahoma" pitchFamily="34" charset="0"/>
                          <a:cs typeface="Tahoma" pitchFamily="34" charset="0"/>
                        </a:rPr>
                        <a:t>1100</a:t>
                      </a:r>
                    </a:p>
                  </a:txBody>
                  <a:tcPr anchor="ctr"/>
                </a:tc>
                <a:tc>
                  <a:txBody>
                    <a:bodyPr/>
                    <a:lstStyle/>
                    <a:p>
                      <a:r>
                        <a:rPr lang="en-IN" sz="1400" dirty="0">
                          <a:effectLst/>
                          <a:latin typeface="Tahoma" pitchFamily="34" charset="0"/>
                          <a:ea typeface="Tahoma" pitchFamily="34" charset="0"/>
                          <a:cs typeface="Tahoma" pitchFamily="34" charset="0"/>
                        </a:rPr>
                        <a:t>12</a:t>
                      </a:r>
                    </a:p>
                  </a:txBody>
                  <a:tcPr anchor="ctr"/>
                </a:tc>
              </a:tr>
              <a:tr h="370840">
                <a:tc>
                  <a:txBody>
                    <a:bodyPr/>
                    <a:lstStyle/>
                    <a:p>
                      <a:r>
                        <a:rPr lang="en-IN" sz="1400">
                          <a:effectLst/>
                          <a:latin typeface="Tahoma" pitchFamily="34" charset="0"/>
                          <a:ea typeface="Tahoma" pitchFamily="34" charset="0"/>
                          <a:cs typeface="Tahoma" pitchFamily="34" charset="0"/>
                        </a:rPr>
                        <a:t>MARTIN</a:t>
                      </a:r>
                    </a:p>
                  </a:txBody>
                  <a:tcPr anchor="ctr"/>
                </a:tc>
                <a:tc>
                  <a:txBody>
                    <a:bodyPr/>
                    <a:lstStyle/>
                    <a:p>
                      <a:r>
                        <a:rPr lang="en-IN" sz="1400">
                          <a:effectLst/>
                          <a:latin typeface="Tahoma" pitchFamily="34" charset="0"/>
                          <a:ea typeface="Tahoma" pitchFamily="34" charset="0"/>
                          <a:cs typeface="Tahoma" pitchFamily="34" charset="0"/>
                        </a:rPr>
                        <a:t>1250</a:t>
                      </a:r>
                    </a:p>
                  </a:txBody>
                  <a:tcPr anchor="ctr"/>
                </a:tc>
                <a:tc>
                  <a:txBody>
                    <a:bodyPr/>
                    <a:lstStyle/>
                    <a:p>
                      <a:r>
                        <a:rPr lang="en-IN" sz="1400" dirty="0">
                          <a:effectLst/>
                          <a:latin typeface="Tahoma" pitchFamily="34" charset="0"/>
                          <a:ea typeface="Tahoma" pitchFamily="34" charset="0"/>
                          <a:cs typeface="Tahoma" pitchFamily="34" charset="0"/>
                        </a:rPr>
                        <a:t>10</a:t>
                      </a:r>
                    </a:p>
                  </a:txBody>
                  <a:tcPr anchor="ctr"/>
                </a:tc>
              </a:tr>
              <a:tr h="370840">
                <a:tc>
                  <a:txBody>
                    <a:bodyPr/>
                    <a:lstStyle/>
                    <a:p>
                      <a:r>
                        <a:rPr lang="en-IN" sz="1400">
                          <a:effectLst/>
                          <a:latin typeface="Tahoma" pitchFamily="34" charset="0"/>
                          <a:ea typeface="Tahoma" pitchFamily="34" charset="0"/>
                          <a:cs typeface="Tahoma" pitchFamily="34" charset="0"/>
                        </a:rPr>
                        <a:t>WARD</a:t>
                      </a:r>
                    </a:p>
                  </a:txBody>
                  <a:tcPr anchor="ctr"/>
                </a:tc>
                <a:tc>
                  <a:txBody>
                    <a:bodyPr/>
                    <a:lstStyle/>
                    <a:p>
                      <a:r>
                        <a:rPr lang="en-IN" sz="1400">
                          <a:effectLst/>
                          <a:latin typeface="Tahoma" pitchFamily="34" charset="0"/>
                          <a:ea typeface="Tahoma" pitchFamily="34" charset="0"/>
                          <a:cs typeface="Tahoma" pitchFamily="34" charset="0"/>
                        </a:rPr>
                        <a:t>1250</a:t>
                      </a:r>
                    </a:p>
                  </a:txBody>
                  <a:tcPr anchor="ctr"/>
                </a:tc>
                <a:tc>
                  <a:txBody>
                    <a:bodyPr/>
                    <a:lstStyle/>
                    <a:p>
                      <a:r>
                        <a:rPr lang="en-IN" sz="1400" dirty="0">
                          <a:effectLst/>
                          <a:latin typeface="Tahoma" pitchFamily="34" charset="0"/>
                          <a:ea typeface="Tahoma" pitchFamily="34" charset="0"/>
                          <a:cs typeface="Tahoma" pitchFamily="34" charset="0"/>
                        </a:rPr>
                        <a:t>9</a:t>
                      </a:r>
                    </a:p>
                  </a:txBody>
                  <a:tcPr anchor="ctr"/>
                </a:tc>
              </a:tr>
              <a:tr h="370840">
                <a:tc>
                  <a:txBody>
                    <a:bodyPr/>
                    <a:lstStyle/>
                    <a:p>
                      <a:r>
                        <a:rPr lang="en-IN" sz="1400">
                          <a:effectLst/>
                          <a:latin typeface="Tahoma" pitchFamily="34" charset="0"/>
                          <a:ea typeface="Tahoma" pitchFamily="34" charset="0"/>
                          <a:cs typeface="Tahoma" pitchFamily="34" charset="0"/>
                        </a:rPr>
                        <a:t>MILLER</a:t>
                      </a:r>
                    </a:p>
                  </a:txBody>
                  <a:tcPr anchor="ctr"/>
                </a:tc>
                <a:tc>
                  <a:txBody>
                    <a:bodyPr/>
                    <a:lstStyle/>
                    <a:p>
                      <a:r>
                        <a:rPr lang="en-IN" sz="1400">
                          <a:effectLst/>
                          <a:latin typeface="Tahoma" pitchFamily="34" charset="0"/>
                          <a:ea typeface="Tahoma" pitchFamily="34" charset="0"/>
                          <a:cs typeface="Tahoma" pitchFamily="34" charset="0"/>
                        </a:rPr>
                        <a:t>1300</a:t>
                      </a:r>
                    </a:p>
                  </a:txBody>
                  <a:tcPr anchor="ctr"/>
                </a:tc>
                <a:tc>
                  <a:txBody>
                    <a:bodyPr/>
                    <a:lstStyle/>
                    <a:p>
                      <a:r>
                        <a:rPr lang="en-IN" sz="1400" dirty="0">
                          <a:effectLst/>
                          <a:latin typeface="Tahoma" pitchFamily="34" charset="0"/>
                          <a:ea typeface="Tahoma" pitchFamily="34" charset="0"/>
                          <a:cs typeface="Tahoma" pitchFamily="34" charset="0"/>
                        </a:rPr>
                        <a:t>14</a:t>
                      </a:r>
                    </a:p>
                  </a:txBody>
                  <a:tcPr anchor="ctr"/>
                </a:tc>
              </a:tr>
            </a:tbl>
          </a:graphicData>
        </a:graphic>
      </p:graphicFrame>
      <p:sp>
        <p:nvSpPr>
          <p:cNvPr id="5" name="TextBox 4"/>
          <p:cNvSpPr txBox="1"/>
          <p:nvPr/>
        </p:nvSpPr>
        <p:spPr>
          <a:xfrm>
            <a:off x="5507869" y="3586481"/>
            <a:ext cx="1601913" cy="369332"/>
          </a:xfrm>
          <a:prstGeom prst="rect">
            <a:avLst/>
          </a:prstGeom>
          <a:solidFill>
            <a:schemeClr val="accent2">
              <a:lumMod val="40000"/>
              <a:lumOff val="60000"/>
            </a:schemeClr>
          </a:solidFill>
          <a:ln w="12700">
            <a:solidFill>
              <a:schemeClr val="tx1"/>
            </a:solidFill>
          </a:ln>
        </p:spPr>
        <p:txBody>
          <a:bodyPr wrap="none" rtlCol="0">
            <a:spAutoFit/>
          </a:bodyPr>
          <a:lstStyle/>
          <a:p>
            <a:r>
              <a:rPr lang="en-IN" dirty="0" smtClean="0"/>
              <a:t>Correct Output</a:t>
            </a:r>
            <a:endParaRPr lang="en-IN" dirty="0"/>
          </a:p>
        </p:txBody>
      </p:sp>
      <p:sp>
        <p:nvSpPr>
          <p:cNvPr id="9" name="TextBox 8"/>
          <p:cNvSpPr txBox="1"/>
          <p:nvPr/>
        </p:nvSpPr>
        <p:spPr>
          <a:xfrm>
            <a:off x="5257800" y="381000"/>
            <a:ext cx="1753878" cy="369332"/>
          </a:xfrm>
          <a:prstGeom prst="rect">
            <a:avLst/>
          </a:prstGeom>
          <a:solidFill>
            <a:schemeClr val="accent2">
              <a:lumMod val="40000"/>
              <a:lumOff val="60000"/>
            </a:schemeClr>
          </a:solidFill>
          <a:ln w="12700">
            <a:solidFill>
              <a:schemeClr val="tx1"/>
            </a:solidFill>
          </a:ln>
        </p:spPr>
        <p:txBody>
          <a:bodyPr wrap="none" rtlCol="0">
            <a:spAutoFit/>
          </a:bodyPr>
          <a:lstStyle/>
          <a:p>
            <a:r>
              <a:rPr lang="en-IN" dirty="0" smtClean="0"/>
              <a:t>Incorrect Output</a:t>
            </a:r>
            <a:endParaRPr lang="en-IN" dirty="0"/>
          </a:p>
        </p:txBody>
      </p:sp>
    </p:spTree>
    <p:extLst>
      <p:ext uri="{BB962C8B-B14F-4D97-AF65-F5344CB8AC3E}">
        <p14:creationId xmlns:p14="http://schemas.microsoft.com/office/powerpoint/2010/main" val="3840500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DF81DD3-974D-4BFF-A42E-CCA6A7146506}" type="slidenum">
              <a:rPr lang="en-US" sz="1200" smtClean="0">
                <a:solidFill>
                  <a:schemeClr val="tx2"/>
                </a:solidFill>
              </a:rPr>
              <a:pPr eaLnBrk="1" hangingPunct="1"/>
              <a:t>63</a:t>
            </a:fld>
            <a:endParaRPr lang="en-US" sz="1200" smtClean="0">
              <a:solidFill>
                <a:schemeClr val="tx2"/>
              </a:solidFill>
            </a:endParaRPr>
          </a:p>
        </p:txBody>
      </p:sp>
      <p:sp>
        <p:nvSpPr>
          <p:cNvPr id="3" name="Rectangle 2"/>
          <p:cNvSpPr/>
          <p:nvPr/>
        </p:nvSpPr>
        <p:spPr>
          <a:xfrm>
            <a:off x="690966" y="1143000"/>
            <a:ext cx="3276600" cy="4832092"/>
          </a:xfrm>
          <a:prstGeom prst="rect">
            <a:avLst/>
          </a:prstGeom>
          <a:ln w="38100">
            <a:solidFill>
              <a:schemeClr val="bg2">
                <a:lumMod val="75000"/>
              </a:schemeClr>
            </a:solidFill>
          </a:ln>
        </p:spPr>
        <p:txBody>
          <a:bodyPr wrap="square">
            <a:spAutoFit/>
          </a:bodyPr>
          <a:lstStyle/>
          <a:p>
            <a:pPr>
              <a:spcBef>
                <a:spcPts val="600"/>
              </a:spcBef>
            </a:pPr>
            <a:r>
              <a:rPr lang="en-IN" dirty="0">
                <a:solidFill>
                  <a:schemeClr val="tx2"/>
                </a:solidFill>
                <a:latin typeface="Tahoma" pitchFamily="34" charset="0"/>
                <a:ea typeface="Tahoma" pitchFamily="34" charset="0"/>
                <a:cs typeface="Tahoma" pitchFamily="34" charset="0"/>
              </a:rPr>
              <a:t>SELECT </a:t>
            </a:r>
            <a:r>
              <a:rPr lang="en-IN" dirty="0" err="1">
                <a:solidFill>
                  <a:schemeClr val="tx2"/>
                </a:solidFill>
                <a:latin typeface="Tahoma" pitchFamily="34" charset="0"/>
                <a:ea typeface="Tahoma" pitchFamily="34" charset="0"/>
                <a:cs typeface="Tahoma" pitchFamily="34" charset="0"/>
              </a:rPr>
              <a:t>ename</a:t>
            </a:r>
            <a:r>
              <a:rPr lang="en-IN" dirty="0">
                <a:solidFill>
                  <a:schemeClr val="tx2"/>
                </a:solidFill>
                <a:latin typeface="Tahoma" pitchFamily="34" charset="0"/>
                <a:ea typeface="Tahoma" pitchFamily="34" charset="0"/>
                <a:cs typeface="Tahoma" pitchFamily="34" charset="0"/>
              </a:rPr>
              <a:t>, </a:t>
            </a:r>
            <a:r>
              <a:rPr lang="en-IN" dirty="0" err="1">
                <a:solidFill>
                  <a:schemeClr val="tx2"/>
                </a:solidFill>
                <a:latin typeface="Tahoma" pitchFamily="34" charset="0"/>
                <a:ea typeface="Tahoma" pitchFamily="34" charset="0"/>
                <a:cs typeface="Tahoma" pitchFamily="34" charset="0"/>
              </a:rPr>
              <a:t>sal</a:t>
            </a:r>
            <a:r>
              <a:rPr lang="en-IN" dirty="0">
                <a:solidFill>
                  <a:schemeClr val="tx2"/>
                </a:solidFill>
                <a:latin typeface="Tahoma" pitchFamily="34" charset="0"/>
                <a:ea typeface="Tahoma" pitchFamily="34" charset="0"/>
                <a:cs typeface="Tahoma" pitchFamily="34" charset="0"/>
              </a:rPr>
              <a:t>, </a:t>
            </a:r>
            <a:r>
              <a:rPr lang="en-IN" dirty="0" err="1" smtClean="0">
                <a:solidFill>
                  <a:schemeClr val="tx2"/>
                </a:solidFill>
                <a:latin typeface="Tahoma" pitchFamily="34" charset="0"/>
                <a:ea typeface="Tahoma" pitchFamily="34" charset="0"/>
                <a:cs typeface="Tahoma" pitchFamily="34" charset="0"/>
              </a:rPr>
              <a:t>rownum</a:t>
            </a:r>
            <a:r>
              <a:rPr lang="en-IN" dirty="0" smtClean="0">
                <a:solidFill>
                  <a:schemeClr val="tx2"/>
                </a:solidFill>
                <a:latin typeface="Tahoma" pitchFamily="34" charset="0"/>
                <a:ea typeface="Tahoma" pitchFamily="34" charset="0"/>
                <a:cs typeface="Tahoma" pitchFamily="34" charset="0"/>
              </a:rPr>
              <a:t>  FROM    </a:t>
            </a:r>
          </a:p>
          <a:p>
            <a:pPr>
              <a:spcBef>
                <a:spcPts val="600"/>
              </a:spcBef>
            </a:pPr>
            <a:r>
              <a:rPr lang="en-IN" dirty="0">
                <a:solidFill>
                  <a:schemeClr val="tx2"/>
                </a:solidFill>
                <a:latin typeface="Tahoma" pitchFamily="34" charset="0"/>
                <a:ea typeface="Tahoma" pitchFamily="34" charset="0"/>
                <a:cs typeface="Tahoma" pitchFamily="34" charset="0"/>
              </a:rPr>
              <a:t> </a:t>
            </a:r>
            <a:r>
              <a:rPr lang="en-IN" dirty="0" smtClean="0">
                <a:solidFill>
                  <a:schemeClr val="tx2"/>
                </a:solidFill>
                <a:latin typeface="Tahoma" pitchFamily="34" charset="0"/>
                <a:ea typeface="Tahoma" pitchFamily="34" charset="0"/>
                <a:cs typeface="Tahoma" pitchFamily="34" charset="0"/>
              </a:rPr>
              <a:t>    (</a:t>
            </a:r>
            <a:r>
              <a:rPr lang="en-IN" dirty="0">
                <a:solidFill>
                  <a:schemeClr val="tx2"/>
                </a:solidFill>
                <a:latin typeface="Tahoma" pitchFamily="34" charset="0"/>
                <a:ea typeface="Tahoma" pitchFamily="34" charset="0"/>
                <a:cs typeface="Tahoma" pitchFamily="34" charset="0"/>
              </a:rPr>
              <a:t>SELECT </a:t>
            </a:r>
            <a:r>
              <a:rPr lang="en-IN" dirty="0" err="1">
                <a:solidFill>
                  <a:schemeClr val="tx2"/>
                </a:solidFill>
                <a:latin typeface="Tahoma" pitchFamily="34" charset="0"/>
                <a:ea typeface="Tahoma" pitchFamily="34" charset="0"/>
                <a:cs typeface="Tahoma" pitchFamily="34" charset="0"/>
              </a:rPr>
              <a:t>ename</a:t>
            </a:r>
            <a:r>
              <a:rPr lang="en-IN" dirty="0">
                <a:solidFill>
                  <a:schemeClr val="tx2"/>
                </a:solidFill>
                <a:latin typeface="Tahoma" pitchFamily="34" charset="0"/>
                <a:ea typeface="Tahoma" pitchFamily="34" charset="0"/>
                <a:cs typeface="Tahoma" pitchFamily="34" charset="0"/>
              </a:rPr>
              <a:t>, </a:t>
            </a:r>
            <a:r>
              <a:rPr lang="en-IN" dirty="0" err="1" smtClean="0">
                <a:solidFill>
                  <a:schemeClr val="tx2"/>
                </a:solidFill>
                <a:latin typeface="Tahoma" pitchFamily="34" charset="0"/>
                <a:ea typeface="Tahoma" pitchFamily="34" charset="0"/>
                <a:cs typeface="Tahoma" pitchFamily="34" charset="0"/>
              </a:rPr>
              <a:t>sal</a:t>
            </a:r>
            <a:endParaRPr lang="en-IN" dirty="0" smtClean="0">
              <a:solidFill>
                <a:schemeClr val="tx2"/>
              </a:solidFill>
              <a:latin typeface="Tahoma" pitchFamily="34" charset="0"/>
              <a:ea typeface="Tahoma" pitchFamily="34" charset="0"/>
              <a:cs typeface="Tahoma" pitchFamily="34" charset="0"/>
            </a:endParaRPr>
          </a:p>
          <a:p>
            <a:pPr>
              <a:spcBef>
                <a:spcPts val="600"/>
              </a:spcBef>
            </a:pPr>
            <a:r>
              <a:rPr lang="en-IN" dirty="0" smtClean="0">
                <a:solidFill>
                  <a:schemeClr val="tx2"/>
                </a:solidFill>
                <a:latin typeface="Tahoma" pitchFamily="34" charset="0"/>
                <a:ea typeface="Tahoma" pitchFamily="34" charset="0"/>
                <a:cs typeface="Tahoma" pitchFamily="34" charset="0"/>
              </a:rPr>
              <a:t>      FROM </a:t>
            </a:r>
            <a:r>
              <a:rPr lang="en-IN" dirty="0" err="1" smtClean="0">
                <a:solidFill>
                  <a:schemeClr val="tx2"/>
                </a:solidFill>
                <a:latin typeface="Tahoma" pitchFamily="34" charset="0"/>
                <a:ea typeface="Tahoma" pitchFamily="34" charset="0"/>
                <a:cs typeface="Tahoma" pitchFamily="34" charset="0"/>
              </a:rPr>
              <a:t>Emp</a:t>
            </a:r>
            <a:endParaRPr lang="en-IN" dirty="0" smtClean="0">
              <a:solidFill>
                <a:schemeClr val="tx2"/>
              </a:solidFill>
              <a:latin typeface="Tahoma" pitchFamily="34" charset="0"/>
              <a:ea typeface="Tahoma" pitchFamily="34" charset="0"/>
              <a:cs typeface="Tahoma" pitchFamily="34" charset="0"/>
            </a:endParaRPr>
          </a:p>
          <a:p>
            <a:pPr>
              <a:spcBef>
                <a:spcPts val="600"/>
              </a:spcBef>
            </a:pPr>
            <a:r>
              <a:rPr lang="en-IN" dirty="0" smtClean="0">
                <a:solidFill>
                  <a:schemeClr val="tx2"/>
                </a:solidFill>
                <a:latin typeface="Tahoma" pitchFamily="34" charset="0"/>
                <a:ea typeface="Tahoma" pitchFamily="34" charset="0"/>
                <a:cs typeface="Tahoma" pitchFamily="34" charset="0"/>
              </a:rPr>
              <a:t>      ORDER </a:t>
            </a:r>
            <a:r>
              <a:rPr lang="en-IN" dirty="0">
                <a:solidFill>
                  <a:schemeClr val="tx2"/>
                </a:solidFill>
                <a:latin typeface="Tahoma" pitchFamily="34" charset="0"/>
                <a:ea typeface="Tahoma" pitchFamily="34" charset="0"/>
                <a:cs typeface="Tahoma" pitchFamily="34" charset="0"/>
              </a:rPr>
              <a:t>BY </a:t>
            </a:r>
            <a:r>
              <a:rPr lang="en-IN" dirty="0" err="1">
                <a:solidFill>
                  <a:schemeClr val="tx2"/>
                </a:solidFill>
                <a:latin typeface="Tahoma" pitchFamily="34" charset="0"/>
                <a:ea typeface="Tahoma" pitchFamily="34" charset="0"/>
                <a:cs typeface="Tahoma" pitchFamily="34" charset="0"/>
              </a:rPr>
              <a:t>sal</a:t>
            </a:r>
            <a:r>
              <a:rPr lang="en-IN" dirty="0" smtClean="0">
                <a:solidFill>
                  <a:schemeClr val="tx2"/>
                </a:solidFill>
                <a:latin typeface="Tahoma" pitchFamily="34" charset="0"/>
                <a:ea typeface="Tahoma" pitchFamily="34" charset="0"/>
                <a:cs typeface="Tahoma" pitchFamily="34" charset="0"/>
              </a:rPr>
              <a:t>)</a:t>
            </a:r>
          </a:p>
          <a:p>
            <a:pPr>
              <a:spcBef>
                <a:spcPts val="600"/>
              </a:spcBef>
            </a:pPr>
            <a:r>
              <a:rPr lang="en-IN" dirty="0" smtClean="0">
                <a:solidFill>
                  <a:schemeClr val="tx2"/>
                </a:solidFill>
                <a:latin typeface="Tahoma" pitchFamily="34" charset="0"/>
                <a:ea typeface="Tahoma" pitchFamily="34" charset="0"/>
                <a:cs typeface="Tahoma" pitchFamily="34" charset="0"/>
              </a:rPr>
              <a:t>WHERE </a:t>
            </a:r>
            <a:r>
              <a:rPr lang="en-IN" dirty="0">
                <a:solidFill>
                  <a:schemeClr val="tx2"/>
                </a:solidFill>
                <a:latin typeface="Tahoma" pitchFamily="34" charset="0"/>
                <a:ea typeface="Tahoma" pitchFamily="34" charset="0"/>
                <a:cs typeface="Tahoma" pitchFamily="34" charset="0"/>
              </a:rPr>
              <a:t>ROWNUM&lt;=6</a:t>
            </a:r>
            <a:r>
              <a:rPr lang="en-IN" dirty="0" smtClean="0">
                <a:solidFill>
                  <a:schemeClr val="tx2"/>
                </a:solidFill>
                <a:latin typeface="Tahoma" pitchFamily="34" charset="0"/>
                <a:ea typeface="Tahoma" pitchFamily="34" charset="0"/>
                <a:cs typeface="Tahoma" pitchFamily="34" charset="0"/>
              </a:rPr>
              <a:t>;</a:t>
            </a:r>
          </a:p>
          <a:p>
            <a:endParaRPr lang="en-IN" dirty="0">
              <a:solidFill>
                <a:schemeClr val="tx2"/>
              </a:solidFill>
              <a:latin typeface="Tahoma" pitchFamily="34" charset="0"/>
              <a:ea typeface="Tahoma" pitchFamily="34" charset="0"/>
              <a:cs typeface="Tahoma" pitchFamily="34" charset="0"/>
            </a:endParaRPr>
          </a:p>
          <a:p>
            <a:pPr marL="285750" indent="-285750">
              <a:buFont typeface="Wingdings" pitchFamily="2" charset="2"/>
              <a:buChar char="Ø"/>
            </a:pPr>
            <a:r>
              <a:rPr lang="en-IN" dirty="0" smtClean="0">
                <a:solidFill>
                  <a:schemeClr val="tx2"/>
                </a:solidFill>
                <a:latin typeface="Tahoma" pitchFamily="34" charset="0"/>
                <a:ea typeface="Tahoma" pitchFamily="34" charset="0"/>
                <a:cs typeface="Tahoma" pitchFamily="34" charset="0"/>
              </a:rPr>
              <a:t>Inner query is executed first.</a:t>
            </a:r>
          </a:p>
          <a:p>
            <a:pPr marL="285750" indent="-285750">
              <a:buFont typeface="Wingdings" pitchFamily="2" charset="2"/>
              <a:buChar char="Ø"/>
            </a:pPr>
            <a:r>
              <a:rPr lang="en-IN" dirty="0" smtClean="0">
                <a:solidFill>
                  <a:schemeClr val="tx2"/>
                </a:solidFill>
                <a:latin typeface="Tahoma" pitchFamily="34" charset="0"/>
                <a:ea typeface="Tahoma" pitchFamily="34" charset="0"/>
                <a:cs typeface="Tahoma" pitchFamily="34" charset="0"/>
              </a:rPr>
              <a:t>The output of the inner query is treated like a table (Temporary Table)with records</a:t>
            </a:r>
          </a:p>
          <a:p>
            <a:pPr marL="285750" indent="-285750">
              <a:buFont typeface="Wingdings" pitchFamily="2" charset="2"/>
              <a:buChar char="Ø"/>
            </a:pPr>
            <a:r>
              <a:rPr lang="en-IN" dirty="0" smtClean="0">
                <a:solidFill>
                  <a:schemeClr val="tx2"/>
                </a:solidFill>
                <a:latin typeface="Tahoma" pitchFamily="34" charset="0"/>
                <a:ea typeface="Tahoma" pitchFamily="34" charset="0"/>
                <a:cs typeface="Tahoma" pitchFamily="34" charset="0"/>
              </a:rPr>
              <a:t>For the outer query, </a:t>
            </a:r>
            <a:r>
              <a:rPr lang="en-IN" dirty="0" err="1" smtClean="0">
                <a:solidFill>
                  <a:schemeClr val="tx2"/>
                </a:solidFill>
                <a:latin typeface="Tahoma" pitchFamily="34" charset="0"/>
                <a:ea typeface="Tahoma" pitchFamily="34" charset="0"/>
                <a:cs typeface="Tahoma" pitchFamily="34" charset="0"/>
              </a:rPr>
              <a:t>rownum</a:t>
            </a:r>
            <a:r>
              <a:rPr lang="en-IN" dirty="0" smtClean="0">
                <a:solidFill>
                  <a:schemeClr val="tx2"/>
                </a:solidFill>
                <a:latin typeface="Tahoma" pitchFamily="34" charset="0"/>
                <a:ea typeface="Tahoma" pitchFamily="34" charset="0"/>
                <a:cs typeface="Tahoma" pitchFamily="34" charset="0"/>
              </a:rPr>
              <a:t> of the records is in sequence starting from 1.</a:t>
            </a:r>
            <a:endParaRPr lang="en-IN" dirty="0">
              <a:solidFill>
                <a:srgbClr val="C00000"/>
              </a:solidFill>
              <a:latin typeface="Tahoma" pitchFamily="34" charset="0"/>
              <a:ea typeface="Tahoma" pitchFamily="34" charset="0"/>
              <a:cs typeface="Tahoma" pitchFamily="34" charset="0"/>
            </a:endParaRPr>
          </a:p>
        </p:txBody>
      </p:sp>
      <p:sp>
        <p:nvSpPr>
          <p:cNvPr id="8" name="Title 1"/>
          <p:cNvSpPr>
            <a:spLocks noGrp="1"/>
          </p:cNvSpPr>
          <p:nvPr>
            <p:ph type="title"/>
          </p:nvPr>
        </p:nvSpPr>
        <p:spPr>
          <a:xfrm>
            <a:off x="51418" y="76200"/>
            <a:ext cx="8186055" cy="609600"/>
          </a:xfrm>
        </p:spPr>
        <p:txBody>
          <a:bodyPr/>
          <a:lstStyle/>
          <a:p>
            <a:r>
              <a:rPr lang="en-IN" sz="3600" b="1" dirty="0" smtClean="0"/>
              <a:t>The Top-N Analysis</a:t>
            </a:r>
            <a:endParaRPr lang="en-IN" sz="3600" b="1" dirty="0"/>
          </a:p>
        </p:txBody>
      </p:sp>
      <p:graphicFrame>
        <p:nvGraphicFramePr>
          <p:cNvPr id="2" name="Table 1"/>
          <p:cNvGraphicFramePr>
            <a:graphicFrameLocks noGrp="1"/>
          </p:cNvGraphicFramePr>
          <p:nvPr>
            <p:extLst>
              <p:ext uri="{D42A27DB-BD31-4B8C-83A1-F6EECF244321}">
                <p14:modId xmlns:p14="http://schemas.microsoft.com/office/powerpoint/2010/main" val="3924906222"/>
              </p:ext>
            </p:extLst>
          </p:nvPr>
        </p:nvGraphicFramePr>
        <p:xfrm>
          <a:off x="4495800" y="1752600"/>
          <a:ext cx="3352800" cy="3202724"/>
        </p:xfrm>
        <a:graphic>
          <a:graphicData uri="http://schemas.openxmlformats.org/drawingml/2006/table">
            <a:tbl>
              <a:tblPr firstRow="1" bandRow="1">
                <a:tableStyleId>{5C22544A-7EE6-4342-B048-85BDC9FD1C3A}</a:tableStyleId>
              </a:tblPr>
              <a:tblGrid>
                <a:gridCol w="1058779"/>
                <a:gridCol w="1058779"/>
                <a:gridCol w="1235242"/>
              </a:tblGrid>
              <a:tr h="436891">
                <a:tc>
                  <a:txBody>
                    <a:bodyPr/>
                    <a:lstStyle/>
                    <a:p>
                      <a:pPr fontAlgn="ctr"/>
                      <a:r>
                        <a:rPr lang="en-IN" sz="1200" dirty="0">
                          <a:effectLst/>
                          <a:latin typeface="Tahoma" pitchFamily="34" charset="0"/>
                          <a:ea typeface="Tahoma" pitchFamily="34" charset="0"/>
                          <a:cs typeface="Tahoma" pitchFamily="34" charset="0"/>
                        </a:rPr>
                        <a:t>ENAME</a:t>
                      </a:r>
                    </a:p>
                  </a:txBody>
                  <a:tcPr anchor="ctr"/>
                </a:tc>
                <a:tc>
                  <a:txBody>
                    <a:bodyPr/>
                    <a:lstStyle/>
                    <a:p>
                      <a:pPr fontAlgn="ctr"/>
                      <a:r>
                        <a:rPr lang="en-IN" sz="1200">
                          <a:effectLst/>
                          <a:latin typeface="Tahoma" pitchFamily="34" charset="0"/>
                          <a:ea typeface="Tahoma" pitchFamily="34" charset="0"/>
                          <a:cs typeface="Tahoma" pitchFamily="34" charset="0"/>
                        </a:rPr>
                        <a:t>SAL</a:t>
                      </a:r>
                    </a:p>
                  </a:txBody>
                  <a:tcPr anchor="ctr"/>
                </a:tc>
                <a:tc>
                  <a:txBody>
                    <a:bodyPr/>
                    <a:lstStyle/>
                    <a:p>
                      <a:pPr fontAlgn="ctr"/>
                      <a:r>
                        <a:rPr lang="en-IN" sz="1200">
                          <a:effectLst/>
                          <a:latin typeface="Tahoma" pitchFamily="34" charset="0"/>
                          <a:ea typeface="Tahoma" pitchFamily="34" charset="0"/>
                          <a:cs typeface="Tahoma" pitchFamily="34" charset="0"/>
                        </a:rPr>
                        <a:t>ROWNUM</a:t>
                      </a:r>
                    </a:p>
                  </a:txBody>
                  <a:tcPr anchor="ctr"/>
                </a:tc>
              </a:tr>
              <a:tr h="436891">
                <a:tc>
                  <a:txBody>
                    <a:bodyPr/>
                    <a:lstStyle/>
                    <a:p>
                      <a:r>
                        <a:rPr lang="en-IN">
                          <a:effectLst/>
                        </a:rPr>
                        <a:t>SMITH</a:t>
                      </a:r>
                    </a:p>
                  </a:txBody>
                  <a:tcPr anchor="ctr"/>
                </a:tc>
                <a:tc>
                  <a:txBody>
                    <a:bodyPr/>
                    <a:lstStyle/>
                    <a:p>
                      <a:r>
                        <a:rPr lang="en-IN">
                          <a:effectLst/>
                        </a:rPr>
                        <a:t>800</a:t>
                      </a:r>
                    </a:p>
                  </a:txBody>
                  <a:tcPr anchor="ctr"/>
                </a:tc>
                <a:tc>
                  <a:txBody>
                    <a:bodyPr/>
                    <a:lstStyle/>
                    <a:p>
                      <a:r>
                        <a:rPr lang="en-IN">
                          <a:effectLst/>
                        </a:rPr>
                        <a:t>1</a:t>
                      </a:r>
                    </a:p>
                  </a:txBody>
                  <a:tcPr anchor="ctr"/>
                </a:tc>
              </a:tr>
              <a:tr h="436891">
                <a:tc>
                  <a:txBody>
                    <a:bodyPr/>
                    <a:lstStyle/>
                    <a:p>
                      <a:r>
                        <a:rPr lang="en-IN">
                          <a:effectLst/>
                        </a:rPr>
                        <a:t>JAMES</a:t>
                      </a:r>
                    </a:p>
                  </a:txBody>
                  <a:tcPr anchor="ctr"/>
                </a:tc>
                <a:tc>
                  <a:txBody>
                    <a:bodyPr/>
                    <a:lstStyle/>
                    <a:p>
                      <a:r>
                        <a:rPr lang="en-IN">
                          <a:effectLst/>
                        </a:rPr>
                        <a:t>950</a:t>
                      </a:r>
                    </a:p>
                  </a:txBody>
                  <a:tcPr anchor="ctr"/>
                </a:tc>
                <a:tc>
                  <a:txBody>
                    <a:bodyPr/>
                    <a:lstStyle/>
                    <a:p>
                      <a:r>
                        <a:rPr lang="en-IN">
                          <a:effectLst/>
                        </a:rPr>
                        <a:t>2</a:t>
                      </a:r>
                    </a:p>
                  </a:txBody>
                  <a:tcPr anchor="ctr"/>
                </a:tc>
              </a:tr>
              <a:tr h="436891">
                <a:tc>
                  <a:txBody>
                    <a:bodyPr/>
                    <a:lstStyle/>
                    <a:p>
                      <a:r>
                        <a:rPr lang="en-IN">
                          <a:effectLst/>
                        </a:rPr>
                        <a:t>ADAMS</a:t>
                      </a:r>
                    </a:p>
                  </a:txBody>
                  <a:tcPr anchor="ctr"/>
                </a:tc>
                <a:tc>
                  <a:txBody>
                    <a:bodyPr/>
                    <a:lstStyle/>
                    <a:p>
                      <a:r>
                        <a:rPr lang="en-IN">
                          <a:effectLst/>
                        </a:rPr>
                        <a:t>1100</a:t>
                      </a:r>
                    </a:p>
                  </a:txBody>
                  <a:tcPr anchor="ctr"/>
                </a:tc>
                <a:tc>
                  <a:txBody>
                    <a:bodyPr/>
                    <a:lstStyle/>
                    <a:p>
                      <a:r>
                        <a:rPr lang="en-IN">
                          <a:effectLst/>
                        </a:rPr>
                        <a:t>3</a:t>
                      </a:r>
                    </a:p>
                  </a:txBody>
                  <a:tcPr anchor="ctr"/>
                </a:tc>
              </a:tr>
              <a:tr h="436891">
                <a:tc>
                  <a:txBody>
                    <a:bodyPr/>
                    <a:lstStyle/>
                    <a:p>
                      <a:r>
                        <a:rPr lang="en-IN">
                          <a:effectLst/>
                        </a:rPr>
                        <a:t>WARD</a:t>
                      </a:r>
                    </a:p>
                  </a:txBody>
                  <a:tcPr anchor="ctr"/>
                </a:tc>
                <a:tc>
                  <a:txBody>
                    <a:bodyPr/>
                    <a:lstStyle/>
                    <a:p>
                      <a:r>
                        <a:rPr lang="en-IN">
                          <a:effectLst/>
                        </a:rPr>
                        <a:t>1250</a:t>
                      </a:r>
                    </a:p>
                  </a:txBody>
                  <a:tcPr anchor="ctr"/>
                </a:tc>
                <a:tc>
                  <a:txBody>
                    <a:bodyPr/>
                    <a:lstStyle/>
                    <a:p>
                      <a:r>
                        <a:rPr lang="en-IN">
                          <a:effectLst/>
                        </a:rPr>
                        <a:t>4</a:t>
                      </a:r>
                    </a:p>
                  </a:txBody>
                  <a:tcPr anchor="ctr"/>
                </a:tc>
              </a:tr>
              <a:tr h="581378">
                <a:tc>
                  <a:txBody>
                    <a:bodyPr/>
                    <a:lstStyle/>
                    <a:p>
                      <a:r>
                        <a:rPr lang="en-IN">
                          <a:effectLst/>
                        </a:rPr>
                        <a:t>MARTIN</a:t>
                      </a:r>
                    </a:p>
                  </a:txBody>
                  <a:tcPr anchor="ctr"/>
                </a:tc>
                <a:tc>
                  <a:txBody>
                    <a:bodyPr/>
                    <a:lstStyle/>
                    <a:p>
                      <a:r>
                        <a:rPr lang="en-IN">
                          <a:effectLst/>
                        </a:rPr>
                        <a:t>1250</a:t>
                      </a:r>
                    </a:p>
                  </a:txBody>
                  <a:tcPr anchor="ctr"/>
                </a:tc>
                <a:tc>
                  <a:txBody>
                    <a:bodyPr/>
                    <a:lstStyle/>
                    <a:p>
                      <a:r>
                        <a:rPr lang="en-IN">
                          <a:effectLst/>
                        </a:rPr>
                        <a:t>5</a:t>
                      </a:r>
                    </a:p>
                  </a:txBody>
                  <a:tcPr anchor="ctr"/>
                </a:tc>
              </a:tr>
              <a:tr h="436891">
                <a:tc>
                  <a:txBody>
                    <a:bodyPr/>
                    <a:lstStyle/>
                    <a:p>
                      <a:r>
                        <a:rPr lang="en-IN">
                          <a:effectLst/>
                        </a:rPr>
                        <a:t>MILLER</a:t>
                      </a:r>
                    </a:p>
                  </a:txBody>
                  <a:tcPr anchor="ctr"/>
                </a:tc>
                <a:tc>
                  <a:txBody>
                    <a:bodyPr/>
                    <a:lstStyle/>
                    <a:p>
                      <a:r>
                        <a:rPr lang="en-IN">
                          <a:effectLst/>
                        </a:rPr>
                        <a:t>1300</a:t>
                      </a:r>
                    </a:p>
                  </a:txBody>
                  <a:tcPr anchor="ctr"/>
                </a:tc>
                <a:tc>
                  <a:txBody>
                    <a:bodyPr/>
                    <a:lstStyle/>
                    <a:p>
                      <a:r>
                        <a:rPr lang="en-IN" dirty="0">
                          <a:effectLst/>
                        </a:rPr>
                        <a:t>6</a:t>
                      </a:r>
                    </a:p>
                  </a:txBody>
                  <a:tcPr anchor="ctr"/>
                </a:tc>
              </a:tr>
            </a:tbl>
          </a:graphicData>
        </a:graphic>
      </p:graphicFrame>
    </p:spTree>
    <p:extLst>
      <p:ext uri="{BB962C8B-B14F-4D97-AF65-F5344CB8AC3E}">
        <p14:creationId xmlns:p14="http://schemas.microsoft.com/office/powerpoint/2010/main" val="2609497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64</a:t>
            </a:fld>
            <a:endParaRPr lang="en-US"/>
          </a:p>
        </p:txBody>
      </p:sp>
      <p:sp>
        <p:nvSpPr>
          <p:cNvPr id="3" name="TextBox 2"/>
          <p:cNvSpPr txBox="1"/>
          <p:nvPr/>
        </p:nvSpPr>
        <p:spPr>
          <a:xfrm>
            <a:off x="228600" y="1798030"/>
            <a:ext cx="3810000" cy="2277547"/>
          </a:xfrm>
          <a:prstGeom prst="rect">
            <a:avLst/>
          </a:prstGeom>
          <a:noFill/>
          <a:ln w="25400">
            <a:solidFill>
              <a:schemeClr val="accent1"/>
            </a:solidFill>
          </a:ln>
        </p:spPr>
        <p:txBody>
          <a:bodyPr wrap="square" rtlCol="0">
            <a:spAutoFit/>
          </a:bodyPr>
          <a:lstStyle/>
          <a:p>
            <a:pPr>
              <a:spcBef>
                <a:spcPts val="600"/>
              </a:spcBef>
            </a:pPr>
            <a:r>
              <a:rPr lang="en-IN" sz="1600" b="1" dirty="0">
                <a:solidFill>
                  <a:schemeClr val="tx2"/>
                </a:solidFill>
                <a:latin typeface="Tahoma" pitchFamily="34" charset="0"/>
                <a:ea typeface="Tahoma" pitchFamily="34" charset="0"/>
                <a:cs typeface="Tahoma" pitchFamily="34" charset="0"/>
              </a:rPr>
              <a:t>CASE</a:t>
            </a:r>
            <a:r>
              <a:rPr lang="en-IN" sz="1600" dirty="0">
                <a:solidFill>
                  <a:schemeClr val="tx2"/>
                </a:solidFill>
                <a:latin typeface="Tahoma" pitchFamily="34" charset="0"/>
                <a:ea typeface="Tahoma" pitchFamily="34" charset="0"/>
                <a:cs typeface="Tahoma" pitchFamily="34" charset="0"/>
              </a:rPr>
              <a:t> [ </a:t>
            </a:r>
            <a:r>
              <a:rPr lang="en-IN" sz="1600" dirty="0" smtClean="0">
                <a:solidFill>
                  <a:schemeClr val="tx2"/>
                </a:solidFill>
                <a:latin typeface="Tahoma" pitchFamily="34" charset="0"/>
                <a:ea typeface="Tahoma" pitchFamily="34" charset="0"/>
                <a:cs typeface="Tahoma" pitchFamily="34" charset="0"/>
              </a:rPr>
              <a:t>expression/variable</a:t>
            </a:r>
            <a:r>
              <a:rPr lang="en-IN" sz="1600" dirty="0">
                <a:solidFill>
                  <a:schemeClr val="tx2"/>
                </a:solidFill>
                <a:latin typeface="Tahoma" pitchFamily="34" charset="0"/>
                <a:ea typeface="Tahoma" pitchFamily="34" charset="0"/>
                <a:cs typeface="Tahoma" pitchFamily="34" charset="0"/>
              </a:rPr>
              <a:t> ]  </a:t>
            </a:r>
            <a:endParaRPr lang="en-IN" sz="1600" dirty="0" smtClean="0">
              <a:solidFill>
                <a:schemeClr val="tx2"/>
              </a:solidFill>
              <a:latin typeface="Tahoma" pitchFamily="34" charset="0"/>
              <a:ea typeface="Tahoma" pitchFamily="34" charset="0"/>
              <a:cs typeface="Tahoma" pitchFamily="34" charset="0"/>
            </a:endParaRPr>
          </a:p>
          <a:p>
            <a:pPr>
              <a:spcBef>
                <a:spcPts val="600"/>
              </a:spcBef>
            </a:pPr>
            <a:r>
              <a:rPr lang="en-IN" sz="1600" b="1" dirty="0" smtClean="0">
                <a:solidFill>
                  <a:schemeClr val="tx2"/>
                </a:solidFill>
                <a:latin typeface="Tahoma" pitchFamily="34" charset="0"/>
                <a:ea typeface="Tahoma" pitchFamily="34" charset="0"/>
                <a:cs typeface="Tahoma" pitchFamily="34" charset="0"/>
              </a:rPr>
              <a:t>WHEN</a:t>
            </a:r>
            <a:r>
              <a:rPr lang="en-IN" sz="1600" dirty="0">
                <a:solidFill>
                  <a:schemeClr val="tx2"/>
                </a:solidFill>
                <a:latin typeface="Tahoma" pitchFamily="34" charset="0"/>
                <a:ea typeface="Tahoma" pitchFamily="34" charset="0"/>
                <a:cs typeface="Tahoma" pitchFamily="34" charset="0"/>
              </a:rPr>
              <a:t> </a:t>
            </a:r>
            <a:r>
              <a:rPr lang="en-IN" sz="1600" dirty="0" smtClean="0">
                <a:solidFill>
                  <a:schemeClr val="tx2"/>
                </a:solidFill>
                <a:latin typeface="Tahoma" pitchFamily="34" charset="0"/>
                <a:ea typeface="Tahoma" pitchFamily="34" charset="0"/>
                <a:cs typeface="Tahoma" pitchFamily="34" charset="0"/>
              </a:rPr>
              <a:t>value_1</a:t>
            </a:r>
            <a:r>
              <a:rPr lang="en-IN" sz="1600" dirty="0">
                <a:solidFill>
                  <a:schemeClr val="tx2"/>
                </a:solidFill>
                <a:latin typeface="Tahoma" pitchFamily="34" charset="0"/>
                <a:ea typeface="Tahoma" pitchFamily="34" charset="0"/>
                <a:cs typeface="Tahoma" pitchFamily="34" charset="0"/>
              </a:rPr>
              <a:t> </a:t>
            </a:r>
            <a:r>
              <a:rPr lang="en-IN" sz="1600" b="1" dirty="0">
                <a:solidFill>
                  <a:schemeClr val="tx2"/>
                </a:solidFill>
                <a:latin typeface="Tahoma" pitchFamily="34" charset="0"/>
                <a:ea typeface="Tahoma" pitchFamily="34" charset="0"/>
                <a:cs typeface="Tahoma" pitchFamily="34" charset="0"/>
              </a:rPr>
              <a:t>THEN</a:t>
            </a:r>
            <a:r>
              <a:rPr lang="en-IN" sz="1600" dirty="0">
                <a:solidFill>
                  <a:schemeClr val="tx2"/>
                </a:solidFill>
                <a:latin typeface="Tahoma" pitchFamily="34" charset="0"/>
                <a:ea typeface="Tahoma" pitchFamily="34" charset="0"/>
                <a:cs typeface="Tahoma" pitchFamily="34" charset="0"/>
              </a:rPr>
              <a:t> </a:t>
            </a:r>
            <a:r>
              <a:rPr lang="en-IN" sz="1600" dirty="0" smtClean="0">
                <a:solidFill>
                  <a:schemeClr val="tx2"/>
                </a:solidFill>
                <a:latin typeface="Tahoma" pitchFamily="34" charset="0"/>
                <a:ea typeface="Tahoma" pitchFamily="34" charset="0"/>
                <a:cs typeface="Tahoma" pitchFamily="34" charset="0"/>
              </a:rPr>
              <a:t>result_1</a:t>
            </a:r>
            <a:r>
              <a:rPr lang="en-IN" sz="1600" dirty="0">
                <a:solidFill>
                  <a:schemeClr val="tx2"/>
                </a:solidFill>
                <a:latin typeface="Tahoma" pitchFamily="34" charset="0"/>
                <a:ea typeface="Tahoma" pitchFamily="34" charset="0"/>
                <a:cs typeface="Tahoma" pitchFamily="34" charset="0"/>
              </a:rPr>
              <a:t> </a:t>
            </a:r>
            <a:r>
              <a:rPr lang="en-IN" sz="1600" dirty="0" smtClean="0">
                <a:solidFill>
                  <a:schemeClr val="tx2"/>
                </a:solidFill>
                <a:latin typeface="Tahoma" pitchFamily="34" charset="0"/>
                <a:ea typeface="Tahoma" pitchFamily="34" charset="0"/>
                <a:cs typeface="Tahoma" pitchFamily="34" charset="0"/>
              </a:rPr>
              <a:t> </a:t>
            </a:r>
            <a:endParaRPr lang="en-IN" sz="1600" dirty="0">
              <a:solidFill>
                <a:schemeClr val="tx2"/>
              </a:solidFill>
              <a:latin typeface="Tahoma" pitchFamily="34" charset="0"/>
              <a:ea typeface="Tahoma" pitchFamily="34" charset="0"/>
              <a:cs typeface="Tahoma" pitchFamily="34" charset="0"/>
            </a:endParaRPr>
          </a:p>
          <a:p>
            <a:pPr>
              <a:spcBef>
                <a:spcPts val="600"/>
              </a:spcBef>
            </a:pPr>
            <a:r>
              <a:rPr lang="en-IN" sz="1600" b="1" dirty="0" smtClean="0">
                <a:solidFill>
                  <a:schemeClr val="tx2"/>
                </a:solidFill>
                <a:latin typeface="Tahoma" pitchFamily="34" charset="0"/>
                <a:ea typeface="Tahoma" pitchFamily="34" charset="0"/>
                <a:cs typeface="Tahoma" pitchFamily="34" charset="0"/>
              </a:rPr>
              <a:t>WHEN</a:t>
            </a:r>
            <a:r>
              <a:rPr lang="en-IN" sz="1600" dirty="0">
                <a:solidFill>
                  <a:schemeClr val="tx2"/>
                </a:solidFill>
                <a:latin typeface="Tahoma" pitchFamily="34" charset="0"/>
                <a:ea typeface="Tahoma" pitchFamily="34" charset="0"/>
                <a:cs typeface="Tahoma" pitchFamily="34" charset="0"/>
              </a:rPr>
              <a:t> value_2 </a:t>
            </a:r>
            <a:r>
              <a:rPr lang="en-IN" sz="1600" b="1" dirty="0">
                <a:solidFill>
                  <a:schemeClr val="tx2"/>
                </a:solidFill>
                <a:latin typeface="Tahoma" pitchFamily="34" charset="0"/>
                <a:ea typeface="Tahoma" pitchFamily="34" charset="0"/>
                <a:cs typeface="Tahoma" pitchFamily="34" charset="0"/>
              </a:rPr>
              <a:t>THEN</a:t>
            </a:r>
            <a:r>
              <a:rPr lang="en-IN" sz="1600" dirty="0">
                <a:solidFill>
                  <a:schemeClr val="tx2"/>
                </a:solidFill>
                <a:latin typeface="Tahoma" pitchFamily="34" charset="0"/>
                <a:ea typeface="Tahoma" pitchFamily="34" charset="0"/>
                <a:cs typeface="Tahoma" pitchFamily="34" charset="0"/>
              </a:rPr>
              <a:t> </a:t>
            </a:r>
            <a:r>
              <a:rPr lang="en-IN" sz="1600" dirty="0" smtClean="0">
                <a:solidFill>
                  <a:schemeClr val="tx2"/>
                </a:solidFill>
                <a:latin typeface="Tahoma" pitchFamily="34" charset="0"/>
                <a:ea typeface="Tahoma" pitchFamily="34" charset="0"/>
                <a:cs typeface="Tahoma" pitchFamily="34" charset="0"/>
              </a:rPr>
              <a:t>result_2</a:t>
            </a:r>
            <a:endParaRPr lang="en-IN" sz="1600" dirty="0">
              <a:solidFill>
                <a:schemeClr val="tx2"/>
              </a:solidFill>
              <a:latin typeface="Tahoma" pitchFamily="34" charset="0"/>
              <a:ea typeface="Tahoma" pitchFamily="34" charset="0"/>
              <a:cs typeface="Tahoma" pitchFamily="34" charset="0"/>
            </a:endParaRPr>
          </a:p>
          <a:p>
            <a:pPr>
              <a:spcBef>
                <a:spcPts val="600"/>
              </a:spcBef>
            </a:pPr>
            <a:r>
              <a:rPr lang="en-IN" sz="1600" dirty="0" smtClean="0">
                <a:solidFill>
                  <a:schemeClr val="tx2"/>
                </a:solidFill>
                <a:latin typeface="Tahoma" pitchFamily="34" charset="0"/>
                <a:ea typeface="Tahoma" pitchFamily="34" charset="0"/>
                <a:cs typeface="Tahoma" pitchFamily="34" charset="0"/>
              </a:rPr>
              <a:t>...  </a:t>
            </a:r>
          </a:p>
          <a:p>
            <a:pPr>
              <a:spcBef>
                <a:spcPts val="600"/>
              </a:spcBef>
            </a:pPr>
            <a:r>
              <a:rPr lang="en-IN" sz="1600" b="1" dirty="0" smtClean="0">
                <a:solidFill>
                  <a:schemeClr val="tx2"/>
                </a:solidFill>
                <a:latin typeface="Tahoma" pitchFamily="34" charset="0"/>
                <a:ea typeface="Tahoma" pitchFamily="34" charset="0"/>
                <a:cs typeface="Tahoma" pitchFamily="34" charset="0"/>
              </a:rPr>
              <a:t>WHEN</a:t>
            </a:r>
            <a:r>
              <a:rPr lang="en-IN" sz="1600" dirty="0">
                <a:solidFill>
                  <a:schemeClr val="tx2"/>
                </a:solidFill>
                <a:latin typeface="Tahoma" pitchFamily="34" charset="0"/>
                <a:ea typeface="Tahoma" pitchFamily="34" charset="0"/>
                <a:cs typeface="Tahoma" pitchFamily="34" charset="0"/>
              </a:rPr>
              <a:t> </a:t>
            </a:r>
            <a:r>
              <a:rPr lang="en-IN" sz="1600" dirty="0" err="1">
                <a:solidFill>
                  <a:schemeClr val="tx2"/>
                </a:solidFill>
                <a:latin typeface="Tahoma" pitchFamily="34" charset="0"/>
                <a:ea typeface="Tahoma" pitchFamily="34" charset="0"/>
                <a:cs typeface="Tahoma" pitchFamily="34" charset="0"/>
              </a:rPr>
              <a:t>value_n</a:t>
            </a:r>
            <a:r>
              <a:rPr lang="en-IN" sz="1600" dirty="0">
                <a:solidFill>
                  <a:schemeClr val="tx2"/>
                </a:solidFill>
                <a:latin typeface="Tahoma" pitchFamily="34" charset="0"/>
                <a:ea typeface="Tahoma" pitchFamily="34" charset="0"/>
                <a:cs typeface="Tahoma" pitchFamily="34" charset="0"/>
              </a:rPr>
              <a:t> </a:t>
            </a:r>
            <a:r>
              <a:rPr lang="en-IN" sz="1600" b="1" dirty="0">
                <a:solidFill>
                  <a:schemeClr val="tx2"/>
                </a:solidFill>
                <a:latin typeface="Tahoma" pitchFamily="34" charset="0"/>
                <a:ea typeface="Tahoma" pitchFamily="34" charset="0"/>
                <a:cs typeface="Tahoma" pitchFamily="34" charset="0"/>
              </a:rPr>
              <a:t>THEN</a:t>
            </a:r>
            <a:r>
              <a:rPr lang="en-IN" sz="1600" dirty="0">
                <a:solidFill>
                  <a:schemeClr val="tx2"/>
                </a:solidFill>
                <a:latin typeface="Tahoma" pitchFamily="34" charset="0"/>
                <a:ea typeface="Tahoma" pitchFamily="34" charset="0"/>
                <a:cs typeface="Tahoma" pitchFamily="34" charset="0"/>
              </a:rPr>
              <a:t> </a:t>
            </a:r>
            <a:r>
              <a:rPr lang="en-IN" sz="1600" dirty="0" err="1" smtClean="0">
                <a:solidFill>
                  <a:schemeClr val="tx2"/>
                </a:solidFill>
                <a:latin typeface="Tahoma" pitchFamily="34" charset="0"/>
                <a:ea typeface="Tahoma" pitchFamily="34" charset="0"/>
                <a:cs typeface="Tahoma" pitchFamily="34" charset="0"/>
              </a:rPr>
              <a:t>result_n</a:t>
            </a:r>
            <a:r>
              <a:rPr lang="en-IN" sz="1600" dirty="0">
                <a:solidFill>
                  <a:schemeClr val="tx2"/>
                </a:solidFill>
                <a:latin typeface="Tahoma" pitchFamily="34" charset="0"/>
                <a:ea typeface="Tahoma" pitchFamily="34" charset="0"/>
                <a:cs typeface="Tahoma" pitchFamily="34" charset="0"/>
              </a:rPr>
              <a:t> </a:t>
            </a:r>
            <a:r>
              <a:rPr lang="en-IN" sz="1600" dirty="0" smtClean="0">
                <a:solidFill>
                  <a:schemeClr val="tx2"/>
                </a:solidFill>
                <a:latin typeface="Tahoma" pitchFamily="34" charset="0"/>
                <a:ea typeface="Tahoma" pitchFamily="34" charset="0"/>
                <a:cs typeface="Tahoma" pitchFamily="34" charset="0"/>
              </a:rPr>
              <a:t> </a:t>
            </a:r>
            <a:endParaRPr lang="en-IN" sz="1600" dirty="0">
              <a:solidFill>
                <a:schemeClr val="tx2"/>
              </a:solidFill>
              <a:latin typeface="Tahoma" pitchFamily="34" charset="0"/>
              <a:ea typeface="Tahoma" pitchFamily="34" charset="0"/>
              <a:cs typeface="Tahoma" pitchFamily="34" charset="0"/>
            </a:endParaRPr>
          </a:p>
          <a:p>
            <a:pPr>
              <a:spcBef>
                <a:spcPts val="600"/>
              </a:spcBef>
            </a:pPr>
            <a:r>
              <a:rPr lang="en-IN" sz="1600" b="1" dirty="0" smtClean="0">
                <a:solidFill>
                  <a:schemeClr val="tx2"/>
                </a:solidFill>
                <a:latin typeface="Tahoma" pitchFamily="34" charset="0"/>
                <a:ea typeface="Tahoma" pitchFamily="34" charset="0"/>
                <a:cs typeface="Tahoma" pitchFamily="34" charset="0"/>
              </a:rPr>
              <a:t>ELSE</a:t>
            </a:r>
            <a:r>
              <a:rPr lang="en-IN" sz="1600" dirty="0">
                <a:solidFill>
                  <a:schemeClr val="tx2"/>
                </a:solidFill>
                <a:latin typeface="Tahoma" pitchFamily="34" charset="0"/>
                <a:ea typeface="Tahoma" pitchFamily="34" charset="0"/>
                <a:cs typeface="Tahoma" pitchFamily="34" charset="0"/>
              </a:rPr>
              <a:t> result  </a:t>
            </a:r>
          </a:p>
          <a:p>
            <a:pPr>
              <a:spcBef>
                <a:spcPts val="600"/>
              </a:spcBef>
            </a:pPr>
            <a:r>
              <a:rPr lang="en-IN" sz="1600" b="1" dirty="0" smtClean="0">
                <a:solidFill>
                  <a:schemeClr val="tx2"/>
                </a:solidFill>
                <a:latin typeface="Tahoma" pitchFamily="34" charset="0"/>
                <a:ea typeface="Tahoma" pitchFamily="34" charset="0"/>
                <a:cs typeface="Tahoma" pitchFamily="34" charset="0"/>
              </a:rPr>
              <a:t>END</a:t>
            </a:r>
            <a:r>
              <a:rPr lang="en-IN" sz="1600" dirty="0" smtClean="0">
                <a:solidFill>
                  <a:schemeClr val="tx2"/>
                </a:solidFill>
                <a:latin typeface="Tahoma" pitchFamily="34" charset="0"/>
                <a:ea typeface="Tahoma" pitchFamily="34" charset="0"/>
                <a:cs typeface="Tahoma" pitchFamily="34" charset="0"/>
              </a:rPr>
              <a:t>;</a:t>
            </a:r>
          </a:p>
        </p:txBody>
      </p:sp>
      <p:sp>
        <p:nvSpPr>
          <p:cNvPr id="4" name="Text Placeholder 2"/>
          <p:cNvSpPr txBox="1">
            <a:spLocks/>
          </p:cNvSpPr>
          <p:nvPr/>
        </p:nvSpPr>
        <p:spPr>
          <a:xfrm>
            <a:off x="381000" y="4572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Control Statements (CASE)</a:t>
            </a:r>
            <a:endParaRPr lang="en-IN" sz="2400" dirty="0"/>
          </a:p>
        </p:txBody>
      </p:sp>
      <p:sp>
        <p:nvSpPr>
          <p:cNvPr id="5" name="TextBox 4"/>
          <p:cNvSpPr txBox="1"/>
          <p:nvPr/>
        </p:nvSpPr>
        <p:spPr>
          <a:xfrm>
            <a:off x="4610100" y="1801798"/>
            <a:ext cx="3695700" cy="2277547"/>
          </a:xfrm>
          <a:prstGeom prst="rect">
            <a:avLst/>
          </a:prstGeom>
          <a:noFill/>
          <a:ln w="25400">
            <a:solidFill>
              <a:schemeClr val="accent1"/>
            </a:solidFill>
          </a:ln>
        </p:spPr>
        <p:txBody>
          <a:bodyPr wrap="square" rtlCol="0">
            <a:spAutoFit/>
          </a:bodyPr>
          <a:lstStyle/>
          <a:p>
            <a:pPr>
              <a:spcBef>
                <a:spcPts val="600"/>
              </a:spcBef>
            </a:pPr>
            <a:r>
              <a:rPr lang="en-IN" sz="1600" b="1" dirty="0" smtClean="0">
                <a:solidFill>
                  <a:schemeClr val="tx2"/>
                </a:solidFill>
                <a:latin typeface="Tahoma" pitchFamily="34" charset="0"/>
                <a:ea typeface="Tahoma" pitchFamily="34" charset="0"/>
                <a:cs typeface="Tahoma" pitchFamily="34" charset="0"/>
              </a:rPr>
              <a:t>CASE</a:t>
            </a:r>
            <a:r>
              <a:rPr lang="en-IN" sz="1600" dirty="0">
                <a:solidFill>
                  <a:schemeClr val="tx2"/>
                </a:solidFill>
                <a:latin typeface="Tahoma" pitchFamily="34" charset="0"/>
                <a:ea typeface="Tahoma" pitchFamily="34" charset="0"/>
                <a:cs typeface="Tahoma" pitchFamily="34" charset="0"/>
              </a:rPr>
              <a:t> </a:t>
            </a:r>
            <a:endParaRPr lang="en-IN" sz="1600" dirty="0" smtClean="0">
              <a:solidFill>
                <a:schemeClr val="tx2"/>
              </a:solidFill>
              <a:latin typeface="Tahoma" pitchFamily="34" charset="0"/>
              <a:ea typeface="Tahoma" pitchFamily="34" charset="0"/>
              <a:cs typeface="Tahoma" pitchFamily="34" charset="0"/>
            </a:endParaRPr>
          </a:p>
          <a:p>
            <a:pPr>
              <a:spcBef>
                <a:spcPts val="600"/>
              </a:spcBef>
            </a:pPr>
            <a:r>
              <a:rPr lang="en-IN" sz="1600" b="1" dirty="0" smtClean="0">
                <a:solidFill>
                  <a:schemeClr val="tx2"/>
                </a:solidFill>
                <a:latin typeface="Tahoma" pitchFamily="34" charset="0"/>
                <a:ea typeface="Tahoma" pitchFamily="34" charset="0"/>
                <a:cs typeface="Tahoma" pitchFamily="34" charset="0"/>
              </a:rPr>
              <a:t>WHEN</a:t>
            </a:r>
            <a:r>
              <a:rPr lang="en-IN" sz="1600" dirty="0">
                <a:solidFill>
                  <a:schemeClr val="tx2"/>
                </a:solidFill>
                <a:latin typeface="Tahoma" pitchFamily="34" charset="0"/>
                <a:ea typeface="Tahoma" pitchFamily="34" charset="0"/>
                <a:cs typeface="Tahoma" pitchFamily="34" charset="0"/>
              </a:rPr>
              <a:t> condition_1 </a:t>
            </a:r>
            <a:r>
              <a:rPr lang="en-IN" sz="1600" b="1" dirty="0">
                <a:solidFill>
                  <a:schemeClr val="tx2"/>
                </a:solidFill>
                <a:latin typeface="Tahoma" pitchFamily="34" charset="0"/>
                <a:ea typeface="Tahoma" pitchFamily="34" charset="0"/>
                <a:cs typeface="Tahoma" pitchFamily="34" charset="0"/>
              </a:rPr>
              <a:t>THEN</a:t>
            </a:r>
            <a:r>
              <a:rPr lang="en-IN" sz="1600" dirty="0">
                <a:solidFill>
                  <a:schemeClr val="tx2"/>
                </a:solidFill>
                <a:latin typeface="Tahoma" pitchFamily="34" charset="0"/>
                <a:ea typeface="Tahoma" pitchFamily="34" charset="0"/>
                <a:cs typeface="Tahoma" pitchFamily="34" charset="0"/>
              </a:rPr>
              <a:t> </a:t>
            </a:r>
            <a:r>
              <a:rPr lang="en-IN" sz="1600" dirty="0" smtClean="0">
                <a:solidFill>
                  <a:schemeClr val="tx2"/>
                </a:solidFill>
                <a:latin typeface="Tahoma" pitchFamily="34" charset="0"/>
                <a:ea typeface="Tahoma" pitchFamily="34" charset="0"/>
                <a:cs typeface="Tahoma" pitchFamily="34" charset="0"/>
              </a:rPr>
              <a:t>result_1</a:t>
            </a:r>
          </a:p>
          <a:p>
            <a:pPr>
              <a:spcBef>
                <a:spcPts val="600"/>
              </a:spcBef>
            </a:pPr>
            <a:r>
              <a:rPr lang="en-IN" sz="1600" b="1" dirty="0" smtClean="0">
                <a:solidFill>
                  <a:schemeClr val="tx2"/>
                </a:solidFill>
                <a:latin typeface="Tahoma" pitchFamily="34" charset="0"/>
                <a:ea typeface="Tahoma" pitchFamily="34" charset="0"/>
                <a:cs typeface="Tahoma" pitchFamily="34" charset="0"/>
              </a:rPr>
              <a:t>WHEN</a:t>
            </a:r>
            <a:r>
              <a:rPr lang="en-IN" sz="1600" dirty="0">
                <a:solidFill>
                  <a:schemeClr val="tx2"/>
                </a:solidFill>
                <a:latin typeface="Tahoma" pitchFamily="34" charset="0"/>
                <a:ea typeface="Tahoma" pitchFamily="34" charset="0"/>
                <a:cs typeface="Tahoma" pitchFamily="34" charset="0"/>
              </a:rPr>
              <a:t> condition_2 </a:t>
            </a:r>
            <a:r>
              <a:rPr lang="en-IN" sz="1600" b="1" dirty="0">
                <a:solidFill>
                  <a:schemeClr val="tx2"/>
                </a:solidFill>
                <a:latin typeface="Tahoma" pitchFamily="34" charset="0"/>
                <a:ea typeface="Tahoma" pitchFamily="34" charset="0"/>
                <a:cs typeface="Tahoma" pitchFamily="34" charset="0"/>
              </a:rPr>
              <a:t>THEN</a:t>
            </a:r>
            <a:r>
              <a:rPr lang="en-IN" sz="1600" dirty="0">
                <a:solidFill>
                  <a:schemeClr val="tx2"/>
                </a:solidFill>
                <a:latin typeface="Tahoma" pitchFamily="34" charset="0"/>
                <a:ea typeface="Tahoma" pitchFamily="34" charset="0"/>
                <a:cs typeface="Tahoma" pitchFamily="34" charset="0"/>
              </a:rPr>
              <a:t> </a:t>
            </a:r>
            <a:r>
              <a:rPr lang="en-IN" sz="1600" dirty="0" smtClean="0">
                <a:solidFill>
                  <a:schemeClr val="tx2"/>
                </a:solidFill>
                <a:latin typeface="Tahoma" pitchFamily="34" charset="0"/>
                <a:ea typeface="Tahoma" pitchFamily="34" charset="0"/>
                <a:cs typeface="Tahoma" pitchFamily="34" charset="0"/>
              </a:rPr>
              <a:t>result_2</a:t>
            </a:r>
          </a:p>
          <a:p>
            <a:pPr>
              <a:spcBef>
                <a:spcPts val="600"/>
              </a:spcBef>
            </a:pPr>
            <a:r>
              <a:rPr lang="en-IN" sz="1600" dirty="0" smtClean="0">
                <a:solidFill>
                  <a:schemeClr val="tx2"/>
                </a:solidFill>
                <a:latin typeface="Tahoma" pitchFamily="34" charset="0"/>
                <a:ea typeface="Tahoma" pitchFamily="34" charset="0"/>
                <a:cs typeface="Tahoma" pitchFamily="34" charset="0"/>
              </a:rPr>
              <a:t>...</a:t>
            </a:r>
          </a:p>
          <a:p>
            <a:pPr>
              <a:spcBef>
                <a:spcPts val="600"/>
              </a:spcBef>
            </a:pPr>
            <a:r>
              <a:rPr lang="en-IN" sz="1600" b="1" dirty="0" smtClean="0">
                <a:solidFill>
                  <a:schemeClr val="tx2"/>
                </a:solidFill>
                <a:latin typeface="Tahoma" pitchFamily="34" charset="0"/>
                <a:ea typeface="Tahoma" pitchFamily="34" charset="0"/>
                <a:cs typeface="Tahoma" pitchFamily="34" charset="0"/>
              </a:rPr>
              <a:t>WHEN</a:t>
            </a:r>
            <a:r>
              <a:rPr lang="en-IN" sz="1600" dirty="0">
                <a:solidFill>
                  <a:schemeClr val="tx2"/>
                </a:solidFill>
                <a:latin typeface="Tahoma" pitchFamily="34" charset="0"/>
                <a:ea typeface="Tahoma" pitchFamily="34" charset="0"/>
                <a:cs typeface="Tahoma" pitchFamily="34" charset="0"/>
              </a:rPr>
              <a:t> </a:t>
            </a:r>
            <a:r>
              <a:rPr lang="en-IN" sz="1600" dirty="0" err="1">
                <a:solidFill>
                  <a:schemeClr val="tx2"/>
                </a:solidFill>
                <a:latin typeface="Tahoma" pitchFamily="34" charset="0"/>
                <a:ea typeface="Tahoma" pitchFamily="34" charset="0"/>
                <a:cs typeface="Tahoma" pitchFamily="34" charset="0"/>
              </a:rPr>
              <a:t>condition_n</a:t>
            </a:r>
            <a:r>
              <a:rPr lang="en-IN" sz="1600" dirty="0">
                <a:solidFill>
                  <a:schemeClr val="tx2"/>
                </a:solidFill>
                <a:latin typeface="Tahoma" pitchFamily="34" charset="0"/>
                <a:ea typeface="Tahoma" pitchFamily="34" charset="0"/>
                <a:cs typeface="Tahoma" pitchFamily="34" charset="0"/>
              </a:rPr>
              <a:t> </a:t>
            </a:r>
            <a:r>
              <a:rPr lang="en-IN" sz="1600" b="1" dirty="0">
                <a:solidFill>
                  <a:schemeClr val="tx2"/>
                </a:solidFill>
                <a:latin typeface="Tahoma" pitchFamily="34" charset="0"/>
                <a:ea typeface="Tahoma" pitchFamily="34" charset="0"/>
                <a:cs typeface="Tahoma" pitchFamily="34" charset="0"/>
              </a:rPr>
              <a:t>THEN</a:t>
            </a:r>
            <a:r>
              <a:rPr lang="en-IN" sz="1600" dirty="0">
                <a:solidFill>
                  <a:schemeClr val="tx2"/>
                </a:solidFill>
                <a:latin typeface="Tahoma" pitchFamily="34" charset="0"/>
                <a:ea typeface="Tahoma" pitchFamily="34" charset="0"/>
                <a:cs typeface="Tahoma" pitchFamily="34" charset="0"/>
              </a:rPr>
              <a:t> </a:t>
            </a:r>
            <a:r>
              <a:rPr lang="en-IN" sz="1600" dirty="0" err="1" smtClean="0">
                <a:solidFill>
                  <a:schemeClr val="tx2"/>
                </a:solidFill>
                <a:latin typeface="Tahoma" pitchFamily="34" charset="0"/>
                <a:ea typeface="Tahoma" pitchFamily="34" charset="0"/>
                <a:cs typeface="Tahoma" pitchFamily="34" charset="0"/>
              </a:rPr>
              <a:t>result_n</a:t>
            </a:r>
            <a:endParaRPr lang="en-IN" sz="1600" dirty="0" smtClean="0">
              <a:solidFill>
                <a:schemeClr val="tx2"/>
              </a:solidFill>
              <a:latin typeface="Tahoma" pitchFamily="34" charset="0"/>
              <a:ea typeface="Tahoma" pitchFamily="34" charset="0"/>
              <a:cs typeface="Tahoma" pitchFamily="34" charset="0"/>
            </a:endParaRPr>
          </a:p>
          <a:p>
            <a:pPr>
              <a:spcBef>
                <a:spcPts val="600"/>
              </a:spcBef>
            </a:pPr>
            <a:r>
              <a:rPr lang="en-IN" sz="1600" b="1" dirty="0" smtClean="0">
                <a:solidFill>
                  <a:schemeClr val="tx2"/>
                </a:solidFill>
                <a:latin typeface="Tahoma" pitchFamily="34" charset="0"/>
                <a:ea typeface="Tahoma" pitchFamily="34" charset="0"/>
                <a:cs typeface="Tahoma" pitchFamily="34" charset="0"/>
              </a:rPr>
              <a:t>ELSE</a:t>
            </a:r>
            <a:r>
              <a:rPr lang="en-IN" sz="1600" dirty="0">
                <a:solidFill>
                  <a:schemeClr val="tx2"/>
                </a:solidFill>
                <a:latin typeface="Tahoma" pitchFamily="34" charset="0"/>
                <a:ea typeface="Tahoma" pitchFamily="34" charset="0"/>
                <a:cs typeface="Tahoma" pitchFamily="34" charset="0"/>
              </a:rPr>
              <a:t> </a:t>
            </a:r>
            <a:r>
              <a:rPr lang="en-IN" sz="1600" dirty="0" smtClean="0">
                <a:solidFill>
                  <a:schemeClr val="tx2"/>
                </a:solidFill>
                <a:latin typeface="Tahoma" pitchFamily="34" charset="0"/>
                <a:ea typeface="Tahoma" pitchFamily="34" charset="0"/>
                <a:cs typeface="Tahoma" pitchFamily="34" charset="0"/>
              </a:rPr>
              <a:t>result</a:t>
            </a:r>
          </a:p>
          <a:p>
            <a:pPr>
              <a:spcBef>
                <a:spcPts val="600"/>
              </a:spcBef>
            </a:pPr>
            <a:r>
              <a:rPr lang="en-IN" sz="1600" b="1" dirty="0" smtClean="0">
                <a:solidFill>
                  <a:schemeClr val="tx2"/>
                </a:solidFill>
                <a:latin typeface="Tahoma" pitchFamily="34" charset="0"/>
                <a:ea typeface="Tahoma" pitchFamily="34" charset="0"/>
                <a:cs typeface="Tahoma" pitchFamily="34" charset="0"/>
              </a:rPr>
              <a:t>END</a:t>
            </a:r>
            <a:r>
              <a:rPr lang="en-IN" sz="1600" dirty="0" smtClean="0">
                <a:solidFill>
                  <a:schemeClr val="tx2"/>
                </a:solidFill>
                <a:latin typeface="Tahoma" pitchFamily="34" charset="0"/>
                <a:ea typeface="Tahoma" pitchFamily="34" charset="0"/>
                <a:cs typeface="Tahoma" pitchFamily="34" charset="0"/>
              </a:rPr>
              <a:t>;</a:t>
            </a:r>
            <a:endParaRPr lang="en-IN" sz="1600" dirty="0">
              <a:solidFill>
                <a:schemeClr val="tx2"/>
              </a:solidFill>
              <a:latin typeface="Tahoma" pitchFamily="34" charset="0"/>
              <a:ea typeface="Tahoma" pitchFamily="34" charset="0"/>
              <a:cs typeface="Tahoma" pitchFamily="34" charset="0"/>
            </a:endParaRPr>
          </a:p>
        </p:txBody>
      </p:sp>
      <p:sp>
        <p:nvSpPr>
          <p:cNvPr id="6" name="TextBox 5"/>
          <p:cNvSpPr txBox="1"/>
          <p:nvPr/>
        </p:nvSpPr>
        <p:spPr>
          <a:xfrm>
            <a:off x="4079185" y="2667000"/>
            <a:ext cx="530915" cy="369332"/>
          </a:xfrm>
          <a:prstGeom prst="rect">
            <a:avLst/>
          </a:prstGeom>
          <a:noFill/>
        </p:spPr>
        <p:txBody>
          <a:bodyPr wrap="none" rtlCol="0">
            <a:spAutoFit/>
          </a:bodyPr>
          <a:lstStyle/>
          <a:p>
            <a:r>
              <a:rPr lang="en-IN" b="1" dirty="0" smtClean="0">
                <a:solidFill>
                  <a:schemeClr val="tx2"/>
                </a:solidFill>
                <a:latin typeface="Tahoma" pitchFamily="34" charset="0"/>
                <a:ea typeface="Tahoma" pitchFamily="34" charset="0"/>
                <a:cs typeface="Tahoma" pitchFamily="34" charset="0"/>
              </a:rPr>
              <a:t>OR</a:t>
            </a:r>
            <a:endParaRPr lang="en-IN" b="1" dirty="0">
              <a:solidFill>
                <a:schemeClr val="tx2"/>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409060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2" end="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65</a:t>
            </a:fld>
            <a:endParaRPr lang="en-US"/>
          </a:p>
        </p:txBody>
      </p:sp>
      <p:sp>
        <p:nvSpPr>
          <p:cNvPr id="3" name="TextBox 2"/>
          <p:cNvSpPr txBox="1"/>
          <p:nvPr/>
        </p:nvSpPr>
        <p:spPr>
          <a:xfrm>
            <a:off x="381000" y="1081408"/>
            <a:ext cx="7772400" cy="2446824"/>
          </a:xfrm>
          <a:prstGeom prst="rect">
            <a:avLst/>
          </a:prstGeom>
          <a:solidFill>
            <a:schemeClr val="bg2">
              <a:lumMod val="20000"/>
              <a:lumOff val="80000"/>
            </a:schemeClr>
          </a:solidFill>
          <a:ln w="25400">
            <a:solidFill>
              <a:schemeClr val="accent1"/>
            </a:solidFill>
          </a:ln>
        </p:spPr>
        <p:txBody>
          <a:bodyPr wrap="square" rtlCol="0">
            <a:spAutoFit/>
          </a:bodyPr>
          <a:lstStyle/>
          <a:p>
            <a:pPr marL="171450" indent="-171450">
              <a:spcBef>
                <a:spcPts val="600"/>
              </a:spcBef>
              <a:buFont typeface="Wingdings" pitchFamily="2" charset="2"/>
              <a:buChar char="Ø"/>
            </a:pPr>
            <a:r>
              <a:rPr lang="en-IN" sz="1600" dirty="0" smtClean="0">
                <a:solidFill>
                  <a:schemeClr val="tx2"/>
                </a:solidFill>
                <a:latin typeface="Tahoma" pitchFamily="34" charset="0"/>
                <a:ea typeface="Tahoma" pitchFamily="34" charset="0"/>
                <a:cs typeface="Tahoma" pitchFamily="34" charset="0"/>
              </a:rPr>
              <a:t>For employees of </a:t>
            </a:r>
            <a:r>
              <a:rPr lang="en-IN" sz="1600" dirty="0" err="1" smtClean="0">
                <a:solidFill>
                  <a:schemeClr val="tx2"/>
                </a:solidFill>
                <a:latin typeface="Tahoma" pitchFamily="34" charset="0"/>
                <a:ea typeface="Tahoma" pitchFamily="34" charset="0"/>
                <a:cs typeface="Tahoma" pitchFamily="34" charset="0"/>
              </a:rPr>
              <a:t>deptno</a:t>
            </a:r>
            <a:r>
              <a:rPr lang="en-IN" sz="1600" dirty="0" smtClean="0">
                <a:solidFill>
                  <a:schemeClr val="tx2"/>
                </a:solidFill>
                <a:latin typeface="Tahoma" pitchFamily="34" charset="0"/>
                <a:ea typeface="Tahoma" pitchFamily="34" charset="0"/>
                <a:cs typeface="Tahoma" pitchFamily="34" charset="0"/>
              </a:rPr>
              <a:t> 30, display their employee number, name, salary and remarks related to salary where if salary is less than 1000, display ‘Low Salary’, between 1000 and 2500 display ‘Medium Salary’ else display ‘High Salary’.</a:t>
            </a:r>
          </a:p>
          <a:p>
            <a:pPr lvl="1">
              <a:spcBef>
                <a:spcPts val="600"/>
              </a:spcBef>
            </a:pPr>
            <a:r>
              <a:rPr lang="en-IN" sz="1600" dirty="0" smtClean="0">
                <a:solidFill>
                  <a:srgbClr val="C00000"/>
                </a:solidFill>
                <a:latin typeface="Tahoma" pitchFamily="34" charset="0"/>
                <a:ea typeface="Tahoma" pitchFamily="34" charset="0"/>
                <a:cs typeface="Tahoma" pitchFamily="34" charset="0"/>
              </a:rPr>
              <a:t>select </a:t>
            </a:r>
            <a:r>
              <a:rPr lang="en-IN" sz="1600" dirty="0" err="1" smtClean="0">
                <a:solidFill>
                  <a:srgbClr val="C00000"/>
                </a:solidFill>
                <a:latin typeface="Tahoma" pitchFamily="34" charset="0"/>
                <a:ea typeface="Tahoma" pitchFamily="34" charset="0"/>
                <a:cs typeface="Tahoma" pitchFamily="34" charset="0"/>
              </a:rPr>
              <a:t>empno</a:t>
            </a:r>
            <a:r>
              <a:rPr lang="en-IN" sz="1600" dirty="0" smtClean="0">
                <a:solidFill>
                  <a:srgbClr val="C00000"/>
                </a:solidFill>
                <a:latin typeface="Tahoma" pitchFamily="34" charset="0"/>
                <a:ea typeface="Tahoma" pitchFamily="34" charset="0"/>
                <a:cs typeface="Tahoma" pitchFamily="34" charset="0"/>
              </a:rPr>
              <a:t>, </a:t>
            </a:r>
            <a:r>
              <a:rPr lang="en-IN" sz="1600" dirty="0" err="1" smtClean="0">
                <a:solidFill>
                  <a:srgbClr val="C00000"/>
                </a:solidFill>
                <a:latin typeface="Tahoma" pitchFamily="34" charset="0"/>
                <a:ea typeface="Tahoma" pitchFamily="34" charset="0"/>
                <a:cs typeface="Tahoma" pitchFamily="34" charset="0"/>
              </a:rPr>
              <a:t>ename</a:t>
            </a:r>
            <a:r>
              <a:rPr lang="en-IN" sz="1600" dirty="0" smtClean="0">
                <a:solidFill>
                  <a:srgbClr val="C00000"/>
                </a:solidFill>
                <a:latin typeface="Tahoma" pitchFamily="34" charset="0"/>
                <a:ea typeface="Tahoma" pitchFamily="34" charset="0"/>
                <a:cs typeface="Tahoma" pitchFamily="34" charset="0"/>
              </a:rPr>
              <a:t>, </a:t>
            </a:r>
            <a:r>
              <a:rPr lang="en-IN" sz="1600" dirty="0" err="1" smtClean="0">
                <a:solidFill>
                  <a:srgbClr val="C00000"/>
                </a:solidFill>
                <a:latin typeface="Tahoma" pitchFamily="34" charset="0"/>
                <a:ea typeface="Tahoma" pitchFamily="34" charset="0"/>
                <a:cs typeface="Tahoma" pitchFamily="34" charset="0"/>
              </a:rPr>
              <a:t>sal</a:t>
            </a:r>
            <a:r>
              <a:rPr lang="en-IN" sz="1600" dirty="0" smtClean="0">
                <a:solidFill>
                  <a:srgbClr val="C00000"/>
                </a:solidFill>
                <a:latin typeface="Tahoma" pitchFamily="34" charset="0"/>
                <a:ea typeface="Tahoma" pitchFamily="34" charset="0"/>
                <a:cs typeface="Tahoma" pitchFamily="34" charset="0"/>
              </a:rPr>
              <a:t>, CASE when </a:t>
            </a:r>
            <a:r>
              <a:rPr lang="en-IN" sz="1600" dirty="0" err="1" smtClean="0">
                <a:solidFill>
                  <a:srgbClr val="C00000"/>
                </a:solidFill>
                <a:latin typeface="Tahoma" pitchFamily="34" charset="0"/>
                <a:ea typeface="Tahoma" pitchFamily="34" charset="0"/>
                <a:cs typeface="Tahoma" pitchFamily="34" charset="0"/>
              </a:rPr>
              <a:t>sal</a:t>
            </a:r>
            <a:r>
              <a:rPr lang="en-IN" sz="1600" dirty="0" smtClean="0">
                <a:solidFill>
                  <a:srgbClr val="C00000"/>
                </a:solidFill>
                <a:latin typeface="Tahoma" pitchFamily="34" charset="0"/>
                <a:ea typeface="Tahoma" pitchFamily="34" charset="0"/>
                <a:cs typeface="Tahoma" pitchFamily="34" charset="0"/>
              </a:rPr>
              <a:t> &lt; 1000 then ‘Low Salary'  </a:t>
            </a:r>
          </a:p>
          <a:p>
            <a:pPr lvl="1">
              <a:spcBef>
                <a:spcPts val="600"/>
              </a:spcBef>
            </a:pPr>
            <a:r>
              <a:rPr lang="en-IN" sz="1600" dirty="0" smtClean="0">
                <a:solidFill>
                  <a:srgbClr val="C00000"/>
                </a:solidFill>
                <a:latin typeface="Tahoma" pitchFamily="34" charset="0"/>
                <a:ea typeface="Tahoma" pitchFamily="34" charset="0"/>
                <a:cs typeface="Tahoma" pitchFamily="34" charset="0"/>
              </a:rPr>
              <a:t>      when (</a:t>
            </a:r>
            <a:r>
              <a:rPr lang="en-IN" sz="1600" dirty="0" err="1" smtClean="0">
                <a:solidFill>
                  <a:srgbClr val="C00000"/>
                </a:solidFill>
                <a:latin typeface="Tahoma" pitchFamily="34" charset="0"/>
                <a:ea typeface="Tahoma" pitchFamily="34" charset="0"/>
                <a:cs typeface="Tahoma" pitchFamily="34" charset="0"/>
              </a:rPr>
              <a:t>sal</a:t>
            </a:r>
            <a:r>
              <a:rPr lang="en-IN" sz="1600" dirty="0" smtClean="0">
                <a:solidFill>
                  <a:srgbClr val="C00000"/>
                </a:solidFill>
                <a:latin typeface="Tahoma" pitchFamily="34" charset="0"/>
                <a:ea typeface="Tahoma" pitchFamily="34" charset="0"/>
                <a:cs typeface="Tahoma" pitchFamily="34" charset="0"/>
              </a:rPr>
              <a:t> &gt;= 1000 and </a:t>
            </a:r>
            <a:r>
              <a:rPr lang="en-IN" sz="1600" dirty="0" err="1" smtClean="0">
                <a:solidFill>
                  <a:srgbClr val="C00000"/>
                </a:solidFill>
                <a:latin typeface="Tahoma" pitchFamily="34" charset="0"/>
                <a:ea typeface="Tahoma" pitchFamily="34" charset="0"/>
                <a:cs typeface="Tahoma" pitchFamily="34" charset="0"/>
              </a:rPr>
              <a:t>sal</a:t>
            </a:r>
            <a:r>
              <a:rPr lang="en-IN" sz="1600" dirty="0" smtClean="0">
                <a:solidFill>
                  <a:srgbClr val="C00000"/>
                </a:solidFill>
                <a:latin typeface="Tahoma" pitchFamily="34" charset="0"/>
                <a:ea typeface="Tahoma" pitchFamily="34" charset="0"/>
                <a:cs typeface="Tahoma" pitchFamily="34" charset="0"/>
              </a:rPr>
              <a:t> &lt;=2500) </a:t>
            </a:r>
            <a:r>
              <a:rPr lang="en-IN" sz="1600" dirty="0">
                <a:solidFill>
                  <a:srgbClr val="C00000"/>
                </a:solidFill>
                <a:latin typeface="Tahoma" pitchFamily="34" charset="0"/>
                <a:ea typeface="Tahoma" pitchFamily="34" charset="0"/>
                <a:cs typeface="Tahoma" pitchFamily="34" charset="0"/>
              </a:rPr>
              <a:t>then </a:t>
            </a:r>
            <a:r>
              <a:rPr lang="en-IN" sz="1600" dirty="0" smtClean="0">
                <a:solidFill>
                  <a:srgbClr val="C00000"/>
                </a:solidFill>
                <a:latin typeface="Tahoma" pitchFamily="34" charset="0"/>
                <a:ea typeface="Tahoma" pitchFamily="34" charset="0"/>
                <a:cs typeface="Tahoma" pitchFamily="34" charset="0"/>
              </a:rPr>
              <a:t>‘Medium Salary’</a:t>
            </a:r>
          </a:p>
          <a:p>
            <a:pPr lvl="1">
              <a:spcBef>
                <a:spcPts val="600"/>
              </a:spcBef>
            </a:pPr>
            <a:r>
              <a:rPr lang="en-IN" sz="1600" dirty="0" smtClean="0">
                <a:solidFill>
                  <a:srgbClr val="C00000"/>
                </a:solidFill>
                <a:latin typeface="Tahoma" pitchFamily="34" charset="0"/>
                <a:ea typeface="Tahoma" pitchFamily="34" charset="0"/>
                <a:cs typeface="Tahoma" pitchFamily="34" charset="0"/>
              </a:rPr>
              <a:t>      else ‘High Salary‘ END as Remarks</a:t>
            </a:r>
          </a:p>
          <a:p>
            <a:pPr lvl="1">
              <a:spcBef>
                <a:spcPts val="600"/>
              </a:spcBef>
            </a:pPr>
            <a:r>
              <a:rPr lang="en-IN" sz="1600" dirty="0" smtClean="0">
                <a:solidFill>
                  <a:srgbClr val="C00000"/>
                </a:solidFill>
                <a:latin typeface="Tahoma" pitchFamily="34" charset="0"/>
                <a:ea typeface="Tahoma" pitchFamily="34" charset="0"/>
                <a:cs typeface="Tahoma" pitchFamily="34" charset="0"/>
              </a:rPr>
              <a:t>from </a:t>
            </a:r>
            <a:r>
              <a:rPr lang="en-IN" sz="1600" dirty="0" err="1" smtClean="0">
                <a:solidFill>
                  <a:srgbClr val="C00000"/>
                </a:solidFill>
                <a:latin typeface="Tahoma" pitchFamily="34" charset="0"/>
                <a:ea typeface="Tahoma" pitchFamily="34" charset="0"/>
                <a:cs typeface="Tahoma" pitchFamily="34" charset="0"/>
              </a:rPr>
              <a:t>emp</a:t>
            </a:r>
            <a:endParaRPr lang="en-IN" sz="1600" dirty="0" smtClean="0">
              <a:solidFill>
                <a:srgbClr val="C00000"/>
              </a:solidFill>
              <a:latin typeface="Tahoma" pitchFamily="34" charset="0"/>
              <a:ea typeface="Tahoma" pitchFamily="34" charset="0"/>
              <a:cs typeface="Tahoma" pitchFamily="34" charset="0"/>
            </a:endParaRPr>
          </a:p>
          <a:p>
            <a:pPr lvl="1">
              <a:spcBef>
                <a:spcPts val="600"/>
              </a:spcBef>
            </a:pPr>
            <a:r>
              <a:rPr lang="en-IN" sz="1600" dirty="0" smtClean="0">
                <a:solidFill>
                  <a:srgbClr val="C00000"/>
                </a:solidFill>
                <a:latin typeface="Tahoma" pitchFamily="34" charset="0"/>
                <a:ea typeface="Tahoma" pitchFamily="34" charset="0"/>
                <a:cs typeface="Tahoma" pitchFamily="34" charset="0"/>
              </a:rPr>
              <a:t>where </a:t>
            </a:r>
            <a:r>
              <a:rPr lang="en-IN" sz="1600" dirty="0" err="1" smtClean="0">
                <a:solidFill>
                  <a:srgbClr val="C00000"/>
                </a:solidFill>
                <a:latin typeface="Tahoma" pitchFamily="34" charset="0"/>
                <a:ea typeface="Tahoma" pitchFamily="34" charset="0"/>
                <a:cs typeface="Tahoma" pitchFamily="34" charset="0"/>
              </a:rPr>
              <a:t>deptno</a:t>
            </a:r>
            <a:r>
              <a:rPr lang="en-IN" sz="1600" dirty="0" smtClean="0">
                <a:solidFill>
                  <a:srgbClr val="C00000"/>
                </a:solidFill>
                <a:latin typeface="Tahoma" pitchFamily="34" charset="0"/>
                <a:ea typeface="Tahoma" pitchFamily="34" charset="0"/>
                <a:cs typeface="Tahoma" pitchFamily="34" charset="0"/>
              </a:rPr>
              <a:t> = 30; </a:t>
            </a:r>
          </a:p>
        </p:txBody>
      </p:sp>
      <p:sp>
        <p:nvSpPr>
          <p:cNvPr id="4" name="Text Placeholder 2"/>
          <p:cNvSpPr txBox="1">
            <a:spLocks/>
          </p:cNvSpPr>
          <p:nvPr/>
        </p:nvSpPr>
        <p:spPr>
          <a:xfrm>
            <a:off x="304800" y="2286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Control Statements (CASE)</a:t>
            </a: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1692429908"/>
              </p:ext>
            </p:extLst>
          </p:nvPr>
        </p:nvGraphicFramePr>
        <p:xfrm>
          <a:off x="1371600" y="3810000"/>
          <a:ext cx="5734050" cy="2377669"/>
        </p:xfrm>
        <a:graphic>
          <a:graphicData uri="http://schemas.openxmlformats.org/drawingml/2006/table">
            <a:tbl>
              <a:tblPr firstRow="1" bandRow="1">
                <a:tableStyleId>{5C22544A-7EE6-4342-B048-85BDC9FD1C3A}</a:tableStyleId>
              </a:tblPr>
              <a:tblGrid>
                <a:gridCol w="1009650"/>
                <a:gridCol w="1066800"/>
                <a:gridCol w="1066800"/>
                <a:gridCol w="838200"/>
                <a:gridCol w="1752600"/>
              </a:tblGrid>
              <a:tr h="333210">
                <a:tc>
                  <a:txBody>
                    <a:bodyPr/>
                    <a:lstStyle/>
                    <a:p>
                      <a:pPr algn="ctr" fontAlgn="ctr"/>
                      <a:r>
                        <a:rPr lang="en-IN" sz="1600" dirty="0">
                          <a:effectLst/>
                        </a:rPr>
                        <a:t>EMPNO</a:t>
                      </a:r>
                    </a:p>
                  </a:txBody>
                  <a:tcPr anchor="ctr"/>
                </a:tc>
                <a:tc>
                  <a:txBody>
                    <a:bodyPr/>
                    <a:lstStyle/>
                    <a:p>
                      <a:pPr algn="ctr" fontAlgn="ctr"/>
                      <a:r>
                        <a:rPr lang="en-IN" sz="1600">
                          <a:effectLst/>
                        </a:rPr>
                        <a:t>ENAME</a:t>
                      </a:r>
                    </a:p>
                  </a:txBody>
                  <a:tcPr anchor="ctr"/>
                </a:tc>
                <a:tc>
                  <a:txBody>
                    <a:bodyPr/>
                    <a:lstStyle/>
                    <a:p>
                      <a:pPr algn="ctr" fontAlgn="ctr"/>
                      <a:r>
                        <a:rPr lang="en-IN" sz="1600">
                          <a:effectLst/>
                        </a:rPr>
                        <a:t>DEPTNO</a:t>
                      </a:r>
                    </a:p>
                  </a:txBody>
                  <a:tcPr anchor="ctr"/>
                </a:tc>
                <a:tc>
                  <a:txBody>
                    <a:bodyPr/>
                    <a:lstStyle/>
                    <a:p>
                      <a:pPr algn="ctr" fontAlgn="ctr"/>
                      <a:r>
                        <a:rPr lang="en-IN" sz="1600">
                          <a:effectLst/>
                        </a:rPr>
                        <a:t>SAL</a:t>
                      </a:r>
                    </a:p>
                  </a:txBody>
                  <a:tcPr anchor="ctr"/>
                </a:tc>
                <a:tc>
                  <a:txBody>
                    <a:bodyPr/>
                    <a:lstStyle/>
                    <a:p>
                      <a:pPr algn="ctr" fontAlgn="ctr"/>
                      <a:r>
                        <a:rPr lang="en-IN" sz="1600">
                          <a:effectLst/>
                        </a:rPr>
                        <a:t>REMARKS</a:t>
                      </a:r>
                    </a:p>
                  </a:txBody>
                  <a:tcPr anchor="ctr"/>
                </a:tc>
              </a:tr>
              <a:tr h="333210">
                <a:tc>
                  <a:txBody>
                    <a:bodyPr/>
                    <a:lstStyle/>
                    <a:p>
                      <a:pPr algn="l"/>
                      <a:r>
                        <a:rPr lang="en-IN" sz="1600">
                          <a:effectLst/>
                        </a:rPr>
                        <a:t>7698</a:t>
                      </a:r>
                    </a:p>
                  </a:txBody>
                  <a:tcPr anchor="ctr"/>
                </a:tc>
                <a:tc>
                  <a:txBody>
                    <a:bodyPr/>
                    <a:lstStyle/>
                    <a:p>
                      <a:pPr algn="l"/>
                      <a:r>
                        <a:rPr lang="en-IN" sz="1600">
                          <a:effectLst/>
                        </a:rPr>
                        <a:t>BLAKE</a:t>
                      </a:r>
                    </a:p>
                  </a:txBody>
                  <a:tcPr anchor="ctr"/>
                </a:tc>
                <a:tc>
                  <a:txBody>
                    <a:bodyPr/>
                    <a:lstStyle/>
                    <a:p>
                      <a:pPr algn="l"/>
                      <a:r>
                        <a:rPr lang="en-IN" sz="1600">
                          <a:effectLst/>
                        </a:rPr>
                        <a:t>30</a:t>
                      </a:r>
                    </a:p>
                  </a:txBody>
                  <a:tcPr anchor="ctr"/>
                </a:tc>
                <a:tc>
                  <a:txBody>
                    <a:bodyPr/>
                    <a:lstStyle/>
                    <a:p>
                      <a:pPr algn="l"/>
                      <a:r>
                        <a:rPr lang="en-IN" sz="1600">
                          <a:effectLst/>
                        </a:rPr>
                        <a:t>2850</a:t>
                      </a:r>
                    </a:p>
                  </a:txBody>
                  <a:tcPr anchor="ctr"/>
                </a:tc>
                <a:tc>
                  <a:txBody>
                    <a:bodyPr/>
                    <a:lstStyle/>
                    <a:p>
                      <a:pPr algn="l"/>
                      <a:r>
                        <a:rPr lang="en-IN" sz="1600" dirty="0">
                          <a:effectLst/>
                        </a:rPr>
                        <a:t>High Salary</a:t>
                      </a:r>
                    </a:p>
                  </a:txBody>
                  <a:tcPr anchor="ctr"/>
                </a:tc>
              </a:tr>
              <a:tr h="330650">
                <a:tc>
                  <a:txBody>
                    <a:bodyPr/>
                    <a:lstStyle/>
                    <a:p>
                      <a:pPr algn="l"/>
                      <a:r>
                        <a:rPr lang="en-IN" sz="1600">
                          <a:effectLst/>
                        </a:rPr>
                        <a:t>7499</a:t>
                      </a:r>
                    </a:p>
                  </a:txBody>
                  <a:tcPr anchor="ctr"/>
                </a:tc>
                <a:tc>
                  <a:txBody>
                    <a:bodyPr/>
                    <a:lstStyle/>
                    <a:p>
                      <a:pPr algn="l"/>
                      <a:r>
                        <a:rPr lang="en-IN" sz="1600">
                          <a:effectLst/>
                        </a:rPr>
                        <a:t>ALLEN</a:t>
                      </a:r>
                    </a:p>
                  </a:txBody>
                  <a:tcPr anchor="ctr"/>
                </a:tc>
                <a:tc>
                  <a:txBody>
                    <a:bodyPr/>
                    <a:lstStyle/>
                    <a:p>
                      <a:pPr algn="l"/>
                      <a:r>
                        <a:rPr lang="en-IN" sz="1600">
                          <a:effectLst/>
                        </a:rPr>
                        <a:t>30</a:t>
                      </a:r>
                    </a:p>
                  </a:txBody>
                  <a:tcPr anchor="ctr"/>
                </a:tc>
                <a:tc>
                  <a:txBody>
                    <a:bodyPr/>
                    <a:lstStyle/>
                    <a:p>
                      <a:pPr algn="l"/>
                      <a:r>
                        <a:rPr lang="en-IN" sz="1600">
                          <a:effectLst/>
                        </a:rPr>
                        <a:t>1600</a:t>
                      </a:r>
                    </a:p>
                  </a:txBody>
                  <a:tcPr anchor="ctr"/>
                </a:tc>
                <a:tc>
                  <a:txBody>
                    <a:bodyPr/>
                    <a:lstStyle/>
                    <a:p>
                      <a:pPr algn="l"/>
                      <a:r>
                        <a:rPr lang="en-IN" sz="1600" dirty="0">
                          <a:effectLst/>
                        </a:rPr>
                        <a:t>Medium Salary</a:t>
                      </a:r>
                    </a:p>
                  </a:txBody>
                  <a:tcPr anchor="ctr"/>
                </a:tc>
              </a:tr>
              <a:tr h="355589">
                <a:tc>
                  <a:txBody>
                    <a:bodyPr/>
                    <a:lstStyle/>
                    <a:p>
                      <a:pPr algn="l"/>
                      <a:r>
                        <a:rPr lang="en-IN" sz="1600">
                          <a:effectLst/>
                        </a:rPr>
                        <a:t>7521</a:t>
                      </a:r>
                    </a:p>
                  </a:txBody>
                  <a:tcPr anchor="ctr"/>
                </a:tc>
                <a:tc>
                  <a:txBody>
                    <a:bodyPr/>
                    <a:lstStyle/>
                    <a:p>
                      <a:pPr algn="l"/>
                      <a:r>
                        <a:rPr lang="en-IN" sz="1600">
                          <a:effectLst/>
                        </a:rPr>
                        <a:t>WARD</a:t>
                      </a:r>
                    </a:p>
                  </a:txBody>
                  <a:tcPr anchor="ctr"/>
                </a:tc>
                <a:tc>
                  <a:txBody>
                    <a:bodyPr/>
                    <a:lstStyle/>
                    <a:p>
                      <a:pPr algn="l"/>
                      <a:r>
                        <a:rPr lang="en-IN" sz="1600">
                          <a:effectLst/>
                        </a:rPr>
                        <a:t>30</a:t>
                      </a:r>
                    </a:p>
                  </a:txBody>
                  <a:tcPr anchor="ctr"/>
                </a:tc>
                <a:tc>
                  <a:txBody>
                    <a:bodyPr/>
                    <a:lstStyle/>
                    <a:p>
                      <a:pPr algn="l"/>
                      <a:r>
                        <a:rPr lang="en-IN" sz="1600">
                          <a:effectLst/>
                        </a:rPr>
                        <a:t>1250</a:t>
                      </a:r>
                    </a:p>
                  </a:txBody>
                  <a:tcPr anchor="ctr"/>
                </a:tc>
                <a:tc>
                  <a:txBody>
                    <a:bodyPr/>
                    <a:lstStyle/>
                    <a:p>
                      <a:pPr algn="l"/>
                      <a:r>
                        <a:rPr lang="en-IN" sz="1600" dirty="0">
                          <a:effectLst/>
                        </a:rPr>
                        <a:t>Medium Salary</a:t>
                      </a:r>
                    </a:p>
                  </a:txBody>
                  <a:tcPr anchor="ctr"/>
                </a:tc>
              </a:tr>
              <a:tr h="330650">
                <a:tc>
                  <a:txBody>
                    <a:bodyPr/>
                    <a:lstStyle/>
                    <a:p>
                      <a:pPr algn="l"/>
                      <a:r>
                        <a:rPr lang="en-IN" sz="1600">
                          <a:effectLst/>
                        </a:rPr>
                        <a:t>7654</a:t>
                      </a:r>
                    </a:p>
                  </a:txBody>
                  <a:tcPr anchor="ctr"/>
                </a:tc>
                <a:tc>
                  <a:txBody>
                    <a:bodyPr/>
                    <a:lstStyle/>
                    <a:p>
                      <a:pPr algn="l"/>
                      <a:r>
                        <a:rPr lang="en-IN" sz="1600">
                          <a:effectLst/>
                        </a:rPr>
                        <a:t>MARTIN</a:t>
                      </a:r>
                    </a:p>
                  </a:txBody>
                  <a:tcPr anchor="ctr"/>
                </a:tc>
                <a:tc>
                  <a:txBody>
                    <a:bodyPr/>
                    <a:lstStyle/>
                    <a:p>
                      <a:pPr algn="l"/>
                      <a:r>
                        <a:rPr lang="en-IN" sz="1600">
                          <a:effectLst/>
                        </a:rPr>
                        <a:t>30</a:t>
                      </a:r>
                    </a:p>
                  </a:txBody>
                  <a:tcPr anchor="ctr"/>
                </a:tc>
                <a:tc>
                  <a:txBody>
                    <a:bodyPr/>
                    <a:lstStyle/>
                    <a:p>
                      <a:pPr algn="l"/>
                      <a:r>
                        <a:rPr lang="en-IN" sz="1600">
                          <a:effectLst/>
                        </a:rPr>
                        <a:t>1250</a:t>
                      </a:r>
                    </a:p>
                  </a:txBody>
                  <a:tcPr anchor="ctr"/>
                </a:tc>
                <a:tc>
                  <a:txBody>
                    <a:bodyPr/>
                    <a:lstStyle/>
                    <a:p>
                      <a:pPr algn="l"/>
                      <a:r>
                        <a:rPr lang="en-IN" sz="1600" dirty="0">
                          <a:effectLst/>
                        </a:rPr>
                        <a:t>Medium Salary</a:t>
                      </a:r>
                    </a:p>
                  </a:txBody>
                  <a:tcPr anchor="ctr"/>
                </a:tc>
              </a:tr>
              <a:tr h="345680">
                <a:tc>
                  <a:txBody>
                    <a:bodyPr/>
                    <a:lstStyle/>
                    <a:p>
                      <a:pPr algn="l"/>
                      <a:r>
                        <a:rPr lang="en-IN" sz="1600">
                          <a:effectLst/>
                        </a:rPr>
                        <a:t>7844</a:t>
                      </a:r>
                    </a:p>
                  </a:txBody>
                  <a:tcPr anchor="ctr"/>
                </a:tc>
                <a:tc>
                  <a:txBody>
                    <a:bodyPr/>
                    <a:lstStyle/>
                    <a:p>
                      <a:pPr algn="l"/>
                      <a:r>
                        <a:rPr lang="en-IN" sz="1600">
                          <a:effectLst/>
                        </a:rPr>
                        <a:t>TURNER</a:t>
                      </a:r>
                    </a:p>
                  </a:txBody>
                  <a:tcPr anchor="ctr"/>
                </a:tc>
                <a:tc>
                  <a:txBody>
                    <a:bodyPr/>
                    <a:lstStyle/>
                    <a:p>
                      <a:pPr algn="l"/>
                      <a:r>
                        <a:rPr lang="en-IN" sz="1600">
                          <a:effectLst/>
                        </a:rPr>
                        <a:t>30</a:t>
                      </a:r>
                    </a:p>
                  </a:txBody>
                  <a:tcPr anchor="ctr"/>
                </a:tc>
                <a:tc>
                  <a:txBody>
                    <a:bodyPr/>
                    <a:lstStyle/>
                    <a:p>
                      <a:pPr algn="l"/>
                      <a:r>
                        <a:rPr lang="en-IN" sz="1600">
                          <a:effectLst/>
                        </a:rPr>
                        <a:t>1500</a:t>
                      </a:r>
                    </a:p>
                  </a:txBody>
                  <a:tcPr anchor="ctr"/>
                </a:tc>
                <a:tc>
                  <a:txBody>
                    <a:bodyPr/>
                    <a:lstStyle/>
                    <a:p>
                      <a:pPr algn="l"/>
                      <a:r>
                        <a:rPr lang="en-IN" sz="1600" dirty="0">
                          <a:effectLst/>
                        </a:rPr>
                        <a:t>Medium Salary</a:t>
                      </a:r>
                    </a:p>
                  </a:txBody>
                  <a:tcPr anchor="ctr"/>
                </a:tc>
              </a:tr>
              <a:tr h="333210">
                <a:tc>
                  <a:txBody>
                    <a:bodyPr/>
                    <a:lstStyle/>
                    <a:p>
                      <a:pPr algn="l"/>
                      <a:r>
                        <a:rPr lang="en-IN" sz="1600">
                          <a:effectLst/>
                        </a:rPr>
                        <a:t>7900</a:t>
                      </a:r>
                    </a:p>
                  </a:txBody>
                  <a:tcPr anchor="ctr"/>
                </a:tc>
                <a:tc>
                  <a:txBody>
                    <a:bodyPr/>
                    <a:lstStyle/>
                    <a:p>
                      <a:pPr algn="l"/>
                      <a:r>
                        <a:rPr lang="en-IN" sz="1600">
                          <a:effectLst/>
                        </a:rPr>
                        <a:t>JAMES</a:t>
                      </a:r>
                    </a:p>
                  </a:txBody>
                  <a:tcPr anchor="ctr"/>
                </a:tc>
                <a:tc>
                  <a:txBody>
                    <a:bodyPr/>
                    <a:lstStyle/>
                    <a:p>
                      <a:pPr algn="l"/>
                      <a:r>
                        <a:rPr lang="en-IN" sz="1600">
                          <a:effectLst/>
                        </a:rPr>
                        <a:t>30</a:t>
                      </a:r>
                    </a:p>
                  </a:txBody>
                  <a:tcPr anchor="ctr"/>
                </a:tc>
                <a:tc>
                  <a:txBody>
                    <a:bodyPr/>
                    <a:lstStyle/>
                    <a:p>
                      <a:pPr algn="l"/>
                      <a:r>
                        <a:rPr lang="en-IN" sz="1600">
                          <a:effectLst/>
                        </a:rPr>
                        <a:t>950</a:t>
                      </a:r>
                    </a:p>
                  </a:txBody>
                  <a:tcPr anchor="ctr"/>
                </a:tc>
                <a:tc>
                  <a:txBody>
                    <a:bodyPr/>
                    <a:lstStyle/>
                    <a:p>
                      <a:pPr algn="l"/>
                      <a:r>
                        <a:rPr lang="en-IN" sz="1600" dirty="0">
                          <a:effectLst/>
                        </a:rPr>
                        <a:t>Low Salary</a:t>
                      </a:r>
                    </a:p>
                  </a:txBody>
                  <a:tcPr anchor="ctr"/>
                </a:tc>
              </a:tr>
            </a:tbl>
          </a:graphicData>
        </a:graphic>
      </p:graphicFrame>
    </p:spTree>
    <p:extLst>
      <p:ext uri="{BB962C8B-B14F-4D97-AF65-F5344CB8AC3E}">
        <p14:creationId xmlns:p14="http://schemas.microsoft.com/office/powerpoint/2010/main" val="4101898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66</a:t>
            </a:fld>
            <a:endParaRPr lang="en-US"/>
          </a:p>
        </p:txBody>
      </p:sp>
      <p:sp>
        <p:nvSpPr>
          <p:cNvPr id="3" name="TextBox 2"/>
          <p:cNvSpPr txBox="1"/>
          <p:nvPr/>
        </p:nvSpPr>
        <p:spPr>
          <a:xfrm>
            <a:off x="304800" y="1295400"/>
            <a:ext cx="2971800" cy="4970591"/>
          </a:xfrm>
          <a:prstGeom prst="rect">
            <a:avLst/>
          </a:prstGeom>
          <a:solidFill>
            <a:schemeClr val="bg2">
              <a:lumMod val="20000"/>
              <a:lumOff val="80000"/>
            </a:schemeClr>
          </a:solidFill>
          <a:ln w="25400">
            <a:solidFill>
              <a:schemeClr val="accent1"/>
            </a:solidFill>
          </a:ln>
        </p:spPr>
        <p:txBody>
          <a:bodyPr wrap="square" rtlCol="0">
            <a:spAutoFit/>
          </a:bodyPr>
          <a:lstStyle/>
          <a:p>
            <a:pPr marL="171450" indent="-171450">
              <a:spcBef>
                <a:spcPts val="600"/>
              </a:spcBef>
              <a:buFont typeface="Wingdings" pitchFamily="2" charset="2"/>
              <a:buChar char="Ø"/>
            </a:pPr>
            <a:r>
              <a:rPr lang="en-IN" sz="1600" dirty="0" smtClean="0">
                <a:solidFill>
                  <a:schemeClr val="tx2"/>
                </a:solidFill>
                <a:latin typeface="Tahoma" pitchFamily="34" charset="0"/>
                <a:ea typeface="Tahoma" pitchFamily="34" charset="0"/>
                <a:cs typeface="Tahoma" pitchFamily="34" charset="0"/>
              </a:rPr>
              <a:t>For each employee display </a:t>
            </a:r>
            <a:r>
              <a:rPr lang="en-IN" sz="1600" dirty="0">
                <a:solidFill>
                  <a:schemeClr val="tx2"/>
                </a:solidFill>
                <a:latin typeface="Tahoma" pitchFamily="34" charset="0"/>
                <a:ea typeface="Tahoma" pitchFamily="34" charset="0"/>
                <a:cs typeface="Tahoma" pitchFamily="34" charset="0"/>
              </a:rPr>
              <a:t>their employee number, name, salary and remarks related to </a:t>
            </a:r>
            <a:r>
              <a:rPr lang="en-IN" sz="1600" dirty="0" err="1" smtClean="0">
                <a:solidFill>
                  <a:schemeClr val="tx2"/>
                </a:solidFill>
                <a:latin typeface="Tahoma" pitchFamily="34" charset="0"/>
                <a:ea typeface="Tahoma" pitchFamily="34" charset="0"/>
                <a:cs typeface="Tahoma" pitchFamily="34" charset="0"/>
              </a:rPr>
              <a:t>deptno</a:t>
            </a:r>
            <a:r>
              <a:rPr lang="en-IN" sz="1600" dirty="0" smtClean="0">
                <a:solidFill>
                  <a:schemeClr val="tx2"/>
                </a:solidFill>
                <a:latin typeface="Tahoma" pitchFamily="34" charset="0"/>
                <a:ea typeface="Tahoma" pitchFamily="34" charset="0"/>
                <a:cs typeface="Tahoma" pitchFamily="34" charset="0"/>
              </a:rPr>
              <a:t> </a:t>
            </a:r>
            <a:r>
              <a:rPr lang="en-IN" sz="1600" dirty="0">
                <a:solidFill>
                  <a:schemeClr val="tx2"/>
                </a:solidFill>
                <a:latin typeface="Tahoma" pitchFamily="34" charset="0"/>
                <a:ea typeface="Tahoma" pitchFamily="34" charset="0"/>
                <a:cs typeface="Tahoma" pitchFamily="34" charset="0"/>
              </a:rPr>
              <a:t>where if </a:t>
            </a:r>
            <a:r>
              <a:rPr lang="en-IN" sz="1600" dirty="0" err="1" smtClean="0">
                <a:solidFill>
                  <a:schemeClr val="tx2"/>
                </a:solidFill>
                <a:latin typeface="Tahoma" pitchFamily="34" charset="0"/>
                <a:ea typeface="Tahoma" pitchFamily="34" charset="0"/>
                <a:cs typeface="Tahoma" pitchFamily="34" charset="0"/>
              </a:rPr>
              <a:t>deptno</a:t>
            </a:r>
            <a:r>
              <a:rPr lang="en-IN" sz="1600" dirty="0" smtClean="0">
                <a:solidFill>
                  <a:schemeClr val="tx2"/>
                </a:solidFill>
                <a:latin typeface="Tahoma" pitchFamily="34" charset="0"/>
                <a:ea typeface="Tahoma" pitchFamily="34" charset="0"/>
                <a:cs typeface="Tahoma" pitchFamily="34" charset="0"/>
              </a:rPr>
              <a:t> is 10</a:t>
            </a:r>
            <a:r>
              <a:rPr lang="en-IN" sz="1600" dirty="0">
                <a:solidFill>
                  <a:schemeClr val="tx2"/>
                </a:solidFill>
                <a:latin typeface="Tahoma" pitchFamily="34" charset="0"/>
                <a:ea typeface="Tahoma" pitchFamily="34" charset="0"/>
                <a:cs typeface="Tahoma" pitchFamily="34" charset="0"/>
              </a:rPr>
              <a:t>, display </a:t>
            </a:r>
            <a:r>
              <a:rPr lang="en-IN" sz="1600" dirty="0" smtClean="0">
                <a:solidFill>
                  <a:schemeClr val="tx2"/>
                </a:solidFill>
                <a:latin typeface="Tahoma" pitchFamily="34" charset="0"/>
                <a:ea typeface="Tahoma" pitchFamily="34" charset="0"/>
                <a:cs typeface="Tahoma" pitchFamily="34" charset="0"/>
              </a:rPr>
              <a:t>‘TEN’, if it is 20 then ‘TWENTY’, 30 then ‘THIRTY’ else ‘Not Considered’.</a:t>
            </a:r>
            <a:endParaRPr lang="en-IN" sz="1600" dirty="0">
              <a:solidFill>
                <a:schemeClr val="tx2"/>
              </a:solidFill>
              <a:latin typeface="Tahoma" pitchFamily="34" charset="0"/>
              <a:ea typeface="Tahoma" pitchFamily="34" charset="0"/>
              <a:cs typeface="Tahoma" pitchFamily="34" charset="0"/>
            </a:endParaRPr>
          </a:p>
          <a:p>
            <a:pPr>
              <a:spcBef>
                <a:spcPts val="600"/>
              </a:spcBef>
            </a:pPr>
            <a:r>
              <a:rPr lang="en-IN" sz="1600" dirty="0">
                <a:solidFill>
                  <a:srgbClr val="C00000"/>
                </a:solidFill>
                <a:latin typeface="Tahoma" pitchFamily="34" charset="0"/>
                <a:ea typeface="Tahoma" pitchFamily="34" charset="0"/>
                <a:cs typeface="Tahoma" pitchFamily="34" charset="0"/>
              </a:rPr>
              <a:t>select </a:t>
            </a:r>
            <a:r>
              <a:rPr lang="en-IN" sz="1600" dirty="0" err="1">
                <a:solidFill>
                  <a:srgbClr val="C00000"/>
                </a:solidFill>
                <a:latin typeface="Tahoma" pitchFamily="34" charset="0"/>
                <a:ea typeface="Tahoma" pitchFamily="34" charset="0"/>
                <a:cs typeface="Tahoma" pitchFamily="34" charset="0"/>
              </a:rPr>
              <a:t>empno</a:t>
            </a:r>
            <a:r>
              <a:rPr lang="en-IN" sz="1600" dirty="0">
                <a:solidFill>
                  <a:srgbClr val="C00000"/>
                </a:solidFill>
                <a:latin typeface="Tahoma" pitchFamily="34" charset="0"/>
                <a:ea typeface="Tahoma" pitchFamily="34" charset="0"/>
                <a:cs typeface="Tahoma" pitchFamily="34" charset="0"/>
              </a:rPr>
              <a:t>, </a:t>
            </a:r>
            <a:r>
              <a:rPr lang="en-IN" sz="1600" dirty="0" err="1">
                <a:solidFill>
                  <a:srgbClr val="C00000"/>
                </a:solidFill>
                <a:latin typeface="Tahoma" pitchFamily="34" charset="0"/>
                <a:ea typeface="Tahoma" pitchFamily="34" charset="0"/>
                <a:cs typeface="Tahoma" pitchFamily="34" charset="0"/>
              </a:rPr>
              <a:t>ename</a:t>
            </a:r>
            <a:r>
              <a:rPr lang="en-IN" sz="1600" dirty="0">
                <a:solidFill>
                  <a:srgbClr val="C00000"/>
                </a:solidFill>
                <a:latin typeface="Tahoma" pitchFamily="34" charset="0"/>
                <a:ea typeface="Tahoma" pitchFamily="34" charset="0"/>
                <a:cs typeface="Tahoma" pitchFamily="34" charset="0"/>
              </a:rPr>
              <a:t>, </a:t>
            </a:r>
            <a:r>
              <a:rPr lang="en-IN" sz="1600" dirty="0" err="1">
                <a:solidFill>
                  <a:srgbClr val="C00000"/>
                </a:solidFill>
                <a:latin typeface="Tahoma" pitchFamily="34" charset="0"/>
                <a:ea typeface="Tahoma" pitchFamily="34" charset="0"/>
                <a:cs typeface="Tahoma" pitchFamily="34" charset="0"/>
              </a:rPr>
              <a:t>sal</a:t>
            </a:r>
            <a:r>
              <a:rPr lang="en-IN" sz="1600" dirty="0" smtClean="0">
                <a:solidFill>
                  <a:srgbClr val="C00000"/>
                </a:solidFill>
                <a:latin typeface="Tahoma" pitchFamily="34" charset="0"/>
                <a:ea typeface="Tahoma" pitchFamily="34" charset="0"/>
                <a:cs typeface="Tahoma" pitchFamily="34" charset="0"/>
              </a:rPr>
              <a:t>,</a:t>
            </a:r>
          </a:p>
          <a:p>
            <a:pPr>
              <a:spcBef>
                <a:spcPts val="600"/>
              </a:spcBef>
            </a:pPr>
            <a:r>
              <a:rPr lang="en-IN" sz="1600" dirty="0" smtClean="0">
                <a:solidFill>
                  <a:srgbClr val="C00000"/>
                </a:solidFill>
                <a:latin typeface="Tahoma" pitchFamily="34" charset="0"/>
                <a:ea typeface="Tahoma" pitchFamily="34" charset="0"/>
                <a:cs typeface="Tahoma" pitchFamily="34" charset="0"/>
              </a:rPr>
              <a:t>CASE </a:t>
            </a:r>
            <a:r>
              <a:rPr lang="en-IN" sz="1600" dirty="0" err="1" smtClean="0">
                <a:solidFill>
                  <a:srgbClr val="C00000"/>
                </a:solidFill>
                <a:latin typeface="Tahoma" pitchFamily="34" charset="0"/>
                <a:ea typeface="Tahoma" pitchFamily="34" charset="0"/>
                <a:cs typeface="Tahoma" pitchFamily="34" charset="0"/>
              </a:rPr>
              <a:t>deptno</a:t>
            </a:r>
            <a:r>
              <a:rPr lang="en-IN" sz="1600" dirty="0" smtClean="0">
                <a:solidFill>
                  <a:srgbClr val="C00000"/>
                </a:solidFill>
                <a:latin typeface="Tahoma" pitchFamily="34" charset="0"/>
                <a:ea typeface="Tahoma" pitchFamily="34" charset="0"/>
                <a:cs typeface="Tahoma" pitchFamily="34" charset="0"/>
              </a:rPr>
              <a:t> </a:t>
            </a:r>
          </a:p>
          <a:p>
            <a:pPr>
              <a:spcBef>
                <a:spcPts val="600"/>
              </a:spcBef>
            </a:pPr>
            <a:r>
              <a:rPr lang="en-IN" sz="1600" dirty="0" smtClean="0">
                <a:solidFill>
                  <a:srgbClr val="C00000"/>
                </a:solidFill>
                <a:latin typeface="Tahoma" pitchFamily="34" charset="0"/>
                <a:ea typeface="Tahoma" pitchFamily="34" charset="0"/>
                <a:cs typeface="Tahoma" pitchFamily="34" charset="0"/>
              </a:rPr>
              <a:t>when 10 </a:t>
            </a:r>
            <a:r>
              <a:rPr lang="en-IN" sz="1600" dirty="0">
                <a:solidFill>
                  <a:srgbClr val="C00000"/>
                </a:solidFill>
                <a:latin typeface="Tahoma" pitchFamily="34" charset="0"/>
                <a:ea typeface="Tahoma" pitchFamily="34" charset="0"/>
                <a:cs typeface="Tahoma" pitchFamily="34" charset="0"/>
              </a:rPr>
              <a:t>then </a:t>
            </a:r>
            <a:r>
              <a:rPr lang="en-IN" sz="1600" dirty="0" smtClean="0">
                <a:solidFill>
                  <a:srgbClr val="C00000"/>
                </a:solidFill>
                <a:latin typeface="Tahoma" pitchFamily="34" charset="0"/>
                <a:ea typeface="Tahoma" pitchFamily="34" charset="0"/>
                <a:cs typeface="Tahoma" pitchFamily="34" charset="0"/>
              </a:rPr>
              <a:t>‘TEN'  </a:t>
            </a:r>
            <a:endParaRPr lang="en-IN" sz="1600" dirty="0">
              <a:solidFill>
                <a:srgbClr val="C00000"/>
              </a:solidFill>
              <a:latin typeface="Tahoma" pitchFamily="34" charset="0"/>
              <a:ea typeface="Tahoma" pitchFamily="34" charset="0"/>
              <a:cs typeface="Tahoma" pitchFamily="34" charset="0"/>
            </a:endParaRPr>
          </a:p>
          <a:p>
            <a:pPr>
              <a:spcBef>
                <a:spcPts val="600"/>
              </a:spcBef>
            </a:pPr>
            <a:r>
              <a:rPr lang="en-IN" sz="1600" dirty="0" smtClean="0">
                <a:solidFill>
                  <a:srgbClr val="C00000"/>
                </a:solidFill>
                <a:latin typeface="Tahoma" pitchFamily="34" charset="0"/>
                <a:ea typeface="Tahoma" pitchFamily="34" charset="0"/>
                <a:cs typeface="Tahoma" pitchFamily="34" charset="0"/>
              </a:rPr>
              <a:t>when 20 </a:t>
            </a:r>
            <a:r>
              <a:rPr lang="en-IN" sz="1600" dirty="0">
                <a:solidFill>
                  <a:srgbClr val="C00000"/>
                </a:solidFill>
                <a:latin typeface="Tahoma" pitchFamily="34" charset="0"/>
                <a:ea typeface="Tahoma" pitchFamily="34" charset="0"/>
                <a:cs typeface="Tahoma" pitchFamily="34" charset="0"/>
              </a:rPr>
              <a:t>then </a:t>
            </a:r>
            <a:r>
              <a:rPr lang="en-IN" sz="1600" dirty="0" smtClean="0">
                <a:solidFill>
                  <a:srgbClr val="C00000"/>
                </a:solidFill>
                <a:latin typeface="Tahoma" pitchFamily="34" charset="0"/>
                <a:ea typeface="Tahoma" pitchFamily="34" charset="0"/>
                <a:cs typeface="Tahoma" pitchFamily="34" charset="0"/>
              </a:rPr>
              <a:t>‘TWENTY’</a:t>
            </a:r>
            <a:endParaRPr lang="en-IN" sz="1600" dirty="0">
              <a:solidFill>
                <a:srgbClr val="C00000"/>
              </a:solidFill>
              <a:latin typeface="Tahoma" pitchFamily="34" charset="0"/>
              <a:ea typeface="Tahoma" pitchFamily="34" charset="0"/>
              <a:cs typeface="Tahoma" pitchFamily="34" charset="0"/>
            </a:endParaRPr>
          </a:p>
          <a:p>
            <a:pPr>
              <a:spcBef>
                <a:spcPts val="600"/>
              </a:spcBef>
            </a:pPr>
            <a:r>
              <a:rPr lang="en-IN" sz="1600" dirty="0" smtClean="0">
                <a:solidFill>
                  <a:srgbClr val="C00000"/>
                </a:solidFill>
                <a:latin typeface="Tahoma" pitchFamily="34" charset="0"/>
                <a:ea typeface="Tahoma" pitchFamily="34" charset="0"/>
                <a:cs typeface="Tahoma" pitchFamily="34" charset="0"/>
              </a:rPr>
              <a:t>else ‘Not Considered‘ </a:t>
            </a:r>
            <a:r>
              <a:rPr lang="en-IN" sz="1600" dirty="0">
                <a:solidFill>
                  <a:srgbClr val="C00000"/>
                </a:solidFill>
                <a:latin typeface="Tahoma" pitchFamily="34" charset="0"/>
                <a:ea typeface="Tahoma" pitchFamily="34" charset="0"/>
                <a:cs typeface="Tahoma" pitchFamily="34" charset="0"/>
              </a:rPr>
              <a:t>END </a:t>
            </a:r>
            <a:r>
              <a:rPr lang="en-IN" sz="1600" dirty="0" smtClean="0">
                <a:solidFill>
                  <a:srgbClr val="C00000"/>
                </a:solidFill>
                <a:latin typeface="Tahoma" pitchFamily="34" charset="0"/>
                <a:ea typeface="Tahoma" pitchFamily="34" charset="0"/>
                <a:cs typeface="Tahoma" pitchFamily="34" charset="0"/>
              </a:rPr>
              <a:t>as</a:t>
            </a:r>
          </a:p>
          <a:p>
            <a:pPr>
              <a:spcBef>
                <a:spcPts val="600"/>
              </a:spcBef>
            </a:pPr>
            <a:r>
              <a:rPr lang="en-IN" sz="1600" dirty="0" smtClean="0">
                <a:solidFill>
                  <a:srgbClr val="C00000"/>
                </a:solidFill>
                <a:latin typeface="Tahoma" pitchFamily="34" charset="0"/>
                <a:ea typeface="Tahoma" pitchFamily="34" charset="0"/>
                <a:cs typeface="Tahoma" pitchFamily="34" charset="0"/>
              </a:rPr>
              <a:t>Remarks</a:t>
            </a:r>
            <a:endParaRPr lang="en-IN" sz="1600" dirty="0">
              <a:solidFill>
                <a:srgbClr val="C00000"/>
              </a:solidFill>
              <a:latin typeface="Tahoma" pitchFamily="34" charset="0"/>
              <a:ea typeface="Tahoma" pitchFamily="34" charset="0"/>
              <a:cs typeface="Tahoma" pitchFamily="34" charset="0"/>
            </a:endParaRPr>
          </a:p>
          <a:p>
            <a:pPr>
              <a:spcBef>
                <a:spcPts val="600"/>
              </a:spcBef>
            </a:pPr>
            <a:r>
              <a:rPr lang="en-IN" sz="1600" dirty="0">
                <a:solidFill>
                  <a:srgbClr val="C00000"/>
                </a:solidFill>
                <a:latin typeface="Tahoma" pitchFamily="34" charset="0"/>
                <a:ea typeface="Tahoma" pitchFamily="34" charset="0"/>
                <a:cs typeface="Tahoma" pitchFamily="34" charset="0"/>
              </a:rPr>
              <a:t>from </a:t>
            </a:r>
            <a:r>
              <a:rPr lang="en-IN" sz="1600" dirty="0" err="1" smtClean="0">
                <a:solidFill>
                  <a:srgbClr val="C00000"/>
                </a:solidFill>
                <a:latin typeface="Tahoma" pitchFamily="34" charset="0"/>
                <a:ea typeface="Tahoma" pitchFamily="34" charset="0"/>
                <a:cs typeface="Tahoma" pitchFamily="34" charset="0"/>
              </a:rPr>
              <a:t>emp</a:t>
            </a:r>
            <a:r>
              <a:rPr lang="en-IN" sz="1600" dirty="0" smtClean="0">
                <a:solidFill>
                  <a:srgbClr val="C00000"/>
                </a:solidFill>
                <a:latin typeface="Tahoma" pitchFamily="34" charset="0"/>
                <a:ea typeface="Tahoma" pitchFamily="34" charset="0"/>
                <a:cs typeface="Tahoma" pitchFamily="34" charset="0"/>
              </a:rPr>
              <a:t>; </a:t>
            </a:r>
          </a:p>
          <a:p>
            <a:pPr>
              <a:spcBef>
                <a:spcPts val="600"/>
              </a:spcBef>
            </a:pPr>
            <a:endParaRPr lang="en-IN" sz="1600" dirty="0">
              <a:solidFill>
                <a:srgbClr val="C00000"/>
              </a:solidFill>
              <a:latin typeface="Tahoma" pitchFamily="34" charset="0"/>
              <a:ea typeface="Tahoma" pitchFamily="34" charset="0"/>
              <a:cs typeface="Tahoma" pitchFamily="34" charset="0"/>
            </a:endParaRPr>
          </a:p>
          <a:p>
            <a:pPr>
              <a:spcBef>
                <a:spcPts val="600"/>
              </a:spcBef>
            </a:pPr>
            <a:r>
              <a:rPr lang="en-IN" sz="1600" dirty="0" smtClean="0">
                <a:solidFill>
                  <a:srgbClr val="C00000"/>
                </a:solidFill>
                <a:latin typeface="Tahoma" pitchFamily="34" charset="0"/>
                <a:ea typeface="Tahoma" pitchFamily="34" charset="0"/>
                <a:cs typeface="Tahoma" pitchFamily="34" charset="0"/>
              </a:rPr>
              <a:t>** Similar to DECODE function</a:t>
            </a:r>
          </a:p>
        </p:txBody>
      </p:sp>
      <p:sp>
        <p:nvSpPr>
          <p:cNvPr id="4" name="Text Placeholder 2"/>
          <p:cNvSpPr txBox="1">
            <a:spLocks/>
          </p:cNvSpPr>
          <p:nvPr/>
        </p:nvSpPr>
        <p:spPr>
          <a:xfrm>
            <a:off x="304800" y="2286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Control Statements (CASE)</a:t>
            </a: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4151691391"/>
              </p:ext>
            </p:extLst>
          </p:nvPr>
        </p:nvGraphicFramePr>
        <p:xfrm>
          <a:off x="3733800" y="990600"/>
          <a:ext cx="4419600" cy="5562600"/>
        </p:xfrm>
        <a:graphic>
          <a:graphicData uri="http://schemas.openxmlformats.org/drawingml/2006/table">
            <a:tbl>
              <a:tblPr firstRow="1" bandRow="1">
                <a:tableStyleId>{5C22544A-7EE6-4342-B048-85BDC9FD1C3A}</a:tableStyleId>
              </a:tblPr>
              <a:tblGrid>
                <a:gridCol w="762000"/>
                <a:gridCol w="914400"/>
                <a:gridCol w="762000"/>
                <a:gridCol w="685800"/>
                <a:gridCol w="1295400"/>
              </a:tblGrid>
              <a:tr h="370840">
                <a:tc>
                  <a:txBody>
                    <a:bodyPr/>
                    <a:lstStyle/>
                    <a:p>
                      <a:pPr fontAlgn="ctr"/>
                      <a:r>
                        <a:rPr lang="en-IN" sz="1200">
                          <a:effectLst/>
                        </a:rPr>
                        <a:t>EMPNO</a:t>
                      </a:r>
                      <a:endParaRPr lang="en-IN" sz="1200">
                        <a:effectLst/>
                        <a:latin typeface="Tahoma" pitchFamily="34" charset="0"/>
                        <a:ea typeface="Tahoma" pitchFamily="34" charset="0"/>
                        <a:cs typeface="Tahoma" pitchFamily="34" charset="0"/>
                      </a:endParaRPr>
                    </a:p>
                  </a:txBody>
                  <a:tcPr anchor="ctr"/>
                </a:tc>
                <a:tc>
                  <a:txBody>
                    <a:bodyPr/>
                    <a:lstStyle/>
                    <a:p>
                      <a:pPr fontAlgn="ctr"/>
                      <a:r>
                        <a:rPr lang="en-IN" sz="1200">
                          <a:effectLst/>
                        </a:rPr>
                        <a:t>ENAME</a:t>
                      </a:r>
                      <a:endParaRPr lang="en-IN" sz="1200">
                        <a:effectLst/>
                        <a:latin typeface="Tahoma" pitchFamily="34" charset="0"/>
                        <a:ea typeface="Tahoma" pitchFamily="34" charset="0"/>
                        <a:cs typeface="Tahoma" pitchFamily="34" charset="0"/>
                      </a:endParaRPr>
                    </a:p>
                  </a:txBody>
                  <a:tcPr anchor="ctr"/>
                </a:tc>
                <a:tc>
                  <a:txBody>
                    <a:bodyPr/>
                    <a:lstStyle/>
                    <a:p>
                      <a:pPr fontAlgn="ctr"/>
                      <a:r>
                        <a:rPr lang="en-IN" sz="1200">
                          <a:effectLst/>
                        </a:rPr>
                        <a:t>DEPTNO</a:t>
                      </a:r>
                      <a:endParaRPr lang="en-IN" sz="1200">
                        <a:effectLst/>
                        <a:latin typeface="Tahoma" pitchFamily="34" charset="0"/>
                        <a:ea typeface="Tahoma" pitchFamily="34" charset="0"/>
                        <a:cs typeface="Tahoma" pitchFamily="34" charset="0"/>
                      </a:endParaRPr>
                    </a:p>
                  </a:txBody>
                  <a:tcPr anchor="ctr"/>
                </a:tc>
                <a:tc>
                  <a:txBody>
                    <a:bodyPr/>
                    <a:lstStyle/>
                    <a:p>
                      <a:pPr fontAlgn="ctr"/>
                      <a:r>
                        <a:rPr lang="en-IN" sz="1200">
                          <a:effectLst/>
                        </a:rPr>
                        <a:t>SAL</a:t>
                      </a:r>
                      <a:endParaRPr lang="en-IN" sz="1200">
                        <a:effectLst/>
                        <a:latin typeface="Tahoma" pitchFamily="34" charset="0"/>
                        <a:ea typeface="Tahoma" pitchFamily="34" charset="0"/>
                        <a:cs typeface="Tahoma" pitchFamily="34" charset="0"/>
                      </a:endParaRPr>
                    </a:p>
                  </a:txBody>
                  <a:tcPr anchor="ctr"/>
                </a:tc>
                <a:tc>
                  <a:txBody>
                    <a:bodyPr/>
                    <a:lstStyle/>
                    <a:p>
                      <a:pPr fontAlgn="ctr"/>
                      <a:r>
                        <a:rPr lang="en-IN" sz="1200">
                          <a:effectLst/>
                        </a:rPr>
                        <a:t>REMARKS</a:t>
                      </a:r>
                      <a:endParaRPr lang="en-IN" sz="1200">
                        <a:effectLst/>
                        <a:latin typeface="Tahoma" pitchFamily="34" charset="0"/>
                        <a:ea typeface="Tahoma" pitchFamily="34" charset="0"/>
                        <a:cs typeface="Tahoma" pitchFamily="34" charset="0"/>
                      </a:endParaRPr>
                    </a:p>
                  </a:txBody>
                  <a:tcPr anchor="ctr"/>
                </a:tc>
              </a:tr>
              <a:tr h="370840">
                <a:tc>
                  <a:txBody>
                    <a:bodyPr/>
                    <a:lstStyle/>
                    <a:p>
                      <a:r>
                        <a:rPr lang="en-IN" sz="1200">
                          <a:effectLst/>
                        </a:rPr>
                        <a:t>7839</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KING</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10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5000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TEN</a:t>
                      </a:r>
                      <a:endParaRPr lang="en-IN" sz="1200">
                        <a:effectLst/>
                        <a:latin typeface="Tahoma" pitchFamily="34" charset="0"/>
                        <a:ea typeface="Tahoma" pitchFamily="34" charset="0"/>
                        <a:cs typeface="Tahoma" pitchFamily="34" charset="0"/>
                      </a:endParaRPr>
                    </a:p>
                  </a:txBody>
                  <a:tcPr anchor="ctr"/>
                </a:tc>
              </a:tr>
              <a:tr h="370840">
                <a:tc>
                  <a:txBody>
                    <a:bodyPr/>
                    <a:lstStyle/>
                    <a:p>
                      <a:r>
                        <a:rPr lang="en-IN" sz="1200">
                          <a:effectLst/>
                        </a:rPr>
                        <a:t>7698</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BLAKE</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30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2850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Not Considered</a:t>
                      </a:r>
                      <a:endParaRPr lang="en-IN" sz="1200">
                        <a:effectLst/>
                        <a:latin typeface="Tahoma" pitchFamily="34" charset="0"/>
                        <a:ea typeface="Tahoma" pitchFamily="34" charset="0"/>
                        <a:cs typeface="Tahoma" pitchFamily="34" charset="0"/>
                      </a:endParaRPr>
                    </a:p>
                  </a:txBody>
                  <a:tcPr anchor="ctr"/>
                </a:tc>
              </a:tr>
              <a:tr h="370840">
                <a:tc>
                  <a:txBody>
                    <a:bodyPr/>
                    <a:lstStyle/>
                    <a:p>
                      <a:r>
                        <a:rPr lang="en-IN" sz="1200">
                          <a:effectLst/>
                        </a:rPr>
                        <a:t>7782</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CLARK</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10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2450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TEN</a:t>
                      </a:r>
                      <a:endParaRPr lang="en-IN" sz="1200">
                        <a:effectLst/>
                        <a:latin typeface="Tahoma" pitchFamily="34" charset="0"/>
                        <a:ea typeface="Tahoma" pitchFamily="34" charset="0"/>
                        <a:cs typeface="Tahoma" pitchFamily="34" charset="0"/>
                      </a:endParaRPr>
                    </a:p>
                  </a:txBody>
                  <a:tcPr anchor="ctr"/>
                </a:tc>
              </a:tr>
              <a:tr h="370840">
                <a:tc>
                  <a:txBody>
                    <a:bodyPr/>
                    <a:lstStyle/>
                    <a:p>
                      <a:r>
                        <a:rPr lang="en-IN" sz="1200">
                          <a:effectLst/>
                        </a:rPr>
                        <a:t>7566</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JONES</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20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2975</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TWENTY</a:t>
                      </a:r>
                      <a:endParaRPr lang="en-IN" sz="1200">
                        <a:effectLst/>
                        <a:latin typeface="Tahoma" pitchFamily="34" charset="0"/>
                        <a:ea typeface="Tahoma" pitchFamily="34" charset="0"/>
                        <a:cs typeface="Tahoma" pitchFamily="34" charset="0"/>
                      </a:endParaRPr>
                    </a:p>
                  </a:txBody>
                  <a:tcPr anchor="ctr"/>
                </a:tc>
              </a:tr>
              <a:tr h="370840">
                <a:tc>
                  <a:txBody>
                    <a:bodyPr/>
                    <a:lstStyle/>
                    <a:p>
                      <a:r>
                        <a:rPr lang="en-IN" sz="1200">
                          <a:effectLst/>
                        </a:rPr>
                        <a:t>7788</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SCOTT</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20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3000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TWENTY</a:t>
                      </a:r>
                      <a:endParaRPr lang="en-IN" sz="1200">
                        <a:effectLst/>
                        <a:latin typeface="Tahoma" pitchFamily="34" charset="0"/>
                        <a:ea typeface="Tahoma" pitchFamily="34" charset="0"/>
                        <a:cs typeface="Tahoma" pitchFamily="34" charset="0"/>
                      </a:endParaRPr>
                    </a:p>
                  </a:txBody>
                  <a:tcPr anchor="ctr"/>
                </a:tc>
              </a:tr>
              <a:tr h="370840">
                <a:tc>
                  <a:txBody>
                    <a:bodyPr/>
                    <a:lstStyle/>
                    <a:p>
                      <a:r>
                        <a:rPr lang="en-IN" sz="1200">
                          <a:effectLst/>
                        </a:rPr>
                        <a:t>7902</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FORD</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20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3000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TWENTY</a:t>
                      </a:r>
                      <a:endParaRPr lang="en-IN" sz="1200">
                        <a:effectLst/>
                        <a:latin typeface="Tahoma" pitchFamily="34" charset="0"/>
                        <a:ea typeface="Tahoma" pitchFamily="34" charset="0"/>
                        <a:cs typeface="Tahoma" pitchFamily="34" charset="0"/>
                      </a:endParaRPr>
                    </a:p>
                  </a:txBody>
                  <a:tcPr anchor="ctr"/>
                </a:tc>
              </a:tr>
              <a:tr h="370840">
                <a:tc>
                  <a:txBody>
                    <a:bodyPr/>
                    <a:lstStyle/>
                    <a:p>
                      <a:r>
                        <a:rPr lang="en-IN" sz="1200">
                          <a:effectLst/>
                        </a:rPr>
                        <a:t>7369</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SMITH</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20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800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TWENTY</a:t>
                      </a:r>
                      <a:endParaRPr lang="en-IN" sz="1200">
                        <a:effectLst/>
                        <a:latin typeface="Tahoma" pitchFamily="34" charset="0"/>
                        <a:ea typeface="Tahoma" pitchFamily="34" charset="0"/>
                        <a:cs typeface="Tahoma" pitchFamily="34" charset="0"/>
                      </a:endParaRPr>
                    </a:p>
                  </a:txBody>
                  <a:tcPr anchor="ctr"/>
                </a:tc>
              </a:tr>
              <a:tr h="370840">
                <a:tc>
                  <a:txBody>
                    <a:bodyPr/>
                    <a:lstStyle/>
                    <a:p>
                      <a:r>
                        <a:rPr lang="en-IN" sz="1200">
                          <a:effectLst/>
                        </a:rPr>
                        <a:t>7499</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ALLEN</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30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1600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Not Considered</a:t>
                      </a:r>
                      <a:endParaRPr lang="en-IN" sz="1200">
                        <a:effectLst/>
                        <a:latin typeface="Tahoma" pitchFamily="34" charset="0"/>
                        <a:ea typeface="Tahoma" pitchFamily="34" charset="0"/>
                        <a:cs typeface="Tahoma" pitchFamily="34" charset="0"/>
                      </a:endParaRPr>
                    </a:p>
                  </a:txBody>
                  <a:tcPr anchor="ctr"/>
                </a:tc>
              </a:tr>
              <a:tr h="370840">
                <a:tc>
                  <a:txBody>
                    <a:bodyPr/>
                    <a:lstStyle/>
                    <a:p>
                      <a:r>
                        <a:rPr lang="en-IN" sz="1200">
                          <a:effectLst/>
                        </a:rPr>
                        <a:t>7521</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WARD</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30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1250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Not Considered</a:t>
                      </a:r>
                      <a:endParaRPr lang="en-IN" sz="1200">
                        <a:effectLst/>
                        <a:latin typeface="Tahoma" pitchFamily="34" charset="0"/>
                        <a:ea typeface="Tahoma" pitchFamily="34" charset="0"/>
                        <a:cs typeface="Tahoma" pitchFamily="34" charset="0"/>
                      </a:endParaRPr>
                    </a:p>
                  </a:txBody>
                  <a:tcPr anchor="ctr"/>
                </a:tc>
              </a:tr>
              <a:tr h="370840">
                <a:tc>
                  <a:txBody>
                    <a:bodyPr/>
                    <a:lstStyle/>
                    <a:p>
                      <a:r>
                        <a:rPr lang="en-IN" sz="1200">
                          <a:effectLst/>
                        </a:rPr>
                        <a:t>7654</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MARTIN</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30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1250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Not Considered</a:t>
                      </a:r>
                      <a:endParaRPr lang="en-IN" sz="1200">
                        <a:effectLst/>
                        <a:latin typeface="Tahoma" pitchFamily="34" charset="0"/>
                        <a:ea typeface="Tahoma" pitchFamily="34" charset="0"/>
                        <a:cs typeface="Tahoma" pitchFamily="34" charset="0"/>
                      </a:endParaRPr>
                    </a:p>
                  </a:txBody>
                  <a:tcPr anchor="ctr"/>
                </a:tc>
              </a:tr>
              <a:tr h="370840">
                <a:tc>
                  <a:txBody>
                    <a:bodyPr/>
                    <a:lstStyle/>
                    <a:p>
                      <a:r>
                        <a:rPr lang="en-IN" sz="1200">
                          <a:effectLst/>
                        </a:rPr>
                        <a:t>7844</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TURNER</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30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1500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Not Considered</a:t>
                      </a:r>
                      <a:endParaRPr lang="en-IN" sz="1200">
                        <a:effectLst/>
                        <a:latin typeface="Tahoma" pitchFamily="34" charset="0"/>
                        <a:ea typeface="Tahoma" pitchFamily="34" charset="0"/>
                        <a:cs typeface="Tahoma" pitchFamily="34" charset="0"/>
                      </a:endParaRPr>
                    </a:p>
                  </a:txBody>
                  <a:tcPr anchor="ctr"/>
                </a:tc>
              </a:tr>
              <a:tr h="370840">
                <a:tc>
                  <a:txBody>
                    <a:bodyPr/>
                    <a:lstStyle/>
                    <a:p>
                      <a:r>
                        <a:rPr lang="en-IN" sz="1200">
                          <a:effectLst/>
                        </a:rPr>
                        <a:t>7876</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ADAMS</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20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1100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TWENTY</a:t>
                      </a:r>
                      <a:endParaRPr lang="en-IN" sz="1200">
                        <a:effectLst/>
                        <a:latin typeface="Tahoma" pitchFamily="34" charset="0"/>
                        <a:ea typeface="Tahoma" pitchFamily="34" charset="0"/>
                        <a:cs typeface="Tahoma" pitchFamily="34" charset="0"/>
                      </a:endParaRPr>
                    </a:p>
                  </a:txBody>
                  <a:tcPr anchor="ctr"/>
                </a:tc>
              </a:tr>
              <a:tr h="370840">
                <a:tc>
                  <a:txBody>
                    <a:bodyPr/>
                    <a:lstStyle/>
                    <a:p>
                      <a:r>
                        <a:rPr lang="en-IN" sz="1200">
                          <a:effectLst/>
                        </a:rPr>
                        <a:t>7900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JAMES</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30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950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Not Considered</a:t>
                      </a:r>
                      <a:endParaRPr lang="en-IN" sz="1200">
                        <a:effectLst/>
                        <a:latin typeface="Tahoma" pitchFamily="34" charset="0"/>
                        <a:ea typeface="Tahoma" pitchFamily="34" charset="0"/>
                        <a:cs typeface="Tahoma" pitchFamily="34" charset="0"/>
                      </a:endParaRPr>
                    </a:p>
                  </a:txBody>
                  <a:tcPr anchor="ctr"/>
                </a:tc>
              </a:tr>
              <a:tr h="370840">
                <a:tc>
                  <a:txBody>
                    <a:bodyPr/>
                    <a:lstStyle/>
                    <a:p>
                      <a:r>
                        <a:rPr lang="en-IN" sz="1200">
                          <a:effectLst/>
                        </a:rPr>
                        <a:t>7934</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MILLER</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10</a:t>
                      </a:r>
                      <a:endParaRPr lang="en-IN" sz="1200">
                        <a:effectLst/>
                        <a:latin typeface="Tahoma" pitchFamily="34" charset="0"/>
                        <a:ea typeface="Tahoma" pitchFamily="34" charset="0"/>
                        <a:cs typeface="Tahoma" pitchFamily="34" charset="0"/>
                      </a:endParaRPr>
                    </a:p>
                  </a:txBody>
                  <a:tcPr anchor="ctr"/>
                </a:tc>
                <a:tc>
                  <a:txBody>
                    <a:bodyPr/>
                    <a:lstStyle/>
                    <a:p>
                      <a:r>
                        <a:rPr lang="en-IN" sz="1200">
                          <a:effectLst/>
                        </a:rPr>
                        <a:t>1300</a:t>
                      </a:r>
                      <a:endParaRPr lang="en-IN" sz="1200">
                        <a:effectLst/>
                        <a:latin typeface="Tahoma" pitchFamily="34" charset="0"/>
                        <a:ea typeface="Tahoma" pitchFamily="34" charset="0"/>
                        <a:cs typeface="Tahoma" pitchFamily="34" charset="0"/>
                      </a:endParaRPr>
                    </a:p>
                  </a:txBody>
                  <a:tcPr anchor="ctr"/>
                </a:tc>
                <a:tc>
                  <a:txBody>
                    <a:bodyPr/>
                    <a:lstStyle/>
                    <a:p>
                      <a:r>
                        <a:rPr lang="en-IN" sz="1200" dirty="0">
                          <a:effectLst/>
                        </a:rPr>
                        <a:t>TEN</a:t>
                      </a:r>
                      <a:endParaRPr lang="en-IN" sz="1200" dirty="0">
                        <a:effectLst/>
                        <a:latin typeface="Tahoma" pitchFamily="34" charset="0"/>
                        <a:ea typeface="Tahoma" pitchFamily="34" charset="0"/>
                        <a:cs typeface="Tahoma" pitchFamily="34" charset="0"/>
                      </a:endParaRPr>
                    </a:p>
                  </a:txBody>
                  <a:tcPr anchor="ctr"/>
                </a:tc>
              </a:tr>
            </a:tbl>
          </a:graphicData>
        </a:graphic>
      </p:graphicFrame>
    </p:spTree>
    <p:extLst>
      <p:ext uri="{BB962C8B-B14F-4D97-AF65-F5344CB8AC3E}">
        <p14:creationId xmlns:p14="http://schemas.microsoft.com/office/powerpoint/2010/main" val="3685140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67</a:t>
            </a:fld>
            <a:endParaRPr lang="en-US"/>
          </a:p>
        </p:txBody>
      </p:sp>
      <p:sp>
        <p:nvSpPr>
          <p:cNvPr id="3" name="TextBox 2"/>
          <p:cNvSpPr txBox="1"/>
          <p:nvPr/>
        </p:nvSpPr>
        <p:spPr>
          <a:xfrm>
            <a:off x="304800" y="1295400"/>
            <a:ext cx="8077200" cy="2385268"/>
          </a:xfrm>
          <a:prstGeom prst="rect">
            <a:avLst/>
          </a:prstGeom>
          <a:solidFill>
            <a:schemeClr val="bg2">
              <a:lumMod val="20000"/>
              <a:lumOff val="80000"/>
            </a:schemeClr>
          </a:solidFill>
          <a:ln w="25400">
            <a:solidFill>
              <a:schemeClr val="accent1"/>
            </a:solidFill>
          </a:ln>
        </p:spPr>
        <p:txBody>
          <a:bodyPr wrap="square" rtlCol="0">
            <a:spAutoFit/>
          </a:bodyPr>
          <a:lstStyle/>
          <a:p>
            <a:pPr marL="171450" indent="-171450">
              <a:spcBef>
                <a:spcPts val="600"/>
              </a:spcBef>
              <a:buFont typeface="Wingdings" pitchFamily="2" charset="2"/>
              <a:buChar char="Ø"/>
            </a:pPr>
            <a:r>
              <a:rPr lang="en-IN" dirty="0" smtClean="0">
                <a:solidFill>
                  <a:schemeClr val="tx2"/>
                </a:solidFill>
                <a:latin typeface="Tahoma" pitchFamily="34" charset="0"/>
                <a:ea typeface="Tahoma" pitchFamily="34" charset="0"/>
                <a:cs typeface="Tahoma" pitchFamily="34" charset="0"/>
              </a:rPr>
              <a:t>Display how many employees work in </a:t>
            </a:r>
            <a:r>
              <a:rPr lang="en-IN" dirty="0" err="1" smtClean="0">
                <a:solidFill>
                  <a:schemeClr val="tx2"/>
                </a:solidFill>
                <a:latin typeface="Tahoma" pitchFamily="34" charset="0"/>
                <a:ea typeface="Tahoma" pitchFamily="34" charset="0"/>
                <a:cs typeface="Tahoma" pitchFamily="34" charset="0"/>
              </a:rPr>
              <a:t>deptno</a:t>
            </a:r>
            <a:r>
              <a:rPr lang="en-IN" dirty="0" smtClean="0">
                <a:solidFill>
                  <a:schemeClr val="tx2"/>
                </a:solidFill>
                <a:latin typeface="Tahoma" pitchFamily="34" charset="0"/>
                <a:ea typeface="Tahoma" pitchFamily="34" charset="0"/>
                <a:cs typeface="Tahoma" pitchFamily="34" charset="0"/>
              </a:rPr>
              <a:t> 10, how many employees are earning more than 2500 and how many are not getting comm.</a:t>
            </a:r>
          </a:p>
          <a:p>
            <a:pPr marL="171450" indent="-171450">
              <a:spcBef>
                <a:spcPts val="600"/>
              </a:spcBef>
              <a:buFont typeface="Wingdings" pitchFamily="2" charset="2"/>
              <a:buChar char="Ø"/>
            </a:pPr>
            <a:endParaRPr lang="en-IN" sz="1600" dirty="0">
              <a:solidFill>
                <a:schemeClr val="tx2"/>
              </a:solidFill>
              <a:latin typeface="Tahoma" pitchFamily="34" charset="0"/>
              <a:ea typeface="Tahoma" pitchFamily="34" charset="0"/>
              <a:cs typeface="Tahoma" pitchFamily="34" charset="0"/>
            </a:endParaRPr>
          </a:p>
          <a:p>
            <a:pPr>
              <a:spcBef>
                <a:spcPts val="600"/>
              </a:spcBef>
            </a:pPr>
            <a:r>
              <a:rPr lang="en-IN" dirty="0">
                <a:solidFill>
                  <a:srgbClr val="C00000"/>
                </a:solidFill>
                <a:latin typeface="Tahoma" pitchFamily="34" charset="0"/>
                <a:ea typeface="Tahoma" pitchFamily="34" charset="0"/>
                <a:cs typeface="Tahoma" pitchFamily="34" charset="0"/>
              </a:rPr>
              <a:t>select </a:t>
            </a:r>
            <a:r>
              <a:rPr lang="en-IN" dirty="0" smtClean="0">
                <a:solidFill>
                  <a:srgbClr val="C00000"/>
                </a:solidFill>
                <a:latin typeface="Tahoma" pitchFamily="34" charset="0"/>
                <a:ea typeface="Tahoma" pitchFamily="34" charset="0"/>
                <a:cs typeface="Tahoma" pitchFamily="34" charset="0"/>
              </a:rPr>
              <a:t>count(case </a:t>
            </a:r>
            <a:r>
              <a:rPr lang="en-IN" dirty="0">
                <a:solidFill>
                  <a:srgbClr val="C00000"/>
                </a:solidFill>
                <a:latin typeface="Tahoma" pitchFamily="34" charset="0"/>
                <a:ea typeface="Tahoma" pitchFamily="34" charset="0"/>
                <a:cs typeface="Tahoma" pitchFamily="34" charset="0"/>
              </a:rPr>
              <a:t>when </a:t>
            </a:r>
            <a:r>
              <a:rPr lang="en-IN" dirty="0" err="1">
                <a:solidFill>
                  <a:srgbClr val="C00000"/>
                </a:solidFill>
                <a:latin typeface="Tahoma" pitchFamily="34" charset="0"/>
                <a:ea typeface="Tahoma" pitchFamily="34" charset="0"/>
                <a:cs typeface="Tahoma" pitchFamily="34" charset="0"/>
              </a:rPr>
              <a:t>deptno</a:t>
            </a:r>
            <a:r>
              <a:rPr lang="en-IN" dirty="0">
                <a:solidFill>
                  <a:srgbClr val="C00000"/>
                </a:solidFill>
                <a:latin typeface="Tahoma" pitchFamily="34" charset="0"/>
                <a:ea typeface="Tahoma" pitchFamily="34" charset="0"/>
                <a:cs typeface="Tahoma" pitchFamily="34" charset="0"/>
              </a:rPr>
              <a:t> = 10 then 1 else null end) </a:t>
            </a:r>
            <a:r>
              <a:rPr lang="en-IN" dirty="0" smtClean="0">
                <a:solidFill>
                  <a:srgbClr val="C00000"/>
                </a:solidFill>
                <a:latin typeface="Tahoma" pitchFamily="34" charset="0"/>
                <a:ea typeface="Tahoma" pitchFamily="34" charset="0"/>
                <a:cs typeface="Tahoma" pitchFamily="34" charset="0"/>
              </a:rPr>
              <a:t>as TotEmpIn_D10,</a:t>
            </a:r>
          </a:p>
          <a:p>
            <a:pPr>
              <a:spcBef>
                <a:spcPts val="600"/>
              </a:spcBef>
            </a:pPr>
            <a:r>
              <a:rPr lang="en-IN" dirty="0" smtClean="0">
                <a:solidFill>
                  <a:srgbClr val="C00000"/>
                </a:solidFill>
                <a:latin typeface="Tahoma" pitchFamily="34" charset="0"/>
                <a:ea typeface="Tahoma" pitchFamily="34" charset="0"/>
                <a:cs typeface="Tahoma" pitchFamily="34" charset="0"/>
              </a:rPr>
              <a:t>count(case </a:t>
            </a:r>
            <a:r>
              <a:rPr lang="en-IN" dirty="0">
                <a:solidFill>
                  <a:srgbClr val="C00000"/>
                </a:solidFill>
                <a:latin typeface="Tahoma" pitchFamily="34" charset="0"/>
                <a:ea typeface="Tahoma" pitchFamily="34" charset="0"/>
                <a:cs typeface="Tahoma" pitchFamily="34" charset="0"/>
              </a:rPr>
              <a:t>when </a:t>
            </a:r>
            <a:r>
              <a:rPr lang="en-IN" dirty="0" err="1">
                <a:solidFill>
                  <a:srgbClr val="C00000"/>
                </a:solidFill>
                <a:latin typeface="Tahoma" pitchFamily="34" charset="0"/>
                <a:ea typeface="Tahoma" pitchFamily="34" charset="0"/>
                <a:cs typeface="Tahoma" pitchFamily="34" charset="0"/>
              </a:rPr>
              <a:t>sal</a:t>
            </a:r>
            <a:r>
              <a:rPr lang="en-IN" dirty="0">
                <a:solidFill>
                  <a:srgbClr val="C00000"/>
                </a:solidFill>
                <a:latin typeface="Tahoma" pitchFamily="34" charset="0"/>
                <a:ea typeface="Tahoma" pitchFamily="34" charset="0"/>
                <a:cs typeface="Tahoma" pitchFamily="34" charset="0"/>
              </a:rPr>
              <a:t>&gt; 2500 then 1 else null end) as </a:t>
            </a:r>
            <a:r>
              <a:rPr lang="en-IN" dirty="0" smtClean="0">
                <a:solidFill>
                  <a:srgbClr val="C00000"/>
                </a:solidFill>
                <a:latin typeface="Tahoma" pitchFamily="34" charset="0"/>
                <a:ea typeface="Tahoma" pitchFamily="34" charset="0"/>
                <a:cs typeface="Tahoma" pitchFamily="34" charset="0"/>
              </a:rPr>
              <a:t>TotEmpSalGr2500</a:t>
            </a:r>
            <a:r>
              <a:rPr lang="en-IN" dirty="0">
                <a:solidFill>
                  <a:srgbClr val="C00000"/>
                </a:solidFill>
                <a:latin typeface="Tahoma" pitchFamily="34" charset="0"/>
                <a:ea typeface="Tahoma" pitchFamily="34" charset="0"/>
                <a:cs typeface="Tahoma" pitchFamily="34" charset="0"/>
              </a:rPr>
              <a:t>, </a:t>
            </a:r>
            <a:endParaRPr lang="en-IN" dirty="0" smtClean="0">
              <a:solidFill>
                <a:srgbClr val="C00000"/>
              </a:solidFill>
              <a:latin typeface="Tahoma" pitchFamily="34" charset="0"/>
              <a:ea typeface="Tahoma" pitchFamily="34" charset="0"/>
              <a:cs typeface="Tahoma" pitchFamily="34" charset="0"/>
            </a:endParaRPr>
          </a:p>
          <a:p>
            <a:pPr>
              <a:spcBef>
                <a:spcPts val="600"/>
              </a:spcBef>
            </a:pPr>
            <a:r>
              <a:rPr lang="en-IN" dirty="0" smtClean="0">
                <a:solidFill>
                  <a:srgbClr val="C00000"/>
                </a:solidFill>
                <a:latin typeface="Tahoma" pitchFamily="34" charset="0"/>
                <a:ea typeface="Tahoma" pitchFamily="34" charset="0"/>
                <a:cs typeface="Tahoma" pitchFamily="34" charset="0"/>
              </a:rPr>
              <a:t>count(case </a:t>
            </a:r>
            <a:r>
              <a:rPr lang="en-IN" dirty="0">
                <a:solidFill>
                  <a:srgbClr val="C00000"/>
                </a:solidFill>
                <a:latin typeface="Tahoma" pitchFamily="34" charset="0"/>
                <a:ea typeface="Tahoma" pitchFamily="34" charset="0"/>
                <a:cs typeface="Tahoma" pitchFamily="34" charset="0"/>
              </a:rPr>
              <a:t>when </a:t>
            </a:r>
            <a:r>
              <a:rPr lang="en-IN" dirty="0" err="1">
                <a:solidFill>
                  <a:srgbClr val="C00000"/>
                </a:solidFill>
                <a:latin typeface="Tahoma" pitchFamily="34" charset="0"/>
                <a:ea typeface="Tahoma" pitchFamily="34" charset="0"/>
                <a:cs typeface="Tahoma" pitchFamily="34" charset="0"/>
              </a:rPr>
              <a:t>comm</a:t>
            </a:r>
            <a:r>
              <a:rPr lang="en-IN" dirty="0">
                <a:solidFill>
                  <a:srgbClr val="C00000"/>
                </a:solidFill>
                <a:latin typeface="Tahoma" pitchFamily="34" charset="0"/>
                <a:ea typeface="Tahoma" pitchFamily="34" charset="0"/>
                <a:cs typeface="Tahoma" pitchFamily="34" charset="0"/>
              </a:rPr>
              <a:t> is null then 1 else null end) as </a:t>
            </a:r>
            <a:r>
              <a:rPr lang="en-IN" dirty="0" err="1" smtClean="0">
                <a:solidFill>
                  <a:srgbClr val="C00000"/>
                </a:solidFill>
                <a:latin typeface="Tahoma" pitchFamily="34" charset="0"/>
                <a:ea typeface="Tahoma" pitchFamily="34" charset="0"/>
                <a:cs typeface="Tahoma" pitchFamily="34" charset="0"/>
              </a:rPr>
              <a:t>TotEmpNoComm</a:t>
            </a:r>
            <a:endParaRPr lang="en-IN" dirty="0" smtClean="0">
              <a:solidFill>
                <a:srgbClr val="C00000"/>
              </a:solidFill>
              <a:latin typeface="Tahoma" pitchFamily="34" charset="0"/>
              <a:ea typeface="Tahoma" pitchFamily="34" charset="0"/>
              <a:cs typeface="Tahoma" pitchFamily="34" charset="0"/>
            </a:endParaRPr>
          </a:p>
          <a:p>
            <a:pPr>
              <a:spcBef>
                <a:spcPts val="600"/>
              </a:spcBef>
            </a:pPr>
            <a:r>
              <a:rPr lang="en-IN" dirty="0" smtClean="0">
                <a:solidFill>
                  <a:srgbClr val="C00000"/>
                </a:solidFill>
                <a:latin typeface="Tahoma" pitchFamily="34" charset="0"/>
                <a:ea typeface="Tahoma" pitchFamily="34" charset="0"/>
                <a:cs typeface="Tahoma" pitchFamily="34" charset="0"/>
              </a:rPr>
              <a:t>from </a:t>
            </a:r>
            <a:r>
              <a:rPr lang="en-IN" dirty="0" err="1">
                <a:solidFill>
                  <a:srgbClr val="C00000"/>
                </a:solidFill>
                <a:latin typeface="Tahoma" pitchFamily="34" charset="0"/>
                <a:ea typeface="Tahoma" pitchFamily="34" charset="0"/>
                <a:cs typeface="Tahoma" pitchFamily="34" charset="0"/>
              </a:rPr>
              <a:t>emp</a:t>
            </a:r>
            <a:r>
              <a:rPr lang="en-IN" dirty="0">
                <a:solidFill>
                  <a:srgbClr val="C00000"/>
                </a:solidFill>
                <a:latin typeface="Tahoma" pitchFamily="34" charset="0"/>
                <a:ea typeface="Tahoma" pitchFamily="34" charset="0"/>
                <a:cs typeface="Tahoma" pitchFamily="34" charset="0"/>
              </a:rPr>
              <a:t>;</a:t>
            </a:r>
            <a:endParaRPr lang="en-IN" dirty="0" smtClean="0">
              <a:solidFill>
                <a:srgbClr val="C00000"/>
              </a:solidFill>
              <a:latin typeface="Tahoma" pitchFamily="34" charset="0"/>
              <a:ea typeface="Tahoma" pitchFamily="34" charset="0"/>
              <a:cs typeface="Tahoma" pitchFamily="34" charset="0"/>
            </a:endParaRPr>
          </a:p>
        </p:txBody>
      </p:sp>
      <p:sp>
        <p:nvSpPr>
          <p:cNvPr id="4" name="Text Placeholder 2"/>
          <p:cNvSpPr txBox="1">
            <a:spLocks/>
          </p:cNvSpPr>
          <p:nvPr/>
        </p:nvSpPr>
        <p:spPr>
          <a:xfrm>
            <a:off x="304800" y="2286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Control Statements (CASE in function)</a:t>
            </a: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3452871305"/>
              </p:ext>
            </p:extLst>
          </p:nvPr>
        </p:nvGraphicFramePr>
        <p:xfrm>
          <a:off x="990600" y="4572000"/>
          <a:ext cx="6553199" cy="741680"/>
        </p:xfrm>
        <a:graphic>
          <a:graphicData uri="http://schemas.openxmlformats.org/drawingml/2006/table">
            <a:tbl>
              <a:tblPr firstRow="1" bandRow="1">
                <a:tableStyleId>{5C22544A-7EE6-4342-B048-85BDC9FD1C3A}</a:tableStyleId>
              </a:tblPr>
              <a:tblGrid>
                <a:gridCol w="2047875"/>
                <a:gridCol w="2457449"/>
                <a:gridCol w="2047875"/>
              </a:tblGrid>
              <a:tr h="370840">
                <a:tc>
                  <a:txBody>
                    <a:bodyPr/>
                    <a:lstStyle/>
                    <a:p>
                      <a:pPr fontAlgn="ctr"/>
                      <a:r>
                        <a:rPr lang="en-IN" sz="1800" dirty="0" smtClean="0">
                          <a:effectLst/>
                        </a:rPr>
                        <a:t>TOTEMPIN_D10</a:t>
                      </a:r>
                      <a:endParaRPr lang="en-IN" sz="1800" dirty="0">
                        <a:effectLst/>
                      </a:endParaRPr>
                    </a:p>
                  </a:txBody>
                  <a:tcPr anchor="ctr"/>
                </a:tc>
                <a:tc>
                  <a:txBody>
                    <a:bodyPr/>
                    <a:lstStyle/>
                    <a:p>
                      <a:pPr fontAlgn="ctr"/>
                      <a:r>
                        <a:rPr lang="en-IN" sz="1800" dirty="0" smtClean="0">
                          <a:effectLst/>
                        </a:rPr>
                        <a:t>TOTEMPSALGR2500</a:t>
                      </a:r>
                      <a:endParaRPr lang="en-IN" sz="1800" dirty="0">
                        <a:effectLst/>
                      </a:endParaRPr>
                    </a:p>
                  </a:txBody>
                  <a:tcPr anchor="ctr"/>
                </a:tc>
                <a:tc>
                  <a:txBody>
                    <a:bodyPr/>
                    <a:lstStyle/>
                    <a:p>
                      <a:pPr fontAlgn="ctr"/>
                      <a:r>
                        <a:rPr lang="en-IN" sz="1800" dirty="0" smtClean="0">
                          <a:effectLst/>
                        </a:rPr>
                        <a:t>TOTEMPNOCOMM</a:t>
                      </a:r>
                      <a:endParaRPr lang="en-IN" sz="1800" dirty="0">
                        <a:effectLst/>
                      </a:endParaRPr>
                    </a:p>
                  </a:txBody>
                  <a:tcPr anchor="ctr"/>
                </a:tc>
              </a:tr>
              <a:tr h="370840">
                <a:tc>
                  <a:txBody>
                    <a:bodyPr/>
                    <a:lstStyle/>
                    <a:p>
                      <a:r>
                        <a:rPr lang="en-IN" sz="1800">
                          <a:effectLst/>
                        </a:rPr>
                        <a:t>3</a:t>
                      </a:r>
                    </a:p>
                  </a:txBody>
                  <a:tcPr anchor="ctr"/>
                </a:tc>
                <a:tc>
                  <a:txBody>
                    <a:bodyPr/>
                    <a:lstStyle/>
                    <a:p>
                      <a:r>
                        <a:rPr lang="en-IN" sz="1800">
                          <a:effectLst/>
                        </a:rPr>
                        <a:t>5</a:t>
                      </a:r>
                    </a:p>
                  </a:txBody>
                  <a:tcPr anchor="ctr"/>
                </a:tc>
                <a:tc>
                  <a:txBody>
                    <a:bodyPr/>
                    <a:lstStyle/>
                    <a:p>
                      <a:r>
                        <a:rPr lang="en-IN" sz="1800" dirty="0">
                          <a:effectLst/>
                        </a:rPr>
                        <a:t>10</a:t>
                      </a:r>
                    </a:p>
                  </a:txBody>
                  <a:tcPr anchor="ctr"/>
                </a:tc>
              </a:tr>
            </a:tbl>
          </a:graphicData>
        </a:graphic>
      </p:graphicFrame>
    </p:spTree>
    <p:extLst>
      <p:ext uri="{BB962C8B-B14F-4D97-AF65-F5344CB8AC3E}">
        <p14:creationId xmlns:p14="http://schemas.microsoft.com/office/powerpoint/2010/main" val="2501304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A2FDB580-F53F-4020-9300-9E2CD13BE540}" type="slidenum">
              <a:rPr lang="en-US" smtClean="0"/>
              <a:pPr>
                <a:defRPr/>
              </a:pPr>
              <a:t>68</a:t>
            </a:fld>
            <a:endParaRPr lang="en-US"/>
          </a:p>
        </p:txBody>
      </p:sp>
      <p:sp>
        <p:nvSpPr>
          <p:cNvPr id="3" name="TextBox 2"/>
          <p:cNvSpPr txBox="1"/>
          <p:nvPr/>
        </p:nvSpPr>
        <p:spPr>
          <a:xfrm>
            <a:off x="304800" y="847241"/>
            <a:ext cx="7924800" cy="3477875"/>
          </a:xfrm>
          <a:prstGeom prst="rect">
            <a:avLst/>
          </a:prstGeom>
          <a:solidFill>
            <a:schemeClr val="bg2">
              <a:lumMod val="20000"/>
              <a:lumOff val="80000"/>
            </a:schemeClr>
          </a:solidFill>
          <a:ln w="25400">
            <a:solidFill>
              <a:schemeClr val="accent1"/>
            </a:solidFill>
          </a:ln>
        </p:spPr>
        <p:txBody>
          <a:bodyPr wrap="square" rtlCol="0">
            <a:spAutoFit/>
          </a:bodyPr>
          <a:lstStyle/>
          <a:p>
            <a:pPr marL="171450" indent="-171450">
              <a:spcBef>
                <a:spcPts val="600"/>
              </a:spcBef>
              <a:buFont typeface="Wingdings" pitchFamily="2" charset="2"/>
              <a:buChar char="Ø"/>
            </a:pPr>
            <a:r>
              <a:rPr lang="en-IN" dirty="0" smtClean="0">
                <a:solidFill>
                  <a:schemeClr val="tx2"/>
                </a:solidFill>
                <a:latin typeface="Tahoma" pitchFamily="34" charset="0"/>
                <a:ea typeface="Tahoma" pitchFamily="34" charset="0"/>
                <a:cs typeface="Tahoma" pitchFamily="34" charset="0"/>
              </a:rPr>
              <a:t>Display how many employees are in the Low Salary group, Medium Salary group and High Salary group.</a:t>
            </a:r>
          </a:p>
          <a:p>
            <a:pPr lvl="1">
              <a:spcBef>
                <a:spcPts val="600"/>
              </a:spcBef>
            </a:pPr>
            <a:r>
              <a:rPr lang="en-IN" dirty="0" smtClean="0">
                <a:solidFill>
                  <a:srgbClr val="C00000"/>
                </a:solidFill>
                <a:latin typeface="Tahoma" pitchFamily="34" charset="0"/>
                <a:ea typeface="Tahoma" pitchFamily="34" charset="0"/>
                <a:cs typeface="Tahoma" pitchFamily="34" charset="0"/>
              </a:rPr>
              <a:t>select </a:t>
            </a:r>
            <a:r>
              <a:rPr lang="en-IN" dirty="0">
                <a:solidFill>
                  <a:srgbClr val="C00000"/>
                </a:solidFill>
                <a:latin typeface="Tahoma" pitchFamily="34" charset="0"/>
                <a:ea typeface="Tahoma" pitchFamily="34" charset="0"/>
                <a:cs typeface="Tahoma" pitchFamily="34" charset="0"/>
              </a:rPr>
              <a:t>case when </a:t>
            </a:r>
            <a:r>
              <a:rPr lang="en-IN" dirty="0" err="1">
                <a:solidFill>
                  <a:srgbClr val="C00000"/>
                </a:solidFill>
                <a:latin typeface="Tahoma" pitchFamily="34" charset="0"/>
                <a:ea typeface="Tahoma" pitchFamily="34" charset="0"/>
                <a:cs typeface="Tahoma" pitchFamily="34" charset="0"/>
              </a:rPr>
              <a:t>sal</a:t>
            </a:r>
            <a:r>
              <a:rPr lang="en-IN" dirty="0">
                <a:solidFill>
                  <a:srgbClr val="C00000"/>
                </a:solidFill>
                <a:latin typeface="Tahoma" pitchFamily="34" charset="0"/>
                <a:ea typeface="Tahoma" pitchFamily="34" charset="0"/>
                <a:cs typeface="Tahoma" pitchFamily="34" charset="0"/>
              </a:rPr>
              <a:t> &lt; 1000 then 'Low </a:t>
            </a:r>
            <a:r>
              <a:rPr lang="en-IN" dirty="0" smtClean="0">
                <a:solidFill>
                  <a:srgbClr val="C00000"/>
                </a:solidFill>
                <a:latin typeface="Tahoma" pitchFamily="34" charset="0"/>
                <a:ea typeface="Tahoma" pitchFamily="34" charset="0"/>
                <a:cs typeface="Tahoma" pitchFamily="34" charset="0"/>
              </a:rPr>
              <a:t>Salary‘</a:t>
            </a:r>
          </a:p>
          <a:p>
            <a:pPr lvl="1">
              <a:spcBef>
                <a:spcPts val="600"/>
              </a:spcBef>
            </a:pPr>
            <a:r>
              <a:rPr lang="en-IN" dirty="0" smtClean="0">
                <a:solidFill>
                  <a:srgbClr val="C00000"/>
                </a:solidFill>
                <a:latin typeface="Tahoma" pitchFamily="34" charset="0"/>
                <a:ea typeface="Tahoma" pitchFamily="34" charset="0"/>
                <a:cs typeface="Tahoma" pitchFamily="34" charset="0"/>
              </a:rPr>
              <a:t>when </a:t>
            </a:r>
            <a:r>
              <a:rPr lang="en-IN" dirty="0">
                <a:solidFill>
                  <a:srgbClr val="C00000"/>
                </a:solidFill>
                <a:latin typeface="Tahoma" pitchFamily="34" charset="0"/>
                <a:ea typeface="Tahoma" pitchFamily="34" charset="0"/>
                <a:cs typeface="Tahoma" pitchFamily="34" charset="0"/>
              </a:rPr>
              <a:t>(</a:t>
            </a:r>
            <a:r>
              <a:rPr lang="en-IN" dirty="0" err="1">
                <a:solidFill>
                  <a:srgbClr val="C00000"/>
                </a:solidFill>
                <a:latin typeface="Tahoma" pitchFamily="34" charset="0"/>
                <a:ea typeface="Tahoma" pitchFamily="34" charset="0"/>
                <a:cs typeface="Tahoma" pitchFamily="34" charset="0"/>
              </a:rPr>
              <a:t>sal</a:t>
            </a:r>
            <a:r>
              <a:rPr lang="en-IN" dirty="0">
                <a:solidFill>
                  <a:srgbClr val="C00000"/>
                </a:solidFill>
                <a:latin typeface="Tahoma" pitchFamily="34" charset="0"/>
                <a:ea typeface="Tahoma" pitchFamily="34" charset="0"/>
                <a:cs typeface="Tahoma" pitchFamily="34" charset="0"/>
              </a:rPr>
              <a:t> &gt;= 1000 and </a:t>
            </a:r>
            <a:r>
              <a:rPr lang="en-IN" dirty="0" err="1">
                <a:solidFill>
                  <a:srgbClr val="C00000"/>
                </a:solidFill>
                <a:latin typeface="Tahoma" pitchFamily="34" charset="0"/>
                <a:ea typeface="Tahoma" pitchFamily="34" charset="0"/>
                <a:cs typeface="Tahoma" pitchFamily="34" charset="0"/>
              </a:rPr>
              <a:t>sal</a:t>
            </a:r>
            <a:r>
              <a:rPr lang="en-IN" dirty="0">
                <a:solidFill>
                  <a:srgbClr val="C00000"/>
                </a:solidFill>
                <a:latin typeface="Tahoma" pitchFamily="34" charset="0"/>
                <a:ea typeface="Tahoma" pitchFamily="34" charset="0"/>
                <a:cs typeface="Tahoma" pitchFamily="34" charset="0"/>
              </a:rPr>
              <a:t> &lt;=2500) then 'Medium </a:t>
            </a:r>
            <a:r>
              <a:rPr lang="en-IN" dirty="0" smtClean="0">
                <a:solidFill>
                  <a:srgbClr val="C00000"/>
                </a:solidFill>
                <a:latin typeface="Tahoma" pitchFamily="34" charset="0"/>
                <a:ea typeface="Tahoma" pitchFamily="34" charset="0"/>
                <a:cs typeface="Tahoma" pitchFamily="34" charset="0"/>
              </a:rPr>
              <a:t>Salary‘</a:t>
            </a:r>
          </a:p>
          <a:p>
            <a:pPr lvl="1">
              <a:spcBef>
                <a:spcPts val="600"/>
              </a:spcBef>
            </a:pPr>
            <a:r>
              <a:rPr lang="en-IN" dirty="0" smtClean="0">
                <a:solidFill>
                  <a:srgbClr val="C00000"/>
                </a:solidFill>
                <a:latin typeface="Tahoma" pitchFamily="34" charset="0"/>
                <a:ea typeface="Tahoma" pitchFamily="34" charset="0"/>
                <a:cs typeface="Tahoma" pitchFamily="34" charset="0"/>
              </a:rPr>
              <a:t>else </a:t>
            </a:r>
            <a:r>
              <a:rPr lang="en-IN" dirty="0">
                <a:solidFill>
                  <a:srgbClr val="C00000"/>
                </a:solidFill>
                <a:latin typeface="Tahoma" pitchFamily="34" charset="0"/>
                <a:ea typeface="Tahoma" pitchFamily="34" charset="0"/>
                <a:cs typeface="Tahoma" pitchFamily="34" charset="0"/>
              </a:rPr>
              <a:t>'High Salary' END as Remarks, count</a:t>
            </a:r>
            <a:r>
              <a:rPr lang="en-IN" dirty="0" smtClean="0">
                <a:solidFill>
                  <a:srgbClr val="C00000"/>
                </a:solidFill>
                <a:latin typeface="Tahoma" pitchFamily="34" charset="0"/>
                <a:ea typeface="Tahoma" pitchFamily="34" charset="0"/>
                <a:cs typeface="Tahoma" pitchFamily="34" charset="0"/>
              </a:rPr>
              <a:t>(*)</a:t>
            </a:r>
          </a:p>
          <a:p>
            <a:pPr lvl="1">
              <a:spcBef>
                <a:spcPts val="600"/>
              </a:spcBef>
            </a:pPr>
            <a:r>
              <a:rPr lang="en-IN" dirty="0" smtClean="0">
                <a:solidFill>
                  <a:srgbClr val="C00000"/>
                </a:solidFill>
                <a:latin typeface="Tahoma" pitchFamily="34" charset="0"/>
                <a:ea typeface="Tahoma" pitchFamily="34" charset="0"/>
                <a:cs typeface="Tahoma" pitchFamily="34" charset="0"/>
              </a:rPr>
              <a:t>from </a:t>
            </a:r>
            <a:r>
              <a:rPr lang="en-IN" dirty="0" err="1" smtClean="0">
                <a:solidFill>
                  <a:srgbClr val="C00000"/>
                </a:solidFill>
                <a:latin typeface="Tahoma" pitchFamily="34" charset="0"/>
                <a:ea typeface="Tahoma" pitchFamily="34" charset="0"/>
                <a:cs typeface="Tahoma" pitchFamily="34" charset="0"/>
              </a:rPr>
              <a:t>emp</a:t>
            </a:r>
            <a:endParaRPr lang="en-IN" dirty="0" smtClean="0">
              <a:solidFill>
                <a:srgbClr val="C00000"/>
              </a:solidFill>
              <a:latin typeface="Tahoma" pitchFamily="34" charset="0"/>
              <a:ea typeface="Tahoma" pitchFamily="34" charset="0"/>
              <a:cs typeface="Tahoma" pitchFamily="34" charset="0"/>
            </a:endParaRPr>
          </a:p>
          <a:p>
            <a:pPr lvl="1">
              <a:spcBef>
                <a:spcPts val="600"/>
              </a:spcBef>
            </a:pPr>
            <a:r>
              <a:rPr lang="en-IN" dirty="0" smtClean="0">
                <a:solidFill>
                  <a:schemeClr val="accent3">
                    <a:lumMod val="50000"/>
                  </a:schemeClr>
                </a:solidFill>
                <a:latin typeface="Tahoma" pitchFamily="34" charset="0"/>
                <a:ea typeface="Tahoma" pitchFamily="34" charset="0"/>
                <a:cs typeface="Tahoma" pitchFamily="34" charset="0"/>
              </a:rPr>
              <a:t>group by </a:t>
            </a:r>
          </a:p>
          <a:p>
            <a:pPr lvl="1">
              <a:spcBef>
                <a:spcPts val="600"/>
              </a:spcBef>
            </a:pPr>
            <a:r>
              <a:rPr lang="en-IN" dirty="0" smtClean="0">
                <a:solidFill>
                  <a:schemeClr val="accent3">
                    <a:lumMod val="50000"/>
                  </a:schemeClr>
                </a:solidFill>
                <a:latin typeface="Tahoma" pitchFamily="34" charset="0"/>
                <a:ea typeface="Tahoma" pitchFamily="34" charset="0"/>
                <a:cs typeface="Tahoma" pitchFamily="34" charset="0"/>
              </a:rPr>
              <a:t>case </a:t>
            </a:r>
            <a:r>
              <a:rPr lang="en-IN" dirty="0">
                <a:solidFill>
                  <a:schemeClr val="accent3">
                    <a:lumMod val="50000"/>
                  </a:schemeClr>
                </a:solidFill>
                <a:latin typeface="Tahoma" pitchFamily="34" charset="0"/>
                <a:ea typeface="Tahoma" pitchFamily="34" charset="0"/>
                <a:cs typeface="Tahoma" pitchFamily="34" charset="0"/>
              </a:rPr>
              <a:t>when </a:t>
            </a:r>
            <a:r>
              <a:rPr lang="en-IN" dirty="0" err="1">
                <a:solidFill>
                  <a:schemeClr val="accent3">
                    <a:lumMod val="50000"/>
                  </a:schemeClr>
                </a:solidFill>
                <a:latin typeface="Tahoma" pitchFamily="34" charset="0"/>
                <a:ea typeface="Tahoma" pitchFamily="34" charset="0"/>
                <a:cs typeface="Tahoma" pitchFamily="34" charset="0"/>
              </a:rPr>
              <a:t>sal</a:t>
            </a:r>
            <a:r>
              <a:rPr lang="en-IN" dirty="0">
                <a:solidFill>
                  <a:schemeClr val="accent3">
                    <a:lumMod val="50000"/>
                  </a:schemeClr>
                </a:solidFill>
                <a:latin typeface="Tahoma" pitchFamily="34" charset="0"/>
                <a:ea typeface="Tahoma" pitchFamily="34" charset="0"/>
                <a:cs typeface="Tahoma" pitchFamily="34" charset="0"/>
              </a:rPr>
              <a:t> &lt; 1000 then 'Low </a:t>
            </a:r>
            <a:r>
              <a:rPr lang="en-IN" dirty="0" smtClean="0">
                <a:solidFill>
                  <a:schemeClr val="accent3">
                    <a:lumMod val="50000"/>
                  </a:schemeClr>
                </a:solidFill>
                <a:latin typeface="Tahoma" pitchFamily="34" charset="0"/>
                <a:ea typeface="Tahoma" pitchFamily="34" charset="0"/>
                <a:cs typeface="Tahoma" pitchFamily="34" charset="0"/>
              </a:rPr>
              <a:t>Salary‘</a:t>
            </a:r>
          </a:p>
          <a:p>
            <a:pPr lvl="1">
              <a:spcBef>
                <a:spcPts val="600"/>
              </a:spcBef>
            </a:pPr>
            <a:r>
              <a:rPr lang="en-IN" dirty="0" smtClean="0">
                <a:solidFill>
                  <a:schemeClr val="accent3">
                    <a:lumMod val="50000"/>
                  </a:schemeClr>
                </a:solidFill>
                <a:latin typeface="Tahoma" pitchFamily="34" charset="0"/>
                <a:ea typeface="Tahoma" pitchFamily="34" charset="0"/>
                <a:cs typeface="Tahoma" pitchFamily="34" charset="0"/>
              </a:rPr>
              <a:t>when </a:t>
            </a:r>
            <a:r>
              <a:rPr lang="en-IN" dirty="0">
                <a:solidFill>
                  <a:schemeClr val="accent3">
                    <a:lumMod val="50000"/>
                  </a:schemeClr>
                </a:solidFill>
                <a:latin typeface="Tahoma" pitchFamily="34" charset="0"/>
                <a:ea typeface="Tahoma" pitchFamily="34" charset="0"/>
                <a:cs typeface="Tahoma" pitchFamily="34" charset="0"/>
              </a:rPr>
              <a:t>(</a:t>
            </a:r>
            <a:r>
              <a:rPr lang="en-IN" dirty="0" err="1">
                <a:solidFill>
                  <a:schemeClr val="accent3">
                    <a:lumMod val="50000"/>
                  </a:schemeClr>
                </a:solidFill>
                <a:latin typeface="Tahoma" pitchFamily="34" charset="0"/>
                <a:ea typeface="Tahoma" pitchFamily="34" charset="0"/>
                <a:cs typeface="Tahoma" pitchFamily="34" charset="0"/>
              </a:rPr>
              <a:t>sal</a:t>
            </a:r>
            <a:r>
              <a:rPr lang="en-IN" dirty="0">
                <a:solidFill>
                  <a:schemeClr val="accent3">
                    <a:lumMod val="50000"/>
                  </a:schemeClr>
                </a:solidFill>
                <a:latin typeface="Tahoma" pitchFamily="34" charset="0"/>
                <a:ea typeface="Tahoma" pitchFamily="34" charset="0"/>
                <a:cs typeface="Tahoma" pitchFamily="34" charset="0"/>
              </a:rPr>
              <a:t> &gt;= 1000 and </a:t>
            </a:r>
            <a:r>
              <a:rPr lang="en-IN" dirty="0" err="1">
                <a:solidFill>
                  <a:schemeClr val="accent3">
                    <a:lumMod val="50000"/>
                  </a:schemeClr>
                </a:solidFill>
                <a:latin typeface="Tahoma" pitchFamily="34" charset="0"/>
                <a:ea typeface="Tahoma" pitchFamily="34" charset="0"/>
                <a:cs typeface="Tahoma" pitchFamily="34" charset="0"/>
              </a:rPr>
              <a:t>sal</a:t>
            </a:r>
            <a:r>
              <a:rPr lang="en-IN" dirty="0">
                <a:solidFill>
                  <a:schemeClr val="accent3">
                    <a:lumMod val="50000"/>
                  </a:schemeClr>
                </a:solidFill>
                <a:latin typeface="Tahoma" pitchFamily="34" charset="0"/>
                <a:ea typeface="Tahoma" pitchFamily="34" charset="0"/>
                <a:cs typeface="Tahoma" pitchFamily="34" charset="0"/>
              </a:rPr>
              <a:t> &lt;=2500) then 'Medium </a:t>
            </a:r>
            <a:r>
              <a:rPr lang="en-IN" dirty="0" smtClean="0">
                <a:solidFill>
                  <a:schemeClr val="accent3">
                    <a:lumMod val="50000"/>
                  </a:schemeClr>
                </a:solidFill>
                <a:latin typeface="Tahoma" pitchFamily="34" charset="0"/>
                <a:ea typeface="Tahoma" pitchFamily="34" charset="0"/>
                <a:cs typeface="Tahoma" pitchFamily="34" charset="0"/>
              </a:rPr>
              <a:t>Salary‘</a:t>
            </a:r>
          </a:p>
          <a:p>
            <a:pPr lvl="1">
              <a:spcBef>
                <a:spcPts val="600"/>
              </a:spcBef>
            </a:pPr>
            <a:r>
              <a:rPr lang="en-IN" dirty="0" smtClean="0">
                <a:solidFill>
                  <a:schemeClr val="accent3">
                    <a:lumMod val="50000"/>
                  </a:schemeClr>
                </a:solidFill>
                <a:latin typeface="Tahoma" pitchFamily="34" charset="0"/>
                <a:ea typeface="Tahoma" pitchFamily="34" charset="0"/>
                <a:cs typeface="Tahoma" pitchFamily="34" charset="0"/>
              </a:rPr>
              <a:t>else </a:t>
            </a:r>
            <a:r>
              <a:rPr lang="en-IN" dirty="0">
                <a:solidFill>
                  <a:schemeClr val="accent3">
                    <a:lumMod val="50000"/>
                  </a:schemeClr>
                </a:solidFill>
                <a:latin typeface="Tahoma" pitchFamily="34" charset="0"/>
                <a:ea typeface="Tahoma" pitchFamily="34" charset="0"/>
                <a:cs typeface="Tahoma" pitchFamily="34" charset="0"/>
              </a:rPr>
              <a:t>'High Salary' end;</a:t>
            </a:r>
            <a:endParaRPr lang="en-IN" dirty="0" smtClean="0">
              <a:solidFill>
                <a:schemeClr val="accent3">
                  <a:lumMod val="50000"/>
                </a:schemeClr>
              </a:solidFill>
              <a:latin typeface="Tahoma" pitchFamily="34" charset="0"/>
              <a:ea typeface="Tahoma" pitchFamily="34" charset="0"/>
              <a:cs typeface="Tahoma" pitchFamily="34" charset="0"/>
            </a:endParaRPr>
          </a:p>
        </p:txBody>
      </p:sp>
      <p:sp>
        <p:nvSpPr>
          <p:cNvPr id="4" name="Text Placeholder 2"/>
          <p:cNvSpPr txBox="1">
            <a:spLocks/>
          </p:cNvSpPr>
          <p:nvPr/>
        </p:nvSpPr>
        <p:spPr>
          <a:xfrm>
            <a:off x="304800" y="228600"/>
            <a:ext cx="8458200" cy="609600"/>
          </a:xfrm>
          <a:prstGeom prst="rect">
            <a:avLst/>
          </a:prstGeom>
        </p:spPr>
        <p:txBody>
          <a:bodyPr/>
          <a:lst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sz="2800" dirty="0" smtClean="0">
                <a:solidFill>
                  <a:srgbClr val="C00000"/>
                </a:solidFill>
              </a:rPr>
              <a:t>Control Statements (CASE in function)</a:t>
            </a:r>
            <a:endParaRPr lang="en-IN" sz="2400" dirty="0"/>
          </a:p>
        </p:txBody>
      </p:sp>
      <p:graphicFrame>
        <p:nvGraphicFramePr>
          <p:cNvPr id="5" name="Table 4"/>
          <p:cNvGraphicFramePr>
            <a:graphicFrameLocks noGrp="1"/>
          </p:cNvGraphicFramePr>
          <p:nvPr>
            <p:extLst>
              <p:ext uri="{D42A27DB-BD31-4B8C-83A1-F6EECF244321}">
                <p14:modId xmlns:p14="http://schemas.microsoft.com/office/powerpoint/2010/main" val="4123548884"/>
              </p:ext>
            </p:extLst>
          </p:nvPr>
        </p:nvGraphicFramePr>
        <p:xfrm>
          <a:off x="2133600" y="4572000"/>
          <a:ext cx="3505200" cy="1483360"/>
        </p:xfrm>
        <a:graphic>
          <a:graphicData uri="http://schemas.openxmlformats.org/drawingml/2006/table">
            <a:tbl>
              <a:tblPr firstRow="1" bandRow="1">
                <a:tableStyleId>{5C22544A-7EE6-4342-B048-85BDC9FD1C3A}</a:tableStyleId>
              </a:tblPr>
              <a:tblGrid>
                <a:gridCol w="1905000"/>
                <a:gridCol w="1600200"/>
              </a:tblGrid>
              <a:tr h="370840">
                <a:tc>
                  <a:txBody>
                    <a:bodyPr/>
                    <a:lstStyle/>
                    <a:p>
                      <a:pPr fontAlgn="ctr"/>
                      <a:r>
                        <a:rPr lang="en-IN" dirty="0">
                          <a:effectLst/>
                        </a:rPr>
                        <a:t>REMARKS</a:t>
                      </a:r>
                    </a:p>
                  </a:txBody>
                  <a:tcPr anchor="ctr"/>
                </a:tc>
                <a:tc>
                  <a:txBody>
                    <a:bodyPr/>
                    <a:lstStyle/>
                    <a:p>
                      <a:pPr algn="ctr" fontAlgn="ctr"/>
                      <a:r>
                        <a:rPr lang="en-IN">
                          <a:effectLst/>
                        </a:rPr>
                        <a:t>COUNT(*)</a:t>
                      </a:r>
                    </a:p>
                  </a:txBody>
                  <a:tcPr anchor="ctr"/>
                </a:tc>
              </a:tr>
              <a:tr h="370840">
                <a:tc>
                  <a:txBody>
                    <a:bodyPr/>
                    <a:lstStyle/>
                    <a:p>
                      <a:r>
                        <a:rPr lang="en-IN" dirty="0">
                          <a:effectLst/>
                        </a:rPr>
                        <a:t>Medium Salary</a:t>
                      </a:r>
                    </a:p>
                  </a:txBody>
                  <a:tcPr anchor="ctr"/>
                </a:tc>
                <a:tc>
                  <a:txBody>
                    <a:bodyPr/>
                    <a:lstStyle/>
                    <a:p>
                      <a:pPr algn="ctr"/>
                      <a:r>
                        <a:rPr lang="en-IN">
                          <a:effectLst/>
                        </a:rPr>
                        <a:t>7</a:t>
                      </a:r>
                    </a:p>
                  </a:txBody>
                  <a:tcPr anchor="ctr"/>
                </a:tc>
              </a:tr>
              <a:tr h="370840">
                <a:tc>
                  <a:txBody>
                    <a:bodyPr/>
                    <a:lstStyle/>
                    <a:p>
                      <a:r>
                        <a:rPr lang="en-IN">
                          <a:effectLst/>
                        </a:rPr>
                        <a:t>Low Salary</a:t>
                      </a:r>
                    </a:p>
                  </a:txBody>
                  <a:tcPr anchor="ctr"/>
                </a:tc>
                <a:tc>
                  <a:txBody>
                    <a:bodyPr/>
                    <a:lstStyle/>
                    <a:p>
                      <a:pPr algn="ctr"/>
                      <a:r>
                        <a:rPr lang="en-IN">
                          <a:effectLst/>
                        </a:rPr>
                        <a:t>2</a:t>
                      </a:r>
                    </a:p>
                  </a:txBody>
                  <a:tcPr anchor="ctr"/>
                </a:tc>
              </a:tr>
              <a:tr h="370840">
                <a:tc>
                  <a:txBody>
                    <a:bodyPr/>
                    <a:lstStyle/>
                    <a:p>
                      <a:r>
                        <a:rPr lang="en-IN" dirty="0">
                          <a:effectLst/>
                        </a:rPr>
                        <a:t>High Salary</a:t>
                      </a:r>
                    </a:p>
                  </a:txBody>
                  <a:tcPr anchor="ctr"/>
                </a:tc>
                <a:tc>
                  <a:txBody>
                    <a:bodyPr/>
                    <a:lstStyle/>
                    <a:p>
                      <a:pPr algn="ctr"/>
                      <a:r>
                        <a:rPr lang="en-IN" dirty="0">
                          <a:effectLst/>
                        </a:rPr>
                        <a:t>5</a:t>
                      </a:r>
                    </a:p>
                  </a:txBody>
                  <a:tcPr anchor="ctr"/>
                </a:tc>
              </a:tr>
            </a:tbl>
          </a:graphicData>
        </a:graphic>
      </p:graphicFrame>
    </p:spTree>
    <p:extLst>
      <p:ext uri="{BB962C8B-B14F-4D97-AF65-F5344CB8AC3E}">
        <p14:creationId xmlns:p14="http://schemas.microsoft.com/office/powerpoint/2010/main" val="2948197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67000"/>
            <a:ext cx="7620000" cy="1143000"/>
          </a:xfrm>
        </p:spPr>
        <p:txBody>
          <a:bodyPr/>
          <a:lstStyle/>
          <a:p>
            <a:r>
              <a:rPr lang="en-IN" dirty="0" smtClean="0"/>
              <a:t>End of SQL </a:t>
            </a:r>
            <a:r>
              <a:rPr lang="en-IN" smtClean="0"/>
              <a:t>Tutorial </a:t>
            </a:r>
            <a:r>
              <a:rPr lang="en-IN" smtClean="0"/>
              <a:t>Part-4</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t>69</a:t>
            </a:fld>
            <a:endParaRPr lang="en-IN"/>
          </a:p>
        </p:txBody>
      </p:sp>
    </p:spTree>
    <p:extLst>
      <p:ext uri="{BB962C8B-B14F-4D97-AF65-F5344CB8AC3E}">
        <p14:creationId xmlns:p14="http://schemas.microsoft.com/office/powerpoint/2010/main" val="3815169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7</a:t>
            </a:fld>
            <a:endParaRPr lang="en-IN"/>
          </a:p>
        </p:txBody>
      </p:sp>
      <p:pic>
        <p:nvPicPr>
          <p:cNvPr id="8194" name="Picture 2" descr="Selection combining operator &amp;quot;u: union&amp;quot; is little bit misleading -  Complaints &amp;amp; Improvements - Kakoune Community 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6858001" cy="4650414"/>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381000" y="152400"/>
            <a:ext cx="7620000" cy="609600"/>
          </a:xfrm>
        </p:spPr>
        <p:txBody>
          <a:bodyPr/>
          <a:lstStyle/>
          <a:p>
            <a:r>
              <a:rPr lang="en-IN" dirty="0" smtClean="0"/>
              <a:t>SET operators</a:t>
            </a:r>
            <a:endParaRPr lang="en-IN" dirty="0"/>
          </a:p>
        </p:txBody>
      </p:sp>
    </p:spTree>
    <p:extLst>
      <p:ext uri="{BB962C8B-B14F-4D97-AF65-F5344CB8AC3E}">
        <p14:creationId xmlns:p14="http://schemas.microsoft.com/office/powerpoint/2010/main" val="370226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8</a:t>
            </a:fld>
            <a:endParaRPr lang="en-IN"/>
          </a:p>
        </p:txBody>
      </p:sp>
      <p:pic>
        <p:nvPicPr>
          <p:cNvPr id="10242" name="Picture 2" descr="SQL Union vs Union All in SQL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8" y="1524000"/>
            <a:ext cx="7543325" cy="36576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381000" y="152400"/>
            <a:ext cx="7620000" cy="609600"/>
          </a:xfrm>
        </p:spPr>
        <p:txBody>
          <a:bodyPr/>
          <a:lstStyle/>
          <a:p>
            <a:r>
              <a:rPr lang="en-IN" dirty="0" smtClean="0"/>
              <a:t>UNION and UNION ALL</a:t>
            </a:r>
            <a:endParaRPr lang="en-IN" dirty="0"/>
          </a:p>
        </p:txBody>
      </p:sp>
    </p:spTree>
    <p:extLst>
      <p:ext uri="{BB962C8B-B14F-4D97-AF65-F5344CB8AC3E}">
        <p14:creationId xmlns:p14="http://schemas.microsoft.com/office/powerpoint/2010/main" val="3201084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IN" smtClean="0"/>
              <a:t>9</a:t>
            </a:fld>
            <a:endParaRPr lang="en-IN"/>
          </a:p>
        </p:txBody>
      </p:sp>
      <p:sp>
        <p:nvSpPr>
          <p:cNvPr id="3" name="Title 1"/>
          <p:cNvSpPr>
            <a:spLocks noGrp="1"/>
          </p:cNvSpPr>
          <p:nvPr>
            <p:ph type="title"/>
          </p:nvPr>
        </p:nvSpPr>
        <p:spPr>
          <a:xfrm>
            <a:off x="381000" y="152400"/>
            <a:ext cx="7620000" cy="609600"/>
          </a:xfrm>
        </p:spPr>
        <p:txBody>
          <a:bodyPr/>
          <a:lstStyle/>
          <a:p>
            <a:r>
              <a:rPr lang="en-IN" dirty="0" smtClean="0"/>
              <a:t>SET operators</a:t>
            </a:r>
            <a:endParaRPr lang="en-IN" dirty="0"/>
          </a:p>
        </p:txBody>
      </p:sp>
      <p:sp>
        <p:nvSpPr>
          <p:cNvPr id="5" name="Rectangle 4"/>
          <p:cNvSpPr/>
          <p:nvPr/>
        </p:nvSpPr>
        <p:spPr>
          <a:xfrm>
            <a:off x="451658" y="914400"/>
            <a:ext cx="7445433" cy="784830"/>
          </a:xfrm>
          <a:prstGeom prst="rect">
            <a:avLst/>
          </a:prstGeom>
          <a:solidFill>
            <a:schemeClr val="accent1">
              <a:lumMod val="20000"/>
              <a:lumOff val="80000"/>
            </a:schemeClr>
          </a:solidFill>
          <a:ln w="28575">
            <a:solidFill>
              <a:schemeClr val="tx1"/>
            </a:solidFill>
          </a:ln>
        </p:spPr>
        <p:txBody>
          <a:bodyPr wrap="square">
            <a:spAutoFit/>
          </a:bodyPr>
          <a:lstStyle/>
          <a:p>
            <a:pPr>
              <a:spcBef>
                <a:spcPts val="600"/>
              </a:spcBef>
            </a:pPr>
            <a:r>
              <a:rPr lang="en-IN" sz="2000" dirty="0">
                <a:solidFill>
                  <a:schemeClr val="tx2"/>
                </a:solidFill>
              </a:rPr>
              <a:t>create table emp1 as select * from </a:t>
            </a:r>
            <a:r>
              <a:rPr lang="en-IN" sz="2000" dirty="0" err="1">
                <a:solidFill>
                  <a:schemeClr val="tx2"/>
                </a:solidFill>
              </a:rPr>
              <a:t>emp</a:t>
            </a:r>
            <a:r>
              <a:rPr lang="en-IN" sz="2000" dirty="0">
                <a:solidFill>
                  <a:schemeClr val="tx2"/>
                </a:solidFill>
              </a:rPr>
              <a:t> where </a:t>
            </a:r>
            <a:r>
              <a:rPr lang="en-IN" sz="2000" dirty="0" err="1">
                <a:solidFill>
                  <a:schemeClr val="tx2"/>
                </a:solidFill>
              </a:rPr>
              <a:t>sal</a:t>
            </a:r>
            <a:r>
              <a:rPr lang="en-IN" sz="2000" dirty="0">
                <a:solidFill>
                  <a:schemeClr val="tx2"/>
                </a:solidFill>
              </a:rPr>
              <a:t> &gt;= 1500</a:t>
            </a:r>
            <a:r>
              <a:rPr lang="en-IN" sz="2000" dirty="0" smtClean="0">
                <a:solidFill>
                  <a:schemeClr val="tx2"/>
                </a:solidFill>
              </a:rPr>
              <a:t>; (8 rows)</a:t>
            </a:r>
            <a:endParaRPr lang="en-IN" sz="2000" dirty="0">
              <a:solidFill>
                <a:schemeClr val="tx2"/>
              </a:solidFill>
            </a:endParaRPr>
          </a:p>
          <a:p>
            <a:pPr>
              <a:spcBef>
                <a:spcPts val="600"/>
              </a:spcBef>
            </a:pPr>
            <a:r>
              <a:rPr lang="en-IN" sz="2000" dirty="0">
                <a:solidFill>
                  <a:schemeClr val="tx2"/>
                </a:solidFill>
              </a:rPr>
              <a:t>create table emp2 as select * from </a:t>
            </a:r>
            <a:r>
              <a:rPr lang="en-IN" sz="2000" dirty="0" err="1">
                <a:solidFill>
                  <a:schemeClr val="tx2"/>
                </a:solidFill>
              </a:rPr>
              <a:t>emp</a:t>
            </a:r>
            <a:r>
              <a:rPr lang="en-IN" sz="2000" dirty="0">
                <a:solidFill>
                  <a:schemeClr val="tx2"/>
                </a:solidFill>
              </a:rPr>
              <a:t> where </a:t>
            </a:r>
            <a:r>
              <a:rPr lang="en-IN" sz="2000" dirty="0" err="1">
                <a:solidFill>
                  <a:schemeClr val="tx2"/>
                </a:solidFill>
              </a:rPr>
              <a:t>deptno</a:t>
            </a:r>
            <a:r>
              <a:rPr lang="en-IN" sz="2000" dirty="0">
                <a:solidFill>
                  <a:schemeClr val="tx2"/>
                </a:solidFill>
              </a:rPr>
              <a:t> = 20</a:t>
            </a:r>
            <a:r>
              <a:rPr lang="en-IN" sz="2000" dirty="0" smtClean="0">
                <a:solidFill>
                  <a:schemeClr val="tx2"/>
                </a:solidFill>
              </a:rPr>
              <a:t>; (5 rows)</a:t>
            </a:r>
            <a:endParaRPr lang="en-IN" sz="2000" dirty="0">
              <a:solidFill>
                <a:schemeClr val="tx2"/>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579866758"/>
              </p:ext>
            </p:extLst>
          </p:nvPr>
        </p:nvGraphicFramePr>
        <p:xfrm>
          <a:off x="364374" y="4724400"/>
          <a:ext cx="7620000" cy="1706880"/>
        </p:xfrm>
        <a:graphic>
          <a:graphicData uri="http://schemas.openxmlformats.org/drawingml/2006/table">
            <a:tbl>
              <a:tblPr>
                <a:tableStyleId>{284E427A-3D55-4303-BF80-6455036E1DE7}</a:tableStyleId>
              </a:tblPr>
              <a:tblGrid>
                <a:gridCol w="952500"/>
                <a:gridCol w="952500"/>
                <a:gridCol w="952500"/>
                <a:gridCol w="952500"/>
                <a:gridCol w="952500"/>
                <a:gridCol w="952500"/>
                <a:gridCol w="952500"/>
                <a:gridCol w="952500"/>
              </a:tblGrid>
              <a:tr h="0">
                <a:tc>
                  <a:txBody>
                    <a:bodyPr/>
                    <a:lstStyle/>
                    <a:p>
                      <a:pPr fontAlgn="b"/>
                      <a:r>
                        <a:rPr lang="en-IN" sz="1400" b="1" dirty="0">
                          <a:effectLst/>
                        </a:rPr>
                        <a:t>EMPNO</a:t>
                      </a:r>
                      <a:endParaRPr lang="en-IN" sz="1400" b="1" dirty="0">
                        <a:solidFill>
                          <a:srgbClr val="000000"/>
                        </a:solidFill>
                        <a:effectLst/>
                      </a:endParaRPr>
                    </a:p>
                  </a:txBody>
                  <a:tcPr marL="60960" marR="60960" marT="60960" marB="60960" anchor="b"/>
                </a:tc>
                <a:tc>
                  <a:txBody>
                    <a:bodyPr/>
                    <a:lstStyle/>
                    <a:p>
                      <a:pPr fontAlgn="b"/>
                      <a:r>
                        <a:rPr lang="en-IN" sz="1400" b="1">
                          <a:effectLst/>
                        </a:rPr>
                        <a:t>ENAME</a:t>
                      </a:r>
                      <a:endParaRPr lang="en-IN" sz="1400" b="1">
                        <a:solidFill>
                          <a:srgbClr val="000000"/>
                        </a:solidFill>
                        <a:effectLst/>
                      </a:endParaRPr>
                    </a:p>
                  </a:txBody>
                  <a:tcPr marL="60960" marR="60960" marT="60960" marB="60960" anchor="b"/>
                </a:tc>
                <a:tc>
                  <a:txBody>
                    <a:bodyPr/>
                    <a:lstStyle/>
                    <a:p>
                      <a:pPr fontAlgn="b"/>
                      <a:r>
                        <a:rPr lang="en-IN" sz="1400" b="1">
                          <a:effectLst/>
                        </a:rPr>
                        <a:t>JOB</a:t>
                      </a:r>
                      <a:endParaRPr lang="en-IN" sz="1400" b="1">
                        <a:solidFill>
                          <a:srgbClr val="000000"/>
                        </a:solidFill>
                        <a:effectLst/>
                      </a:endParaRPr>
                    </a:p>
                  </a:txBody>
                  <a:tcPr marL="60960" marR="60960" marT="60960" marB="60960" anchor="b"/>
                </a:tc>
                <a:tc>
                  <a:txBody>
                    <a:bodyPr/>
                    <a:lstStyle/>
                    <a:p>
                      <a:pPr fontAlgn="b"/>
                      <a:r>
                        <a:rPr lang="en-IN" sz="1400" b="1">
                          <a:effectLst/>
                        </a:rPr>
                        <a:t>MGR</a:t>
                      </a:r>
                      <a:endParaRPr lang="en-IN" sz="1400" b="1">
                        <a:solidFill>
                          <a:srgbClr val="000000"/>
                        </a:solidFill>
                        <a:effectLst/>
                      </a:endParaRPr>
                    </a:p>
                  </a:txBody>
                  <a:tcPr marL="60960" marR="60960" marT="60960" marB="60960" anchor="b"/>
                </a:tc>
                <a:tc>
                  <a:txBody>
                    <a:bodyPr/>
                    <a:lstStyle/>
                    <a:p>
                      <a:pPr fontAlgn="b"/>
                      <a:r>
                        <a:rPr lang="en-IN" sz="1400" b="1">
                          <a:effectLst/>
                        </a:rPr>
                        <a:t>HIREDATE</a:t>
                      </a:r>
                      <a:endParaRPr lang="en-IN" sz="1400" b="1">
                        <a:solidFill>
                          <a:srgbClr val="000000"/>
                        </a:solidFill>
                        <a:effectLst/>
                      </a:endParaRPr>
                    </a:p>
                  </a:txBody>
                  <a:tcPr marL="60960" marR="60960" marT="60960" marB="60960" anchor="b"/>
                </a:tc>
                <a:tc>
                  <a:txBody>
                    <a:bodyPr/>
                    <a:lstStyle/>
                    <a:p>
                      <a:pPr fontAlgn="b"/>
                      <a:r>
                        <a:rPr lang="en-IN" sz="1400" b="1">
                          <a:effectLst/>
                        </a:rPr>
                        <a:t>SAL</a:t>
                      </a:r>
                      <a:endParaRPr lang="en-IN" sz="1400" b="1">
                        <a:solidFill>
                          <a:srgbClr val="000000"/>
                        </a:solidFill>
                        <a:effectLst/>
                      </a:endParaRPr>
                    </a:p>
                  </a:txBody>
                  <a:tcPr marL="60960" marR="60960" marT="60960" marB="60960" anchor="b"/>
                </a:tc>
                <a:tc>
                  <a:txBody>
                    <a:bodyPr/>
                    <a:lstStyle/>
                    <a:p>
                      <a:pPr fontAlgn="b"/>
                      <a:r>
                        <a:rPr lang="en-IN" sz="1400" b="1">
                          <a:effectLst/>
                        </a:rPr>
                        <a:t>COMM</a:t>
                      </a:r>
                      <a:endParaRPr lang="en-IN" sz="1400" b="1">
                        <a:solidFill>
                          <a:srgbClr val="000000"/>
                        </a:solidFill>
                        <a:effectLst/>
                      </a:endParaRPr>
                    </a:p>
                  </a:txBody>
                  <a:tcPr marL="60960" marR="60960" marT="60960" marB="60960" anchor="b"/>
                </a:tc>
                <a:tc>
                  <a:txBody>
                    <a:bodyPr/>
                    <a:lstStyle/>
                    <a:p>
                      <a:pPr fontAlgn="b"/>
                      <a:r>
                        <a:rPr lang="en-IN" sz="1400" b="1" dirty="0">
                          <a:effectLst/>
                        </a:rPr>
                        <a:t>DEPTNO</a:t>
                      </a:r>
                      <a:endParaRPr lang="en-IN" sz="1400" b="1" dirty="0">
                        <a:solidFill>
                          <a:srgbClr val="000000"/>
                        </a:solidFill>
                        <a:effectLst/>
                      </a:endParaRPr>
                    </a:p>
                  </a:txBody>
                  <a:tcPr marL="60960" marR="60960" marT="60960" marB="60960" anchor="b"/>
                </a:tc>
              </a:tr>
              <a:tr h="0">
                <a:tc>
                  <a:txBody>
                    <a:bodyPr/>
                    <a:lstStyle/>
                    <a:p>
                      <a:r>
                        <a:rPr lang="en-IN" sz="1400">
                          <a:effectLst/>
                        </a:rPr>
                        <a:t>7566</a:t>
                      </a:r>
                      <a:endParaRPr lang="en-IN" sz="1400">
                        <a:solidFill>
                          <a:srgbClr val="000000"/>
                        </a:solidFill>
                        <a:effectLst/>
                      </a:endParaRPr>
                    </a:p>
                  </a:txBody>
                  <a:tcPr marL="60960" marR="60960" marT="30480" marB="30480" anchor="ctr"/>
                </a:tc>
                <a:tc>
                  <a:txBody>
                    <a:bodyPr/>
                    <a:lstStyle/>
                    <a:p>
                      <a:r>
                        <a:rPr lang="en-IN" sz="1400" dirty="0">
                          <a:effectLst/>
                        </a:rPr>
                        <a:t>JONES</a:t>
                      </a:r>
                      <a:endParaRPr lang="en-IN" sz="1400" dirty="0">
                        <a:solidFill>
                          <a:srgbClr val="000000"/>
                        </a:solidFill>
                        <a:effectLst/>
                      </a:endParaRPr>
                    </a:p>
                  </a:txBody>
                  <a:tcPr marL="60960" marR="60960" marT="30480" marB="30480" anchor="ctr"/>
                </a:tc>
                <a:tc>
                  <a:txBody>
                    <a:bodyPr/>
                    <a:lstStyle/>
                    <a:p>
                      <a:r>
                        <a:rPr lang="en-IN" sz="1400">
                          <a:effectLst/>
                        </a:rPr>
                        <a:t>MANAGER</a:t>
                      </a:r>
                      <a:endParaRPr lang="en-IN" sz="1400">
                        <a:solidFill>
                          <a:srgbClr val="000000"/>
                        </a:solidFill>
                        <a:effectLst/>
                      </a:endParaRPr>
                    </a:p>
                  </a:txBody>
                  <a:tcPr marL="60960" marR="60960" marT="30480" marB="30480" anchor="ctr"/>
                </a:tc>
                <a:tc>
                  <a:txBody>
                    <a:bodyPr/>
                    <a:lstStyle/>
                    <a:p>
                      <a:r>
                        <a:rPr lang="en-IN" sz="1400" dirty="0">
                          <a:effectLst/>
                        </a:rPr>
                        <a:t>7839</a:t>
                      </a:r>
                      <a:endParaRPr lang="en-IN" sz="1400" dirty="0">
                        <a:solidFill>
                          <a:srgbClr val="000000"/>
                        </a:solidFill>
                        <a:effectLst/>
                      </a:endParaRPr>
                    </a:p>
                  </a:txBody>
                  <a:tcPr marL="60960" marR="60960" marT="30480" marB="30480" anchor="ctr"/>
                </a:tc>
                <a:tc>
                  <a:txBody>
                    <a:bodyPr/>
                    <a:lstStyle/>
                    <a:p>
                      <a:r>
                        <a:rPr lang="en-IN" sz="1400">
                          <a:effectLst/>
                        </a:rPr>
                        <a:t>02-APR-81</a:t>
                      </a:r>
                      <a:endParaRPr lang="en-IN" sz="1400">
                        <a:solidFill>
                          <a:srgbClr val="000000"/>
                        </a:solidFill>
                        <a:effectLst/>
                      </a:endParaRPr>
                    </a:p>
                  </a:txBody>
                  <a:tcPr marL="60960" marR="60960" marT="30480" marB="30480" anchor="ctr"/>
                </a:tc>
                <a:tc>
                  <a:txBody>
                    <a:bodyPr/>
                    <a:lstStyle/>
                    <a:p>
                      <a:r>
                        <a:rPr lang="en-IN" sz="1400">
                          <a:effectLst/>
                        </a:rPr>
                        <a:t>2975</a:t>
                      </a:r>
                      <a:endParaRPr lang="en-IN" sz="140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dirty="0">
                          <a:effectLst/>
                        </a:rPr>
                        <a:t>20</a:t>
                      </a:r>
                      <a:endParaRPr lang="en-IN" sz="1400" dirty="0">
                        <a:solidFill>
                          <a:srgbClr val="000000"/>
                        </a:solidFill>
                        <a:effectLst/>
                      </a:endParaRPr>
                    </a:p>
                  </a:txBody>
                  <a:tcPr marL="60960" marR="60960" marT="30480" marB="30480" anchor="ctr"/>
                </a:tc>
              </a:tr>
              <a:tr h="0">
                <a:tc>
                  <a:txBody>
                    <a:bodyPr/>
                    <a:lstStyle/>
                    <a:p>
                      <a:r>
                        <a:rPr lang="en-IN" sz="1400">
                          <a:effectLst/>
                        </a:rPr>
                        <a:t>7788</a:t>
                      </a:r>
                      <a:endParaRPr lang="en-IN" sz="1400">
                        <a:solidFill>
                          <a:srgbClr val="000000"/>
                        </a:solidFill>
                        <a:effectLst/>
                      </a:endParaRPr>
                    </a:p>
                  </a:txBody>
                  <a:tcPr marL="60960" marR="60960" marT="30480" marB="30480" anchor="ctr"/>
                </a:tc>
                <a:tc>
                  <a:txBody>
                    <a:bodyPr/>
                    <a:lstStyle/>
                    <a:p>
                      <a:r>
                        <a:rPr lang="en-IN" sz="1400">
                          <a:effectLst/>
                        </a:rPr>
                        <a:t>SCOTT</a:t>
                      </a:r>
                      <a:endParaRPr lang="en-IN" sz="1400">
                        <a:solidFill>
                          <a:srgbClr val="000000"/>
                        </a:solidFill>
                        <a:effectLst/>
                      </a:endParaRPr>
                    </a:p>
                  </a:txBody>
                  <a:tcPr marL="60960" marR="60960" marT="30480" marB="30480" anchor="ctr"/>
                </a:tc>
                <a:tc>
                  <a:txBody>
                    <a:bodyPr/>
                    <a:lstStyle/>
                    <a:p>
                      <a:r>
                        <a:rPr lang="en-IN" sz="1400">
                          <a:effectLst/>
                        </a:rPr>
                        <a:t>ANALYST</a:t>
                      </a:r>
                      <a:endParaRPr lang="en-IN" sz="1400">
                        <a:solidFill>
                          <a:srgbClr val="000000"/>
                        </a:solidFill>
                        <a:effectLst/>
                      </a:endParaRPr>
                    </a:p>
                  </a:txBody>
                  <a:tcPr marL="60960" marR="60960" marT="30480" marB="30480" anchor="ctr"/>
                </a:tc>
                <a:tc>
                  <a:txBody>
                    <a:bodyPr/>
                    <a:lstStyle/>
                    <a:p>
                      <a:r>
                        <a:rPr lang="en-IN" sz="1400" dirty="0">
                          <a:effectLst/>
                        </a:rPr>
                        <a:t>7566</a:t>
                      </a:r>
                      <a:endParaRPr lang="en-IN" sz="1400" dirty="0">
                        <a:solidFill>
                          <a:srgbClr val="000000"/>
                        </a:solidFill>
                        <a:effectLst/>
                      </a:endParaRPr>
                    </a:p>
                  </a:txBody>
                  <a:tcPr marL="60960" marR="60960" marT="30480" marB="30480" anchor="ctr"/>
                </a:tc>
                <a:tc>
                  <a:txBody>
                    <a:bodyPr/>
                    <a:lstStyle/>
                    <a:p>
                      <a:r>
                        <a:rPr lang="en-IN" sz="1400">
                          <a:effectLst/>
                        </a:rPr>
                        <a:t>19-APR-87</a:t>
                      </a:r>
                      <a:endParaRPr lang="en-IN" sz="1400">
                        <a:solidFill>
                          <a:srgbClr val="000000"/>
                        </a:solidFill>
                        <a:effectLst/>
                      </a:endParaRPr>
                    </a:p>
                  </a:txBody>
                  <a:tcPr marL="60960" marR="60960" marT="30480" marB="30480" anchor="ctr"/>
                </a:tc>
                <a:tc>
                  <a:txBody>
                    <a:bodyPr/>
                    <a:lstStyle/>
                    <a:p>
                      <a:r>
                        <a:rPr lang="en-IN" sz="1400">
                          <a:effectLst/>
                        </a:rPr>
                        <a:t>3000</a:t>
                      </a:r>
                      <a:endParaRPr lang="en-IN" sz="140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a:effectLst/>
                        </a:rPr>
                        <a:t>20</a:t>
                      </a:r>
                      <a:endParaRPr lang="en-IN" sz="1400">
                        <a:solidFill>
                          <a:srgbClr val="000000"/>
                        </a:solidFill>
                        <a:effectLst/>
                      </a:endParaRPr>
                    </a:p>
                  </a:txBody>
                  <a:tcPr marL="60960" marR="60960" marT="30480" marB="30480" anchor="ctr"/>
                </a:tc>
              </a:tr>
              <a:tr h="0">
                <a:tc>
                  <a:txBody>
                    <a:bodyPr/>
                    <a:lstStyle/>
                    <a:p>
                      <a:r>
                        <a:rPr lang="en-IN" sz="1400">
                          <a:effectLst/>
                        </a:rPr>
                        <a:t>7902</a:t>
                      </a:r>
                      <a:endParaRPr lang="en-IN" sz="1400">
                        <a:solidFill>
                          <a:srgbClr val="000000"/>
                        </a:solidFill>
                        <a:effectLst/>
                      </a:endParaRPr>
                    </a:p>
                  </a:txBody>
                  <a:tcPr marL="60960" marR="60960" marT="30480" marB="30480" anchor="ctr"/>
                </a:tc>
                <a:tc>
                  <a:txBody>
                    <a:bodyPr/>
                    <a:lstStyle/>
                    <a:p>
                      <a:r>
                        <a:rPr lang="en-IN" sz="1400">
                          <a:effectLst/>
                        </a:rPr>
                        <a:t>FORD</a:t>
                      </a:r>
                      <a:endParaRPr lang="en-IN" sz="1400">
                        <a:solidFill>
                          <a:srgbClr val="000000"/>
                        </a:solidFill>
                        <a:effectLst/>
                      </a:endParaRPr>
                    </a:p>
                  </a:txBody>
                  <a:tcPr marL="60960" marR="60960" marT="30480" marB="30480" anchor="ctr"/>
                </a:tc>
                <a:tc>
                  <a:txBody>
                    <a:bodyPr/>
                    <a:lstStyle/>
                    <a:p>
                      <a:r>
                        <a:rPr lang="en-IN" sz="1400">
                          <a:effectLst/>
                        </a:rPr>
                        <a:t>ANALYST</a:t>
                      </a:r>
                      <a:endParaRPr lang="en-IN" sz="1400">
                        <a:solidFill>
                          <a:srgbClr val="000000"/>
                        </a:solidFill>
                        <a:effectLst/>
                      </a:endParaRPr>
                    </a:p>
                  </a:txBody>
                  <a:tcPr marL="60960" marR="60960" marT="30480" marB="30480" anchor="ctr"/>
                </a:tc>
                <a:tc>
                  <a:txBody>
                    <a:bodyPr/>
                    <a:lstStyle/>
                    <a:p>
                      <a:r>
                        <a:rPr lang="en-IN" sz="1400">
                          <a:effectLst/>
                        </a:rPr>
                        <a:t>7566</a:t>
                      </a:r>
                      <a:endParaRPr lang="en-IN" sz="1400">
                        <a:solidFill>
                          <a:srgbClr val="000000"/>
                        </a:solidFill>
                        <a:effectLst/>
                      </a:endParaRPr>
                    </a:p>
                  </a:txBody>
                  <a:tcPr marL="60960" marR="60960" marT="30480" marB="30480" anchor="ctr"/>
                </a:tc>
                <a:tc>
                  <a:txBody>
                    <a:bodyPr/>
                    <a:lstStyle/>
                    <a:p>
                      <a:r>
                        <a:rPr lang="en-IN" sz="1400">
                          <a:effectLst/>
                        </a:rPr>
                        <a:t>03-DEC-81</a:t>
                      </a:r>
                      <a:endParaRPr lang="en-IN" sz="1400">
                        <a:solidFill>
                          <a:srgbClr val="000000"/>
                        </a:solidFill>
                        <a:effectLst/>
                      </a:endParaRPr>
                    </a:p>
                  </a:txBody>
                  <a:tcPr marL="60960" marR="60960" marT="30480" marB="30480" anchor="ctr"/>
                </a:tc>
                <a:tc>
                  <a:txBody>
                    <a:bodyPr/>
                    <a:lstStyle/>
                    <a:p>
                      <a:r>
                        <a:rPr lang="en-IN" sz="1400">
                          <a:effectLst/>
                        </a:rPr>
                        <a:t>3000</a:t>
                      </a:r>
                      <a:endParaRPr lang="en-IN" sz="140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a:effectLst/>
                        </a:rPr>
                        <a:t>20</a:t>
                      </a:r>
                      <a:endParaRPr lang="en-IN" sz="1400">
                        <a:solidFill>
                          <a:srgbClr val="000000"/>
                        </a:solidFill>
                        <a:effectLst/>
                      </a:endParaRPr>
                    </a:p>
                  </a:txBody>
                  <a:tcPr marL="60960" marR="60960" marT="30480" marB="30480" anchor="ctr"/>
                </a:tc>
              </a:tr>
              <a:tr h="0">
                <a:tc>
                  <a:txBody>
                    <a:bodyPr/>
                    <a:lstStyle/>
                    <a:p>
                      <a:r>
                        <a:rPr lang="en-IN" sz="1400">
                          <a:effectLst/>
                        </a:rPr>
                        <a:t>7369</a:t>
                      </a:r>
                      <a:endParaRPr lang="en-IN" sz="1400">
                        <a:solidFill>
                          <a:srgbClr val="000000"/>
                        </a:solidFill>
                        <a:effectLst/>
                      </a:endParaRPr>
                    </a:p>
                  </a:txBody>
                  <a:tcPr marL="60960" marR="60960" marT="30480" marB="30480" anchor="ctr"/>
                </a:tc>
                <a:tc>
                  <a:txBody>
                    <a:bodyPr/>
                    <a:lstStyle/>
                    <a:p>
                      <a:r>
                        <a:rPr lang="en-IN" sz="1400">
                          <a:effectLst/>
                        </a:rPr>
                        <a:t>SMITH</a:t>
                      </a:r>
                      <a:endParaRPr lang="en-IN" sz="1400">
                        <a:solidFill>
                          <a:srgbClr val="000000"/>
                        </a:solidFill>
                        <a:effectLst/>
                      </a:endParaRPr>
                    </a:p>
                  </a:txBody>
                  <a:tcPr marL="60960" marR="60960" marT="30480" marB="30480" anchor="ctr"/>
                </a:tc>
                <a:tc>
                  <a:txBody>
                    <a:bodyPr/>
                    <a:lstStyle/>
                    <a:p>
                      <a:r>
                        <a:rPr lang="en-IN" sz="1400">
                          <a:effectLst/>
                        </a:rPr>
                        <a:t>CLERK</a:t>
                      </a:r>
                      <a:endParaRPr lang="en-IN" sz="1400">
                        <a:solidFill>
                          <a:srgbClr val="000000"/>
                        </a:solidFill>
                        <a:effectLst/>
                      </a:endParaRPr>
                    </a:p>
                  </a:txBody>
                  <a:tcPr marL="60960" marR="60960" marT="30480" marB="30480" anchor="ctr"/>
                </a:tc>
                <a:tc>
                  <a:txBody>
                    <a:bodyPr/>
                    <a:lstStyle/>
                    <a:p>
                      <a:r>
                        <a:rPr lang="en-IN" sz="1400">
                          <a:effectLst/>
                        </a:rPr>
                        <a:t>7902</a:t>
                      </a:r>
                      <a:endParaRPr lang="en-IN" sz="1400">
                        <a:solidFill>
                          <a:srgbClr val="000000"/>
                        </a:solidFill>
                        <a:effectLst/>
                      </a:endParaRPr>
                    </a:p>
                  </a:txBody>
                  <a:tcPr marL="60960" marR="60960" marT="30480" marB="30480" anchor="ctr"/>
                </a:tc>
                <a:tc>
                  <a:txBody>
                    <a:bodyPr/>
                    <a:lstStyle/>
                    <a:p>
                      <a:r>
                        <a:rPr lang="en-IN" sz="1400">
                          <a:effectLst/>
                        </a:rPr>
                        <a:t>17-DEC-80</a:t>
                      </a:r>
                      <a:endParaRPr lang="en-IN" sz="1400">
                        <a:solidFill>
                          <a:srgbClr val="000000"/>
                        </a:solidFill>
                        <a:effectLst/>
                      </a:endParaRPr>
                    </a:p>
                  </a:txBody>
                  <a:tcPr marL="60960" marR="60960" marT="30480" marB="30480" anchor="ctr"/>
                </a:tc>
                <a:tc>
                  <a:txBody>
                    <a:bodyPr/>
                    <a:lstStyle/>
                    <a:p>
                      <a:r>
                        <a:rPr lang="en-IN" sz="1400">
                          <a:effectLst/>
                        </a:rPr>
                        <a:t>800</a:t>
                      </a:r>
                      <a:endParaRPr lang="en-IN" sz="140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a:effectLst/>
                        </a:rPr>
                        <a:t>20</a:t>
                      </a:r>
                      <a:endParaRPr lang="en-IN" sz="1400">
                        <a:solidFill>
                          <a:srgbClr val="000000"/>
                        </a:solidFill>
                        <a:effectLst/>
                      </a:endParaRPr>
                    </a:p>
                  </a:txBody>
                  <a:tcPr marL="60960" marR="60960" marT="30480" marB="30480" anchor="ctr"/>
                </a:tc>
              </a:tr>
              <a:tr h="0">
                <a:tc>
                  <a:txBody>
                    <a:bodyPr/>
                    <a:lstStyle/>
                    <a:p>
                      <a:r>
                        <a:rPr lang="en-IN" sz="1400">
                          <a:effectLst/>
                        </a:rPr>
                        <a:t>7876</a:t>
                      </a:r>
                      <a:endParaRPr lang="en-IN" sz="1400">
                        <a:solidFill>
                          <a:srgbClr val="000000"/>
                        </a:solidFill>
                        <a:effectLst/>
                      </a:endParaRPr>
                    </a:p>
                  </a:txBody>
                  <a:tcPr marL="60960" marR="60960" marT="30480" marB="30480" anchor="ctr"/>
                </a:tc>
                <a:tc>
                  <a:txBody>
                    <a:bodyPr/>
                    <a:lstStyle/>
                    <a:p>
                      <a:r>
                        <a:rPr lang="en-IN" sz="1400">
                          <a:effectLst/>
                        </a:rPr>
                        <a:t>ADAMS</a:t>
                      </a:r>
                      <a:endParaRPr lang="en-IN" sz="1400">
                        <a:solidFill>
                          <a:srgbClr val="000000"/>
                        </a:solidFill>
                        <a:effectLst/>
                      </a:endParaRPr>
                    </a:p>
                  </a:txBody>
                  <a:tcPr marL="60960" marR="60960" marT="30480" marB="30480" anchor="ctr"/>
                </a:tc>
                <a:tc>
                  <a:txBody>
                    <a:bodyPr/>
                    <a:lstStyle/>
                    <a:p>
                      <a:r>
                        <a:rPr lang="en-IN" sz="1400">
                          <a:effectLst/>
                        </a:rPr>
                        <a:t>CLERK</a:t>
                      </a:r>
                      <a:endParaRPr lang="en-IN" sz="1400">
                        <a:solidFill>
                          <a:srgbClr val="000000"/>
                        </a:solidFill>
                        <a:effectLst/>
                      </a:endParaRPr>
                    </a:p>
                  </a:txBody>
                  <a:tcPr marL="60960" marR="60960" marT="30480" marB="30480" anchor="ctr"/>
                </a:tc>
                <a:tc>
                  <a:txBody>
                    <a:bodyPr/>
                    <a:lstStyle/>
                    <a:p>
                      <a:r>
                        <a:rPr lang="en-IN" sz="1400">
                          <a:effectLst/>
                        </a:rPr>
                        <a:t>7788</a:t>
                      </a:r>
                      <a:endParaRPr lang="en-IN" sz="1400">
                        <a:solidFill>
                          <a:srgbClr val="000000"/>
                        </a:solidFill>
                        <a:effectLst/>
                      </a:endParaRPr>
                    </a:p>
                  </a:txBody>
                  <a:tcPr marL="60960" marR="60960" marT="30480" marB="30480" anchor="ctr"/>
                </a:tc>
                <a:tc>
                  <a:txBody>
                    <a:bodyPr/>
                    <a:lstStyle/>
                    <a:p>
                      <a:r>
                        <a:rPr lang="en-IN" sz="1400" dirty="0">
                          <a:effectLst/>
                        </a:rPr>
                        <a:t>23-MAY-87</a:t>
                      </a:r>
                      <a:endParaRPr lang="en-IN" sz="1400" dirty="0">
                        <a:solidFill>
                          <a:srgbClr val="000000"/>
                        </a:solidFill>
                        <a:effectLst/>
                      </a:endParaRPr>
                    </a:p>
                  </a:txBody>
                  <a:tcPr marL="60960" marR="60960" marT="30480" marB="30480" anchor="ctr"/>
                </a:tc>
                <a:tc>
                  <a:txBody>
                    <a:bodyPr/>
                    <a:lstStyle/>
                    <a:p>
                      <a:r>
                        <a:rPr lang="en-IN" sz="1400">
                          <a:effectLst/>
                        </a:rPr>
                        <a:t>1100</a:t>
                      </a:r>
                      <a:endParaRPr lang="en-IN" sz="1400">
                        <a:solidFill>
                          <a:srgbClr val="000000"/>
                        </a:solidFill>
                        <a:effectLst/>
                      </a:endParaRPr>
                    </a:p>
                  </a:txBody>
                  <a:tcPr marL="60960" marR="60960" marT="30480" marB="30480" anchor="ctr"/>
                </a:tc>
                <a:tc>
                  <a:txBody>
                    <a:bodyPr/>
                    <a:lstStyle/>
                    <a:p>
                      <a:r>
                        <a:rPr lang="en-IN" sz="1400">
                          <a:effectLst/>
                        </a:rPr>
                        <a:t>- </a:t>
                      </a:r>
                      <a:endParaRPr lang="en-IN" sz="1400">
                        <a:solidFill>
                          <a:srgbClr val="000000"/>
                        </a:solidFill>
                        <a:effectLst/>
                      </a:endParaRPr>
                    </a:p>
                  </a:txBody>
                  <a:tcPr marL="60960" marR="60960" marT="30480" marB="30480" anchor="ctr"/>
                </a:tc>
                <a:tc>
                  <a:txBody>
                    <a:bodyPr/>
                    <a:lstStyle/>
                    <a:p>
                      <a:r>
                        <a:rPr lang="en-IN" sz="1400" dirty="0">
                          <a:effectLst/>
                        </a:rPr>
                        <a:t>20</a:t>
                      </a:r>
                      <a:endParaRPr lang="en-IN" sz="1400" dirty="0">
                        <a:solidFill>
                          <a:srgbClr val="000000"/>
                        </a:solidFill>
                        <a:effectLst/>
                      </a:endParaRPr>
                    </a:p>
                  </a:txBody>
                  <a:tcPr marL="60960" marR="60960" marT="30480" marB="3048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43050184"/>
              </p:ext>
            </p:extLst>
          </p:nvPr>
        </p:nvGraphicFramePr>
        <p:xfrm>
          <a:off x="304802" y="1828800"/>
          <a:ext cx="7592288" cy="2667000"/>
        </p:xfrm>
        <a:graphic>
          <a:graphicData uri="http://schemas.openxmlformats.org/drawingml/2006/table">
            <a:tbl>
              <a:tblPr>
                <a:tableStyleId>{35758FB7-9AC5-4552-8A53-C91805E547FA}</a:tableStyleId>
              </a:tblPr>
              <a:tblGrid>
                <a:gridCol w="949036"/>
                <a:gridCol w="949036"/>
                <a:gridCol w="949036"/>
                <a:gridCol w="949036"/>
                <a:gridCol w="949036"/>
                <a:gridCol w="949036"/>
                <a:gridCol w="949036"/>
                <a:gridCol w="949036"/>
              </a:tblGrid>
              <a:tr h="322384">
                <a:tc>
                  <a:txBody>
                    <a:bodyPr/>
                    <a:lstStyle/>
                    <a:p>
                      <a:pPr fontAlgn="b"/>
                      <a:r>
                        <a:rPr lang="en-IN" sz="1400" b="1" dirty="0">
                          <a:effectLst/>
                        </a:rPr>
                        <a:t>EMPNO</a:t>
                      </a:r>
                      <a:endParaRPr lang="en-IN" sz="1400" b="1" dirty="0">
                        <a:solidFill>
                          <a:srgbClr val="000000"/>
                        </a:solidFill>
                        <a:effectLst/>
                      </a:endParaRPr>
                    </a:p>
                  </a:txBody>
                  <a:tcPr marL="52754" marR="52754" marT="52754" marB="52754" anchor="b"/>
                </a:tc>
                <a:tc>
                  <a:txBody>
                    <a:bodyPr/>
                    <a:lstStyle/>
                    <a:p>
                      <a:pPr fontAlgn="b"/>
                      <a:r>
                        <a:rPr lang="en-IN" sz="1400" b="1">
                          <a:effectLst/>
                        </a:rPr>
                        <a:t>ENAME</a:t>
                      </a:r>
                      <a:endParaRPr lang="en-IN" sz="1400" b="1">
                        <a:solidFill>
                          <a:srgbClr val="000000"/>
                        </a:solidFill>
                        <a:effectLst/>
                      </a:endParaRPr>
                    </a:p>
                  </a:txBody>
                  <a:tcPr marL="52754" marR="52754" marT="52754" marB="52754" anchor="b"/>
                </a:tc>
                <a:tc>
                  <a:txBody>
                    <a:bodyPr/>
                    <a:lstStyle/>
                    <a:p>
                      <a:pPr fontAlgn="b"/>
                      <a:r>
                        <a:rPr lang="en-IN" sz="1400" b="1">
                          <a:effectLst/>
                        </a:rPr>
                        <a:t>JOB</a:t>
                      </a:r>
                      <a:endParaRPr lang="en-IN" sz="1400" b="1">
                        <a:solidFill>
                          <a:srgbClr val="000000"/>
                        </a:solidFill>
                        <a:effectLst/>
                      </a:endParaRPr>
                    </a:p>
                  </a:txBody>
                  <a:tcPr marL="52754" marR="52754" marT="52754" marB="52754" anchor="b"/>
                </a:tc>
                <a:tc>
                  <a:txBody>
                    <a:bodyPr/>
                    <a:lstStyle/>
                    <a:p>
                      <a:pPr fontAlgn="b"/>
                      <a:r>
                        <a:rPr lang="en-IN" sz="1400" b="1">
                          <a:effectLst/>
                        </a:rPr>
                        <a:t>MGR</a:t>
                      </a:r>
                      <a:endParaRPr lang="en-IN" sz="1400" b="1">
                        <a:solidFill>
                          <a:srgbClr val="000000"/>
                        </a:solidFill>
                        <a:effectLst/>
                      </a:endParaRPr>
                    </a:p>
                  </a:txBody>
                  <a:tcPr marL="52754" marR="52754" marT="52754" marB="52754" anchor="b"/>
                </a:tc>
                <a:tc>
                  <a:txBody>
                    <a:bodyPr/>
                    <a:lstStyle/>
                    <a:p>
                      <a:pPr fontAlgn="b"/>
                      <a:r>
                        <a:rPr lang="en-IN" sz="1400" b="1">
                          <a:effectLst/>
                        </a:rPr>
                        <a:t>HIREDATE</a:t>
                      </a:r>
                      <a:endParaRPr lang="en-IN" sz="1400" b="1">
                        <a:solidFill>
                          <a:srgbClr val="000000"/>
                        </a:solidFill>
                        <a:effectLst/>
                      </a:endParaRPr>
                    </a:p>
                  </a:txBody>
                  <a:tcPr marL="52754" marR="52754" marT="52754" marB="52754" anchor="b"/>
                </a:tc>
                <a:tc>
                  <a:txBody>
                    <a:bodyPr/>
                    <a:lstStyle/>
                    <a:p>
                      <a:pPr fontAlgn="b"/>
                      <a:r>
                        <a:rPr lang="en-IN" sz="1400" b="1">
                          <a:effectLst/>
                        </a:rPr>
                        <a:t>SAL</a:t>
                      </a:r>
                      <a:endParaRPr lang="en-IN" sz="1400" b="1">
                        <a:solidFill>
                          <a:srgbClr val="000000"/>
                        </a:solidFill>
                        <a:effectLst/>
                      </a:endParaRPr>
                    </a:p>
                  </a:txBody>
                  <a:tcPr marL="52754" marR="52754" marT="52754" marB="52754" anchor="b"/>
                </a:tc>
                <a:tc>
                  <a:txBody>
                    <a:bodyPr/>
                    <a:lstStyle/>
                    <a:p>
                      <a:pPr fontAlgn="b"/>
                      <a:r>
                        <a:rPr lang="en-IN" sz="1400" b="1">
                          <a:effectLst/>
                        </a:rPr>
                        <a:t>COMM</a:t>
                      </a:r>
                      <a:endParaRPr lang="en-IN" sz="1400" b="1">
                        <a:solidFill>
                          <a:srgbClr val="000000"/>
                        </a:solidFill>
                        <a:effectLst/>
                      </a:endParaRPr>
                    </a:p>
                  </a:txBody>
                  <a:tcPr marL="52754" marR="52754" marT="52754" marB="52754" anchor="b"/>
                </a:tc>
                <a:tc>
                  <a:txBody>
                    <a:bodyPr/>
                    <a:lstStyle/>
                    <a:p>
                      <a:pPr fontAlgn="b"/>
                      <a:r>
                        <a:rPr lang="en-IN" sz="1400" b="1" dirty="0">
                          <a:effectLst/>
                        </a:rPr>
                        <a:t>DEPTNO</a:t>
                      </a:r>
                      <a:endParaRPr lang="en-IN" sz="1400" b="1" dirty="0">
                        <a:solidFill>
                          <a:srgbClr val="000000"/>
                        </a:solidFill>
                        <a:effectLst/>
                      </a:endParaRPr>
                    </a:p>
                  </a:txBody>
                  <a:tcPr marL="52754" marR="52754" marT="52754" marB="52754" anchor="b"/>
                </a:tc>
              </a:tr>
              <a:tr h="293077">
                <a:tc>
                  <a:txBody>
                    <a:bodyPr/>
                    <a:lstStyle/>
                    <a:p>
                      <a:r>
                        <a:rPr lang="en-IN" sz="1400">
                          <a:effectLst/>
                        </a:rPr>
                        <a:t>7839</a:t>
                      </a:r>
                      <a:endParaRPr lang="en-IN" sz="1400">
                        <a:solidFill>
                          <a:srgbClr val="000000"/>
                        </a:solidFill>
                        <a:effectLst/>
                      </a:endParaRPr>
                    </a:p>
                  </a:txBody>
                  <a:tcPr marL="52754" marR="52754" marT="26377" marB="26377" anchor="ctr"/>
                </a:tc>
                <a:tc>
                  <a:txBody>
                    <a:bodyPr/>
                    <a:lstStyle/>
                    <a:p>
                      <a:r>
                        <a:rPr lang="en-IN" sz="1400">
                          <a:effectLst/>
                        </a:rPr>
                        <a:t>KING</a:t>
                      </a:r>
                      <a:endParaRPr lang="en-IN" sz="1400">
                        <a:solidFill>
                          <a:srgbClr val="000000"/>
                        </a:solidFill>
                        <a:effectLst/>
                      </a:endParaRPr>
                    </a:p>
                  </a:txBody>
                  <a:tcPr marL="52754" marR="52754" marT="26377" marB="26377" anchor="ctr"/>
                </a:tc>
                <a:tc>
                  <a:txBody>
                    <a:bodyPr/>
                    <a:lstStyle/>
                    <a:p>
                      <a:r>
                        <a:rPr lang="en-IN" sz="1400">
                          <a:effectLst/>
                        </a:rPr>
                        <a:t>PRESIDENT</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17-NOV-81</a:t>
                      </a:r>
                      <a:endParaRPr lang="en-IN" sz="1400">
                        <a:solidFill>
                          <a:srgbClr val="000000"/>
                        </a:solidFill>
                        <a:effectLst/>
                      </a:endParaRPr>
                    </a:p>
                  </a:txBody>
                  <a:tcPr marL="52754" marR="52754" marT="26377" marB="26377" anchor="ctr"/>
                </a:tc>
                <a:tc>
                  <a:txBody>
                    <a:bodyPr/>
                    <a:lstStyle/>
                    <a:p>
                      <a:r>
                        <a:rPr lang="en-IN" sz="1400">
                          <a:effectLst/>
                        </a:rPr>
                        <a:t>5000</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10</a:t>
                      </a:r>
                      <a:endParaRPr lang="en-IN" sz="1400">
                        <a:solidFill>
                          <a:srgbClr val="000000"/>
                        </a:solidFill>
                        <a:effectLst/>
                      </a:endParaRPr>
                    </a:p>
                  </a:txBody>
                  <a:tcPr marL="52754" marR="52754" marT="26377" marB="26377" anchor="ctr"/>
                </a:tc>
              </a:tr>
              <a:tr h="293077">
                <a:tc>
                  <a:txBody>
                    <a:bodyPr/>
                    <a:lstStyle/>
                    <a:p>
                      <a:r>
                        <a:rPr lang="en-IN" sz="1400">
                          <a:effectLst/>
                        </a:rPr>
                        <a:t>7698</a:t>
                      </a:r>
                      <a:endParaRPr lang="en-IN" sz="1400">
                        <a:solidFill>
                          <a:srgbClr val="000000"/>
                        </a:solidFill>
                        <a:effectLst/>
                      </a:endParaRPr>
                    </a:p>
                  </a:txBody>
                  <a:tcPr marL="52754" marR="52754" marT="26377" marB="26377" anchor="ctr"/>
                </a:tc>
                <a:tc>
                  <a:txBody>
                    <a:bodyPr/>
                    <a:lstStyle/>
                    <a:p>
                      <a:r>
                        <a:rPr lang="en-IN" sz="1400">
                          <a:effectLst/>
                        </a:rPr>
                        <a:t>BLAKE</a:t>
                      </a:r>
                      <a:endParaRPr lang="en-IN" sz="1400">
                        <a:solidFill>
                          <a:srgbClr val="000000"/>
                        </a:solidFill>
                        <a:effectLst/>
                      </a:endParaRPr>
                    </a:p>
                  </a:txBody>
                  <a:tcPr marL="52754" marR="52754" marT="26377" marB="26377" anchor="ctr"/>
                </a:tc>
                <a:tc>
                  <a:txBody>
                    <a:bodyPr/>
                    <a:lstStyle/>
                    <a:p>
                      <a:r>
                        <a:rPr lang="en-IN" sz="1400" dirty="0">
                          <a:effectLst/>
                        </a:rPr>
                        <a:t>MANAGER</a:t>
                      </a:r>
                      <a:endParaRPr lang="en-IN" sz="1400" dirty="0">
                        <a:solidFill>
                          <a:srgbClr val="000000"/>
                        </a:solidFill>
                        <a:effectLst/>
                      </a:endParaRPr>
                    </a:p>
                  </a:txBody>
                  <a:tcPr marL="52754" marR="52754" marT="26377" marB="26377" anchor="ctr"/>
                </a:tc>
                <a:tc>
                  <a:txBody>
                    <a:bodyPr/>
                    <a:lstStyle/>
                    <a:p>
                      <a:r>
                        <a:rPr lang="en-IN" sz="1400">
                          <a:effectLst/>
                        </a:rPr>
                        <a:t>7839</a:t>
                      </a:r>
                      <a:endParaRPr lang="en-IN" sz="1400">
                        <a:solidFill>
                          <a:srgbClr val="000000"/>
                        </a:solidFill>
                        <a:effectLst/>
                      </a:endParaRPr>
                    </a:p>
                  </a:txBody>
                  <a:tcPr marL="52754" marR="52754" marT="26377" marB="26377" anchor="ctr"/>
                </a:tc>
                <a:tc>
                  <a:txBody>
                    <a:bodyPr/>
                    <a:lstStyle/>
                    <a:p>
                      <a:r>
                        <a:rPr lang="en-IN" sz="1400">
                          <a:effectLst/>
                        </a:rPr>
                        <a:t>01-MAY-81</a:t>
                      </a:r>
                      <a:endParaRPr lang="en-IN" sz="1400">
                        <a:solidFill>
                          <a:srgbClr val="000000"/>
                        </a:solidFill>
                        <a:effectLst/>
                      </a:endParaRPr>
                    </a:p>
                  </a:txBody>
                  <a:tcPr marL="52754" marR="52754" marT="26377" marB="26377" anchor="ctr"/>
                </a:tc>
                <a:tc>
                  <a:txBody>
                    <a:bodyPr/>
                    <a:lstStyle/>
                    <a:p>
                      <a:r>
                        <a:rPr lang="en-IN" sz="1400">
                          <a:effectLst/>
                        </a:rPr>
                        <a:t>2850</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30</a:t>
                      </a:r>
                      <a:endParaRPr lang="en-IN" sz="1400">
                        <a:solidFill>
                          <a:srgbClr val="000000"/>
                        </a:solidFill>
                        <a:effectLst/>
                      </a:endParaRPr>
                    </a:p>
                  </a:txBody>
                  <a:tcPr marL="52754" marR="52754" marT="26377" marB="26377" anchor="ctr"/>
                </a:tc>
              </a:tr>
              <a:tr h="293077">
                <a:tc>
                  <a:txBody>
                    <a:bodyPr/>
                    <a:lstStyle/>
                    <a:p>
                      <a:r>
                        <a:rPr lang="en-IN" sz="1400">
                          <a:effectLst/>
                        </a:rPr>
                        <a:t>7782</a:t>
                      </a:r>
                      <a:endParaRPr lang="en-IN" sz="1400">
                        <a:solidFill>
                          <a:srgbClr val="000000"/>
                        </a:solidFill>
                        <a:effectLst/>
                      </a:endParaRPr>
                    </a:p>
                  </a:txBody>
                  <a:tcPr marL="52754" marR="52754" marT="26377" marB="26377" anchor="ctr"/>
                </a:tc>
                <a:tc>
                  <a:txBody>
                    <a:bodyPr/>
                    <a:lstStyle/>
                    <a:p>
                      <a:r>
                        <a:rPr lang="en-IN" sz="1400" dirty="0">
                          <a:effectLst/>
                        </a:rPr>
                        <a:t>CLARK</a:t>
                      </a:r>
                      <a:endParaRPr lang="en-IN" sz="1400" dirty="0">
                        <a:solidFill>
                          <a:srgbClr val="000000"/>
                        </a:solidFill>
                        <a:effectLst/>
                      </a:endParaRPr>
                    </a:p>
                  </a:txBody>
                  <a:tcPr marL="52754" marR="52754" marT="26377" marB="26377" anchor="ctr"/>
                </a:tc>
                <a:tc>
                  <a:txBody>
                    <a:bodyPr/>
                    <a:lstStyle/>
                    <a:p>
                      <a:r>
                        <a:rPr lang="en-IN" sz="1400">
                          <a:effectLst/>
                        </a:rPr>
                        <a:t>MANAGER</a:t>
                      </a:r>
                      <a:endParaRPr lang="en-IN" sz="1400">
                        <a:solidFill>
                          <a:srgbClr val="000000"/>
                        </a:solidFill>
                        <a:effectLst/>
                      </a:endParaRPr>
                    </a:p>
                  </a:txBody>
                  <a:tcPr marL="52754" marR="52754" marT="26377" marB="26377" anchor="ctr"/>
                </a:tc>
                <a:tc>
                  <a:txBody>
                    <a:bodyPr/>
                    <a:lstStyle/>
                    <a:p>
                      <a:r>
                        <a:rPr lang="en-IN" sz="1400" dirty="0">
                          <a:effectLst/>
                        </a:rPr>
                        <a:t>7839</a:t>
                      </a:r>
                      <a:endParaRPr lang="en-IN" sz="1400" dirty="0">
                        <a:solidFill>
                          <a:srgbClr val="000000"/>
                        </a:solidFill>
                        <a:effectLst/>
                      </a:endParaRPr>
                    </a:p>
                  </a:txBody>
                  <a:tcPr marL="52754" marR="52754" marT="26377" marB="26377" anchor="ctr"/>
                </a:tc>
                <a:tc>
                  <a:txBody>
                    <a:bodyPr/>
                    <a:lstStyle/>
                    <a:p>
                      <a:r>
                        <a:rPr lang="en-IN" sz="1400">
                          <a:effectLst/>
                        </a:rPr>
                        <a:t>09-JUN-81</a:t>
                      </a:r>
                      <a:endParaRPr lang="en-IN" sz="1400">
                        <a:solidFill>
                          <a:srgbClr val="000000"/>
                        </a:solidFill>
                        <a:effectLst/>
                      </a:endParaRPr>
                    </a:p>
                  </a:txBody>
                  <a:tcPr marL="52754" marR="52754" marT="26377" marB="26377" anchor="ctr"/>
                </a:tc>
                <a:tc>
                  <a:txBody>
                    <a:bodyPr/>
                    <a:lstStyle/>
                    <a:p>
                      <a:r>
                        <a:rPr lang="en-IN" sz="1400">
                          <a:effectLst/>
                        </a:rPr>
                        <a:t>2450</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10</a:t>
                      </a:r>
                      <a:endParaRPr lang="en-IN" sz="1400">
                        <a:solidFill>
                          <a:srgbClr val="000000"/>
                        </a:solidFill>
                        <a:effectLst/>
                      </a:endParaRPr>
                    </a:p>
                  </a:txBody>
                  <a:tcPr marL="52754" marR="52754" marT="26377" marB="26377" anchor="ctr"/>
                </a:tc>
              </a:tr>
              <a:tr h="293077">
                <a:tc>
                  <a:txBody>
                    <a:bodyPr/>
                    <a:lstStyle/>
                    <a:p>
                      <a:r>
                        <a:rPr lang="en-IN" sz="1400">
                          <a:effectLst/>
                        </a:rPr>
                        <a:t>7566</a:t>
                      </a:r>
                      <a:endParaRPr lang="en-IN" sz="1400">
                        <a:solidFill>
                          <a:srgbClr val="000000"/>
                        </a:solidFill>
                        <a:effectLst/>
                      </a:endParaRPr>
                    </a:p>
                  </a:txBody>
                  <a:tcPr marL="52754" marR="52754" marT="26377" marB="26377" anchor="ctr"/>
                </a:tc>
                <a:tc>
                  <a:txBody>
                    <a:bodyPr/>
                    <a:lstStyle/>
                    <a:p>
                      <a:r>
                        <a:rPr lang="en-IN" sz="1400">
                          <a:effectLst/>
                        </a:rPr>
                        <a:t>JONES</a:t>
                      </a:r>
                      <a:endParaRPr lang="en-IN" sz="1400">
                        <a:solidFill>
                          <a:srgbClr val="000000"/>
                        </a:solidFill>
                        <a:effectLst/>
                      </a:endParaRPr>
                    </a:p>
                  </a:txBody>
                  <a:tcPr marL="52754" marR="52754" marT="26377" marB="26377" anchor="ctr"/>
                </a:tc>
                <a:tc>
                  <a:txBody>
                    <a:bodyPr/>
                    <a:lstStyle/>
                    <a:p>
                      <a:r>
                        <a:rPr lang="en-IN" sz="1400">
                          <a:effectLst/>
                        </a:rPr>
                        <a:t>MANAGER</a:t>
                      </a:r>
                      <a:endParaRPr lang="en-IN" sz="1400">
                        <a:solidFill>
                          <a:srgbClr val="000000"/>
                        </a:solidFill>
                        <a:effectLst/>
                      </a:endParaRPr>
                    </a:p>
                  </a:txBody>
                  <a:tcPr marL="52754" marR="52754" marT="26377" marB="26377" anchor="ctr"/>
                </a:tc>
                <a:tc>
                  <a:txBody>
                    <a:bodyPr/>
                    <a:lstStyle/>
                    <a:p>
                      <a:r>
                        <a:rPr lang="en-IN" sz="1400">
                          <a:effectLst/>
                        </a:rPr>
                        <a:t>7839</a:t>
                      </a:r>
                      <a:endParaRPr lang="en-IN" sz="1400">
                        <a:solidFill>
                          <a:srgbClr val="000000"/>
                        </a:solidFill>
                        <a:effectLst/>
                      </a:endParaRPr>
                    </a:p>
                  </a:txBody>
                  <a:tcPr marL="52754" marR="52754" marT="26377" marB="26377" anchor="ctr"/>
                </a:tc>
                <a:tc>
                  <a:txBody>
                    <a:bodyPr/>
                    <a:lstStyle/>
                    <a:p>
                      <a:r>
                        <a:rPr lang="en-IN" sz="1400">
                          <a:effectLst/>
                        </a:rPr>
                        <a:t>02-APR-81</a:t>
                      </a:r>
                      <a:endParaRPr lang="en-IN" sz="1400">
                        <a:solidFill>
                          <a:srgbClr val="000000"/>
                        </a:solidFill>
                        <a:effectLst/>
                      </a:endParaRPr>
                    </a:p>
                  </a:txBody>
                  <a:tcPr marL="52754" marR="52754" marT="26377" marB="26377" anchor="ctr"/>
                </a:tc>
                <a:tc>
                  <a:txBody>
                    <a:bodyPr/>
                    <a:lstStyle/>
                    <a:p>
                      <a:r>
                        <a:rPr lang="en-IN" sz="1400">
                          <a:effectLst/>
                        </a:rPr>
                        <a:t>2975</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20</a:t>
                      </a:r>
                      <a:endParaRPr lang="en-IN" sz="1400">
                        <a:solidFill>
                          <a:srgbClr val="000000"/>
                        </a:solidFill>
                        <a:effectLst/>
                      </a:endParaRPr>
                    </a:p>
                  </a:txBody>
                  <a:tcPr marL="52754" marR="52754" marT="26377" marB="26377" anchor="ctr"/>
                </a:tc>
              </a:tr>
              <a:tr h="293077">
                <a:tc>
                  <a:txBody>
                    <a:bodyPr/>
                    <a:lstStyle/>
                    <a:p>
                      <a:r>
                        <a:rPr lang="en-IN" sz="1400">
                          <a:effectLst/>
                        </a:rPr>
                        <a:t>7788</a:t>
                      </a:r>
                      <a:endParaRPr lang="en-IN" sz="1400">
                        <a:solidFill>
                          <a:srgbClr val="000000"/>
                        </a:solidFill>
                        <a:effectLst/>
                      </a:endParaRPr>
                    </a:p>
                  </a:txBody>
                  <a:tcPr marL="52754" marR="52754" marT="26377" marB="26377" anchor="ctr"/>
                </a:tc>
                <a:tc>
                  <a:txBody>
                    <a:bodyPr/>
                    <a:lstStyle/>
                    <a:p>
                      <a:r>
                        <a:rPr lang="en-IN" sz="1400">
                          <a:effectLst/>
                        </a:rPr>
                        <a:t>SCOTT</a:t>
                      </a:r>
                      <a:endParaRPr lang="en-IN" sz="1400">
                        <a:solidFill>
                          <a:srgbClr val="000000"/>
                        </a:solidFill>
                        <a:effectLst/>
                      </a:endParaRPr>
                    </a:p>
                  </a:txBody>
                  <a:tcPr marL="52754" marR="52754" marT="26377" marB="26377" anchor="ctr"/>
                </a:tc>
                <a:tc>
                  <a:txBody>
                    <a:bodyPr/>
                    <a:lstStyle/>
                    <a:p>
                      <a:r>
                        <a:rPr lang="en-IN" sz="1400">
                          <a:effectLst/>
                        </a:rPr>
                        <a:t>ANALYST</a:t>
                      </a:r>
                      <a:endParaRPr lang="en-IN" sz="1400">
                        <a:solidFill>
                          <a:srgbClr val="000000"/>
                        </a:solidFill>
                        <a:effectLst/>
                      </a:endParaRPr>
                    </a:p>
                  </a:txBody>
                  <a:tcPr marL="52754" marR="52754" marT="26377" marB="26377" anchor="ctr"/>
                </a:tc>
                <a:tc>
                  <a:txBody>
                    <a:bodyPr/>
                    <a:lstStyle/>
                    <a:p>
                      <a:r>
                        <a:rPr lang="en-IN" sz="1400" dirty="0">
                          <a:effectLst/>
                        </a:rPr>
                        <a:t>7566</a:t>
                      </a:r>
                      <a:endParaRPr lang="en-IN" sz="1400" dirty="0">
                        <a:solidFill>
                          <a:srgbClr val="000000"/>
                        </a:solidFill>
                        <a:effectLst/>
                      </a:endParaRPr>
                    </a:p>
                  </a:txBody>
                  <a:tcPr marL="52754" marR="52754" marT="26377" marB="26377" anchor="ctr"/>
                </a:tc>
                <a:tc>
                  <a:txBody>
                    <a:bodyPr/>
                    <a:lstStyle/>
                    <a:p>
                      <a:r>
                        <a:rPr lang="en-IN" sz="1400">
                          <a:effectLst/>
                        </a:rPr>
                        <a:t>19-APR-87</a:t>
                      </a:r>
                      <a:endParaRPr lang="en-IN" sz="1400">
                        <a:solidFill>
                          <a:srgbClr val="000000"/>
                        </a:solidFill>
                        <a:effectLst/>
                      </a:endParaRPr>
                    </a:p>
                  </a:txBody>
                  <a:tcPr marL="52754" marR="52754" marT="26377" marB="26377" anchor="ctr"/>
                </a:tc>
                <a:tc>
                  <a:txBody>
                    <a:bodyPr/>
                    <a:lstStyle/>
                    <a:p>
                      <a:r>
                        <a:rPr lang="en-IN" sz="1400">
                          <a:effectLst/>
                        </a:rPr>
                        <a:t>3000</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20</a:t>
                      </a:r>
                      <a:endParaRPr lang="en-IN" sz="1400">
                        <a:solidFill>
                          <a:srgbClr val="000000"/>
                        </a:solidFill>
                        <a:effectLst/>
                      </a:endParaRPr>
                    </a:p>
                  </a:txBody>
                  <a:tcPr marL="52754" marR="52754" marT="26377" marB="26377" anchor="ctr"/>
                </a:tc>
              </a:tr>
              <a:tr h="293077">
                <a:tc>
                  <a:txBody>
                    <a:bodyPr/>
                    <a:lstStyle/>
                    <a:p>
                      <a:r>
                        <a:rPr lang="en-IN" sz="1400">
                          <a:effectLst/>
                        </a:rPr>
                        <a:t>7902</a:t>
                      </a:r>
                      <a:endParaRPr lang="en-IN" sz="1400">
                        <a:solidFill>
                          <a:srgbClr val="000000"/>
                        </a:solidFill>
                        <a:effectLst/>
                      </a:endParaRPr>
                    </a:p>
                  </a:txBody>
                  <a:tcPr marL="52754" marR="52754" marT="26377" marB="26377" anchor="ctr"/>
                </a:tc>
                <a:tc>
                  <a:txBody>
                    <a:bodyPr/>
                    <a:lstStyle/>
                    <a:p>
                      <a:r>
                        <a:rPr lang="en-IN" sz="1400">
                          <a:effectLst/>
                        </a:rPr>
                        <a:t>FORD</a:t>
                      </a:r>
                      <a:endParaRPr lang="en-IN" sz="1400">
                        <a:solidFill>
                          <a:srgbClr val="000000"/>
                        </a:solidFill>
                        <a:effectLst/>
                      </a:endParaRPr>
                    </a:p>
                  </a:txBody>
                  <a:tcPr marL="52754" marR="52754" marT="26377" marB="26377" anchor="ctr"/>
                </a:tc>
                <a:tc>
                  <a:txBody>
                    <a:bodyPr/>
                    <a:lstStyle/>
                    <a:p>
                      <a:r>
                        <a:rPr lang="en-IN" sz="1400">
                          <a:effectLst/>
                        </a:rPr>
                        <a:t>ANALYST</a:t>
                      </a:r>
                      <a:endParaRPr lang="en-IN" sz="1400">
                        <a:solidFill>
                          <a:srgbClr val="000000"/>
                        </a:solidFill>
                        <a:effectLst/>
                      </a:endParaRPr>
                    </a:p>
                  </a:txBody>
                  <a:tcPr marL="52754" marR="52754" marT="26377" marB="26377" anchor="ctr"/>
                </a:tc>
                <a:tc>
                  <a:txBody>
                    <a:bodyPr/>
                    <a:lstStyle/>
                    <a:p>
                      <a:r>
                        <a:rPr lang="en-IN" sz="1400">
                          <a:effectLst/>
                        </a:rPr>
                        <a:t>7566</a:t>
                      </a:r>
                      <a:endParaRPr lang="en-IN" sz="1400">
                        <a:solidFill>
                          <a:srgbClr val="000000"/>
                        </a:solidFill>
                        <a:effectLst/>
                      </a:endParaRPr>
                    </a:p>
                  </a:txBody>
                  <a:tcPr marL="52754" marR="52754" marT="26377" marB="26377" anchor="ctr"/>
                </a:tc>
                <a:tc>
                  <a:txBody>
                    <a:bodyPr/>
                    <a:lstStyle/>
                    <a:p>
                      <a:r>
                        <a:rPr lang="en-IN" sz="1400">
                          <a:effectLst/>
                        </a:rPr>
                        <a:t>03-DEC-81</a:t>
                      </a:r>
                      <a:endParaRPr lang="en-IN" sz="1400">
                        <a:solidFill>
                          <a:srgbClr val="000000"/>
                        </a:solidFill>
                        <a:effectLst/>
                      </a:endParaRPr>
                    </a:p>
                  </a:txBody>
                  <a:tcPr marL="52754" marR="52754" marT="26377" marB="26377" anchor="ctr"/>
                </a:tc>
                <a:tc>
                  <a:txBody>
                    <a:bodyPr/>
                    <a:lstStyle/>
                    <a:p>
                      <a:r>
                        <a:rPr lang="en-IN" sz="1400">
                          <a:effectLst/>
                        </a:rPr>
                        <a:t>3000</a:t>
                      </a:r>
                      <a:endParaRPr lang="en-IN" sz="1400">
                        <a:solidFill>
                          <a:srgbClr val="000000"/>
                        </a:solidFill>
                        <a:effectLst/>
                      </a:endParaRPr>
                    </a:p>
                  </a:txBody>
                  <a:tcPr marL="52754" marR="52754" marT="26377" marB="26377" anchor="ctr"/>
                </a:tc>
                <a:tc>
                  <a:txBody>
                    <a:bodyPr/>
                    <a:lstStyle/>
                    <a:p>
                      <a:r>
                        <a:rPr lang="en-IN" sz="1400">
                          <a:effectLst/>
                        </a:rPr>
                        <a:t>- </a:t>
                      </a:r>
                      <a:endParaRPr lang="en-IN" sz="1400">
                        <a:solidFill>
                          <a:srgbClr val="000000"/>
                        </a:solidFill>
                        <a:effectLst/>
                      </a:endParaRPr>
                    </a:p>
                  </a:txBody>
                  <a:tcPr marL="52754" marR="52754" marT="26377" marB="26377" anchor="ctr"/>
                </a:tc>
                <a:tc>
                  <a:txBody>
                    <a:bodyPr/>
                    <a:lstStyle/>
                    <a:p>
                      <a:r>
                        <a:rPr lang="en-IN" sz="1400">
                          <a:effectLst/>
                        </a:rPr>
                        <a:t>20</a:t>
                      </a:r>
                      <a:endParaRPr lang="en-IN" sz="1400">
                        <a:solidFill>
                          <a:srgbClr val="000000"/>
                        </a:solidFill>
                        <a:effectLst/>
                      </a:endParaRPr>
                    </a:p>
                  </a:txBody>
                  <a:tcPr marL="52754" marR="52754" marT="26377" marB="26377" anchor="ctr"/>
                </a:tc>
              </a:tr>
              <a:tr h="293077">
                <a:tc>
                  <a:txBody>
                    <a:bodyPr/>
                    <a:lstStyle/>
                    <a:p>
                      <a:r>
                        <a:rPr lang="en-IN" sz="1400">
                          <a:effectLst/>
                        </a:rPr>
                        <a:t>7499</a:t>
                      </a:r>
                      <a:endParaRPr lang="en-IN" sz="1400">
                        <a:solidFill>
                          <a:srgbClr val="000000"/>
                        </a:solidFill>
                        <a:effectLst/>
                      </a:endParaRPr>
                    </a:p>
                  </a:txBody>
                  <a:tcPr marL="52754" marR="52754" marT="26377" marB="26377" anchor="ctr"/>
                </a:tc>
                <a:tc>
                  <a:txBody>
                    <a:bodyPr/>
                    <a:lstStyle/>
                    <a:p>
                      <a:r>
                        <a:rPr lang="en-IN" sz="1400">
                          <a:effectLst/>
                        </a:rPr>
                        <a:t>ALLEN</a:t>
                      </a:r>
                      <a:endParaRPr lang="en-IN" sz="1400">
                        <a:solidFill>
                          <a:srgbClr val="000000"/>
                        </a:solidFill>
                        <a:effectLst/>
                      </a:endParaRPr>
                    </a:p>
                  </a:txBody>
                  <a:tcPr marL="52754" marR="52754" marT="26377" marB="26377" anchor="ctr"/>
                </a:tc>
                <a:tc>
                  <a:txBody>
                    <a:bodyPr/>
                    <a:lstStyle/>
                    <a:p>
                      <a:r>
                        <a:rPr lang="en-IN" sz="1400" dirty="0">
                          <a:effectLst/>
                        </a:rPr>
                        <a:t>SALESMAN</a:t>
                      </a:r>
                      <a:endParaRPr lang="en-IN" sz="1400" dirty="0">
                        <a:solidFill>
                          <a:srgbClr val="000000"/>
                        </a:solidFill>
                        <a:effectLst/>
                      </a:endParaRPr>
                    </a:p>
                  </a:txBody>
                  <a:tcPr marL="52754" marR="52754" marT="26377" marB="26377" anchor="ctr"/>
                </a:tc>
                <a:tc>
                  <a:txBody>
                    <a:bodyPr/>
                    <a:lstStyle/>
                    <a:p>
                      <a:r>
                        <a:rPr lang="en-IN" sz="1400">
                          <a:effectLst/>
                        </a:rPr>
                        <a:t>7698</a:t>
                      </a:r>
                      <a:endParaRPr lang="en-IN" sz="1400">
                        <a:solidFill>
                          <a:srgbClr val="000000"/>
                        </a:solidFill>
                        <a:effectLst/>
                      </a:endParaRPr>
                    </a:p>
                  </a:txBody>
                  <a:tcPr marL="52754" marR="52754" marT="26377" marB="26377" anchor="ctr"/>
                </a:tc>
                <a:tc>
                  <a:txBody>
                    <a:bodyPr/>
                    <a:lstStyle/>
                    <a:p>
                      <a:r>
                        <a:rPr lang="en-IN" sz="1400">
                          <a:effectLst/>
                        </a:rPr>
                        <a:t>20-FEB-81</a:t>
                      </a:r>
                      <a:endParaRPr lang="en-IN" sz="1400">
                        <a:solidFill>
                          <a:srgbClr val="000000"/>
                        </a:solidFill>
                        <a:effectLst/>
                      </a:endParaRPr>
                    </a:p>
                  </a:txBody>
                  <a:tcPr marL="52754" marR="52754" marT="26377" marB="26377" anchor="ctr"/>
                </a:tc>
                <a:tc>
                  <a:txBody>
                    <a:bodyPr/>
                    <a:lstStyle/>
                    <a:p>
                      <a:r>
                        <a:rPr lang="en-IN" sz="1400">
                          <a:effectLst/>
                        </a:rPr>
                        <a:t>1600</a:t>
                      </a:r>
                      <a:endParaRPr lang="en-IN" sz="1400">
                        <a:solidFill>
                          <a:srgbClr val="000000"/>
                        </a:solidFill>
                        <a:effectLst/>
                      </a:endParaRPr>
                    </a:p>
                  </a:txBody>
                  <a:tcPr marL="52754" marR="52754" marT="26377" marB="26377" anchor="ctr"/>
                </a:tc>
                <a:tc>
                  <a:txBody>
                    <a:bodyPr/>
                    <a:lstStyle/>
                    <a:p>
                      <a:r>
                        <a:rPr lang="en-IN" sz="1400">
                          <a:effectLst/>
                        </a:rPr>
                        <a:t>300</a:t>
                      </a:r>
                      <a:endParaRPr lang="en-IN" sz="1400">
                        <a:solidFill>
                          <a:srgbClr val="000000"/>
                        </a:solidFill>
                        <a:effectLst/>
                      </a:endParaRPr>
                    </a:p>
                  </a:txBody>
                  <a:tcPr marL="52754" marR="52754" marT="26377" marB="26377" anchor="ctr"/>
                </a:tc>
                <a:tc>
                  <a:txBody>
                    <a:bodyPr/>
                    <a:lstStyle/>
                    <a:p>
                      <a:r>
                        <a:rPr lang="en-IN" sz="1400">
                          <a:effectLst/>
                        </a:rPr>
                        <a:t>30</a:t>
                      </a:r>
                      <a:endParaRPr lang="en-IN" sz="1400">
                        <a:solidFill>
                          <a:srgbClr val="000000"/>
                        </a:solidFill>
                        <a:effectLst/>
                      </a:endParaRPr>
                    </a:p>
                  </a:txBody>
                  <a:tcPr marL="52754" marR="52754" marT="26377" marB="26377" anchor="ctr"/>
                </a:tc>
              </a:tr>
              <a:tr h="293077">
                <a:tc>
                  <a:txBody>
                    <a:bodyPr/>
                    <a:lstStyle/>
                    <a:p>
                      <a:r>
                        <a:rPr lang="en-IN" sz="1400">
                          <a:effectLst/>
                        </a:rPr>
                        <a:t>7844</a:t>
                      </a:r>
                      <a:endParaRPr lang="en-IN" sz="1400">
                        <a:solidFill>
                          <a:srgbClr val="000000"/>
                        </a:solidFill>
                        <a:effectLst/>
                      </a:endParaRPr>
                    </a:p>
                  </a:txBody>
                  <a:tcPr marL="52754" marR="52754" marT="26377" marB="26377" anchor="ctr"/>
                </a:tc>
                <a:tc>
                  <a:txBody>
                    <a:bodyPr/>
                    <a:lstStyle/>
                    <a:p>
                      <a:r>
                        <a:rPr lang="en-IN" sz="1400">
                          <a:effectLst/>
                        </a:rPr>
                        <a:t>TURNER</a:t>
                      </a:r>
                      <a:endParaRPr lang="en-IN" sz="1400">
                        <a:solidFill>
                          <a:srgbClr val="000000"/>
                        </a:solidFill>
                        <a:effectLst/>
                      </a:endParaRPr>
                    </a:p>
                  </a:txBody>
                  <a:tcPr marL="52754" marR="52754" marT="26377" marB="26377" anchor="ctr"/>
                </a:tc>
                <a:tc>
                  <a:txBody>
                    <a:bodyPr/>
                    <a:lstStyle/>
                    <a:p>
                      <a:r>
                        <a:rPr lang="en-IN" sz="1400">
                          <a:effectLst/>
                        </a:rPr>
                        <a:t>SALESMAN</a:t>
                      </a:r>
                      <a:endParaRPr lang="en-IN" sz="1400">
                        <a:solidFill>
                          <a:srgbClr val="000000"/>
                        </a:solidFill>
                        <a:effectLst/>
                      </a:endParaRPr>
                    </a:p>
                  </a:txBody>
                  <a:tcPr marL="52754" marR="52754" marT="26377" marB="26377" anchor="ctr"/>
                </a:tc>
                <a:tc>
                  <a:txBody>
                    <a:bodyPr/>
                    <a:lstStyle/>
                    <a:p>
                      <a:r>
                        <a:rPr lang="en-IN" sz="1400">
                          <a:effectLst/>
                        </a:rPr>
                        <a:t>7698</a:t>
                      </a:r>
                      <a:endParaRPr lang="en-IN" sz="1400">
                        <a:solidFill>
                          <a:srgbClr val="000000"/>
                        </a:solidFill>
                        <a:effectLst/>
                      </a:endParaRPr>
                    </a:p>
                  </a:txBody>
                  <a:tcPr marL="52754" marR="52754" marT="26377" marB="26377" anchor="ctr"/>
                </a:tc>
                <a:tc>
                  <a:txBody>
                    <a:bodyPr/>
                    <a:lstStyle/>
                    <a:p>
                      <a:r>
                        <a:rPr lang="en-IN" sz="1400">
                          <a:effectLst/>
                        </a:rPr>
                        <a:t>08-SEP-81</a:t>
                      </a:r>
                      <a:endParaRPr lang="en-IN" sz="1400">
                        <a:solidFill>
                          <a:srgbClr val="000000"/>
                        </a:solidFill>
                        <a:effectLst/>
                      </a:endParaRPr>
                    </a:p>
                  </a:txBody>
                  <a:tcPr marL="52754" marR="52754" marT="26377" marB="26377" anchor="ctr"/>
                </a:tc>
                <a:tc>
                  <a:txBody>
                    <a:bodyPr/>
                    <a:lstStyle/>
                    <a:p>
                      <a:r>
                        <a:rPr lang="en-IN" sz="1400">
                          <a:effectLst/>
                        </a:rPr>
                        <a:t>1500</a:t>
                      </a:r>
                      <a:endParaRPr lang="en-IN" sz="1400">
                        <a:solidFill>
                          <a:srgbClr val="000000"/>
                        </a:solidFill>
                        <a:effectLst/>
                      </a:endParaRPr>
                    </a:p>
                  </a:txBody>
                  <a:tcPr marL="52754" marR="52754" marT="26377" marB="26377" anchor="ctr"/>
                </a:tc>
                <a:tc>
                  <a:txBody>
                    <a:bodyPr/>
                    <a:lstStyle/>
                    <a:p>
                      <a:r>
                        <a:rPr lang="en-IN" sz="1400">
                          <a:effectLst/>
                        </a:rPr>
                        <a:t>0</a:t>
                      </a:r>
                      <a:endParaRPr lang="en-IN" sz="1400">
                        <a:solidFill>
                          <a:srgbClr val="000000"/>
                        </a:solidFill>
                        <a:effectLst/>
                      </a:endParaRPr>
                    </a:p>
                  </a:txBody>
                  <a:tcPr marL="52754" marR="52754" marT="26377" marB="26377" anchor="ctr"/>
                </a:tc>
                <a:tc>
                  <a:txBody>
                    <a:bodyPr/>
                    <a:lstStyle/>
                    <a:p>
                      <a:r>
                        <a:rPr lang="en-IN" sz="1400" dirty="0">
                          <a:effectLst/>
                        </a:rPr>
                        <a:t>30</a:t>
                      </a:r>
                      <a:endParaRPr lang="en-IN" sz="1400" dirty="0">
                        <a:solidFill>
                          <a:srgbClr val="000000"/>
                        </a:solidFill>
                        <a:effectLst/>
                      </a:endParaRPr>
                    </a:p>
                  </a:txBody>
                  <a:tcPr marL="52754" marR="52754" marT="26377" marB="26377" anchor="ctr"/>
                </a:tc>
              </a:tr>
            </a:tbl>
          </a:graphicData>
        </a:graphic>
      </p:graphicFrame>
    </p:spTree>
    <p:extLst>
      <p:ext uri="{BB962C8B-B14F-4D97-AF65-F5344CB8AC3E}">
        <p14:creationId xmlns:p14="http://schemas.microsoft.com/office/powerpoint/2010/main" val="184283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5137</TotalTime>
  <Words>6218</Words>
  <Application>Microsoft Office PowerPoint</Application>
  <PresentationFormat>On-screen Show (4:3)</PresentationFormat>
  <Paragraphs>2232</Paragraphs>
  <Slides>69</Slides>
  <Notes>10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Adjacency</vt:lpstr>
      <vt:lpstr>PowerPoint Presentation</vt:lpstr>
      <vt:lpstr>Synonym</vt:lpstr>
      <vt:lpstr>Some Data Dictionary Tables…</vt:lpstr>
      <vt:lpstr>Some Data Dictionary Tables…</vt:lpstr>
      <vt:lpstr>PowerPoint Presentation</vt:lpstr>
      <vt:lpstr>SET operators</vt:lpstr>
      <vt:lpstr>SET operators</vt:lpstr>
      <vt:lpstr>UNION and UNION ALL</vt:lpstr>
      <vt:lpstr>SET operators</vt:lpstr>
      <vt:lpstr>UNION</vt:lpstr>
      <vt:lpstr>UNION</vt:lpstr>
      <vt:lpstr>UNION ALL</vt:lpstr>
      <vt:lpstr>UNION</vt:lpstr>
      <vt:lpstr>INTERSECT (EXCEPT)</vt:lpstr>
      <vt:lpstr>MINUS (EMP1 – EMP2)</vt:lpstr>
      <vt:lpstr>MINUS (EMP2 – EMP1)</vt:lpstr>
      <vt:lpstr>PowerPoint Presentation</vt:lpstr>
      <vt:lpstr>VIEWS</vt:lpstr>
      <vt:lpstr>PowerPoint Presentation</vt:lpstr>
      <vt:lpstr>PowerPoint Presentation</vt:lpstr>
      <vt:lpstr>PowerPoint Presentation</vt:lpstr>
      <vt:lpstr>VIEWS</vt:lpstr>
      <vt:lpstr>VIEWS</vt:lpstr>
      <vt:lpstr>VIEWS</vt:lpstr>
      <vt:lpstr>VIEWS</vt:lpstr>
      <vt:lpstr>VIEWS</vt:lpstr>
      <vt:lpstr>VIEWS</vt:lpstr>
      <vt:lpstr>PowerPoint Presentation</vt:lpstr>
      <vt:lpstr>PowerPoint Presentation</vt:lpstr>
      <vt:lpstr>PowerPoint Presentation</vt:lpstr>
      <vt:lpstr>PowerPoint Presentation</vt:lpstr>
      <vt:lpstr>PowerPoint Presentation</vt:lpstr>
      <vt:lpstr>PowerPoint Presentation</vt:lpstr>
      <vt:lpstr>READ-ONLY VIEWS</vt:lpstr>
      <vt:lpstr>VIEWS and USERS</vt:lpstr>
      <vt:lpstr>Data Dictionary Table for VIEWs</vt:lpstr>
      <vt:lpstr>Some more facts on VIEWS</vt:lpstr>
      <vt:lpstr>Some more facts on VIEWS</vt:lpstr>
      <vt:lpstr>MATERIALIZED VIEWS</vt:lpstr>
      <vt:lpstr>MATERIALIZED VIEWS</vt:lpstr>
      <vt:lpstr>VIEWS vs MATERIALIZED VIEWS</vt:lpstr>
      <vt:lpstr>PowerPoint Presentation</vt:lpstr>
      <vt:lpstr>TRANSACTION CONTROL</vt:lpstr>
      <vt:lpstr>TRANSACTION CONTROL</vt:lpstr>
      <vt:lpstr>TRANSACTION CONTROL</vt:lpstr>
      <vt:lpstr>TRANSACTION CONTROL</vt:lpstr>
      <vt:lpstr>TRANSACTION CONTROL</vt:lpstr>
      <vt:lpstr>TRANSACTION CONTROL</vt:lpstr>
      <vt:lpstr>TRANSACTION CONTROL</vt:lpstr>
      <vt:lpstr>TRANSACTION CONTROL</vt:lpstr>
      <vt:lpstr>TRANSACTION CONTROL</vt:lpstr>
      <vt:lpstr>PowerPoint Presentation</vt:lpstr>
      <vt:lpstr>ROLLBACK TO SAVEPOINT</vt:lpstr>
      <vt:lpstr>SET TRANSACTION</vt:lpstr>
      <vt:lpstr>SET TRANSACTION</vt:lpstr>
      <vt:lpstr>START TRANSACTION</vt:lpstr>
      <vt:lpstr>ADVANCED SQL</vt:lpstr>
      <vt:lpstr>ADVANCED SQL</vt:lpstr>
      <vt:lpstr>The EXISTS operator</vt:lpstr>
      <vt:lpstr>The Top-N Analysis</vt:lpstr>
      <vt:lpstr>The Top-N Analysis</vt:lpstr>
      <vt:lpstr>The Top-N Analysis</vt:lpstr>
      <vt:lpstr>The Top-N Analysis</vt:lpstr>
      <vt:lpstr>PowerPoint Presentation</vt:lpstr>
      <vt:lpstr>PowerPoint Presentation</vt:lpstr>
      <vt:lpstr>PowerPoint Presentation</vt:lpstr>
      <vt:lpstr>PowerPoint Presentation</vt:lpstr>
      <vt:lpstr>PowerPoint Presentation</vt:lpstr>
      <vt:lpstr>End of SQL Tutorial Part-4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 Jivani</dc:creator>
  <cp:lastModifiedBy>Anjali Jivani</cp:lastModifiedBy>
  <cp:revision>595</cp:revision>
  <dcterms:created xsi:type="dcterms:W3CDTF">2020-07-02T12:19:36Z</dcterms:created>
  <dcterms:modified xsi:type="dcterms:W3CDTF">2023-02-21T10:08:46Z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2020-07-02T00:00:00Z</vt:filetime>
  </property>
  <property fmtid="{D5CDD505-2E9C-101B-9397-08002B2CF9AE}" pid="3" name="Creator">
    <vt:lpwstr>PDFium</vt:lpwstr>
  </property>
  <property fmtid="{D5CDD505-2E9C-101B-9397-08002B2CF9AE}" pid="4" name="LastSaved">
    <vt:filetime>2020-07-02T00:00:00Z</vt:filetime>
  </property>
</Properties>
</file>