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notesMasterIdLst>
    <p:notesMasterId r:id="rId53"/>
  </p:notesMasterIdLst>
  <p:sldIdLst>
    <p:sldId id="455" r:id="rId2"/>
    <p:sldId id="374" r:id="rId3"/>
    <p:sldId id="360" r:id="rId4"/>
    <p:sldId id="362" r:id="rId5"/>
    <p:sldId id="364" r:id="rId6"/>
    <p:sldId id="389" r:id="rId7"/>
    <p:sldId id="429" r:id="rId8"/>
    <p:sldId id="400" r:id="rId9"/>
    <p:sldId id="403" r:id="rId10"/>
    <p:sldId id="402" r:id="rId11"/>
    <p:sldId id="401" r:id="rId12"/>
    <p:sldId id="405" r:id="rId13"/>
    <p:sldId id="404" r:id="rId14"/>
    <p:sldId id="406" r:id="rId15"/>
    <p:sldId id="407" r:id="rId16"/>
    <p:sldId id="409" r:id="rId17"/>
    <p:sldId id="410" r:id="rId18"/>
    <p:sldId id="425" r:id="rId19"/>
    <p:sldId id="424" r:id="rId20"/>
    <p:sldId id="414" r:id="rId21"/>
    <p:sldId id="423" r:id="rId22"/>
    <p:sldId id="443" r:id="rId23"/>
    <p:sldId id="426" r:id="rId24"/>
    <p:sldId id="427" r:id="rId25"/>
    <p:sldId id="428" r:id="rId26"/>
    <p:sldId id="430" r:id="rId27"/>
    <p:sldId id="431" r:id="rId28"/>
    <p:sldId id="415" r:id="rId29"/>
    <p:sldId id="432" r:id="rId30"/>
    <p:sldId id="433" r:id="rId31"/>
    <p:sldId id="434" r:id="rId32"/>
    <p:sldId id="444" r:id="rId33"/>
    <p:sldId id="435" r:id="rId34"/>
    <p:sldId id="422" r:id="rId35"/>
    <p:sldId id="436" r:id="rId36"/>
    <p:sldId id="437" r:id="rId37"/>
    <p:sldId id="416" r:id="rId38"/>
    <p:sldId id="438" r:id="rId39"/>
    <p:sldId id="439" r:id="rId40"/>
    <p:sldId id="440" r:id="rId41"/>
    <p:sldId id="452" r:id="rId42"/>
    <p:sldId id="413" r:id="rId43"/>
    <p:sldId id="418" r:id="rId44"/>
    <p:sldId id="441" r:id="rId45"/>
    <p:sldId id="442" r:id="rId46"/>
    <p:sldId id="445" r:id="rId47"/>
    <p:sldId id="446" r:id="rId48"/>
    <p:sldId id="419" r:id="rId49"/>
    <p:sldId id="447" r:id="rId50"/>
    <p:sldId id="454" r:id="rId51"/>
    <p:sldId id="456" r:id="rId5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9154" autoAdjust="0"/>
  </p:normalViewPr>
  <p:slideViewPr>
    <p:cSldViewPr>
      <p:cViewPr>
        <p:scale>
          <a:sx n="78" d="100"/>
          <a:sy n="78" d="100"/>
        </p:scale>
        <p:origin x="-1670" y="-2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7CA926-6136-462D-8386-5DA7FC5C421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2DC02DB-7B9F-46CF-ABDD-D31259CE54FF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N" dirty="0" smtClean="0">
              <a:solidFill>
                <a:schemeClr val="accent5">
                  <a:lumMod val="50000"/>
                </a:schemeClr>
              </a:solidFill>
              <a:latin typeface="Britannic Bold" pitchFamily="34" charset="0"/>
            </a:rPr>
            <a:t>Structured</a:t>
          </a:r>
          <a:endParaRPr lang="en-IN" dirty="0">
            <a:solidFill>
              <a:schemeClr val="accent5">
                <a:lumMod val="50000"/>
              </a:schemeClr>
            </a:solidFill>
            <a:latin typeface="Britannic Bold" pitchFamily="34" charset="0"/>
          </a:endParaRPr>
        </a:p>
      </dgm:t>
    </dgm:pt>
    <dgm:pt modelId="{77602D62-155F-4FCE-9D91-27DE3C1B3AC7}" type="parTrans" cxnId="{8F1BCBBC-8158-4D65-90DB-BD651D3F9B9A}">
      <dgm:prSet/>
      <dgm:spPr/>
      <dgm:t>
        <a:bodyPr/>
        <a:lstStyle/>
        <a:p>
          <a:endParaRPr lang="en-IN"/>
        </a:p>
      </dgm:t>
    </dgm:pt>
    <dgm:pt modelId="{C48C529A-28CD-42A2-BD8B-E7D8C836699D}" type="sibTrans" cxnId="{8F1BCBBC-8158-4D65-90DB-BD651D3F9B9A}">
      <dgm:prSet/>
      <dgm:spPr/>
      <dgm:t>
        <a:bodyPr/>
        <a:lstStyle/>
        <a:p>
          <a:endParaRPr lang="en-IN"/>
        </a:p>
      </dgm:t>
    </dgm:pt>
    <dgm:pt modelId="{C30CF4A1-7E35-441D-B5AE-ADC8DED6B458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N" dirty="0" smtClean="0">
              <a:solidFill>
                <a:schemeClr val="accent5">
                  <a:lumMod val="50000"/>
                </a:schemeClr>
              </a:solidFill>
              <a:latin typeface="Britannic Bold" pitchFamily="34" charset="0"/>
            </a:rPr>
            <a:t>Query</a:t>
          </a:r>
          <a:endParaRPr lang="en-IN" dirty="0">
            <a:solidFill>
              <a:schemeClr val="accent5">
                <a:lumMod val="50000"/>
              </a:schemeClr>
            </a:solidFill>
            <a:latin typeface="Britannic Bold" pitchFamily="34" charset="0"/>
          </a:endParaRPr>
        </a:p>
      </dgm:t>
    </dgm:pt>
    <dgm:pt modelId="{0985B76F-A94F-411D-8D25-A4C528FD143C}" type="parTrans" cxnId="{3164F5B7-71EE-4A90-894E-662B70130990}">
      <dgm:prSet/>
      <dgm:spPr/>
      <dgm:t>
        <a:bodyPr/>
        <a:lstStyle/>
        <a:p>
          <a:endParaRPr lang="en-IN"/>
        </a:p>
      </dgm:t>
    </dgm:pt>
    <dgm:pt modelId="{EBA33CF9-8DE5-41B8-A509-3DE38BFCEF8E}" type="sibTrans" cxnId="{3164F5B7-71EE-4A90-894E-662B70130990}">
      <dgm:prSet/>
      <dgm:spPr/>
      <dgm:t>
        <a:bodyPr/>
        <a:lstStyle/>
        <a:p>
          <a:endParaRPr lang="en-IN"/>
        </a:p>
      </dgm:t>
    </dgm:pt>
    <dgm:pt modelId="{CE524B82-BE9E-45A4-89F1-E1F6BCF33E67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N" dirty="0" smtClean="0">
              <a:solidFill>
                <a:schemeClr val="accent5">
                  <a:lumMod val="50000"/>
                </a:schemeClr>
              </a:solidFill>
              <a:latin typeface="Britannic Bold" pitchFamily="34" charset="0"/>
            </a:rPr>
            <a:t>Language </a:t>
          </a:r>
          <a:r>
            <a:rPr lang="en-IN" smtClean="0">
              <a:solidFill>
                <a:schemeClr val="accent5">
                  <a:lumMod val="50000"/>
                </a:schemeClr>
              </a:solidFill>
              <a:latin typeface="Britannic Bold" pitchFamily="34" charset="0"/>
            </a:rPr>
            <a:t>(Part-2)</a:t>
          </a:r>
          <a:endParaRPr lang="en-IN" dirty="0">
            <a:solidFill>
              <a:schemeClr val="accent5">
                <a:lumMod val="50000"/>
              </a:schemeClr>
            </a:solidFill>
            <a:latin typeface="Britannic Bold" pitchFamily="34" charset="0"/>
          </a:endParaRPr>
        </a:p>
      </dgm:t>
    </dgm:pt>
    <dgm:pt modelId="{57174141-EE85-4F87-ADFB-081D92051377}" type="parTrans" cxnId="{7F91E1B4-ED7D-4305-B497-DEB6FBB90147}">
      <dgm:prSet/>
      <dgm:spPr/>
      <dgm:t>
        <a:bodyPr/>
        <a:lstStyle/>
        <a:p>
          <a:endParaRPr lang="en-IN"/>
        </a:p>
      </dgm:t>
    </dgm:pt>
    <dgm:pt modelId="{86A89EEA-C855-4A85-93F7-D1F3AE2B02F5}" type="sibTrans" cxnId="{7F91E1B4-ED7D-4305-B497-DEB6FBB90147}">
      <dgm:prSet/>
      <dgm:spPr/>
      <dgm:t>
        <a:bodyPr/>
        <a:lstStyle/>
        <a:p>
          <a:endParaRPr lang="en-IN"/>
        </a:p>
      </dgm:t>
    </dgm:pt>
    <dgm:pt modelId="{F9F4DE3E-CF71-4E4E-A925-21A1C4345583}" type="pres">
      <dgm:prSet presAssocID="{127CA926-6136-462D-8386-5DA7FC5C4216}" presName="Name0" presStyleCnt="0">
        <dgm:presLayoutVars>
          <dgm:chMax val="7"/>
          <dgm:chPref val="7"/>
          <dgm:dir/>
        </dgm:presLayoutVars>
      </dgm:prSet>
      <dgm:spPr/>
    </dgm:pt>
    <dgm:pt modelId="{011B801B-9F5A-4BFF-8642-B66D5933EA59}" type="pres">
      <dgm:prSet presAssocID="{127CA926-6136-462D-8386-5DA7FC5C4216}" presName="Name1" presStyleCnt="0"/>
      <dgm:spPr/>
    </dgm:pt>
    <dgm:pt modelId="{E06F6865-632C-41EB-8096-835409F02C93}" type="pres">
      <dgm:prSet presAssocID="{127CA926-6136-462D-8386-5DA7FC5C4216}" presName="cycle" presStyleCnt="0"/>
      <dgm:spPr/>
    </dgm:pt>
    <dgm:pt modelId="{8074F522-7344-42E8-9F13-101CE7E248E1}" type="pres">
      <dgm:prSet presAssocID="{127CA926-6136-462D-8386-5DA7FC5C4216}" presName="srcNode" presStyleLbl="node1" presStyleIdx="0" presStyleCnt="3"/>
      <dgm:spPr/>
    </dgm:pt>
    <dgm:pt modelId="{67A38D2B-F1EB-4865-8AC7-C3957C9ABD94}" type="pres">
      <dgm:prSet presAssocID="{127CA926-6136-462D-8386-5DA7FC5C4216}" presName="conn" presStyleLbl="parChTrans1D2" presStyleIdx="0" presStyleCnt="1"/>
      <dgm:spPr/>
    </dgm:pt>
    <dgm:pt modelId="{01CBEDD6-9C06-4D37-B158-2E83ABAB9983}" type="pres">
      <dgm:prSet presAssocID="{127CA926-6136-462D-8386-5DA7FC5C4216}" presName="extraNode" presStyleLbl="node1" presStyleIdx="0" presStyleCnt="3"/>
      <dgm:spPr/>
    </dgm:pt>
    <dgm:pt modelId="{31D30E63-372F-49B9-90F7-EF4BA6D4A78C}" type="pres">
      <dgm:prSet presAssocID="{127CA926-6136-462D-8386-5DA7FC5C4216}" presName="dstNode" presStyleLbl="node1" presStyleIdx="0" presStyleCnt="3"/>
      <dgm:spPr/>
    </dgm:pt>
    <dgm:pt modelId="{CBA496F1-857D-4182-B272-671244DCFDFD}" type="pres">
      <dgm:prSet presAssocID="{42DC02DB-7B9F-46CF-ABDD-D31259CE54FF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3264FB-5B94-4B79-AD5C-DE706C5D6A17}" type="pres">
      <dgm:prSet presAssocID="{42DC02DB-7B9F-46CF-ABDD-D31259CE54FF}" presName="accent_1" presStyleCnt="0"/>
      <dgm:spPr/>
    </dgm:pt>
    <dgm:pt modelId="{AA2F2A5A-ADAE-4C14-9BAB-910622894A2F}" type="pres">
      <dgm:prSet presAssocID="{42DC02DB-7B9F-46CF-ABDD-D31259CE54FF}" presName="accentRepeatNode" presStyleLbl="solidFgAcc1" presStyleIdx="0" presStyleCnt="3" custScaleX="119462" custScaleY="111186"/>
      <dgm:spPr>
        <a:solidFill>
          <a:schemeClr val="accent3"/>
        </a:solidFill>
      </dgm:spPr>
    </dgm:pt>
    <dgm:pt modelId="{DA57E446-E825-47A2-8002-715F60B49681}" type="pres">
      <dgm:prSet presAssocID="{C30CF4A1-7E35-441D-B5AE-ADC8DED6B458}" presName="text_2" presStyleLbl="node1" presStyleIdx="1" presStyleCnt="3">
        <dgm:presLayoutVars>
          <dgm:bulletEnabled val="1"/>
        </dgm:presLayoutVars>
      </dgm:prSet>
      <dgm:spPr/>
    </dgm:pt>
    <dgm:pt modelId="{83F5CBD3-A66D-42FB-AACA-815B93408FCA}" type="pres">
      <dgm:prSet presAssocID="{C30CF4A1-7E35-441D-B5AE-ADC8DED6B458}" presName="accent_2" presStyleCnt="0"/>
      <dgm:spPr/>
    </dgm:pt>
    <dgm:pt modelId="{E8146ECF-93A7-40EF-BC95-6F5E9B6D5D0D}" type="pres">
      <dgm:prSet presAssocID="{C30CF4A1-7E35-441D-B5AE-ADC8DED6B458}" presName="accentRepeatNode" presStyleLbl="solidFgAcc1" presStyleIdx="1" presStyleCnt="3" custScaleX="119374" custScaleY="115254"/>
      <dgm:spPr>
        <a:solidFill>
          <a:schemeClr val="accent6">
            <a:lumMod val="60000"/>
            <a:lumOff val="40000"/>
          </a:schemeClr>
        </a:solidFill>
      </dgm:spPr>
    </dgm:pt>
    <dgm:pt modelId="{33C33106-B294-4417-A18F-C9B65AB60146}" type="pres">
      <dgm:prSet presAssocID="{CE524B82-BE9E-45A4-89F1-E1F6BCF33E6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779A74-7013-4770-A57E-E92B941AD107}" type="pres">
      <dgm:prSet presAssocID="{CE524B82-BE9E-45A4-89F1-E1F6BCF33E67}" presName="accent_3" presStyleCnt="0"/>
      <dgm:spPr/>
    </dgm:pt>
    <dgm:pt modelId="{98385354-9CCB-43BF-ACED-5C2239E7D977}" type="pres">
      <dgm:prSet presAssocID="{CE524B82-BE9E-45A4-89F1-E1F6BCF33E67}" presName="accentRepeatNode" presStyleLbl="solidFgAcc1" presStyleIdx="2" presStyleCnt="3" custScaleX="123297" custScaleY="105763"/>
      <dgm:spPr>
        <a:solidFill>
          <a:schemeClr val="accent1">
            <a:lumMod val="40000"/>
            <a:lumOff val="60000"/>
          </a:schemeClr>
        </a:solidFill>
      </dgm:spPr>
    </dgm:pt>
  </dgm:ptLst>
  <dgm:cxnLst>
    <dgm:cxn modelId="{3164F5B7-71EE-4A90-894E-662B70130990}" srcId="{127CA926-6136-462D-8386-5DA7FC5C4216}" destId="{C30CF4A1-7E35-441D-B5AE-ADC8DED6B458}" srcOrd="1" destOrd="0" parTransId="{0985B76F-A94F-411D-8D25-A4C528FD143C}" sibTransId="{EBA33CF9-8DE5-41B8-A509-3DE38BFCEF8E}"/>
    <dgm:cxn modelId="{B682A16B-4C3F-43E1-BFD8-FEC39BB5737D}" type="presOf" srcId="{CE524B82-BE9E-45A4-89F1-E1F6BCF33E67}" destId="{33C33106-B294-4417-A18F-C9B65AB60146}" srcOrd="0" destOrd="0" presId="urn:microsoft.com/office/officeart/2008/layout/VerticalCurvedList"/>
    <dgm:cxn modelId="{C7C90A30-7BF8-4998-94B7-A09B2702E36F}" type="presOf" srcId="{42DC02DB-7B9F-46CF-ABDD-D31259CE54FF}" destId="{CBA496F1-857D-4182-B272-671244DCFDFD}" srcOrd="0" destOrd="0" presId="urn:microsoft.com/office/officeart/2008/layout/VerticalCurvedList"/>
    <dgm:cxn modelId="{7F91E1B4-ED7D-4305-B497-DEB6FBB90147}" srcId="{127CA926-6136-462D-8386-5DA7FC5C4216}" destId="{CE524B82-BE9E-45A4-89F1-E1F6BCF33E67}" srcOrd="2" destOrd="0" parTransId="{57174141-EE85-4F87-ADFB-081D92051377}" sibTransId="{86A89EEA-C855-4A85-93F7-D1F3AE2B02F5}"/>
    <dgm:cxn modelId="{A6F88DDC-8073-4F3A-937B-F2132A9485CA}" type="presOf" srcId="{C30CF4A1-7E35-441D-B5AE-ADC8DED6B458}" destId="{DA57E446-E825-47A2-8002-715F60B49681}" srcOrd="0" destOrd="0" presId="urn:microsoft.com/office/officeart/2008/layout/VerticalCurvedList"/>
    <dgm:cxn modelId="{24F3DA2B-71BE-4127-9234-14F9D5F9DAE5}" type="presOf" srcId="{C48C529A-28CD-42A2-BD8B-E7D8C836699D}" destId="{67A38D2B-F1EB-4865-8AC7-C3957C9ABD94}" srcOrd="0" destOrd="0" presId="urn:microsoft.com/office/officeart/2008/layout/VerticalCurvedList"/>
    <dgm:cxn modelId="{1638707D-7320-4BBE-BCC7-532C01FD960A}" type="presOf" srcId="{127CA926-6136-462D-8386-5DA7FC5C4216}" destId="{F9F4DE3E-CF71-4E4E-A925-21A1C4345583}" srcOrd="0" destOrd="0" presId="urn:microsoft.com/office/officeart/2008/layout/VerticalCurvedList"/>
    <dgm:cxn modelId="{8F1BCBBC-8158-4D65-90DB-BD651D3F9B9A}" srcId="{127CA926-6136-462D-8386-5DA7FC5C4216}" destId="{42DC02DB-7B9F-46CF-ABDD-D31259CE54FF}" srcOrd="0" destOrd="0" parTransId="{77602D62-155F-4FCE-9D91-27DE3C1B3AC7}" sibTransId="{C48C529A-28CD-42A2-BD8B-E7D8C836699D}"/>
    <dgm:cxn modelId="{B000BE80-19BD-4ACD-ADDD-84FD0F20C6D0}" type="presParOf" srcId="{F9F4DE3E-CF71-4E4E-A925-21A1C4345583}" destId="{011B801B-9F5A-4BFF-8642-B66D5933EA59}" srcOrd="0" destOrd="0" presId="urn:microsoft.com/office/officeart/2008/layout/VerticalCurvedList"/>
    <dgm:cxn modelId="{F9A13E9E-ED5E-44AE-8EC3-43E5EDF5709E}" type="presParOf" srcId="{011B801B-9F5A-4BFF-8642-B66D5933EA59}" destId="{E06F6865-632C-41EB-8096-835409F02C93}" srcOrd="0" destOrd="0" presId="urn:microsoft.com/office/officeart/2008/layout/VerticalCurvedList"/>
    <dgm:cxn modelId="{C1B1B92F-7FD3-4513-91C0-203C399CA1CD}" type="presParOf" srcId="{E06F6865-632C-41EB-8096-835409F02C93}" destId="{8074F522-7344-42E8-9F13-101CE7E248E1}" srcOrd="0" destOrd="0" presId="urn:microsoft.com/office/officeart/2008/layout/VerticalCurvedList"/>
    <dgm:cxn modelId="{92AD00DE-04AF-46CB-89B1-398399FA76C2}" type="presParOf" srcId="{E06F6865-632C-41EB-8096-835409F02C93}" destId="{67A38D2B-F1EB-4865-8AC7-C3957C9ABD94}" srcOrd="1" destOrd="0" presId="urn:microsoft.com/office/officeart/2008/layout/VerticalCurvedList"/>
    <dgm:cxn modelId="{50BAD35C-6E58-495C-91A6-EFB64B9901F1}" type="presParOf" srcId="{E06F6865-632C-41EB-8096-835409F02C93}" destId="{01CBEDD6-9C06-4D37-B158-2E83ABAB9983}" srcOrd="2" destOrd="0" presId="urn:microsoft.com/office/officeart/2008/layout/VerticalCurvedList"/>
    <dgm:cxn modelId="{170FDD20-F9D1-44D3-9207-0BA3FD5DE7D6}" type="presParOf" srcId="{E06F6865-632C-41EB-8096-835409F02C93}" destId="{31D30E63-372F-49B9-90F7-EF4BA6D4A78C}" srcOrd="3" destOrd="0" presId="urn:microsoft.com/office/officeart/2008/layout/VerticalCurvedList"/>
    <dgm:cxn modelId="{C49A05C0-90CE-4789-A0CB-EAA224C8559F}" type="presParOf" srcId="{011B801B-9F5A-4BFF-8642-B66D5933EA59}" destId="{CBA496F1-857D-4182-B272-671244DCFDFD}" srcOrd="1" destOrd="0" presId="urn:microsoft.com/office/officeart/2008/layout/VerticalCurvedList"/>
    <dgm:cxn modelId="{AF75DEFA-6EDC-492C-B648-DBADC02B914F}" type="presParOf" srcId="{011B801B-9F5A-4BFF-8642-B66D5933EA59}" destId="{333264FB-5B94-4B79-AD5C-DE706C5D6A17}" srcOrd="2" destOrd="0" presId="urn:microsoft.com/office/officeart/2008/layout/VerticalCurvedList"/>
    <dgm:cxn modelId="{5F4410A6-581A-4CFB-9048-E38D2F396171}" type="presParOf" srcId="{333264FB-5B94-4B79-AD5C-DE706C5D6A17}" destId="{AA2F2A5A-ADAE-4C14-9BAB-910622894A2F}" srcOrd="0" destOrd="0" presId="urn:microsoft.com/office/officeart/2008/layout/VerticalCurvedList"/>
    <dgm:cxn modelId="{D1ADDAEF-94DB-4922-AB6B-B7F15B0D1273}" type="presParOf" srcId="{011B801B-9F5A-4BFF-8642-B66D5933EA59}" destId="{DA57E446-E825-47A2-8002-715F60B49681}" srcOrd="3" destOrd="0" presId="urn:microsoft.com/office/officeart/2008/layout/VerticalCurvedList"/>
    <dgm:cxn modelId="{585ECC87-C181-4DF5-AA2B-14DDAF0B43E2}" type="presParOf" srcId="{011B801B-9F5A-4BFF-8642-B66D5933EA59}" destId="{83F5CBD3-A66D-42FB-AACA-815B93408FCA}" srcOrd="4" destOrd="0" presId="urn:microsoft.com/office/officeart/2008/layout/VerticalCurvedList"/>
    <dgm:cxn modelId="{E5791D97-1720-4C2F-853B-63FA496A79DC}" type="presParOf" srcId="{83F5CBD3-A66D-42FB-AACA-815B93408FCA}" destId="{E8146ECF-93A7-40EF-BC95-6F5E9B6D5D0D}" srcOrd="0" destOrd="0" presId="urn:microsoft.com/office/officeart/2008/layout/VerticalCurvedList"/>
    <dgm:cxn modelId="{058A736F-22A6-48AC-AE87-257A05BDA71C}" type="presParOf" srcId="{011B801B-9F5A-4BFF-8642-B66D5933EA59}" destId="{33C33106-B294-4417-A18F-C9B65AB60146}" srcOrd="5" destOrd="0" presId="urn:microsoft.com/office/officeart/2008/layout/VerticalCurvedList"/>
    <dgm:cxn modelId="{D1E8FCC6-14E3-454C-89D8-961F98AC099C}" type="presParOf" srcId="{011B801B-9F5A-4BFF-8642-B66D5933EA59}" destId="{5C779A74-7013-4770-A57E-E92B941AD107}" srcOrd="6" destOrd="0" presId="urn:microsoft.com/office/officeart/2008/layout/VerticalCurvedList"/>
    <dgm:cxn modelId="{DD8F9DA1-E89F-4FE1-9127-083714925C76}" type="presParOf" srcId="{5C779A74-7013-4770-A57E-E92B941AD107}" destId="{98385354-9CCB-43BF-ACED-5C2239E7D97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38D2B-F1EB-4865-8AC7-C3957C9ABD94}">
      <dsp:nvSpPr>
        <dsp:cNvPr id="0" name=""/>
        <dsp:cNvSpPr/>
      </dsp:nvSpPr>
      <dsp:spPr>
        <a:xfrm>
          <a:off x="-5017440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496F1-857D-4182-B272-671244DCFDFD}">
      <dsp:nvSpPr>
        <dsp:cNvPr id="0" name=""/>
        <dsp:cNvSpPr/>
      </dsp:nvSpPr>
      <dsp:spPr>
        <a:xfrm>
          <a:off x="689478" y="449580"/>
          <a:ext cx="6248140" cy="899160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3708" tIns="127000" rIns="1270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0" kern="1200" dirty="0" smtClean="0">
              <a:solidFill>
                <a:schemeClr val="accent5">
                  <a:lumMod val="50000"/>
                </a:schemeClr>
              </a:solidFill>
              <a:latin typeface="Britannic Bold" pitchFamily="34" charset="0"/>
            </a:rPr>
            <a:t>Structured</a:t>
          </a:r>
          <a:endParaRPr lang="en-IN" sz="5000" kern="1200" dirty="0">
            <a:solidFill>
              <a:schemeClr val="accent5">
                <a:lumMod val="50000"/>
              </a:schemeClr>
            </a:solidFill>
            <a:latin typeface="Britannic Bold" pitchFamily="34" charset="0"/>
          </a:endParaRPr>
        </a:p>
      </dsp:txBody>
      <dsp:txXfrm>
        <a:off x="689478" y="449580"/>
        <a:ext cx="6248140" cy="899160"/>
      </dsp:txXfrm>
    </dsp:sp>
    <dsp:sp modelId="{AA2F2A5A-ADAE-4C14-9BAB-910622894A2F}">
      <dsp:nvSpPr>
        <dsp:cNvPr id="0" name=""/>
        <dsp:cNvSpPr/>
      </dsp:nvSpPr>
      <dsp:spPr>
        <a:xfrm>
          <a:off x="18132" y="274322"/>
          <a:ext cx="1342693" cy="1249675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7E446-E825-47A2-8002-715F60B49681}">
      <dsp:nvSpPr>
        <dsp:cNvPr id="0" name=""/>
        <dsp:cNvSpPr/>
      </dsp:nvSpPr>
      <dsp:spPr>
        <a:xfrm>
          <a:off x="1016323" y="1798320"/>
          <a:ext cx="5921296" cy="899160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3708" tIns="127000" rIns="1270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0" kern="1200" dirty="0" smtClean="0">
              <a:solidFill>
                <a:schemeClr val="accent5">
                  <a:lumMod val="50000"/>
                </a:schemeClr>
              </a:solidFill>
              <a:latin typeface="Britannic Bold" pitchFamily="34" charset="0"/>
            </a:rPr>
            <a:t>Query</a:t>
          </a:r>
          <a:endParaRPr lang="en-IN" sz="5000" kern="1200" dirty="0">
            <a:solidFill>
              <a:schemeClr val="accent5">
                <a:lumMod val="50000"/>
              </a:schemeClr>
            </a:solidFill>
            <a:latin typeface="Britannic Bold" pitchFamily="34" charset="0"/>
          </a:endParaRPr>
        </a:p>
      </dsp:txBody>
      <dsp:txXfrm>
        <a:off x="1016323" y="1798320"/>
        <a:ext cx="5921296" cy="899160"/>
      </dsp:txXfrm>
    </dsp:sp>
    <dsp:sp modelId="{E8146ECF-93A7-40EF-BC95-6F5E9B6D5D0D}">
      <dsp:nvSpPr>
        <dsp:cNvPr id="0" name=""/>
        <dsp:cNvSpPr/>
      </dsp:nvSpPr>
      <dsp:spPr>
        <a:xfrm>
          <a:off x="345471" y="1600201"/>
          <a:ext cx="1341704" cy="1295397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33106-B294-4417-A18F-C9B65AB60146}">
      <dsp:nvSpPr>
        <dsp:cNvPr id="0" name=""/>
        <dsp:cNvSpPr/>
      </dsp:nvSpPr>
      <dsp:spPr>
        <a:xfrm>
          <a:off x="689478" y="3147060"/>
          <a:ext cx="6248140" cy="899160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3708" tIns="127000" rIns="1270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0" kern="1200" dirty="0" smtClean="0">
              <a:solidFill>
                <a:schemeClr val="accent5">
                  <a:lumMod val="50000"/>
                </a:schemeClr>
              </a:solidFill>
              <a:latin typeface="Britannic Bold" pitchFamily="34" charset="0"/>
            </a:rPr>
            <a:t>Language </a:t>
          </a:r>
          <a:r>
            <a:rPr lang="en-IN" sz="5000" kern="1200" smtClean="0">
              <a:solidFill>
                <a:schemeClr val="accent5">
                  <a:lumMod val="50000"/>
                </a:schemeClr>
              </a:solidFill>
              <a:latin typeface="Britannic Bold" pitchFamily="34" charset="0"/>
            </a:rPr>
            <a:t>(Part-2)</a:t>
          </a:r>
          <a:endParaRPr lang="en-IN" sz="5000" kern="1200" dirty="0">
            <a:solidFill>
              <a:schemeClr val="accent5">
                <a:lumMod val="50000"/>
              </a:schemeClr>
            </a:solidFill>
            <a:latin typeface="Britannic Bold" pitchFamily="34" charset="0"/>
          </a:endParaRPr>
        </a:p>
      </dsp:txBody>
      <dsp:txXfrm>
        <a:off x="689478" y="3147060"/>
        <a:ext cx="6248140" cy="899160"/>
      </dsp:txXfrm>
    </dsp:sp>
    <dsp:sp modelId="{98385354-9CCB-43BF-ACED-5C2239E7D977}">
      <dsp:nvSpPr>
        <dsp:cNvPr id="0" name=""/>
        <dsp:cNvSpPr/>
      </dsp:nvSpPr>
      <dsp:spPr>
        <a:xfrm>
          <a:off x="-3419" y="3002278"/>
          <a:ext cx="1385796" cy="1188723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79848-EE96-45F0-ABB6-CD13FB76160B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B9CAA-1E3C-4E89-80A5-B95B55D87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3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e.g. student</a:t>
            </a:r>
            <a:r>
              <a:rPr lang="en-IN" baseline="0" dirty="0" smtClean="0"/>
              <a:t> table</a:t>
            </a:r>
          </a:p>
          <a:p>
            <a:r>
              <a:rPr lang="en-IN" baseline="0" dirty="0" smtClean="0"/>
              <a:t>How many students born in different months from different districts of Gujarat?</a:t>
            </a:r>
          </a:p>
          <a:p>
            <a:r>
              <a:rPr lang="en-IN" baseline="0" dirty="0" smtClean="0"/>
              <a:t>or</a:t>
            </a:r>
          </a:p>
          <a:p>
            <a:r>
              <a:rPr lang="en-IN" baseline="0" dirty="0" smtClean="0"/>
              <a:t>How </a:t>
            </a:r>
            <a:r>
              <a:rPr lang="en-IN" baseline="0" dirty="0" err="1" smtClean="0"/>
              <a:t>manu</a:t>
            </a:r>
            <a:r>
              <a:rPr lang="en-IN" baseline="0" dirty="0" smtClean="0"/>
              <a:t> students from different districts of Gujarat born in different months?</a:t>
            </a:r>
          </a:p>
          <a:p>
            <a:endParaRPr lang="en-IN" baseline="0" dirty="0" smtClean="0"/>
          </a:p>
          <a:p>
            <a:r>
              <a:rPr lang="en-IN" baseline="0" dirty="0" smtClean="0"/>
              <a:t>Jan Baroda</a:t>
            </a:r>
          </a:p>
          <a:p>
            <a:r>
              <a:rPr lang="en-IN" baseline="0" dirty="0" smtClean="0"/>
              <a:t>Jan Ahmedabad</a:t>
            </a:r>
          </a:p>
          <a:p>
            <a:r>
              <a:rPr lang="en-IN" baseline="0" dirty="0" smtClean="0"/>
              <a:t>Jan </a:t>
            </a:r>
            <a:r>
              <a:rPr lang="en-IN" baseline="0" dirty="0" err="1" smtClean="0"/>
              <a:t>Surat</a:t>
            </a:r>
            <a:endParaRPr lang="en-IN" baseline="0" dirty="0" smtClean="0"/>
          </a:p>
          <a:p>
            <a:r>
              <a:rPr lang="en-IN" baseline="0" dirty="0" smtClean="0"/>
              <a:t>Feb Baroda</a:t>
            </a:r>
          </a:p>
          <a:p>
            <a:r>
              <a:rPr lang="en-IN" baseline="0" dirty="0" smtClean="0"/>
              <a:t>Feb Ahmedabad</a:t>
            </a:r>
          </a:p>
          <a:p>
            <a:r>
              <a:rPr lang="en-IN" baseline="0" dirty="0" smtClean="0"/>
              <a:t>Feb </a:t>
            </a:r>
            <a:r>
              <a:rPr lang="en-IN" baseline="0" dirty="0" err="1" smtClean="0"/>
              <a:t>Surat</a:t>
            </a:r>
            <a:endParaRPr lang="en-IN" baseline="0" dirty="0" smtClean="0"/>
          </a:p>
          <a:p>
            <a:r>
              <a:rPr lang="en-IN" baseline="0" dirty="0" smtClean="0"/>
              <a:t>….</a:t>
            </a:r>
          </a:p>
          <a:p>
            <a:r>
              <a:rPr lang="en-IN" baseline="0" dirty="0" smtClean="0"/>
              <a:t>OR</a:t>
            </a:r>
          </a:p>
          <a:p>
            <a:r>
              <a:rPr lang="en-IN" baseline="0" dirty="0" smtClean="0"/>
              <a:t>Baroda Jan</a:t>
            </a:r>
          </a:p>
          <a:p>
            <a:r>
              <a:rPr lang="en-IN" baseline="0" dirty="0" smtClean="0"/>
              <a:t>Baroda Feb</a:t>
            </a:r>
          </a:p>
          <a:p>
            <a:r>
              <a:rPr lang="en-IN" baseline="0" dirty="0" smtClean="0"/>
              <a:t>Ahmedabad Jan</a:t>
            </a:r>
          </a:p>
          <a:p>
            <a:r>
              <a:rPr lang="en-IN" baseline="0" dirty="0" smtClean="0"/>
              <a:t>Ahmedabad Feb</a:t>
            </a:r>
          </a:p>
          <a:p>
            <a:r>
              <a:rPr lang="en-IN" baseline="0" dirty="0" smtClean="0"/>
              <a:t>…</a:t>
            </a:r>
          </a:p>
          <a:p>
            <a:endParaRPr lang="en-IN" baseline="0" dirty="0" smtClean="0"/>
          </a:p>
          <a:p>
            <a:r>
              <a:rPr lang="en-IN" baseline="0" dirty="0" smtClean="0"/>
              <a:t>Both are same</a:t>
            </a:r>
          </a:p>
          <a:p>
            <a:endParaRPr lang="en-IN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B9CAA-1E3C-4E89-80A5-B95B55D8726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174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dirty="0" smtClean="0">
                <a:solidFill>
                  <a:srgbClr val="7030A0"/>
                </a:solidFill>
              </a:rPr>
              <a:t>in</a:t>
            </a:r>
            <a:r>
              <a:rPr lang="en-IN" sz="2000" b="1" dirty="0" smtClean="0">
                <a:solidFill>
                  <a:srgbClr val="FF0000"/>
                </a:solidFill>
              </a:rPr>
              <a:t>, </a:t>
            </a:r>
            <a:r>
              <a:rPr lang="en-IN" sz="2000" b="1" dirty="0" smtClean="0">
                <a:solidFill>
                  <a:srgbClr val="7030A0"/>
                </a:solidFill>
              </a:rPr>
              <a:t>= any, = some would give similar output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B9CAA-1E3C-4E89-80A5-B95B55D87261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68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DBAC-1113-429E-B969-7AB9BFE3EB28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3CF7-7918-4A10-8F8D-7296EC5F8E9E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2FCB-15F6-4A51-869F-CF2BF1319DF2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967-8FB9-48F5-B536-FC446E54BE02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DEF5-5E8D-40A3-AD55-D3329F90EA86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616C-051D-45CF-A43E-5870C59CCFD4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20E2-2C14-46BD-AF6D-A9AE7E00B525}" type="datetime1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0B1E-D467-454E-8F5C-8B7823D09A0B}" type="datetime1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8B4D-70EE-4E3D-B055-36D29F227F96}" type="datetime1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197E-0FCE-487D-BD42-1ACCE61223FD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35-596B-429D-B3E8-B8C345B0931A}" type="datetime1">
              <a:rPr lang="en-US" smtClean="0"/>
              <a:t>2/15/2023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1D37A52-65E2-476C-9A83-ADFA12D98BC9}" type="datetime1">
              <a:rPr lang="en-US" smtClean="0"/>
              <a:t>2/15/2023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54864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spc="-60" dirty="0">
                <a:latin typeface="+mn-lt"/>
                <a:ea typeface="+mj-ea"/>
                <a:cs typeface="+mj-cs"/>
              </a:rPr>
              <a:t>Courtesy</a:t>
            </a:r>
            <a:r>
              <a:rPr lang="en-US" sz="1000" b="1" spc="-60" dirty="0" smtClean="0">
                <a:latin typeface="+mn-lt"/>
                <a:ea typeface="+mj-ea"/>
                <a:cs typeface="+mj-cs"/>
              </a:rPr>
              <a:t>:</a:t>
            </a:r>
          </a:p>
          <a:p>
            <a:r>
              <a:rPr lang="en-US" sz="1000" spc="-60" dirty="0"/>
              <a:t>Anjali </a:t>
            </a:r>
            <a:r>
              <a:rPr lang="en-US" sz="1000" spc="-60" dirty="0" smtClean="0"/>
              <a:t>Jivani</a:t>
            </a:r>
          </a:p>
          <a:p>
            <a:r>
              <a:rPr lang="en-IN" sz="1000" dirty="0"/>
              <a:t>Oracle manuals</a:t>
            </a:r>
            <a:endParaRPr lang="en-US" sz="1000" spc="-60" dirty="0"/>
          </a:p>
          <a:p>
            <a:r>
              <a:rPr lang="en-US" sz="1000" spc="-60" dirty="0" smtClean="0">
                <a:latin typeface="+mn-lt"/>
                <a:ea typeface="+mj-ea"/>
                <a:cs typeface="+mj-cs"/>
              </a:rPr>
              <a:t>https</a:t>
            </a:r>
            <a:r>
              <a:rPr lang="en-US" sz="1000" spc="-60" dirty="0">
                <a:latin typeface="+mn-lt"/>
                <a:ea typeface="+mj-ea"/>
                <a:cs typeface="+mj-cs"/>
              </a:rPr>
              <a:t>://</a:t>
            </a:r>
            <a:r>
              <a:rPr lang="en-US" sz="1000" spc="-60" dirty="0" smtClean="0">
                <a:latin typeface="+mn-lt"/>
                <a:ea typeface="+mj-ea"/>
                <a:cs typeface="+mj-cs"/>
              </a:rPr>
              <a:t>www.guru99.com</a:t>
            </a:r>
          </a:p>
          <a:p>
            <a:r>
              <a:rPr lang="en-US" sz="1000" spc="-60" dirty="0" smtClean="0">
                <a:latin typeface="+mn-lt"/>
                <a:ea typeface="+mj-ea"/>
                <a:cs typeface="+mj-cs"/>
              </a:rPr>
              <a:t>https</a:t>
            </a:r>
            <a:r>
              <a:rPr lang="en-US" sz="1000" spc="-60" dirty="0">
                <a:latin typeface="+mn-lt"/>
                <a:ea typeface="+mj-ea"/>
                <a:cs typeface="+mj-cs"/>
              </a:rPr>
              <a:t>://</a:t>
            </a:r>
            <a:r>
              <a:rPr lang="en-US" sz="1000" spc="-60" dirty="0" smtClean="0">
                <a:latin typeface="+mn-lt"/>
                <a:ea typeface="+mj-ea"/>
                <a:cs typeface="+mj-cs"/>
              </a:rPr>
              <a:t>www.javatpoint.com</a:t>
            </a:r>
            <a:endParaRPr lang="en-US" sz="1000" spc="-60" dirty="0" smtClean="0">
              <a:latin typeface="+mn-lt"/>
              <a:ea typeface="+mj-ea"/>
              <a:cs typeface="+mj-cs"/>
            </a:endParaRPr>
          </a:p>
          <a:p>
            <a:r>
              <a:rPr lang="en-IN" sz="1000" dirty="0" smtClean="0">
                <a:latin typeface="+mn-lt"/>
              </a:rPr>
              <a:t>https</a:t>
            </a:r>
            <a:r>
              <a:rPr lang="en-IN" sz="1000" dirty="0">
                <a:latin typeface="+mn-lt"/>
              </a:rPr>
              <a:t>://</a:t>
            </a:r>
            <a:r>
              <a:rPr lang="en-IN" sz="1000" dirty="0" smtClean="0">
                <a:latin typeface="+mn-lt"/>
              </a:rPr>
              <a:t>www.tutorialspoint.com</a:t>
            </a:r>
            <a:endParaRPr lang="en-IN" sz="1000" dirty="0" smtClean="0">
              <a:latin typeface="+mn-lt"/>
            </a:endParaRPr>
          </a:p>
        </p:txBody>
      </p:sp>
      <p:sp>
        <p:nvSpPr>
          <p:cNvPr id="5" name="AutoShape 8" descr="Database Vector SVG Icon (135) - SVG Rep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38200" y="304800"/>
            <a:ext cx="6934200" cy="4495800"/>
            <a:chOff x="838200" y="304800"/>
            <a:chExt cx="6934200" cy="4495800"/>
          </a:xfrm>
        </p:grpSpPr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3906601470"/>
                </p:ext>
              </p:extLst>
            </p:nvPr>
          </p:nvGraphicFramePr>
          <p:xfrm>
            <a:off x="838200" y="304800"/>
            <a:ext cx="6934200" cy="4495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10" name="Picture 6" descr="Database - Free technology icon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588" y="342900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838200"/>
              <a:ext cx="775996" cy="775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8686" y="2133600"/>
              <a:ext cx="838200" cy="83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658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029200" y="176608"/>
            <a:ext cx="3276600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/>
              <a:t>select </a:t>
            </a:r>
            <a:r>
              <a:rPr lang="en-IN" sz="2000" dirty="0" err="1"/>
              <a:t>deptno,job</a:t>
            </a:r>
            <a:r>
              <a:rPr lang="en-IN" sz="2000" dirty="0"/>
              <a:t>, count(*)</a:t>
            </a:r>
          </a:p>
          <a:p>
            <a:r>
              <a:rPr lang="en-IN" sz="2000" dirty="0"/>
              <a:t>from </a:t>
            </a:r>
            <a:r>
              <a:rPr lang="en-IN" sz="2000" dirty="0" err="1"/>
              <a:t>emp</a:t>
            </a:r>
            <a:r>
              <a:rPr lang="en-IN" sz="2000" dirty="0"/>
              <a:t> </a:t>
            </a:r>
          </a:p>
          <a:p>
            <a:r>
              <a:rPr lang="en-IN" sz="2000" dirty="0"/>
              <a:t>where upper(job)= 'CLERK'</a:t>
            </a:r>
          </a:p>
          <a:p>
            <a:r>
              <a:rPr lang="en-IN" sz="2000" dirty="0"/>
              <a:t>group by </a:t>
            </a:r>
            <a:r>
              <a:rPr lang="en-IN" sz="2000" dirty="0" err="1"/>
              <a:t>deptno</a:t>
            </a:r>
            <a:r>
              <a:rPr lang="en-IN" sz="2000" dirty="0"/>
              <a:t>, </a:t>
            </a:r>
            <a:r>
              <a:rPr lang="en-IN" sz="2000" b="1" dirty="0" smtClean="0">
                <a:solidFill>
                  <a:srgbClr val="FF0000"/>
                </a:solidFill>
              </a:rPr>
              <a:t>job</a:t>
            </a:r>
            <a:r>
              <a:rPr lang="en-IN" sz="2000" dirty="0" smtClean="0"/>
              <a:t>;</a:t>
            </a:r>
          </a:p>
          <a:p>
            <a:r>
              <a:rPr lang="en-IN" sz="2000" dirty="0" smtClean="0">
                <a:solidFill>
                  <a:schemeClr val="tx2"/>
                </a:solidFill>
              </a:rPr>
              <a:t>group by </a:t>
            </a:r>
            <a:r>
              <a:rPr lang="en-IN" sz="2000" dirty="0" err="1" smtClean="0">
                <a:solidFill>
                  <a:schemeClr val="tx2"/>
                </a:solidFill>
              </a:rPr>
              <a:t>deptno</a:t>
            </a:r>
            <a:r>
              <a:rPr lang="en-IN" sz="2000" dirty="0" smtClean="0">
                <a:solidFill>
                  <a:schemeClr val="tx2"/>
                </a:solidFill>
              </a:rPr>
              <a:t>; </a:t>
            </a:r>
            <a:r>
              <a:rPr lang="en-IN" sz="2000" b="1" dirty="0" smtClean="0">
                <a:solidFill>
                  <a:schemeClr val="tx2"/>
                </a:solidFill>
              </a:rPr>
              <a:t>(job not required)</a:t>
            </a:r>
            <a:endParaRPr lang="en-IN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72882"/>
              </p:ext>
            </p:extLst>
          </p:nvPr>
        </p:nvGraphicFramePr>
        <p:xfrm>
          <a:off x="533400" y="2209800"/>
          <a:ext cx="3657600" cy="414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751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DEPTNO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JOB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COUNT(*)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</a:tr>
              <a:tr h="373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10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CLERK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3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MANAGER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053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PRESIDENT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3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20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ANALYST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2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3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20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CLERK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2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3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20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MANAGER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3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30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CLERK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3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30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MANAGER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3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30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SALESMAN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4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069732" y="3962400"/>
            <a:ext cx="3124200" cy="16312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/>
              <a:t>select </a:t>
            </a:r>
            <a:r>
              <a:rPr lang="en-IN" sz="2000" dirty="0" err="1"/>
              <a:t>deptno,job</a:t>
            </a:r>
            <a:r>
              <a:rPr lang="en-IN" sz="2000" dirty="0"/>
              <a:t>, count(*)</a:t>
            </a:r>
          </a:p>
          <a:p>
            <a:r>
              <a:rPr lang="en-IN" sz="2000" dirty="0"/>
              <a:t>from </a:t>
            </a:r>
            <a:r>
              <a:rPr lang="en-IN" sz="2000" dirty="0" err="1"/>
              <a:t>emp</a:t>
            </a:r>
            <a:r>
              <a:rPr lang="en-IN" sz="2000" dirty="0"/>
              <a:t> </a:t>
            </a:r>
          </a:p>
          <a:p>
            <a:r>
              <a:rPr lang="en-IN" sz="2000" dirty="0"/>
              <a:t>where upper(job)= 'CLERK'</a:t>
            </a:r>
          </a:p>
          <a:p>
            <a:r>
              <a:rPr lang="en-IN" sz="2000" dirty="0"/>
              <a:t>group by </a:t>
            </a:r>
            <a:r>
              <a:rPr lang="en-IN" sz="2000" dirty="0" err="1" smtClean="0"/>
              <a:t>deptno</a:t>
            </a:r>
            <a:endParaRPr lang="en-IN" sz="2000" dirty="0"/>
          </a:p>
          <a:p>
            <a:r>
              <a:rPr lang="en-IN" sz="2000" dirty="0"/>
              <a:t>having count(*) &gt;= </a:t>
            </a:r>
            <a:r>
              <a:rPr lang="en-IN" sz="2000" dirty="0" smtClean="0"/>
              <a:t>2</a:t>
            </a:r>
            <a:endParaRPr lang="en-IN" sz="2000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" y="268941"/>
            <a:ext cx="4648200" cy="175432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Display </a:t>
            </a:r>
            <a:r>
              <a:rPr lang="en-IN" dirty="0" err="1" smtClean="0"/>
              <a:t>deptnos</a:t>
            </a:r>
            <a:r>
              <a:rPr lang="en-IN" dirty="0" smtClean="0"/>
              <a:t> and within each </a:t>
            </a:r>
            <a:r>
              <a:rPr lang="en-IN" dirty="0" err="1" smtClean="0"/>
              <a:t>dept</a:t>
            </a:r>
            <a:r>
              <a:rPr lang="en-IN" dirty="0" smtClean="0"/>
              <a:t> the total number of employees with different designations.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Display total number of clerks in each department.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Display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departments having at least 2 clerks.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349609"/>
              </p:ext>
            </p:extLst>
          </p:nvPr>
        </p:nvGraphicFramePr>
        <p:xfrm>
          <a:off x="5093240" y="2216898"/>
          <a:ext cx="3162300" cy="1619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/>
                <a:gridCol w="1054100"/>
                <a:gridCol w="1054100"/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DEPTNO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JOB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COUNT(*)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</a:tr>
              <a:tr h="343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CLERK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43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20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CLERK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2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29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30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CLERK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10056"/>
              </p:ext>
            </p:extLst>
          </p:nvPr>
        </p:nvGraphicFramePr>
        <p:xfrm>
          <a:off x="5048250" y="5715000"/>
          <a:ext cx="3162300" cy="807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/>
                <a:gridCol w="1054100"/>
                <a:gridCol w="1054100"/>
              </a:tblGrid>
              <a:tr h="450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DEPTNO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JOB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COUNT(*)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</a:tr>
              <a:tr h="343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20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CLERK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2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65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44562"/>
          </a:xfrm>
        </p:spPr>
        <p:txBody>
          <a:bodyPr/>
          <a:lstStyle/>
          <a:p>
            <a:r>
              <a:rPr lang="en-IN" dirty="0" smtClean="0"/>
              <a:t>The NVL function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04800" y="1295400"/>
            <a:ext cx="213943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IN" sz="2000" dirty="0"/>
              <a:t>select * from </a:t>
            </a:r>
            <a:r>
              <a:rPr lang="en-IN" sz="2000" dirty="0" err="1"/>
              <a:t>emp</a:t>
            </a:r>
            <a:r>
              <a:rPr lang="en-IN" sz="2000" dirty="0"/>
              <a:t>;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57102"/>
              </p:ext>
            </p:extLst>
          </p:nvPr>
        </p:nvGraphicFramePr>
        <p:xfrm>
          <a:off x="304800" y="1905000"/>
          <a:ext cx="7620000" cy="4373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EMPNO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ENAME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JOB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MGR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HIREDATE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SAL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COMM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DEPTNO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7839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KING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PRESIDENT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17-NOV-81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5000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7698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BLAKE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MANAGER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7839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01-MAY-81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2850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7782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CLARK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MANAGER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7839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09-JUN-81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2450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7566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JONES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MANAGER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7839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02-APR-81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2975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7788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SCOTT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ANALYST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7566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19-APR-87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3000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7902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FORD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ANALYST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7566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03-DEC-81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3000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7369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SMITH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CLERK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7902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17-DEC-80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800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7499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ALLEN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SALESMAN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7698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20-FEB-81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1600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7521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WARD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SALESMAN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7698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22-FEB-81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1250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7654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MARTIN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SALESMAN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7698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28-SEP-81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1250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1400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7844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TURNER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SALESMAN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7698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08-SEP-81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1500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7876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ADAMS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CLERK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7788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23-MAY-87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1100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7900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JAMES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CLERK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7698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03-DEC-81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950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7934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MILLER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CLERK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7782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23-JAN-82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1300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89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44562"/>
          </a:xfrm>
        </p:spPr>
        <p:txBody>
          <a:bodyPr/>
          <a:lstStyle/>
          <a:p>
            <a:r>
              <a:rPr lang="en-IN" dirty="0" smtClean="0"/>
              <a:t>The NVL function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04800" y="1295400"/>
            <a:ext cx="64008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dirty="0"/>
              <a:t>select </a:t>
            </a:r>
            <a:r>
              <a:rPr lang="en-IN" sz="2400" dirty="0" err="1"/>
              <a:t>empno</a:t>
            </a:r>
            <a:r>
              <a:rPr lang="en-IN" sz="2400" dirty="0"/>
              <a:t>, </a:t>
            </a:r>
            <a:r>
              <a:rPr lang="en-IN" sz="2400" dirty="0" err="1"/>
              <a:t>ename</a:t>
            </a:r>
            <a:r>
              <a:rPr lang="en-IN" sz="2400" dirty="0"/>
              <a:t>, </a:t>
            </a:r>
            <a:r>
              <a:rPr lang="en-IN" sz="2400" dirty="0" err="1"/>
              <a:t>sal</a:t>
            </a:r>
            <a:r>
              <a:rPr lang="en-IN" sz="2400" dirty="0"/>
              <a:t>, </a:t>
            </a:r>
            <a:r>
              <a:rPr lang="en-IN" sz="2400" dirty="0" err="1"/>
              <a:t>nvl</a:t>
            </a:r>
            <a:r>
              <a:rPr lang="en-IN" sz="2400" dirty="0"/>
              <a:t>(comm,0</a:t>
            </a:r>
            <a:r>
              <a:rPr lang="en-IN" sz="2400" dirty="0" smtClean="0"/>
              <a:t>) from </a:t>
            </a:r>
            <a:r>
              <a:rPr lang="en-IN" sz="2400" dirty="0" err="1" smtClean="0"/>
              <a:t>emp</a:t>
            </a:r>
            <a:r>
              <a:rPr lang="en-IN" sz="2400" dirty="0" smtClean="0"/>
              <a:t>;</a:t>
            </a:r>
            <a:endParaRPr lang="en-IN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34067"/>
              </p:ext>
            </p:extLst>
          </p:nvPr>
        </p:nvGraphicFramePr>
        <p:xfrm>
          <a:off x="304800" y="1905000"/>
          <a:ext cx="3810000" cy="4899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2500"/>
                <a:gridCol w="952500"/>
                <a:gridCol w="952500"/>
                <a:gridCol w="9525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EMPNO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ENAME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SAL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COMM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7839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KING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5000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0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7698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BLAKE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chemeClr val="tx1"/>
                          </a:solidFill>
                          <a:effectLst/>
                        </a:rPr>
                        <a:t>2850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0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7782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CLARK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2450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7566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JONES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2975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7788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SCOTT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3000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7902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FORD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3000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7369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SMITH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800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7499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ALLEN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1600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300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7521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WARD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1250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500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7654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MARTIN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1250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1400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7844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TURNER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1500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7876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ADAMS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1100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0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7900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JAMES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950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0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7934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MILLER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1300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0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724400" y="2438400"/>
            <a:ext cx="3048000" cy="26161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dirty="0" err="1" smtClean="0"/>
              <a:t>nvl</a:t>
            </a:r>
            <a:r>
              <a:rPr lang="en-IN" sz="2400" dirty="0" smtClean="0"/>
              <a:t>(comm,0) – wherever </a:t>
            </a:r>
            <a:r>
              <a:rPr lang="en-IN" sz="2400" dirty="0" err="1" smtClean="0"/>
              <a:t>comm</a:t>
            </a:r>
            <a:r>
              <a:rPr lang="en-IN" sz="2400" dirty="0" smtClean="0"/>
              <a:t> is null consider it as 0.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dirty="0" err="1" smtClean="0"/>
              <a:t>nvl</a:t>
            </a:r>
            <a:r>
              <a:rPr lang="en-IN" sz="2400" dirty="0" smtClean="0"/>
              <a:t>(column, value)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dirty="0" smtClean="0"/>
              <a:t>can be used with all </a:t>
            </a:r>
            <a:r>
              <a:rPr lang="en-IN" sz="2400" dirty="0" err="1" smtClean="0"/>
              <a:t>datatypes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3655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18247" y="228600"/>
            <a:ext cx="7543800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/>
              <a:t>Display the employee number, name, salary, commission and total pay of each employee.</a:t>
            </a:r>
          </a:p>
          <a:p>
            <a:pPr lvl="1"/>
            <a:r>
              <a:rPr lang="en-IN" sz="2000" b="1" dirty="0" smtClean="0">
                <a:solidFill>
                  <a:srgbClr val="0070C0"/>
                </a:solidFill>
              </a:rPr>
              <a:t>select </a:t>
            </a:r>
            <a:r>
              <a:rPr lang="en-IN" sz="2000" b="1" dirty="0" err="1" smtClean="0">
                <a:solidFill>
                  <a:srgbClr val="0070C0"/>
                </a:solidFill>
              </a:rPr>
              <a:t>empno</a:t>
            </a:r>
            <a:r>
              <a:rPr lang="en-IN" sz="2000" b="1" dirty="0" smtClean="0">
                <a:solidFill>
                  <a:srgbClr val="0070C0"/>
                </a:solidFill>
              </a:rPr>
              <a:t> as NAME, </a:t>
            </a:r>
            <a:r>
              <a:rPr lang="en-IN" sz="2000" b="1" dirty="0" err="1">
                <a:solidFill>
                  <a:srgbClr val="0070C0"/>
                </a:solidFill>
              </a:rPr>
              <a:t>ename</a:t>
            </a:r>
            <a:r>
              <a:rPr lang="en-IN" sz="2000" b="1" dirty="0">
                <a:solidFill>
                  <a:srgbClr val="0070C0"/>
                </a:solidFill>
              </a:rPr>
              <a:t>, </a:t>
            </a:r>
            <a:r>
              <a:rPr lang="en-IN" sz="2000" b="1" dirty="0" err="1">
                <a:solidFill>
                  <a:srgbClr val="0070C0"/>
                </a:solidFill>
              </a:rPr>
              <a:t>sal</a:t>
            </a:r>
            <a:r>
              <a:rPr lang="en-IN" sz="2000" b="1" dirty="0">
                <a:solidFill>
                  <a:srgbClr val="0070C0"/>
                </a:solidFill>
              </a:rPr>
              <a:t>, </a:t>
            </a:r>
            <a:r>
              <a:rPr lang="en-IN" sz="2000" b="1" dirty="0" err="1">
                <a:solidFill>
                  <a:srgbClr val="0070C0"/>
                </a:solidFill>
              </a:rPr>
              <a:t>comm</a:t>
            </a:r>
            <a:r>
              <a:rPr lang="en-IN" sz="2000" b="1" dirty="0">
                <a:solidFill>
                  <a:srgbClr val="0070C0"/>
                </a:solidFill>
              </a:rPr>
              <a:t>, </a:t>
            </a:r>
            <a:r>
              <a:rPr lang="en-IN" sz="2000" b="1" dirty="0" err="1" smtClean="0">
                <a:solidFill>
                  <a:srgbClr val="0070C0"/>
                </a:solidFill>
              </a:rPr>
              <a:t>sal+comm</a:t>
            </a:r>
            <a:r>
              <a:rPr lang="en-IN" sz="2000" b="1" dirty="0" smtClean="0">
                <a:solidFill>
                  <a:srgbClr val="0070C0"/>
                </a:solidFill>
              </a:rPr>
              <a:t> as </a:t>
            </a:r>
            <a:r>
              <a:rPr lang="en-IN" sz="2000" b="1" dirty="0" err="1" smtClean="0">
                <a:solidFill>
                  <a:srgbClr val="0070C0"/>
                </a:solidFill>
              </a:rPr>
              <a:t>totalpay</a:t>
            </a:r>
            <a:endParaRPr lang="en-IN" sz="20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from </a:t>
            </a:r>
            <a:r>
              <a:rPr lang="en-IN" sz="2000" b="1" dirty="0" err="1">
                <a:solidFill>
                  <a:srgbClr val="0070C0"/>
                </a:solidFill>
              </a:rPr>
              <a:t>emp</a:t>
            </a:r>
            <a:r>
              <a:rPr lang="en-IN" sz="2000" b="1" dirty="0">
                <a:solidFill>
                  <a:srgbClr val="0070C0"/>
                </a:solidFill>
              </a:rPr>
              <a:t>;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55025"/>
              </p:ext>
            </p:extLst>
          </p:nvPr>
        </p:nvGraphicFramePr>
        <p:xfrm>
          <a:off x="304800" y="1676400"/>
          <a:ext cx="5867400" cy="4899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3480"/>
                <a:gridCol w="1173480"/>
                <a:gridCol w="1173480"/>
                <a:gridCol w="1173480"/>
                <a:gridCol w="1173480"/>
              </a:tblGrid>
              <a:tr h="2695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EMPNO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ENAME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SAL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COMM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TOTALPAY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</a:tr>
              <a:tr h="1993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7839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KING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5000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- 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- 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1993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BLAKE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2850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- 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1993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7782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CLARK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2450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- 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1993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JONES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2975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1993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7788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SCOTT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3000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- 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- 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1993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7902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FORD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3000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- 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- 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1993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7369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SMITH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800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- 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- 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1993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7499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ALLEN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1600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300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1900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1993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7521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WARD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1250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500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1750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1993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7654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MARTIN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1250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1400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2650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1993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7844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TURNER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1500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1500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1993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7876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ADAMS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1100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- 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1993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7900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JAMES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950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- 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1993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7934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MILLER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1300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- 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333565" y="3200400"/>
            <a:ext cx="1981200" cy="1631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 smtClean="0"/>
              <a:t>All </a:t>
            </a:r>
            <a:r>
              <a:rPr lang="en-IN" sz="2000" dirty="0" err="1" smtClean="0"/>
              <a:t>arithmetics</a:t>
            </a:r>
            <a:r>
              <a:rPr lang="en-IN" sz="2000" dirty="0" smtClean="0"/>
              <a:t> operations on NULL values result in a NULL value!!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3655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62000" y="304800"/>
            <a:ext cx="640080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/>
              <a:t>select </a:t>
            </a:r>
            <a:r>
              <a:rPr lang="en-IN" sz="2000" dirty="0" err="1"/>
              <a:t>empno</a:t>
            </a:r>
            <a:r>
              <a:rPr lang="en-IN" sz="2000" dirty="0"/>
              <a:t>, </a:t>
            </a:r>
            <a:r>
              <a:rPr lang="en-IN" sz="2000" dirty="0" err="1"/>
              <a:t>ename</a:t>
            </a:r>
            <a:r>
              <a:rPr lang="en-IN" sz="2000" dirty="0"/>
              <a:t>, </a:t>
            </a:r>
            <a:r>
              <a:rPr lang="en-IN" sz="2000" dirty="0" err="1"/>
              <a:t>sal</a:t>
            </a:r>
            <a:r>
              <a:rPr lang="en-IN" sz="2000" dirty="0"/>
              <a:t>, </a:t>
            </a:r>
            <a:r>
              <a:rPr lang="en-IN" sz="2000" dirty="0" err="1"/>
              <a:t>comm</a:t>
            </a:r>
            <a:r>
              <a:rPr lang="en-IN" sz="2000" dirty="0"/>
              <a:t>, </a:t>
            </a:r>
            <a:r>
              <a:rPr lang="en-IN" sz="2000" dirty="0" err="1"/>
              <a:t>sal+nvl</a:t>
            </a:r>
            <a:r>
              <a:rPr lang="en-IN" sz="2000" dirty="0"/>
              <a:t>(comm,0)</a:t>
            </a:r>
          </a:p>
          <a:p>
            <a:r>
              <a:rPr lang="en-IN" sz="2000" dirty="0"/>
              <a:t>from </a:t>
            </a:r>
            <a:r>
              <a:rPr lang="en-IN" sz="2000" dirty="0" err="1"/>
              <a:t>emp</a:t>
            </a:r>
            <a:r>
              <a:rPr lang="en-IN" sz="2000" dirty="0"/>
              <a:t>;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780824"/>
              </p:ext>
            </p:extLst>
          </p:nvPr>
        </p:nvGraphicFramePr>
        <p:xfrm>
          <a:off x="1066800" y="1295400"/>
          <a:ext cx="6096000" cy="51383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/>
                <a:gridCol w="1143000"/>
                <a:gridCol w="1219200"/>
                <a:gridCol w="1066800"/>
                <a:gridCol w="1752600"/>
              </a:tblGrid>
              <a:tr h="6364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EMPNO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ENAME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SAL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COMM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SAL+NVL(COMM,0)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</a:tr>
              <a:tr h="3168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7839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KING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5000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5000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3168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7698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BLAKE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2850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2850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3168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7782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CLARK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2450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2450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3168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7566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JONES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2975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2975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3168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7788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SCOTT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3000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3000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3168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7902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FORD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3000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3000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3168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7369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SMITH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800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800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3168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7499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ALLEN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1600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300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1900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3168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7521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WARD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1250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500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1750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3168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7654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MARTIN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1250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1400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2650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3168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7844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TURNER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1500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1500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3168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7876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ADAMS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1100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1100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3168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7900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JAMES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950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950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3168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7934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MILLER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1300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1300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20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IN" dirty="0" smtClean="0"/>
              <a:t>Sub-query</a:t>
            </a:r>
            <a:endParaRPr lang="en-IN" dirty="0"/>
          </a:p>
        </p:txBody>
      </p:sp>
      <p:pic>
        <p:nvPicPr>
          <p:cNvPr id="4100" name="Picture 4" descr="How to Use Subque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97106"/>
            <a:ext cx="7772400" cy="429409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5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99247"/>
            <a:ext cx="7879774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  <p:pic>
        <p:nvPicPr>
          <p:cNvPr id="10242" name="Picture 2" descr="Sql subqu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7409056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01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600200" y="1143000"/>
            <a:ext cx="953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DEPT</a:t>
            </a:r>
            <a:endParaRPr lang="en-IN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062614"/>
              </p:ext>
            </p:extLst>
          </p:nvPr>
        </p:nvGraphicFramePr>
        <p:xfrm>
          <a:off x="1676400" y="1828800"/>
          <a:ext cx="4648201" cy="335280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6715"/>
                <a:gridCol w="1770743"/>
                <a:gridCol w="1770743"/>
              </a:tblGrid>
              <a:tr h="804292">
                <a:tc>
                  <a:txBody>
                    <a:bodyPr/>
                    <a:lstStyle/>
                    <a:p>
                      <a:pPr fontAlgn="b"/>
                      <a:r>
                        <a:rPr lang="en-IN" sz="2000" b="1" dirty="0">
                          <a:effectLst/>
                        </a:rPr>
                        <a:t>DEPTNO</a:t>
                      </a:r>
                      <a:endParaRPr lang="en-IN" sz="2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2000" b="1" dirty="0">
                          <a:effectLst/>
                        </a:rPr>
                        <a:t>DNAME</a:t>
                      </a:r>
                      <a:endParaRPr lang="en-IN" sz="2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2000" b="1" dirty="0">
                          <a:effectLst/>
                        </a:rPr>
                        <a:t>LOC</a:t>
                      </a:r>
                      <a:endParaRPr lang="en-IN" sz="2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737268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10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ACCOUNTING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NEW YORK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603747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20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RESEARCH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DALLAS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603747">
                <a:tc>
                  <a:txBody>
                    <a:bodyPr/>
                    <a:lstStyle/>
                    <a:p>
                      <a:r>
                        <a:rPr lang="en-IN" sz="2000" b="0" dirty="0">
                          <a:effectLst/>
                        </a:rPr>
                        <a:t>30</a:t>
                      </a:r>
                      <a:endParaRPr lang="en-IN" sz="2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effectLst/>
                        </a:rPr>
                        <a:t>SALES</a:t>
                      </a:r>
                      <a:endParaRPr lang="en-IN" sz="2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effectLst/>
                        </a:rPr>
                        <a:t>CHICAGO</a:t>
                      </a:r>
                      <a:endParaRPr lang="en-IN" sz="2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603747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40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OPERATIONS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BOSTON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02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788821"/>
              </p:ext>
            </p:extLst>
          </p:nvPr>
        </p:nvGraphicFramePr>
        <p:xfrm>
          <a:off x="838200" y="990600"/>
          <a:ext cx="6858008" cy="472440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57251"/>
                <a:gridCol w="857251"/>
                <a:gridCol w="857251"/>
                <a:gridCol w="857251"/>
                <a:gridCol w="857251"/>
                <a:gridCol w="857251"/>
                <a:gridCol w="857251"/>
                <a:gridCol w="857251"/>
              </a:tblGrid>
              <a:tr h="272086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ENAME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JOB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MGR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HIREDATE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SAL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COMM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DEPTNO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7839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KING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PRESIDENT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17-NOV-81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5000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8839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Prince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17-NOV-81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BLAKE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01-MAY-81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2850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30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CLARK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09-JUN-81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2450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8782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PETER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09-JUN-81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2850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JONES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02-APR-81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2975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SCOTT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ANALYST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19-APR-87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7902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FORD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ANALYST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03-DEC-81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7369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SMITH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CLERK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7902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17-DEC-80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800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7499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ALLEN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SALESMAN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20-FEB-81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1600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7521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WARD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SALESMAN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22-FEB-81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1250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7654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MARTIN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SALESMAN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28-SEP-81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1250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1400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7844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TURNER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SALESMAN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08-SEP-81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1500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7876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ADAMS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CLERK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23-MAY-87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1100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9876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MARTIN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ANALYST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23-MAY-87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2850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9976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JOE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ANALYST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12-JAN-05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7900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JAMES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CLERK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03-DEC-81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7934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MILLER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CLERK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23-JAN-82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1300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51458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EMP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87987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38200"/>
            <a:ext cx="7324928" cy="2743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4" descr="SQL GROUP BY &amp;amp; HAVING Clauses Tutorial - DataCa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33800"/>
            <a:ext cx="7853878" cy="3048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975" y="138953"/>
            <a:ext cx="7620000" cy="685800"/>
          </a:xfrm>
        </p:spPr>
        <p:txBody>
          <a:bodyPr/>
          <a:lstStyle/>
          <a:p>
            <a:r>
              <a:rPr lang="en-IN" dirty="0" smtClean="0"/>
              <a:t>Group by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349140" y="3657600"/>
            <a:ext cx="7956660" cy="320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6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dirty="0" smtClean="0"/>
              <a:t>Single-row Sub-query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381000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/>
              <a:t>Display employees who are working in the ‘SALES’ department.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/>
              <a:t>‘SALES’ is name of a department in the department table.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253900"/>
              </p:ext>
            </p:extLst>
          </p:nvPr>
        </p:nvGraphicFramePr>
        <p:xfrm>
          <a:off x="4648200" y="1219200"/>
          <a:ext cx="3200400" cy="168228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62000"/>
                <a:gridCol w="1219200"/>
                <a:gridCol w="1219200"/>
              </a:tblGrid>
              <a:tr h="304800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DEPTNO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DNAME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LOC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3367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ACCOUNTING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NEW YORK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3367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RESEARCH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DALLAS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336751">
                <a:tc>
                  <a:txBody>
                    <a:bodyPr/>
                    <a:lstStyle/>
                    <a:p>
                      <a:r>
                        <a:rPr lang="en-IN" sz="1400" b="1" dirty="0">
                          <a:effectLst/>
                        </a:rPr>
                        <a:t>30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effectLst/>
                        </a:rPr>
                        <a:t>SALES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effectLst/>
                        </a:rPr>
                        <a:t>CHICAGO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3367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OPERATIONS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BOSTON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72797"/>
              </p:ext>
            </p:extLst>
          </p:nvPr>
        </p:nvGraphicFramePr>
        <p:xfrm>
          <a:off x="1219200" y="3200400"/>
          <a:ext cx="6476999" cy="350519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44483"/>
                <a:gridCol w="744483"/>
                <a:gridCol w="1042276"/>
                <a:gridCol w="670034"/>
                <a:gridCol w="1042276"/>
                <a:gridCol w="670034"/>
                <a:gridCol w="670034"/>
                <a:gridCol w="893379"/>
              </a:tblGrid>
              <a:tr h="543059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ENAME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JOB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MGR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HIREDATE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SAL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COMM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DEPTNO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49369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BLAKE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7839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01-MAY-81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2850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-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30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49369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7499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ALLEN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SALESMAN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20-FEB-81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1600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300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30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49369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7521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WARD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SALESMAN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22-FEB-81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1250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30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49369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7654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MARTIN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SALESMAN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28-SEP-81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1250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1400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30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49369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7844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TURNER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SALESMAN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08-SEP-81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1500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30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49369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7900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JAMES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CLERK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03-DEC-81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30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1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21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dirty="0" smtClean="0"/>
              <a:t>Single-row Sub-query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7696200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/>
              <a:t>Display employees who are working in the ‘SALES’ department.</a:t>
            </a:r>
          </a:p>
          <a:p>
            <a:r>
              <a:rPr lang="en-IN" sz="2000" dirty="0"/>
              <a:t> </a:t>
            </a:r>
            <a:endParaRPr lang="en-IN" sz="2000" dirty="0" smtClean="0"/>
          </a:p>
          <a:p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select * from </a:t>
            </a:r>
            <a:r>
              <a:rPr lang="en-IN" sz="2000" b="1" dirty="0" err="1" smtClean="0">
                <a:solidFill>
                  <a:schemeClr val="accent1">
                    <a:lumMod val="50000"/>
                  </a:schemeClr>
                </a:solidFill>
              </a:rPr>
              <a:t>emp</a:t>
            </a:r>
            <a:endParaRPr lang="en-IN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where </a:t>
            </a:r>
            <a:r>
              <a:rPr lang="en-IN" sz="2000" b="1" dirty="0" err="1" smtClean="0">
                <a:solidFill>
                  <a:schemeClr val="accent1">
                    <a:lumMod val="50000"/>
                  </a:schemeClr>
                </a:solidFill>
              </a:rPr>
              <a:t>deptno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 =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(select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from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dept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where upper(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dname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) = ‘SALES’);</a:t>
            </a:r>
          </a:p>
          <a:p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99445"/>
              </p:ext>
            </p:extLst>
          </p:nvPr>
        </p:nvGraphicFramePr>
        <p:xfrm>
          <a:off x="1219199" y="3581400"/>
          <a:ext cx="6019801" cy="312419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91931"/>
                <a:gridCol w="691931"/>
                <a:gridCol w="968704"/>
                <a:gridCol w="622738"/>
                <a:gridCol w="968704"/>
                <a:gridCol w="622738"/>
                <a:gridCol w="622738"/>
                <a:gridCol w="830317"/>
              </a:tblGrid>
              <a:tr h="484031"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EMPNO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ENAME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JOB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MGR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HIREDATE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SAL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COMM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DEPTNO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44002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BLAKE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MANAGER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7839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01-MAY-81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2850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44002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7499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ALLEN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SALESMAN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20-FEB-81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1600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300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44002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7521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WARD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SALESMAN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22-FEB-81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1250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500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44002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7654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MARTIN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SALESMAN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28-SEP-81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1250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1400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44002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7844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TURNER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SALESMAN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08-SEP-81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1500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44002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7900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JAMES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CLERK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03-DEC-81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950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4876800" y="2445124"/>
            <a:ext cx="304800" cy="5334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334001" y="234925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Inner query executed first</a:t>
            </a:r>
          </a:p>
          <a:p>
            <a:r>
              <a:rPr lang="en-IN" dirty="0" smtClean="0"/>
              <a:t>Returns one row and one value i.e. 30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41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4800600"/>
          </a:xfr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IN" sz="3600" dirty="0" smtClean="0"/>
              <a:t>Example:</a:t>
            </a:r>
          </a:p>
          <a:p>
            <a:pPr marL="114300" indent="0">
              <a:buNone/>
            </a:pPr>
            <a:endParaRPr lang="en-IN" sz="2400" dirty="0" smtClean="0"/>
          </a:p>
          <a:p>
            <a:pPr marL="114300" indent="0">
              <a:buNone/>
            </a:pPr>
            <a:r>
              <a:rPr lang="en-IN" sz="2400" dirty="0" smtClean="0"/>
              <a:t>Display the name(s) of the highest earning employees of </a:t>
            </a:r>
            <a:r>
              <a:rPr lang="en-IN" sz="2400" dirty="0" err="1" smtClean="0"/>
              <a:t>deptno</a:t>
            </a:r>
            <a:r>
              <a:rPr lang="en-IN" sz="2400" dirty="0" smtClean="0"/>
              <a:t> 10.</a:t>
            </a:r>
          </a:p>
          <a:p>
            <a:pPr marL="114300" indent="0">
              <a:buNone/>
            </a:pPr>
            <a:endParaRPr lang="en-IN" sz="2400" dirty="0" smtClean="0"/>
          </a:p>
          <a:p>
            <a:pPr marL="114300" indent="0">
              <a:buNone/>
            </a:pPr>
            <a:r>
              <a:rPr lang="en-IN" sz="2400" b="1" dirty="0" smtClean="0">
                <a:solidFill>
                  <a:schemeClr val="tx2"/>
                </a:solidFill>
              </a:rPr>
              <a:t>select </a:t>
            </a:r>
            <a:r>
              <a:rPr lang="en-IN" sz="2400" b="1" dirty="0" err="1" smtClean="0">
                <a:solidFill>
                  <a:schemeClr val="tx2"/>
                </a:solidFill>
              </a:rPr>
              <a:t>ename</a:t>
            </a:r>
            <a:r>
              <a:rPr lang="en-IN" sz="2400" b="1" dirty="0" smtClean="0">
                <a:solidFill>
                  <a:schemeClr val="tx2"/>
                </a:solidFill>
              </a:rPr>
              <a:t> from </a:t>
            </a:r>
            <a:r>
              <a:rPr lang="en-IN" sz="2400" b="1" dirty="0" err="1" smtClean="0">
                <a:solidFill>
                  <a:schemeClr val="tx2"/>
                </a:solidFill>
              </a:rPr>
              <a:t>emp</a:t>
            </a:r>
            <a:endParaRPr lang="en-IN" sz="2400" b="1" dirty="0" smtClean="0">
              <a:solidFill>
                <a:schemeClr val="tx2"/>
              </a:solidFill>
            </a:endParaRPr>
          </a:p>
          <a:p>
            <a:pPr marL="114300" indent="0">
              <a:buNone/>
            </a:pPr>
            <a:r>
              <a:rPr lang="en-IN" sz="2400" b="1" dirty="0" smtClean="0">
                <a:solidFill>
                  <a:schemeClr val="tx2"/>
                </a:solidFill>
              </a:rPr>
              <a:t>where </a:t>
            </a:r>
            <a:r>
              <a:rPr lang="en-IN" sz="2400" b="1" dirty="0" err="1" smtClean="0">
                <a:solidFill>
                  <a:schemeClr val="tx2"/>
                </a:solidFill>
              </a:rPr>
              <a:t>deptno</a:t>
            </a:r>
            <a:r>
              <a:rPr lang="en-IN" sz="2400" b="1" dirty="0" smtClean="0">
                <a:solidFill>
                  <a:schemeClr val="tx2"/>
                </a:solidFill>
              </a:rPr>
              <a:t> = 10</a:t>
            </a:r>
          </a:p>
          <a:p>
            <a:pPr marL="114300" indent="0">
              <a:buNone/>
            </a:pPr>
            <a:r>
              <a:rPr lang="en-IN" sz="2400" b="1" dirty="0" smtClean="0">
                <a:solidFill>
                  <a:schemeClr val="tx2"/>
                </a:solidFill>
              </a:rPr>
              <a:t>and </a:t>
            </a:r>
            <a:r>
              <a:rPr lang="en-IN" sz="2400" b="1" dirty="0" err="1" smtClean="0">
                <a:solidFill>
                  <a:schemeClr val="tx2"/>
                </a:solidFill>
              </a:rPr>
              <a:t>sal</a:t>
            </a:r>
            <a:r>
              <a:rPr lang="en-IN" sz="2400" b="1" dirty="0" smtClean="0">
                <a:solidFill>
                  <a:schemeClr val="tx2"/>
                </a:solidFill>
              </a:rPr>
              <a:t> =</a:t>
            </a:r>
          </a:p>
          <a:p>
            <a:pPr marL="777240" lvl="2" indent="0">
              <a:buNone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(select max(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sal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777240" lvl="2" indent="0">
              <a:buNone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from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emp</a:t>
            </a: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777240" lvl="2" indent="0">
              <a:buNone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where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deptno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= 10);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91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23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dirty="0" smtClean="0"/>
              <a:t>Single-row Sub-query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7696200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/>
              <a:t>Display employees who have the same designation as that of employee 7698.</a:t>
            </a:r>
          </a:p>
          <a:p>
            <a:r>
              <a:rPr lang="en-IN" sz="2000" dirty="0"/>
              <a:t> </a:t>
            </a:r>
            <a:endParaRPr lang="en-IN" sz="2000" dirty="0" smtClean="0"/>
          </a:p>
          <a:p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select * from </a:t>
            </a:r>
            <a:r>
              <a:rPr lang="en-IN" sz="2000" b="1" dirty="0" err="1" smtClean="0">
                <a:solidFill>
                  <a:schemeClr val="accent1">
                    <a:lumMod val="50000"/>
                  </a:schemeClr>
                </a:solidFill>
              </a:rPr>
              <a:t>emp</a:t>
            </a:r>
            <a:endParaRPr lang="en-IN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where job =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(select job from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emp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= 7698);</a:t>
            </a:r>
          </a:p>
          <a:p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08286"/>
              </p:ext>
            </p:extLst>
          </p:nvPr>
        </p:nvGraphicFramePr>
        <p:xfrm>
          <a:off x="457200" y="3962400"/>
          <a:ext cx="7696199" cy="251092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84620"/>
                <a:gridCol w="884620"/>
                <a:gridCol w="1238470"/>
                <a:gridCol w="796158"/>
                <a:gridCol w="1238470"/>
                <a:gridCol w="796158"/>
                <a:gridCol w="796158"/>
                <a:gridCol w="1061545"/>
              </a:tblGrid>
              <a:tr h="378469"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</a:rPr>
                        <a:t>EMPNO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</a:rPr>
                        <a:t>ENAME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</a:rPr>
                        <a:t>JOB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</a:rPr>
                        <a:t>MGR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</a:rPr>
                        <a:t>HIREDATE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</a:rPr>
                        <a:t>SAL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</a:rPr>
                        <a:t>COMM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solidFill>
                            <a:srgbClr val="000000"/>
                          </a:solidFill>
                          <a:effectLst/>
                        </a:rPr>
                        <a:t>DEPTNO</a:t>
                      </a:r>
                    </a:p>
                  </a:txBody>
                  <a:tcPr marL="60960" marR="60960" marT="60960" marB="60960" anchor="b"/>
                </a:tc>
              </a:tr>
              <a:tr h="383531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8839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Prince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MANAGER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7839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17-NOV-81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3000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60960" marR="60960" marT="30480" marB="30480" anchor="ctr"/>
                </a:tc>
              </a:tr>
              <a:tr h="362599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7698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BLAKE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MANAGER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7839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01-MAY-81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2850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60960" marR="60960" marT="30480" marB="30480" anchor="ctr"/>
                </a:tc>
              </a:tr>
              <a:tr h="438550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7782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CLARK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MANAGER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7839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09-JUN-81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2450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60960" marR="60960" marT="30480" marB="30480" anchor="ctr"/>
                </a:tc>
              </a:tr>
              <a:tr h="441081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8782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PETER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MANAGER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7782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09-JUN-81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2850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60960" marR="60960" marT="30480" marB="30480" anchor="ctr"/>
                </a:tc>
              </a:tr>
              <a:tr h="506692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7566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JONES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MANAGER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7839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02-APR-81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2975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4220135" y="2792986"/>
            <a:ext cx="304800" cy="5334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800600" y="2598021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Inner query executed first</a:t>
            </a:r>
          </a:p>
          <a:p>
            <a:r>
              <a:rPr lang="en-IN" dirty="0" smtClean="0"/>
              <a:t>Returns one row and one value i.e. MANAGER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32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24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dirty="0" smtClean="0"/>
              <a:t>Single-row Sub-query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76962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/>
              <a:t>Display employees who have the same designation as that of employee 7698 and do not display </a:t>
            </a:r>
            <a:r>
              <a:rPr lang="en-IN" sz="2000" dirty="0" err="1" smtClean="0"/>
              <a:t>empno</a:t>
            </a:r>
            <a:r>
              <a:rPr lang="en-IN" sz="2000" dirty="0" smtClean="0"/>
              <a:t> 7698.</a:t>
            </a:r>
          </a:p>
          <a:p>
            <a:r>
              <a:rPr lang="en-IN" sz="2000" dirty="0"/>
              <a:t> </a:t>
            </a:r>
            <a:endParaRPr lang="en-IN" sz="2000" dirty="0" smtClean="0"/>
          </a:p>
          <a:p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select * from </a:t>
            </a:r>
            <a:r>
              <a:rPr lang="en-IN" sz="2000" b="1" dirty="0" err="1" smtClean="0">
                <a:solidFill>
                  <a:schemeClr val="accent1">
                    <a:lumMod val="50000"/>
                  </a:schemeClr>
                </a:solidFill>
              </a:rPr>
              <a:t>emp</a:t>
            </a:r>
            <a:endParaRPr lang="en-IN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where </a:t>
            </a:r>
            <a:r>
              <a:rPr lang="en-IN" sz="2000" b="1" dirty="0" err="1" smtClean="0">
                <a:solidFill>
                  <a:schemeClr val="accent1">
                    <a:lumMod val="50000"/>
                  </a:schemeClr>
                </a:solidFill>
              </a:rPr>
              <a:t>empno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 &lt;&gt; 7698 </a:t>
            </a:r>
          </a:p>
          <a:p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and job =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(select job from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emp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= 7698);</a:t>
            </a:r>
          </a:p>
          <a:p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59426"/>
              </p:ext>
            </p:extLst>
          </p:nvPr>
        </p:nvGraphicFramePr>
        <p:xfrm>
          <a:off x="381001" y="4191000"/>
          <a:ext cx="7696199" cy="214832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84620"/>
                <a:gridCol w="884620"/>
                <a:gridCol w="1238470"/>
                <a:gridCol w="796158"/>
                <a:gridCol w="1238470"/>
                <a:gridCol w="796158"/>
                <a:gridCol w="796158"/>
                <a:gridCol w="1061545"/>
              </a:tblGrid>
              <a:tr h="378469"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</a:rPr>
                        <a:t>EMPNO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</a:rPr>
                        <a:t>ENAME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</a:rPr>
                        <a:t>JOB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</a:rPr>
                        <a:t>MGR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</a:rPr>
                        <a:t>HIREDATE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</a:rPr>
                        <a:t>SAL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</a:rPr>
                        <a:t>COMM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solidFill>
                            <a:srgbClr val="000000"/>
                          </a:solidFill>
                          <a:effectLst/>
                        </a:rPr>
                        <a:t>DEPTNO</a:t>
                      </a:r>
                    </a:p>
                  </a:txBody>
                  <a:tcPr marL="60960" marR="60960" marT="60960" marB="60960" anchor="b"/>
                </a:tc>
              </a:tr>
              <a:tr h="383531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8839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Prince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MANAGER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7839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17-NOV-81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3000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60960" marR="60960" marT="30480" marB="30480" anchor="ctr"/>
                </a:tc>
              </a:tr>
              <a:tr h="438550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7782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CLARK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MANAGER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7839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09-JUN-81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2450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60960" marR="60960" marT="30480" marB="30480" anchor="ctr"/>
                </a:tc>
              </a:tr>
              <a:tr h="441081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8782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PETER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MANAGER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7782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09-JUN-81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2850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60960" marR="60960" marT="30480" marB="30480" anchor="ctr"/>
                </a:tc>
              </a:tr>
              <a:tr h="506692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7566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JONES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MANAGER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7839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02-APR-81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2975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37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25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dirty="0" smtClean="0"/>
              <a:t>Multiple-row Sub-query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04800" y="1143000"/>
            <a:ext cx="7924800" cy="5016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/>
              <a:t>Display employees who are working at New York or Boston.</a:t>
            </a:r>
          </a:p>
          <a:p>
            <a:pPr lvl="1"/>
            <a:r>
              <a:rPr lang="en-IN" sz="2000" dirty="0"/>
              <a:t> 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select * from </a:t>
            </a:r>
            <a:r>
              <a:rPr lang="en-IN" sz="2000" b="1" dirty="0" err="1" smtClean="0">
                <a:solidFill>
                  <a:schemeClr val="accent1">
                    <a:lumMod val="50000"/>
                  </a:schemeClr>
                </a:solidFill>
              </a:rPr>
              <a:t>emp</a:t>
            </a:r>
            <a:endParaRPr lang="en-IN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 where </a:t>
            </a:r>
            <a:r>
              <a:rPr lang="en-IN" sz="2000" b="1" dirty="0" err="1" smtClean="0">
                <a:solidFill>
                  <a:schemeClr val="accent1">
                    <a:lumMod val="50000"/>
                  </a:schemeClr>
                </a:solidFill>
              </a:rPr>
              <a:t>deptno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in</a:t>
            </a:r>
          </a:p>
          <a:p>
            <a:pPr lvl="1"/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(select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from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dept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where upper(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loc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) in (‘NEW YORK’, ‘BOSTON’));</a:t>
            </a:r>
          </a:p>
          <a:p>
            <a:pPr lvl="1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/>
              <a:t>Use ‘in’ operator as multiple values are getting selected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/>
              <a:t>Display all those employees who have the same job as ALLEN, JAMES or BLAKE.</a:t>
            </a:r>
          </a:p>
          <a:p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           select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* from </a:t>
            </a:r>
            <a:r>
              <a:rPr lang="en-IN" sz="2000" b="1" dirty="0" err="1" smtClean="0">
                <a:solidFill>
                  <a:schemeClr val="accent1">
                    <a:lumMod val="50000"/>
                  </a:schemeClr>
                </a:solidFill>
              </a:rPr>
              <a:t>emp</a:t>
            </a:r>
            <a:endParaRPr lang="en-IN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           where job </a:t>
            </a:r>
            <a:r>
              <a:rPr lang="en-IN" sz="2000" b="1" dirty="0">
                <a:solidFill>
                  <a:srgbClr val="FF0000"/>
                </a:solidFill>
              </a:rPr>
              <a:t>in</a:t>
            </a:r>
          </a:p>
          <a:p>
            <a:pPr lvl="2"/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(select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job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emp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	 where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upper(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ename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in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(‘ALLEN’, ‘JAMES’, ‘BLAKE’));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835564"/>
              </p:ext>
            </p:extLst>
          </p:nvPr>
        </p:nvGraphicFramePr>
        <p:xfrm>
          <a:off x="7086600" y="1981200"/>
          <a:ext cx="990600" cy="10668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9060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dirty="0">
                          <a:effectLst/>
                        </a:rPr>
                        <a:t>DEPTNO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40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6400800" y="2153572"/>
            <a:ext cx="304800" cy="5334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31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26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620000" cy="792162"/>
          </a:xfrm>
        </p:spPr>
        <p:txBody>
          <a:bodyPr/>
          <a:lstStyle/>
          <a:p>
            <a:r>
              <a:rPr lang="en-IN" dirty="0" smtClean="0"/>
              <a:t>More examples…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04800" y="1066800"/>
            <a:ext cx="7924800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Display details of employees who are earning more than BLAKE and have the same designation as JONES.</a:t>
            </a:r>
          </a:p>
          <a:p>
            <a:pPr lvl="2"/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* 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&gt; all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(select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where upper(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ename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) = 'BLAKE') 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and upper(job) in 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(select upper(job) 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where upper(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ename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) = 'JONES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');</a:t>
            </a:r>
          </a:p>
          <a:p>
            <a:r>
              <a:rPr lang="en-IN" sz="2000" b="1" dirty="0" smtClean="0">
                <a:solidFill>
                  <a:srgbClr val="C00000"/>
                </a:solidFill>
              </a:rPr>
              <a:t>** There could be more than one BLAKE and </a:t>
            </a:r>
            <a:r>
              <a:rPr lang="en-IN" sz="2000" b="1" dirty="0" smtClean="0">
                <a:solidFill>
                  <a:srgbClr val="C00000"/>
                </a:solidFill>
              </a:rPr>
              <a:t>JONES</a:t>
            </a:r>
          </a:p>
          <a:p>
            <a:endParaRPr lang="en-IN" sz="2000" b="1" dirty="0" smtClean="0">
              <a:solidFill>
                <a:srgbClr val="C0000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Display details of employees who are earning more than all employees of </a:t>
            </a:r>
            <a:r>
              <a:rPr lang="en-IN" sz="2000" dirty="0" err="1" smtClean="0">
                <a:solidFill>
                  <a:schemeClr val="tx2"/>
                </a:solidFill>
              </a:rPr>
              <a:t>dept</a:t>
            </a:r>
            <a:r>
              <a:rPr lang="en-IN" sz="2000" dirty="0" smtClean="0">
                <a:solidFill>
                  <a:schemeClr val="tx2"/>
                </a:solidFill>
              </a:rPr>
              <a:t> 30.</a:t>
            </a:r>
          </a:p>
          <a:p>
            <a:pPr lvl="1"/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* 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&gt;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all</a:t>
            </a:r>
          </a:p>
          <a:p>
            <a:pPr lvl="1"/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dirty="0" err="1" smtClean="0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= 30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);</a:t>
            </a:r>
            <a:r>
              <a:rPr lang="en-IN" sz="2000" dirty="0">
                <a:solidFill>
                  <a:schemeClr val="tx2"/>
                </a:solidFill>
              </a:rPr>
              <a:t> </a:t>
            </a:r>
            <a:endParaRPr lang="en-IN" sz="2000" dirty="0" smtClean="0">
              <a:solidFill>
                <a:schemeClr val="tx2"/>
              </a:solidFill>
            </a:endParaRPr>
          </a:p>
          <a:p>
            <a:endParaRPr lang="en-IN" sz="2000" dirty="0" smtClean="0">
              <a:solidFill>
                <a:schemeClr val="tx2"/>
              </a:solidFill>
            </a:endParaRPr>
          </a:p>
          <a:p>
            <a:r>
              <a:rPr lang="en-IN" sz="2000" b="1" dirty="0" smtClean="0">
                <a:solidFill>
                  <a:srgbClr val="C00000"/>
                </a:solidFill>
              </a:rPr>
              <a:t>** ‘</a:t>
            </a:r>
            <a:r>
              <a:rPr lang="en-IN" sz="2000" b="1" dirty="0" smtClean="0">
                <a:solidFill>
                  <a:schemeClr val="tx2"/>
                </a:solidFill>
              </a:rPr>
              <a:t>all</a:t>
            </a:r>
            <a:r>
              <a:rPr lang="en-IN" sz="2000" b="1" dirty="0" smtClean="0">
                <a:solidFill>
                  <a:srgbClr val="C00000"/>
                </a:solidFill>
              </a:rPr>
              <a:t>’ is used as inner query selects more than one </a:t>
            </a:r>
            <a:r>
              <a:rPr lang="en-IN" sz="2000" b="1" dirty="0" smtClean="0">
                <a:solidFill>
                  <a:srgbClr val="C00000"/>
                </a:solidFill>
              </a:rPr>
              <a:t>value</a:t>
            </a:r>
            <a:endParaRPr lang="en-IN" sz="20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57274" y="4114800"/>
            <a:ext cx="2971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&gt; </a:t>
            </a:r>
            <a:endParaRPr lang="en-I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max(</a:t>
            </a:r>
            <a:r>
              <a:rPr lang="en-IN" sz="2000" dirty="0" err="1" smtClean="0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= 30);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6207" y="419650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72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27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dirty="0" smtClean="0"/>
              <a:t>More examples…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24853" y="1600200"/>
            <a:ext cx="7924800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Display details of employees who are earning more than at least one employee of </a:t>
            </a:r>
            <a:r>
              <a:rPr lang="en-IN" sz="2000" dirty="0" err="1" smtClean="0">
                <a:solidFill>
                  <a:schemeClr val="tx2"/>
                </a:solidFill>
              </a:rPr>
              <a:t>dept</a:t>
            </a:r>
            <a:r>
              <a:rPr lang="en-IN" sz="2000" dirty="0" smtClean="0">
                <a:solidFill>
                  <a:schemeClr val="tx2"/>
                </a:solidFill>
              </a:rPr>
              <a:t> 30.</a:t>
            </a:r>
          </a:p>
          <a:p>
            <a:pPr lvl="1"/>
            <a:endParaRPr lang="en-IN" sz="2000" dirty="0">
              <a:solidFill>
                <a:schemeClr val="tx2"/>
              </a:solidFill>
            </a:endParaRP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&gt;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any</a:t>
            </a:r>
          </a:p>
          <a:p>
            <a:pPr lvl="2"/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dirty="0" err="1" smtClean="0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= 30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);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endParaRPr lang="en-I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IN" sz="2000" dirty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rgbClr val="FF0000"/>
                </a:solidFill>
              </a:rPr>
              <a:t>IMP:</a:t>
            </a:r>
          </a:p>
          <a:p>
            <a:pPr marL="914400" lvl="1" indent="-457200">
              <a:buAutoNum type="arabicPeriod"/>
            </a:pPr>
            <a:r>
              <a:rPr lang="en-IN" sz="2000" b="1" dirty="0" smtClean="0">
                <a:solidFill>
                  <a:srgbClr val="FF0000"/>
                </a:solidFill>
              </a:rPr>
              <a:t>If inner query is going to fetch only one row / one value you can use any relational operator for comparison with outer query.</a:t>
            </a:r>
          </a:p>
          <a:p>
            <a:pPr marL="914400" lvl="1" indent="-457200">
              <a:buAutoNum type="arabicPeriod"/>
            </a:pPr>
            <a:r>
              <a:rPr lang="en-IN" sz="2000" b="1" dirty="0" smtClean="0">
                <a:solidFill>
                  <a:srgbClr val="FF0000"/>
                </a:solidFill>
              </a:rPr>
              <a:t>If inner query is going to fetch more than one row / value, along with the relational operator use </a:t>
            </a:r>
            <a:r>
              <a:rPr lang="en-IN" sz="2000" b="1" dirty="0" smtClean="0">
                <a:solidFill>
                  <a:srgbClr val="7030A0"/>
                </a:solidFill>
              </a:rPr>
              <a:t>all, any, in, some </a:t>
            </a:r>
            <a:r>
              <a:rPr lang="en-IN" sz="2000" b="1" dirty="0" smtClean="0">
                <a:solidFill>
                  <a:srgbClr val="FF0000"/>
                </a:solidFill>
              </a:rPr>
              <a:t>as required.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4648200" y="2514600"/>
            <a:ext cx="3505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&gt; 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(select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min(</a:t>
            </a:r>
            <a:r>
              <a:rPr lang="en-IN" sz="2000" dirty="0" err="1" smtClean="0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= 30);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05214" y="261214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74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28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dirty="0" smtClean="0"/>
              <a:t>One more aggregate function…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08811" y="1295400"/>
            <a:ext cx="7924800" cy="535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dirty="0" smtClean="0">
                <a:solidFill>
                  <a:schemeClr val="tx2"/>
                </a:solidFill>
              </a:rPr>
              <a:t>Display all designations of employees of </a:t>
            </a:r>
            <a:r>
              <a:rPr lang="en-IN" dirty="0" err="1" smtClean="0">
                <a:solidFill>
                  <a:schemeClr val="tx2"/>
                </a:solidFill>
              </a:rPr>
              <a:t>dept</a:t>
            </a:r>
            <a:r>
              <a:rPr lang="en-IN" dirty="0" smtClean="0">
                <a:solidFill>
                  <a:schemeClr val="tx2"/>
                </a:solidFill>
              </a:rPr>
              <a:t> 20.</a:t>
            </a:r>
          </a:p>
          <a:p>
            <a:pPr lvl="1"/>
            <a:endParaRPr lang="en-IN" dirty="0">
              <a:solidFill>
                <a:schemeClr val="tx2"/>
              </a:solidFill>
            </a:endParaRPr>
          </a:p>
          <a:p>
            <a:pPr lvl="1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job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dirty="0" err="1" smtClean="0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20;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smtClean="0">
                <a:solidFill>
                  <a:schemeClr val="tx2"/>
                </a:solidFill>
              </a:rPr>
              <a:t>Some designations are repeated as more one than one </a:t>
            </a:r>
          </a:p>
          <a:p>
            <a:r>
              <a:rPr lang="en-IN" dirty="0">
                <a:solidFill>
                  <a:schemeClr val="tx2"/>
                </a:solidFill>
              </a:rPr>
              <a:t> </a:t>
            </a:r>
            <a:r>
              <a:rPr lang="en-IN" dirty="0" smtClean="0">
                <a:solidFill>
                  <a:schemeClr val="tx2"/>
                </a:solidFill>
              </a:rPr>
              <a:t>     employee can have the same designation.</a:t>
            </a:r>
          </a:p>
          <a:p>
            <a:endParaRPr lang="en-IN" dirty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smtClean="0">
                <a:solidFill>
                  <a:schemeClr val="tx2"/>
                </a:solidFill>
              </a:rPr>
              <a:t>To display distinct values use the DISTINCT clause.</a:t>
            </a:r>
          </a:p>
          <a:p>
            <a:pPr lvl="1"/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distinct(job)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20;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 </a:t>
            </a:r>
          </a:p>
          <a:p>
            <a:pPr lvl="1"/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smtClean="0">
                <a:solidFill>
                  <a:schemeClr val="tx2"/>
                </a:solidFill>
              </a:rPr>
              <a:t>Can you execute the following?</a:t>
            </a:r>
            <a:endParaRPr lang="en-IN" dirty="0">
              <a:solidFill>
                <a:schemeClr val="tx2"/>
              </a:solidFill>
            </a:endParaRPr>
          </a:p>
          <a:p>
            <a:pPr lvl="1"/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dirty="0" err="1" smtClean="0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dirty="0" err="1" smtClean="0">
                <a:solidFill>
                  <a:schemeClr val="accent6">
                    <a:lumMod val="50000"/>
                  </a:schemeClr>
                </a:solidFill>
              </a:rPr>
              <a:t>ename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, distinct(job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) from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20;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IN" b="1" dirty="0">
              <a:solidFill>
                <a:schemeClr val="tx2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/>
                </a:solidFill>
              </a:rPr>
              <a:t>NO!! (DISTINCT is an aggregate function)</a:t>
            </a:r>
            <a:endParaRPr lang="en-IN" b="1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734955"/>
              </p:ext>
            </p:extLst>
          </p:nvPr>
        </p:nvGraphicFramePr>
        <p:xfrm>
          <a:off x="6781800" y="1371600"/>
          <a:ext cx="1295400" cy="2743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dirty="0">
                          <a:effectLst/>
                        </a:rPr>
                        <a:t>JOB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MANAGER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ANALYST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ANALYST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CLERK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CLERK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ANALYST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ANALYST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907005"/>
              </p:ext>
            </p:extLst>
          </p:nvPr>
        </p:nvGraphicFramePr>
        <p:xfrm>
          <a:off x="6781800" y="4267200"/>
          <a:ext cx="1295400" cy="14020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dirty="0">
                          <a:effectLst/>
                        </a:rPr>
                        <a:t>JOB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MANAGER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ANALYST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CLERK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85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29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dirty="0" smtClean="0"/>
              <a:t>More examples…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32874" y="1295400"/>
            <a:ext cx="7924800" cy="532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Display details of employees who have the same designation as any designation of the department 20 employee.</a:t>
            </a:r>
          </a:p>
          <a:p>
            <a:pPr lvl="1"/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* 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job = any</a:t>
            </a:r>
          </a:p>
          <a:p>
            <a:pPr lvl="2"/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distinct(job) 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20);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endParaRPr lang="en-I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Display details of employees who have the same designation as any designation of the RESEARCH department employee</a:t>
            </a:r>
            <a:r>
              <a:rPr lang="en-IN" sz="2000" dirty="0" smtClean="0">
                <a:solidFill>
                  <a:schemeClr val="tx2"/>
                </a:solidFill>
              </a:rPr>
              <a:t>.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job = any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(select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distinct(job) 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in</a:t>
            </a:r>
          </a:p>
          <a:p>
            <a:pPr lvl="3"/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(select </a:t>
            </a:r>
            <a:r>
              <a:rPr lang="en-IN" sz="2000" dirty="0" err="1" smtClean="0">
                <a:solidFill>
                  <a:schemeClr val="accent6">
                    <a:lumMod val="50000"/>
                  </a:schemeClr>
                </a:solidFill>
              </a:rPr>
              <a:t>deptno</a:t>
            </a:r>
            <a:endParaRPr lang="en-I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3"/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dirty="0" err="1" smtClean="0">
                <a:solidFill>
                  <a:schemeClr val="accent6">
                    <a:lumMod val="50000"/>
                  </a:schemeClr>
                </a:solidFill>
              </a:rPr>
              <a:t>dept</a:t>
            </a:r>
            <a:endParaRPr lang="en-I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3"/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where upper(</a:t>
            </a:r>
            <a:r>
              <a:rPr lang="en-IN" sz="2000" dirty="0" err="1" smtClean="0">
                <a:solidFill>
                  <a:schemeClr val="accent6">
                    <a:lumMod val="50000"/>
                  </a:schemeClr>
                </a:solidFill>
              </a:rPr>
              <a:t>dname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) = ‘RESEARCH’));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endParaRPr lang="en-IN" sz="20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81400" y="4953000"/>
            <a:ext cx="2514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2200" y="4768334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Inner query level 1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81400" y="5943600"/>
            <a:ext cx="2514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68189" y="5758934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Inner query level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73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620000" cy="1143000"/>
          </a:xfrm>
        </p:spPr>
        <p:txBody>
          <a:bodyPr/>
          <a:lstStyle/>
          <a:p>
            <a:r>
              <a:rPr lang="en-IN" dirty="0" smtClean="0"/>
              <a:t>Group by</a:t>
            </a:r>
            <a:endParaRPr lang="en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389467" y="2057400"/>
            <a:ext cx="7745222" cy="4343400"/>
            <a:chOff x="389467" y="2057400"/>
            <a:chExt cx="7745222" cy="4343400"/>
          </a:xfrm>
        </p:grpSpPr>
        <p:grpSp>
          <p:nvGrpSpPr>
            <p:cNvPr id="9" name="Group 8"/>
            <p:cNvGrpSpPr/>
            <p:nvPr/>
          </p:nvGrpSpPr>
          <p:grpSpPr>
            <a:xfrm>
              <a:off x="389467" y="2057400"/>
              <a:ext cx="7745222" cy="4343400"/>
              <a:chOff x="389467" y="2057400"/>
              <a:chExt cx="7745222" cy="4343400"/>
            </a:xfrm>
          </p:grpSpPr>
          <p:pic>
            <p:nvPicPr>
              <p:cNvPr id="2054" name="Picture 6" descr="DataFrame Groupby Aggregation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467" y="2057400"/>
                <a:ext cx="7745222" cy="4343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7408333" y="3793067"/>
                <a:ext cx="668867" cy="3077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 err="1" smtClean="0"/>
                  <a:t>avg</a:t>
                </a:r>
                <a:r>
                  <a:rPr lang="en-IN" sz="1400" dirty="0" smtClean="0"/>
                  <a:t>(y)</a:t>
                </a:r>
                <a:endParaRPr lang="en-IN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57798" y="5496352"/>
                <a:ext cx="668867" cy="3077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 err="1" smtClean="0"/>
                  <a:t>avg</a:t>
                </a:r>
                <a:r>
                  <a:rPr lang="en-IN" sz="1400" dirty="0" smtClean="0"/>
                  <a:t>(y)</a:t>
                </a:r>
                <a:endParaRPr lang="en-IN" sz="1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257800" y="4100844"/>
                <a:ext cx="668867" cy="3077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 err="1" smtClean="0"/>
                  <a:t>avg</a:t>
                </a:r>
                <a:r>
                  <a:rPr lang="en-IN" sz="1400" dirty="0" smtClean="0"/>
                  <a:t>(y)</a:t>
                </a:r>
                <a:endParaRPr lang="en-IN" sz="1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257800" y="2666999"/>
                <a:ext cx="668867" cy="3077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 err="1" smtClean="0"/>
                  <a:t>avg</a:t>
                </a:r>
                <a:r>
                  <a:rPr lang="en-IN" sz="1400" dirty="0" smtClean="0"/>
                  <a:t>(y)</a:t>
                </a:r>
                <a:endParaRPr lang="en-IN" sz="1400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57200" y="2895600"/>
              <a:ext cx="697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Temp</a:t>
              </a:r>
              <a:endParaRPr lang="en-IN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7200" y="1271601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accent2">
                    <a:lumMod val="75000"/>
                  </a:schemeClr>
                </a:solidFill>
              </a:rPr>
              <a:t>select x, </a:t>
            </a:r>
            <a:r>
              <a:rPr lang="en-IN" sz="2800" b="1" dirty="0" err="1" smtClean="0">
                <a:solidFill>
                  <a:schemeClr val="accent2">
                    <a:lumMod val="75000"/>
                  </a:schemeClr>
                </a:solidFill>
              </a:rPr>
              <a:t>avg</a:t>
            </a:r>
            <a:r>
              <a:rPr lang="en-IN" sz="2800" b="1" dirty="0" smtClean="0">
                <a:solidFill>
                  <a:schemeClr val="accent2">
                    <a:lumMod val="75000"/>
                  </a:schemeClr>
                </a:solidFill>
              </a:rPr>
              <a:t>(y) from temp group by x;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3800" y="2057400"/>
            <a:ext cx="2192867" cy="441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867400" y="2019300"/>
            <a:ext cx="2362200" cy="441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2064327"/>
            <a:ext cx="2192867" cy="441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17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30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dirty="0" smtClean="0"/>
              <a:t>More examples…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32874" y="1295400"/>
            <a:ext cx="7924800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Display </a:t>
            </a:r>
            <a:r>
              <a:rPr lang="en-IN" sz="2000" dirty="0">
                <a:solidFill>
                  <a:schemeClr val="tx2"/>
                </a:solidFill>
              </a:rPr>
              <a:t>details of employees who have the same designation as any designation of the RESEARCH department employee</a:t>
            </a:r>
            <a:r>
              <a:rPr lang="en-IN" sz="2000" dirty="0" smtClean="0">
                <a:solidFill>
                  <a:schemeClr val="tx2"/>
                </a:solidFill>
              </a:rPr>
              <a:t>.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job = any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(select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distinct(job) 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in</a:t>
            </a:r>
          </a:p>
          <a:p>
            <a:pPr lvl="3"/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(select </a:t>
            </a:r>
            <a:r>
              <a:rPr lang="en-IN" sz="2000" dirty="0" err="1" smtClean="0">
                <a:solidFill>
                  <a:schemeClr val="accent6">
                    <a:lumMod val="50000"/>
                  </a:schemeClr>
                </a:solidFill>
              </a:rPr>
              <a:t>deptno</a:t>
            </a:r>
            <a:endParaRPr lang="en-I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3"/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dirty="0" err="1" smtClean="0">
                <a:solidFill>
                  <a:schemeClr val="accent6">
                    <a:lumMod val="50000"/>
                  </a:schemeClr>
                </a:solidFill>
              </a:rPr>
              <a:t>dept</a:t>
            </a:r>
            <a:endParaRPr lang="en-I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3"/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where upper(</a:t>
            </a:r>
            <a:r>
              <a:rPr lang="en-IN" sz="2000" dirty="0" err="1" smtClean="0">
                <a:solidFill>
                  <a:schemeClr val="accent6">
                    <a:lumMod val="50000"/>
                  </a:schemeClr>
                </a:solidFill>
              </a:rPr>
              <a:t>dname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) = ‘RESEARCH’));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endParaRPr lang="en-I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3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IMP:</a:t>
            </a:r>
          </a:p>
          <a:p>
            <a:pPr marL="457200" indent="-457200">
              <a:buAutoNum type="arabicPeriod"/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At the same level Oracle allows 255 queries.</a:t>
            </a:r>
          </a:p>
          <a:p>
            <a:pPr marL="457200" indent="-457200">
              <a:buAutoNum type="arabicPeriod"/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Oracle allows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upto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16 levels of sub-queries. </a:t>
            </a:r>
            <a:endParaRPr lang="en-IN" sz="20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657600" y="3810000"/>
            <a:ext cx="2362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0" y="3653408"/>
            <a:ext cx="198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fetches </a:t>
            </a:r>
            <a:r>
              <a:rPr lang="en-IN" dirty="0" err="1" smtClean="0"/>
              <a:t>deptno</a:t>
            </a:r>
            <a:r>
              <a:rPr lang="en-IN" dirty="0" smtClean="0"/>
              <a:t> 20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05200" y="2832323"/>
            <a:ext cx="2514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4615" y="2647656"/>
            <a:ext cx="1981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fetches all jobs of </a:t>
            </a:r>
            <a:r>
              <a:rPr lang="en-IN" dirty="0" err="1" smtClean="0"/>
              <a:t>deptno</a:t>
            </a:r>
            <a:r>
              <a:rPr lang="en-IN" dirty="0" smtClean="0"/>
              <a:t> 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298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31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dirty="0" smtClean="0"/>
              <a:t>Quiz question…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32874" y="1295400"/>
            <a:ext cx="7924800" cy="5016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Display the maximum salary for each dept.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dirty="0" err="1" smtClean="0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, max(</a:t>
            </a:r>
            <a:r>
              <a:rPr lang="en-IN" sz="2000" dirty="0" err="1" smtClean="0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group by </a:t>
            </a:r>
            <a:r>
              <a:rPr lang="en-IN" sz="2000" dirty="0" err="1" smtClean="0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lvl="2"/>
            <a:endParaRPr lang="en-IN" sz="2000" dirty="0" smtClean="0">
              <a:solidFill>
                <a:schemeClr val="tx2"/>
              </a:solidFill>
            </a:endParaRPr>
          </a:p>
          <a:p>
            <a:pPr lvl="2"/>
            <a:endParaRPr lang="en-IN" sz="2000" dirty="0" smtClean="0">
              <a:solidFill>
                <a:schemeClr val="tx2"/>
              </a:solidFill>
            </a:endParaRPr>
          </a:p>
          <a:p>
            <a:pPr lvl="3"/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3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3"/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3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3"/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3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3"/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3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3"/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3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57928"/>
              </p:ext>
            </p:extLst>
          </p:nvPr>
        </p:nvGraphicFramePr>
        <p:xfrm>
          <a:off x="5410200" y="1524000"/>
          <a:ext cx="2667000" cy="14020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3500"/>
                <a:gridCol w="1333500"/>
              </a:tblGrid>
              <a:tr h="359631">
                <a:tc>
                  <a:txBody>
                    <a:bodyPr/>
                    <a:lstStyle/>
                    <a:p>
                      <a:pPr fontAlgn="b"/>
                      <a:r>
                        <a:rPr lang="en-IN" sz="1800" dirty="0">
                          <a:effectLst/>
                        </a:rPr>
                        <a:t>DEPTNO</a:t>
                      </a:r>
                      <a:endParaRPr lang="en-IN" sz="18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800">
                          <a:effectLst/>
                        </a:rPr>
                        <a:t>MAX(SAL)</a:t>
                      </a:r>
                      <a:endParaRPr lang="en-IN" sz="18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30430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30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2850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30430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10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5000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30430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20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3000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2874" y="3048000"/>
            <a:ext cx="7391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rgbClr val="FF0000"/>
                </a:solidFill>
              </a:rPr>
              <a:t>Display the names of the maximum earning </a:t>
            </a:r>
            <a:r>
              <a:rPr lang="en-IN" sz="2000" b="1" dirty="0" smtClean="0">
                <a:solidFill>
                  <a:srgbClr val="FF0000"/>
                </a:solidFill>
              </a:rPr>
              <a:t>employee(s) </a:t>
            </a:r>
            <a:r>
              <a:rPr lang="en-IN" sz="2000" b="1" dirty="0">
                <a:solidFill>
                  <a:srgbClr val="FF0000"/>
                </a:solidFill>
              </a:rPr>
              <a:t>of each department.</a:t>
            </a:r>
          </a:p>
        </p:txBody>
      </p:sp>
    </p:spTree>
    <p:extLst>
      <p:ext uri="{BB962C8B-B14F-4D97-AF65-F5344CB8AC3E}">
        <p14:creationId xmlns:p14="http://schemas.microsoft.com/office/powerpoint/2010/main" val="318165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32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dirty="0" smtClean="0"/>
              <a:t>Quiz question…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32874" y="1295400"/>
            <a:ext cx="7924800" cy="5016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Display the maximum salary for each dept.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dirty="0" err="1" smtClean="0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, max(</a:t>
            </a:r>
            <a:r>
              <a:rPr lang="en-IN" sz="2000" dirty="0" err="1" smtClean="0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group by </a:t>
            </a:r>
            <a:r>
              <a:rPr lang="en-IN" sz="2000" dirty="0" err="1" smtClean="0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lvl="2"/>
            <a:endParaRPr lang="en-IN" sz="2000" dirty="0" smtClean="0">
              <a:solidFill>
                <a:schemeClr val="tx2"/>
              </a:solidFill>
            </a:endParaRPr>
          </a:p>
          <a:p>
            <a:pPr lvl="2"/>
            <a:endParaRPr lang="en-IN" sz="20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Display the names of the maximum earning employees of each department.</a:t>
            </a:r>
          </a:p>
          <a:p>
            <a:pPr lvl="1"/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ename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dirty="0" err="1" smtClean="0">
                <a:solidFill>
                  <a:schemeClr val="accent6">
                    <a:lumMod val="50000"/>
                  </a:schemeClr>
                </a:solidFill>
              </a:rPr>
              <a:t>sal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in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(select max(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group by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);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3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The above query will give a wrong answer!!</a:t>
            </a:r>
            <a:endParaRPr lang="en-IN" sz="20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48000" y="5069487"/>
            <a:ext cx="2819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9800" y="4876800"/>
            <a:ext cx="193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(2850, 5000, 3000)</a:t>
            </a:r>
            <a:endParaRPr lang="en-I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374537"/>
              </p:ext>
            </p:extLst>
          </p:nvPr>
        </p:nvGraphicFramePr>
        <p:xfrm>
          <a:off x="5410200" y="1524000"/>
          <a:ext cx="2667000" cy="14020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3500"/>
                <a:gridCol w="1333500"/>
              </a:tblGrid>
              <a:tr h="359631">
                <a:tc>
                  <a:txBody>
                    <a:bodyPr/>
                    <a:lstStyle/>
                    <a:p>
                      <a:pPr fontAlgn="b"/>
                      <a:r>
                        <a:rPr lang="en-IN" sz="1800" dirty="0">
                          <a:effectLst/>
                        </a:rPr>
                        <a:t>DEPTNO</a:t>
                      </a:r>
                      <a:endParaRPr lang="en-IN" sz="18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800">
                          <a:effectLst/>
                        </a:rPr>
                        <a:t>MAX(SAL)</a:t>
                      </a:r>
                      <a:endParaRPr lang="en-IN" sz="18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30430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30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2850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30430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10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5000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30430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20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3000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47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33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dirty="0" smtClean="0"/>
              <a:t>Quiz question…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32874" y="1143000"/>
            <a:ext cx="7924800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Display the names of the maximum earning employees of each department.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ename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dirty="0" err="1" smtClean="0">
                <a:solidFill>
                  <a:schemeClr val="accent6">
                    <a:lumMod val="50000"/>
                  </a:schemeClr>
                </a:solidFill>
              </a:rPr>
              <a:t>sal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in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(select max(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group by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);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85574" y="3200400"/>
            <a:ext cx="2819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67400" y="3015734"/>
            <a:ext cx="193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(5000, 3000, 2850)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600222"/>
              </p:ext>
            </p:extLst>
          </p:nvPr>
        </p:nvGraphicFramePr>
        <p:xfrm>
          <a:off x="381000" y="3886200"/>
          <a:ext cx="4267200" cy="2743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22400"/>
                <a:gridCol w="1422400"/>
                <a:gridCol w="1422400"/>
              </a:tblGrid>
              <a:tr h="357717">
                <a:tc>
                  <a:txBody>
                    <a:bodyPr/>
                    <a:lstStyle/>
                    <a:p>
                      <a:pPr fontAlgn="b"/>
                      <a:r>
                        <a:rPr lang="en-IN">
                          <a:effectLst/>
                        </a:rPr>
                        <a:t>ENAME</a:t>
                      </a:r>
                      <a:endParaRPr lang="en-IN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>
                          <a:effectLst/>
                        </a:rPr>
                        <a:t>DEPTNO</a:t>
                      </a:r>
                      <a:endParaRPr lang="en-IN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>
                          <a:effectLst/>
                        </a:rPr>
                        <a:t>SAL</a:t>
                      </a:r>
                      <a:endParaRPr lang="en-IN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30268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KING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5000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30268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Prince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3000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30268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BLAKE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2850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30268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PETER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2850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30268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SCOTT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3000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30268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FORD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20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3000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30268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MARTIN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2850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692942" y="4343400"/>
            <a:ext cx="2618874" cy="1631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This happened because only salary was compared and not the salary and </a:t>
            </a:r>
            <a:r>
              <a:rPr lang="en-IN" sz="2000" dirty="0" err="1" smtClean="0">
                <a:solidFill>
                  <a:schemeClr val="tx2"/>
                </a:solidFill>
              </a:rPr>
              <a:t>deptno</a:t>
            </a:r>
            <a:r>
              <a:rPr lang="en-IN" sz="2000" dirty="0" smtClean="0">
                <a:solidFill>
                  <a:schemeClr val="tx2"/>
                </a:solidFill>
              </a:rPr>
              <a:t> together.</a:t>
            </a:r>
            <a:endParaRPr lang="en-IN" sz="2000" dirty="0">
              <a:solidFill>
                <a:schemeClr val="tx2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4724400" y="4316169"/>
            <a:ext cx="513102" cy="2423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Left Arrow 13"/>
          <p:cNvSpPr/>
          <p:nvPr/>
        </p:nvSpPr>
        <p:spPr>
          <a:xfrm>
            <a:off x="4724400" y="5699570"/>
            <a:ext cx="513102" cy="24231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 Arrow 14"/>
          <p:cNvSpPr/>
          <p:nvPr/>
        </p:nvSpPr>
        <p:spPr>
          <a:xfrm>
            <a:off x="4748463" y="6019800"/>
            <a:ext cx="513102" cy="24231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Left Arrow 15"/>
          <p:cNvSpPr/>
          <p:nvPr/>
        </p:nvSpPr>
        <p:spPr>
          <a:xfrm>
            <a:off x="4748463" y="4960906"/>
            <a:ext cx="513102" cy="242316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03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 animBg="1"/>
      <p:bldP spid="9" grpId="0" animBg="1"/>
      <p:bldP spid="14" grpId="0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34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dirty="0" smtClean="0"/>
              <a:t>Multiple-column </a:t>
            </a:r>
            <a:r>
              <a:rPr lang="en-IN" dirty="0" err="1" smtClean="0"/>
              <a:t>subquery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32874" y="1143000"/>
            <a:ext cx="7924800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Display the names of the maximum earning employees of each department.</a:t>
            </a:r>
          </a:p>
          <a:p>
            <a:pPr lvl="1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ename,deptno,sal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where 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 in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(select max(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group by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pPr lvl="2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85574" y="3200400"/>
            <a:ext cx="2819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47347" y="2738735"/>
            <a:ext cx="1163053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  5000  10</a:t>
            </a:r>
          </a:p>
          <a:p>
            <a:r>
              <a:rPr lang="en-IN" dirty="0"/>
              <a:t> </a:t>
            </a:r>
            <a:r>
              <a:rPr lang="en-IN" dirty="0" smtClean="0"/>
              <a:t> 3000  20</a:t>
            </a:r>
          </a:p>
          <a:p>
            <a:r>
              <a:rPr lang="en-IN" dirty="0" smtClean="0"/>
              <a:t>  2850  30</a:t>
            </a:r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77401"/>
              </p:ext>
            </p:extLst>
          </p:nvPr>
        </p:nvGraphicFramePr>
        <p:xfrm>
          <a:off x="914400" y="4038600"/>
          <a:ext cx="4267200" cy="17373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22400"/>
                <a:gridCol w="1422400"/>
                <a:gridCol w="1422400"/>
              </a:tblGrid>
              <a:tr h="357717">
                <a:tc>
                  <a:txBody>
                    <a:bodyPr/>
                    <a:lstStyle/>
                    <a:p>
                      <a:pPr fontAlgn="b"/>
                      <a:r>
                        <a:rPr lang="en-IN">
                          <a:effectLst/>
                        </a:rPr>
                        <a:t>ENAME</a:t>
                      </a:r>
                      <a:endParaRPr lang="en-IN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>
                          <a:effectLst/>
                        </a:rPr>
                        <a:t>DEPTNO</a:t>
                      </a:r>
                      <a:endParaRPr lang="en-IN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>
                          <a:effectLst/>
                        </a:rPr>
                        <a:t>SAL</a:t>
                      </a:r>
                      <a:endParaRPr lang="en-IN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30268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KING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5000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302683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BLAKE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2850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302683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SCOTT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3000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30268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FORD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20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3000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98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35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3137" y="152400"/>
            <a:ext cx="7620000" cy="792162"/>
          </a:xfrm>
        </p:spPr>
        <p:txBody>
          <a:bodyPr/>
          <a:lstStyle/>
          <a:p>
            <a:r>
              <a:rPr lang="en-IN" dirty="0" smtClean="0"/>
              <a:t>Quiz question…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32874" y="990600"/>
            <a:ext cx="7820526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Display the names of the third highest earning employee(s).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select * from </a:t>
            </a:r>
            <a:r>
              <a:rPr lang="en-IN" sz="2000" dirty="0" err="1" smtClean="0">
                <a:solidFill>
                  <a:schemeClr val="tx2"/>
                </a:solidFill>
              </a:rPr>
              <a:t>emp</a:t>
            </a:r>
            <a:r>
              <a:rPr lang="en-IN" sz="2000" dirty="0" smtClean="0">
                <a:solidFill>
                  <a:schemeClr val="tx2"/>
                </a:solidFill>
              </a:rPr>
              <a:t> order by </a:t>
            </a:r>
            <a:r>
              <a:rPr lang="en-IN" sz="2000" dirty="0" err="1" smtClean="0">
                <a:solidFill>
                  <a:schemeClr val="tx2"/>
                </a:solidFill>
              </a:rPr>
              <a:t>sal</a:t>
            </a:r>
            <a:r>
              <a:rPr lang="en-IN" sz="2000" dirty="0" smtClean="0">
                <a:solidFill>
                  <a:schemeClr val="tx2"/>
                </a:solidFill>
              </a:rPr>
              <a:t> </a:t>
            </a:r>
            <a:r>
              <a:rPr lang="en-IN" sz="2000" dirty="0" err="1" smtClean="0">
                <a:solidFill>
                  <a:schemeClr val="tx2"/>
                </a:solidFill>
              </a:rPr>
              <a:t>desc</a:t>
            </a:r>
            <a:r>
              <a:rPr lang="en-IN" sz="2000" dirty="0" smtClean="0">
                <a:solidFill>
                  <a:schemeClr val="tx2"/>
                </a:solidFill>
              </a:rPr>
              <a:t>;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635210"/>
              </p:ext>
            </p:extLst>
          </p:nvPr>
        </p:nvGraphicFramePr>
        <p:xfrm>
          <a:off x="381000" y="1868912"/>
          <a:ext cx="6172200" cy="495299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71525"/>
                <a:gridCol w="771525"/>
                <a:gridCol w="771525"/>
                <a:gridCol w="771525"/>
                <a:gridCol w="771525"/>
                <a:gridCol w="771525"/>
                <a:gridCol w="771525"/>
                <a:gridCol w="771525"/>
              </a:tblGrid>
              <a:tr h="285251">
                <a:tc>
                  <a:txBody>
                    <a:bodyPr/>
                    <a:lstStyle/>
                    <a:p>
                      <a:pPr fontAlgn="b"/>
                      <a:r>
                        <a:rPr lang="en-IN" sz="1200" dirty="0">
                          <a:effectLst/>
                        </a:rPr>
                        <a:t>EMPNO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>
                          <a:effectLst/>
                        </a:rPr>
                        <a:t>ENAME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>
                          <a:effectLst/>
                        </a:rPr>
                        <a:t>JOB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>
                          <a:effectLst/>
                        </a:rPr>
                        <a:t>MGR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>
                          <a:effectLst/>
                        </a:rPr>
                        <a:t>HIREDATE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>
                          <a:effectLst/>
                        </a:rPr>
                        <a:t>SAL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>
                          <a:effectLst/>
                        </a:rPr>
                        <a:t>COMM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>
                          <a:effectLst/>
                        </a:rPr>
                        <a:t>DEPTNO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/>
                </a:tc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KING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PRESIDENT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17-NOV-81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5000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8839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Prince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17-NOV-81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7902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FORD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ANALYST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03-DEC-81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SCOTT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ANALYST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19-APR-87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JONES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02-APR-81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2975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8782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PETER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MANAGER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7782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09-JUN-81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2850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10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BLAKE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01-MAY-81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9876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MARTIN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ANALYST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23-MAY-87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CLARK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09-JUN-81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2450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9976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JOE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ANALYST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12-JAN-05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7499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ALLEN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SALESMAN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20-FEB-81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1600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7844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TURNER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SALESMAN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08-SEP-81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1500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7934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MILLER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CLERK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23-JAN-82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1300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7654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MARTIN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SALESMAN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28-SEP-81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1250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1400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7521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WARD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SALESMAN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22-FEB-81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1250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500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7876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ADAMS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CLERK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23-MAY-87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1100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7900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JAMES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CLERK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03-DEC-81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950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7369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SMITH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CLERK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7902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17-DEC-80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800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</a:tbl>
          </a:graphicData>
        </a:graphic>
      </p:graphicFrame>
      <p:sp>
        <p:nvSpPr>
          <p:cNvPr id="10" name="Left Arrow 9"/>
          <p:cNvSpPr/>
          <p:nvPr/>
        </p:nvSpPr>
        <p:spPr>
          <a:xfrm>
            <a:off x="6629400" y="3200400"/>
            <a:ext cx="513102" cy="242316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8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36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dirty="0" smtClean="0"/>
              <a:t>Quiz question…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32874" y="1143000"/>
            <a:ext cx="7924800" cy="5170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Display the names of the third highest earning employee(s).</a:t>
            </a:r>
          </a:p>
          <a:p>
            <a:pPr lvl="1">
              <a:spcBef>
                <a:spcPts val="1200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=</a:t>
            </a:r>
          </a:p>
          <a:p>
            <a:pPr lvl="2">
              <a:spcBef>
                <a:spcPts val="1200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max(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spcBef>
                <a:spcPts val="1200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&lt;</a:t>
            </a:r>
          </a:p>
          <a:p>
            <a:pPr lvl="3">
              <a:spcBef>
                <a:spcPts val="1200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max(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3">
              <a:spcBef>
                <a:spcPts val="1200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&lt;</a:t>
            </a:r>
          </a:p>
          <a:p>
            <a:pPr lvl="4">
              <a:spcBef>
                <a:spcPts val="1200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max(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)));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46031" y="4559331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83707" y="4403556"/>
            <a:ext cx="211154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5000 – Highest salary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708730"/>
              </p:ext>
            </p:extLst>
          </p:nvPr>
        </p:nvGraphicFramePr>
        <p:xfrm>
          <a:off x="485274" y="5410200"/>
          <a:ext cx="7620000" cy="6096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effectLst/>
                        </a:rPr>
                        <a:t>EMPNO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effectLst/>
                        </a:rPr>
                        <a:t>ENAME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effectLst/>
                        </a:rPr>
                        <a:t>JOB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effectLst/>
                        </a:rPr>
                        <a:t>MGR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effectLst/>
                        </a:rPr>
                        <a:t>HIREDATE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effectLst/>
                        </a:rPr>
                        <a:t>SAL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effectLst/>
                        </a:rPr>
                        <a:t>COMM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effectLst/>
                        </a:rPr>
                        <a:t>DEPTNO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JONES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02-APR-81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2975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4156911" y="2718591"/>
            <a:ext cx="1143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30153" y="3657600"/>
            <a:ext cx="108484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6243" y="2509862"/>
            <a:ext cx="2669003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2975 – Third Highest salary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7243" y="3405157"/>
            <a:ext cx="2288003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  <a:r>
              <a:rPr lang="en-IN" dirty="0" smtClean="0"/>
              <a:t>000 – Second Highest salary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14800" y="1600200"/>
            <a:ext cx="398044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Employees with 2975 – Third Highest salary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19400" y="1810434"/>
            <a:ext cx="1143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42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37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dirty="0" smtClean="0"/>
              <a:t>Table ALIAS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32874" y="1143000"/>
            <a:ext cx="7924800" cy="532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A table can be give an alias in the SELECT statement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An alias is just another name given temporarily to the table and it will work only for that query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It is useful in many complex queries </a:t>
            </a:r>
            <a:r>
              <a:rPr lang="en-IN" sz="2000" b="1" dirty="0" smtClean="0">
                <a:solidFill>
                  <a:srgbClr val="00B050"/>
                </a:solidFill>
              </a:rPr>
              <a:t>(correlated </a:t>
            </a:r>
            <a:r>
              <a:rPr lang="en-IN" sz="2000" b="1" dirty="0" err="1" smtClean="0">
                <a:solidFill>
                  <a:srgbClr val="00B050"/>
                </a:solidFill>
              </a:rPr>
              <a:t>subqueries</a:t>
            </a:r>
            <a:r>
              <a:rPr lang="en-IN" sz="2000" b="1" dirty="0" smtClean="0">
                <a:solidFill>
                  <a:srgbClr val="00B050"/>
                </a:solidFill>
              </a:rPr>
              <a:t>, joins, etc.)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dirty="0">
              <a:solidFill>
                <a:schemeClr val="tx2"/>
              </a:solidFill>
            </a:endParaRPr>
          </a:p>
          <a:p>
            <a:pPr lvl="1"/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select *</a:t>
            </a:r>
          </a:p>
          <a:p>
            <a:pPr lvl="1"/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e;</a:t>
            </a:r>
          </a:p>
          <a:p>
            <a:pPr lvl="1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* 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e </a:t>
            </a:r>
          </a:p>
          <a:p>
            <a:pPr lvl="1"/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= 10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lvl="1"/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OR</a:t>
            </a:r>
          </a:p>
          <a:p>
            <a:pPr lvl="1"/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* 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e </a:t>
            </a:r>
          </a:p>
          <a:p>
            <a:pPr lvl="1"/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10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12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38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dirty="0" smtClean="0"/>
              <a:t>Correlated </a:t>
            </a:r>
            <a:r>
              <a:rPr lang="en-IN" dirty="0" err="1" smtClean="0"/>
              <a:t>subquery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32874" y="1143000"/>
            <a:ext cx="7924800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Correlated </a:t>
            </a:r>
            <a:r>
              <a:rPr lang="en-IN" sz="2000" dirty="0" err="1" smtClean="0">
                <a:solidFill>
                  <a:schemeClr val="tx2"/>
                </a:solidFill>
              </a:rPr>
              <a:t>subqueries</a:t>
            </a:r>
            <a:r>
              <a:rPr lang="en-IN" sz="2000" dirty="0" smtClean="0">
                <a:solidFill>
                  <a:schemeClr val="tx2"/>
                </a:solidFill>
              </a:rPr>
              <a:t> are those where the rows of the outer query and the rows of the inner query are connected in the WHERE condition of the inner query.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dirty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Display details about employees who are earning more than average salary of employees of the department they belong to.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dirty="0">
              <a:solidFill>
                <a:schemeClr val="tx2"/>
              </a:solidFill>
            </a:endParaRPr>
          </a:p>
          <a:p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e1 </a:t>
            </a:r>
            <a:endParaRPr lang="en-I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avg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) 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e2 </a:t>
            </a:r>
          </a:p>
          <a:p>
            <a:pPr lvl="1"/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e2.deptno = e1.deptno)</a:t>
            </a:r>
            <a:endParaRPr lang="en-I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In correlated </a:t>
            </a:r>
            <a:r>
              <a:rPr lang="en-IN" sz="2000" dirty="0" err="1" smtClean="0">
                <a:solidFill>
                  <a:schemeClr val="tx2"/>
                </a:solidFill>
              </a:rPr>
              <a:t>subqueries</a:t>
            </a:r>
            <a:r>
              <a:rPr lang="en-IN" sz="2000" dirty="0" smtClean="0">
                <a:solidFill>
                  <a:schemeClr val="tx2"/>
                </a:solidFill>
              </a:rPr>
              <a:t>, for every row of outer query, inner query is executed.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Inner query is executed as many times as the number of rows in outer query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Each time inner query may fetch a different result depending on the WHERE condition and outer query value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78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39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16832" y="1905000"/>
            <a:ext cx="7924800" cy="4647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dirty="0" smtClean="0">
                <a:solidFill>
                  <a:schemeClr val="tx2"/>
                </a:solidFill>
              </a:rPr>
              <a:t>Let us see step-wise how the correlated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      query works</a:t>
            </a:r>
          </a:p>
          <a:p>
            <a:pPr lvl="1"/>
            <a:r>
              <a:rPr lang="en-IN" sz="2000" b="1" dirty="0" smtClean="0">
                <a:solidFill>
                  <a:srgbClr val="00B050"/>
                </a:solidFill>
              </a:rPr>
              <a:t>select </a:t>
            </a:r>
            <a:r>
              <a:rPr lang="en-IN" sz="2000" b="1" dirty="0">
                <a:solidFill>
                  <a:srgbClr val="00B050"/>
                </a:solidFill>
              </a:rPr>
              <a:t>* from </a:t>
            </a:r>
            <a:r>
              <a:rPr lang="en-IN" sz="2000" b="1" dirty="0" err="1">
                <a:solidFill>
                  <a:srgbClr val="00B050"/>
                </a:solidFill>
              </a:rPr>
              <a:t>emp</a:t>
            </a:r>
            <a:r>
              <a:rPr lang="en-IN" sz="2000" b="1" dirty="0">
                <a:solidFill>
                  <a:srgbClr val="00B050"/>
                </a:solidFill>
              </a:rPr>
              <a:t> e1 </a:t>
            </a:r>
            <a:endParaRPr lang="en-IN" sz="2000" b="1" dirty="0" smtClean="0">
              <a:solidFill>
                <a:srgbClr val="00B050"/>
              </a:solidFill>
            </a:endParaRPr>
          </a:p>
          <a:p>
            <a:pPr lvl="1"/>
            <a:r>
              <a:rPr lang="en-IN" sz="2000" b="1" dirty="0" smtClean="0">
                <a:solidFill>
                  <a:srgbClr val="00B050"/>
                </a:solidFill>
              </a:rPr>
              <a:t>where </a:t>
            </a:r>
            <a:r>
              <a:rPr lang="en-IN" sz="2000" b="1" dirty="0" err="1" smtClean="0">
                <a:solidFill>
                  <a:srgbClr val="00B050"/>
                </a:solidFill>
              </a:rPr>
              <a:t>sal</a:t>
            </a:r>
            <a:r>
              <a:rPr lang="en-IN" sz="2000" b="1" dirty="0" smtClean="0">
                <a:solidFill>
                  <a:srgbClr val="00B050"/>
                </a:solidFill>
              </a:rPr>
              <a:t> &gt;</a:t>
            </a:r>
          </a:p>
          <a:p>
            <a:pPr lvl="2"/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avg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e2 </a:t>
            </a:r>
          </a:p>
          <a:p>
            <a:pPr lvl="2"/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e2.deptno = </a:t>
            </a:r>
            <a:r>
              <a:rPr lang="en-IN" sz="2000" b="1" dirty="0">
                <a:solidFill>
                  <a:srgbClr val="00B050"/>
                </a:solidFill>
              </a:rPr>
              <a:t>e1.deptno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smtClean="0">
                <a:solidFill>
                  <a:schemeClr val="tx2"/>
                </a:solidFill>
              </a:rPr>
              <a:t>First row 7839 of </a:t>
            </a:r>
            <a:r>
              <a:rPr lang="en-IN" dirty="0" err="1" smtClean="0">
                <a:solidFill>
                  <a:schemeClr val="tx2"/>
                </a:solidFill>
              </a:rPr>
              <a:t>emp</a:t>
            </a:r>
            <a:r>
              <a:rPr lang="en-IN" dirty="0" smtClean="0">
                <a:solidFill>
                  <a:schemeClr val="tx2"/>
                </a:solidFill>
              </a:rPr>
              <a:t> e1 is read, e1.deptno = 10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smtClean="0">
                <a:solidFill>
                  <a:schemeClr val="tx2"/>
                </a:solidFill>
              </a:rPr>
              <a:t>In the inner query average salary of </a:t>
            </a:r>
            <a:r>
              <a:rPr lang="en-IN" dirty="0" err="1" smtClean="0">
                <a:solidFill>
                  <a:schemeClr val="tx2"/>
                </a:solidFill>
              </a:rPr>
              <a:t>deptno</a:t>
            </a:r>
            <a:r>
              <a:rPr lang="en-IN" dirty="0" smtClean="0">
                <a:solidFill>
                  <a:schemeClr val="tx2"/>
                </a:solidFill>
              </a:rPr>
              <a:t> 10 is selected i.e. in the inner query table e2, </a:t>
            </a:r>
            <a:r>
              <a:rPr lang="en-IN" dirty="0" err="1" smtClean="0">
                <a:solidFill>
                  <a:schemeClr val="tx2"/>
                </a:solidFill>
              </a:rPr>
              <a:t>deptno</a:t>
            </a:r>
            <a:r>
              <a:rPr lang="en-IN" dirty="0" smtClean="0">
                <a:solidFill>
                  <a:schemeClr val="tx2"/>
                </a:solidFill>
              </a:rPr>
              <a:t> 10 gets selected.(</a:t>
            </a:r>
            <a:r>
              <a:rPr lang="en-IN" dirty="0" err="1" smtClean="0">
                <a:solidFill>
                  <a:schemeClr val="tx2"/>
                </a:solidFill>
              </a:rPr>
              <a:t>avg</a:t>
            </a:r>
            <a:r>
              <a:rPr lang="en-IN" dirty="0" smtClean="0">
                <a:solidFill>
                  <a:schemeClr val="tx2"/>
                </a:solidFill>
              </a:rPr>
              <a:t> </a:t>
            </a:r>
            <a:r>
              <a:rPr lang="en-IN" dirty="0" err="1" smtClean="0">
                <a:solidFill>
                  <a:schemeClr val="tx2"/>
                </a:solidFill>
              </a:rPr>
              <a:t>sal</a:t>
            </a:r>
            <a:r>
              <a:rPr lang="en-IN" dirty="0" smtClean="0">
                <a:solidFill>
                  <a:schemeClr val="tx2"/>
                </a:solidFill>
              </a:rPr>
              <a:t> of </a:t>
            </a:r>
            <a:r>
              <a:rPr lang="en-IN" dirty="0" err="1" smtClean="0">
                <a:solidFill>
                  <a:schemeClr val="tx2"/>
                </a:solidFill>
              </a:rPr>
              <a:t>deptno</a:t>
            </a:r>
            <a:r>
              <a:rPr lang="en-IN" dirty="0" smtClean="0">
                <a:solidFill>
                  <a:schemeClr val="tx2"/>
                </a:solidFill>
              </a:rPr>
              <a:t>=10 is 2920)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smtClean="0">
                <a:solidFill>
                  <a:schemeClr val="tx2"/>
                </a:solidFill>
              </a:rPr>
              <a:t>Salary of 7839 is 5000 which is greater than 2920, so that row is selected.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smtClean="0">
                <a:solidFill>
                  <a:schemeClr val="tx2"/>
                </a:solidFill>
              </a:rPr>
              <a:t>Next row 8782 is read, e1.deptno = 10, </a:t>
            </a:r>
            <a:r>
              <a:rPr lang="en-IN" dirty="0" err="1" smtClean="0">
                <a:solidFill>
                  <a:schemeClr val="tx2"/>
                </a:solidFill>
              </a:rPr>
              <a:t>sal</a:t>
            </a:r>
            <a:r>
              <a:rPr lang="en-IN" dirty="0" smtClean="0">
                <a:solidFill>
                  <a:schemeClr val="tx2"/>
                </a:solidFill>
              </a:rPr>
              <a:t> = 2850. This salary is less than average salary of </a:t>
            </a:r>
            <a:r>
              <a:rPr lang="en-IN" dirty="0" err="1" smtClean="0">
                <a:solidFill>
                  <a:schemeClr val="tx2"/>
                </a:solidFill>
              </a:rPr>
              <a:t>deptno</a:t>
            </a:r>
            <a:r>
              <a:rPr lang="en-IN" dirty="0" smtClean="0">
                <a:solidFill>
                  <a:schemeClr val="tx2"/>
                </a:solidFill>
              </a:rPr>
              <a:t> 10, so 8782 row is not selected.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smtClean="0">
                <a:solidFill>
                  <a:schemeClr val="tx2"/>
                </a:solidFill>
              </a:rPr>
              <a:t>Next row 7698 is read, e1.deptno = 30, </a:t>
            </a:r>
            <a:r>
              <a:rPr lang="en-IN" dirty="0" err="1" smtClean="0">
                <a:solidFill>
                  <a:schemeClr val="tx2"/>
                </a:solidFill>
              </a:rPr>
              <a:t>sal</a:t>
            </a:r>
            <a:r>
              <a:rPr lang="en-IN" dirty="0" smtClean="0">
                <a:solidFill>
                  <a:schemeClr val="tx2"/>
                </a:solidFill>
              </a:rPr>
              <a:t> = 2850, inner query finds average salary of </a:t>
            </a:r>
            <a:r>
              <a:rPr lang="en-IN" dirty="0" err="1" smtClean="0">
                <a:solidFill>
                  <a:schemeClr val="tx2"/>
                </a:solidFill>
              </a:rPr>
              <a:t>deptno</a:t>
            </a:r>
            <a:r>
              <a:rPr lang="en-IN" dirty="0" smtClean="0">
                <a:solidFill>
                  <a:schemeClr val="tx2"/>
                </a:solidFill>
              </a:rPr>
              <a:t> 30 now which is 1566.67. Salary of 7698 is more than the average salary so 7698 is selected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smtClean="0">
                <a:solidFill>
                  <a:schemeClr val="tx2"/>
                </a:solidFill>
              </a:rPr>
              <a:t>And so on…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834912"/>
              </p:ext>
            </p:extLst>
          </p:nvPr>
        </p:nvGraphicFramePr>
        <p:xfrm>
          <a:off x="6019800" y="1981200"/>
          <a:ext cx="2057400" cy="14020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90600"/>
                <a:gridCol w="1066800"/>
              </a:tblGrid>
              <a:tr h="359631"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</a:rPr>
                        <a:t>DEPTNO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 smtClean="0">
                          <a:solidFill>
                            <a:srgbClr val="000000"/>
                          </a:solidFill>
                          <a:effectLst/>
                        </a:rPr>
                        <a:t>AVG(SAL)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30430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1566.67</a:t>
                      </a:r>
                    </a:p>
                  </a:txBody>
                  <a:tcPr marL="60960" marR="60960" marT="30480" marB="30480" anchor="ctr"/>
                </a:tc>
              </a:tr>
              <a:tr h="304303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2920</a:t>
                      </a:r>
                    </a:p>
                  </a:txBody>
                  <a:tcPr marL="60960" marR="60960" marT="30480" marB="30480" anchor="ctr"/>
                </a:tc>
              </a:tr>
              <a:tr h="304303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2246.43</a:t>
                      </a: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842191"/>
              </p:ext>
            </p:extLst>
          </p:nvPr>
        </p:nvGraphicFramePr>
        <p:xfrm>
          <a:off x="316832" y="152400"/>
          <a:ext cx="4102770" cy="170534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20554"/>
                <a:gridCol w="820554"/>
                <a:gridCol w="820554"/>
                <a:gridCol w="820554"/>
                <a:gridCol w="820554"/>
              </a:tblGrid>
              <a:tr h="265575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ENAME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SAL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COMM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DEPTNO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0255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7839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KING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5000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8782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PETER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2850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-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4025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BLAKE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2850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30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4025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CLARK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2450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4025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8782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PETER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2850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-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24025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JONES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2975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-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274374"/>
              </p:ext>
            </p:extLst>
          </p:nvPr>
        </p:nvGraphicFramePr>
        <p:xfrm>
          <a:off x="4495800" y="457200"/>
          <a:ext cx="4102770" cy="9863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20554"/>
                <a:gridCol w="820554"/>
                <a:gridCol w="820554"/>
                <a:gridCol w="820554"/>
                <a:gridCol w="820554"/>
              </a:tblGrid>
              <a:tr h="265575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ENAME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SAL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COMM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DEPTNO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3"/>
                    </a:solidFill>
                  </a:tcPr>
                </a:tc>
              </a:tr>
              <a:tr h="240255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7839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KING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5000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40255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7698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BLAKE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2850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30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40255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7566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JONES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2975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-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62600" y="43934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Final Output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949" y="381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√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0413" y="838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√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0413" y="15564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√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85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  <p:pic>
        <p:nvPicPr>
          <p:cNvPr id="5122" name="Picture 2" descr="PostgreSQL COUNT function - w3re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6553200" cy="603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2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40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16832" y="1752600"/>
            <a:ext cx="7924800" cy="49859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dirty="0" smtClean="0">
                <a:solidFill>
                  <a:schemeClr val="tx2"/>
                </a:solidFill>
              </a:rPr>
              <a:t>Get names of departments which have married employees (using correlated)</a:t>
            </a:r>
          </a:p>
          <a:p>
            <a:pPr lvl="1"/>
            <a:r>
              <a:rPr lang="en-IN" sz="2000" b="1" dirty="0" smtClean="0">
                <a:solidFill>
                  <a:srgbClr val="00B050"/>
                </a:solidFill>
              </a:rPr>
              <a:t>select distinct(</a:t>
            </a:r>
            <a:r>
              <a:rPr lang="en-IN" sz="2000" b="1" dirty="0" err="1" smtClean="0">
                <a:solidFill>
                  <a:srgbClr val="00B050"/>
                </a:solidFill>
              </a:rPr>
              <a:t>dname</a:t>
            </a:r>
            <a:r>
              <a:rPr lang="en-IN" sz="2000" b="1" dirty="0" smtClean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IN" sz="2000" b="1" dirty="0" smtClean="0">
                <a:solidFill>
                  <a:srgbClr val="00B050"/>
                </a:solidFill>
              </a:rPr>
              <a:t>from </a:t>
            </a:r>
            <a:r>
              <a:rPr lang="en-IN" sz="2000" b="1" dirty="0" err="1" smtClean="0">
                <a:solidFill>
                  <a:srgbClr val="00B050"/>
                </a:solidFill>
              </a:rPr>
              <a:t>dept</a:t>
            </a:r>
            <a:r>
              <a:rPr lang="en-IN" sz="2000" b="1" dirty="0" smtClean="0">
                <a:solidFill>
                  <a:srgbClr val="00B050"/>
                </a:solidFill>
              </a:rPr>
              <a:t> d</a:t>
            </a:r>
          </a:p>
          <a:p>
            <a:pPr lvl="1"/>
            <a:r>
              <a:rPr lang="en-IN" sz="2000" b="1" dirty="0" smtClean="0">
                <a:solidFill>
                  <a:srgbClr val="00B050"/>
                </a:solidFill>
              </a:rPr>
              <a:t>where ‘Y’ in</a:t>
            </a:r>
          </a:p>
          <a:p>
            <a:pPr lvl="1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(select distinct(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marital_status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	from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e</a:t>
            </a:r>
          </a:p>
          <a:p>
            <a:pPr lvl="1"/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	where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e.deptno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b="1" dirty="0" err="1" smtClean="0">
                <a:solidFill>
                  <a:srgbClr val="00B050"/>
                </a:solidFill>
              </a:rPr>
              <a:t>d.deptno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/>
                </a:solidFill>
              </a:rPr>
              <a:t>Steps of execution: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dirty="0" smtClean="0">
                <a:solidFill>
                  <a:schemeClr val="tx2"/>
                </a:solidFill>
              </a:rPr>
              <a:t>First row of DEPT table selected, </a:t>
            </a:r>
            <a:r>
              <a:rPr lang="en-IN" b="1" dirty="0" err="1" smtClean="0">
                <a:solidFill>
                  <a:schemeClr val="tx2"/>
                </a:solidFill>
              </a:rPr>
              <a:t>deptno</a:t>
            </a:r>
            <a:r>
              <a:rPr lang="en-IN" b="1" dirty="0" smtClean="0">
                <a:solidFill>
                  <a:schemeClr val="tx2"/>
                </a:solidFill>
              </a:rPr>
              <a:t> = 10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dirty="0" smtClean="0">
                <a:solidFill>
                  <a:schemeClr val="tx2"/>
                </a:solidFill>
              </a:rPr>
              <a:t>In the inner query </a:t>
            </a:r>
            <a:r>
              <a:rPr lang="en-IN" b="1" dirty="0" err="1" smtClean="0">
                <a:solidFill>
                  <a:schemeClr val="tx2"/>
                </a:solidFill>
              </a:rPr>
              <a:t>marital_status</a:t>
            </a:r>
            <a:r>
              <a:rPr lang="en-IN" b="1" dirty="0" smtClean="0">
                <a:solidFill>
                  <a:schemeClr val="tx2"/>
                </a:solidFill>
              </a:rPr>
              <a:t> of employees of </a:t>
            </a:r>
            <a:r>
              <a:rPr lang="en-IN" b="1" dirty="0" err="1" smtClean="0">
                <a:solidFill>
                  <a:schemeClr val="tx2"/>
                </a:solidFill>
              </a:rPr>
              <a:t>deptno</a:t>
            </a:r>
            <a:r>
              <a:rPr lang="en-IN" b="1" dirty="0" smtClean="0">
                <a:solidFill>
                  <a:schemeClr val="tx2"/>
                </a:solidFill>
              </a:rPr>
              <a:t> = 10 selected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dirty="0" smtClean="0">
                <a:solidFill>
                  <a:schemeClr val="tx2"/>
                </a:solidFill>
              </a:rPr>
              <a:t>If there is </a:t>
            </a:r>
            <a:r>
              <a:rPr lang="en-IN" b="1" dirty="0" err="1" smtClean="0">
                <a:solidFill>
                  <a:schemeClr val="tx2"/>
                </a:solidFill>
              </a:rPr>
              <a:t>atleast</a:t>
            </a:r>
            <a:r>
              <a:rPr lang="en-IN" b="1" dirty="0" smtClean="0">
                <a:solidFill>
                  <a:schemeClr val="tx2"/>
                </a:solidFill>
              </a:rPr>
              <a:t> one ‘Y’ it means there are married employees, then display that dept.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dirty="0" smtClean="0">
                <a:solidFill>
                  <a:schemeClr val="tx2"/>
                </a:solidFill>
              </a:rPr>
              <a:t>Read next record from DEPT table.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/>
                </a:solidFill>
              </a:rPr>
              <a:t>For </a:t>
            </a:r>
            <a:r>
              <a:rPr lang="en-IN" b="1" dirty="0" err="1" smtClean="0">
                <a:solidFill>
                  <a:schemeClr val="tx2"/>
                </a:solidFill>
              </a:rPr>
              <a:t>deptno</a:t>
            </a:r>
            <a:r>
              <a:rPr lang="en-IN" b="1" dirty="0" smtClean="0">
                <a:solidFill>
                  <a:schemeClr val="tx2"/>
                </a:solidFill>
              </a:rPr>
              <a:t> = 10, </a:t>
            </a:r>
            <a:r>
              <a:rPr lang="en-IN" b="1" dirty="0" err="1" smtClean="0">
                <a:solidFill>
                  <a:schemeClr val="tx2"/>
                </a:solidFill>
              </a:rPr>
              <a:t>marital_status</a:t>
            </a:r>
            <a:r>
              <a:rPr lang="en-IN" b="1" dirty="0" smtClean="0">
                <a:solidFill>
                  <a:schemeClr val="tx2"/>
                </a:solidFill>
              </a:rPr>
              <a:t> = (‘Y’, ’N’ ,’N’) so </a:t>
            </a:r>
            <a:r>
              <a:rPr lang="en-IN" b="1" dirty="0" err="1" smtClean="0">
                <a:solidFill>
                  <a:schemeClr val="tx2"/>
                </a:solidFill>
              </a:rPr>
              <a:t>dname</a:t>
            </a:r>
            <a:r>
              <a:rPr lang="en-IN" b="1" dirty="0" smtClean="0">
                <a:solidFill>
                  <a:schemeClr val="tx2"/>
                </a:solidFill>
              </a:rPr>
              <a:t> ‘ACCOUNTING’ displayed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/>
                </a:solidFill>
              </a:rPr>
              <a:t>For </a:t>
            </a:r>
            <a:r>
              <a:rPr lang="en-IN" b="1" dirty="0" err="1" smtClean="0">
                <a:solidFill>
                  <a:schemeClr val="tx2"/>
                </a:solidFill>
              </a:rPr>
              <a:t>deptno</a:t>
            </a:r>
            <a:r>
              <a:rPr lang="en-IN" b="1" dirty="0" smtClean="0">
                <a:solidFill>
                  <a:schemeClr val="tx2"/>
                </a:solidFill>
              </a:rPr>
              <a:t> = 20, </a:t>
            </a:r>
            <a:r>
              <a:rPr lang="en-IN" b="1" dirty="0" err="1" smtClean="0">
                <a:solidFill>
                  <a:schemeClr val="tx2"/>
                </a:solidFill>
              </a:rPr>
              <a:t>marital_status</a:t>
            </a:r>
            <a:r>
              <a:rPr lang="en-IN" b="1" dirty="0" smtClean="0">
                <a:solidFill>
                  <a:schemeClr val="tx2"/>
                </a:solidFill>
              </a:rPr>
              <a:t> = (‘Y’) so </a:t>
            </a:r>
            <a:r>
              <a:rPr lang="en-IN" b="1" dirty="0" err="1" smtClean="0">
                <a:solidFill>
                  <a:schemeClr val="tx2"/>
                </a:solidFill>
              </a:rPr>
              <a:t>dname</a:t>
            </a:r>
            <a:r>
              <a:rPr lang="en-IN" b="1" dirty="0" smtClean="0">
                <a:solidFill>
                  <a:schemeClr val="tx2"/>
                </a:solidFill>
              </a:rPr>
              <a:t> ‘RESEARCH’ displayed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/>
                </a:solidFill>
              </a:rPr>
              <a:t>For </a:t>
            </a:r>
            <a:r>
              <a:rPr lang="en-IN" b="1" dirty="0" err="1" smtClean="0">
                <a:solidFill>
                  <a:schemeClr val="tx2"/>
                </a:solidFill>
              </a:rPr>
              <a:t>deptno</a:t>
            </a:r>
            <a:r>
              <a:rPr lang="en-IN" b="1" dirty="0" smtClean="0">
                <a:solidFill>
                  <a:schemeClr val="tx2"/>
                </a:solidFill>
              </a:rPr>
              <a:t> = 30, </a:t>
            </a:r>
            <a:r>
              <a:rPr lang="en-IN" b="1" dirty="0" err="1">
                <a:solidFill>
                  <a:schemeClr val="tx2"/>
                </a:solidFill>
              </a:rPr>
              <a:t>marital_status</a:t>
            </a:r>
            <a:r>
              <a:rPr lang="en-IN" b="1" dirty="0">
                <a:solidFill>
                  <a:schemeClr val="tx2"/>
                </a:solidFill>
              </a:rPr>
              <a:t> = </a:t>
            </a:r>
            <a:r>
              <a:rPr lang="en-IN" b="1" dirty="0" smtClean="0">
                <a:solidFill>
                  <a:schemeClr val="tx2"/>
                </a:solidFill>
              </a:rPr>
              <a:t>(‘N’) </a:t>
            </a:r>
            <a:r>
              <a:rPr lang="en-IN" b="1" dirty="0">
                <a:solidFill>
                  <a:schemeClr val="tx2"/>
                </a:solidFill>
              </a:rPr>
              <a:t>so </a:t>
            </a:r>
            <a:r>
              <a:rPr lang="en-IN" b="1" dirty="0" err="1">
                <a:solidFill>
                  <a:schemeClr val="tx2"/>
                </a:solidFill>
              </a:rPr>
              <a:t>dname</a:t>
            </a:r>
            <a:r>
              <a:rPr lang="en-IN" b="1" dirty="0">
                <a:solidFill>
                  <a:schemeClr val="tx2"/>
                </a:solidFill>
              </a:rPr>
              <a:t> </a:t>
            </a:r>
            <a:r>
              <a:rPr lang="en-IN" b="1" dirty="0" smtClean="0">
                <a:solidFill>
                  <a:schemeClr val="tx2"/>
                </a:solidFill>
              </a:rPr>
              <a:t>not displayed, …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930257"/>
              </p:ext>
            </p:extLst>
          </p:nvPr>
        </p:nvGraphicFramePr>
        <p:xfrm>
          <a:off x="316832" y="152400"/>
          <a:ext cx="3874167" cy="15602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73768"/>
                <a:gridCol w="609600"/>
                <a:gridCol w="533400"/>
                <a:gridCol w="1371600"/>
                <a:gridCol w="685799"/>
              </a:tblGrid>
              <a:tr h="367826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ENAME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SAL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 smtClean="0">
                          <a:solidFill>
                            <a:srgbClr val="000000"/>
                          </a:solidFill>
                          <a:effectLst/>
                        </a:rPr>
                        <a:t>MARITAL_STATUS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DEPTNO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83913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7839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KING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5000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160409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8782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PETER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2850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183913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BLAKE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2850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30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183913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CLARK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2450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  <a:tr h="183913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7566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JONES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2975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816598"/>
              </p:ext>
            </p:extLst>
          </p:nvPr>
        </p:nvGraphicFramePr>
        <p:xfrm>
          <a:off x="4572000" y="152400"/>
          <a:ext cx="2819400" cy="152399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71286"/>
                <a:gridCol w="1074057"/>
                <a:gridCol w="1074057"/>
              </a:tblGrid>
              <a:tr h="365587"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DEPTNO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DNAME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LOC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5122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10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ACCOUNTING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NEW YORK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74430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RESEARCH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DALLAS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74430">
                <a:tc>
                  <a:txBody>
                    <a:bodyPr/>
                    <a:lstStyle/>
                    <a:p>
                      <a:r>
                        <a:rPr lang="en-IN" sz="1200" b="0" dirty="0">
                          <a:effectLst/>
                        </a:rPr>
                        <a:t>30</a:t>
                      </a:r>
                      <a:endParaRPr lang="en-IN" sz="12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effectLst/>
                        </a:rPr>
                        <a:t>SALES</a:t>
                      </a:r>
                      <a:endParaRPr lang="en-IN" sz="12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effectLst/>
                        </a:rPr>
                        <a:t>CHICAGO</a:t>
                      </a:r>
                      <a:endParaRPr lang="en-IN" sz="12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74430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40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OPERATIONS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BOSTON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627175"/>
              </p:ext>
            </p:extLst>
          </p:nvPr>
        </p:nvGraphicFramePr>
        <p:xfrm>
          <a:off x="6324600" y="2209800"/>
          <a:ext cx="1295400" cy="1295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95400"/>
              </a:tblGrid>
              <a:tr h="485655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DNAME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45185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ACCOUNTING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4560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RESEARCH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65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20000" cy="944562"/>
          </a:xfrm>
        </p:spPr>
        <p:txBody>
          <a:bodyPr/>
          <a:lstStyle/>
          <a:p>
            <a:r>
              <a:rPr lang="en-IN" dirty="0" smtClean="0"/>
              <a:t>Alternate query …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3962400"/>
            <a:ext cx="5410200" cy="2514600"/>
          </a:xfr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IN" sz="2400" b="1" dirty="0" smtClean="0">
                <a:solidFill>
                  <a:schemeClr val="tx2"/>
                </a:solidFill>
              </a:rPr>
              <a:t>select </a:t>
            </a:r>
            <a:r>
              <a:rPr lang="en-IN" sz="2400" b="1" dirty="0" err="1" smtClean="0">
                <a:solidFill>
                  <a:schemeClr val="tx2"/>
                </a:solidFill>
              </a:rPr>
              <a:t>dname</a:t>
            </a:r>
            <a:endParaRPr lang="en-IN" sz="2400" b="1" dirty="0" smtClean="0">
              <a:solidFill>
                <a:schemeClr val="tx2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IN" sz="2400" b="1" dirty="0" smtClean="0">
                <a:solidFill>
                  <a:schemeClr val="tx2"/>
                </a:solidFill>
              </a:rPr>
              <a:t>from </a:t>
            </a:r>
            <a:r>
              <a:rPr lang="en-IN" sz="2400" b="1" dirty="0" err="1" smtClean="0">
                <a:solidFill>
                  <a:schemeClr val="tx2"/>
                </a:solidFill>
              </a:rPr>
              <a:t>dept</a:t>
            </a:r>
            <a:endParaRPr lang="en-IN" sz="2400" b="1" dirty="0" smtClean="0">
              <a:solidFill>
                <a:schemeClr val="tx2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IN" sz="2400" b="1" dirty="0" smtClean="0">
                <a:solidFill>
                  <a:schemeClr val="tx2"/>
                </a:solidFill>
              </a:rPr>
              <a:t>where </a:t>
            </a:r>
            <a:r>
              <a:rPr lang="en-IN" sz="2400" b="1" dirty="0" err="1" smtClean="0">
                <a:solidFill>
                  <a:schemeClr val="tx2"/>
                </a:solidFill>
              </a:rPr>
              <a:t>deptno</a:t>
            </a:r>
            <a:r>
              <a:rPr lang="en-IN" sz="2400" b="1" dirty="0" smtClean="0">
                <a:solidFill>
                  <a:schemeClr val="tx2"/>
                </a:solidFill>
              </a:rPr>
              <a:t> in</a:t>
            </a:r>
          </a:p>
          <a:p>
            <a:pPr marL="411480" lvl="1" indent="0">
              <a:spcBef>
                <a:spcPts val="0"/>
              </a:spcBef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(select distinct(</a:t>
            </a:r>
            <a:r>
              <a:rPr lang="en-IN" sz="2400" b="1" dirty="0" err="1" smtClean="0">
                <a:solidFill>
                  <a:srgbClr val="C00000"/>
                </a:solidFill>
              </a:rPr>
              <a:t>deptno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marL="777240" lvl="2" indent="0">
              <a:spcBef>
                <a:spcPts val="0"/>
              </a:spcBef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from </a:t>
            </a:r>
            <a:r>
              <a:rPr lang="en-IN" sz="2400" b="1" dirty="0" err="1" smtClean="0">
                <a:solidFill>
                  <a:srgbClr val="C00000"/>
                </a:solidFill>
              </a:rPr>
              <a:t>emp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marL="777240" lvl="2" indent="0">
              <a:spcBef>
                <a:spcPts val="0"/>
              </a:spcBef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where </a:t>
            </a:r>
            <a:r>
              <a:rPr lang="en-IN" sz="2400" b="1" dirty="0" err="1" smtClean="0">
                <a:solidFill>
                  <a:srgbClr val="C00000"/>
                </a:solidFill>
              </a:rPr>
              <a:t>marital_status</a:t>
            </a:r>
            <a:r>
              <a:rPr lang="en-IN" sz="2400" b="1" dirty="0" smtClean="0">
                <a:solidFill>
                  <a:srgbClr val="C00000"/>
                </a:solidFill>
              </a:rPr>
              <a:t> = ‘Y’)</a:t>
            </a:r>
            <a:r>
              <a:rPr lang="en-IN" sz="2400" dirty="0" smtClean="0"/>
              <a:t>;</a:t>
            </a:r>
          </a:p>
          <a:p>
            <a:pPr marL="777240" lvl="2" indent="0">
              <a:spcBef>
                <a:spcPts val="0"/>
              </a:spcBef>
              <a:buNone/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41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066800" y="1295400"/>
            <a:ext cx="54102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45720"/>
            <a:r>
              <a:rPr lang="en-IN" sz="2400" b="1" dirty="0">
                <a:solidFill>
                  <a:srgbClr val="00B050"/>
                </a:solidFill>
              </a:rPr>
              <a:t>select </a:t>
            </a:r>
            <a:r>
              <a:rPr lang="en-IN" sz="2400" b="1" dirty="0" err="1">
                <a:solidFill>
                  <a:srgbClr val="00B050"/>
                </a:solidFill>
              </a:rPr>
              <a:t>dname</a:t>
            </a:r>
            <a:endParaRPr lang="en-IN" sz="2400" b="1" dirty="0">
              <a:solidFill>
                <a:srgbClr val="00B050"/>
              </a:solidFill>
            </a:endParaRPr>
          </a:p>
          <a:p>
            <a:pPr indent="-45720"/>
            <a:r>
              <a:rPr lang="en-IN" sz="2400" b="1" dirty="0">
                <a:solidFill>
                  <a:srgbClr val="00B050"/>
                </a:solidFill>
              </a:rPr>
              <a:t>from </a:t>
            </a:r>
            <a:r>
              <a:rPr lang="en-IN" sz="2400" b="1" dirty="0" err="1">
                <a:solidFill>
                  <a:srgbClr val="00B050"/>
                </a:solidFill>
              </a:rPr>
              <a:t>dept</a:t>
            </a:r>
            <a:r>
              <a:rPr lang="en-IN" sz="2400" b="1" dirty="0">
                <a:solidFill>
                  <a:srgbClr val="00B050"/>
                </a:solidFill>
              </a:rPr>
              <a:t> </a:t>
            </a:r>
          </a:p>
          <a:p>
            <a:pPr indent="-45720"/>
            <a:r>
              <a:rPr lang="en-IN" sz="2400" b="1" dirty="0">
                <a:solidFill>
                  <a:srgbClr val="00B050"/>
                </a:solidFill>
              </a:rPr>
              <a:t>where ‘Y’ in</a:t>
            </a:r>
          </a:p>
          <a:p>
            <a:pPr lvl="1" indent="-45720"/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distinct(</a:t>
            </a:r>
            <a:r>
              <a:rPr lang="en-IN" sz="2400" b="1" dirty="0" err="1" smtClean="0">
                <a:solidFill>
                  <a:schemeClr val="accent6">
                    <a:lumMod val="50000"/>
                  </a:schemeClr>
                </a:solidFill>
              </a:rPr>
              <a:t>marital_status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 indent="-45720"/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1" indent="-45720"/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dept.</a:t>
            </a:r>
            <a:r>
              <a:rPr lang="en-IN" sz="2400" b="1" dirty="0" err="1">
                <a:solidFill>
                  <a:srgbClr val="00B050"/>
                </a:solidFill>
              </a:rPr>
              <a:t>deptno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);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1867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42</a:t>
            </a:fld>
            <a:endParaRPr lang="en-IN"/>
          </a:p>
        </p:txBody>
      </p:sp>
      <p:pic>
        <p:nvPicPr>
          <p:cNvPr id="8194" name="Picture 2" descr="Subque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7307562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15215"/>
              </p:ext>
            </p:extLst>
          </p:nvPr>
        </p:nvGraphicFramePr>
        <p:xfrm>
          <a:off x="1981200" y="5257800"/>
          <a:ext cx="463296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8240"/>
                <a:gridCol w="1158240"/>
                <a:gridCol w="1158240"/>
                <a:gridCol w="115824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BOOKID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PRICE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05000" y="484507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  <a:latin typeface="Arial Black" pitchFamily="34" charset="0"/>
              </a:rPr>
              <a:t>TITLES</a:t>
            </a:r>
            <a:endParaRPr lang="en-IN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0" y="6324600"/>
            <a:ext cx="269234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comic, suspense, tragedy,..</a:t>
            </a:r>
            <a:endParaRPr lang="en-IN" dirty="0"/>
          </a:p>
        </p:txBody>
      </p:sp>
      <p:cxnSp>
        <p:nvCxnSpPr>
          <p:cNvPr id="7" name="Curved Connector 6"/>
          <p:cNvCxnSpPr>
            <a:stCxn id="5" idx="1"/>
          </p:cNvCxnSpPr>
          <p:nvPr/>
        </p:nvCxnSpPr>
        <p:spPr>
          <a:xfrm rot="10800000">
            <a:off x="4724402" y="5871412"/>
            <a:ext cx="761999" cy="637854"/>
          </a:xfrm>
          <a:prstGeom prst="curvedConnector3">
            <a:avLst>
              <a:gd name="adj1" fmla="val 10052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447800" y="2743200"/>
            <a:ext cx="6019800" cy="19812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4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43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9232" y="76200"/>
            <a:ext cx="7620000" cy="792162"/>
          </a:xfrm>
        </p:spPr>
        <p:txBody>
          <a:bodyPr/>
          <a:lstStyle/>
          <a:p>
            <a:r>
              <a:rPr lang="en-IN" dirty="0" smtClean="0"/>
              <a:t>Some more functions: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153400" cy="57400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b="1" dirty="0" smtClean="0">
                <a:solidFill>
                  <a:srgbClr val="C00000"/>
                </a:solidFill>
              </a:rPr>
              <a:t>upper(column)</a:t>
            </a:r>
            <a:r>
              <a:rPr lang="en-IN" sz="2000" b="1" dirty="0" smtClean="0">
                <a:solidFill>
                  <a:schemeClr val="tx2"/>
                </a:solidFill>
              </a:rPr>
              <a:t> </a:t>
            </a:r>
            <a:r>
              <a:rPr lang="en-IN" sz="2000" dirty="0" smtClean="0">
                <a:solidFill>
                  <a:schemeClr val="tx2"/>
                </a:solidFill>
              </a:rPr>
              <a:t>– convert to uppercase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b="1" dirty="0" smtClean="0">
                <a:solidFill>
                  <a:srgbClr val="C00000"/>
                </a:solidFill>
              </a:rPr>
              <a:t>lower(column) </a:t>
            </a:r>
            <a:r>
              <a:rPr lang="en-IN" sz="2000" dirty="0" smtClean="0">
                <a:solidFill>
                  <a:schemeClr val="tx2"/>
                </a:solidFill>
              </a:rPr>
              <a:t>– convert to lowercase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b="1" dirty="0" err="1" smtClean="0">
                <a:solidFill>
                  <a:srgbClr val="C00000"/>
                </a:solidFill>
              </a:rPr>
              <a:t>initcap</a:t>
            </a:r>
            <a:r>
              <a:rPr lang="en-IN" sz="2000" b="1" dirty="0" smtClean="0">
                <a:solidFill>
                  <a:srgbClr val="C00000"/>
                </a:solidFill>
              </a:rPr>
              <a:t>(column) </a:t>
            </a:r>
            <a:r>
              <a:rPr lang="en-IN" sz="2000" dirty="0" smtClean="0">
                <a:solidFill>
                  <a:schemeClr val="tx2"/>
                </a:solidFill>
              </a:rPr>
              <a:t>– capitalize(uppercase) first letter of the column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b="1" dirty="0" smtClean="0">
                <a:solidFill>
                  <a:srgbClr val="C00000"/>
                </a:solidFill>
              </a:rPr>
              <a:t>length(column) </a:t>
            </a:r>
            <a:r>
              <a:rPr lang="en-IN" sz="2000" dirty="0" smtClean="0">
                <a:solidFill>
                  <a:schemeClr val="tx2"/>
                </a:solidFill>
              </a:rPr>
              <a:t>– display length of the value in that column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dirty="0" smtClean="0">
                <a:solidFill>
                  <a:schemeClr val="tx2"/>
                </a:solidFill>
              </a:rPr>
              <a:t>e.g. </a:t>
            </a:r>
          </a:p>
          <a:p>
            <a:endParaRPr lang="en-IN" sz="2000" dirty="0" smtClean="0">
              <a:solidFill>
                <a:schemeClr val="tx2"/>
              </a:solidFill>
            </a:endParaRPr>
          </a:p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upper(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), lower(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initcap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), length(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 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  <a:endParaRPr lang="en-IN" dirty="0">
              <a:solidFill>
                <a:schemeClr val="tx2"/>
              </a:solidFill>
            </a:endParaRPr>
          </a:p>
          <a:p>
            <a:endParaRPr lang="en-IN" dirty="0" smtClean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  <a:p>
            <a:endParaRPr lang="en-IN" dirty="0" smtClean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  <a:p>
            <a:endParaRPr lang="en-IN" dirty="0" smtClean="0">
              <a:solidFill>
                <a:schemeClr val="tx2"/>
              </a:solidFill>
            </a:endParaRPr>
          </a:p>
          <a:p>
            <a:endParaRPr lang="en-IN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dirty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570060"/>
              </p:ext>
            </p:extLst>
          </p:nvPr>
        </p:nvGraphicFramePr>
        <p:xfrm>
          <a:off x="722898" y="4191000"/>
          <a:ext cx="7164804" cy="18288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791201"/>
                <a:gridCol w="1791201"/>
                <a:gridCol w="1791201"/>
                <a:gridCol w="1791201"/>
              </a:tblGrid>
              <a:tr h="457200">
                <a:tc>
                  <a:txBody>
                    <a:bodyPr/>
                    <a:lstStyle/>
                    <a:p>
                      <a:pPr fontAlgn="b"/>
                      <a:r>
                        <a:rPr lang="en-IN" sz="1800" dirty="0">
                          <a:effectLst/>
                        </a:rPr>
                        <a:t>UPPER(DNAME)</a:t>
                      </a:r>
                      <a:endParaRPr lang="en-IN" sz="18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800" dirty="0">
                          <a:effectLst/>
                        </a:rPr>
                        <a:t>LOWER(DNAME)</a:t>
                      </a:r>
                      <a:endParaRPr lang="en-IN" sz="18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800" dirty="0">
                          <a:effectLst/>
                        </a:rPr>
                        <a:t>INITCAP(DNAME)</a:t>
                      </a:r>
                      <a:endParaRPr lang="en-IN" sz="18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800" dirty="0">
                          <a:effectLst/>
                        </a:rPr>
                        <a:t>LENGTH(DNAME)</a:t>
                      </a:r>
                      <a:endParaRPr lang="en-IN" sz="18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ACCOUNTING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accounting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Accounting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10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RESEARCH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research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Research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8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SALES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sales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Sales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5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OPERATIONS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operations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Operations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10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83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44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72453" y="152400"/>
            <a:ext cx="8153400" cy="1554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b="1" dirty="0" err="1" smtClean="0">
                <a:solidFill>
                  <a:srgbClr val="C00000"/>
                </a:solidFill>
              </a:rPr>
              <a:t>rpad</a:t>
            </a:r>
            <a:r>
              <a:rPr lang="en-IN" sz="2000" b="1" dirty="0" smtClean="0">
                <a:solidFill>
                  <a:srgbClr val="C00000"/>
                </a:solidFill>
              </a:rPr>
              <a:t>(column, 20, ‘*’) </a:t>
            </a:r>
            <a:r>
              <a:rPr lang="en-IN" sz="2000" dirty="0" smtClean="0">
                <a:solidFill>
                  <a:schemeClr val="tx2"/>
                </a:solidFill>
              </a:rPr>
              <a:t>– put ‘*’ after the column values and total size is 20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b="1" dirty="0" err="1" smtClean="0">
                <a:solidFill>
                  <a:srgbClr val="C00000"/>
                </a:solidFill>
              </a:rPr>
              <a:t>lpad</a:t>
            </a:r>
            <a:r>
              <a:rPr lang="en-IN" sz="2000" b="1" dirty="0" smtClean="0">
                <a:solidFill>
                  <a:srgbClr val="C00000"/>
                </a:solidFill>
              </a:rPr>
              <a:t>(column, 15, ‘#’)</a:t>
            </a:r>
            <a:r>
              <a:rPr lang="en-IN" sz="2000" b="1" dirty="0">
                <a:solidFill>
                  <a:srgbClr val="C00000"/>
                </a:solidFill>
              </a:rPr>
              <a:t> </a:t>
            </a:r>
            <a:r>
              <a:rPr lang="en-IN" sz="2000" dirty="0">
                <a:solidFill>
                  <a:schemeClr val="tx2"/>
                </a:solidFill>
              </a:rPr>
              <a:t>– put </a:t>
            </a:r>
            <a:r>
              <a:rPr lang="en-IN" sz="2000" dirty="0" smtClean="0">
                <a:solidFill>
                  <a:schemeClr val="tx2"/>
                </a:solidFill>
              </a:rPr>
              <a:t>‘#’ before </a:t>
            </a:r>
            <a:r>
              <a:rPr lang="en-IN" sz="2000" dirty="0">
                <a:solidFill>
                  <a:schemeClr val="tx2"/>
                </a:solidFill>
              </a:rPr>
              <a:t>the column values and total size is </a:t>
            </a:r>
            <a:r>
              <a:rPr lang="en-IN" sz="2000" dirty="0" smtClean="0">
                <a:solidFill>
                  <a:schemeClr val="tx2"/>
                </a:solidFill>
              </a:rPr>
              <a:t>15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rpad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(dname,20,'*'),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lpad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(dname,15,'#') 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  <a:endParaRPr lang="en-IN" sz="20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52605"/>
              </p:ext>
            </p:extLst>
          </p:nvPr>
        </p:nvGraphicFramePr>
        <p:xfrm>
          <a:off x="2222834" y="1905000"/>
          <a:ext cx="4052638" cy="1432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26319"/>
                <a:gridCol w="2026319"/>
              </a:tblGrid>
              <a:tr h="317377">
                <a:tc>
                  <a:txBody>
                    <a:bodyPr/>
                    <a:lstStyle/>
                    <a:p>
                      <a:pPr fontAlgn="b"/>
                      <a:r>
                        <a:rPr lang="en-IN" sz="1400" dirty="0">
                          <a:effectLst/>
                        </a:rPr>
                        <a:t>RPAD(DNAME,20,'*')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dirty="0">
                          <a:effectLst/>
                        </a:rPr>
                        <a:t>LPAD(DNAME,15,'#')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63556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ACCOUNTING**********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#####ACCOUNTING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63556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RESEARCH************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#######RESEARCH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63556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SALES***************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##########SALES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63556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OPERATIONS**********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#####OPERATIONS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2453" y="3505200"/>
            <a:ext cx="815340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 err="1">
                <a:solidFill>
                  <a:srgbClr val="C00000"/>
                </a:solidFill>
              </a:rPr>
              <a:t>substr</a:t>
            </a:r>
            <a:r>
              <a:rPr lang="en-IN" sz="2000" b="1" dirty="0">
                <a:solidFill>
                  <a:srgbClr val="C00000"/>
                </a:solidFill>
              </a:rPr>
              <a:t>(column, </a:t>
            </a:r>
            <a:r>
              <a:rPr lang="en-IN" sz="2000" b="1" dirty="0" err="1">
                <a:solidFill>
                  <a:srgbClr val="C00000"/>
                </a:solidFill>
              </a:rPr>
              <a:t>start_position</a:t>
            </a:r>
            <a:r>
              <a:rPr lang="en-IN" sz="2000" b="1" dirty="0">
                <a:solidFill>
                  <a:srgbClr val="C00000"/>
                </a:solidFill>
              </a:rPr>
              <a:t>, </a:t>
            </a:r>
            <a:r>
              <a:rPr lang="en-IN" sz="2000" b="1" dirty="0" err="1">
                <a:solidFill>
                  <a:srgbClr val="C00000"/>
                </a:solidFill>
              </a:rPr>
              <a:t>no_chrs</a:t>
            </a:r>
            <a:r>
              <a:rPr lang="en-IN" sz="2000" b="1" dirty="0">
                <a:solidFill>
                  <a:srgbClr val="C00000"/>
                </a:solidFill>
              </a:rPr>
              <a:t>) </a:t>
            </a:r>
            <a:r>
              <a:rPr lang="en-IN" sz="2000" dirty="0">
                <a:solidFill>
                  <a:schemeClr val="tx2"/>
                </a:solidFill>
              </a:rPr>
              <a:t>– in the column start from </a:t>
            </a:r>
            <a:r>
              <a:rPr lang="en-IN" sz="2000" dirty="0" err="1">
                <a:solidFill>
                  <a:schemeClr val="tx2"/>
                </a:solidFill>
              </a:rPr>
              <a:t>start_position</a:t>
            </a:r>
            <a:r>
              <a:rPr lang="en-IN" sz="2000" dirty="0">
                <a:solidFill>
                  <a:schemeClr val="tx2"/>
                </a:solidFill>
              </a:rPr>
              <a:t> and display </a:t>
            </a:r>
            <a:r>
              <a:rPr lang="en-IN" sz="2000" dirty="0" err="1">
                <a:solidFill>
                  <a:schemeClr val="tx2"/>
                </a:solidFill>
              </a:rPr>
              <a:t>no_chrs</a:t>
            </a:r>
            <a:r>
              <a:rPr lang="en-IN" sz="2000" dirty="0">
                <a:solidFill>
                  <a:schemeClr val="tx2"/>
                </a:solidFill>
              </a:rPr>
              <a:t> number of </a:t>
            </a:r>
            <a:r>
              <a:rPr lang="en-IN" sz="2000" dirty="0" smtClean="0">
                <a:solidFill>
                  <a:schemeClr val="tx2"/>
                </a:solidFill>
              </a:rPr>
              <a:t>characters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substr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(dname,1,4),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substr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(dname,2,4),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substr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(dname,3)   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  <a:endParaRPr lang="en-IN" sz="2000" dirty="0">
              <a:solidFill>
                <a:schemeClr val="tx2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945561"/>
              </p:ext>
            </p:extLst>
          </p:nvPr>
        </p:nvGraphicFramePr>
        <p:xfrm>
          <a:off x="439153" y="5029200"/>
          <a:ext cx="7620000" cy="1432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400" dirty="0">
                          <a:effectLst/>
                        </a:rPr>
                        <a:t>DNAME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dirty="0">
                          <a:effectLst/>
                        </a:rPr>
                        <a:t>SUBSTR(DNAME,1,4)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effectLst/>
                        </a:rPr>
                        <a:t>SUBSTR(DNAME,2,4)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dirty="0">
                          <a:effectLst/>
                        </a:rPr>
                        <a:t>SUBSTR(DNAME,3)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ACCOUNTING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ACCO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CCOU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COUNTING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RESEARCH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RESE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ESEA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SEARCH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SALES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SALE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ALES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LES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OPERATIONS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OPER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PERA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ERATIONS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60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45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72453" y="152400"/>
            <a:ext cx="815340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 err="1" smtClean="0">
                <a:solidFill>
                  <a:srgbClr val="C00000"/>
                </a:solidFill>
              </a:rPr>
              <a:t>instr</a:t>
            </a:r>
            <a:r>
              <a:rPr lang="en-IN" sz="2000" b="1" dirty="0" smtClean="0">
                <a:solidFill>
                  <a:srgbClr val="C00000"/>
                </a:solidFill>
              </a:rPr>
              <a:t>(column</a:t>
            </a:r>
            <a:r>
              <a:rPr lang="en-IN" sz="2000" b="1" dirty="0">
                <a:solidFill>
                  <a:srgbClr val="C00000"/>
                </a:solidFill>
              </a:rPr>
              <a:t>, </a:t>
            </a:r>
            <a:r>
              <a:rPr lang="en-IN" sz="2000" b="1" dirty="0" err="1" smtClean="0">
                <a:solidFill>
                  <a:srgbClr val="C00000"/>
                </a:solidFill>
              </a:rPr>
              <a:t>substr</a:t>
            </a:r>
            <a:r>
              <a:rPr lang="en-IN" sz="2000" b="1" dirty="0" smtClean="0">
                <a:solidFill>
                  <a:srgbClr val="C00000"/>
                </a:solidFill>
              </a:rPr>
              <a:t>, </a:t>
            </a:r>
            <a:r>
              <a:rPr lang="en-IN" sz="2000" b="1" dirty="0" err="1" smtClean="0">
                <a:solidFill>
                  <a:srgbClr val="C00000"/>
                </a:solidFill>
              </a:rPr>
              <a:t>start_position</a:t>
            </a:r>
            <a:r>
              <a:rPr lang="en-IN" sz="2000" b="1" dirty="0" smtClean="0">
                <a:solidFill>
                  <a:srgbClr val="C00000"/>
                </a:solidFill>
              </a:rPr>
              <a:t>) </a:t>
            </a:r>
            <a:r>
              <a:rPr lang="en-IN" sz="2000" dirty="0">
                <a:solidFill>
                  <a:schemeClr val="tx2"/>
                </a:solidFill>
              </a:rPr>
              <a:t>– </a:t>
            </a:r>
            <a:r>
              <a:rPr lang="en-IN" sz="2000" dirty="0" smtClean="0">
                <a:solidFill>
                  <a:schemeClr val="tx2"/>
                </a:solidFill>
              </a:rPr>
              <a:t>give the first occurrence position of the substring inside the column value and start search from </a:t>
            </a:r>
            <a:r>
              <a:rPr lang="en-IN" sz="2000" dirty="0" err="1" smtClean="0">
                <a:solidFill>
                  <a:schemeClr val="tx2"/>
                </a:solidFill>
              </a:rPr>
              <a:t>start_position</a:t>
            </a:r>
            <a:endParaRPr lang="en-IN" sz="2000" dirty="0" smtClean="0">
              <a:solidFill>
                <a:schemeClr val="tx2"/>
              </a:solidFill>
            </a:endParaRPr>
          </a:p>
          <a:p>
            <a:r>
              <a:rPr lang="en-IN" sz="2000" dirty="0" smtClean="0">
                <a:solidFill>
                  <a:schemeClr val="tx2"/>
                </a:solidFill>
              </a:rPr>
              <a:t>** </a:t>
            </a:r>
            <a:r>
              <a:rPr lang="en-IN" sz="2000" dirty="0" err="1" smtClean="0">
                <a:solidFill>
                  <a:schemeClr val="tx2"/>
                </a:solidFill>
              </a:rPr>
              <a:t>instr</a:t>
            </a:r>
            <a:r>
              <a:rPr lang="en-IN" sz="2000" dirty="0" smtClean="0">
                <a:solidFill>
                  <a:schemeClr val="tx2"/>
                </a:solidFill>
              </a:rPr>
              <a:t> function always returns a numeric value</a:t>
            </a:r>
            <a:endParaRPr lang="en-IN" sz="2000" dirty="0">
              <a:solidFill>
                <a:schemeClr val="tx2"/>
              </a:solidFill>
            </a:endParaRPr>
          </a:p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dname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instr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(dname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,'A',1),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instr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(dname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,‘EA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',1) from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  <a:endParaRPr lang="en-IN" sz="20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730681"/>
              </p:ext>
            </p:extLst>
          </p:nvPr>
        </p:nvGraphicFramePr>
        <p:xfrm>
          <a:off x="1159042" y="1752600"/>
          <a:ext cx="6180222" cy="170578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60074"/>
                <a:gridCol w="2060074"/>
                <a:gridCol w="2060074"/>
              </a:tblGrid>
              <a:tr h="412075">
                <a:tc>
                  <a:txBody>
                    <a:bodyPr/>
                    <a:lstStyle/>
                    <a:p>
                      <a:pPr fontAlgn="b"/>
                      <a:r>
                        <a:rPr lang="en-IN" sz="1600" b="0" dirty="0">
                          <a:solidFill>
                            <a:srgbClr val="000000"/>
                          </a:solidFill>
                          <a:effectLst/>
                        </a:rPr>
                        <a:t>DNAME</a:t>
                      </a: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0" dirty="0">
                          <a:solidFill>
                            <a:srgbClr val="000000"/>
                          </a:solidFill>
                          <a:effectLst/>
                        </a:rPr>
                        <a:t>INSTR(DNAME,'A',1)</a:t>
                      </a: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0" dirty="0">
                          <a:solidFill>
                            <a:srgbClr val="000000"/>
                          </a:solidFill>
                          <a:effectLst/>
                        </a:rPr>
                        <a:t>INSTR(DNAME</a:t>
                      </a:r>
                      <a:r>
                        <a:rPr lang="en-IN" sz="1600" b="0" dirty="0" smtClean="0">
                          <a:solidFill>
                            <a:srgbClr val="000000"/>
                          </a:solidFill>
                          <a:effectLst/>
                        </a:rPr>
                        <a:t>,‘EA</a:t>
                      </a:r>
                      <a:r>
                        <a:rPr lang="en-IN" sz="1600" b="0" dirty="0">
                          <a:solidFill>
                            <a:srgbClr val="000000"/>
                          </a:solidFill>
                          <a:effectLst/>
                        </a:rPr>
                        <a:t>',1)</a:t>
                      </a: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930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ACCOUNTING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95006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RESEARCH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60960" marR="60960" marT="30480" marB="30480" anchor="ctr"/>
                </a:tc>
              </a:tr>
              <a:tr h="295006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SALES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60960" marR="60960" marT="30480" marB="30480" anchor="ctr"/>
                </a:tc>
              </a:tr>
              <a:tr h="295006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OPERATIONS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68442" y="3733800"/>
            <a:ext cx="81534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chemeClr val="tx2"/>
                </a:solidFill>
              </a:rPr>
              <a:t>Display the position of ‘E’ in </a:t>
            </a:r>
            <a:r>
              <a:rPr lang="en-IN" sz="2000" dirty="0" err="1" smtClean="0">
                <a:solidFill>
                  <a:schemeClr val="tx2"/>
                </a:solidFill>
              </a:rPr>
              <a:t>dname</a:t>
            </a:r>
            <a:r>
              <a:rPr lang="en-IN" sz="2000" dirty="0" smtClean="0">
                <a:solidFill>
                  <a:schemeClr val="tx2"/>
                </a:solidFill>
              </a:rPr>
              <a:t> starting from 1</a:t>
            </a:r>
            <a:r>
              <a:rPr lang="en-IN" sz="2000" baseline="30000" dirty="0" smtClean="0">
                <a:solidFill>
                  <a:schemeClr val="tx2"/>
                </a:solidFill>
              </a:rPr>
              <a:t>st</a:t>
            </a:r>
            <a:r>
              <a:rPr lang="en-IN" sz="2000" dirty="0" smtClean="0">
                <a:solidFill>
                  <a:schemeClr val="tx2"/>
                </a:solidFill>
              </a:rPr>
              <a:t> position and also </a:t>
            </a:r>
            <a:r>
              <a:rPr lang="en-IN" sz="2000" dirty="0">
                <a:solidFill>
                  <a:schemeClr val="tx2"/>
                </a:solidFill>
              </a:rPr>
              <a:t>display the position of ‘E’ in </a:t>
            </a:r>
            <a:r>
              <a:rPr lang="en-IN" sz="2000" dirty="0" err="1">
                <a:solidFill>
                  <a:schemeClr val="tx2"/>
                </a:solidFill>
              </a:rPr>
              <a:t>dname</a:t>
            </a:r>
            <a:r>
              <a:rPr lang="en-IN" sz="2000" dirty="0">
                <a:solidFill>
                  <a:schemeClr val="tx2"/>
                </a:solidFill>
              </a:rPr>
              <a:t> starting </a:t>
            </a:r>
            <a:r>
              <a:rPr lang="en-IN" sz="2000" dirty="0" smtClean="0">
                <a:solidFill>
                  <a:schemeClr val="tx2"/>
                </a:solidFill>
              </a:rPr>
              <a:t>from 3</a:t>
            </a:r>
            <a:r>
              <a:rPr lang="en-IN" sz="2000" baseline="30000" dirty="0" smtClean="0">
                <a:solidFill>
                  <a:schemeClr val="tx2"/>
                </a:solidFill>
              </a:rPr>
              <a:t>rd</a:t>
            </a:r>
            <a:r>
              <a:rPr lang="en-IN" sz="2000" dirty="0" smtClean="0">
                <a:solidFill>
                  <a:schemeClr val="tx2"/>
                </a:solidFill>
              </a:rPr>
              <a:t> position.</a:t>
            </a:r>
          </a:p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dname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instr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(dname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,'E',1),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instr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(dname,'E',3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) from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; </a:t>
            </a:r>
            <a:endParaRPr lang="en-IN" sz="2000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572140"/>
              </p:ext>
            </p:extLst>
          </p:nvPr>
        </p:nvGraphicFramePr>
        <p:xfrm>
          <a:off x="1371600" y="4953000"/>
          <a:ext cx="5889459" cy="15849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963153"/>
                <a:gridCol w="1963153"/>
                <a:gridCol w="1963153"/>
              </a:tblGrid>
              <a:tr h="351692">
                <a:tc>
                  <a:txBody>
                    <a:bodyPr/>
                    <a:lstStyle/>
                    <a:p>
                      <a:pPr fontAlgn="b"/>
                      <a:r>
                        <a:rPr lang="en-IN" sz="1600" dirty="0">
                          <a:effectLst/>
                        </a:rPr>
                        <a:t>DNAME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dirty="0">
                          <a:effectLst/>
                        </a:rPr>
                        <a:t>INSTR(DNAME,'E',1)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dirty="0">
                          <a:effectLst/>
                        </a:rPr>
                        <a:t>INSTR(DNAME,'E',3)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9307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ACCOUNTING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9307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RESEARCH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4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9307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SALES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4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4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9307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OPERATIONS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3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3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97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46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72453" y="152400"/>
            <a:ext cx="8153400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 err="1" smtClean="0">
                <a:solidFill>
                  <a:srgbClr val="C00000"/>
                </a:solidFill>
              </a:rPr>
              <a:t>ltrim</a:t>
            </a:r>
            <a:r>
              <a:rPr lang="en-IN" sz="2000" b="1" dirty="0" smtClean="0">
                <a:solidFill>
                  <a:srgbClr val="C00000"/>
                </a:solidFill>
              </a:rPr>
              <a:t>(column) </a:t>
            </a:r>
            <a:r>
              <a:rPr lang="en-IN" sz="2000" dirty="0">
                <a:solidFill>
                  <a:schemeClr val="tx2"/>
                </a:solidFill>
              </a:rPr>
              <a:t>– </a:t>
            </a:r>
            <a:r>
              <a:rPr lang="en-IN" sz="2000" dirty="0" smtClean="0">
                <a:solidFill>
                  <a:schemeClr val="tx2"/>
                </a:solidFill>
              </a:rPr>
              <a:t>remove spaces from left hand side</a:t>
            </a:r>
          </a:p>
          <a:p>
            <a:r>
              <a:rPr lang="en-IN" sz="2000" b="1" dirty="0" err="1" smtClean="0">
                <a:solidFill>
                  <a:srgbClr val="C00000"/>
                </a:solidFill>
              </a:rPr>
              <a:t>rtrim</a:t>
            </a:r>
            <a:r>
              <a:rPr lang="en-IN" sz="2000" b="1" dirty="0" smtClean="0">
                <a:solidFill>
                  <a:srgbClr val="C00000"/>
                </a:solidFill>
              </a:rPr>
              <a:t>(column</a:t>
            </a:r>
            <a:r>
              <a:rPr lang="en-IN" sz="2000" b="1" dirty="0">
                <a:solidFill>
                  <a:srgbClr val="C00000"/>
                </a:solidFill>
              </a:rPr>
              <a:t>) </a:t>
            </a:r>
            <a:r>
              <a:rPr lang="en-IN" sz="2000" dirty="0">
                <a:solidFill>
                  <a:schemeClr val="tx2"/>
                </a:solidFill>
              </a:rPr>
              <a:t>– remove spaces from </a:t>
            </a:r>
            <a:r>
              <a:rPr lang="en-IN" sz="2000" dirty="0" smtClean="0">
                <a:solidFill>
                  <a:schemeClr val="tx2"/>
                </a:solidFill>
              </a:rPr>
              <a:t>right </a:t>
            </a:r>
            <a:r>
              <a:rPr lang="en-IN" sz="2000" dirty="0">
                <a:solidFill>
                  <a:schemeClr val="tx2"/>
                </a:solidFill>
              </a:rPr>
              <a:t>hand side</a:t>
            </a:r>
          </a:p>
          <a:p>
            <a:r>
              <a:rPr lang="en-IN" sz="2000" b="1" dirty="0" smtClean="0">
                <a:solidFill>
                  <a:srgbClr val="C00000"/>
                </a:solidFill>
              </a:rPr>
              <a:t>trim(column</a:t>
            </a:r>
            <a:r>
              <a:rPr lang="en-IN" sz="2000" b="1" dirty="0">
                <a:solidFill>
                  <a:srgbClr val="C00000"/>
                </a:solidFill>
              </a:rPr>
              <a:t>) </a:t>
            </a:r>
            <a:r>
              <a:rPr lang="en-IN" sz="2000" dirty="0">
                <a:solidFill>
                  <a:schemeClr val="tx2"/>
                </a:solidFill>
              </a:rPr>
              <a:t>– remove spaces from </a:t>
            </a:r>
            <a:r>
              <a:rPr lang="en-IN" sz="2000" dirty="0" smtClean="0">
                <a:solidFill>
                  <a:schemeClr val="tx2"/>
                </a:solidFill>
              </a:rPr>
              <a:t>both sides</a:t>
            </a:r>
            <a:endParaRPr lang="en-IN" sz="2000" dirty="0">
              <a:solidFill>
                <a:schemeClr val="tx2"/>
              </a:solidFill>
            </a:endParaRP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insert into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values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50,' 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MARKETING 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','SAN JOSE');</a:t>
            </a:r>
          </a:p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dname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ltrim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dname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  <a:endParaRPr lang="en-IN" sz="2000" dirty="0" smtClean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8548" y="4267200"/>
            <a:ext cx="8153400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</a:rPr>
              <a:t>decode(column,col1,val1,col2,val2,col3,val3,…,</a:t>
            </a:r>
            <a:r>
              <a:rPr lang="en-IN" sz="2000" b="1" dirty="0" err="1" smtClean="0">
                <a:solidFill>
                  <a:srgbClr val="C00000"/>
                </a:solidFill>
              </a:rPr>
              <a:t>val</a:t>
            </a:r>
            <a:r>
              <a:rPr lang="en-IN" sz="2000" b="1" dirty="0" smtClean="0">
                <a:solidFill>
                  <a:srgbClr val="C00000"/>
                </a:solidFill>
              </a:rPr>
              <a:t>) </a:t>
            </a:r>
            <a:r>
              <a:rPr lang="en-IN" sz="2000" dirty="0">
                <a:solidFill>
                  <a:schemeClr val="tx2"/>
                </a:solidFill>
              </a:rPr>
              <a:t>– </a:t>
            </a:r>
            <a:r>
              <a:rPr lang="en-IN" sz="2000" dirty="0" smtClean="0">
                <a:solidFill>
                  <a:schemeClr val="tx2"/>
                </a:solidFill>
              </a:rPr>
              <a:t>in the column, if value is col1 display val1, if value is col2 display val2 … and so on. Last </a:t>
            </a:r>
            <a:r>
              <a:rPr lang="en-IN" sz="2000" dirty="0" err="1" smtClean="0">
                <a:solidFill>
                  <a:schemeClr val="tx2"/>
                </a:solidFill>
              </a:rPr>
              <a:t>val</a:t>
            </a:r>
            <a:r>
              <a:rPr lang="en-IN" sz="2000" dirty="0" smtClean="0">
                <a:solidFill>
                  <a:schemeClr val="tx2"/>
                </a:solidFill>
              </a:rPr>
              <a:t> represents the else condition.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decode(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10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,'Ten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', 20, 'Twenty', '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Hahaha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') as NEWNAME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pt-BR" sz="2000" b="1" dirty="0">
                <a:solidFill>
                  <a:schemeClr val="accent6">
                    <a:lumMod val="50000"/>
                  </a:schemeClr>
                </a:solidFill>
              </a:rPr>
              <a:t>select deptno, decode(deptno</a:t>
            </a:r>
            <a:r>
              <a:rPr lang="pt-BR" sz="2000" b="1" dirty="0" smtClean="0">
                <a:solidFill>
                  <a:schemeClr val="accent6">
                    <a:lumMod val="50000"/>
                  </a:schemeClr>
                </a:solidFill>
              </a:rPr>
              <a:t>, 10, 100, 20, 200, 30, 300</a:t>
            </a: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</a:rPr>
              <a:t>) as DEPTNUM</a:t>
            </a:r>
          </a:p>
          <a:p>
            <a:r>
              <a:rPr lang="pt-BR" sz="2000" b="1" dirty="0">
                <a:solidFill>
                  <a:schemeClr val="accent6">
                    <a:lumMod val="50000"/>
                  </a:schemeClr>
                </a:solidFill>
              </a:rPr>
              <a:t>from dept</a:t>
            </a:r>
            <a:r>
              <a:rPr lang="pt-BR" sz="2000" b="1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  <a:endParaRPr lang="en-IN" sz="2000" dirty="0">
              <a:solidFill>
                <a:schemeClr val="tx2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31295"/>
              </p:ext>
            </p:extLst>
          </p:nvPr>
        </p:nvGraphicFramePr>
        <p:xfrm>
          <a:off x="196516" y="1981200"/>
          <a:ext cx="3276600" cy="17068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62000"/>
                <a:gridCol w="1143000"/>
                <a:gridCol w="1371600"/>
              </a:tblGrid>
              <a:tr h="300854">
                <a:tc>
                  <a:txBody>
                    <a:bodyPr/>
                    <a:lstStyle/>
                    <a:p>
                      <a:pPr fontAlgn="b"/>
                      <a:r>
                        <a:rPr lang="en-IN" sz="1400" dirty="0">
                          <a:effectLst/>
                        </a:rPr>
                        <a:t>DEPTNO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dirty="0">
                          <a:effectLst/>
                        </a:rPr>
                        <a:t>DNAME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dirty="0">
                          <a:effectLst/>
                        </a:rPr>
                        <a:t>LTRIM(DNAME)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6153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ACCOUNTING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ACCOUNTING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46153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RESEARCH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RESEARCH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46153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SALES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SALES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46153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OPERATIONS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OPERATIONS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46153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effectLst/>
                        </a:rPr>
                        <a:t>   MARKETING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MARKETING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885020"/>
              </p:ext>
            </p:extLst>
          </p:nvPr>
        </p:nvGraphicFramePr>
        <p:xfrm>
          <a:off x="3733800" y="1981200"/>
          <a:ext cx="1981200" cy="17526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90600"/>
                <a:gridCol w="990600"/>
              </a:tblGrid>
              <a:tr h="381000">
                <a:tc>
                  <a:txBody>
                    <a:bodyPr/>
                    <a:lstStyle/>
                    <a:p>
                      <a:pPr fontAlgn="b"/>
                      <a:r>
                        <a:rPr lang="en-IN" sz="1400" dirty="0">
                          <a:effectLst/>
                        </a:rPr>
                        <a:t>DEPTNO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dirty="0">
                          <a:effectLst/>
                        </a:rPr>
                        <a:t>NEWNAME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7323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Ten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7323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Twenty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7323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Hahaha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7323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 err="1">
                          <a:effectLst/>
                        </a:rPr>
                        <a:t>Hahaha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7323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 err="1">
                          <a:effectLst/>
                        </a:rPr>
                        <a:t>Hahaha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508169"/>
              </p:ext>
            </p:extLst>
          </p:nvPr>
        </p:nvGraphicFramePr>
        <p:xfrm>
          <a:off x="5943600" y="1981200"/>
          <a:ext cx="1905000" cy="17526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52500"/>
                <a:gridCol w="952500"/>
              </a:tblGrid>
              <a:tr h="381000">
                <a:tc>
                  <a:txBody>
                    <a:bodyPr/>
                    <a:lstStyle/>
                    <a:p>
                      <a:pPr fontAlgn="b"/>
                      <a:r>
                        <a:rPr lang="en-IN" sz="1400" dirty="0">
                          <a:effectLst/>
                        </a:rPr>
                        <a:t>DEPTNO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dirty="0">
                          <a:effectLst/>
                        </a:rPr>
                        <a:t>DEPTNUM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7323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100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7323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7323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7323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7323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-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92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47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72453" y="304800"/>
            <a:ext cx="81534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 err="1" smtClean="0">
                <a:solidFill>
                  <a:srgbClr val="C00000"/>
                </a:solidFill>
              </a:rPr>
              <a:t>to_char</a:t>
            </a:r>
            <a:r>
              <a:rPr lang="en-IN" sz="2000" b="1" dirty="0" smtClean="0">
                <a:solidFill>
                  <a:srgbClr val="C00000"/>
                </a:solidFill>
              </a:rPr>
              <a:t>(column) </a:t>
            </a:r>
            <a:r>
              <a:rPr lang="en-IN" sz="2000" dirty="0">
                <a:solidFill>
                  <a:schemeClr val="tx2"/>
                </a:solidFill>
              </a:rPr>
              <a:t>– </a:t>
            </a:r>
            <a:r>
              <a:rPr lang="en-IN" sz="2000" dirty="0" smtClean="0">
                <a:solidFill>
                  <a:schemeClr val="tx2"/>
                </a:solidFill>
              </a:rPr>
              <a:t>convert to character </a:t>
            </a:r>
          </a:p>
          <a:p>
            <a:r>
              <a:rPr lang="en-IN" sz="2000" b="1" dirty="0" err="1" smtClean="0">
                <a:solidFill>
                  <a:srgbClr val="C00000"/>
                </a:solidFill>
              </a:rPr>
              <a:t>to_number</a:t>
            </a:r>
            <a:r>
              <a:rPr lang="en-IN" sz="2000" b="1" dirty="0" smtClean="0">
                <a:solidFill>
                  <a:srgbClr val="C00000"/>
                </a:solidFill>
              </a:rPr>
              <a:t>(column</a:t>
            </a:r>
            <a:r>
              <a:rPr lang="en-IN" sz="2000" b="1" dirty="0">
                <a:solidFill>
                  <a:srgbClr val="C00000"/>
                </a:solidFill>
              </a:rPr>
              <a:t>) </a:t>
            </a:r>
            <a:r>
              <a:rPr lang="en-IN" sz="2000" dirty="0">
                <a:solidFill>
                  <a:schemeClr val="tx2"/>
                </a:solidFill>
              </a:rPr>
              <a:t>– </a:t>
            </a:r>
            <a:r>
              <a:rPr lang="en-IN" sz="2000" dirty="0" smtClean="0">
                <a:solidFill>
                  <a:schemeClr val="tx2"/>
                </a:solidFill>
              </a:rPr>
              <a:t>convert to numeric</a:t>
            </a:r>
          </a:p>
          <a:p>
            <a:r>
              <a:rPr lang="en-IN" sz="2000" b="1" dirty="0" smtClean="0">
                <a:solidFill>
                  <a:srgbClr val="C00000"/>
                </a:solidFill>
              </a:rPr>
              <a:t>|| </a:t>
            </a:r>
            <a:r>
              <a:rPr lang="en-IN" sz="2000" dirty="0">
                <a:solidFill>
                  <a:schemeClr val="tx2"/>
                </a:solidFill>
              </a:rPr>
              <a:t>– </a:t>
            </a:r>
            <a:r>
              <a:rPr lang="en-IN" sz="2000" dirty="0" smtClean="0">
                <a:solidFill>
                  <a:schemeClr val="tx2"/>
                </a:solidFill>
              </a:rPr>
              <a:t>used to concatenate strings</a:t>
            </a:r>
          </a:p>
          <a:p>
            <a:r>
              <a:rPr lang="en-IN" sz="2000" b="1" dirty="0" smtClean="0">
                <a:solidFill>
                  <a:srgbClr val="C00000"/>
                </a:solidFill>
              </a:rPr>
              <a:t>greatest(val1, val2, …,</a:t>
            </a:r>
            <a:r>
              <a:rPr lang="en-IN" sz="2000" b="1" dirty="0" err="1" smtClean="0">
                <a:solidFill>
                  <a:srgbClr val="C00000"/>
                </a:solidFill>
              </a:rPr>
              <a:t>valn</a:t>
            </a:r>
            <a:r>
              <a:rPr lang="en-IN" sz="2000" b="1" dirty="0" smtClean="0">
                <a:solidFill>
                  <a:srgbClr val="C00000"/>
                </a:solidFill>
              </a:rPr>
              <a:t>) </a:t>
            </a:r>
            <a:r>
              <a:rPr lang="en-IN" sz="2000" dirty="0" smtClean="0">
                <a:solidFill>
                  <a:schemeClr val="tx2"/>
                </a:solidFill>
              </a:rPr>
              <a:t>– selects the greatest value (all </a:t>
            </a:r>
            <a:r>
              <a:rPr lang="en-IN" sz="2000" dirty="0" err="1" smtClean="0">
                <a:solidFill>
                  <a:schemeClr val="tx2"/>
                </a:solidFill>
              </a:rPr>
              <a:t>datatypes</a:t>
            </a:r>
            <a:r>
              <a:rPr lang="en-IN" sz="2000" dirty="0" smtClean="0">
                <a:solidFill>
                  <a:schemeClr val="tx2"/>
                </a:solidFill>
              </a:rPr>
              <a:t> allowed)</a:t>
            </a:r>
          </a:p>
          <a:p>
            <a:r>
              <a:rPr lang="en-IN" sz="2000" b="1" dirty="0" smtClean="0">
                <a:solidFill>
                  <a:srgbClr val="C00000"/>
                </a:solidFill>
              </a:rPr>
              <a:t>least(val1</a:t>
            </a:r>
            <a:r>
              <a:rPr lang="en-IN" sz="2000" b="1" dirty="0">
                <a:solidFill>
                  <a:srgbClr val="C00000"/>
                </a:solidFill>
              </a:rPr>
              <a:t>, val2, …,</a:t>
            </a:r>
            <a:r>
              <a:rPr lang="en-IN" sz="2000" b="1" dirty="0" err="1">
                <a:solidFill>
                  <a:srgbClr val="C00000"/>
                </a:solidFill>
              </a:rPr>
              <a:t>valn</a:t>
            </a:r>
            <a:r>
              <a:rPr lang="en-IN" sz="2000" b="1" dirty="0">
                <a:solidFill>
                  <a:srgbClr val="C00000"/>
                </a:solidFill>
              </a:rPr>
              <a:t>) </a:t>
            </a:r>
            <a:r>
              <a:rPr lang="en-IN" sz="2000" dirty="0">
                <a:solidFill>
                  <a:schemeClr val="tx2"/>
                </a:solidFill>
              </a:rPr>
              <a:t>– selects the </a:t>
            </a:r>
            <a:r>
              <a:rPr lang="en-IN" sz="2000" dirty="0" smtClean="0">
                <a:solidFill>
                  <a:schemeClr val="tx2"/>
                </a:solidFill>
              </a:rPr>
              <a:t>smallest </a:t>
            </a:r>
            <a:r>
              <a:rPr lang="en-IN" sz="2000" dirty="0">
                <a:solidFill>
                  <a:schemeClr val="tx2"/>
                </a:solidFill>
              </a:rPr>
              <a:t>value (all </a:t>
            </a:r>
            <a:r>
              <a:rPr lang="en-IN" sz="2000" dirty="0" err="1">
                <a:solidFill>
                  <a:schemeClr val="tx2"/>
                </a:solidFill>
              </a:rPr>
              <a:t>datatypes</a:t>
            </a:r>
            <a:r>
              <a:rPr lang="en-IN" sz="2000" dirty="0">
                <a:solidFill>
                  <a:schemeClr val="tx2"/>
                </a:solidFill>
              </a:rPr>
              <a:t> allowed)</a:t>
            </a:r>
          </a:p>
          <a:p>
            <a:endParaRPr lang="en-IN" sz="2000" dirty="0">
              <a:solidFill>
                <a:schemeClr val="tx2"/>
              </a:solidFill>
            </a:endParaRP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||' this is a trial' as XYZ,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as DEPTCHAR </a:t>
            </a:r>
          </a:p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01739"/>
              </p:ext>
            </p:extLst>
          </p:nvPr>
        </p:nvGraphicFramePr>
        <p:xfrm>
          <a:off x="2895600" y="3505200"/>
          <a:ext cx="2456447" cy="2743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13447"/>
                <a:gridCol w="1143000"/>
              </a:tblGrid>
              <a:tr h="528045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solidFill>
                            <a:srgbClr val="000000"/>
                          </a:solidFill>
                          <a:effectLst/>
                        </a:rPr>
                        <a:t>XYZ</a:t>
                      </a: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 smtClean="0">
                          <a:solidFill>
                            <a:srgbClr val="000000"/>
                          </a:solidFill>
                          <a:effectLst/>
                        </a:rPr>
                        <a:t>DEPTCHAR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43031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10 this is a trial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60960" marR="60960" marT="30480" marB="30480" anchor="ctr"/>
                </a:tc>
              </a:tr>
              <a:tr h="443031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20 this is a trial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60960" marR="60960" marT="30480" marB="30480" anchor="ctr"/>
                </a:tc>
              </a:tr>
              <a:tr h="443031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30 this is a trial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60960" marR="60960" marT="30480" marB="30480" anchor="ctr"/>
                </a:tc>
              </a:tr>
              <a:tr h="443031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40 this is a trial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60960" marR="60960" marT="30480" marB="30480" anchor="ctr"/>
                </a:tc>
              </a:tr>
              <a:tr h="443031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50 this is a trial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5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48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9232" y="76200"/>
            <a:ext cx="7620000" cy="792162"/>
          </a:xfrm>
        </p:spPr>
        <p:txBody>
          <a:bodyPr/>
          <a:lstStyle/>
          <a:p>
            <a:r>
              <a:rPr lang="en-IN" dirty="0" smtClean="0"/>
              <a:t>The Work Table: DUAL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80137" y="1143000"/>
            <a:ext cx="8153400" cy="5232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tx2"/>
                </a:solidFill>
              </a:rPr>
              <a:t>Oracle has a work table called DUAL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b="1" dirty="0">
                <a:solidFill>
                  <a:schemeClr val="tx2"/>
                </a:solidFill>
              </a:rPr>
              <a:t>W</a:t>
            </a:r>
            <a:r>
              <a:rPr lang="en-IN" sz="2400" b="1" dirty="0" smtClean="0">
                <a:solidFill>
                  <a:schemeClr val="tx2"/>
                </a:solidFill>
              </a:rPr>
              <a:t>hich has just one column DUMMY</a:t>
            </a:r>
          </a:p>
          <a:p>
            <a:pPr lvl="1">
              <a:spcAft>
                <a:spcPts val="600"/>
              </a:spcAft>
            </a:pP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select * from dual;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tx2"/>
                </a:solidFill>
              </a:rPr>
              <a:t>Used for temporary calculations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tx2"/>
                </a:solidFill>
              </a:rPr>
              <a:t>No user can change the structure or insert any data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tx2"/>
                </a:solidFill>
              </a:rPr>
              <a:t>i.e. DDL or DML not allowed on this table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tx2"/>
                </a:solidFill>
              </a:rPr>
              <a:t>Only SELECTs allowed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 select </a:t>
            </a:r>
            <a:r>
              <a:rPr lang="en-IN" sz="2400" b="1" dirty="0" err="1" smtClean="0">
                <a:solidFill>
                  <a:schemeClr val="accent6">
                    <a:lumMod val="50000"/>
                  </a:schemeClr>
                </a:solidFill>
              </a:rPr>
              <a:t>sysdate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 from dual;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 select </a:t>
            </a:r>
            <a:r>
              <a:rPr lang="en-IN" sz="2400" b="1" dirty="0" err="1" smtClean="0">
                <a:solidFill>
                  <a:schemeClr val="accent6">
                    <a:lumMod val="50000"/>
                  </a:schemeClr>
                </a:solidFill>
              </a:rPr>
              <a:t>sysdate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 from </a:t>
            </a:r>
            <a:r>
              <a:rPr lang="en-IN" sz="2400" b="1" dirty="0" err="1" smtClean="0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I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        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261004"/>
              </p:ext>
            </p:extLst>
          </p:nvPr>
        </p:nvGraphicFramePr>
        <p:xfrm>
          <a:off x="7086600" y="1676400"/>
          <a:ext cx="990600" cy="7315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90600"/>
              </a:tblGrid>
              <a:tr h="383858">
                <a:tc>
                  <a:txBody>
                    <a:bodyPr/>
                    <a:lstStyle/>
                    <a:p>
                      <a:pPr fontAlgn="b"/>
                      <a:r>
                        <a:rPr lang="en-IN" dirty="0">
                          <a:effectLst/>
                        </a:rPr>
                        <a:t>DUMMY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4803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X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69757"/>
              </p:ext>
            </p:extLst>
          </p:nvPr>
        </p:nvGraphicFramePr>
        <p:xfrm>
          <a:off x="7010400" y="4419600"/>
          <a:ext cx="1143000" cy="17373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300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dirty="0">
                          <a:effectLst/>
                        </a:rPr>
                        <a:t>SYSDATE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01-FEB-22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01-FEB-22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01-FEB-22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01-FEB-22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198165"/>
              </p:ext>
            </p:extLst>
          </p:nvPr>
        </p:nvGraphicFramePr>
        <p:xfrm>
          <a:off x="7010400" y="3505200"/>
          <a:ext cx="1143000" cy="7315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300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dirty="0">
                          <a:effectLst/>
                        </a:rPr>
                        <a:t>SYSDATE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01-FEB-22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10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49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9232" y="76200"/>
            <a:ext cx="7620000" cy="792162"/>
          </a:xfrm>
        </p:spPr>
        <p:txBody>
          <a:bodyPr/>
          <a:lstStyle/>
          <a:p>
            <a:r>
              <a:rPr lang="en-IN" dirty="0" smtClean="0"/>
              <a:t>The Work Table: DUAL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80137" y="838200"/>
            <a:ext cx="815340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select 28*45/3 from dual;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select greatest(23,56,67,33), greatest(‘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surat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’,’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mumbai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’, ‘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chennai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’) from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dual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select least(23,56,67,33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),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least(‘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surat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’,’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mumbai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’,‘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chennai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’) from dual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5380"/>
              </p:ext>
            </p:extLst>
          </p:nvPr>
        </p:nvGraphicFramePr>
        <p:xfrm>
          <a:off x="3505200" y="2362200"/>
          <a:ext cx="1143000" cy="99660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3000"/>
              </a:tblGrid>
              <a:tr h="390236">
                <a:tc>
                  <a:txBody>
                    <a:bodyPr/>
                    <a:lstStyle/>
                    <a:p>
                      <a:pPr fontAlgn="b"/>
                      <a:r>
                        <a:rPr lang="en-IN" dirty="0" smtClean="0">
                          <a:effectLst/>
                        </a:rPr>
                        <a:t>28*45/3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00364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00"/>
                          </a:solidFill>
                          <a:effectLst/>
                        </a:rPr>
                        <a:t>420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312108"/>
              </p:ext>
            </p:extLst>
          </p:nvPr>
        </p:nvGraphicFramePr>
        <p:xfrm>
          <a:off x="446837" y="3657600"/>
          <a:ext cx="7620000" cy="7315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505200"/>
                <a:gridCol w="411480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>
                          <a:effectLst/>
                        </a:rPr>
                        <a:t>GREATEST(23,56,67,33)</a:t>
                      </a:r>
                      <a:endParaRPr lang="en-IN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dirty="0">
                          <a:effectLst/>
                        </a:rPr>
                        <a:t>GREATEST('SURAT','MUMBAI','CHENNAI')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67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effectLst/>
                        </a:rPr>
                        <a:t>surat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371408"/>
              </p:ext>
            </p:extLst>
          </p:nvPr>
        </p:nvGraphicFramePr>
        <p:xfrm>
          <a:off x="446837" y="4876800"/>
          <a:ext cx="7620000" cy="7315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505200"/>
                <a:gridCol w="411480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dirty="0" smtClean="0">
                          <a:effectLst/>
                        </a:rPr>
                        <a:t>LEAST(23,56,67,33</a:t>
                      </a:r>
                      <a:r>
                        <a:rPr lang="en-IN" dirty="0">
                          <a:effectLst/>
                        </a:rPr>
                        <a:t>)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dirty="0" smtClean="0">
                          <a:effectLst/>
                        </a:rPr>
                        <a:t>LEAST(</a:t>
                      </a:r>
                      <a:r>
                        <a:rPr lang="en-IN" dirty="0">
                          <a:effectLst/>
                        </a:rPr>
                        <a:t>'SURAT','MUMBAI','CHENNAI')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23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effectLst/>
                        </a:rPr>
                        <a:t>chennai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60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  <p:pic>
        <p:nvPicPr>
          <p:cNvPr id="4098" name="Picture 2" descr="SQL COUNT() with HAVING - w3re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867"/>
            <a:ext cx="6351168" cy="667173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3657600" y="1143000"/>
            <a:ext cx="1676400" cy="0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78824" y="228600"/>
            <a:ext cx="2788024" cy="1323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2000" dirty="0" smtClean="0"/>
              <a:t>HAVING can have only aggregate function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 smtClean="0"/>
              <a:t>Condition applied to each group created</a:t>
            </a:r>
            <a:endParaRPr lang="en-IN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343400" y="4191000"/>
            <a:ext cx="2895600" cy="2362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4953000"/>
            <a:ext cx="3200400" cy="152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820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50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620000" cy="609600"/>
          </a:xfrm>
        </p:spPr>
        <p:txBody>
          <a:bodyPr/>
          <a:lstStyle/>
          <a:p>
            <a:r>
              <a:rPr lang="en-IN" dirty="0" smtClean="0"/>
              <a:t>Some Data Dictionary Tables…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21178" y="1143000"/>
            <a:ext cx="7777942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table_name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constraint_name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constraint_type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search_condition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0" lvl="1">
              <a:spcBef>
                <a:spcPts val="600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user_constraints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lvl="1">
              <a:spcBef>
                <a:spcPts val="600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table_name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= ‘EMP’;  </a:t>
            </a:r>
            <a:r>
              <a:rPr lang="en-IN" sz="2000" b="1" dirty="0" smtClean="0">
                <a:solidFill>
                  <a:srgbClr val="FF0000"/>
                </a:solidFill>
              </a:rPr>
              <a:t>(Table name is always stored in uppercase)</a:t>
            </a:r>
            <a:endParaRPr lang="en-IN" sz="20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163285"/>
              </p:ext>
            </p:extLst>
          </p:nvPr>
        </p:nvGraphicFramePr>
        <p:xfrm>
          <a:off x="445497" y="2514600"/>
          <a:ext cx="7620000" cy="12801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 smtClean="0">
                          <a:effectLst/>
                        </a:rPr>
                        <a:t>TABLE_NAME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CONSTRAINT_NAME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CONSTRAINT_TYPE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SEARCH_CONDITION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EMP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CK_SAL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C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sal&gt;0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EMP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PK_EMP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P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EMP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FK_DEPTNO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R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- 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39012" y="3962400"/>
            <a:ext cx="7777942" cy="2323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sz="2000" b="1" dirty="0" smtClean="0">
                <a:solidFill>
                  <a:schemeClr val="tx2"/>
                </a:solidFill>
              </a:rPr>
              <a:t>The TAB </a:t>
            </a:r>
            <a:r>
              <a:rPr lang="en-IN" sz="2000" b="1" dirty="0">
                <a:solidFill>
                  <a:schemeClr val="tx2"/>
                </a:solidFill>
              </a:rPr>
              <a:t>table</a:t>
            </a:r>
            <a:r>
              <a:rPr lang="en-IN" sz="2000" b="1" dirty="0" smtClean="0">
                <a:solidFill>
                  <a:schemeClr val="tx2"/>
                </a:solidFill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select * from tab;     </a:t>
            </a:r>
            <a:r>
              <a:rPr lang="en-IN" sz="2000" b="1" dirty="0" smtClean="0">
                <a:solidFill>
                  <a:schemeClr val="tx2"/>
                </a:solidFill>
              </a:rPr>
              <a:t>(Displays all table names, table type)</a:t>
            </a:r>
          </a:p>
          <a:p>
            <a:pPr>
              <a:spcBef>
                <a:spcPts val="600"/>
              </a:spcBef>
            </a:pPr>
            <a:r>
              <a:rPr lang="en-IN" sz="2000" b="1" dirty="0" smtClean="0">
                <a:solidFill>
                  <a:schemeClr val="tx2"/>
                </a:solidFill>
              </a:rPr>
              <a:t>The TABS table:</a:t>
            </a:r>
          </a:p>
          <a:p>
            <a:pPr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tabs;   </a:t>
            </a:r>
            <a:r>
              <a:rPr lang="en-IN" sz="2000" b="1" dirty="0" smtClean="0">
                <a:solidFill>
                  <a:schemeClr val="tx2"/>
                </a:solidFill>
              </a:rPr>
              <a:t>(</a:t>
            </a:r>
            <a:r>
              <a:rPr lang="en-IN" sz="2000" b="1" dirty="0">
                <a:solidFill>
                  <a:schemeClr val="tx2"/>
                </a:solidFill>
              </a:rPr>
              <a:t>Displays all table </a:t>
            </a:r>
            <a:r>
              <a:rPr lang="en-IN" sz="2000" b="1" dirty="0" smtClean="0">
                <a:solidFill>
                  <a:schemeClr val="tx2"/>
                </a:solidFill>
              </a:rPr>
              <a:t>names and the storage/space </a:t>
            </a:r>
          </a:p>
          <a:p>
            <a:pPr>
              <a:spcBef>
                <a:spcPts val="600"/>
              </a:spcBef>
            </a:pPr>
            <a:r>
              <a:rPr lang="en-IN" sz="2000" b="1" dirty="0">
                <a:solidFill>
                  <a:schemeClr val="tx2"/>
                </a:solidFill>
              </a:rPr>
              <a:t> </a:t>
            </a:r>
            <a:r>
              <a:rPr lang="en-IN" sz="2000" b="1" dirty="0" smtClean="0">
                <a:solidFill>
                  <a:schemeClr val="tx2"/>
                </a:solidFill>
              </a:rPr>
              <a:t>                                        related information)</a:t>
            </a:r>
          </a:p>
          <a:p>
            <a:pPr>
              <a:spcBef>
                <a:spcPts val="600"/>
              </a:spcBef>
            </a:pP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desc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;     	     </a:t>
            </a:r>
            <a:r>
              <a:rPr lang="en-IN" sz="2000" b="1" dirty="0" smtClean="0">
                <a:solidFill>
                  <a:schemeClr val="tx2"/>
                </a:solidFill>
              </a:rPr>
              <a:t>(</a:t>
            </a:r>
            <a:r>
              <a:rPr lang="en-IN" sz="2000" b="1" dirty="0">
                <a:solidFill>
                  <a:schemeClr val="tx2"/>
                </a:solidFill>
              </a:rPr>
              <a:t>Displays </a:t>
            </a:r>
            <a:r>
              <a:rPr lang="en-IN" sz="2000" b="1" dirty="0" smtClean="0">
                <a:solidFill>
                  <a:schemeClr val="tx2"/>
                </a:solidFill>
              </a:rPr>
              <a:t>the structure of the table)</a:t>
            </a:r>
            <a:endParaRPr lang="en-IN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68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67000"/>
            <a:ext cx="7620000" cy="1143000"/>
          </a:xfrm>
        </p:spPr>
        <p:txBody>
          <a:bodyPr/>
          <a:lstStyle/>
          <a:p>
            <a:r>
              <a:rPr lang="en-IN" dirty="0" smtClean="0"/>
              <a:t>End of SQL Tutorial Part-2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3886200" cy="487362"/>
          </a:xfrm>
        </p:spPr>
        <p:txBody>
          <a:bodyPr/>
          <a:lstStyle/>
          <a:p>
            <a:r>
              <a:rPr lang="en-IN" sz="2000" b="1" dirty="0" smtClean="0">
                <a:solidFill>
                  <a:srgbClr val="C00000"/>
                </a:solidFill>
              </a:rPr>
              <a:t>Group by with having condition: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953000" y="152400"/>
            <a:ext cx="3352800" cy="4401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/>
              <a:t>Display the </a:t>
            </a:r>
            <a:r>
              <a:rPr lang="en-IN" dirty="0" err="1" smtClean="0"/>
              <a:t>deptnos</a:t>
            </a:r>
            <a:r>
              <a:rPr lang="en-IN" dirty="0" smtClean="0"/>
              <a:t> and the number of employees in that dept.</a:t>
            </a:r>
          </a:p>
          <a:p>
            <a:r>
              <a:rPr lang="en-IN" sz="2000" dirty="0" smtClean="0">
                <a:solidFill>
                  <a:schemeClr val="tx2"/>
                </a:solidFill>
              </a:rPr>
              <a:t>select </a:t>
            </a:r>
            <a:r>
              <a:rPr lang="en-IN" sz="2000" dirty="0" err="1">
                <a:solidFill>
                  <a:schemeClr val="tx2"/>
                </a:solidFill>
              </a:rPr>
              <a:t>deptno</a:t>
            </a:r>
            <a:r>
              <a:rPr lang="en-IN" sz="2000" dirty="0">
                <a:solidFill>
                  <a:schemeClr val="tx2"/>
                </a:solidFill>
              </a:rPr>
              <a:t>, count(*)</a:t>
            </a:r>
          </a:p>
          <a:p>
            <a:r>
              <a:rPr lang="en-IN" sz="2000" dirty="0">
                <a:solidFill>
                  <a:schemeClr val="tx2"/>
                </a:solidFill>
              </a:rPr>
              <a:t>from </a:t>
            </a:r>
            <a:r>
              <a:rPr lang="en-IN" sz="2000" dirty="0" err="1">
                <a:solidFill>
                  <a:schemeClr val="tx2"/>
                </a:solidFill>
              </a:rPr>
              <a:t>emp</a:t>
            </a:r>
            <a:r>
              <a:rPr lang="en-IN" sz="2000" dirty="0">
                <a:solidFill>
                  <a:schemeClr val="tx2"/>
                </a:solidFill>
              </a:rPr>
              <a:t> </a:t>
            </a:r>
          </a:p>
          <a:p>
            <a:r>
              <a:rPr lang="en-IN" sz="2000" dirty="0">
                <a:solidFill>
                  <a:schemeClr val="tx2"/>
                </a:solidFill>
              </a:rPr>
              <a:t>group by </a:t>
            </a:r>
            <a:r>
              <a:rPr lang="en-IN" sz="2000" dirty="0" err="1" smtClean="0">
                <a:solidFill>
                  <a:schemeClr val="tx2"/>
                </a:solidFill>
              </a:rPr>
              <a:t>deptno</a:t>
            </a:r>
            <a:r>
              <a:rPr lang="en-IN" sz="2000" dirty="0" smtClean="0">
                <a:solidFill>
                  <a:schemeClr val="tx2"/>
                </a:solidFill>
              </a:rPr>
              <a:t>;</a:t>
            </a:r>
            <a:endParaRPr lang="en-IN" sz="2000" dirty="0">
              <a:solidFill>
                <a:schemeClr val="tx2"/>
              </a:solidFill>
            </a:endParaRPr>
          </a:p>
          <a:p>
            <a:endParaRPr lang="en-IN" sz="2000" dirty="0" smtClean="0">
              <a:solidFill>
                <a:schemeClr val="tx2"/>
              </a:solidFill>
            </a:endParaRPr>
          </a:p>
          <a:p>
            <a:endParaRPr lang="en-IN" sz="2000" dirty="0">
              <a:solidFill>
                <a:schemeClr val="tx2"/>
              </a:solidFill>
            </a:endParaRPr>
          </a:p>
          <a:p>
            <a:endParaRPr lang="en-IN" sz="2000" dirty="0" smtClean="0">
              <a:solidFill>
                <a:schemeClr val="tx2"/>
              </a:solidFill>
            </a:endParaRPr>
          </a:p>
          <a:p>
            <a:endParaRPr lang="en-IN" sz="2000" dirty="0">
              <a:solidFill>
                <a:schemeClr val="tx2"/>
              </a:solidFill>
            </a:endParaRPr>
          </a:p>
          <a:p>
            <a:endParaRPr lang="en-IN" sz="2000" dirty="0" smtClean="0">
              <a:solidFill>
                <a:schemeClr val="tx2"/>
              </a:solidFill>
            </a:endParaRPr>
          </a:p>
          <a:p>
            <a:endParaRPr lang="en-IN" sz="2000" dirty="0">
              <a:solidFill>
                <a:schemeClr val="tx2"/>
              </a:solidFill>
            </a:endParaRPr>
          </a:p>
          <a:p>
            <a:endParaRPr lang="en-IN" sz="2000" dirty="0" smtClean="0">
              <a:solidFill>
                <a:schemeClr val="tx2"/>
              </a:solidFill>
            </a:endParaRPr>
          </a:p>
          <a:p>
            <a:endParaRPr lang="en-IN" sz="2000" dirty="0">
              <a:solidFill>
                <a:schemeClr val="tx2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77497"/>
              </p:ext>
            </p:extLst>
          </p:nvPr>
        </p:nvGraphicFramePr>
        <p:xfrm>
          <a:off x="304800" y="838200"/>
          <a:ext cx="4114800" cy="5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</a:tblGrid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spc="10" baseline="0" dirty="0">
                          <a:effectLst/>
                        </a:rPr>
                        <a:t>EMPNO</a:t>
                      </a:r>
                      <a:endParaRPr lang="en-IN" sz="1600" kern="100" spc="1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spc="10" baseline="0" dirty="0">
                          <a:effectLst/>
                        </a:rPr>
                        <a:t>ENAME</a:t>
                      </a:r>
                      <a:endParaRPr lang="en-IN" sz="1600" kern="100" spc="1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spc="10" baseline="0" dirty="0">
                          <a:effectLst/>
                        </a:rPr>
                        <a:t>SAL</a:t>
                      </a:r>
                      <a:endParaRPr lang="en-IN" sz="1600" kern="100" spc="1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spc="10" baseline="0" dirty="0">
                          <a:effectLst/>
                        </a:rPr>
                        <a:t>DEPTNO</a:t>
                      </a:r>
                      <a:endParaRPr lang="en-IN" sz="1600" kern="100" spc="1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b"/>
                </a:tc>
              </a:tr>
              <a:tr h="34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7782</a:t>
                      </a:r>
                      <a:endParaRPr lang="en-IN" sz="1600" b="1" kern="100" spc="10" baseline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CLARK</a:t>
                      </a:r>
                      <a:endParaRPr lang="en-IN" sz="1600" b="1" kern="100" spc="10" baseline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2450</a:t>
                      </a:r>
                      <a:endParaRPr lang="en-IN" sz="1600" b="1" kern="100" spc="10" baseline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600" b="1" kern="100" spc="10" baseline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7934</a:t>
                      </a:r>
                      <a:endParaRPr lang="en-IN" sz="1600" b="1" kern="100" spc="10" baseline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MILLER</a:t>
                      </a:r>
                      <a:endParaRPr lang="en-IN" sz="1600" b="1" kern="100" spc="10" baseline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1300</a:t>
                      </a:r>
                      <a:endParaRPr lang="en-IN" sz="1600" b="1" kern="100" spc="10" baseline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600" b="1" kern="100" spc="10" baseline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7839</a:t>
                      </a:r>
                      <a:endParaRPr lang="en-IN" sz="1600" b="1" kern="100" spc="10" baseline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KING</a:t>
                      </a:r>
                      <a:endParaRPr lang="en-IN" sz="1600" b="1" kern="100" spc="10" baseline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5000</a:t>
                      </a:r>
                      <a:endParaRPr lang="en-IN" sz="1600" b="1" kern="100" spc="10" baseline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600" b="1" kern="100" spc="10" baseline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7902</a:t>
                      </a:r>
                      <a:endParaRPr lang="en-IN" sz="1600" b="1" kern="100" spc="10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FORD</a:t>
                      </a:r>
                      <a:endParaRPr lang="en-IN" sz="1600" b="1" kern="100" spc="10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3000</a:t>
                      </a:r>
                      <a:endParaRPr lang="en-IN" sz="1600" b="1" kern="100" spc="10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20</a:t>
                      </a:r>
                      <a:endParaRPr lang="en-IN" sz="1600" b="1" kern="100" spc="10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7788</a:t>
                      </a:r>
                      <a:endParaRPr lang="en-IN" sz="1600" b="1" kern="100" spc="10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SCOTT</a:t>
                      </a:r>
                      <a:endParaRPr lang="en-IN" sz="1600" b="1" kern="100" spc="10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3000</a:t>
                      </a:r>
                      <a:endParaRPr lang="en-IN" sz="1600" b="1" kern="100" spc="10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20</a:t>
                      </a:r>
                      <a:endParaRPr lang="en-IN" sz="1600" b="1" kern="100" spc="10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7566</a:t>
                      </a:r>
                      <a:endParaRPr lang="en-IN" sz="1600" b="1" kern="100" spc="10" baseline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JONES</a:t>
                      </a:r>
                      <a:endParaRPr lang="en-IN" sz="1600" b="1" kern="100" spc="10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2975</a:t>
                      </a:r>
                      <a:endParaRPr lang="en-IN" sz="1600" b="1" kern="100" spc="10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20</a:t>
                      </a:r>
                      <a:endParaRPr lang="en-IN" sz="1600" b="1" kern="100" spc="10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7369</a:t>
                      </a:r>
                      <a:endParaRPr lang="en-IN" sz="1600" b="1" kern="100" spc="10" baseline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SMITH</a:t>
                      </a:r>
                      <a:endParaRPr lang="en-IN" sz="1600" b="1" kern="100" spc="10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800</a:t>
                      </a:r>
                      <a:endParaRPr lang="en-IN" sz="1600" b="1" kern="100" spc="10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20</a:t>
                      </a:r>
                      <a:endParaRPr lang="en-IN" sz="1600" b="1" kern="100" spc="10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7876</a:t>
                      </a:r>
                      <a:endParaRPr lang="en-IN" sz="1600" b="1" kern="100" spc="10" baseline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ADAMS</a:t>
                      </a:r>
                      <a:endParaRPr lang="en-IN" sz="1600" b="1" kern="100" spc="10" baseline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1100</a:t>
                      </a:r>
                      <a:endParaRPr lang="en-IN" sz="1600" b="1" kern="100" spc="10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20</a:t>
                      </a:r>
                      <a:endParaRPr lang="en-IN" sz="1600" b="1" kern="100" spc="10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rgbClr val="0070C0"/>
                          </a:solidFill>
                          <a:effectLst/>
                        </a:rPr>
                        <a:t>7521</a:t>
                      </a:r>
                      <a:endParaRPr lang="en-IN" sz="1600" b="1" kern="100" spc="10" baseline="0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>
                          <a:solidFill>
                            <a:srgbClr val="0070C0"/>
                          </a:solidFill>
                          <a:effectLst/>
                        </a:rPr>
                        <a:t>WARD</a:t>
                      </a:r>
                      <a:endParaRPr lang="en-IN" sz="1600" b="1" kern="100" spc="10" baseline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rgbClr val="0070C0"/>
                          </a:solidFill>
                          <a:effectLst/>
                        </a:rPr>
                        <a:t>1250</a:t>
                      </a:r>
                      <a:endParaRPr lang="en-IN" sz="1600" b="1" kern="100" spc="10" baseline="0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rgbClr val="0070C0"/>
                          </a:solidFill>
                          <a:effectLst/>
                        </a:rPr>
                        <a:t>30</a:t>
                      </a:r>
                      <a:endParaRPr lang="en-IN" sz="1600" b="1" kern="100" spc="10" baseline="0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>
                          <a:solidFill>
                            <a:srgbClr val="0070C0"/>
                          </a:solidFill>
                          <a:effectLst/>
                        </a:rPr>
                        <a:t>7654</a:t>
                      </a:r>
                      <a:endParaRPr lang="en-IN" sz="1600" b="1" kern="100" spc="10" baseline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rgbClr val="0070C0"/>
                          </a:solidFill>
                          <a:effectLst/>
                        </a:rPr>
                        <a:t>MARTIN</a:t>
                      </a:r>
                      <a:endParaRPr lang="en-IN" sz="1600" b="1" kern="100" spc="10" baseline="0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rgbClr val="0070C0"/>
                          </a:solidFill>
                          <a:effectLst/>
                        </a:rPr>
                        <a:t>1250</a:t>
                      </a:r>
                      <a:endParaRPr lang="en-IN" sz="1600" b="1" kern="100" spc="10" baseline="0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rgbClr val="0070C0"/>
                          </a:solidFill>
                          <a:effectLst/>
                        </a:rPr>
                        <a:t>30</a:t>
                      </a:r>
                      <a:endParaRPr lang="en-IN" sz="1600" b="1" kern="100" spc="10" baseline="0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>
                          <a:solidFill>
                            <a:srgbClr val="0070C0"/>
                          </a:solidFill>
                          <a:effectLst/>
                        </a:rPr>
                        <a:t>7844</a:t>
                      </a:r>
                      <a:endParaRPr lang="en-IN" sz="1600" b="1" kern="100" spc="10" baseline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>
                          <a:solidFill>
                            <a:srgbClr val="0070C0"/>
                          </a:solidFill>
                          <a:effectLst/>
                        </a:rPr>
                        <a:t>TURNER</a:t>
                      </a:r>
                      <a:endParaRPr lang="en-IN" sz="1600" b="1" kern="100" spc="10" baseline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rgbClr val="0070C0"/>
                          </a:solidFill>
                          <a:effectLst/>
                        </a:rPr>
                        <a:t>1500</a:t>
                      </a:r>
                      <a:endParaRPr lang="en-IN" sz="1600" b="1" kern="100" spc="10" baseline="0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rgbClr val="0070C0"/>
                          </a:solidFill>
                          <a:effectLst/>
                        </a:rPr>
                        <a:t>30</a:t>
                      </a:r>
                      <a:endParaRPr lang="en-IN" sz="1600" b="1" kern="100" spc="10" baseline="0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>
                          <a:solidFill>
                            <a:srgbClr val="0070C0"/>
                          </a:solidFill>
                          <a:effectLst/>
                        </a:rPr>
                        <a:t>7900</a:t>
                      </a:r>
                      <a:endParaRPr lang="en-IN" sz="1600" b="1" kern="100" spc="10" baseline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>
                          <a:solidFill>
                            <a:srgbClr val="0070C0"/>
                          </a:solidFill>
                          <a:effectLst/>
                        </a:rPr>
                        <a:t>JAMES</a:t>
                      </a:r>
                      <a:endParaRPr lang="en-IN" sz="1600" b="1" kern="100" spc="10" baseline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rgbClr val="0070C0"/>
                          </a:solidFill>
                          <a:effectLst/>
                        </a:rPr>
                        <a:t>950</a:t>
                      </a:r>
                      <a:endParaRPr lang="en-IN" sz="1600" b="1" kern="100" spc="10" baseline="0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rgbClr val="0070C0"/>
                          </a:solidFill>
                          <a:effectLst/>
                        </a:rPr>
                        <a:t>30</a:t>
                      </a:r>
                      <a:endParaRPr lang="en-IN" sz="1600" b="1" kern="100" spc="10" baseline="0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>
                          <a:solidFill>
                            <a:srgbClr val="0070C0"/>
                          </a:solidFill>
                          <a:effectLst/>
                        </a:rPr>
                        <a:t>7499</a:t>
                      </a:r>
                      <a:endParaRPr lang="en-IN" sz="1600" b="1" kern="100" spc="10" baseline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>
                          <a:solidFill>
                            <a:srgbClr val="0070C0"/>
                          </a:solidFill>
                          <a:effectLst/>
                        </a:rPr>
                        <a:t>ALLEN</a:t>
                      </a:r>
                      <a:endParaRPr lang="en-IN" sz="1600" b="1" kern="100" spc="10" baseline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rgbClr val="0070C0"/>
                          </a:solidFill>
                          <a:effectLst/>
                        </a:rPr>
                        <a:t>1600</a:t>
                      </a:r>
                      <a:endParaRPr lang="en-IN" sz="1600" b="1" kern="100" spc="10" baseline="0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rgbClr val="0070C0"/>
                          </a:solidFill>
                          <a:effectLst/>
                        </a:rPr>
                        <a:t>30</a:t>
                      </a:r>
                      <a:endParaRPr lang="en-IN" sz="1600" b="1" kern="100" spc="10" baseline="0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rgbClr val="0070C0"/>
                          </a:solidFill>
                          <a:effectLst/>
                        </a:rPr>
                        <a:t>7698</a:t>
                      </a:r>
                      <a:endParaRPr lang="en-IN" sz="1600" b="1" kern="100" spc="10" baseline="0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rgbClr val="0070C0"/>
                          </a:solidFill>
                          <a:effectLst/>
                        </a:rPr>
                        <a:t>BLAKE</a:t>
                      </a:r>
                      <a:endParaRPr lang="en-IN" sz="1600" b="1" kern="100" spc="10" baseline="0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rgbClr val="0070C0"/>
                          </a:solidFill>
                          <a:effectLst/>
                        </a:rPr>
                        <a:t>2850</a:t>
                      </a:r>
                      <a:endParaRPr lang="en-IN" sz="1600" b="1" kern="100" spc="10" baseline="0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00" spc="10" baseline="0" dirty="0">
                          <a:solidFill>
                            <a:srgbClr val="0070C0"/>
                          </a:solidFill>
                          <a:effectLst/>
                        </a:rPr>
                        <a:t>30</a:t>
                      </a:r>
                      <a:endParaRPr lang="en-IN" sz="1600" b="1" kern="100" spc="10" baseline="0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6000" marB="36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01681"/>
              </p:ext>
            </p:extLst>
          </p:nvPr>
        </p:nvGraphicFramePr>
        <p:xfrm>
          <a:off x="5334000" y="2057400"/>
          <a:ext cx="2286000" cy="1780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7106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DEPTNO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COUNT(*)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</a:tr>
              <a:tr h="3473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10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3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473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20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5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473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30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6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954385" y="3933305"/>
            <a:ext cx="3352800" cy="2862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select </a:t>
            </a:r>
            <a:r>
              <a:rPr lang="en-IN" dirty="0" err="1">
                <a:solidFill>
                  <a:schemeClr val="tx2"/>
                </a:solidFill>
              </a:rPr>
              <a:t>deptno</a:t>
            </a:r>
            <a:r>
              <a:rPr lang="en-IN" dirty="0">
                <a:solidFill>
                  <a:schemeClr val="tx2"/>
                </a:solidFill>
              </a:rPr>
              <a:t>, count(*) </a:t>
            </a:r>
          </a:p>
          <a:p>
            <a:r>
              <a:rPr lang="en-IN" dirty="0">
                <a:solidFill>
                  <a:schemeClr val="tx2"/>
                </a:solidFill>
              </a:rPr>
              <a:t>from </a:t>
            </a:r>
            <a:r>
              <a:rPr lang="en-IN" dirty="0" err="1">
                <a:solidFill>
                  <a:schemeClr val="tx2"/>
                </a:solidFill>
              </a:rPr>
              <a:t>emp</a:t>
            </a:r>
            <a:r>
              <a:rPr lang="en-IN" dirty="0">
                <a:solidFill>
                  <a:schemeClr val="tx2"/>
                </a:solidFill>
              </a:rPr>
              <a:t> </a:t>
            </a:r>
          </a:p>
          <a:p>
            <a:r>
              <a:rPr lang="en-IN" dirty="0">
                <a:solidFill>
                  <a:schemeClr val="tx2"/>
                </a:solidFill>
              </a:rPr>
              <a:t>group by </a:t>
            </a:r>
            <a:r>
              <a:rPr lang="en-IN" dirty="0" err="1">
                <a:solidFill>
                  <a:schemeClr val="tx2"/>
                </a:solidFill>
              </a:rPr>
              <a:t>deptno</a:t>
            </a:r>
            <a:r>
              <a:rPr lang="en-IN" dirty="0">
                <a:solidFill>
                  <a:schemeClr val="tx2"/>
                </a:solidFill>
              </a:rPr>
              <a:t> </a:t>
            </a:r>
          </a:p>
          <a:p>
            <a:r>
              <a:rPr lang="en-IN" dirty="0">
                <a:solidFill>
                  <a:schemeClr val="tx2"/>
                </a:solidFill>
              </a:rPr>
              <a:t>having count(*) &gt; 3</a:t>
            </a:r>
            <a:r>
              <a:rPr lang="en-IN" dirty="0" smtClean="0">
                <a:solidFill>
                  <a:schemeClr val="tx2"/>
                </a:solidFill>
              </a:rPr>
              <a:t>;</a:t>
            </a:r>
          </a:p>
          <a:p>
            <a:endParaRPr lang="en-IN" dirty="0">
              <a:solidFill>
                <a:schemeClr val="tx2"/>
              </a:solidFill>
            </a:endParaRPr>
          </a:p>
          <a:p>
            <a:endParaRPr lang="en-IN" dirty="0" smtClean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  <a:p>
            <a:endParaRPr lang="en-IN" dirty="0" smtClean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2612"/>
              </p:ext>
            </p:extLst>
          </p:nvPr>
        </p:nvGraphicFramePr>
        <p:xfrm>
          <a:off x="5238750" y="5317361"/>
          <a:ext cx="2286000" cy="1146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3566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DEPTNO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COUNT(*)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</a:tr>
              <a:tr h="3473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20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5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473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30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6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4495800" y="1219200"/>
            <a:ext cx="381000" cy="9906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Brace 11"/>
          <p:cNvSpPr/>
          <p:nvPr/>
        </p:nvSpPr>
        <p:spPr>
          <a:xfrm>
            <a:off x="4495800" y="2286000"/>
            <a:ext cx="381000" cy="1600200"/>
          </a:xfrm>
          <a:prstGeom prst="righ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Brace 12"/>
          <p:cNvSpPr/>
          <p:nvPr/>
        </p:nvSpPr>
        <p:spPr>
          <a:xfrm>
            <a:off x="4480112" y="3962400"/>
            <a:ext cx="381000" cy="1981200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14300" y="6106673"/>
            <a:ext cx="4572000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 smtClean="0"/>
              <a:t>Display departments which have more than 3 employees.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92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57200" y="685800"/>
            <a:ext cx="7848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select </a:t>
            </a:r>
            <a:r>
              <a:rPr lang="en-IN" dirty="0" err="1">
                <a:solidFill>
                  <a:schemeClr val="tx2"/>
                </a:solidFill>
              </a:rPr>
              <a:t>deptno</a:t>
            </a:r>
            <a:r>
              <a:rPr lang="en-IN" dirty="0">
                <a:solidFill>
                  <a:schemeClr val="tx2"/>
                </a:solidFill>
              </a:rPr>
              <a:t>, count(*) </a:t>
            </a:r>
          </a:p>
          <a:p>
            <a:r>
              <a:rPr lang="en-IN" dirty="0">
                <a:solidFill>
                  <a:schemeClr val="tx2"/>
                </a:solidFill>
              </a:rPr>
              <a:t>from </a:t>
            </a:r>
            <a:r>
              <a:rPr lang="en-IN" dirty="0" err="1">
                <a:solidFill>
                  <a:schemeClr val="tx2"/>
                </a:solidFill>
              </a:rPr>
              <a:t>emp</a:t>
            </a:r>
            <a:r>
              <a:rPr lang="en-IN" dirty="0">
                <a:solidFill>
                  <a:schemeClr val="tx2"/>
                </a:solidFill>
              </a:rPr>
              <a:t> </a:t>
            </a:r>
          </a:p>
          <a:p>
            <a:r>
              <a:rPr lang="en-IN" dirty="0">
                <a:solidFill>
                  <a:schemeClr val="tx2"/>
                </a:solidFill>
              </a:rPr>
              <a:t>group by </a:t>
            </a:r>
            <a:r>
              <a:rPr lang="en-IN" dirty="0" err="1">
                <a:solidFill>
                  <a:schemeClr val="tx2"/>
                </a:solidFill>
              </a:rPr>
              <a:t>deptno</a:t>
            </a:r>
            <a:r>
              <a:rPr lang="en-IN" dirty="0">
                <a:solidFill>
                  <a:schemeClr val="tx2"/>
                </a:solidFill>
              </a:rPr>
              <a:t> </a:t>
            </a:r>
          </a:p>
          <a:p>
            <a:r>
              <a:rPr lang="en-IN" dirty="0">
                <a:solidFill>
                  <a:schemeClr val="tx2"/>
                </a:solidFill>
              </a:rPr>
              <a:t>having count(*) &gt; 3</a:t>
            </a:r>
            <a:r>
              <a:rPr lang="en-IN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             OR</a:t>
            </a:r>
            <a:endParaRPr lang="en-IN" dirty="0">
              <a:solidFill>
                <a:schemeClr val="tx2"/>
              </a:solidFill>
            </a:endParaRPr>
          </a:p>
          <a:p>
            <a:r>
              <a:rPr lang="en-IN" dirty="0">
                <a:solidFill>
                  <a:schemeClr val="tx2"/>
                </a:solidFill>
              </a:rPr>
              <a:t>select </a:t>
            </a:r>
            <a:r>
              <a:rPr lang="en-IN" dirty="0" err="1">
                <a:solidFill>
                  <a:schemeClr val="tx2"/>
                </a:solidFill>
              </a:rPr>
              <a:t>deptno</a:t>
            </a:r>
            <a:r>
              <a:rPr lang="en-IN" dirty="0">
                <a:solidFill>
                  <a:schemeClr val="tx2"/>
                </a:solidFill>
              </a:rPr>
              <a:t>, count(*) </a:t>
            </a:r>
          </a:p>
          <a:p>
            <a:r>
              <a:rPr lang="en-IN" dirty="0">
                <a:solidFill>
                  <a:schemeClr val="tx2"/>
                </a:solidFill>
              </a:rPr>
              <a:t>from </a:t>
            </a:r>
            <a:r>
              <a:rPr lang="en-IN" dirty="0" err="1">
                <a:solidFill>
                  <a:schemeClr val="tx2"/>
                </a:solidFill>
              </a:rPr>
              <a:t>emp</a:t>
            </a:r>
            <a:r>
              <a:rPr lang="en-IN" dirty="0">
                <a:solidFill>
                  <a:schemeClr val="tx2"/>
                </a:solidFill>
              </a:rPr>
              <a:t> </a:t>
            </a:r>
            <a:endParaRPr lang="en-IN" dirty="0" smtClean="0">
              <a:solidFill>
                <a:schemeClr val="tx2"/>
              </a:solidFill>
            </a:endParaRPr>
          </a:p>
          <a:p>
            <a:r>
              <a:rPr lang="en-IN" dirty="0" smtClean="0">
                <a:solidFill>
                  <a:schemeClr val="tx2"/>
                </a:solidFill>
              </a:rPr>
              <a:t>where count(*) &gt; 3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group by </a:t>
            </a:r>
            <a:r>
              <a:rPr lang="en-IN" dirty="0" err="1" smtClean="0">
                <a:solidFill>
                  <a:schemeClr val="tx2"/>
                </a:solidFill>
              </a:rPr>
              <a:t>deptno</a:t>
            </a:r>
            <a:r>
              <a:rPr lang="en-IN" dirty="0" smtClean="0">
                <a:solidFill>
                  <a:schemeClr val="tx2"/>
                </a:solidFill>
              </a:rPr>
              <a:t> ; </a:t>
            </a:r>
          </a:p>
          <a:p>
            <a:endParaRPr lang="en-IN" dirty="0">
              <a:solidFill>
                <a:schemeClr val="tx2"/>
              </a:solidFill>
            </a:endParaRPr>
          </a:p>
          <a:p>
            <a:r>
              <a:rPr lang="en-IN" dirty="0" smtClean="0">
                <a:solidFill>
                  <a:schemeClr val="tx2"/>
                </a:solidFill>
              </a:rPr>
              <a:t>where – applied to every row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having – applied to every group</a:t>
            </a:r>
          </a:p>
          <a:p>
            <a:endParaRPr lang="en-IN" dirty="0" smtClean="0">
              <a:solidFill>
                <a:schemeClr val="tx2"/>
              </a:solidFill>
            </a:endParaRPr>
          </a:p>
          <a:p>
            <a:r>
              <a:rPr lang="en-IN" dirty="0" smtClean="0">
                <a:solidFill>
                  <a:schemeClr val="tx2"/>
                </a:solidFill>
              </a:rPr>
              <a:t>Sequence of execution in the SELECT command:</a:t>
            </a:r>
          </a:p>
          <a:p>
            <a:endParaRPr lang="en-IN" dirty="0">
              <a:solidFill>
                <a:schemeClr val="tx2"/>
              </a:solidFill>
            </a:endParaRPr>
          </a:p>
          <a:p>
            <a:r>
              <a:rPr lang="en-IN" b="1" dirty="0" smtClean="0">
                <a:solidFill>
                  <a:srgbClr val="C00000"/>
                </a:solidFill>
              </a:rPr>
              <a:t>SELECT  </a:t>
            </a:r>
            <a:r>
              <a:rPr lang="en-IN" dirty="0" smtClean="0">
                <a:solidFill>
                  <a:schemeClr val="tx2"/>
                </a:solidFill>
              </a:rPr>
              <a:t>                            </a:t>
            </a:r>
            <a:endParaRPr lang="en-IN" b="1" dirty="0" smtClean="0">
              <a:solidFill>
                <a:schemeClr val="tx2"/>
              </a:solidFill>
              <a:latin typeface="Algerian" pitchFamily="82" charset="0"/>
            </a:endParaRPr>
          </a:p>
          <a:p>
            <a:r>
              <a:rPr lang="en-IN" b="1" dirty="0" smtClean="0">
                <a:solidFill>
                  <a:schemeClr val="tx2"/>
                </a:solidFill>
              </a:rPr>
              <a:t>FROM</a:t>
            </a:r>
            <a:r>
              <a:rPr lang="en-IN" dirty="0" smtClean="0">
                <a:solidFill>
                  <a:schemeClr val="tx2"/>
                </a:solidFill>
              </a:rPr>
              <a:t>		       	</a:t>
            </a:r>
          </a:p>
          <a:p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WHERE</a:t>
            </a:r>
            <a:r>
              <a:rPr lang="en-IN" dirty="0" smtClean="0">
                <a:solidFill>
                  <a:schemeClr val="tx2"/>
                </a:solidFill>
              </a:rPr>
              <a:t>                             </a:t>
            </a:r>
            <a:endParaRPr lang="en-IN" b="1" dirty="0" smtClean="0">
              <a:solidFill>
                <a:schemeClr val="tx2"/>
              </a:solidFill>
              <a:latin typeface="Algerian" pitchFamily="82" charset="0"/>
            </a:endParaRPr>
          </a:p>
          <a:p>
            <a:r>
              <a:rPr lang="en-IN" b="1" dirty="0" smtClean="0">
                <a:solidFill>
                  <a:srgbClr val="FFC000"/>
                </a:solidFill>
              </a:rPr>
              <a:t>GROUP BY                        </a:t>
            </a:r>
            <a:endParaRPr lang="en-IN" b="1" dirty="0" smtClean="0">
              <a:solidFill>
                <a:srgbClr val="FFC000"/>
              </a:solidFill>
              <a:latin typeface="Algerian" pitchFamily="82" charset="0"/>
            </a:endParaRPr>
          </a:p>
          <a:p>
            <a:r>
              <a:rPr lang="en-IN" b="1" dirty="0" smtClean="0">
                <a:solidFill>
                  <a:schemeClr val="accent6"/>
                </a:solidFill>
              </a:rPr>
              <a:t>HAVING </a:t>
            </a:r>
            <a:r>
              <a:rPr lang="en-IN" dirty="0" smtClean="0">
                <a:solidFill>
                  <a:schemeClr val="tx2"/>
                </a:solidFill>
              </a:rPr>
              <a:t>                           </a:t>
            </a:r>
            <a:endParaRPr lang="en-IN" b="1" dirty="0" smtClean="0">
              <a:solidFill>
                <a:schemeClr val="tx2"/>
              </a:solidFill>
              <a:latin typeface="Algerian" pitchFamily="82" charset="0"/>
            </a:endParaRPr>
          </a:p>
          <a:p>
            <a:r>
              <a:rPr lang="en-IN" b="1" dirty="0" smtClean="0">
                <a:solidFill>
                  <a:srgbClr val="00B0F0"/>
                </a:solidFill>
              </a:rPr>
              <a:t>ORDER BY </a:t>
            </a:r>
            <a:r>
              <a:rPr lang="en-IN" dirty="0" smtClean="0">
                <a:solidFill>
                  <a:schemeClr val="tx2"/>
                </a:solidFill>
              </a:rPr>
              <a:t>                        </a:t>
            </a:r>
            <a:endParaRPr lang="en-IN" b="1" dirty="0">
              <a:solidFill>
                <a:schemeClr val="tx2"/>
              </a:solidFill>
              <a:latin typeface="Algerian" pitchFamily="82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29000" y="2705100"/>
            <a:ext cx="1143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>
            <a:off x="2819400" y="2209800"/>
            <a:ext cx="381000" cy="9906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820293" y="2518193"/>
            <a:ext cx="206338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Why is this wrong??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76400" y="5257800"/>
            <a:ext cx="1143000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76400" y="4966447"/>
            <a:ext cx="11430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76400" y="5530334"/>
            <a:ext cx="114300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76400" y="5791200"/>
            <a:ext cx="1143000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60712" y="6096000"/>
            <a:ext cx="114300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60712" y="6400800"/>
            <a:ext cx="1143000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77876" y="50731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Algerian" pitchFamily="82" charset="0"/>
              </a:rPr>
              <a:t>1</a:t>
            </a:r>
            <a:endParaRPr lang="en-IN" b="1" dirty="0">
              <a:latin typeface="Algerian" pitchFamily="8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77876" y="534566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  <a:t>2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7876" y="62161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B0F0"/>
                </a:solidFill>
                <a:latin typeface="Algerian" pitchFamily="82" charset="0"/>
              </a:rPr>
              <a:t>5</a:t>
            </a:r>
            <a:endParaRPr lang="en-IN" b="1" dirty="0">
              <a:solidFill>
                <a:srgbClr val="00B0F0"/>
              </a:solidFill>
              <a:latin typeface="Algerian" pitchFamily="8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7876" y="56065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C000"/>
                </a:solidFill>
                <a:latin typeface="Algerian" pitchFamily="82" charset="0"/>
              </a:rPr>
              <a:t>3</a:t>
            </a:r>
            <a:endParaRPr lang="en-IN" b="1" dirty="0">
              <a:solidFill>
                <a:srgbClr val="FFC000"/>
              </a:solidFill>
              <a:latin typeface="Algerian" pitchFamily="8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77876" y="59113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6"/>
                </a:solidFill>
                <a:latin typeface="Algerian" pitchFamily="82" charset="0"/>
              </a:rPr>
              <a:t>4</a:t>
            </a:r>
            <a:endParaRPr lang="en-IN" b="1" dirty="0">
              <a:solidFill>
                <a:schemeClr val="accent6"/>
              </a:solidFill>
              <a:latin typeface="Algerian" pitchFamily="8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77876" y="47683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Algerian" pitchFamily="82" charset="0"/>
              </a:rPr>
              <a:t>6</a:t>
            </a:r>
            <a:endParaRPr lang="en-IN" b="1" dirty="0">
              <a:solidFill>
                <a:srgbClr val="C000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93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332931"/>
              </p:ext>
            </p:extLst>
          </p:nvPr>
        </p:nvGraphicFramePr>
        <p:xfrm>
          <a:off x="4343400" y="2852226"/>
          <a:ext cx="3657600" cy="385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DEPTNO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JOB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COUNT(*)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</a:tr>
              <a:tr h="373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10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CLERK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3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MANAGER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053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PRESIDENT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3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20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ANALYST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2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3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20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CLERK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2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3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20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MANAGER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3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30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CLERK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3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30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MANAGER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3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30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SALESMAN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4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191000" y="1371600"/>
            <a:ext cx="4038600" cy="13234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/>
              <a:t>select </a:t>
            </a:r>
            <a:r>
              <a:rPr lang="en-IN" sz="2000" dirty="0" err="1"/>
              <a:t>deptno</a:t>
            </a:r>
            <a:r>
              <a:rPr lang="en-IN" sz="2000" dirty="0" smtClean="0"/>
              <a:t>, job</a:t>
            </a:r>
            <a:r>
              <a:rPr lang="en-IN" sz="2000" dirty="0"/>
              <a:t>, count(*) </a:t>
            </a:r>
            <a:endParaRPr lang="en-IN" sz="2000" dirty="0" smtClean="0"/>
          </a:p>
          <a:p>
            <a:r>
              <a:rPr lang="en-IN" sz="2000" dirty="0" smtClean="0"/>
              <a:t>from </a:t>
            </a:r>
            <a:r>
              <a:rPr lang="en-IN" sz="2000" dirty="0" err="1"/>
              <a:t>emp</a:t>
            </a:r>
            <a:r>
              <a:rPr lang="en-IN" sz="2000" dirty="0"/>
              <a:t> </a:t>
            </a:r>
            <a:br>
              <a:rPr lang="en-IN" sz="2000" dirty="0"/>
            </a:br>
            <a:r>
              <a:rPr lang="en-IN" sz="2000" dirty="0"/>
              <a:t>group by </a:t>
            </a:r>
            <a:r>
              <a:rPr lang="en-IN" sz="2000" dirty="0" err="1"/>
              <a:t>deptno</a:t>
            </a:r>
            <a:r>
              <a:rPr lang="en-IN" sz="2000" dirty="0"/>
              <a:t>, </a:t>
            </a:r>
            <a:r>
              <a:rPr lang="en-IN" sz="2000" dirty="0" smtClean="0"/>
              <a:t>job</a:t>
            </a:r>
          </a:p>
          <a:p>
            <a:r>
              <a:rPr lang="en-IN" sz="2000" dirty="0" smtClean="0"/>
              <a:t>order by </a:t>
            </a:r>
            <a:r>
              <a:rPr lang="en-IN" sz="2000" dirty="0" err="1" smtClean="0"/>
              <a:t>deptno</a:t>
            </a:r>
            <a:r>
              <a:rPr lang="en-IN" sz="2000" dirty="0" smtClean="0"/>
              <a:t>, job; </a:t>
            </a:r>
            <a:r>
              <a:rPr lang="en-IN" sz="1600" b="1" dirty="0" smtClean="0">
                <a:solidFill>
                  <a:srgbClr val="7030A0"/>
                </a:solidFill>
              </a:rPr>
              <a:t>(for better display)</a:t>
            </a:r>
            <a:endParaRPr lang="en-IN" sz="1600" b="1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" y="152400"/>
            <a:ext cx="784860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 smtClean="0"/>
              <a:t>Display </a:t>
            </a:r>
            <a:r>
              <a:rPr lang="en-IN" sz="2000" dirty="0" err="1" smtClean="0"/>
              <a:t>deptnos</a:t>
            </a:r>
            <a:r>
              <a:rPr lang="en-IN" sz="2000" dirty="0" smtClean="0"/>
              <a:t> and within each </a:t>
            </a:r>
            <a:r>
              <a:rPr lang="en-IN" sz="2000" dirty="0" err="1" smtClean="0"/>
              <a:t>dept</a:t>
            </a:r>
            <a:r>
              <a:rPr lang="en-IN" sz="2000" dirty="0" smtClean="0"/>
              <a:t> the total number of employees with different designations. (e.g. how many managers in </a:t>
            </a:r>
            <a:r>
              <a:rPr lang="en-IN" sz="2000" dirty="0" err="1" smtClean="0"/>
              <a:t>dept</a:t>
            </a:r>
            <a:r>
              <a:rPr lang="en-IN" sz="2000" dirty="0" smtClean="0"/>
              <a:t> 10, how many managers in </a:t>
            </a:r>
            <a:r>
              <a:rPr lang="en-IN" sz="2000" dirty="0" err="1" smtClean="0"/>
              <a:t>dept</a:t>
            </a:r>
            <a:r>
              <a:rPr lang="en-IN" sz="2000" dirty="0" smtClean="0"/>
              <a:t> 20, how many clerks in </a:t>
            </a:r>
            <a:r>
              <a:rPr lang="en-IN" sz="2000" dirty="0" err="1" smtClean="0"/>
              <a:t>dept</a:t>
            </a:r>
            <a:r>
              <a:rPr lang="en-IN" sz="2000" dirty="0" smtClean="0"/>
              <a:t> 30 , and so on)</a:t>
            </a:r>
            <a:endParaRPr lang="en-IN" sz="20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984380"/>
              </p:ext>
            </p:extLst>
          </p:nvPr>
        </p:nvGraphicFramePr>
        <p:xfrm>
          <a:off x="152400" y="1371600"/>
          <a:ext cx="2209800" cy="5425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/>
                <a:gridCol w="1295400"/>
              </a:tblGrid>
              <a:tr h="2091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DEPTNO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JOB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</a:tr>
              <a:tr h="154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CLERK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154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10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MANAGER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154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PRESIDENT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154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ANALYST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154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ANALYST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154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CLERK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154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CLERK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154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MANAGER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154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CLERK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154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MANAGER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154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SALESMAN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154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SALESMAN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154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SALESMAN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  <a:tr h="154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SALESMAN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/>
                </a:tc>
              </a:tr>
            </a:tbl>
          </a:graphicData>
        </a:graphic>
      </p:graphicFrame>
      <p:sp>
        <p:nvSpPr>
          <p:cNvPr id="20" name="Right Brace 19"/>
          <p:cNvSpPr/>
          <p:nvPr/>
        </p:nvSpPr>
        <p:spPr>
          <a:xfrm rot="10800000" flipH="1">
            <a:off x="2438400" y="2895600"/>
            <a:ext cx="335282" cy="609600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Brace 20"/>
          <p:cNvSpPr/>
          <p:nvPr/>
        </p:nvSpPr>
        <p:spPr>
          <a:xfrm rot="10800000" flipH="1">
            <a:off x="2423158" y="3581401"/>
            <a:ext cx="335282" cy="685800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ight Brace 21"/>
          <p:cNvSpPr/>
          <p:nvPr/>
        </p:nvSpPr>
        <p:spPr>
          <a:xfrm rot="10800000" flipH="1">
            <a:off x="2447364" y="5486400"/>
            <a:ext cx="335282" cy="1219200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3124200" y="178486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7030A0"/>
                </a:solidFill>
                <a:latin typeface="Algerian" pitchFamily="82" charset="0"/>
              </a:rPr>
              <a:t>G1</a:t>
            </a:r>
            <a:endParaRPr lang="en-IN" dirty="0">
              <a:solidFill>
                <a:srgbClr val="7030A0"/>
              </a:solidFill>
              <a:latin typeface="Algerian" pitchFamily="82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443772" y="1981200"/>
            <a:ext cx="62484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447364" y="2364851"/>
            <a:ext cx="62484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447364" y="2743200"/>
            <a:ext cx="62484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80356" y="3200400"/>
            <a:ext cx="62484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880357" y="3924301"/>
            <a:ext cx="62484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415535" y="4495800"/>
            <a:ext cx="62484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423156" y="4849906"/>
            <a:ext cx="62484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438399" y="5181600"/>
            <a:ext cx="62484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887978" y="6096000"/>
            <a:ext cx="62484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19718" y="216044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7030A0"/>
                </a:solidFill>
                <a:latin typeface="Algerian" pitchFamily="82" charset="0"/>
              </a:rPr>
              <a:t>G2</a:t>
            </a:r>
            <a:endParaRPr lang="en-IN" dirty="0">
              <a:solidFill>
                <a:srgbClr val="7030A0"/>
              </a:solidFill>
              <a:latin typeface="Algerian" pitchFamily="8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33171" y="25585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7030A0"/>
                </a:solidFill>
                <a:latin typeface="Algerian" pitchFamily="82" charset="0"/>
              </a:rPr>
              <a:t>G3</a:t>
            </a:r>
            <a:endParaRPr lang="en-IN" dirty="0">
              <a:solidFill>
                <a:srgbClr val="7030A0"/>
              </a:solidFill>
              <a:latin typeface="Algerian" pitchFamily="8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12789" y="30157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7030A0"/>
                </a:solidFill>
                <a:latin typeface="Algerian" pitchFamily="82" charset="0"/>
              </a:rPr>
              <a:t>G4</a:t>
            </a:r>
            <a:endParaRPr lang="en-IN" dirty="0">
              <a:solidFill>
                <a:srgbClr val="7030A0"/>
              </a:solidFill>
              <a:latin typeface="Algerian" pitchFamily="8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72429" y="373963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7030A0"/>
                </a:solidFill>
                <a:latin typeface="Algerian" pitchFamily="82" charset="0"/>
              </a:rPr>
              <a:t>G5</a:t>
            </a:r>
            <a:endParaRPr lang="en-IN" dirty="0">
              <a:solidFill>
                <a:srgbClr val="7030A0"/>
              </a:solidFill>
              <a:latin typeface="Algerian" pitchFamily="8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33171" y="431113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7030A0"/>
                </a:solidFill>
                <a:latin typeface="Algerian" pitchFamily="82" charset="0"/>
              </a:rPr>
              <a:t>G6</a:t>
            </a:r>
            <a:endParaRPr lang="en-IN" dirty="0">
              <a:solidFill>
                <a:srgbClr val="7030A0"/>
              </a:solidFill>
              <a:latin typeface="Algerian" pitchFamily="8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48856" y="466524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7030A0"/>
                </a:solidFill>
                <a:latin typeface="Algerian" pitchFamily="82" charset="0"/>
              </a:rPr>
              <a:t>G7</a:t>
            </a:r>
            <a:endParaRPr lang="en-IN" dirty="0">
              <a:solidFill>
                <a:srgbClr val="7030A0"/>
              </a:solidFill>
              <a:latin typeface="Algerian" pitchFamily="8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33171" y="49969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7030A0"/>
                </a:solidFill>
                <a:latin typeface="Algerian" pitchFamily="82" charset="0"/>
              </a:rPr>
              <a:t>G8</a:t>
            </a:r>
            <a:endParaRPr lang="en-IN" dirty="0">
              <a:solidFill>
                <a:srgbClr val="7030A0"/>
              </a:solidFill>
              <a:latin typeface="Algerian" pitchFamily="8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58982" y="59113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7030A0"/>
                </a:solidFill>
                <a:latin typeface="Algerian" pitchFamily="82" charset="0"/>
              </a:rPr>
              <a:t>G9</a:t>
            </a:r>
            <a:endParaRPr lang="en-IN" dirty="0">
              <a:solidFill>
                <a:srgbClr val="7030A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9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0" grpId="0" animBg="1"/>
      <p:bldP spid="21" grpId="0" animBg="1"/>
      <p:bldP spid="22" grpId="0" animBg="1"/>
      <p:bldP spid="25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474394"/>
              </p:ext>
            </p:extLst>
          </p:nvPr>
        </p:nvGraphicFramePr>
        <p:xfrm>
          <a:off x="450476" y="2743200"/>
          <a:ext cx="3657600" cy="385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DEPTNO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JOB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COUNT(*)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b"/>
                </a:tc>
              </a:tr>
              <a:tr h="373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10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CLERK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3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MANAGER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053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PRESIDENT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3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20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ANALYST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2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3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20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CLERK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2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3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20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MANAGER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3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30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CLERK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3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30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MANAGER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1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3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30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SALESMAN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4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38100" marB="3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3435" y="1217711"/>
            <a:ext cx="3810000" cy="13234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/>
              <a:t>select </a:t>
            </a:r>
            <a:r>
              <a:rPr lang="en-IN" sz="2000" dirty="0" err="1"/>
              <a:t>deptno</a:t>
            </a:r>
            <a:r>
              <a:rPr lang="en-IN" sz="2000" dirty="0" smtClean="0"/>
              <a:t>, job</a:t>
            </a:r>
            <a:r>
              <a:rPr lang="en-IN" sz="2000" dirty="0"/>
              <a:t>, count(*) </a:t>
            </a:r>
            <a:endParaRPr lang="en-IN" sz="2000" dirty="0" smtClean="0"/>
          </a:p>
          <a:p>
            <a:r>
              <a:rPr lang="en-IN" sz="2000" dirty="0" smtClean="0"/>
              <a:t>from </a:t>
            </a:r>
            <a:r>
              <a:rPr lang="en-IN" sz="2000" dirty="0" err="1"/>
              <a:t>emp</a:t>
            </a:r>
            <a:r>
              <a:rPr lang="en-IN" sz="2000" dirty="0"/>
              <a:t> </a:t>
            </a:r>
            <a:br>
              <a:rPr lang="en-IN" sz="2000" dirty="0"/>
            </a:br>
            <a:r>
              <a:rPr lang="en-IN" sz="2000" dirty="0"/>
              <a:t>group by </a:t>
            </a:r>
            <a:r>
              <a:rPr lang="en-IN" sz="2000" dirty="0" err="1"/>
              <a:t>deptno</a:t>
            </a:r>
            <a:r>
              <a:rPr lang="en-IN" sz="2000" dirty="0"/>
              <a:t>, </a:t>
            </a:r>
            <a:r>
              <a:rPr lang="en-IN" sz="2000" dirty="0" smtClean="0"/>
              <a:t>job</a:t>
            </a:r>
          </a:p>
          <a:p>
            <a:r>
              <a:rPr lang="en-IN" sz="2000" dirty="0" smtClean="0"/>
              <a:t>order by </a:t>
            </a:r>
            <a:r>
              <a:rPr lang="en-IN" sz="2000" dirty="0" err="1" smtClean="0"/>
              <a:t>deptno</a:t>
            </a:r>
            <a:r>
              <a:rPr lang="en-IN" sz="2000" dirty="0" smtClean="0"/>
              <a:t>, job;</a:t>
            </a:r>
            <a:endParaRPr lang="en-IN" sz="2000" dirty="0"/>
          </a:p>
        </p:txBody>
      </p:sp>
      <p:sp>
        <p:nvSpPr>
          <p:cNvPr id="14" name="Rectangle 13"/>
          <p:cNvSpPr/>
          <p:nvPr/>
        </p:nvSpPr>
        <p:spPr>
          <a:xfrm>
            <a:off x="152400" y="152400"/>
            <a:ext cx="784860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 smtClean="0"/>
              <a:t>Display </a:t>
            </a:r>
            <a:r>
              <a:rPr lang="en-IN" sz="2000" dirty="0" err="1" smtClean="0"/>
              <a:t>deptnos</a:t>
            </a:r>
            <a:r>
              <a:rPr lang="en-IN" sz="2000" dirty="0" smtClean="0"/>
              <a:t> and within each </a:t>
            </a:r>
            <a:r>
              <a:rPr lang="en-IN" sz="2000" dirty="0" err="1" smtClean="0"/>
              <a:t>dept</a:t>
            </a:r>
            <a:r>
              <a:rPr lang="en-IN" sz="2000" dirty="0" smtClean="0"/>
              <a:t> the total number of employees with different designations. (e.g. how many managers in </a:t>
            </a:r>
            <a:r>
              <a:rPr lang="en-IN" sz="2000" dirty="0" err="1" smtClean="0"/>
              <a:t>dept</a:t>
            </a:r>
            <a:r>
              <a:rPr lang="en-IN" sz="2000" dirty="0" smtClean="0"/>
              <a:t> 10, how many managers in </a:t>
            </a:r>
            <a:r>
              <a:rPr lang="en-IN" sz="2000" dirty="0" err="1" smtClean="0"/>
              <a:t>dept</a:t>
            </a:r>
            <a:r>
              <a:rPr lang="en-IN" sz="2000" dirty="0" smtClean="0"/>
              <a:t> 20, how many clerks in </a:t>
            </a:r>
            <a:r>
              <a:rPr lang="en-IN" sz="2000" dirty="0" err="1" smtClean="0"/>
              <a:t>dept</a:t>
            </a:r>
            <a:r>
              <a:rPr lang="en-IN" sz="2000" dirty="0" smtClean="0"/>
              <a:t> 30 , and so on)</a:t>
            </a:r>
            <a:endParaRPr lang="en-IN" sz="2000" dirty="0"/>
          </a:p>
        </p:txBody>
      </p:sp>
      <p:sp>
        <p:nvSpPr>
          <p:cNvPr id="17" name="Rectangle 16"/>
          <p:cNvSpPr/>
          <p:nvPr/>
        </p:nvSpPr>
        <p:spPr>
          <a:xfrm>
            <a:off x="4208929" y="1371600"/>
            <a:ext cx="3810000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 smtClean="0"/>
              <a:t>What will happen if we change the sequence of </a:t>
            </a:r>
            <a:r>
              <a:rPr lang="en-IN" sz="2000" dirty="0" err="1" smtClean="0"/>
              <a:t>deptno</a:t>
            </a:r>
            <a:r>
              <a:rPr lang="en-IN" sz="2000" dirty="0" smtClean="0"/>
              <a:t> and job in this query?? </a:t>
            </a:r>
            <a:r>
              <a:rPr lang="en-IN" sz="2000" dirty="0" err="1" smtClean="0"/>
              <a:t>i.e</a:t>
            </a:r>
            <a:r>
              <a:rPr lang="en-IN" sz="2000" dirty="0" smtClean="0"/>
              <a:t> group by job, </a:t>
            </a:r>
            <a:r>
              <a:rPr lang="en-IN" sz="2000" dirty="0" err="1" smtClean="0"/>
              <a:t>deptno</a:t>
            </a:r>
            <a:endParaRPr lang="en-IN" sz="2000" dirty="0"/>
          </a:p>
        </p:txBody>
      </p:sp>
      <p:sp>
        <p:nvSpPr>
          <p:cNvPr id="9" name="Rectangle 8"/>
          <p:cNvSpPr/>
          <p:nvPr/>
        </p:nvSpPr>
        <p:spPr>
          <a:xfrm>
            <a:off x="5181600" y="3962400"/>
            <a:ext cx="2714065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 smtClean="0"/>
              <a:t>NO CHANGE in output!!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99555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5127</TotalTime>
  <Words>3984</Words>
  <Application>Microsoft Office PowerPoint</Application>
  <PresentationFormat>On-screen Show (4:3)</PresentationFormat>
  <Paragraphs>2011</Paragraphs>
  <Slides>51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Adjacency</vt:lpstr>
      <vt:lpstr>PowerPoint Presentation</vt:lpstr>
      <vt:lpstr>Group by</vt:lpstr>
      <vt:lpstr>Group by</vt:lpstr>
      <vt:lpstr>PowerPoint Presentation</vt:lpstr>
      <vt:lpstr>PowerPoint Presentation</vt:lpstr>
      <vt:lpstr>Group by with having condition:</vt:lpstr>
      <vt:lpstr>PowerPoint Presentation</vt:lpstr>
      <vt:lpstr>PowerPoint Presentation</vt:lpstr>
      <vt:lpstr>PowerPoint Presentation</vt:lpstr>
      <vt:lpstr>PowerPoint Presentation</vt:lpstr>
      <vt:lpstr>The NVL function</vt:lpstr>
      <vt:lpstr>The NVL function</vt:lpstr>
      <vt:lpstr>PowerPoint Presentation</vt:lpstr>
      <vt:lpstr>PowerPoint Presentation</vt:lpstr>
      <vt:lpstr>Sub-query</vt:lpstr>
      <vt:lpstr>PowerPoint Presentation</vt:lpstr>
      <vt:lpstr>PowerPoint Presentation</vt:lpstr>
      <vt:lpstr>PowerPoint Presentation</vt:lpstr>
      <vt:lpstr>PowerPoint Presentation</vt:lpstr>
      <vt:lpstr>Single-row Sub-query</vt:lpstr>
      <vt:lpstr>Single-row Sub-query</vt:lpstr>
      <vt:lpstr>PowerPoint Presentation</vt:lpstr>
      <vt:lpstr>Single-row Sub-query</vt:lpstr>
      <vt:lpstr>Single-row Sub-query</vt:lpstr>
      <vt:lpstr>Multiple-row Sub-query</vt:lpstr>
      <vt:lpstr>More examples…</vt:lpstr>
      <vt:lpstr>More examples…</vt:lpstr>
      <vt:lpstr>One more aggregate function…</vt:lpstr>
      <vt:lpstr>More examples…</vt:lpstr>
      <vt:lpstr>More examples…</vt:lpstr>
      <vt:lpstr>Quiz question…</vt:lpstr>
      <vt:lpstr>Quiz question…</vt:lpstr>
      <vt:lpstr>Quiz question…</vt:lpstr>
      <vt:lpstr>Multiple-column subquery</vt:lpstr>
      <vt:lpstr>Quiz question…</vt:lpstr>
      <vt:lpstr>Quiz question…</vt:lpstr>
      <vt:lpstr>Table ALIAS</vt:lpstr>
      <vt:lpstr>Correlated subquery</vt:lpstr>
      <vt:lpstr>PowerPoint Presentation</vt:lpstr>
      <vt:lpstr>PowerPoint Presentation</vt:lpstr>
      <vt:lpstr>Alternate query … </vt:lpstr>
      <vt:lpstr>PowerPoint Presentation</vt:lpstr>
      <vt:lpstr>Some more functions:</vt:lpstr>
      <vt:lpstr>PowerPoint Presentation</vt:lpstr>
      <vt:lpstr>PowerPoint Presentation</vt:lpstr>
      <vt:lpstr>PowerPoint Presentation</vt:lpstr>
      <vt:lpstr>PowerPoint Presentation</vt:lpstr>
      <vt:lpstr>The Work Table: DUAL</vt:lpstr>
      <vt:lpstr>The Work Table: DUAL</vt:lpstr>
      <vt:lpstr>Some Data Dictionary Tables…</vt:lpstr>
      <vt:lpstr>End of SQL Tutorial Part-2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Anjali Jivani</dc:creator>
  <cp:lastModifiedBy>Anjali Jivani</cp:lastModifiedBy>
  <cp:revision>591</cp:revision>
  <dcterms:created xsi:type="dcterms:W3CDTF">2020-07-02T12:19:36Z</dcterms:created>
  <dcterms:modified xsi:type="dcterms:W3CDTF">2023-02-15T09:45:51Z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2020-07-02T00:00:00Z</vt:filetime>
  </property>
  <property fmtid="{D5CDD505-2E9C-101B-9397-08002B2CF9AE}" pid="3" name="Creator">
    <vt:lpwstr>PDFium</vt:lpwstr>
  </property>
  <property fmtid="{D5CDD505-2E9C-101B-9397-08002B2CF9AE}" pid="4" name="LastSaved">
    <vt:filetime>2020-07-02T00:00:00Z</vt:filetime>
  </property>
</Properties>
</file>