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31"/>
  </p:notesMasterIdLst>
  <p:handoutMasterIdLst>
    <p:handoutMasterId r:id="rId32"/>
  </p:handoutMasterIdLst>
  <p:sldIdLst>
    <p:sldId id="768" r:id="rId2"/>
    <p:sldId id="894" r:id="rId3"/>
    <p:sldId id="935" r:id="rId4"/>
    <p:sldId id="936" r:id="rId5"/>
    <p:sldId id="937" r:id="rId6"/>
    <p:sldId id="940" r:id="rId7"/>
    <p:sldId id="941" r:id="rId8"/>
    <p:sldId id="938" r:id="rId9"/>
    <p:sldId id="939" r:id="rId10"/>
    <p:sldId id="942" r:id="rId11"/>
    <p:sldId id="943" r:id="rId12"/>
    <p:sldId id="944" r:id="rId13"/>
    <p:sldId id="945" r:id="rId14"/>
    <p:sldId id="946" r:id="rId15"/>
    <p:sldId id="947" r:id="rId16"/>
    <p:sldId id="952" r:id="rId17"/>
    <p:sldId id="948" r:id="rId18"/>
    <p:sldId id="949" r:id="rId19"/>
    <p:sldId id="951" r:id="rId20"/>
    <p:sldId id="953" r:id="rId21"/>
    <p:sldId id="954" r:id="rId22"/>
    <p:sldId id="955" r:id="rId23"/>
    <p:sldId id="956" r:id="rId24"/>
    <p:sldId id="957" r:id="rId25"/>
    <p:sldId id="958" r:id="rId26"/>
    <p:sldId id="959" r:id="rId27"/>
    <p:sldId id="960" r:id="rId28"/>
    <p:sldId id="961" r:id="rId29"/>
    <p:sldId id="934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6A54"/>
    <a:srgbClr val="990000"/>
    <a:srgbClr val="05070B"/>
    <a:srgbClr val="500FF1"/>
    <a:srgbClr val="DDDDDD"/>
    <a:srgbClr val="000099"/>
    <a:srgbClr val="000066"/>
    <a:srgbClr val="003300"/>
    <a:srgbClr val="284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5" autoAdjust="0"/>
    <p:restoredTop sz="80169" autoAdjust="0"/>
  </p:normalViewPr>
  <p:slideViewPr>
    <p:cSldViewPr>
      <p:cViewPr>
        <p:scale>
          <a:sx n="89" d="100"/>
          <a:sy n="89" d="100"/>
        </p:scale>
        <p:origin x="-144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73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631C2-5AA2-4176-B401-F9275CA1752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D04608-8D72-4F65-8722-EC089EE534F1}">
      <dgm:prSet phldrT="[Text]" custT="1"/>
      <dgm:spPr>
        <a:solidFill>
          <a:schemeClr val="tx2">
            <a:lumMod val="20000"/>
            <a:lumOff val="80000"/>
          </a:schemeClr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IN" sz="2400" dirty="0" smtClean="0">
              <a:latin typeface="Berlin Sans FB" pitchFamily="34" charset="0"/>
            </a:rPr>
            <a:t>Package</a:t>
          </a:r>
          <a:endParaRPr lang="en-IN" sz="2400" dirty="0">
            <a:latin typeface="Berlin Sans FB" pitchFamily="34" charset="0"/>
          </a:endParaRPr>
        </a:p>
      </dgm:t>
    </dgm:pt>
    <dgm:pt modelId="{6494CF8C-526E-4749-B711-417094A50C43}" type="parTrans" cxnId="{14BCA7D1-54C7-4C03-81D7-D5A5AB9DEDE5}">
      <dgm:prSet/>
      <dgm:spPr/>
      <dgm:t>
        <a:bodyPr/>
        <a:lstStyle/>
        <a:p>
          <a:endParaRPr lang="en-IN"/>
        </a:p>
      </dgm:t>
    </dgm:pt>
    <dgm:pt modelId="{C76014EE-5DD3-44C8-B8C5-CF54868DCBB0}" type="sibTrans" cxnId="{14BCA7D1-54C7-4C03-81D7-D5A5AB9DEDE5}">
      <dgm:prSet/>
      <dgm:spPr/>
      <dgm:t>
        <a:bodyPr/>
        <a:lstStyle/>
        <a:p>
          <a:endParaRPr lang="en-IN"/>
        </a:p>
      </dgm:t>
    </dgm:pt>
    <dgm:pt modelId="{C68DA87E-76C7-4B04-8042-CAD87203ADBF}">
      <dgm:prSet phldrT="[Text]"/>
      <dgm:spPr>
        <a:solidFill>
          <a:schemeClr val="accent3">
            <a:lumMod val="40000"/>
            <a:lumOff val="60000"/>
          </a:schemeClr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IN" b="0" dirty="0" smtClean="0">
              <a:latin typeface="Berlin Sans FB" pitchFamily="34" charset="0"/>
            </a:rPr>
            <a:t>Specification</a:t>
          </a:r>
          <a:endParaRPr lang="en-IN" b="0" dirty="0">
            <a:latin typeface="Berlin Sans FB" pitchFamily="34" charset="0"/>
          </a:endParaRPr>
        </a:p>
      </dgm:t>
    </dgm:pt>
    <dgm:pt modelId="{DEE6C6AC-FE94-4F96-90FB-D8F796A92131}" type="parTrans" cxnId="{F2156649-B4DD-4ADF-8BA7-1235C88820FC}">
      <dgm:prSet/>
      <dgm:spPr/>
      <dgm:t>
        <a:bodyPr/>
        <a:lstStyle/>
        <a:p>
          <a:endParaRPr lang="en-IN"/>
        </a:p>
      </dgm:t>
    </dgm:pt>
    <dgm:pt modelId="{585662E0-50DE-4E21-BA3A-E204F93A9229}" type="sibTrans" cxnId="{F2156649-B4DD-4ADF-8BA7-1235C88820FC}">
      <dgm:prSet/>
      <dgm:spPr/>
      <dgm:t>
        <a:bodyPr/>
        <a:lstStyle/>
        <a:p>
          <a:endParaRPr lang="en-IN"/>
        </a:p>
      </dgm:t>
    </dgm:pt>
    <dgm:pt modelId="{3E16FA86-02A0-486D-B1B1-EBC79AF4980F}">
      <dgm:prSet phldrT="[Text]"/>
      <dgm:spPr>
        <a:solidFill>
          <a:schemeClr val="accent3">
            <a:lumMod val="40000"/>
            <a:lumOff val="60000"/>
          </a:schemeClr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IN" dirty="0" smtClean="0">
              <a:latin typeface="Berlin Sans FB" pitchFamily="34" charset="0"/>
            </a:rPr>
            <a:t>Body</a:t>
          </a:r>
          <a:endParaRPr lang="en-IN" dirty="0">
            <a:latin typeface="Berlin Sans FB" pitchFamily="34" charset="0"/>
          </a:endParaRPr>
        </a:p>
      </dgm:t>
    </dgm:pt>
    <dgm:pt modelId="{F950AF79-5E3F-4545-8478-4F8757336DF3}" type="parTrans" cxnId="{66BB77E9-2ACF-47E9-B296-E227F2B4E9B8}">
      <dgm:prSet/>
      <dgm:spPr/>
      <dgm:t>
        <a:bodyPr/>
        <a:lstStyle/>
        <a:p>
          <a:endParaRPr lang="en-IN"/>
        </a:p>
      </dgm:t>
    </dgm:pt>
    <dgm:pt modelId="{678706EA-E463-4921-AFE0-102F450BF623}" type="sibTrans" cxnId="{66BB77E9-2ACF-47E9-B296-E227F2B4E9B8}">
      <dgm:prSet/>
      <dgm:spPr/>
      <dgm:t>
        <a:bodyPr/>
        <a:lstStyle/>
        <a:p>
          <a:endParaRPr lang="en-IN"/>
        </a:p>
      </dgm:t>
    </dgm:pt>
    <dgm:pt modelId="{03A68DA6-1F63-446A-9C1B-085C14EF44DE}" type="pres">
      <dgm:prSet presAssocID="{FB0631C2-5AA2-4176-B401-F9275CA175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086E135-2C8C-4B63-9CEB-45CFCD039C91}" type="pres">
      <dgm:prSet presAssocID="{7DD04608-8D72-4F65-8722-EC089EE534F1}" presName="hierRoot1" presStyleCnt="0">
        <dgm:presLayoutVars>
          <dgm:hierBranch val="init"/>
        </dgm:presLayoutVars>
      </dgm:prSet>
      <dgm:spPr/>
    </dgm:pt>
    <dgm:pt modelId="{4409DC3C-F412-4551-ACD7-D2941881C4C5}" type="pres">
      <dgm:prSet presAssocID="{7DD04608-8D72-4F65-8722-EC089EE534F1}" presName="rootComposite1" presStyleCnt="0"/>
      <dgm:spPr/>
    </dgm:pt>
    <dgm:pt modelId="{26FB5919-33FF-4E25-AE35-6F8532412C1C}" type="pres">
      <dgm:prSet presAssocID="{7DD04608-8D72-4F65-8722-EC089EE534F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9D01D72-52CB-45C4-BF3F-AC45AB6467A0}" type="pres">
      <dgm:prSet presAssocID="{7DD04608-8D72-4F65-8722-EC089EE534F1}" presName="rootConnector1" presStyleLbl="node1" presStyleIdx="0" presStyleCnt="0"/>
      <dgm:spPr/>
      <dgm:t>
        <a:bodyPr/>
        <a:lstStyle/>
        <a:p>
          <a:endParaRPr lang="en-IN"/>
        </a:p>
      </dgm:t>
    </dgm:pt>
    <dgm:pt modelId="{D2DD22D8-EDB6-4162-82A1-54A5A8A7EA48}" type="pres">
      <dgm:prSet presAssocID="{7DD04608-8D72-4F65-8722-EC089EE534F1}" presName="hierChild2" presStyleCnt="0"/>
      <dgm:spPr/>
    </dgm:pt>
    <dgm:pt modelId="{5C2FFB81-3777-4C07-9436-AA9B1E96B525}" type="pres">
      <dgm:prSet presAssocID="{DEE6C6AC-FE94-4F96-90FB-D8F796A92131}" presName="Name37" presStyleLbl="parChTrans1D2" presStyleIdx="0" presStyleCnt="2"/>
      <dgm:spPr/>
      <dgm:t>
        <a:bodyPr/>
        <a:lstStyle/>
        <a:p>
          <a:endParaRPr lang="en-IN"/>
        </a:p>
      </dgm:t>
    </dgm:pt>
    <dgm:pt modelId="{71F26D9D-5F96-441F-AE71-CD7E126767F1}" type="pres">
      <dgm:prSet presAssocID="{C68DA87E-76C7-4B04-8042-CAD87203ADBF}" presName="hierRoot2" presStyleCnt="0">
        <dgm:presLayoutVars>
          <dgm:hierBranch val="init"/>
        </dgm:presLayoutVars>
      </dgm:prSet>
      <dgm:spPr/>
    </dgm:pt>
    <dgm:pt modelId="{E779D1A9-3888-40C4-997A-202D4D24FA18}" type="pres">
      <dgm:prSet presAssocID="{C68DA87E-76C7-4B04-8042-CAD87203ADBF}" presName="rootComposite" presStyleCnt="0"/>
      <dgm:spPr/>
    </dgm:pt>
    <dgm:pt modelId="{876046F2-2329-466A-871B-50D97E787CF5}" type="pres">
      <dgm:prSet presAssocID="{C68DA87E-76C7-4B04-8042-CAD87203ADB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3E3434-0183-4155-A922-7DAC8A52EBF3}" type="pres">
      <dgm:prSet presAssocID="{C68DA87E-76C7-4B04-8042-CAD87203ADBF}" presName="rootConnector" presStyleLbl="node2" presStyleIdx="0" presStyleCnt="2"/>
      <dgm:spPr/>
      <dgm:t>
        <a:bodyPr/>
        <a:lstStyle/>
        <a:p>
          <a:endParaRPr lang="en-IN"/>
        </a:p>
      </dgm:t>
    </dgm:pt>
    <dgm:pt modelId="{8F47329F-A775-47FB-BABE-93403D6F4267}" type="pres">
      <dgm:prSet presAssocID="{C68DA87E-76C7-4B04-8042-CAD87203ADBF}" presName="hierChild4" presStyleCnt="0"/>
      <dgm:spPr/>
    </dgm:pt>
    <dgm:pt modelId="{7643632A-F2B2-4A66-9790-9F8D8CF6FDDE}" type="pres">
      <dgm:prSet presAssocID="{C68DA87E-76C7-4B04-8042-CAD87203ADBF}" presName="hierChild5" presStyleCnt="0"/>
      <dgm:spPr/>
    </dgm:pt>
    <dgm:pt modelId="{E067D38A-A1AF-436C-96ED-A29E620149C1}" type="pres">
      <dgm:prSet presAssocID="{F950AF79-5E3F-4545-8478-4F8757336DF3}" presName="Name37" presStyleLbl="parChTrans1D2" presStyleIdx="1" presStyleCnt="2"/>
      <dgm:spPr/>
      <dgm:t>
        <a:bodyPr/>
        <a:lstStyle/>
        <a:p>
          <a:endParaRPr lang="en-IN"/>
        </a:p>
      </dgm:t>
    </dgm:pt>
    <dgm:pt modelId="{C0489976-6642-479B-88DF-9A380D1264D2}" type="pres">
      <dgm:prSet presAssocID="{3E16FA86-02A0-486D-B1B1-EBC79AF4980F}" presName="hierRoot2" presStyleCnt="0">
        <dgm:presLayoutVars>
          <dgm:hierBranch val="init"/>
        </dgm:presLayoutVars>
      </dgm:prSet>
      <dgm:spPr/>
    </dgm:pt>
    <dgm:pt modelId="{46CFB7EB-F976-4B81-A884-17DA120834FD}" type="pres">
      <dgm:prSet presAssocID="{3E16FA86-02A0-486D-B1B1-EBC79AF4980F}" presName="rootComposite" presStyleCnt="0"/>
      <dgm:spPr/>
    </dgm:pt>
    <dgm:pt modelId="{6FAB4082-AF36-49D0-9495-E5F61BBCF486}" type="pres">
      <dgm:prSet presAssocID="{3E16FA86-02A0-486D-B1B1-EBC79AF4980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161F12-5BD9-40D1-A04B-99448F14D4AC}" type="pres">
      <dgm:prSet presAssocID="{3E16FA86-02A0-486D-B1B1-EBC79AF4980F}" presName="rootConnector" presStyleLbl="node2" presStyleIdx="1" presStyleCnt="2"/>
      <dgm:spPr/>
      <dgm:t>
        <a:bodyPr/>
        <a:lstStyle/>
        <a:p>
          <a:endParaRPr lang="en-IN"/>
        </a:p>
      </dgm:t>
    </dgm:pt>
    <dgm:pt modelId="{CD7A4E9C-AB5B-44F8-820C-E2B69EBBFB3C}" type="pres">
      <dgm:prSet presAssocID="{3E16FA86-02A0-486D-B1B1-EBC79AF4980F}" presName="hierChild4" presStyleCnt="0"/>
      <dgm:spPr/>
    </dgm:pt>
    <dgm:pt modelId="{2AC6F733-E98B-4CFD-9276-7DFE44A81D4F}" type="pres">
      <dgm:prSet presAssocID="{3E16FA86-02A0-486D-B1B1-EBC79AF4980F}" presName="hierChild5" presStyleCnt="0"/>
      <dgm:spPr/>
    </dgm:pt>
    <dgm:pt modelId="{91F00AA3-99B6-4B0F-A8F2-936D0ABAF47B}" type="pres">
      <dgm:prSet presAssocID="{7DD04608-8D72-4F65-8722-EC089EE534F1}" presName="hierChild3" presStyleCnt="0"/>
      <dgm:spPr/>
    </dgm:pt>
  </dgm:ptLst>
  <dgm:cxnLst>
    <dgm:cxn modelId="{E8970A1C-EAB8-4AB3-916B-5637C53D72A6}" type="presOf" srcId="{3E16FA86-02A0-486D-B1B1-EBC79AF4980F}" destId="{6FAB4082-AF36-49D0-9495-E5F61BBCF486}" srcOrd="0" destOrd="0" presId="urn:microsoft.com/office/officeart/2005/8/layout/orgChart1"/>
    <dgm:cxn modelId="{4A993B3B-CB64-4C94-A6E7-39F6B54A2BB6}" type="presOf" srcId="{7DD04608-8D72-4F65-8722-EC089EE534F1}" destId="{26FB5919-33FF-4E25-AE35-6F8532412C1C}" srcOrd="0" destOrd="0" presId="urn:microsoft.com/office/officeart/2005/8/layout/orgChart1"/>
    <dgm:cxn modelId="{7CB312E7-7595-48B3-9264-EA6B748EAE24}" type="presOf" srcId="{7DD04608-8D72-4F65-8722-EC089EE534F1}" destId="{89D01D72-52CB-45C4-BF3F-AC45AB6467A0}" srcOrd="1" destOrd="0" presId="urn:microsoft.com/office/officeart/2005/8/layout/orgChart1"/>
    <dgm:cxn modelId="{55DF3DAF-0C24-40E0-8B27-FFE15C0C71C5}" type="presOf" srcId="{C68DA87E-76C7-4B04-8042-CAD87203ADBF}" destId="{876046F2-2329-466A-871B-50D97E787CF5}" srcOrd="0" destOrd="0" presId="urn:microsoft.com/office/officeart/2005/8/layout/orgChart1"/>
    <dgm:cxn modelId="{66BB77E9-2ACF-47E9-B296-E227F2B4E9B8}" srcId="{7DD04608-8D72-4F65-8722-EC089EE534F1}" destId="{3E16FA86-02A0-486D-B1B1-EBC79AF4980F}" srcOrd="1" destOrd="0" parTransId="{F950AF79-5E3F-4545-8478-4F8757336DF3}" sibTransId="{678706EA-E463-4921-AFE0-102F450BF623}"/>
    <dgm:cxn modelId="{C12CA526-3C9A-4A9F-8250-E00466B9E767}" type="presOf" srcId="{C68DA87E-76C7-4B04-8042-CAD87203ADBF}" destId="{803E3434-0183-4155-A922-7DAC8A52EBF3}" srcOrd="1" destOrd="0" presId="urn:microsoft.com/office/officeart/2005/8/layout/orgChart1"/>
    <dgm:cxn modelId="{C6B7430F-64B3-4A22-A846-32F105C5496E}" type="presOf" srcId="{FB0631C2-5AA2-4176-B401-F9275CA17523}" destId="{03A68DA6-1F63-446A-9C1B-085C14EF44DE}" srcOrd="0" destOrd="0" presId="urn:microsoft.com/office/officeart/2005/8/layout/orgChart1"/>
    <dgm:cxn modelId="{DE180E41-69BD-4DFE-9834-1B2C3DF02A2B}" type="presOf" srcId="{F950AF79-5E3F-4545-8478-4F8757336DF3}" destId="{E067D38A-A1AF-436C-96ED-A29E620149C1}" srcOrd="0" destOrd="0" presId="urn:microsoft.com/office/officeart/2005/8/layout/orgChart1"/>
    <dgm:cxn modelId="{E5DDED25-3CB3-424F-91D1-9ACEF70B8C41}" type="presOf" srcId="{DEE6C6AC-FE94-4F96-90FB-D8F796A92131}" destId="{5C2FFB81-3777-4C07-9436-AA9B1E96B525}" srcOrd="0" destOrd="0" presId="urn:microsoft.com/office/officeart/2005/8/layout/orgChart1"/>
    <dgm:cxn modelId="{F983470B-2A38-4746-9FB4-5D8ABB8D19EA}" type="presOf" srcId="{3E16FA86-02A0-486D-B1B1-EBC79AF4980F}" destId="{18161F12-5BD9-40D1-A04B-99448F14D4AC}" srcOrd="1" destOrd="0" presId="urn:microsoft.com/office/officeart/2005/8/layout/orgChart1"/>
    <dgm:cxn modelId="{14BCA7D1-54C7-4C03-81D7-D5A5AB9DEDE5}" srcId="{FB0631C2-5AA2-4176-B401-F9275CA17523}" destId="{7DD04608-8D72-4F65-8722-EC089EE534F1}" srcOrd="0" destOrd="0" parTransId="{6494CF8C-526E-4749-B711-417094A50C43}" sibTransId="{C76014EE-5DD3-44C8-B8C5-CF54868DCBB0}"/>
    <dgm:cxn modelId="{F2156649-B4DD-4ADF-8BA7-1235C88820FC}" srcId="{7DD04608-8D72-4F65-8722-EC089EE534F1}" destId="{C68DA87E-76C7-4B04-8042-CAD87203ADBF}" srcOrd="0" destOrd="0" parTransId="{DEE6C6AC-FE94-4F96-90FB-D8F796A92131}" sibTransId="{585662E0-50DE-4E21-BA3A-E204F93A9229}"/>
    <dgm:cxn modelId="{237F367D-CA1C-4975-8013-0F764313F9E2}" type="presParOf" srcId="{03A68DA6-1F63-446A-9C1B-085C14EF44DE}" destId="{D086E135-2C8C-4B63-9CEB-45CFCD039C91}" srcOrd="0" destOrd="0" presId="urn:microsoft.com/office/officeart/2005/8/layout/orgChart1"/>
    <dgm:cxn modelId="{9E99712C-308F-448D-8BA4-192C9450F728}" type="presParOf" srcId="{D086E135-2C8C-4B63-9CEB-45CFCD039C91}" destId="{4409DC3C-F412-4551-ACD7-D2941881C4C5}" srcOrd="0" destOrd="0" presId="urn:microsoft.com/office/officeart/2005/8/layout/orgChart1"/>
    <dgm:cxn modelId="{CD34ABA0-B595-4438-B588-398B6726A904}" type="presParOf" srcId="{4409DC3C-F412-4551-ACD7-D2941881C4C5}" destId="{26FB5919-33FF-4E25-AE35-6F8532412C1C}" srcOrd="0" destOrd="0" presId="urn:microsoft.com/office/officeart/2005/8/layout/orgChart1"/>
    <dgm:cxn modelId="{8A8EC723-CFE9-42BD-84B5-243C549DA8A6}" type="presParOf" srcId="{4409DC3C-F412-4551-ACD7-D2941881C4C5}" destId="{89D01D72-52CB-45C4-BF3F-AC45AB6467A0}" srcOrd="1" destOrd="0" presId="urn:microsoft.com/office/officeart/2005/8/layout/orgChart1"/>
    <dgm:cxn modelId="{08DB3572-04D7-487C-BA6F-C11C754237A8}" type="presParOf" srcId="{D086E135-2C8C-4B63-9CEB-45CFCD039C91}" destId="{D2DD22D8-EDB6-4162-82A1-54A5A8A7EA48}" srcOrd="1" destOrd="0" presId="urn:microsoft.com/office/officeart/2005/8/layout/orgChart1"/>
    <dgm:cxn modelId="{92C1F2B9-BBAC-4624-B87B-1B65E315B8F0}" type="presParOf" srcId="{D2DD22D8-EDB6-4162-82A1-54A5A8A7EA48}" destId="{5C2FFB81-3777-4C07-9436-AA9B1E96B525}" srcOrd="0" destOrd="0" presId="urn:microsoft.com/office/officeart/2005/8/layout/orgChart1"/>
    <dgm:cxn modelId="{0266CF5C-31D0-43FB-BA8A-F488C99BD84F}" type="presParOf" srcId="{D2DD22D8-EDB6-4162-82A1-54A5A8A7EA48}" destId="{71F26D9D-5F96-441F-AE71-CD7E126767F1}" srcOrd="1" destOrd="0" presId="urn:microsoft.com/office/officeart/2005/8/layout/orgChart1"/>
    <dgm:cxn modelId="{3C903980-649C-4A66-A48D-8F3A7C436074}" type="presParOf" srcId="{71F26D9D-5F96-441F-AE71-CD7E126767F1}" destId="{E779D1A9-3888-40C4-997A-202D4D24FA18}" srcOrd="0" destOrd="0" presId="urn:microsoft.com/office/officeart/2005/8/layout/orgChart1"/>
    <dgm:cxn modelId="{76E5BA87-ACF8-4A91-BD4D-CC36FCDDE07F}" type="presParOf" srcId="{E779D1A9-3888-40C4-997A-202D4D24FA18}" destId="{876046F2-2329-466A-871B-50D97E787CF5}" srcOrd="0" destOrd="0" presId="urn:microsoft.com/office/officeart/2005/8/layout/orgChart1"/>
    <dgm:cxn modelId="{9044C13D-79A5-4C9C-8C47-B8CC5FA70C19}" type="presParOf" srcId="{E779D1A9-3888-40C4-997A-202D4D24FA18}" destId="{803E3434-0183-4155-A922-7DAC8A52EBF3}" srcOrd="1" destOrd="0" presId="urn:microsoft.com/office/officeart/2005/8/layout/orgChart1"/>
    <dgm:cxn modelId="{C81BC454-5F53-4579-9C3C-7FF3FAA87498}" type="presParOf" srcId="{71F26D9D-5F96-441F-AE71-CD7E126767F1}" destId="{8F47329F-A775-47FB-BABE-93403D6F4267}" srcOrd="1" destOrd="0" presId="urn:microsoft.com/office/officeart/2005/8/layout/orgChart1"/>
    <dgm:cxn modelId="{5F8E9B50-BD3C-4E6D-B7CD-F0CF28EFAC90}" type="presParOf" srcId="{71F26D9D-5F96-441F-AE71-CD7E126767F1}" destId="{7643632A-F2B2-4A66-9790-9F8D8CF6FDDE}" srcOrd="2" destOrd="0" presId="urn:microsoft.com/office/officeart/2005/8/layout/orgChart1"/>
    <dgm:cxn modelId="{6847097B-4B63-4B98-97DD-D6BC338E853E}" type="presParOf" srcId="{D2DD22D8-EDB6-4162-82A1-54A5A8A7EA48}" destId="{E067D38A-A1AF-436C-96ED-A29E620149C1}" srcOrd="2" destOrd="0" presId="urn:microsoft.com/office/officeart/2005/8/layout/orgChart1"/>
    <dgm:cxn modelId="{A18EA028-8265-44B3-84A2-0F58765CC1CE}" type="presParOf" srcId="{D2DD22D8-EDB6-4162-82A1-54A5A8A7EA48}" destId="{C0489976-6642-479B-88DF-9A380D1264D2}" srcOrd="3" destOrd="0" presId="urn:microsoft.com/office/officeart/2005/8/layout/orgChart1"/>
    <dgm:cxn modelId="{2E6580AB-E9B9-422F-BD41-E8A62A7C1A1E}" type="presParOf" srcId="{C0489976-6642-479B-88DF-9A380D1264D2}" destId="{46CFB7EB-F976-4B81-A884-17DA120834FD}" srcOrd="0" destOrd="0" presId="urn:microsoft.com/office/officeart/2005/8/layout/orgChart1"/>
    <dgm:cxn modelId="{29393E29-AEA1-4890-8065-9E10472A8189}" type="presParOf" srcId="{46CFB7EB-F976-4B81-A884-17DA120834FD}" destId="{6FAB4082-AF36-49D0-9495-E5F61BBCF486}" srcOrd="0" destOrd="0" presId="urn:microsoft.com/office/officeart/2005/8/layout/orgChart1"/>
    <dgm:cxn modelId="{36890685-0235-449F-BD8B-4E5A6E5DD9CB}" type="presParOf" srcId="{46CFB7EB-F976-4B81-A884-17DA120834FD}" destId="{18161F12-5BD9-40D1-A04B-99448F14D4AC}" srcOrd="1" destOrd="0" presId="urn:microsoft.com/office/officeart/2005/8/layout/orgChart1"/>
    <dgm:cxn modelId="{A0D8C0F7-5050-4E35-A95E-776A5CF4441B}" type="presParOf" srcId="{C0489976-6642-479B-88DF-9A380D1264D2}" destId="{CD7A4E9C-AB5B-44F8-820C-E2B69EBBFB3C}" srcOrd="1" destOrd="0" presId="urn:microsoft.com/office/officeart/2005/8/layout/orgChart1"/>
    <dgm:cxn modelId="{8138166D-179B-4078-9E29-6F635E9D2D59}" type="presParOf" srcId="{C0489976-6642-479B-88DF-9A380D1264D2}" destId="{2AC6F733-E98B-4CFD-9276-7DFE44A81D4F}" srcOrd="2" destOrd="0" presId="urn:microsoft.com/office/officeart/2005/8/layout/orgChart1"/>
    <dgm:cxn modelId="{68D7B90F-B35B-49F9-8BAD-D91A0BC7E05C}" type="presParOf" srcId="{D086E135-2C8C-4B63-9CEB-45CFCD039C91}" destId="{91F00AA3-99B6-4B0F-A8F2-936D0ABAF4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7D38A-A1AF-436C-96ED-A29E620149C1}">
      <dsp:nvSpPr>
        <dsp:cNvPr id="0" name=""/>
        <dsp:cNvSpPr/>
      </dsp:nvSpPr>
      <dsp:spPr>
        <a:xfrm>
          <a:off x="3429000" y="713727"/>
          <a:ext cx="863549" cy="29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72"/>
              </a:lnTo>
              <a:lnTo>
                <a:pt x="863549" y="149872"/>
              </a:lnTo>
              <a:lnTo>
                <a:pt x="863549" y="29974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FFB81-3777-4C07-9436-AA9B1E96B525}">
      <dsp:nvSpPr>
        <dsp:cNvPr id="0" name=""/>
        <dsp:cNvSpPr/>
      </dsp:nvSpPr>
      <dsp:spPr>
        <a:xfrm>
          <a:off x="2565450" y="713727"/>
          <a:ext cx="863549" cy="299744"/>
        </a:xfrm>
        <a:custGeom>
          <a:avLst/>
          <a:gdLst/>
          <a:ahLst/>
          <a:cxnLst/>
          <a:rect l="0" t="0" r="0" b="0"/>
          <a:pathLst>
            <a:path>
              <a:moveTo>
                <a:pt x="863549" y="0"/>
              </a:moveTo>
              <a:lnTo>
                <a:pt x="863549" y="149872"/>
              </a:lnTo>
              <a:lnTo>
                <a:pt x="0" y="149872"/>
              </a:lnTo>
              <a:lnTo>
                <a:pt x="0" y="29974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B5919-33FF-4E25-AE35-6F8532412C1C}">
      <dsp:nvSpPr>
        <dsp:cNvPr id="0" name=""/>
        <dsp:cNvSpPr/>
      </dsp:nvSpPr>
      <dsp:spPr>
        <a:xfrm>
          <a:off x="2715322" y="50"/>
          <a:ext cx="1427354" cy="7136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38100"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Berlin Sans FB" pitchFamily="34" charset="0"/>
            </a:rPr>
            <a:t>Package</a:t>
          </a:r>
          <a:endParaRPr lang="en-IN" sz="2400" kern="1200" dirty="0">
            <a:latin typeface="Berlin Sans FB" pitchFamily="34" charset="0"/>
          </a:endParaRPr>
        </a:p>
      </dsp:txBody>
      <dsp:txXfrm>
        <a:off x="2715322" y="50"/>
        <a:ext cx="1427354" cy="713677"/>
      </dsp:txXfrm>
    </dsp:sp>
    <dsp:sp modelId="{876046F2-2329-466A-871B-50D97E787CF5}">
      <dsp:nvSpPr>
        <dsp:cNvPr id="0" name=""/>
        <dsp:cNvSpPr/>
      </dsp:nvSpPr>
      <dsp:spPr>
        <a:xfrm>
          <a:off x="1851773" y="1013472"/>
          <a:ext cx="1427354" cy="713677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38100"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kern="1200" dirty="0" smtClean="0">
              <a:latin typeface="Berlin Sans FB" pitchFamily="34" charset="0"/>
            </a:rPr>
            <a:t>Specification</a:t>
          </a:r>
          <a:endParaRPr lang="en-IN" sz="2100" b="0" kern="1200" dirty="0">
            <a:latin typeface="Berlin Sans FB" pitchFamily="34" charset="0"/>
          </a:endParaRPr>
        </a:p>
      </dsp:txBody>
      <dsp:txXfrm>
        <a:off x="1851773" y="1013472"/>
        <a:ext cx="1427354" cy="713677"/>
      </dsp:txXfrm>
    </dsp:sp>
    <dsp:sp modelId="{6FAB4082-AF36-49D0-9495-E5F61BBCF486}">
      <dsp:nvSpPr>
        <dsp:cNvPr id="0" name=""/>
        <dsp:cNvSpPr/>
      </dsp:nvSpPr>
      <dsp:spPr>
        <a:xfrm>
          <a:off x="3578872" y="1013472"/>
          <a:ext cx="1427354" cy="713677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38100"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>
              <a:latin typeface="Berlin Sans FB" pitchFamily="34" charset="0"/>
            </a:rPr>
            <a:t>Body</a:t>
          </a:r>
          <a:endParaRPr lang="en-IN" sz="2100" kern="1200" dirty="0">
            <a:latin typeface="Berlin Sans FB" pitchFamily="34" charset="0"/>
          </a:endParaRPr>
        </a:p>
      </dsp:txBody>
      <dsp:txXfrm>
        <a:off x="3578872" y="1013472"/>
        <a:ext cx="1427354" cy="71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fld id="{60F8B543-E635-43DD-9C47-F428C1FE9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9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FF97FE0-BFC1-4E88-A110-1CCDFAA4B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66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E20FA400-0319-4550-9320-13886793D647}" type="slidenum">
              <a:rPr lang="zh-CN" altLang="en-US" sz="1200">
                <a:latin typeface="Times New Roman" pitchFamily="18" charset="0"/>
              </a:rPr>
              <a:pPr algn="r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2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2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2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4FB01-FE4C-44CB-BF50-E31B09D74F59}" type="datetime4">
              <a:rPr lang="en-US" smtClean="0"/>
              <a:t>March 20, 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97C8B2-2FCC-46F0-95D6-AA23674C6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61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D882-89A7-470F-B5AD-403828EF9D35}" type="datetime4">
              <a:rPr lang="en-US" smtClean="0"/>
              <a:t>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8D6FB-F6F5-4D54-8910-FF6695DA8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393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68969-C8DE-4471-AA71-35A3F57C4657}" type="datetime4">
              <a:rPr lang="en-US" smtClean="0"/>
              <a:t>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BE04C-79BF-4ECC-B21D-43FCE4D0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453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81B3-6540-4F33-A021-2E5BA8D336E5}" type="datetime4">
              <a:rPr lang="en-US" smtClean="0"/>
              <a:t>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D7420-7627-40E2-8915-B8E4ABF3F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141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584FB-12A7-48F4-BD7D-63BF81478351}" type="datetime4">
              <a:rPr lang="en-US" smtClean="0"/>
              <a:t>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3E8BF-197B-4499-B055-2C14D8BD4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610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D832-03F9-4ABE-AD33-A19387C65EAC}" type="datetime4">
              <a:rPr lang="en-US" smtClean="0"/>
              <a:t>March 20,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47BDF-832E-45EA-95AB-4740F8218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14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6C7CF-07D8-4BA6-A5BF-D4C94CEAC17B}" type="datetime4">
              <a:rPr lang="en-US" smtClean="0"/>
              <a:t>March 20, 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16879-CE13-4A79-A717-243C87D0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905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565E3-ABBD-4953-83C5-F0552753D884}" type="datetime4">
              <a:rPr lang="en-US" smtClean="0"/>
              <a:t>March 20, 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07C65-7C02-41A9-9DB6-703313EE3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786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636FC-3594-4D0C-B4F1-52D807DCAE8A}" type="datetime4">
              <a:rPr lang="en-US" smtClean="0"/>
              <a:t>March 20, 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DB580-F53F-4020-9300-9E2CD13BE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748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065C-E849-425E-AEC1-629FEDF14A79}" type="datetime4">
              <a:rPr lang="en-US" smtClean="0"/>
              <a:t>March 20,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9558-0E78-422D-92E7-ECBD59E1D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12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4C32C-FC5C-43A0-AFE1-2A6DC0C9EB90}" type="datetime4">
              <a:rPr lang="en-US" smtClean="0"/>
              <a:t>March 20, 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7E2FBF-9118-4E94-98B8-1CC6DBD77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371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4134ED-8B42-451A-9643-31F3B6A89756}" type="datetime4">
              <a:rPr lang="en-US" smtClean="0"/>
              <a:t>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5FA86A-B157-4CE4-B5B3-AF7D86E7F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33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3" r:id="rId9"/>
    <p:sldLayoutId id="2147483890" r:id="rId10"/>
    <p:sldLayoutId id="2147483891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48640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Courtesy</a:t>
            </a:r>
            <a:r>
              <a:rPr lang="en-US" sz="1000" spc="-60" dirty="0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:</a:t>
            </a:r>
          </a:p>
          <a:p>
            <a:r>
              <a:rPr lang="en-US" sz="1000" spc="-60" dirty="0">
                <a:solidFill>
                  <a:srgbClr val="3C5184"/>
                </a:solidFill>
              </a:rPr>
              <a:t>Anjali </a:t>
            </a:r>
            <a:r>
              <a:rPr lang="en-US" sz="1000" spc="-60" dirty="0" smtClean="0">
                <a:solidFill>
                  <a:srgbClr val="3C5184"/>
                </a:solidFill>
              </a:rPr>
              <a:t>Jivani</a:t>
            </a:r>
          </a:p>
          <a:p>
            <a:r>
              <a:rPr lang="en-IN" sz="1000"/>
              <a:t>Oracle manuals and online material</a:t>
            </a:r>
            <a:endParaRPr lang="en-US" sz="1000" spc="-60" dirty="0">
              <a:solidFill>
                <a:srgbClr val="3C5184"/>
              </a:solidFill>
            </a:endParaRPr>
          </a:p>
          <a:p>
            <a:r>
              <a:rPr lang="en-US" sz="1000" spc="-60" dirty="0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https</a:t>
            </a:r>
            <a: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://</a:t>
            </a:r>
            <a:r>
              <a:rPr lang="en-US" sz="1000" spc="-60" dirty="0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www.guru99.com/pl-sql-tutorials.html</a:t>
            </a:r>
          </a:p>
          <a:p>
            <a: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https://www.javatpoint.com/pl-sql-tutorial</a:t>
            </a:r>
            <a:endParaRPr lang="en-US" sz="1000" spc="-60" dirty="0" smtClean="0">
              <a:solidFill>
                <a:srgbClr val="3C5184"/>
              </a:solidFill>
              <a:latin typeface="+mn-lt"/>
              <a:ea typeface="+mj-ea"/>
              <a:cs typeface="+mj-cs"/>
            </a:endParaRPr>
          </a:p>
          <a:p>
            <a:r>
              <a:rPr lang="en-IN" sz="1000" dirty="0" smtClean="0">
                <a:latin typeface="+mn-lt"/>
              </a:rPr>
              <a:t>www.techtarget.com, www.kdnuggets.com</a:t>
            </a:r>
          </a:p>
          <a:p>
            <a:r>
              <a:rPr lang="en-IN" sz="1000" dirty="0">
                <a:latin typeface="+mn-lt"/>
              </a:rPr>
              <a:t>https://</a:t>
            </a:r>
            <a:r>
              <a:rPr lang="en-IN" sz="1000" dirty="0" smtClean="0">
                <a:latin typeface="+mn-lt"/>
              </a:rPr>
              <a:t>www.tutorialspoint.com/plsql/plsql_overview.htm</a:t>
            </a:r>
          </a:p>
        </p:txBody>
      </p:sp>
      <p:pic>
        <p:nvPicPr>
          <p:cNvPr id="6" name="Picture 2" descr="Programming PL/SQL code for Oracle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"/>
            <a:ext cx="4495800" cy="28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14600"/>
            <a:ext cx="8153400" cy="2362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PL/SQL </a:t>
            </a:r>
            <a:b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sz="4000" cap="none" dirty="0" smtClean="0">
                <a:solidFill>
                  <a:schemeClr val="accent3">
                    <a:lumMod val="75000"/>
                  </a:schemeClr>
                </a:solidFill>
              </a:rPr>
              <a:t>art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-3 </a:t>
            </a:r>
            <a:b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(Subprograms &amp; packages)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418387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/>
              <a:t>function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f1 (a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r>
              <a:rPr lang="en-IN" sz="1800" dirty="0" smtClean="0"/>
              <a:t>integer)</a:t>
            </a:r>
            <a:r>
              <a:rPr lang="en-IN" sz="1800" dirty="0"/>
              <a:t> </a:t>
            </a:r>
            <a:r>
              <a:rPr lang="en-IN" sz="1800" b="1" dirty="0" smtClean="0"/>
              <a:t>return</a:t>
            </a:r>
            <a:r>
              <a:rPr lang="en-IN" sz="1800" dirty="0"/>
              <a:t> </a:t>
            </a:r>
            <a:r>
              <a:rPr lang="en-IN" sz="1800" dirty="0" err="1" smtClean="0"/>
              <a:t>boolean</a:t>
            </a:r>
            <a:r>
              <a:rPr lang="en-IN" sz="1800" dirty="0"/>
              <a:t>    </a:t>
            </a:r>
          </a:p>
          <a:p>
            <a:r>
              <a:rPr lang="en-IN" sz="1800" b="1" dirty="0"/>
              <a:t>is</a:t>
            </a:r>
            <a:r>
              <a:rPr lang="en-IN" sz="1800" dirty="0"/>
              <a:t> 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/>
              <a:t>    </a:t>
            </a:r>
          </a:p>
          <a:p>
            <a:r>
              <a:rPr lang="en-IN" sz="1800" dirty="0" smtClean="0"/>
              <a:t>   if mod(a,2) = 0 then</a:t>
            </a:r>
            <a:r>
              <a:rPr lang="en-IN" sz="1800" dirty="0"/>
              <a:t>   </a:t>
            </a:r>
          </a:p>
          <a:p>
            <a:r>
              <a:rPr lang="en-IN" sz="1800" b="1" dirty="0" smtClean="0"/>
              <a:t>      return</a:t>
            </a:r>
            <a:r>
              <a:rPr lang="en-IN" sz="1800" dirty="0"/>
              <a:t> </a:t>
            </a:r>
            <a:r>
              <a:rPr lang="en-IN" sz="1800" dirty="0" smtClean="0"/>
              <a:t>true;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else</a:t>
            </a:r>
          </a:p>
          <a:p>
            <a:r>
              <a:rPr lang="en-IN" sz="1800" b="1" dirty="0" smtClean="0"/>
              <a:t>      return </a:t>
            </a:r>
            <a:r>
              <a:rPr lang="en-IN" sz="1800" dirty="0" smtClean="0"/>
              <a:t>false;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end if;</a:t>
            </a:r>
          </a:p>
          <a:p>
            <a:r>
              <a:rPr lang="en-IN" sz="1800" b="1" dirty="0" smtClean="0"/>
              <a:t>end </a:t>
            </a:r>
            <a:r>
              <a:rPr lang="en-IN" sz="1800" dirty="0" smtClean="0"/>
              <a:t>f1;</a:t>
            </a:r>
            <a:r>
              <a:rPr lang="en-IN" sz="1800" dirty="0"/>
              <a:t>    </a:t>
            </a:r>
          </a:p>
          <a:p>
            <a:r>
              <a:rPr lang="en-IN" sz="1800" dirty="0"/>
              <a:t>/    </a:t>
            </a:r>
            <a:endParaRPr lang="en-IN" sz="18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76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Examples of Functions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6153" y="1447912"/>
            <a:ext cx="4114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CALLING PROGRAM:</a:t>
            </a:r>
          </a:p>
          <a:p>
            <a:r>
              <a:rPr lang="en-IN" sz="1800" b="1" dirty="0" smtClean="0"/>
              <a:t>declare</a:t>
            </a:r>
          </a:p>
          <a:p>
            <a:r>
              <a:rPr lang="en-IN" sz="1800" dirty="0" smtClean="0"/>
              <a:t>   x number(3);</a:t>
            </a:r>
          </a:p>
          <a:p>
            <a:r>
              <a:rPr lang="en-IN" sz="1800" dirty="0" smtClean="0"/>
              <a:t>   y </a:t>
            </a:r>
            <a:r>
              <a:rPr lang="en-IN" sz="1800" dirty="0" err="1" smtClean="0"/>
              <a:t>boolean</a:t>
            </a:r>
            <a:r>
              <a:rPr lang="en-IN" sz="1800" dirty="0" smtClean="0"/>
              <a:t>;</a:t>
            </a:r>
          </a:p>
          <a:p>
            <a:r>
              <a:rPr lang="en-IN" sz="1800" b="1" dirty="0" smtClean="0"/>
              <a:t>begin</a:t>
            </a:r>
            <a:r>
              <a:rPr lang="en-IN" sz="1800" dirty="0" smtClean="0"/>
              <a:t>    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x := &amp;x;</a:t>
            </a:r>
          </a:p>
          <a:p>
            <a:r>
              <a:rPr lang="en-IN" sz="1800" dirty="0" smtClean="0"/>
              <a:t>   if </a:t>
            </a:r>
            <a:r>
              <a:rPr lang="en-IN" sz="1800" b="1" dirty="0" smtClean="0"/>
              <a:t> f1(x) </a:t>
            </a:r>
            <a:r>
              <a:rPr lang="en-IN" sz="1800" dirty="0" smtClean="0"/>
              <a:t>then</a:t>
            </a:r>
            <a:r>
              <a:rPr lang="en-IN" sz="1800" b="1" dirty="0" smtClean="0"/>
              <a:t> </a:t>
            </a:r>
            <a:r>
              <a:rPr lang="en-IN" sz="1800" dirty="0" smtClean="0"/>
              <a:t> </a:t>
            </a:r>
          </a:p>
          <a:p>
            <a:r>
              <a:rPr lang="en-IN" sz="1800" dirty="0" smtClean="0"/>
              <a:t>     </a:t>
            </a:r>
            <a:r>
              <a:rPr lang="en-IN" sz="1800" dirty="0" err="1" smtClean="0"/>
              <a:t>dbms_output.put_line</a:t>
            </a:r>
            <a:r>
              <a:rPr lang="en-IN" sz="1800" dirty="0" smtClean="0"/>
              <a:t>(‘EVEN’);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else</a:t>
            </a:r>
          </a:p>
          <a:p>
            <a:r>
              <a:rPr lang="en-IN" sz="1800" dirty="0" smtClean="0"/>
              <a:t>   </a:t>
            </a:r>
            <a:r>
              <a:rPr lang="en-IN" sz="1800" dirty="0"/>
              <a:t>  </a:t>
            </a:r>
            <a:r>
              <a:rPr lang="en-IN" sz="1800" dirty="0" err="1"/>
              <a:t>dbms_output.put_line</a:t>
            </a:r>
            <a:r>
              <a:rPr lang="en-IN" sz="1800" dirty="0" smtClean="0"/>
              <a:t>(‘ODD’);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end if;</a:t>
            </a:r>
          </a:p>
          <a:p>
            <a:r>
              <a:rPr lang="en-IN" sz="1800" b="1" dirty="0" smtClean="0"/>
              <a:t>end</a:t>
            </a:r>
            <a:r>
              <a:rPr lang="en-IN" sz="1800" dirty="0" smtClean="0"/>
              <a:t>;    </a:t>
            </a:r>
          </a:p>
          <a:p>
            <a:r>
              <a:rPr lang="en-IN" sz="1800" dirty="0" smtClean="0"/>
              <a:t>/    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228600" y="685800"/>
            <a:ext cx="841191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Create a function which takes any integer as input parameter and returns whether that integer is odd or even.</a:t>
            </a:r>
            <a:endParaRPr lang="en-IN" sz="1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4724400"/>
            <a:ext cx="418387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/>
              <a:t>function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f1 (a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r>
              <a:rPr lang="en-IN" sz="1800" dirty="0" smtClean="0"/>
              <a:t>integer)</a:t>
            </a:r>
            <a:r>
              <a:rPr lang="en-IN" sz="1800" dirty="0"/>
              <a:t> </a:t>
            </a:r>
            <a:r>
              <a:rPr lang="en-IN" sz="1800" b="1" dirty="0" smtClean="0"/>
              <a:t>return</a:t>
            </a:r>
            <a:r>
              <a:rPr lang="en-IN" sz="1800" dirty="0"/>
              <a:t> </a:t>
            </a:r>
            <a:r>
              <a:rPr lang="en-IN" sz="1800" dirty="0" err="1" smtClean="0"/>
              <a:t>boolean</a:t>
            </a:r>
            <a:r>
              <a:rPr lang="en-IN" sz="1800" dirty="0"/>
              <a:t>    </a:t>
            </a:r>
          </a:p>
          <a:p>
            <a:r>
              <a:rPr lang="en-IN" sz="1800" b="1" dirty="0"/>
              <a:t>is</a:t>
            </a:r>
            <a:r>
              <a:rPr lang="en-IN" sz="1800" dirty="0"/>
              <a:t> 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/>
              <a:t>    </a:t>
            </a:r>
          </a:p>
          <a:p>
            <a:r>
              <a:rPr lang="en-IN" sz="1800" b="1" dirty="0" smtClean="0"/>
              <a:t>   return</a:t>
            </a:r>
            <a:r>
              <a:rPr lang="en-IN" sz="1800" dirty="0"/>
              <a:t> </a:t>
            </a:r>
            <a:r>
              <a:rPr lang="en-IN" sz="1800" dirty="0" smtClean="0"/>
              <a:t>(mod(a, 2) = 0);</a:t>
            </a:r>
          </a:p>
          <a:p>
            <a:r>
              <a:rPr lang="en-IN" sz="1800" b="1" dirty="0" smtClean="0"/>
              <a:t>end </a:t>
            </a:r>
            <a:r>
              <a:rPr lang="en-IN" sz="1800" dirty="0" smtClean="0"/>
              <a:t>f1;</a:t>
            </a:r>
            <a:r>
              <a:rPr lang="en-IN" sz="1800" dirty="0"/>
              <a:t>    </a:t>
            </a:r>
          </a:p>
          <a:p>
            <a:r>
              <a:rPr lang="en-IN" sz="1800" dirty="0"/>
              <a:t>/    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1023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399231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/>
              <a:t>function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f1(a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r>
              <a:rPr lang="en-IN" sz="1800" dirty="0" err="1" smtClean="0"/>
              <a:t>emp.deptno%type</a:t>
            </a:r>
            <a:r>
              <a:rPr lang="en-IN" sz="1800" dirty="0" smtClean="0"/>
              <a:t>,</a:t>
            </a:r>
            <a:r>
              <a:rPr lang="en-IN" sz="1800" dirty="0"/>
              <a:t> </a:t>
            </a:r>
            <a:r>
              <a:rPr lang="en-IN" sz="1800" dirty="0" smtClean="0"/>
              <a:t>b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r>
              <a:rPr lang="en-IN" sz="1800" dirty="0" err="1" smtClean="0"/>
              <a:t>emp.job%type</a:t>
            </a:r>
            <a:r>
              <a:rPr lang="en-IN" sz="1800" dirty="0" smtClean="0"/>
              <a:t>)</a:t>
            </a:r>
            <a:r>
              <a:rPr lang="en-IN" sz="1800" dirty="0"/>
              <a:t> </a:t>
            </a:r>
            <a:r>
              <a:rPr lang="en-IN" sz="1800" b="1" dirty="0" smtClean="0"/>
              <a:t>return</a:t>
            </a:r>
            <a:r>
              <a:rPr lang="en-IN" sz="1800" dirty="0"/>
              <a:t> number    </a:t>
            </a:r>
          </a:p>
          <a:p>
            <a:r>
              <a:rPr lang="en-IN" sz="1800" b="1" dirty="0"/>
              <a:t>is</a:t>
            </a:r>
            <a:r>
              <a:rPr lang="en-IN" sz="1800" dirty="0"/>
              <a:t>     </a:t>
            </a:r>
          </a:p>
          <a:p>
            <a:r>
              <a:rPr lang="en-IN" sz="1800" dirty="0" smtClean="0"/>
              <a:t>   c</a:t>
            </a:r>
            <a:r>
              <a:rPr lang="en-IN" sz="1800" dirty="0"/>
              <a:t> </a:t>
            </a:r>
            <a:r>
              <a:rPr lang="en-IN" sz="1800" dirty="0" smtClean="0"/>
              <a:t>number(3);</a:t>
            </a:r>
            <a:r>
              <a:rPr lang="en-IN" sz="1800" dirty="0"/>
              <a:t>    </a:t>
            </a:r>
          </a:p>
          <a:p>
            <a:r>
              <a:rPr lang="en-IN" sz="1800" b="1" dirty="0"/>
              <a:t>begin</a:t>
            </a:r>
            <a:r>
              <a:rPr lang="en-IN" sz="1800" dirty="0"/>
              <a:t>    </a:t>
            </a:r>
          </a:p>
          <a:p>
            <a:r>
              <a:rPr lang="en-IN" sz="1800" dirty="0" smtClean="0"/>
              <a:t>   select count(*) into c from </a:t>
            </a:r>
            <a:r>
              <a:rPr lang="en-IN" sz="1800" dirty="0" err="1" smtClean="0"/>
              <a:t>emp</a:t>
            </a:r>
            <a:endParaRPr lang="en-IN" sz="1800" dirty="0" smtClean="0"/>
          </a:p>
          <a:p>
            <a:r>
              <a:rPr lang="en-IN" sz="1800" dirty="0"/>
              <a:t> </a:t>
            </a:r>
            <a:r>
              <a:rPr lang="en-IN" sz="1800" dirty="0" smtClean="0"/>
              <a:t>  where </a:t>
            </a:r>
            <a:r>
              <a:rPr lang="en-IN" sz="1800" dirty="0" err="1" smtClean="0"/>
              <a:t>deptno</a:t>
            </a:r>
            <a:r>
              <a:rPr lang="en-IN" sz="1800" dirty="0" smtClean="0"/>
              <a:t> = a and job = b;</a:t>
            </a:r>
            <a:r>
              <a:rPr lang="en-IN" sz="1800" dirty="0"/>
              <a:t>    </a:t>
            </a:r>
          </a:p>
          <a:p>
            <a:r>
              <a:rPr lang="en-IN" sz="1800" b="1" dirty="0" smtClean="0"/>
              <a:t>   return</a:t>
            </a:r>
            <a:r>
              <a:rPr lang="en-IN" sz="1800" dirty="0"/>
              <a:t> c</a:t>
            </a:r>
            <a:r>
              <a:rPr lang="en-IN" sz="1800" dirty="0" smtClean="0"/>
              <a:t>;</a:t>
            </a:r>
          </a:p>
          <a:p>
            <a:r>
              <a:rPr lang="en-IN" sz="1800" b="1" dirty="0" smtClean="0"/>
              <a:t>exception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when </a:t>
            </a:r>
            <a:r>
              <a:rPr lang="en-IN" sz="1800" dirty="0" err="1" smtClean="0"/>
              <a:t>no_data_found</a:t>
            </a:r>
            <a:r>
              <a:rPr lang="en-IN" sz="1800" dirty="0" smtClean="0"/>
              <a:t> then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b="1" dirty="0" smtClean="0"/>
              <a:t>return 0;</a:t>
            </a:r>
            <a:r>
              <a:rPr lang="en-IN" sz="1800" b="1" dirty="0"/>
              <a:t>    </a:t>
            </a:r>
          </a:p>
          <a:p>
            <a:r>
              <a:rPr lang="en-IN" sz="1800" b="1" dirty="0" smtClean="0"/>
              <a:t>end </a:t>
            </a:r>
            <a:r>
              <a:rPr lang="en-IN" sz="1800" dirty="0" smtClean="0"/>
              <a:t>f1;</a:t>
            </a:r>
            <a:r>
              <a:rPr lang="en-IN" sz="1800" dirty="0"/>
              <a:t>    </a:t>
            </a:r>
          </a:p>
          <a:p>
            <a:r>
              <a:rPr lang="en-IN" sz="1800" dirty="0"/>
              <a:t>/    </a:t>
            </a:r>
            <a:endParaRPr lang="en-IN" sz="18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76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Examples of Functions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8942" y="1747615"/>
            <a:ext cx="4114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CALLING PROGRAM:</a:t>
            </a:r>
          </a:p>
          <a:p>
            <a:r>
              <a:rPr lang="en-IN" sz="1800" b="1" dirty="0" smtClean="0"/>
              <a:t>declare</a:t>
            </a:r>
          </a:p>
          <a:p>
            <a:r>
              <a:rPr lang="en-IN" sz="1800" b="1" dirty="0"/>
              <a:t> </a:t>
            </a:r>
            <a:r>
              <a:rPr lang="en-IN" sz="1800" b="1" dirty="0" smtClean="0"/>
              <a:t>  </a:t>
            </a:r>
            <a:r>
              <a:rPr lang="en-IN" sz="1800" dirty="0" smtClean="0"/>
              <a:t>d </a:t>
            </a:r>
            <a:r>
              <a:rPr lang="en-IN" sz="1800" dirty="0" err="1" smtClean="0"/>
              <a:t>emp.deptno%type</a:t>
            </a:r>
            <a:r>
              <a:rPr lang="en-IN" sz="1800" dirty="0" smtClean="0"/>
              <a:t>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j </a:t>
            </a:r>
            <a:r>
              <a:rPr lang="en-IN" sz="1800" dirty="0" err="1" smtClean="0"/>
              <a:t>emp.job%type</a:t>
            </a:r>
            <a:r>
              <a:rPr lang="en-IN" sz="1800" dirty="0" smtClean="0"/>
              <a:t>;    </a:t>
            </a:r>
          </a:p>
          <a:p>
            <a:r>
              <a:rPr lang="en-IN" sz="1800" dirty="0" smtClean="0"/>
              <a:t>   x number(3);</a:t>
            </a:r>
          </a:p>
          <a:p>
            <a:r>
              <a:rPr lang="en-IN" sz="1800" b="1" dirty="0" smtClean="0"/>
              <a:t>begin</a:t>
            </a:r>
            <a:r>
              <a:rPr lang="en-IN" sz="1800" dirty="0" smtClean="0"/>
              <a:t>    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d := &amp;d;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j := ‘&amp;j’;</a:t>
            </a:r>
          </a:p>
          <a:p>
            <a:r>
              <a:rPr lang="en-IN" sz="1800" dirty="0" smtClean="0"/>
              <a:t>   </a:t>
            </a:r>
            <a:r>
              <a:rPr lang="en-IN" sz="1800" b="1" dirty="0" smtClean="0"/>
              <a:t>x := f1(d, j);   </a:t>
            </a:r>
            <a:r>
              <a:rPr lang="en-IN" sz="1800" dirty="0" smtClean="0"/>
              <a:t> </a:t>
            </a:r>
          </a:p>
          <a:p>
            <a:r>
              <a:rPr lang="en-IN" sz="1800" dirty="0" smtClean="0"/>
              <a:t>   </a:t>
            </a:r>
            <a:r>
              <a:rPr lang="en-IN" sz="1800" dirty="0" err="1" smtClean="0"/>
              <a:t>dbms_output.put_line</a:t>
            </a:r>
            <a:r>
              <a:rPr lang="en-IN" sz="1800" dirty="0" smtClean="0"/>
              <a:t>(‘Total employees are: '|| x);    </a:t>
            </a:r>
          </a:p>
          <a:p>
            <a:r>
              <a:rPr lang="en-IN" sz="1800" b="1" dirty="0" smtClean="0"/>
              <a:t>end</a:t>
            </a:r>
            <a:r>
              <a:rPr lang="en-IN" sz="1800" dirty="0" smtClean="0"/>
              <a:t>;    </a:t>
            </a:r>
          </a:p>
          <a:p>
            <a:r>
              <a:rPr lang="en-IN" sz="1800" dirty="0" smtClean="0"/>
              <a:t>/    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228600" y="609600"/>
            <a:ext cx="841191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Create a function which takes the </a:t>
            </a:r>
            <a:r>
              <a:rPr lang="en-IN" sz="1800" b="1" dirty="0" err="1" smtClean="0"/>
              <a:t>deptno</a:t>
            </a:r>
            <a:r>
              <a:rPr lang="en-IN" sz="1800" b="1" dirty="0" smtClean="0"/>
              <a:t> and job as input parameters from the calling program and returns the total number of employees of that department with that job title.</a:t>
            </a:r>
            <a:endParaRPr lang="en-IN" sz="1800" dirty="0"/>
          </a:p>
        </p:txBody>
      </p:sp>
      <p:sp>
        <p:nvSpPr>
          <p:cNvPr id="9" name="Rectangle 8"/>
          <p:cNvSpPr/>
          <p:nvPr/>
        </p:nvSpPr>
        <p:spPr>
          <a:xfrm>
            <a:off x="206523" y="5943600"/>
            <a:ext cx="841191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C00000"/>
                </a:solidFill>
              </a:rPr>
              <a:t>**You may not write IN in the parameter list (default is IN)</a:t>
            </a:r>
          </a:p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/>
              <a:t>function</a:t>
            </a:r>
            <a:r>
              <a:rPr lang="en-IN" sz="1800" dirty="0"/>
              <a:t> </a:t>
            </a:r>
            <a:r>
              <a:rPr lang="en-IN" sz="1800" dirty="0" smtClean="0"/>
              <a:t>f1(a</a:t>
            </a:r>
            <a:r>
              <a:rPr lang="en-IN" sz="1800" dirty="0"/>
              <a:t> </a:t>
            </a:r>
            <a:r>
              <a:rPr lang="en-IN" sz="1800" dirty="0" err="1" smtClean="0"/>
              <a:t>emp.deptno%type</a:t>
            </a:r>
            <a:r>
              <a:rPr lang="en-IN" sz="1800" dirty="0"/>
              <a:t>, b </a:t>
            </a:r>
            <a:r>
              <a:rPr lang="en-IN" sz="1800" dirty="0" err="1" smtClean="0"/>
              <a:t>emp.hob%type</a:t>
            </a:r>
            <a:r>
              <a:rPr lang="en-IN" sz="1800" dirty="0" smtClean="0"/>
              <a:t>) …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406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981200"/>
            <a:ext cx="4198834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 smtClean="0"/>
              <a:t>procedure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p1(</a:t>
            </a:r>
            <a:r>
              <a:rPr lang="en-IN" sz="1800" dirty="0" err="1" smtClean="0"/>
              <a:t>dd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r>
              <a:rPr lang="en-IN" sz="1800" dirty="0" err="1" smtClean="0"/>
              <a:t>emp.deptno%type</a:t>
            </a:r>
            <a:r>
              <a:rPr lang="en-IN" sz="1800" dirty="0" smtClean="0"/>
              <a:t>,</a:t>
            </a:r>
            <a:r>
              <a:rPr lang="en-IN" sz="1800" dirty="0"/>
              <a:t> </a:t>
            </a:r>
            <a:r>
              <a:rPr lang="en-IN" sz="1800" dirty="0" err="1" smtClean="0"/>
              <a:t>ss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err="1" smtClean="0"/>
              <a:t>emp.sal%type</a:t>
            </a:r>
            <a:r>
              <a:rPr lang="en-IN" sz="1800" dirty="0" smtClean="0"/>
              <a:t>, mm </a:t>
            </a:r>
            <a:r>
              <a:rPr lang="en-IN" sz="1800" b="1" dirty="0" smtClean="0"/>
              <a:t>out</a:t>
            </a:r>
            <a:r>
              <a:rPr lang="en-IN" sz="1800" dirty="0" smtClean="0"/>
              <a:t> number, cc </a:t>
            </a:r>
            <a:r>
              <a:rPr lang="en-IN" sz="1800" b="1" dirty="0" smtClean="0"/>
              <a:t>out</a:t>
            </a:r>
            <a:r>
              <a:rPr lang="en-IN" sz="1800" dirty="0" smtClean="0"/>
              <a:t> number)</a:t>
            </a:r>
            <a:r>
              <a:rPr lang="en-IN" sz="1800" dirty="0"/>
              <a:t>       </a:t>
            </a:r>
          </a:p>
          <a:p>
            <a:r>
              <a:rPr lang="en-IN" sz="1800" b="1" dirty="0"/>
              <a:t>is</a:t>
            </a:r>
            <a:r>
              <a:rPr lang="en-IN" sz="1800" dirty="0"/>
              <a:t> 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   select max(</a:t>
            </a:r>
            <a:r>
              <a:rPr lang="en-IN" sz="1800" dirty="0" err="1" smtClean="0"/>
              <a:t>sal</a:t>
            </a:r>
            <a:r>
              <a:rPr lang="en-IN" sz="1800" dirty="0" smtClean="0"/>
              <a:t>) into mm </a:t>
            </a:r>
            <a:r>
              <a:rPr lang="en-IN" sz="1800" dirty="0"/>
              <a:t>from </a:t>
            </a:r>
            <a:r>
              <a:rPr lang="en-IN" sz="1800" dirty="0" err="1" smtClean="0"/>
              <a:t>emp</a:t>
            </a:r>
            <a:r>
              <a:rPr lang="en-IN" sz="1800" dirty="0" smtClean="0"/>
              <a:t> 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where </a:t>
            </a:r>
            <a:r>
              <a:rPr lang="en-IN" sz="1800" dirty="0" err="1"/>
              <a:t>deptno</a:t>
            </a:r>
            <a:r>
              <a:rPr lang="en-IN" sz="1800" dirty="0"/>
              <a:t> = </a:t>
            </a:r>
            <a:r>
              <a:rPr lang="en-IN" sz="1800" dirty="0" err="1" smtClean="0"/>
              <a:t>dd</a:t>
            </a:r>
            <a:r>
              <a:rPr lang="en-IN" sz="1800" dirty="0" smtClean="0"/>
              <a:t>;</a:t>
            </a:r>
            <a:r>
              <a:rPr lang="en-IN" sz="1800" dirty="0"/>
              <a:t>     </a:t>
            </a:r>
          </a:p>
          <a:p>
            <a:r>
              <a:rPr lang="en-IN" sz="1800" dirty="0"/>
              <a:t>   select count(*) into </a:t>
            </a:r>
            <a:r>
              <a:rPr lang="en-IN" sz="1800" dirty="0" smtClean="0"/>
              <a:t>cc </a:t>
            </a:r>
            <a:r>
              <a:rPr lang="en-IN" sz="1800" dirty="0"/>
              <a:t>from </a:t>
            </a:r>
            <a:r>
              <a:rPr lang="en-IN" sz="1800" dirty="0" err="1" smtClean="0"/>
              <a:t>emp</a:t>
            </a:r>
            <a:r>
              <a:rPr lang="en-IN" sz="1800" dirty="0" smtClean="0"/>
              <a:t> 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where </a:t>
            </a:r>
            <a:r>
              <a:rPr lang="en-IN" sz="1800" dirty="0" err="1" smtClean="0"/>
              <a:t>sal</a:t>
            </a:r>
            <a:r>
              <a:rPr lang="en-IN" sz="1800" dirty="0" smtClean="0"/>
              <a:t> &lt; </a:t>
            </a:r>
            <a:r>
              <a:rPr lang="en-IN" sz="1800" dirty="0" err="1" smtClean="0"/>
              <a:t>ss</a:t>
            </a:r>
            <a:r>
              <a:rPr lang="en-IN" sz="1800" dirty="0" smtClean="0"/>
              <a:t>;</a:t>
            </a:r>
            <a:r>
              <a:rPr lang="en-IN" sz="1800" dirty="0"/>
              <a:t>  </a:t>
            </a:r>
          </a:p>
          <a:p>
            <a:r>
              <a:rPr lang="en-IN" sz="1800" b="1" dirty="0" smtClean="0"/>
              <a:t>exception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when others then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b="1" dirty="0" smtClean="0"/>
              <a:t>return null;</a:t>
            </a:r>
            <a:r>
              <a:rPr lang="en-IN" sz="1800" b="1" dirty="0"/>
              <a:t>    </a:t>
            </a:r>
          </a:p>
          <a:p>
            <a:r>
              <a:rPr lang="en-IN" sz="1800" b="1" dirty="0" smtClean="0"/>
              <a:t>end </a:t>
            </a:r>
            <a:r>
              <a:rPr lang="en-IN" sz="1800" dirty="0" smtClean="0"/>
              <a:t>p1;</a:t>
            </a:r>
            <a:r>
              <a:rPr lang="en-IN" sz="1800" dirty="0"/>
              <a:t>    </a:t>
            </a:r>
          </a:p>
          <a:p>
            <a:r>
              <a:rPr lang="en-IN" sz="1800" dirty="0"/>
              <a:t>/    </a:t>
            </a:r>
            <a:endParaRPr lang="en-IN" sz="18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28600" y="1524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Examples of Procedures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9" y="1752600"/>
            <a:ext cx="4092724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CALLING PROGRAM:</a:t>
            </a:r>
          </a:p>
          <a:p>
            <a:r>
              <a:rPr lang="en-IN" sz="1800" b="1" dirty="0" smtClean="0"/>
              <a:t>declare</a:t>
            </a:r>
            <a:r>
              <a:rPr lang="en-IN" sz="1800" dirty="0" smtClean="0"/>
              <a:t>    </a:t>
            </a:r>
          </a:p>
          <a:p>
            <a:r>
              <a:rPr lang="en-IN" sz="1800" dirty="0" smtClean="0"/>
              <a:t>   d </a:t>
            </a:r>
            <a:r>
              <a:rPr lang="en-IN" sz="1800" dirty="0" err="1" smtClean="0"/>
              <a:t>emp.deptno%tpe</a:t>
            </a:r>
            <a:r>
              <a:rPr lang="en-IN" sz="1800" dirty="0" smtClean="0"/>
              <a:t>;</a:t>
            </a:r>
          </a:p>
          <a:p>
            <a:r>
              <a:rPr lang="en-IN" sz="1800" dirty="0" smtClean="0"/>
              <a:t>   s </a:t>
            </a:r>
            <a:r>
              <a:rPr lang="en-IN" sz="1800" dirty="0" err="1" smtClean="0"/>
              <a:t>emp.sal%type</a:t>
            </a:r>
            <a:r>
              <a:rPr lang="en-IN" sz="1800" dirty="0" smtClean="0"/>
              <a:t>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dirty="0" err="1" smtClean="0"/>
              <a:t>msal</a:t>
            </a:r>
            <a:r>
              <a:rPr lang="en-IN" sz="1800" dirty="0" smtClean="0"/>
              <a:t> number(15,2);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dirty="0" err="1" smtClean="0"/>
              <a:t>totemp</a:t>
            </a:r>
            <a:r>
              <a:rPr lang="en-IN" sz="1800" dirty="0" smtClean="0"/>
              <a:t> number(3);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 smtClean="0"/>
              <a:t>    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d := &amp;d;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s := &amp;s;</a:t>
            </a:r>
          </a:p>
          <a:p>
            <a:r>
              <a:rPr lang="en-IN" sz="1800" dirty="0" smtClean="0"/>
              <a:t>   </a:t>
            </a:r>
            <a:r>
              <a:rPr lang="en-IN" sz="1800" b="1" dirty="0" smtClean="0"/>
              <a:t>p1(d, s, </a:t>
            </a:r>
            <a:r>
              <a:rPr lang="en-IN" sz="1800" b="1" dirty="0" err="1" smtClean="0"/>
              <a:t>msal</a:t>
            </a:r>
            <a:r>
              <a:rPr lang="en-IN" sz="1800" b="1" dirty="0" smtClean="0"/>
              <a:t>, </a:t>
            </a:r>
            <a:r>
              <a:rPr lang="en-IN" sz="1800" b="1" dirty="0" err="1" smtClean="0"/>
              <a:t>totemp</a:t>
            </a:r>
            <a:r>
              <a:rPr lang="en-IN" sz="1800" b="1" dirty="0" smtClean="0"/>
              <a:t>);   </a:t>
            </a:r>
            <a:r>
              <a:rPr lang="en-IN" sz="1800" dirty="0" smtClean="0"/>
              <a:t> </a:t>
            </a:r>
          </a:p>
          <a:p>
            <a:r>
              <a:rPr lang="en-IN" sz="1800" dirty="0" smtClean="0"/>
              <a:t>   </a:t>
            </a:r>
            <a:r>
              <a:rPr lang="en-IN" sz="1800" dirty="0" err="1" smtClean="0"/>
              <a:t>dbms_output.put_line</a:t>
            </a:r>
            <a:r>
              <a:rPr lang="en-IN" sz="1800" dirty="0" smtClean="0"/>
              <a:t>(‘Maximum 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Salary in dept. ‘d||’ is ‘||</a:t>
            </a:r>
            <a:r>
              <a:rPr lang="en-IN" sz="1800" dirty="0" err="1" smtClean="0"/>
              <a:t>msal</a:t>
            </a:r>
            <a:r>
              <a:rPr lang="en-IN" sz="1800" dirty="0" smtClean="0"/>
              <a:t>); </a:t>
            </a:r>
          </a:p>
          <a:p>
            <a:r>
              <a:rPr lang="en-IN" sz="1800" dirty="0" smtClean="0"/>
              <a:t>   </a:t>
            </a:r>
            <a:r>
              <a:rPr lang="en-IN" sz="1800" dirty="0" err="1" smtClean="0"/>
              <a:t>dbms_output.put_line</a:t>
            </a:r>
            <a:r>
              <a:rPr lang="en-IN" sz="1800" dirty="0" smtClean="0"/>
              <a:t>(‘Total no. of 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dirty="0" err="1" smtClean="0"/>
              <a:t>emps</a:t>
            </a:r>
            <a:r>
              <a:rPr lang="en-IN" sz="1800" dirty="0" smtClean="0"/>
              <a:t> earning less than ‘s||’ </a:t>
            </a:r>
            <a:r>
              <a:rPr lang="en-IN" sz="1800" dirty="0"/>
              <a:t>is </a:t>
            </a:r>
            <a:endParaRPr lang="en-IN" sz="1800" dirty="0" smtClean="0"/>
          </a:p>
          <a:p>
            <a:r>
              <a:rPr lang="en-IN" sz="1800" dirty="0"/>
              <a:t> </a:t>
            </a:r>
            <a:r>
              <a:rPr lang="en-IN" sz="1800" dirty="0" smtClean="0"/>
              <a:t>  ‘||</a:t>
            </a:r>
            <a:r>
              <a:rPr lang="en-IN" sz="1800" dirty="0" err="1" smtClean="0"/>
              <a:t>totemp</a:t>
            </a:r>
            <a:r>
              <a:rPr lang="en-IN" sz="1800" dirty="0" smtClean="0"/>
              <a:t>);</a:t>
            </a:r>
          </a:p>
          <a:p>
            <a:r>
              <a:rPr lang="en-IN" sz="1800" b="1" dirty="0" smtClean="0"/>
              <a:t>end</a:t>
            </a:r>
            <a:r>
              <a:rPr lang="en-IN" sz="1800" dirty="0" smtClean="0"/>
              <a:t>;    </a:t>
            </a:r>
          </a:p>
          <a:p>
            <a:r>
              <a:rPr lang="en-IN" sz="1800" dirty="0" smtClean="0"/>
              <a:t>/    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252813" y="685800"/>
            <a:ext cx="841191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Create a procedure which takes as input parameters </a:t>
            </a:r>
            <a:r>
              <a:rPr lang="en-IN" sz="1800" b="1" dirty="0" err="1" smtClean="0"/>
              <a:t>deptno</a:t>
            </a:r>
            <a:r>
              <a:rPr lang="en-IN" sz="1800" b="1" dirty="0" smtClean="0"/>
              <a:t> and salary and returns the maximum salary of that department and total number of employees who are earning less than the salary input.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2281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0557" y="3505200"/>
            <a:ext cx="4052843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CALLING PROGRAM:</a:t>
            </a:r>
          </a:p>
          <a:p>
            <a:r>
              <a:rPr lang="en-IN" sz="1800" b="1" dirty="0" smtClean="0"/>
              <a:t>declare</a:t>
            </a:r>
            <a:r>
              <a:rPr lang="en-IN" sz="1800" dirty="0" smtClean="0"/>
              <a:t>    </a:t>
            </a:r>
          </a:p>
          <a:p>
            <a:r>
              <a:rPr lang="en-IN" sz="1800" dirty="0" smtClean="0"/>
              <a:t>   e </a:t>
            </a:r>
            <a:r>
              <a:rPr lang="en-IN" sz="1800" dirty="0" err="1" smtClean="0"/>
              <a:t>emp.empno%tpe</a:t>
            </a:r>
            <a:r>
              <a:rPr lang="en-IN" sz="1800" dirty="0" smtClean="0"/>
              <a:t>;</a:t>
            </a:r>
          </a:p>
          <a:p>
            <a:r>
              <a:rPr lang="en-IN" sz="1800" dirty="0" smtClean="0"/>
              <a:t>   s </a:t>
            </a:r>
            <a:r>
              <a:rPr lang="en-IN" sz="1800" dirty="0" err="1" smtClean="0"/>
              <a:t>emp.sal%type</a:t>
            </a:r>
            <a:r>
              <a:rPr lang="en-IN" sz="1800" dirty="0" smtClean="0"/>
              <a:t>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c </a:t>
            </a:r>
            <a:r>
              <a:rPr lang="en-IN" sz="1800" dirty="0" err="1" smtClean="0"/>
              <a:t>emp.comm%type</a:t>
            </a:r>
            <a:r>
              <a:rPr lang="en-IN" sz="1800" dirty="0" smtClean="0"/>
              <a:t>;</a:t>
            </a:r>
          </a:p>
          <a:p>
            <a:r>
              <a:rPr lang="en-IN" sz="1800" dirty="0" smtClean="0"/>
              <a:t>   h </a:t>
            </a:r>
            <a:r>
              <a:rPr lang="en-IN" sz="1800" dirty="0" err="1" smtClean="0"/>
              <a:t>emp.hiredate%type</a:t>
            </a:r>
            <a:r>
              <a:rPr lang="en-IN" sz="1800" dirty="0"/>
              <a:t>;</a:t>
            </a:r>
          </a:p>
          <a:p>
            <a:r>
              <a:rPr lang="en-IN" sz="1800" b="1" dirty="0" smtClean="0"/>
              <a:t>begin</a:t>
            </a:r>
            <a:r>
              <a:rPr lang="en-IN" sz="1800" dirty="0" smtClean="0"/>
              <a:t>    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e := &amp;e;</a:t>
            </a:r>
          </a:p>
          <a:p>
            <a:r>
              <a:rPr lang="en-IN" sz="1800" dirty="0" smtClean="0"/>
              <a:t>   select </a:t>
            </a:r>
            <a:r>
              <a:rPr lang="en-IN" sz="1800" dirty="0" err="1" smtClean="0"/>
              <a:t>hiredate</a:t>
            </a:r>
            <a:r>
              <a:rPr lang="en-IN" sz="1800" dirty="0" smtClean="0"/>
              <a:t>, </a:t>
            </a:r>
            <a:r>
              <a:rPr lang="en-IN" sz="1800" dirty="0" err="1" smtClean="0"/>
              <a:t>sal</a:t>
            </a:r>
            <a:r>
              <a:rPr lang="en-IN" sz="1800" dirty="0" smtClean="0"/>
              <a:t>, </a:t>
            </a:r>
            <a:r>
              <a:rPr lang="en-IN" sz="1800" dirty="0" err="1" smtClean="0"/>
              <a:t>comm</a:t>
            </a:r>
            <a:r>
              <a:rPr lang="en-IN" sz="1800" dirty="0" smtClean="0"/>
              <a:t> into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h, s, c from </a:t>
            </a:r>
            <a:r>
              <a:rPr lang="en-IN" sz="1800" dirty="0" err="1" smtClean="0"/>
              <a:t>emp</a:t>
            </a:r>
            <a:r>
              <a:rPr lang="en-IN" sz="1800" dirty="0" smtClean="0"/>
              <a:t> where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dirty="0" err="1" smtClean="0"/>
              <a:t>empno</a:t>
            </a:r>
            <a:r>
              <a:rPr lang="en-IN" sz="1800" dirty="0" smtClean="0"/>
              <a:t> = e;   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252813" y="228600"/>
            <a:ext cx="841191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In the calling program take as input </a:t>
            </a:r>
            <a:r>
              <a:rPr lang="en-IN" sz="1800" b="1" dirty="0" err="1" smtClean="0"/>
              <a:t>empno</a:t>
            </a:r>
            <a:r>
              <a:rPr lang="en-IN" sz="1800" b="1" dirty="0" smtClean="0"/>
              <a:t>. Find the salary, </a:t>
            </a:r>
            <a:r>
              <a:rPr lang="en-IN" sz="1800" b="1" dirty="0" err="1" smtClean="0"/>
              <a:t>comm</a:t>
            </a:r>
            <a:r>
              <a:rPr lang="en-IN" sz="1800" b="1" dirty="0" smtClean="0"/>
              <a:t> and </a:t>
            </a:r>
            <a:r>
              <a:rPr lang="en-IN" sz="1800" b="1" dirty="0" err="1" smtClean="0"/>
              <a:t>hiredate</a:t>
            </a:r>
            <a:r>
              <a:rPr lang="en-IN" sz="1800" b="1" dirty="0" smtClean="0"/>
              <a:t> of this employee. Send all three parameters to a procedure which will return the revised salary and </a:t>
            </a:r>
            <a:r>
              <a:rPr lang="en-IN" sz="1800" b="1" dirty="0" err="1" smtClean="0"/>
              <a:t>comm</a:t>
            </a:r>
            <a:r>
              <a:rPr lang="en-IN" sz="1800" b="1" dirty="0" smtClean="0"/>
              <a:t> as follows:</a:t>
            </a:r>
            <a:endParaRPr lang="en-IN" sz="1800" b="1" dirty="0"/>
          </a:p>
          <a:p>
            <a:r>
              <a:rPr lang="en-IN" sz="1800" b="1" dirty="0" smtClean="0"/>
              <a:t>if the employee has worked for more than 5 years,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800" b="1" dirty="0" err="1" smtClean="0"/>
              <a:t>comm</a:t>
            </a:r>
            <a:r>
              <a:rPr lang="en-IN" sz="1800" b="1" dirty="0" smtClean="0"/>
              <a:t> is increased by 15%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800" b="1" dirty="0" smtClean="0"/>
              <a:t>salary is increased by 25%</a:t>
            </a:r>
            <a:endParaRPr lang="en-IN" sz="1800" b="1" dirty="0"/>
          </a:p>
          <a:p>
            <a:r>
              <a:rPr lang="en-IN" sz="1800" b="1" dirty="0" smtClean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800" b="1" dirty="0" err="1" smtClean="0"/>
              <a:t>comm</a:t>
            </a:r>
            <a:r>
              <a:rPr lang="en-IN" sz="1800" b="1" dirty="0" smtClean="0"/>
              <a:t> is increased by 7%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800" b="1" dirty="0" smtClean="0"/>
              <a:t>salary in increased by 15%</a:t>
            </a:r>
            <a:endParaRPr lang="en-IN" sz="1800" b="1" dirty="0"/>
          </a:p>
          <a:p>
            <a:r>
              <a:rPr lang="en-IN" sz="1800" b="1" dirty="0" smtClean="0"/>
              <a:t>The new values of salary and </a:t>
            </a:r>
            <a:r>
              <a:rPr lang="en-IN" sz="1800" b="1" dirty="0" err="1" smtClean="0"/>
              <a:t>comm</a:t>
            </a:r>
            <a:r>
              <a:rPr lang="en-IN" sz="1800" b="1" dirty="0" smtClean="0"/>
              <a:t> are sent back to the calling program where the values are updated in the </a:t>
            </a:r>
            <a:r>
              <a:rPr lang="en-IN" sz="1800" b="1" dirty="0" err="1" smtClean="0"/>
              <a:t>emp</a:t>
            </a:r>
            <a:r>
              <a:rPr lang="en-IN" sz="1800" b="1" dirty="0" smtClean="0"/>
              <a:t>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1880" y="3505200"/>
            <a:ext cx="4052843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 smtClean="0"/>
              <a:t>  </a:t>
            </a:r>
            <a:r>
              <a:rPr lang="en-IN" sz="1800" b="1" dirty="0" smtClean="0"/>
              <a:t>proc1(h, s, c);</a:t>
            </a:r>
          </a:p>
          <a:p>
            <a:r>
              <a:rPr lang="en-IN" sz="1800" dirty="0" smtClean="0"/>
              <a:t>  update </a:t>
            </a:r>
            <a:r>
              <a:rPr lang="en-IN" sz="1800" dirty="0" err="1" smtClean="0"/>
              <a:t>emp</a:t>
            </a:r>
            <a:endParaRPr lang="en-IN" sz="1800" dirty="0" smtClean="0"/>
          </a:p>
          <a:p>
            <a:r>
              <a:rPr lang="en-IN" sz="1800" dirty="0" smtClean="0"/>
              <a:t>  set </a:t>
            </a:r>
            <a:r>
              <a:rPr lang="en-IN" sz="1800" dirty="0" err="1" smtClean="0"/>
              <a:t>sal</a:t>
            </a:r>
            <a:r>
              <a:rPr lang="en-IN" sz="1800" dirty="0" smtClean="0"/>
              <a:t> = s, </a:t>
            </a:r>
            <a:r>
              <a:rPr lang="en-IN" sz="1800" dirty="0" err="1" smtClean="0"/>
              <a:t>comm</a:t>
            </a:r>
            <a:r>
              <a:rPr lang="en-IN" sz="1800" dirty="0" smtClean="0"/>
              <a:t> = c</a:t>
            </a:r>
          </a:p>
          <a:p>
            <a:r>
              <a:rPr lang="en-IN" sz="1800" dirty="0" smtClean="0"/>
              <a:t>  where </a:t>
            </a:r>
            <a:r>
              <a:rPr lang="en-IN" sz="1800" dirty="0" err="1" smtClean="0"/>
              <a:t>empno</a:t>
            </a:r>
            <a:r>
              <a:rPr lang="en-IN" sz="1800" dirty="0" smtClean="0"/>
              <a:t> = e;</a:t>
            </a:r>
          </a:p>
          <a:p>
            <a:r>
              <a:rPr lang="en-IN" sz="1800" dirty="0" smtClean="0"/>
              <a:t>  commit;</a:t>
            </a:r>
          </a:p>
          <a:p>
            <a:r>
              <a:rPr lang="en-IN" sz="1800" b="1" dirty="0"/>
              <a:t>exception</a:t>
            </a:r>
          </a:p>
          <a:p>
            <a:r>
              <a:rPr lang="en-IN" sz="1800" dirty="0"/>
              <a:t>   when </a:t>
            </a:r>
            <a:r>
              <a:rPr lang="en-IN" sz="1800" dirty="0" err="1" smtClean="0"/>
              <a:t>no_data_found</a:t>
            </a:r>
            <a:r>
              <a:rPr lang="en-IN" sz="1800" dirty="0" smtClean="0"/>
              <a:t> </a:t>
            </a:r>
            <a:r>
              <a:rPr lang="en-IN" sz="1800" dirty="0"/>
              <a:t>then</a:t>
            </a:r>
          </a:p>
          <a:p>
            <a:r>
              <a:rPr lang="en-IN" sz="1800" dirty="0"/>
              <a:t>   </a:t>
            </a:r>
            <a:r>
              <a:rPr lang="en-IN" sz="1800" dirty="0" err="1"/>
              <a:t>dbms_output.put_line</a:t>
            </a:r>
            <a:r>
              <a:rPr lang="en-IN" sz="1800" dirty="0" smtClean="0"/>
              <a:t>(‘Employee 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does not exist’);</a:t>
            </a:r>
            <a:r>
              <a:rPr lang="en-IN" sz="1800" dirty="0"/>
              <a:t> </a:t>
            </a:r>
          </a:p>
          <a:p>
            <a:r>
              <a:rPr lang="en-IN" sz="1800" b="1" dirty="0" smtClean="0"/>
              <a:t>end;</a:t>
            </a:r>
          </a:p>
          <a:p>
            <a:r>
              <a:rPr lang="en-IN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884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868" y="2610683"/>
            <a:ext cx="8305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 smtClean="0"/>
              <a:t>procedure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proc1 (</a:t>
            </a:r>
            <a:r>
              <a:rPr lang="en-IN" sz="1800" dirty="0" err="1" smtClean="0"/>
              <a:t>hh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r>
              <a:rPr lang="en-IN" sz="1800" dirty="0" smtClean="0"/>
              <a:t>date,</a:t>
            </a:r>
            <a:r>
              <a:rPr lang="en-IN" sz="1800" dirty="0"/>
              <a:t> </a:t>
            </a:r>
            <a:r>
              <a:rPr lang="en-IN" sz="1800" dirty="0" err="1" smtClean="0"/>
              <a:t>ss</a:t>
            </a:r>
            <a:r>
              <a:rPr lang="en-IN" sz="1800" dirty="0"/>
              <a:t> </a:t>
            </a:r>
            <a:r>
              <a:rPr lang="en-IN" sz="1800" b="1" dirty="0" err="1" smtClean="0"/>
              <a:t>inout</a:t>
            </a:r>
            <a:r>
              <a:rPr lang="en-IN" sz="1800" b="1" dirty="0" smtClean="0"/>
              <a:t> </a:t>
            </a:r>
            <a:r>
              <a:rPr lang="en-IN" sz="1800" dirty="0" err="1" smtClean="0"/>
              <a:t>emp.sal%type</a:t>
            </a:r>
            <a:r>
              <a:rPr lang="en-IN" sz="1800" dirty="0" smtClean="0"/>
              <a:t>, cc </a:t>
            </a:r>
            <a:r>
              <a:rPr lang="en-IN" sz="1800" b="1" dirty="0" err="1" smtClean="0"/>
              <a:t>inout</a:t>
            </a:r>
            <a:r>
              <a:rPr lang="en-IN" sz="1800" dirty="0"/>
              <a:t> </a:t>
            </a:r>
            <a:r>
              <a:rPr lang="en-IN" sz="1800" dirty="0" err="1" smtClean="0"/>
              <a:t>emp.comm%type</a:t>
            </a:r>
            <a:r>
              <a:rPr lang="en-IN" sz="1800" dirty="0" smtClean="0"/>
              <a:t>)</a:t>
            </a:r>
            <a:r>
              <a:rPr lang="en-IN" sz="1800" dirty="0"/>
              <a:t>       </a:t>
            </a:r>
          </a:p>
          <a:p>
            <a:r>
              <a:rPr lang="en-IN" sz="1800" b="1" dirty="0"/>
              <a:t>is</a:t>
            </a:r>
            <a:r>
              <a:rPr lang="en-IN" sz="1800" dirty="0"/>
              <a:t> 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   if (</a:t>
            </a:r>
            <a:r>
              <a:rPr lang="en-IN" sz="1800" dirty="0" err="1" smtClean="0"/>
              <a:t>months_between</a:t>
            </a:r>
            <a:r>
              <a:rPr lang="en-IN" sz="1800" dirty="0" smtClean="0"/>
              <a:t>(</a:t>
            </a:r>
            <a:r>
              <a:rPr lang="en-IN" sz="1800" dirty="0" err="1" smtClean="0"/>
              <a:t>sysdate</a:t>
            </a:r>
            <a:r>
              <a:rPr lang="en-IN" sz="1800" dirty="0" smtClean="0"/>
              <a:t>, </a:t>
            </a:r>
            <a:r>
              <a:rPr lang="en-IN" sz="1800" dirty="0" err="1" smtClean="0"/>
              <a:t>hh</a:t>
            </a:r>
            <a:r>
              <a:rPr lang="en-IN" sz="1800" dirty="0" smtClean="0"/>
              <a:t>) / 12) &gt; 5 then</a:t>
            </a:r>
          </a:p>
          <a:p>
            <a:r>
              <a:rPr lang="en-IN" sz="1800" dirty="0"/>
              <a:t>	</a:t>
            </a:r>
            <a:r>
              <a:rPr lang="en-IN" sz="1800" dirty="0" err="1" smtClean="0"/>
              <a:t>ss</a:t>
            </a:r>
            <a:r>
              <a:rPr lang="en-IN" sz="1800" dirty="0" smtClean="0"/>
              <a:t> := </a:t>
            </a:r>
            <a:r>
              <a:rPr lang="en-IN" sz="1800" dirty="0" err="1" smtClean="0"/>
              <a:t>ss</a:t>
            </a:r>
            <a:r>
              <a:rPr lang="en-IN" sz="1800" dirty="0" smtClean="0"/>
              <a:t>*1.25;</a:t>
            </a:r>
          </a:p>
          <a:p>
            <a:r>
              <a:rPr lang="en-IN" sz="1800" dirty="0"/>
              <a:t>	</a:t>
            </a:r>
            <a:r>
              <a:rPr lang="en-IN" sz="1800" dirty="0" smtClean="0"/>
              <a:t>cc := cc*1.15;    </a:t>
            </a:r>
          </a:p>
          <a:p>
            <a:r>
              <a:rPr lang="en-IN" sz="1800" dirty="0" smtClean="0"/>
              <a:t>   else</a:t>
            </a:r>
          </a:p>
          <a:p>
            <a:r>
              <a:rPr lang="en-IN" sz="1800" dirty="0" smtClean="0"/>
              <a:t>	</a:t>
            </a:r>
            <a:r>
              <a:rPr lang="en-IN" sz="1800" dirty="0" err="1" smtClean="0"/>
              <a:t>ss</a:t>
            </a:r>
            <a:r>
              <a:rPr lang="en-IN" sz="1800" dirty="0" smtClean="0"/>
              <a:t> </a:t>
            </a:r>
            <a:r>
              <a:rPr lang="en-IN" sz="1800" dirty="0"/>
              <a:t>:= </a:t>
            </a:r>
            <a:r>
              <a:rPr lang="en-IN" sz="1800" dirty="0" err="1" smtClean="0"/>
              <a:t>ss</a:t>
            </a:r>
            <a:r>
              <a:rPr lang="en-IN" sz="1800" dirty="0" smtClean="0"/>
              <a:t>*1.15</a:t>
            </a:r>
            <a:r>
              <a:rPr lang="en-IN" sz="1800" dirty="0"/>
              <a:t>;</a:t>
            </a:r>
          </a:p>
          <a:p>
            <a:r>
              <a:rPr lang="en-IN" sz="1800" dirty="0"/>
              <a:t>	cc := </a:t>
            </a:r>
            <a:r>
              <a:rPr lang="en-IN" sz="1800" dirty="0" smtClean="0"/>
              <a:t>cc*1.07;</a:t>
            </a:r>
            <a:endParaRPr lang="en-IN" sz="1800" dirty="0"/>
          </a:p>
          <a:p>
            <a:r>
              <a:rPr lang="en-IN" sz="1800" dirty="0" smtClean="0"/>
              <a:t>   end if;</a:t>
            </a:r>
            <a:endParaRPr lang="en-IN" sz="1800" dirty="0"/>
          </a:p>
          <a:p>
            <a:r>
              <a:rPr lang="en-IN" sz="1800" b="1" dirty="0" smtClean="0"/>
              <a:t>end </a:t>
            </a:r>
            <a:r>
              <a:rPr lang="en-IN" sz="1800" dirty="0" smtClean="0"/>
              <a:t>proc1;</a:t>
            </a:r>
            <a:r>
              <a:rPr lang="en-IN" sz="1800" dirty="0"/>
              <a:t>    </a:t>
            </a:r>
          </a:p>
          <a:p>
            <a:r>
              <a:rPr lang="en-IN" sz="1800" dirty="0"/>
              <a:t>/    </a:t>
            </a:r>
            <a:endParaRPr lang="en-IN" sz="18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28600" y="1524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Examples of Procedures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813" y="685800"/>
            <a:ext cx="841191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if the employee has worked for more than 5 years,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800" b="1" dirty="0" err="1" smtClean="0"/>
              <a:t>comm</a:t>
            </a:r>
            <a:r>
              <a:rPr lang="en-IN" sz="1800" b="1" dirty="0" smtClean="0"/>
              <a:t> is increased by 15%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800" b="1" dirty="0" smtClean="0"/>
              <a:t>salary is increased by 25%</a:t>
            </a:r>
            <a:endParaRPr lang="en-IN" sz="1800" b="1" dirty="0"/>
          </a:p>
          <a:p>
            <a:r>
              <a:rPr lang="en-IN" sz="1800" b="1" dirty="0" smtClean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800" b="1" dirty="0" err="1" smtClean="0"/>
              <a:t>comm</a:t>
            </a:r>
            <a:r>
              <a:rPr lang="en-IN" sz="1800" b="1" dirty="0" smtClean="0"/>
              <a:t> is increased by 7%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800" b="1" dirty="0" smtClean="0"/>
              <a:t>salary in increased by 15%            </a:t>
            </a:r>
            <a:r>
              <a:rPr lang="en-IN" sz="1800" b="1" dirty="0" smtClean="0">
                <a:solidFill>
                  <a:srgbClr val="C00000"/>
                </a:solidFill>
              </a:rPr>
              <a:t>*Assuming </a:t>
            </a:r>
            <a:r>
              <a:rPr lang="en-IN" sz="1800" b="1" dirty="0" err="1" smtClean="0">
                <a:solidFill>
                  <a:srgbClr val="C00000"/>
                </a:solidFill>
              </a:rPr>
              <a:t>comm</a:t>
            </a:r>
            <a:r>
              <a:rPr lang="en-IN" sz="1800" b="1" dirty="0" smtClean="0">
                <a:solidFill>
                  <a:srgbClr val="C00000"/>
                </a:solidFill>
              </a:rPr>
              <a:t> is not null</a:t>
            </a:r>
            <a:endParaRPr lang="en-IN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469" y="2120544"/>
            <a:ext cx="822960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A</a:t>
            </a:r>
            <a:r>
              <a:rPr lang="en-IN" sz="2000" dirty="0"/>
              <a:t> </a:t>
            </a:r>
            <a:r>
              <a:rPr lang="en-IN" sz="2000" b="1" dirty="0"/>
              <a:t>package</a:t>
            </a:r>
            <a:r>
              <a:rPr lang="en-IN" sz="2000" dirty="0"/>
              <a:t> is </a:t>
            </a:r>
            <a:r>
              <a:rPr lang="en-IN" sz="2000" dirty="0" smtClean="0"/>
              <a:t>an database object </a:t>
            </a:r>
            <a:r>
              <a:rPr lang="en-IN" sz="2000" dirty="0"/>
              <a:t>that groups logically related PL/SQL types, variables, constants, subprograms, cursors, and exceptions. </a:t>
            </a:r>
            <a:endParaRPr lang="en-IN" sz="2000" dirty="0" smtClean="0"/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A </a:t>
            </a:r>
            <a:r>
              <a:rPr lang="en-IN" sz="2000" dirty="0"/>
              <a:t>package is compiled and stored in the database, where many applications can share its contents</a:t>
            </a:r>
            <a:r>
              <a:rPr lang="en-IN" sz="20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The first time you invoke a package subprogram, Oracle Database loads the whole package into memory. Subsequent invocations of other subprograms in same the package require no </a:t>
            </a:r>
            <a:r>
              <a:rPr lang="en-IN" sz="2000" dirty="0" smtClean="0"/>
              <a:t>separate disk I/O.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A </a:t>
            </a:r>
            <a:r>
              <a:rPr lang="en-IN" sz="2000" dirty="0"/>
              <a:t>package always has a </a:t>
            </a:r>
            <a:r>
              <a:rPr lang="en-IN" sz="2000" b="1" dirty="0"/>
              <a:t>specification</a:t>
            </a:r>
            <a:r>
              <a:rPr lang="en-IN" sz="2000" dirty="0"/>
              <a:t>, which declares the </a:t>
            </a:r>
            <a:r>
              <a:rPr lang="en-IN" sz="2000" b="1" dirty="0"/>
              <a:t>public items</a:t>
            </a:r>
            <a:r>
              <a:rPr lang="en-IN" sz="2000" dirty="0"/>
              <a:t> that can be referenced from outside the package</a:t>
            </a:r>
            <a:r>
              <a:rPr lang="en-IN" sz="20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If the public items include cursors or subprograms, then the package must also have a </a:t>
            </a:r>
            <a:r>
              <a:rPr lang="en-IN" sz="2000" b="1" dirty="0"/>
              <a:t>body</a:t>
            </a:r>
            <a:r>
              <a:rPr lang="en-IN" sz="2000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Packages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AutoShape 2" descr="Oracle PL/SQL Packages - Components and Advantage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4790"/>
            <a:ext cx="5090160" cy="16840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07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276600"/>
            <a:ext cx="8229600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Package Specification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It just DECLARES the types, variables, constants, exceptions, cursors, and subprograms that can be referenced from outside the package. </a:t>
            </a:r>
            <a:endParaRPr lang="en-IN" sz="2000" dirty="0" smtClean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It </a:t>
            </a:r>
            <a:r>
              <a:rPr lang="en-IN" sz="2000" dirty="0"/>
              <a:t>contains all information about the content of the package, but </a:t>
            </a:r>
            <a:r>
              <a:rPr lang="en-IN" sz="2000" dirty="0">
                <a:solidFill>
                  <a:srgbClr val="FF0000"/>
                </a:solidFill>
              </a:rPr>
              <a:t>excludes</a:t>
            </a:r>
            <a:r>
              <a:rPr lang="en-IN" sz="2000" dirty="0"/>
              <a:t> the code for the subprograms.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All </a:t>
            </a:r>
            <a:r>
              <a:rPr lang="en-IN" sz="2000" dirty="0"/>
              <a:t>objects placed in the specification are called public objects. </a:t>
            </a:r>
            <a:endParaRPr lang="en-IN" sz="2000" dirty="0" smtClean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Any </a:t>
            </a:r>
            <a:r>
              <a:rPr lang="en-IN" sz="2000" dirty="0"/>
              <a:t>subprogram not in the package specification but coded in the package body is called a private object</a:t>
            </a:r>
            <a:r>
              <a:rPr lang="en-IN" sz="2000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Structure of a Package</a:t>
            </a:r>
            <a:endParaRPr lang="en-IN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7912725"/>
              </p:ext>
            </p:extLst>
          </p:nvPr>
        </p:nvGraphicFramePr>
        <p:xfrm>
          <a:off x="1219200" y="1295400"/>
          <a:ext cx="68580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10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5919-33FF-4E25-AE35-6F8532412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2FFB81-3777-4C07-9436-AA9B1E96B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6046F2-2329-466A-871B-50D97E787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67D38A-A1AF-436C-96ED-A29E62014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AB4082-AF36-49D0-9495-E5F61BBCF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79" y="1524000"/>
            <a:ext cx="8229600" cy="447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Package Body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The package body has the codes for various methods declared in the package specification and other private declarations, which are hidden from the code outside the package</a:t>
            </a:r>
            <a:r>
              <a:rPr lang="en-IN" sz="2000" dirty="0" smtClean="0"/>
              <a:t>.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If a package specification declares cursors or subprograms, then a package body is required; otherwise, it is </a:t>
            </a:r>
            <a:r>
              <a:rPr lang="en-IN" sz="2000" dirty="0" smtClean="0"/>
              <a:t>optional.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package body and package specification must be in the same schema.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Every </a:t>
            </a:r>
            <a:r>
              <a:rPr lang="en-IN" sz="2000" dirty="0"/>
              <a:t>cursor or subprogram declaration in the package specification must have a corresponding definition in the package body. </a:t>
            </a:r>
            <a:endParaRPr lang="en-IN" sz="2000" dirty="0" smtClean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headings of corresponding subprogram declarations and definitions must match word for word, except for white space.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Package Body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7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79" y="1600200"/>
            <a:ext cx="8229600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dirty="0"/>
              <a:t>CREATE [OR REPLACE] PACKAGE &lt;</a:t>
            </a:r>
            <a:r>
              <a:rPr lang="en-IN" sz="2000" dirty="0" err="1"/>
              <a:t>package_name</a:t>
            </a:r>
            <a:r>
              <a:rPr lang="en-IN" sz="2000" dirty="0"/>
              <a:t>&gt; </a:t>
            </a:r>
            <a:endParaRPr lang="en-IN" sz="2000" dirty="0" smtClean="0"/>
          </a:p>
          <a:p>
            <a:pPr>
              <a:spcBef>
                <a:spcPts val="600"/>
              </a:spcBef>
            </a:pPr>
            <a:r>
              <a:rPr lang="en-IN" sz="2000" dirty="0" smtClean="0"/>
              <a:t>AS 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&lt;</a:t>
            </a:r>
            <a:r>
              <a:rPr lang="en-IN" sz="2000" dirty="0" err="1"/>
              <a:t>sub_program</a:t>
            </a:r>
            <a:r>
              <a:rPr lang="en-IN" sz="2000" dirty="0"/>
              <a:t> and public element declaration&gt; . . </a:t>
            </a:r>
            <a:endParaRPr lang="en-IN" sz="2000" dirty="0" smtClean="0"/>
          </a:p>
          <a:p>
            <a:pPr>
              <a:spcBef>
                <a:spcPts val="600"/>
              </a:spcBef>
            </a:pPr>
            <a:r>
              <a:rPr lang="en-IN" sz="2000" dirty="0" smtClean="0"/>
              <a:t>END </a:t>
            </a:r>
            <a:r>
              <a:rPr lang="en-IN" sz="2000" dirty="0"/>
              <a:t>&lt;package name</a:t>
            </a:r>
            <a:r>
              <a:rPr lang="en-IN" sz="2000" dirty="0" smtClean="0"/>
              <a:t>&gt;;</a:t>
            </a:r>
            <a:endParaRPr lang="en-IN" sz="20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Package Specification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938" y="3505200"/>
            <a:ext cx="8229600" cy="3093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dirty="0"/>
              <a:t>CREATE [OR REPLACE] PACKAGE </a:t>
            </a:r>
            <a:r>
              <a:rPr lang="en-IN" sz="2000" dirty="0" smtClean="0"/>
              <a:t>pck1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AS 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a number(10);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b constant number(2) := 35;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cursor c1 </a:t>
            </a:r>
            <a:r>
              <a:rPr lang="en-IN" sz="2000" dirty="0" smtClean="0"/>
              <a:t>return </a:t>
            </a:r>
            <a:r>
              <a:rPr lang="en-IN" sz="2000" dirty="0" err="1" smtClean="0"/>
              <a:t>emp%rowtype</a:t>
            </a:r>
            <a:r>
              <a:rPr lang="en-IN" sz="2000" dirty="0" smtClean="0"/>
              <a:t>;</a:t>
            </a:r>
            <a:endParaRPr lang="en-IN" sz="2000" dirty="0" smtClean="0"/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function f1(a in number, b in varchar2) return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procedure p1(x in number, y out number); 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END </a:t>
            </a:r>
            <a:r>
              <a:rPr lang="en-IN" sz="2000" dirty="0"/>
              <a:t>&lt;package name</a:t>
            </a:r>
            <a:r>
              <a:rPr lang="en-IN" sz="2000" dirty="0" smtClean="0"/>
              <a:t>&gt;;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25007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22960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dirty="0"/>
              <a:t>CREATE [OR REPLACE] PACKAGE BODY &lt;</a:t>
            </a:r>
            <a:r>
              <a:rPr lang="en-IN" sz="2000" dirty="0" err="1"/>
              <a:t>package_name</a:t>
            </a:r>
            <a:r>
              <a:rPr lang="en-IN" sz="2000" dirty="0"/>
              <a:t>&gt; </a:t>
            </a:r>
            <a:endParaRPr lang="en-IN" sz="2000" dirty="0" smtClean="0"/>
          </a:p>
          <a:p>
            <a:pPr>
              <a:spcBef>
                <a:spcPts val="600"/>
              </a:spcBef>
            </a:pPr>
            <a:r>
              <a:rPr lang="en-IN" sz="2000" dirty="0" smtClean="0"/>
              <a:t>AS 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   &lt;</a:t>
            </a:r>
            <a:r>
              <a:rPr lang="en-IN" sz="2000" dirty="0" err="1" smtClean="0"/>
              <a:t>global_declaration</a:t>
            </a:r>
            <a:r>
              <a:rPr lang="en-IN" sz="2000" dirty="0" smtClean="0"/>
              <a:t> part&gt; 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   &lt;</a:t>
            </a:r>
            <a:r>
              <a:rPr lang="en-IN" sz="2000" dirty="0"/>
              <a:t>Private element definition&gt; </a:t>
            </a:r>
            <a:endParaRPr lang="en-IN" sz="2000" dirty="0" smtClean="0"/>
          </a:p>
          <a:p>
            <a:pPr>
              <a:spcBef>
                <a:spcPts val="600"/>
              </a:spcBef>
            </a:pPr>
            <a:r>
              <a:rPr lang="en-IN" sz="2000" dirty="0" smtClean="0"/>
              <a:t>BEGIN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   &lt;executable </a:t>
            </a:r>
            <a:r>
              <a:rPr lang="en-IN" sz="2000" dirty="0" smtClean="0"/>
              <a:t>statements, initialization part&gt; </a:t>
            </a:r>
            <a:endParaRPr lang="en-IN" sz="2000" dirty="0" smtClean="0"/>
          </a:p>
          <a:p>
            <a:pPr>
              <a:spcBef>
                <a:spcPts val="600"/>
              </a:spcBef>
            </a:pPr>
            <a:r>
              <a:rPr lang="en-IN" sz="2000" dirty="0" smtClean="0"/>
              <a:t>EXCEPTION</a:t>
            </a:r>
            <a:endParaRPr lang="en-IN" sz="2000" dirty="0"/>
          </a:p>
          <a:p>
            <a:pPr>
              <a:spcBef>
                <a:spcPts val="600"/>
              </a:spcBef>
            </a:pPr>
            <a:r>
              <a:rPr lang="en-IN" sz="2000" dirty="0" smtClean="0"/>
              <a:t>   &lt;exception handlers&gt; </a:t>
            </a:r>
            <a:endParaRPr lang="en-IN" sz="2000" dirty="0"/>
          </a:p>
          <a:p>
            <a:pPr>
              <a:spcBef>
                <a:spcPts val="600"/>
              </a:spcBef>
            </a:pPr>
            <a:r>
              <a:rPr lang="en-IN" sz="2000" dirty="0" smtClean="0"/>
              <a:t>END </a:t>
            </a:r>
            <a:r>
              <a:rPr lang="en-IN" sz="2000" dirty="0"/>
              <a:t>&lt;</a:t>
            </a:r>
            <a:r>
              <a:rPr lang="en-IN" sz="2000" dirty="0" err="1"/>
              <a:t>package_name</a:t>
            </a:r>
            <a:r>
              <a:rPr lang="en-IN" sz="2000" dirty="0" smtClean="0"/>
              <a:t>&gt;;</a:t>
            </a:r>
            <a:endParaRPr lang="en-IN" sz="20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Package Body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484" y="5029200"/>
            <a:ext cx="82296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800" b="1" dirty="0" smtClean="0">
                <a:solidFill>
                  <a:srgbClr val="00B050"/>
                </a:solidFill>
              </a:rPr>
              <a:t>In the calling program, any object from the package is referred to as:</a:t>
            </a:r>
          </a:p>
          <a:p>
            <a:pPr>
              <a:spcBef>
                <a:spcPts val="600"/>
              </a:spcBef>
            </a:pPr>
            <a:r>
              <a:rPr lang="en-IN" sz="1800" b="1" dirty="0" err="1" smtClean="0">
                <a:solidFill>
                  <a:srgbClr val="00B050"/>
                </a:solidFill>
              </a:rPr>
              <a:t>package_name.object_name</a:t>
            </a:r>
            <a:endParaRPr lang="en-IN" sz="1800" b="1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1800" b="1" dirty="0" err="1" smtClean="0">
                <a:solidFill>
                  <a:srgbClr val="00B050"/>
                </a:solidFill>
              </a:rPr>
              <a:t>i.e</a:t>
            </a:r>
            <a:r>
              <a:rPr lang="en-IN" sz="1800" b="1" dirty="0" smtClean="0">
                <a:solidFill>
                  <a:srgbClr val="00B05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IN" sz="1800" b="1" dirty="0" smtClean="0">
                <a:solidFill>
                  <a:srgbClr val="00B050"/>
                </a:solidFill>
              </a:rPr>
              <a:t>pck1.a</a:t>
            </a:r>
          </a:p>
          <a:p>
            <a:pPr>
              <a:spcBef>
                <a:spcPts val="600"/>
              </a:spcBef>
            </a:pPr>
            <a:r>
              <a:rPr lang="en-IN" sz="1800" b="1" dirty="0" smtClean="0">
                <a:solidFill>
                  <a:srgbClr val="00B050"/>
                </a:solidFill>
              </a:rPr>
              <a:t>pck1.f1(a, b)</a:t>
            </a:r>
          </a:p>
        </p:txBody>
      </p:sp>
    </p:spTree>
    <p:extLst>
      <p:ext uri="{BB962C8B-B14F-4D97-AF65-F5344CB8AC3E}">
        <p14:creationId xmlns:p14="http://schemas.microsoft.com/office/powerpoint/2010/main" val="23808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79" y="1447800"/>
            <a:ext cx="8229600" cy="4862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The main purpose of creating Subprograms is for: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 smtClean="0"/>
              <a:t>Code reusability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 smtClean="0"/>
              <a:t>Creating separate modules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 smtClean="0"/>
              <a:t>Easy way of compiling and executing code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The Subprograms in PL/SQL are: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IN" sz="2000" dirty="0" smtClean="0"/>
              <a:t>Functions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IN" sz="2000" dirty="0" smtClean="0"/>
              <a:t>Procedures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Subprograms are called Named blocks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main difference between procedure and a function is, a function must </a:t>
            </a:r>
            <a:r>
              <a:rPr lang="en-IN" sz="2000" b="1" dirty="0"/>
              <a:t>always return a value</a:t>
            </a:r>
            <a:r>
              <a:rPr lang="en-IN" sz="2000" dirty="0"/>
              <a:t>, and on the other hand a procedure may or may not return a value. </a:t>
            </a:r>
            <a:endParaRPr lang="en-IN" sz="2000" dirty="0" smtClean="0"/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They are stored as objects inside the database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They can be called from other anonymous or named blocks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Introduction to Subprograms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229600" cy="5324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CREATE PACKAGE </a:t>
            </a:r>
            <a:r>
              <a:rPr lang="en-IN" sz="1800" dirty="0" err="1">
                <a:solidFill>
                  <a:schemeClr val="tx2">
                    <a:lumMod val="75000"/>
                  </a:schemeClr>
                </a:solidFill>
              </a:rPr>
              <a:t>emp_bonus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I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AS 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  PROCEDURE </a:t>
            </a:r>
            <a:r>
              <a:rPr lang="en-IN" sz="1800" dirty="0" err="1">
                <a:solidFill>
                  <a:schemeClr val="tx2">
                    <a:lumMod val="75000"/>
                  </a:schemeClr>
                </a:solidFill>
              </a:rPr>
              <a:t>calc_bonus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IN" sz="1800" dirty="0" err="1">
                <a:solidFill>
                  <a:schemeClr val="tx2">
                    <a:lumMod val="75000"/>
                  </a:schemeClr>
                </a:solidFill>
              </a:rPr>
              <a:t>date_hired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tx2">
                    <a:lumMod val="75000"/>
                  </a:schemeClr>
                </a:solidFill>
              </a:rPr>
              <a:t>employees.hiredate%TYPE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END </a:t>
            </a:r>
            <a:r>
              <a:rPr lang="en-IN" sz="1800" dirty="0" err="1">
                <a:solidFill>
                  <a:schemeClr val="tx2">
                    <a:lumMod val="75000"/>
                  </a:schemeClr>
                </a:solidFill>
              </a:rPr>
              <a:t>emp_bonus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I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/ 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CREATE </a:t>
            </a:r>
            <a:r>
              <a:rPr lang="en-IN" sz="1800" dirty="0">
                <a:solidFill>
                  <a:srgbClr val="0070C0"/>
                </a:solidFill>
              </a:rPr>
              <a:t>PACKAGE BODY </a:t>
            </a:r>
            <a:r>
              <a:rPr lang="en-IN" sz="1800" dirty="0" err="1">
                <a:solidFill>
                  <a:srgbClr val="0070C0"/>
                </a:solidFill>
              </a:rPr>
              <a:t>emp_bonus</a:t>
            </a:r>
            <a:r>
              <a:rPr lang="en-IN" sz="1800" dirty="0">
                <a:solidFill>
                  <a:srgbClr val="0070C0"/>
                </a:solidFill>
              </a:rPr>
              <a:t> </a:t>
            </a:r>
            <a:endParaRPr lang="en-IN" sz="1800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AS 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PROCEDURE </a:t>
            </a:r>
            <a:r>
              <a:rPr lang="en-IN" sz="1800" dirty="0" err="1">
                <a:solidFill>
                  <a:srgbClr val="0070C0"/>
                </a:solidFill>
              </a:rPr>
              <a:t>calc_bonus</a:t>
            </a:r>
            <a:r>
              <a:rPr lang="en-IN" sz="1800" dirty="0">
                <a:solidFill>
                  <a:srgbClr val="0070C0"/>
                </a:solidFill>
              </a:rPr>
              <a:t> (</a:t>
            </a:r>
            <a:r>
              <a:rPr lang="en-IN" sz="1800" dirty="0" err="1">
                <a:solidFill>
                  <a:srgbClr val="0070C0"/>
                </a:solidFill>
              </a:rPr>
              <a:t>date_hired</a:t>
            </a:r>
            <a:r>
              <a:rPr lang="en-IN" sz="1800" dirty="0">
                <a:solidFill>
                  <a:srgbClr val="0070C0"/>
                </a:solidFill>
              </a:rPr>
              <a:t> </a:t>
            </a:r>
            <a:r>
              <a:rPr lang="en-IN" sz="1800" b="1" dirty="0">
                <a:solidFill>
                  <a:srgbClr val="0070C0"/>
                </a:solidFill>
              </a:rPr>
              <a:t>DATE</a:t>
            </a:r>
            <a:r>
              <a:rPr lang="en-IN" sz="1800" dirty="0">
                <a:solidFill>
                  <a:srgbClr val="0070C0"/>
                </a:solidFill>
              </a:rPr>
              <a:t>) </a:t>
            </a:r>
            <a:r>
              <a:rPr lang="en-IN" sz="1800" dirty="0" smtClean="0">
                <a:solidFill>
                  <a:srgbClr val="0070C0"/>
                </a:solidFill>
              </a:rPr>
              <a:t>IS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rgbClr val="00B050"/>
                </a:solidFill>
              </a:rPr>
              <a:t>-- DATE does not match </a:t>
            </a:r>
            <a:r>
              <a:rPr lang="en-IN" sz="1800" b="1" dirty="0" err="1">
                <a:solidFill>
                  <a:srgbClr val="00B050"/>
                </a:solidFill>
              </a:rPr>
              <a:t>employees.hire_date%TYPE</a:t>
            </a:r>
            <a:r>
              <a:rPr lang="en-IN" sz="1800" b="1" dirty="0">
                <a:solidFill>
                  <a:srgbClr val="00B05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BEGIN 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   DBMS_OUTPUT.PUT_LINE </a:t>
            </a:r>
            <a:r>
              <a:rPr lang="en-IN" sz="1800" dirty="0">
                <a:solidFill>
                  <a:srgbClr val="0070C0"/>
                </a:solidFill>
              </a:rPr>
              <a:t>('Employees hired on ' || </a:t>
            </a:r>
            <a:r>
              <a:rPr lang="en-IN" sz="1800" dirty="0" err="1">
                <a:solidFill>
                  <a:srgbClr val="0070C0"/>
                </a:solidFill>
              </a:rPr>
              <a:t>date_hired</a:t>
            </a:r>
            <a:r>
              <a:rPr lang="en-IN" sz="1800" dirty="0">
                <a:solidFill>
                  <a:srgbClr val="0070C0"/>
                </a:solidFill>
              </a:rPr>
              <a:t> || ' get </a:t>
            </a:r>
            <a:r>
              <a:rPr lang="en-IN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rgbClr val="0070C0"/>
                </a:solidFill>
              </a:rPr>
              <a:t> </a:t>
            </a:r>
            <a:r>
              <a:rPr lang="en-IN" sz="1800" dirty="0" smtClean="0">
                <a:solidFill>
                  <a:srgbClr val="0070C0"/>
                </a:solidFill>
              </a:rPr>
              <a:t>  bonus</a:t>
            </a:r>
            <a:r>
              <a:rPr lang="en-IN" sz="1800" dirty="0">
                <a:solidFill>
                  <a:srgbClr val="0070C0"/>
                </a:solidFill>
              </a:rPr>
              <a:t>.'); </a:t>
            </a:r>
            <a:endParaRPr lang="en-IN" sz="1800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END</a:t>
            </a:r>
            <a:r>
              <a:rPr lang="en-IN" sz="1800" dirty="0">
                <a:solidFill>
                  <a:srgbClr val="0070C0"/>
                </a:solidFill>
              </a:rPr>
              <a:t>; </a:t>
            </a:r>
            <a:endParaRPr lang="en-IN" sz="1800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END </a:t>
            </a:r>
            <a:r>
              <a:rPr lang="en-IN" sz="1800" dirty="0" err="1">
                <a:solidFill>
                  <a:srgbClr val="0070C0"/>
                </a:solidFill>
              </a:rPr>
              <a:t>emp_bonus</a:t>
            </a:r>
            <a:r>
              <a:rPr lang="en-IN" sz="1800" dirty="0">
                <a:solidFill>
                  <a:srgbClr val="0070C0"/>
                </a:solidFill>
              </a:rPr>
              <a:t>; </a:t>
            </a:r>
            <a:endParaRPr lang="en-IN" sz="1800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solidFill>
                  <a:srgbClr val="0070C0"/>
                </a:solidFill>
              </a:rPr>
              <a:t>/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Package Body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flipH="1">
            <a:off x="5484264" y="3766807"/>
            <a:ext cx="990600" cy="319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705601" y="3465019"/>
            <a:ext cx="21336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Error as </a:t>
            </a:r>
            <a:r>
              <a:rPr lang="en-IN" sz="1800" dirty="0" err="1" smtClean="0"/>
              <a:t>datatype</a:t>
            </a:r>
            <a:endParaRPr lang="en-IN" sz="1800" dirty="0" smtClean="0"/>
          </a:p>
          <a:p>
            <a:r>
              <a:rPr lang="en-IN" sz="1800" dirty="0" smtClean="0"/>
              <a:t>declaration does not match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61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Example of Package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469" y="1066800"/>
            <a:ext cx="82296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800" dirty="0" smtClean="0"/>
              <a:t>Create a package which has the following components: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IN" sz="1800" dirty="0" smtClean="0"/>
              <a:t>A numeric variable x.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IN" sz="1800" dirty="0" smtClean="0"/>
              <a:t>A constant - title with value ‘CSE DEPT’.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IN" sz="1800" dirty="0" smtClean="0"/>
              <a:t>A function which takes as input two integers and returns their sum.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IN" sz="1800" dirty="0" smtClean="0"/>
              <a:t>A procedure which takes as input two strings and returns the reverse of the first string and length of second string.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938" y="3352800"/>
            <a:ext cx="8229600" cy="3093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dirty="0"/>
              <a:t>CREATE </a:t>
            </a:r>
            <a:r>
              <a:rPr lang="en-IN" sz="2000" dirty="0" smtClean="0"/>
              <a:t>OR REPLACE PACKAGE pck1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AS 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x number(10);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title constant varchar2(10) := ‘CSE DEPT’;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   function f1(a in number, b in number) return number;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procedure p1(x in varchar2, y in varchar2, p out varchar2, q out 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</a:t>
            </a:r>
            <a:r>
              <a:rPr lang="en-IN" sz="2000" dirty="0" smtClean="0"/>
              <a:t>  number); 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END pck1;</a:t>
            </a:r>
          </a:p>
        </p:txBody>
      </p:sp>
    </p:spTree>
    <p:extLst>
      <p:ext uri="{BB962C8B-B14F-4D97-AF65-F5344CB8AC3E}">
        <p14:creationId xmlns:p14="http://schemas.microsoft.com/office/powerpoint/2010/main" val="8697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04800"/>
            <a:ext cx="8458200" cy="603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800" dirty="0"/>
              <a:t>CREATE </a:t>
            </a:r>
            <a:r>
              <a:rPr lang="en-IN" sz="1800" dirty="0" smtClean="0"/>
              <a:t>OR REPLACE PACKAGE BODY pck1</a:t>
            </a:r>
          </a:p>
          <a:p>
            <a:pPr>
              <a:spcBef>
                <a:spcPts val="600"/>
              </a:spcBef>
            </a:pPr>
            <a:r>
              <a:rPr lang="en-IN" sz="1800" dirty="0" smtClean="0"/>
              <a:t>AS </a:t>
            </a:r>
          </a:p>
          <a:p>
            <a:pPr>
              <a:spcBef>
                <a:spcPts val="600"/>
              </a:spcBef>
            </a:pPr>
            <a:r>
              <a:rPr lang="en-IN" sz="1800" dirty="0" smtClean="0"/>
              <a:t>   </a:t>
            </a:r>
            <a:r>
              <a:rPr lang="en-IN" sz="1800" b="1" dirty="0" smtClean="0">
                <a:solidFill>
                  <a:srgbClr val="00B050"/>
                </a:solidFill>
              </a:rPr>
              <a:t>function f1(a in number, b in number) return number as</a:t>
            </a:r>
          </a:p>
          <a:p>
            <a:pPr>
              <a:spcBef>
                <a:spcPts val="600"/>
              </a:spcBef>
            </a:pPr>
            <a:r>
              <a:rPr lang="en-IN" sz="1800" b="1" dirty="0" smtClean="0">
                <a:solidFill>
                  <a:srgbClr val="00B050"/>
                </a:solidFill>
              </a:rPr>
              <a:t>   begin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rgbClr val="00B050"/>
                </a:solidFill>
              </a:rPr>
              <a:t> </a:t>
            </a:r>
            <a:r>
              <a:rPr lang="en-IN" sz="1800" b="1" dirty="0" smtClean="0">
                <a:solidFill>
                  <a:srgbClr val="00B050"/>
                </a:solidFill>
              </a:rPr>
              <a:t>     return (</a:t>
            </a:r>
            <a:r>
              <a:rPr lang="en-IN" sz="1800" b="1" dirty="0" err="1" smtClean="0">
                <a:solidFill>
                  <a:srgbClr val="00B050"/>
                </a:solidFill>
              </a:rPr>
              <a:t>a+b</a:t>
            </a:r>
            <a:r>
              <a:rPr lang="en-IN" sz="1800" b="1" dirty="0" smtClean="0">
                <a:solidFill>
                  <a:srgbClr val="00B050"/>
                </a:solidFill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rgbClr val="00B050"/>
                </a:solidFill>
              </a:rPr>
              <a:t> </a:t>
            </a:r>
            <a:r>
              <a:rPr lang="en-IN" sz="1800" b="1" dirty="0" smtClean="0">
                <a:solidFill>
                  <a:srgbClr val="00B050"/>
                </a:solidFill>
              </a:rPr>
              <a:t>  end f1;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procedure p1(x in varchar2, y in varchar2, p out varchar2, q out 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number) as</a:t>
            </a:r>
          </a:p>
          <a:p>
            <a:pPr>
              <a:spcBef>
                <a:spcPts val="600"/>
              </a:spcBef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 begin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  for 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in reverse 1..length(x)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    loop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p := p||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substr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(x, 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, 1);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    end loop;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  q := length(y);</a:t>
            </a:r>
          </a:p>
          <a:p>
            <a:pPr>
              <a:spcBef>
                <a:spcPts val="600"/>
              </a:spcBef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  end p1;</a:t>
            </a:r>
          </a:p>
          <a:p>
            <a:pPr>
              <a:spcBef>
                <a:spcPts val="600"/>
              </a:spcBef>
            </a:pPr>
            <a:r>
              <a:rPr lang="en-IN" sz="1800" dirty="0" smtClean="0"/>
              <a:t>END pck1;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/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0161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36433"/>
            <a:ext cx="8458200" cy="641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600" dirty="0"/>
              <a:t>declare    </a:t>
            </a:r>
            <a:endParaRPr lang="en-IN" sz="1600" dirty="0" smtClean="0"/>
          </a:p>
          <a:p>
            <a:pPr>
              <a:spcBef>
                <a:spcPts val="600"/>
              </a:spcBef>
            </a:pPr>
            <a:r>
              <a:rPr lang="en-IN" sz="1600" dirty="0" err="1" smtClean="0"/>
              <a:t>aa</a:t>
            </a:r>
            <a:r>
              <a:rPr lang="en-IN" sz="1600" dirty="0" smtClean="0"/>
              <a:t> </a:t>
            </a:r>
            <a:r>
              <a:rPr lang="en-IN" sz="1600" dirty="0"/>
              <a:t>number;	</a:t>
            </a:r>
            <a:endParaRPr lang="en-IN" sz="1600" dirty="0" smtClean="0"/>
          </a:p>
          <a:p>
            <a:pPr>
              <a:spcBef>
                <a:spcPts val="600"/>
              </a:spcBef>
            </a:pPr>
            <a:r>
              <a:rPr lang="en-IN" sz="1600" dirty="0" err="1" smtClean="0"/>
              <a:t>rs</a:t>
            </a:r>
            <a:r>
              <a:rPr lang="en-IN" sz="1600" dirty="0" smtClean="0"/>
              <a:t> </a:t>
            </a:r>
            <a:r>
              <a:rPr lang="en-IN" sz="1600" dirty="0"/>
              <a:t>varchar2(10);	</a:t>
            </a:r>
            <a:endParaRPr lang="en-IN" sz="1600" dirty="0" smtClean="0"/>
          </a:p>
          <a:p>
            <a:pPr>
              <a:spcBef>
                <a:spcPts val="600"/>
              </a:spcBef>
            </a:pPr>
            <a:r>
              <a:rPr lang="en-IN" sz="1600" dirty="0" smtClean="0"/>
              <a:t>l </a:t>
            </a:r>
            <a:r>
              <a:rPr lang="en-IN" sz="1600" dirty="0"/>
              <a:t>number(2</a:t>
            </a:r>
            <a:r>
              <a:rPr lang="en-IN" sz="1600" dirty="0" smtClean="0"/>
              <a:t>);</a:t>
            </a:r>
          </a:p>
          <a:p>
            <a:pPr>
              <a:spcBef>
                <a:spcPts val="600"/>
              </a:spcBef>
            </a:pPr>
            <a:r>
              <a:rPr lang="en-IN" sz="1600" dirty="0" smtClean="0"/>
              <a:t>begin</a:t>
            </a:r>
          </a:p>
          <a:p>
            <a:pPr>
              <a:spcBef>
                <a:spcPts val="600"/>
              </a:spcBef>
            </a:pPr>
            <a:r>
              <a:rPr lang="en-IN" sz="1600" dirty="0" smtClean="0"/>
              <a:t>   pck1.x </a:t>
            </a:r>
            <a:r>
              <a:rPr lang="en-IN" sz="1600" dirty="0"/>
              <a:t>:= 78</a:t>
            </a:r>
            <a:r>
              <a:rPr lang="en-IN" sz="16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IN" sz="1600" dirty="0" smtClean="0"/>
              <a:t>   </a:t>
            </a:r>
            <a:r>
              <a:rPr lang="en-IN" sz="1600" dirty="0" err="1" smtClean="0"/>
              <a:t>dbms_output.put_line</a:t>
            </a:r>
            <a:r>
              <a:rPr lang="en-IN" sz="1600" dirty="0"/>
              <a:t>('From package pck1, x </a:t>
            </a:r>
            <a:r>
              <a:rPr lang="en-IN" sz="1600" dirty="0" smtClean="0"/>
              <a:t>= '||pck1.x);</a:t>
            </a:r>
          </a:p>
          <a:p>
            <a:pPr>
              <a:spcBef>
                <a:spcPts val="600"/>
              </a:spcBef>
            </a:pPr>
            <a:r>
              <a:rPr lang="en-IN" sz="1600" dirty="0"/>
              <a:t> </a:t>
            </a:r>
            <a:r>
              <a:rPr lang="en-IN" sz="1600" dirty="0" smtClean="0"/>
              <a:t>  </a:t>
            </a:r>
            <a:r>
              <a:rPr lang="en-IN" sz="1600" dirty="0" err="1" smtClean="0"/>
              <a:t>dbms_output.put_line</a:t>
            </a:r>
            <a:r>
              <a:rPr lang="en-IN" sz="1600" dirty="0"/>
              <a:t>('From package pck1, title </a:t>
            </a:r>
            <a:r>
              <a:rPr lang="en-IN" sz="1600" dirty="0" smtClean="0"/>
              <a:t>= '||</a:t>
            </a:r>
            <a:r>
              <a:rPr lang="en-IN" sz="1600" dirty="0"/>
              <a:t>pck1.title);	</a:t>
            </a:r>
            <a:endParaRPr lang="en-IN" sz="1600" dirty="0" smtClean="0"/>
          </a:p>
          <a:p>
            <a:pPr>
              <a:spcBef>
                <a:spcPts val="600"/>
              </a:spcBef>
            </a:pPr>
            <a:r>
              <a:rPr lang="en-IN" sz="1600" dirty="0" smtClean="0"/>
              <a:t>   </a:t>
            </a:r>
            <a:r>
              <a:rPr lang="en-IN" sz="1600" dirty="0" err="1" smtClean="0"/>
              <a:t>aa</a:t>
            </a:r>
            <a:r>
              <a:rPr lang="en-IN" sz="1600" dirty="0" smtClean="0"/>
              <a:t> </a:t>
            </a:r>
            <a:r>
              <a:rPr lang="en-IN" sz="1600" dirty="0"/>
              <a:t>:= pck1.f1(34,56);	</a:t>
            </a:r>
            <a:endParaRPr lang="en-IN" sz="1600" dirty="0" smtClean="0"/>
          </a:p>
          <a:p>
            <a:pPr>
              <a:spcBef>
                <a:spcPts val="600"/>
              </a:spcBef>
            </a:pPr>
            <a:r>
              <a:rPr lang="en-IN" sz="1600" dirty="0" smtClean="0"/>
              <a:t>   </a:t>
            </a:r>
            <a:r>
              <a:rPr lang="en-IN" sz="1600" dirty="0" err="1" smtClean="0"/>
              <a:t>dbms_output.put_line</a:t>
            </a:r>
            <a:r>
              <a:rPr lang="en-IN" sz="1600" dirty="0"/>
              <a:t>('From package pck1, function f1 ='||</a:t>
            </a:r>
            <a:r>
              <a:rPr lang="en-IN" sz="1600" dirty="0" err="1"/>
              <a:t>aa</a:t>
            </a:r>
            <a:r>
              <a:rPr lang="en-IN" sz="1600" dirty="0" smtClean="0"/>
              <a:t>);</a:t>
            </a:r>
          </a:p>
          <a:p>
            <a:pPr>
              <a:spcBef>
                <a:spcPts val="600"/>
              </a:spcBef>
            </a:pPr>
            <a:r>
              <a:rPr lang="en-IN" sz="1600" dirty="0" smtClean="0"/>
              <a:t>   pck1.p1</a:t>
            </a:r>
            <a:r>
              <a:rPr lang="en-IN" sz="1600" dirty="0"/>
              <a:t>('strong</a:t>
            </a:r>
            <a:r>
              <a:rPr lang="en-IN" sz="1600" dirty="0" smtClean="0"/>
              <a:t>', 'character', </a:t>
            </a:r>
            <a:r>
              <a:rPr lang="en-IN" sz="1600" dirty="0" err="1" smtClean="0"/>
              <a:t>rs</a:t>
            </a:r>
            <a:r>
              <a:rPr lang="en-IN" sz="1600" dirty="0" smtClean="0"/>
              <a:t>, l</a:t>
            </a:r>
            <a:r>
              <a:rPr lang="en-IN" sz="1600" dirty="0"/>
              <a:t>);	</a:t>
            </a:r>
            <a:endParaRPr lang="en-IN" sz="1600" dirty="0" smtClean="0"/>
          </a:p>
          <a:p>
            <a:pPr>
              <a:spcBef>
                <a:spcPts val="600"/>
              </a:spcBef>
            </a:pPr>
            <a:r>
              <a:rPr lang="en-IN" sz="1600" dirty="0" smtClean="0"/>
              <a:t>   </a:t>
            </a:r>
            <a:r>
              <a:rPr lang="en-IN" sz="1600" dirty="0" err="1" smtClean="0"/>
              <a:t>dbms_output.put_line</a:t>
            </a:r>
            <a:r>
              <a:rPr lang="en-IN" sz="1600" dirty="0"/>
              <a:t>('From package pck1,proc p1, reverse of '||'strong is '||</a:t>
            </a:r>
            <a:r>
              <a:rPr lang="en-IN" sz="1600" dirty="0" err="1"/>
              <a:t>rs</a:t>
            </a:r>
            <a:r>
              <a:rPr lang="en-IN" sz="1600" dirty="0" smtClean="0"/>
              <a:t>);</a:t>
            </a:r>
          </a:p>
          <a:p>
            <a:pPr>
              <a:spcBef>
                <a:spcPts val="600"/>
              </a:spcBef>
            </a:pPr>
            <a:r>
              <a:rPr lang="en-IN" sz="1600" dirty="0" smtClean="0"/>
              <a:t>   </a:t>
            </a:r>
            <a:r>
              <a:rPr lang="en-IN" sz="1600" dirty="0" err="1" smtClean="0"/>
              <a:t>dbms_output.put_line</a:t>
            </a:r>
            <a:r>
              <a:rPr lang="en-IN" sz="1600" dirty="0"/>
              <a:t>('From package pck1, </a:t>
            </a:r>
            <a:r>
              <a:rPr lang="en-IN" sz="1600" dirty="0" err="1"/>
              <a:t>proc</a:t>
            </a:r>
            <a:r>
              <a:rPr lang="en-IN" sz="1600" dirty="0"/>
              <a:t> p1, length of '||'character is '||l); </a:t>
            </a:r>
            <a:endParaRPr lang="en-IN" sz="1600" dirty="0" smtClean="0"/>
          </a:p>
          <a:p>
            <a:pPr>
              <a:spcBef>
                <a:spcPts val="600"/>
              </a:spcBef>
            </a:pPr>
            <a:r>
              <a:rPr lang="en-IN" sz="1600" dirty="0" smtClean="0"/>
              <a:t>end;</a:t>
            </a:r>
          </a:p>
          <a:p>
            <a:pPr>
              <a:spcBef>
                <a:spcPts val="600"/>
              </a:spcBef>
            </a:pPr>
            <a:r>
              <a:rPr lang="en-IN" sz="1600" dirty="0" smtClean="0"/>
              <a:t>/</a:t>
            </a:r>
          </a:p>
          <a:p>
            <a:pPr>
              <a:spcBef>
                <a:spcPts val="600"/>
              </a:spcBef>
            </a:pPr>
            <a:r>
              <a:rPr lang="en-IN" sz="1600" dirty="0"/>
              <a:t>Statement processed.</a:t>
            </a:r>
            <a:br>
              <a:rPr lang="en-IN" sz="1600" dirty="0"/>
            </a:br>
            <a:r>
              <a:rPr lang="en-IN" sz="1600" dirty="0"/>
              <a:t>From package pck1, x </a:t>
            </a:r>
            <a:r>
              <a:rPr lang="en-IN" sz="1600" dirty="0" smtClean="0"/>
              <a:t>= 78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From package pck1, title = CSE DEPT</a:t>
            </a:r>
            <a:br>
              <a:rPr lang="en-IN" sz="1600" dirty="0"/>
            </a:br>
            <a:r>
              <a:rPr lang="en-IN" sz="1600" dirty="0"/>
              <a:t>From package pck1, function f1 =90</a:t>
            </a:r>
            <a:br>
              <a:rPr lang="en-IN" sz="1600" dirty="0"/>
            </a:br>
            <a:r>
              <a:rPr lang="en-IN" sz="1600" dirty="0"/>
              <a:t>From package pck1,proc p1, reverse of strong is </a:t>
            </a:r>
            <a:r>
              <a:rPr lang="en-IN" sz="1600" dirty="0" err="1"/>
              <a:t>gnorts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From package pck1, </a:t>
            </a:r>
            <a:r>
              <a:rPr lang="en-IN" sz="1600" dirty="0" err="1"/>
              <a:t>proc</a:t>
            </a:r>
            <a:r>
              <a:rPr lang="en-IN" sz="1600" dirty="0"/>
              <a:t> p1, length of character is 9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4048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3938" y="76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Example of Package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8271" y="685800"/>
            <a:ext cx="8229600" cy="143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800" dirty="0"/>
              <a:t>CREATE OR REPLACE PACKAGE pck2 AS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 smtClean="0"/>
              <a:t>    cursor </a:t>
            </a:r>
            <a:r>
              <a:rPr lang="en-IN" sz="1800" dirty="0"/>
              <a:t>c1 return </a:t>
            </a:r>
            <a:r>
              <a:rPr lang="en-IN" sz="1800" dirty="0" err="1" smtClean="0"/>
              <a:t>emp%rowtype</a:t>
            </a:r>
            <a:r>
              <a:rPr lang="en-IN" sz="18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IN" sz="1800" dirty="0" smtClean="0"/>
              <a:t>    function </a:t>
            </a:r>
            <a:r>
              <a:rPr lang="en-IN" sz="1800" dirty="0"/>
              <a:t>f1(a in number, b in number) return </a:t>
            </a:r>
            <a:r>
              <a:rPr lang="en-IN" sz="1800" dirty="0" err="1"/>
              <a:t>boolean</a:t>
            </a:r>
            <a:r>
              <a:rPr lang="en-IN" sz="1800" dirty="0"/>
              <a:t>;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 smtClean="0"/>
              <a:t>END </a:t>
            </a:r>
            <a:r>
              <a:rPr lang="en-IN" sz="1800" dirty="0"/>
              <a:t>pck2;</a:t>
            </a:r>
            <a:endParaRPr lang="en-IN" sz="1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38271" y="2209800"/>
            <a:ext cx="4599062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800" dirty="0"/>
              <a:t>CREATE OR REPLACE PACKAGE BODY pck2 </a:t>
            </a:r>
            <a:r>
              <a:rPr lang="en-IN" sz="1800" dirty="0" smtClean="0"/>
              <a:t>AS</a:t>
            </a:r>
          </a:p>
          <a:p>
            <a:pPr>
              <a:spcBef>
                <a:spcPts val="600"/>
              </a:spcBef>
            </a:pPr>
            <a:r>
              <a:rPr lang="en-IN" sz="1800" dirty="0" smtClean="0"/>
              <a:t>    cursor </a:t>
            </a:r>
            <a:r>
              <a:rPr lang="en-IN" sz="1800" dirty="0"/>
              <a:t>c1 return </a:t>
            </a:r>
            <a:r>
              <a:rPr lang="en-IN" sz="1800" dirty="0" err="1" smtClean="0"/>
              <a:t>emp%rowtype</a:t>
            </a:r>
            <a:r>
              <a:rPr lang="en-IN" sz="1800" dirty="0" smtClean="0"/>
              <a:t> </a:t>
            </a:r>
            <a:r>
              <a:rPr lang="en-IN" sz="1800" dirty="0"/>
              <a:t>is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  <a:r>
              <a:rPr lang="en-IN" sz="1800" dirty="0" smtClean="0"/>
              <a:t>   select </a:t>
            </a:r>
            <a:r>
              <a:rPr lang="en-IN" sz="1800" dirty="0" err="1"/>
              <a:t>empno</a:t>
            </a:r>
            <a:r>
              <a:rPr lang="en-IN" sz="1800" dirty="0"/>
              <a:t>, </a:t>
            </a:r>
            <a:r>
              <a:rPr lang="en-IN" sz="1800" dirty="0" err="1"/>
              <a:t>sal</a:t>
            </a:r>
            <a:r>
              <a:rPr lang="en-IN" sz="1800" dirty="0"/>
              <a:t> from </a:t>
            </a:r>
            <a:r>
              <a:rPr lang="en-IN" sz="1800" dirty="0" err="1"/>
              <a:t>emp</a:t>
            </a:r>
            <a:r>
              <a:rPr lang="en-IN" sz="1800" dirty="0"/>
              <a:t> where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  <a:r>
              <a:rPr lang="en-IN" sz="1800" dirty="0" smtClean="0"/>
              <a:t>   </a:t>
            </a:r>
            <a:r>
              <a:rPr lang="en-IN" sz="1800" dirty="0" err="1" smtClean="0"/>
              <a:t>deptno</a:t>
            </a:r>
            <a:r>
              <a:rPr lang="en-IN" sz="1800" dirty="0" smtClean="0"/>
              <a:t> </a:t>
            </a:r>
            <a:r>
              <a:rPr lang="en-IN" sz="1800" dirty="0"/>
              <a:t>= 30;    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  <a:r>
              <a:rPr lang="en-IN" sz="1800" dirty="0" smtClean="0"/>
              <a:t>   function </a:t>
            </a:r>
            <a:r>
              <a:rPr lang="en-IN" sz="1800" dirty="0"/>
              <a:t>f1(a in number, b in number)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  <a:r>
              <a:rPr lang="en-IN" sz="1800" dirty="0" smtClean="0"/>
              <a:t>   return </a:t>
            </a:r>
            <a:r>
              <a:rPr lang="en-IN" sz="1800" dirty="0" err="1"/>
              <a:t>boolean</a:t>
            </a:r>
            <a:r>
              <a:rPr lang="en-IN" sz="1800" dirty="0"/>
              <a:t> as   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 smtClean="0"/>
              <a:t>    begin          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  <a:r>
              <a:rPr lang="en-IN" sz="1800" dirty="0" smtClean="0"/>
              <a:t>      return </a:t>
            </a:r>
            <a:r>
              <a:rPr lang="en-IN" sz="1800" dirty="0"/>
              <a:t>(a&gt;b);   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  <a:r>
              <a:rPr lang="en-IN" sz="1800" dirty="0" smtClean="0"/>
              <a:t>   end </a:t>
            </a:r>
            <a:r>
              <a:rPr lang="en-IN" sz="1800" dirty="0"/>
              <a:t>f1; </a:t>
            </a:r>
            <a:endParaRPr lang="en-IN" sz="1800" dirty="0" smtClean="0"/>
          </a:p>
          <a:p>
            <a:pPr>
              <a:spcBef>
                <a:spcPts val="600"/>
              </a:spcBef>
            </a:pPr>
            <a:r>
              <a:rPr lang="en-IN" sz="1800" dirty="0" smtClean="0"/>
              <a:t>end </a:t>
            </a:r>
            <a:r>
              <a:rPr lang="en-IN" sz="1800" dirty="0"/>
              <a:t>pck2</a:t>
            </a:r>
            <a:r>
              <a:rPr lang="en-IN" sz="18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IN" sz="1800" dirty="0" smtClean="0"/>
              <a:t>/</a:t>
            </a:r>
            <a:endParaRPr lang="en-IN" sz="1800" dirty="0"/>
          </a:p>
        </p:txBody>
      </p:sp>
      <p:sp>
        <p:nvSpPr>
          <p:cNvPr id="6" name="Rectangle 5"/>
          <p:cNvSpPr/>
          <p:nvPr/>
        </p:nvSpPr>
        <p:spPr>
          <a:xfrm>
            <a:off x="5061246" y="2209800"/>
            <a:ext cx="3625554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800" b="1" dirty="0" smtClean="0"/>
              <a:t>begin</a:t>
            </a:r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for </a:t>
            </a:r>
            <a:r>
              <a:rPr lang="en-IN" sz="1800" b="1" dirty="0"/>
              <a:t>r1 in pck2.c1      </a:t>
            </a:r>
            <a:endParaRPr lang="en-IN" sz="1800" b="1" dirty="0" smtClean="0"/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loop        </a:t>
            </a:r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  if </a:t>
            </a:r>
            <a:r>
              <a:rPr lang="en-IN" sz="1800" b="1" dirty="0"/>
              <a:t>r1.sal &gt; 3000 </a:t>
            </a:r>
            <a:r>
              <a:rPr lang="en-IN" sz="1800" b="1" dirty="0" smtClean="0"/>
              <a:t>then</a:t>
            </a:r>
          </a:p>
          <a:p>
            <a:pPr>
              <a:spcBef>
                <a:spcPts val="600"/>
              </a:spcBef>
            </a:pPr>
            <a:r>
              <a:rPr lang="en-IN" sz="1800" b="1" dirty="0" smtClean="0"/>
              <a:t>         </a:t>
            </a:r>
            <a:r>
              <a:rPr lang="en-IN" sz="1800" b="1" dirty="0" err="1" smtClean="0"/>
              <a:t>dbms_output.put_line</a:t>
            </a:r>
            <a:r>
              <a:rPr lang="en-IN" sz="1800" b="1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       (</a:t>
            </a:r>
            <a:r>
              <a:rPr lang="en-IN" sz="1800" b="1" dirty="0"/>
              <a:t>'Good</a:t>
            </a:r>
            <a:r>
              <a:rPr lang="en-IN" sz="1800" b="1" dirty="0" smtClean="0"/>
              <a:t>');</a:t>
            </a:r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 else                  </a:t>
            </a:r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      </a:t>
            </a:r>
            <a:r>
              <a:rPr lang="en-IN" sz="1800" b="1" dirty="0" err="1" smtClean="0"/>
              <a:t>dbms_output.put_line</a:t>
            </a:r>
            <a:r>
              <a:rPr lang="en-IN" sz="1800" b="1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      (</a:t>
            </a:r>
            <a:r>
              <a:rPr lang="en-IN" sz="1800" b="1" dirty="0"/>
              <a:t>'Not </a:t>
            </a:r>
            <a:r>
              <a:rPr lang="en-IN" sz="1800" b="1" dirty="0" smtClean="0"/>
              <a:t>Good</a:t>
            </a:r>
            <a:r>
              <a:rPr lang="en-IN" sz="1800" b="1" dirty="0"/>
              <a:t>');        </a:t>
            </a:r>
            <a:r>
              <a:rPr lang="en-IN" sz="1800" b="1" dirty="0" smtClean="0"/>
              <a:t>   </a:t>
            </a:r>
          </a:p>
          <a:p>
            <a:pPr>
              <a:spcBef>
                <a:spcPts val="600"/>
              </a:spcBef>
            </a:pPr>
            <a:r>
              <a:rPr lang="en-IN" sz="1800" b="1" dirty="0"/>
              <a:t> </a:t>
            </a:r>
            <a:r>
              <a:rPr lang="en-IN" sz="1800" b="1" dirty="0" smtClean="0"/>
              <a:t>   end </a:t>
            </a:r>
            <a:r>
              <a:rPr lang="en-IN" sz="1800" b="1" dirty="0"/>
              <a:t>if;      </a:t>
            </a:r>
            <a:endParaRPr lang="en-IN" sz="1800" b="1" dirty="0" smtClean="0"/>
          </a:p>
          <a:p>
            <a:pPr>
              <a:spcBef>
                <a:spcPts val="600"/>
              </a:spcBef>
            </a:pPr>
            <a:r>
              <a:rPr lang="en-IN" sz="1800" b="1" dirty="0" smtClean="0"/>
              <a:t>   end </a:t>
            </a:r>
            <a:r>
              <a:rPr lang="en-IN" sz="1800" b="1" dirty="0"/>
              <a:t>loop</a:t>
            </a:r>
            <a:r>
              <a:rPr lang="en-IN" sz="1800" b="1" dirty="0" smtClean="0"/>
              <a:t>; </a:t>
            </a:r>
          </a:p>
          <a:p>
            <a:pPr>
              <a:spcBef>
                <a:spcPts val="600"/>
              </a:spcBef>
            </a:pPr>
            <a:r>
              <a:rPr lang="en-IN" sz="1800" b="1" dirty="0" smtClean="0"/>
              <a:t>end;</a:t>
            </a:r>
          </a:p>
          <a:p>
            <a:pPr>
              <a:spcBef>
                <a:spcPts val="600"/>
              </a:spcBef>
            </a:pPr>
            <a:r>
              <a:rPr lang="en-IN" sz="1800" b="1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342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3346" y="990600"/>
            <a:ext cx="8458200" cy="544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CREATE PACKAGE </a:t>
            </a:r>
            <a:r>
              <a:rPr lang="en-IN" sz="1600" dirty="0" err="1"/>
              <a:t>emp_actions</a:t>
            </a:r>
            <a:r>
              <a:rPr lang="en-IN" sz="1600" dirty="0"/>
              <a:t> AS</a:t>
            </a:r>
          </a:p>
          <a:p>
            <a:r>
              <a:rPr lang="en-IN" sz="1600" dirty="0"/>
              <a:t>   /* Declare externally visible types, cursor, exception. */</a:t>
            </a:r>
          </a:p>
          <a:p>
            <a:r>
              <a:rPr lang="en-IN" sz="1600" dirty="0"/>
              <a:t>   TYPE </a:t>
            </a:r>
            <a:r>
              <a:rPr lang="en-IN" sz="1600" dirty="0" err="1"/>
              <a:t>EmpRecTyp</a:t>
            </a:r>
            <a:r>
              <a:rPr lang="en-IN" sz="1600" dirty="0"/>
              <a:t> IS RECORD (</a:t>
            </a:r>
            <a:r>
              <a:rPr lang="en-IN" sz="1600" dirty="0" err="1"/>
              <a:t>emp_id</a:t>
            </a:r>
            <a:r>
              <a:rPr lang="en-IN" sz="1600" dirty="0"/>
              <a:t> INT, salary REAL);</a:t>
            </a:r>
          </a:p>
          <a:p>
            <a:r>
              <a:rPr lang="en-IN" sz="1600" dirty="0"/>
              <a:t>   TYPE </a:t>
            </a:r>
            <a:r>
              <a:rPr lang="en-IN" sz="1600" dirty="0" err="1"/>
              <a:t>DeptRecTyp</a:t>
            </a:r>
            <a:r>
              <a:rPr lang="en-IN" sz="1600" dirty="0"/>
              <a:t> IS RECORD (</a:t>
            </a:r>
            <a:r>
              <a:rPr lang="en-IN" sz="1600" dirty="0" err="1"/>
              <a:t>dept_id</a:t>
            </a:r>
            <a:r>
              <a:rPr lang="en-IN" sz="1600" dirty="0"/>
              <a:t> INT, location VARCHAR2);</a:t>
            </a:r>
          </a:p>
          <a:p>
            <a:r>
              <a:rPr lang="en-IN" sz="1600" dirty="0"/>
              <a:t>   CURSOR </a:t>
            </a:r>
            <a:r>
              <a:rPr lang="en-IN" sz="1600" dirty="0" err="1"/>
              <a:t>desc_salary</a:t>
            </a:r>
            <a:r>
              <a:rPr lang="en-IN" sz="1600" dirty="0"/>
              <a:t> RETURN </a:t>
            </a:r>
            <a:r>
              <a:rPr lang="en-IN" sz="1600" dirty="0" err="1"/>
              <a:t>EmpRecTyp</a:t>
            </a:r>
            <a:r>
              <a:rPr lang="en-IN" sz="1600" dirty="0"/>
              <a:t>;</a:t>
            </a:r>
          </a:p>
          <a:p>
            <a:r>
              <a:rPr lang="en-IN" sz="1600" dirty="0"/>
              <a:t>   </a:t>
            </a:r>
            <a:r>
              <a:rPr lang="en-IN" sz="1600" dirty="0" err="1"/>
              <a:t>invalid_salary</a:t>
            </a:r>
            <a:r>
              <a:rPr lang="en-IN" sz="1600" dirty="0"/>
              <a:t> EXCEPTION;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   /* Declare externally callable subprograms. */</a:t>
            </a:r>
          </a:p>
          <a:p>
            <a:r>
              <a:rPr lang="en-IN" sz="1600" dirty="0"/>
              <a:t>   FUNCTION </a:t>
            </a:r>
            <a:r>
              <a:rPr lang="en-IN" sz="1600" dirty="0" err="1"/>
              <a:t>hire_employee</a:t>
            </a:r>
            <a:r>
              <a:rPr lang="en-IN" sz="1600" dirty="0"/>
              <a:t> (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ename</a:t>
            </a:r>
            <a:r>
              <a:rPr lang="en-IN" sz="1600" dirty="0"/>
              <a:t>  VARCHAR2,</a:t>
            </a:r>
          </a:p>
          <a:p>
            <a:r>
              <a:rPr lang="en-IN" sz="1600" dirty="0"/>
              <a:t>      job    VARCHAR2,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mgr</a:t>
            </a:r>
            <a:r>
              <a:rPr lang="en-IN" sz="1600" dirty="0"/>
              <a:t>    REAL,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sal</a:t>
            </a:r>
            <a:r>
              <a:rPr lang="en-IN" sz="1600" dirty="0"/>
              <a:t>    REAL,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comm</a:t>
            </a:r>
            <a:r>
              <a:rPr lang="en-IN" sz="1600" dirty="0"/>
              <a:t>   REAL,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deptno</a:t>
            </a:r>
            <a:r>
              <a:rPr lang="en-IN" sz="1600" dirty="0"/>
              <a:t> REAL) RETURN INT;</a:t>
            </a:r>
          </a:p>
          <a:p>
            <a:r>
              <a:rPr lang="en-IN" sz="1600" dirty="0"/>
              <a:t>   PROCEDURE </a:t>
            </a:r>
            <a:r>
              <a:rPr lang="en-IN" sz="1600" dirty="0" err="1"/>
              <a:t>fire_employee</a:t>
            </a:r>
            <a:r>
              <a:rPr lang="en-IN" sz="1600" dirty="0"/>
              <a:t> (</a:t>
            </a:r>
            <a:r>
              <a:rPr lang="en-IN" sz="1600" dirty="0" err="1"/>
              <a:t>emp_id</a:t>
            </a:r>
            <a:r>
              <a:rPr lang="en-IN" sz="1600" dirty="0"/>
              <a:t> INT);</a:t>
            </a:r>
          </a:p>
          <a:p>
            <a:r>
              <a:rPr lang="en-IN" sz="1600" dirty="0"/>
              <a:t>   PROCEDURE </a:t>
            </a:r>
            <a:r>
              <a:rPr lang="en-IN" sz="1600" dirty="0" err="1"/>
              <a:t>raise_salary</a:t>
            </a:r>
            <a:r>
              <a:rPr lang="en-IN" sz="1600" dirty="0"/>
              <a:t> (</a:t>
            </a:r>
            <a:r>
              <a:rPr lang="en-IN" sz="1600" dirty="0" err="1"/>
              <a:t>emp_id</a:t>
            </a:r>
            <a:r>
              <a:rPr lang="en-IN" sz="1600" dirty="0"/>
              <a:t> INT, grade INT, amount REAL);</a:t>
            </a:r>
          </a:p>
          <a:p>
            <a:r>
              <a:rPr lang="en-IN" sz="1600" dirty="0"/>
              <a:t>   FUNCTION </a:t>
            </a:r>
            <a:r>
              <a:rPr lang="en-IN" sz="1600" dirty="0" err="1"/>
              <a:t>nth_highest_salary</a:t>
            </a:r>
            <a:r>
              <a:rPr lang="en-IN" sz="1600" dirty="0"/>
              <a:t> (n INT) RETURN </a:t>
            </a:r>
            <a:r>
              <a:rPr lang="en-IN" sz="1600" dirty="0" err="1"/>
              <a:t>EmpRecTyp</a:t>
            </a:r>
            <a:r>
              <a:rPr lang="en-IN" sz="1600" dirty="0"/>
              <a:t>;</a:t>
            </a:r>
          </a:p>
          <a:p>
            <a:r>
              <a:rPr lang="en-IN" sz="1600" dirty="0"/>
              <a:t>END </a:t>
            </a:r>
            <a:r>
              <a:rPr lang="en-IN" sz="1600" dirty="0" err="1"/>
              <a:t>emp_actions</a:t>
            </a:r>
            <a:r>
              <a:rPr lang="en-IN" sz="1600" dirty="0"/>
              <a:t>;</a:t>
            </a:r>
          </a:p>
          <a:p>
            <a:r>
              <a:rPr lang="en-IN" sz="1600" dirty="0"/>
              <a:t>/</a:t>
            </a:r>
          </a:p>
          <a:p>
            <a:r>
              <a:rPr lang="en-IN" sz="1600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346" y="228600"/>
            <a:ext cx="8229600" cy="661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1600" dirty="0" smtClean="0"/>
              <a:t>Example taken from Oracle Database Documentation Library</a:t>
            </a:r>
          </a:p>
          <a:p>
            <a:pPr>
              <a:spcBef>
                <a:spcPts val="600"/>
              </a:spcBef>
            </a:pPr>
            <a:r>
              <a:rPr lang="en-IN" sz="1600" dirty="0" smtClean="0"/>
              <a:t>https</a:t>
            </a:r>
            <a:r>
              <a:rPr lang="en-IN" sz="1600" dirty="0"/>
              <a:t>://docs.oracle.com/cd/B13789_01/appdev.101/b10807/09_packs.htm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9932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36433"/>
            <a:ext cx="8458200" cy="5755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CREATE PACKAGE BODY </a:t>
            </a:r>
            <a:r>
              <a:rPr lang="en-IN" sz="1600" dirty="0" err="1"/>
              <a:t>emp_actions</a:t>
            </a:r>
            <a:r>
              <a:rPr lang="en-IN" sz="1600" dirty="0"/>
              <a:t> AS   </a:t>
            </a:r>
            <a:endParaRPr lang="en-IN" sz="1600" dirty="0" smtClean="0"/>
          </a:p>
          <a:p>
            <a:r>
              <a:rPr lang="en-IN" sz="1600" dirty="0" err="1" smtClean="0"/>
              <a:t>number_hired</a:t>
            </a:r>
            <a:r>
              <a:rPr lang="en-IN" sz="1600" dirty="0" smtClean="0"/>
              <a:t> </a:t>
            </a:r>
            <a:r>
              <a:rPr lang="en-IN" sz="1600" dirty="0"/>
              <a:t>INT;  -- visible only in this package </a:t>
            </a:r>
            <a:endParaRPr lang="en-IN" sz="1600" dirty="0" smtClean="0"/>
          </a:p>
          <a:p>
            <a:r>
              <a:rPr lang="en-IN" sz="1600" dirty="0" smtClean="0"/>
              <a:t>   </a:t>
            </a:r>
          </a:p>
          <a:p>
            <a:r>
              <a:rPr lang="en-IN" sz="1600" b="1" dirty="0" smtClean="0">
                <a:solidFill>
                  <a:srgbClr val="000000"/>
                </a:solidFill>
              </a:rPr>
              <a:t>/* </a:t>
            </a:r>
            <a:r>
              <a:rPr lang="en-IN" sz="1600" b="1" dirty="0">
                <a:solidFill>
                  <a:srgbClr val="000000"/>
                </a:solidFill>
              </a:rPr>
              <a:t>Fully define cursor specified in </a:t>
            </a:r>
            <a:r>
              <a:rPr lang="en-IN" sz="1600" b="1" dirty="0" smtClean="0">
                <a:solidFill>
                  <a:srgbClr val="000000"/>
                </a:solidFill>
              </a:rPr>
              <a:t>package specification </a:t>
            </a:r>
            <a:r>
              <a:rPr lang="en-IN" sz="1600" b="1" dirty="0">
                <a:solidFill>
                  <a:srgbClr val="000000"/>
                </a:solidFill>
              </a:rPr>
              <a:t>*/   </a:t>
            </a:r>
            <a:endParaRPr lang="en-IN" sz="1600" b="1" dirty="0" smtClean="0">
              <a:solidFill>
                <a:srgbClr val="000000"/>
              </a:solidFill>
            </a:endParaRPr>
          </a:p>
          <a:p>
            <a:r>
              <a:rPr lang="en-IN" sz="1600" b="1" dirty="0" smtClean="0">
                <a:solidFill>
                  <a:srgbClr val="00B0F0"/>
                </a:solidFill>
              </a:rPr>
              <a:t>CURSOR </a:t>
            </a:r>
            <a:r>
              <a:rPr lang="en-IN" sz="1600" b="1" dirty="0" err="1">
                <a:solidFill>
                  <a:srgbClr val="00B0F0"/>
                </a:solidFill>
              </a:rPr>
              <a:t>desc_salary</a:t>
            </a:r>
            <a:r>
              <a:rPr lang="en-IN" sz="1600" b="1" dirty="0">
                <a:solidFill>
                  <a:srgbClr val="00B0F0"/>
                </a:solidFill>
              </a:rPr>
              <a:t> RETURN </a:t>
            </a:r>
            <a:r>
              <a:rPr lang="en-IN" sz="1600" b="1" dirty="0" err="1">
                <a:solidFill>
                  <a:srgbClr val="00B0F0"/>
                </a:solidFill>
              </a:rPr>
              <a:t>EmpRecTyp</a:t>
            </a:r>
            <a:r>
              <a:rPr lang="en-IN" sz="1600" b="1" dirty="0">
                <a:solidFill>
                  <a:srgbClr val="00B0F0"/>
                </a:solidFill>
              </a:rPr>
              <a:t> IS </a:t>
            </a:r>
            <a:r>
              <a:rPr lang="en-IN" sz="1600" b="1" dirty="0" smtClean="0">
                <a:solidFill>
                  <a:srgbClr val="00B0F0"/>
                </a:solidFill>
              </a:rPr>
              <a:t>SELECT </a:t>
            </a:r>
            <a:r>
              <a:rPr lang="en-IN" sz="1600" b="1" dirty="0" err="1">
                <a:solidFill>
                  <a:srgbClr val="00B0F0"/>
                </a:solidFill>
              </a:rPr>
              <a:t>empno</a:t>
            </a:r>
            <a:r>
              <a:rPr lang="en-IN" sz="1600" b="1" dirty="0">
                <a:solidFill>
                  <a:srgbClr val="00B0F0"/>
                </a:solidFill>
              </a:rPr>
              <a:t>, </a:t>
            </a:r>
            <a:r>
              <a:rPr lang="en-IN" sz="1600" b="1" dirty="0" err="1">
                <a:solidFill>
                  <a:srgbClr val="00B0F0"/>
                </a:solidFill>
              </a:rPr>
              <a:t>sal</a:t>
            </a:r>
            <a:r>
              <a:rPr lang="en-IN" sz="1600" b="1" dirty="0">
                <a:solidFill>
                  <a:srgbClr val="00B0F0"/>
                </a:solidFill>
              </a:rPr>
              <a:t> FROM </a:t>
            </a:r>
            <a:r>
              <a:rPr lang="en-IN" sz="1600" b="1" dirty="0" err="1">
                <a:solidFill>
                  <a:srgbClr val="00B0F0"/>
                </a:solidFill>
              </a:rPr>
              <a:t>emp</a:t>
            </a:r>
            <a:r>
              <a:rPr lang="en-IN" sz="1600" b="1" dirty="0">
                <a:solidFill>
                  <a:srgbClr val="00B0F0"/>
                </a:solidFill>
              </a:rPr>
              <a:t> ORDER BY </a:t>
            </a:r>
            <a:r>
              <a:rPr lang="en-IN" sz="1600" b="1" dirty="0" err="1">
                <a:solidFill>
                  <a:srgbClr val="00B0F0"/>
                </a:solidFill>
              </a:rPr>
              <a:t>sal</a:t>
            </a:r>
            <a:r>
              <a:rPr lang="en-IN" sz="1600" b="1" dirty="0">
                <a:solidFill>
                  <a:srgbClr val="00B0F0"/>
                </a:solidFill>
              </a:rPr>
              <a:t> DESC; </a:t>
            </a:r>
            <a:endParaRPr lang="en-IN" sz="1600" b="1" dirty="0" smtClean="0">
              <a:solidFill>
                <a:srgbClr val="00B0F0"/>
              </a:solidFill>
            </a:endParaRPr>
          </a:p>
          <a:p>
            <a:r>
              <a:rPr lang="en-IN" sz="1600" b="1" dirty="0" smtClean="0">
                <a:solidFill>
                  <a:srgbClr val="00B0F0"/>
                </a:solidFill>
              </a:rPr>
              <a:t>   </a:t>
            </a:r>
          </a:p>
          <a:p>
            <a:r>
              <a:rPr lang="en-IN" sz="1600" b="1" dirty="0" smtClean="0">
                <a:solidFill>
                  <a:srgbClr val="000000"/>
                </a:solidFill>
              </a:rPr>
              <a:t>/* </a:t>
            </a:r>
            <a:r>
              <a:rPr lang="en-IN" sz="1600" b="1" dirty="0">
                <a:solidFill>
                  <a:srgbClr val="000000"/>
                </a:solidFill>
              </a:rPr>
              <a:t>Fully define subprograms specified in </a:t>
            </a:r>
            <a:r>
              <a:rPr lang="en-IN" sz="1600" b="1" dirty="0" smtClean="0">
                <a:solidFill>
                  <a:srgbClr val="000000"/>
                </a:solidFill>
              </a:rPr>
              <a:t>package</a:t>
            </a:r>
            <a:r>
              <a:rPr lang="en-IN" sz="1600" b="1" dirty="0">
                <a:solidFill>
                  <a:srgbClr val="000000"/>
                </a:solidFill>
              </a:rPr>
              <a:t> </a:t>
            </a:r>
            <a:r>
              <a:rPr lang="en-IN" sz="1600" b="1" dirty="0" smtClean="0">
                <a:solidFill>
                  <a:srgbClr val="000000"/>
                </a:solidFill>
              </a:rPr>
              <a:t>specification */   </a:t>
            </a:r>
          </a:p>
          <a:p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hire_employee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ename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VARCHAR2, 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job VARCHAR2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mgr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REAL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sal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REAL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REAL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deptno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REAL) RETURN INT 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new_empno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 INT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BEGIN      </a:t>
            </a:r>
            <a:endParaRPr lang="en-IN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  SELECT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empno_seq.NEXTVAL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 INTO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new_empno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 FROM dual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  INSERT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INTO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emp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 VALUES (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new_empno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ename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job,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mgr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SYSDATE,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sal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endParaRPr lang="en-IN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deptno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);      </a:t>
            </a:r>
            <a:endParaRPr lang="en-IN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number_hired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:=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number_hired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 + 1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new_empno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;   </a:t>
            </a:r>
            <a:endParaRPr lang="en-IN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END </a:t>
            </a:r>
            <a:r>
              <a:rPr lang="en-IN" sz="1600" b="1" dirty="0" err="1">
                <a:solidFill>
                  <a:schemeClr val="bg1">
                    <a:lumMod val="50000"/>
                  </a:schemeClr>
                </a:solidFill>
              </a:rPr>
              <a:t>hire_employee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rgbClr val="00B050"/>
                </a:solidFill>
              </a:rPr>
              <a:t>PROCEDURE </a:t>
            </a:r>
            <a:r>
              <a:rPr lang="en-IN" sz="1600" b="1" dirty="0" err="1">
                <a:solidFill>
                  <a:srgbClr val="00B050"/>
                </a:solidFill>
              </a:rPr>
              <a:t>fire_employee</a:t>
            </a:r>
            <a:r>
              <a:rPr lang="en-IN" sz="1600" b="1" dirty="0">
                <a:solidFill>
                  <a:srgbClr val="00B050"/>
                </a:solidFill>
              </a:rPr>
              <a:t> (</a:t>
            </a:r>
            <a:r>
              <a:rPr lang="en-IN" sz="1600" b="1" dirty="0" err="1">
                <a:solidFill>
                  <a:srgbClr val="00B050"/>
                </a:solidFill>
              </a:rPr>
              <a:t>emp_id</a:t>
            </a:r>
            <a:r>
              <a:rPr lang="en-IN" sz="1600" b="1" dirty="0">
                <a:solidFill>
                  <a:srgbClr val="00B050"/>
                </a:solidFill>
              </a:rPr>
              <a:t> INT) IS   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r>
              <a:rPr lang="en-IN" sz="1600" b="1" dirty="0" smtClean="0">
                <a:solidFill>
                  <a:srgbClr val="00B050"/>
                </a:solidFill>
              </a:rPr>
              <a:t>BEGIN      </a:t>
            </a:r>
          </a:p>
          <a:p>
            <a:r>
              <a:rPr lang="en-IN" sz="1600" b="1" dirty="0" smtClean="0">
                <a:solidFill>
                  <a:srgbClr val="00B050"/>
                </a:solidFill>
              </a:rPr>
              <a:t>   DELETE </a:t>
            </a:r>
            <a:r>
              <a:rPr lang="en-IN" sz="1600" b="1" dirty="0">
                <a:solidFill>
                  <a:srgbClr val="00B050"/>
                </a:solidFill>
              </a:rPr>
              <a:t>FROM </a:t>
            </a:r>
            <a:r>
              <a:rPr lang="en-IN" sz="1600" b="1" dirty="0" err="1">
                <a:solidFill>
                  <a:srgbClr val="00B050"/>
                </a:solidFill>
              </a:rPr>
              <a:t>emp</a:t>
            </a:r>
            <a:r>
              <a:rPr lang="en-IN" sz="1600" b="1" dirty="0">
                <a:solidFill>
                  <a:srgbClr val="00B050"/>
                </a:solidFill>
              </a:rPr>
              <a:t> WHERE </a:t>
            </a:r>
            <a:r>
              <a:rPr lang="en-IN" sz="1600" b="1" dirty="0" err="1">
                <a:solidFill>
                  <a:srgbClr val="00B050"/>
                </a:solidFill>
              </a:rPr>
              <a:t>empno</a:t>
            </a:r>
            <a:r>
              <a:rPr lang="en-IN" sz="1600" b="1" dirty="0">
                <a:solidFill>
                  <a:srgbClr val="00B050"/>
                </a:solidFill>
              </a:rPr>
              <a:t> = </a:t>
            </a:r>
            <a:r>
              <a:rPr lang="en-IN" sz="1600" b="1" dirty="0" err="1">
                <a:solidFill>
                  <a:srgbClr val="00B050"/>
                </a:solidFill>
              </a:rPr>
              <a:t>emp_id</a:t>
            </a:r>
            <a:r>
              <a:rPr lang="en-IN" sz="1600" b="1" dirty="0">
                <a:solidFill>
                  <a:srgbClr val="00B050"/>
                </a:solidFill>
              </a:rPr>
              <a:t>;   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r>
              <a:rPr lang="en-IN" sz="1600" b="1" dirty="0" smtClean="0">
                <a:solidFill>
                  <a:srgbClr val="00B050"/>
                </a:solidFill>
              </a:rPr>
              <a:t>END </a:t>
            </a:r>
            <a:r>
              <a:rPr lang="en-IN" sz="1600" b="1" dirty="0" err="1">
                <a:solidFill>
                  <a:srgbClr val="00B050"/>
                </a:solidFill>
              </a:rPr>
              <a:t>fire_employee</a:t>
            </a:r>
            <a:r>
              <a:rPr lang="en-IN" sz="1600" b="1" dirty="0">
                <a:solidFill>
                  <a:srgbClr val="00B05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27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609600"/>
            <a:ext cx="8458200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</a:rPr>
              <a:t>/* Define local </a:t>
            </a:r>
            <a:r>
              <a:rPr lang="en-IN" sz="1600" b="1" dirty="0" smtClean="0">
                <a:solidFill>
                  <a:srgbClr val="000000"/>
                </a:solidFill>
              </a:rPr>
              <a:t>function </a:t>
            </a:r>
            <a:r>
              <a:rPr lang="en-IN" sz="1600" b="1" dirty="0" err="1" smtClean="0">
                <a:solidFill>
                  <a:srgbClr val="000000"/>
                </a:solidFill>
              </a:rPr>
              <a:t>sal_ok</a:t>
            </a:r>
            <a:r>
              <a:rPr lang="en-IN" sz="1600" b="1" dirty="0" smtClean="0">
                <a:solidFill>
                  <a:srgbClr val="000000"/>
                </a:solidFill>
              </a:rPr>
              <a:t>, </a:t>
            </a:r>
            <a:r>
              <a:rPr lang="en-IN" sz="1600" b="1" dirty="0">
                <a:solidFill>
                  <a:srgbClr val="000000"/>
                </a:solidFill>
              </a:rPr>
              <a:t>available only inside package. */   </a:t>
            </a:r>
            <a:endParaRPr lang="en-IN" sz="1600" b="1" dirty="0" smtClean="0">
              <a:solidFill>
                <a:srgbClr val="000000"/>
              </a:solidFill>
            </a:endParaRPr>
          </a:p>
          <a:p>
            <a:endParaRPr lang="en-IN" sz="1600" dirty="0"/>
          </a:p>
          <a:p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sal_ok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 (rank INT, salary REAL) RETURN BOOLEAN 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IS</a:t>
            </a:r>
          </a:p>
          <a:p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min_sal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 REAL;      </a:t>
            </a:r>
            <a:endParaRPr lang="en-IN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IN" sz="1600" b="1" dirty="0" err="1" smtClean="0">
                <a:solidFill>
                  <a:schemeClr val="tx2">
                    <a:lumMod val="75000"/>
                  </a:schemeClr>
                </a:solidFill>
              </a:rPr>
              <a:t>max_sal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REAL;   </a:t>
            </a:r>
            <a:endParaRPr lang="en-IN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BEGIN      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     SELECT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losal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hisal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 INTO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min_sal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max_sal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 FROM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salgrade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WHERE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grade = rank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RETURN (salary &gt;=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min_sal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) AND (salary &lt;=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max_sal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);   </a:t>
            </a:r>
            <a:endParaRPr lang="en-IN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END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</a:rPr>
              <a:t>sal_ok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; </a:t>
            </a:r>
            <a:r>
              <a:rPr lang="en-IN" sz="1600" dirty="0"/>
              <a:t>   </a:t>
            </a:r>
            <a:endParaRPr lang="en-IN" sz="1600" dirty="0" smtClean="0"/>
          </a:p>
          <a:p>
            <a:endParaRPr lang="en-IN" sz="1600" dirty="0"/>
          </a:p>
          <a:p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PROCEDURE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raise_salary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emp_id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INT, grade INT, amount REAL) IS      </a:t>
            </a:r>
            <a:endParaRPr lang="en-I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     salary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REAL;   </a:t>
            </a:r>
            <a:endParaRPr lang="en-I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BEGIN      </a:t>
            </a:r>
          </a:p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     SELECT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sal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INTO salary FROM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emp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WHERE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empno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emp_id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;      </a:t>
            </a:r>
            <a:endParaRPr lang="en-I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     IF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sal_ok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(grade, salary + amount) </a:t>
            </a:r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THEN</a:t>
            </a:r>
          </a:p>
          <a:p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UPDATE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emp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SET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sal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sal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+ amount WHERE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empno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emp_id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;      </a:t>
            </a:r>
            <a:endParaRPr lang="en-I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     ELSE         </a:t>
            </a:r>
          </a:p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        RAISE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invalid_salary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;      </a:t>
            </a:r>
            <a:endParaRPr lang="en-I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     END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IF;   </a:t>
            </a:r>
            <a:endParaRPr lang="en-I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</a:rPr>
              <a:t>END </a:t>
            </a:r>
            <a:r>
              <a:rPr lang="en-IN" sz="1600" b="1" dirty="0" err="1">
                <a:solidFill>
                  <a:schemeClr val="accent2">
                    <a:lumMod val="50000"/>
                  </a:schemeClr>
                </a:solidFill>
              </a:rPr>
              <a:t>raise_salary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;  </a:t>
            </a:r>
            <a:r>
              <a:rPr lang="en-IN" sz="1600" dirty="0"/>
              <a:t>  </a:t>
            </a:r>
            <a:endParaRPr lang="en-IN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782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36433"/>
            <a:ext cx="84582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FUNCTION </a:t>
            </a:r>
            <a:r>
              <a:rPr lang="en-IN" sz="1600" b="1" dirty="0" err="1">
                <a:solidFill>
                  <a:srgbClr val="7030A0"/>
                </a:solidFill>
              </a:rPr>
              <a:t>nth_highest_salary</a:t>
            </a:r>
            <a:r>
              <a:rPr lang="en-IN" sz="1600" b="1" dirty="0">
                <a:solidFill>
                  <a:srgbClr val="7030A0"/>
                </a:solidFill>
              </a:rPr>
              <a:t> (n INT) RETURN </a:t>
            </a:r>
            <a:r>
              <a:rPr lang="en-IN" sz="1600" b="1" dirty="0" err="1">
                <a:solidFill>
                  <a:srgbClr val="7030A0"/>
                </a:solidFill>
              </a:rPr>
              <a:t>EmpRecTyp</a:t>
            </a:r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</a:rPr>
              <a:t>IS</a:t>
            </a:r>
          </a:p>
          <a:p>
            <a:r>
              <a:rPr lang="en-IN" sz="1600" b="1" dirty="0" smtClean="0">
                <a:solidFill>
                  <a:srgbClr val="7030A0"/>
                </a:solidFill>
              </a:rPr>
              <a:t>      </a:t>
            </a:r>
            <a:r>
              <a:rPr lang="en-IN" sz="1600" b="1" dirty="0" err="1">
                <a:solidFill>
                  <a:srgbClr val="7030A0"/>
                </a:solidFill>
              </a:rPr>
              <a:t>emp_rec</a:t>
            </a:r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err="1">
                <a:solidFill>
                  <a:srgbClr val="7030A0"/>
                </a:solidFill>
              </a:rPr>
              <a:t>EmpRecTyp</a:t>
            </a:r>
            <a:r>
              <a:rPr lang="en-IN" sz="1600" b="1" dirty="0">
                <a:solidFill>
                  <a:srgbClr val="7030A0"/>
                </a:solidFill>
              </a:rPr>
              <a:t>;   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r>
              <a:rPr lang="en-IN" sz="1600" b="1" dirty="0" smtClean="0">
                <a:solidFill>
                  <a:srgbClr val="7030A0"/>
                </a:solidFill>
              </a:rPr>
              <a:t>BEGIN      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</a:rPr>
              <a:t>    OPEN </a:t>
            </a:r>
            <a:r>
              <a:rPr lang="en-IN" sz="1600" b="1" dirty="0" err="1">
                <a:solidFill>
                  <a:srgbClr val="7030A0"/>
                </a:solidFill>
              </a:rPr>
              <a:t>desc_salary</a:t>
            </a:r>
            <a:r>
              <a:rPr lang="en-IN" sz="1600" b="1" dirty="0">
                <a:solidFill>
                  <a:srgbClr val="7030A0"/>
                </a:solidFill>
              </a:rPr>
              <a:t>;      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</a:rPr>
              <a:t>    FOR </a:t>
            </a:r>
            <a:r>
              <a:rPr lang="en-IN" sz="1600" b="1" dirty="0" err="1">
                <a:solidFill>
                  <a:srgbClr val="7030A0"/>
                </a:solidFill>
              </a:rPr>
              <a:t>i</a:t>
            </a:r>
            <a:r>
              <a:rPr lang="en-IN" sz="1600" b="1" dirty="0">
                <a:solidFill>
                  <a:srgbClr val="7030A0"/>
                </a:solidFill>
              </a:rPr>
              <a:t> IN 1..n LOOP         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</a:rPr>
              <a:t>        FETCH </a:t>
            </a:r>
            <a:r>
              <a:rPr lang="en-IN" sz="1600" b="1" dirty="0" err="1">
                <a:solidFill>
                  <a:srgbClr val="7030A0"/>
                </a:solidFill>
              </a:rPr>
              <a:t>desc_salary</a:t>
            </a:r>
            <a:r>
              <a:rPr lang="en-IN" sz="1600" b="1" dirty="0">
                <a:solidFill>
                  <a:srgbClr val="7030A0"/>
                </a:solidFill>
              </a:rPr>
              <a:t> INTO </a:t>
            </a:r>
            <a:r>
              <a:rPr lang="en-IN" sz="1600" b="1" dirty="0" err="1">
                <a:solidFill>
                  <a:srgbClr val="7030A0"/>
                </a:solidFill>
              </a:rPr>
              <a:t>emp_rec</a:t>
            </a:r>
            <a:r>
              <a:rPr lang="en-IN" sz="1600" b="1" dirty="0">
                <a:solidFill>
                  <a:srgbClr val="7030A0"/>
                </a:solidFill>
              </a:rPr>
              <a:t>;      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</a:rPr>
              <a:t>    END </a:t>
            </a:r>
            <a:r>
              <a:rPr lang="en-IN" sz="1600" b="1" dirty="0">
                <a:solidFill>
                  <a:srgbClr val="7030A0"/>
                </a:solidFill>
              </a:rPr>
              <a:t>LOOP;      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</a:rPr>
              <a:t>    CLOSE </a:t>
            </a:r>
            <a:r>
              <a:rPr lang="en-IN" sz="1600" b="1" dirty="0" err="1">
                <a:solidFill>
                  <a:srgbClr val="7030A0"/>
                </a:solidFill>
              </a:rPr>
              <a:t>desc_salary</a:t>
            </a:r>
            <a:r>
              <a:rPr lang="en-IN" sz="1600" b="1" dirty="0">
                <a:solidFill>
                  <a:srgbClr val="7030A0"/>
                </a:solidFill>
              </a:rPr>
              <a:t>;      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</a:rPr>
              <a:t>    RETURN </a:t>
            </a:r>
            <a:r>
              <a:rPr lang="en-IN" sz="1600" b="1" dirty="0" err="1">
                <a:solidFill>
                  <a:srgbClr val="7030A0"/>
                </a:solidFill>
              </a:rPr>
              <a:t>emp_rec</a:t>
            </a:r>
            <a:r>
              <a:rPr lang="en-IN" sz="1600" b="1" dirty="0">
                <a:solidFill>
                  <a:srgbClr val="7030A0"/>
                </a:solidFill>
              </a:rPr>
              <a:t>;   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r>
              <a:rPr lang="en-IN" sz="1600" b="1" dirty="0" smtClean="0">
                <a:solidFill>
                  <a:srgbClr val="7030A0"/>
                </a:solidFill>
              </a:rPr>
              <a:t>END </a:t>
            </a:r>
            <a:r>
              <a:rPr lang="en-IN" sz="1600" b="1" dirty="0" err="1">
                <a:solidFill>
                  <a:srgbClr val="7030A0"/>
                </a:solidFill>
              </a:rPr>
              <a:t>nth_highest_salary</a:t>
            </a:r>
            <a:r>
              <a:rPr lang="en-IN" sz="1600" b="1" dirty="0" smtClean="0">
                <a:solidFill>
                  <a:srgbClr val="7030A0"/>
                </a:solidFill>
              </a:rPr>
              <a:t>;</a:t>
            </a:r>
          </a:p>
          <a:p>
            <a:endParaRPr lang="en-IN" sz="1600" b="1" dirty="0">
              <a:solidFill>
                <a:srgbClr val="00B050"/>
              </a:solidFill>
            </a:endParaRPr>
          </a:p>
          <a:p>
            <a:r>
              <a:rPr lang="en-IN" sz="1600" dirty="0"/>
              <a:t>BEGIN  </a:t>
            </a:r>
            <a:r>
              <a:rPr lang="en-IN" sz="1600" b="1" dirty="0"/>
              <a:t>-- initialization part starts here   </a:t>
            </a:r>
            <a:endParaRPr lang="en-IN" sz="1600" b="1" dirty="0" smtClean="0"/>
          </a:p>
          <a:p>
            <a:r>
              <a:rPr lang="en-IN" sz="1600" dirty="0"/>
              <a:t> </a:t>
            </a:r>
            <a:r>
              <a:rPr lang="en-IN" sz="1600" dirty="0" smtClean="0"/>
              <a:t>    INSERT </a:t>
            </a:r>
            <a:r>
              <a:rPr lang="en-IN" sz="1600" dirty="0"/>
              <a:t>INTO </a:t>
            </a:r>
            <a:r>
              <a:rPr lang="en-IN" sz="1600" dirty="0" err="1"/>
              <a:t>emp_audit</a:t>
            </a:r>
            <a:r>
              <a:rPr lang="en-IN" sz="1600" dirty="0"/>
              <a:t> VALUES (SYSDATE, USER, 'EMP_ACTIONS');   </a:t>
            </a:r>
            <a:endParaRPr lang="en-IN" sz="1600" dirty="0" smtClean="0"/>
          </a:p>
          <a:p>
            <a:r>
              <a:rPr lang="en-IN" sz="1600" dirty="0"/>
              <a:t> </a:t>
            </a:r>
            <a:r>
              <a:rPr lang="en-IN" sz="1600" dirty="0" smtClean="0"/>
              <a:t>    </a:t>
            </a:r>
            <a:r>
              <a:rPr lang="en-IN" sz="1600" dirty="0" err="1" smtClean="0"/>
              <a:t>number_hired</a:t>
            </a:r>
            <a:r>
              <a:rPr lang="en-IN" sz="1600" dirty="0" smtClean="0"/>
              <a:t> </a:t>
            </a:r>
            <a:r>
              <a:rPr lang="en-IN" sz="1600" dirty="0"/>
              <a:t>:= 0</a:t>
            </a:r>
            <a:r>
              <a:rPr lang="en-IN" sz="1600" dirty="0" smtClean="0"/>
              <a:t>;</a:t>
            </a:r>
          </a:p>
          <a:p>
            <a:r>
              <a:rPr lang="en-IN" sz="1600" dirty="0" smtClean="0"/>
              <a:t>END </a:t>
            </a:r>
            <a:r>
              <a:rPr lang="en-IN" sz="1600" dirty="0" err="1"/>
              <a:t>emp_actions</a:t>
            </a:r>
            <a:r>
              <a:rPr lang="en-IN" sz="1600" dirty="0"/>
              <a:t>;/</a:t>
            </a:r>
            <a:endParaRPr lang="en-IN" sz="1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830" y="4187303"/>
            <a:ext cx="846817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800" dirty="0"/>
              <a:t>Remember, the initialization part of a package is run just once, the first time you reference the package. </a:t>
            </a:r>
            <a:endParaRPr lang="en-IN" sz="1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In </a:t>
            </a:r>
            <a:r>
              <a:rPr lang="en-IN" sz="1800" dirty="0"/>
              <a:t>the last example, only one row is inserted into the database table </a:t>
            </a:r>
            <a:r>
              <a:rPr lang="en-IN" sz="1800" dirty="0" err="1"/>
              <a:t>emp_audit</a:t>
            </a:r>
            <a:r>
              <a:rPr lang="en-IN" sz="1800" dirty="0"/>
              <a:t>, and the variable </a:t>
            </a:r>
            <a:r>
              <a:rPr lang="en-IN" sz="1800" dirty="0" err="1"/>
              <a:t>number_hired</a:t>
            </a:r>
            <a:r>
              <a:rPr lang="en-IN" sz="1800" dirty="0"/>
              <a:t> is initialized only once</a:t>
            </a:r>
            <a:r>
              <a:rPr lang="en-IN" sz="18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Every time the procedure </a:t>
            </a:r>
            <a:r>
              <a:rPr lang="en-IN" sz="1800" dirty="0" err="1" smtClean="0"/>
              <a:t>hire_employee</a:t>
            </a:r>
            <a:r>
              <a:rPr lang="en-IN" sz="1800" dirty="0" smtClean="0"/>
              <a:t> is called, the variable </a:t>
            </a:r>
            <a:r>
              <a:rPr lang="en-IN" sz="1800" dirty="0" err="1" smtClean="0"/>
              <a:t>number_hired</a:t>
            </a:r>
            <a:r>
              <a:rPr lang="en-IN" sz="1800" dirty="0" smtClean="0"/>
              <a:t> is updated</a:t>
            </a:r>
            <a:endParaRPr lang="en-IN" sz="1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However</a:t>
            </a:r>
            <a:r>
              <a:rPr lang="en-IN" sz="1800" dirty="0"/>
              <a:t>, the count kept by </a:t>
            </a:r>
            <a:r>
              <a:rPr lang="en-IN" sz="1800" dirty="0" err="1"/>
              <a:t>number_hired</a:t>
            </a:r>
            <a:r>
              <a:rPr lang="en-IN" sz="1800" dirty="0"/>
              <a:t> is session specific. That is, the count reflects the number of new employees processed by one user, </a:t>
            </a:r>
            <a:r>
              <a:rPr lang="en-IN" sz="1800" i="1" dirty="0"/>
              <a:t>not</a:t>
            </a:r>
            <a:r>
              <a:rPr lang="en-IN" sz="1800" dirty="0"/>
              <a:t> the number processed by all users</a:t>
            </a:r>
            <a:r>
              <a:rPr lang="en-IN" sz="1800" dirty="0" smtClean="0"/>
              <a:t>.</a:t>
            </a:r>
            <a:endParaRPr lang="en-IN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2209800"/>
            <a:ext cx="815340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 spc="-6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none" dirty="0" smtClean="0">
                <a:solidFill>
                  <a:schemeClr val="bg1">
                    <a:lumMod val="50000"/>
                  </a:schemeClr>
                </a:solidFill>
              </a:rPr>
              <a:t>End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none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4000" cap="none" dirty="0" smtClean="0">
                <a:solidFill>
                  <a:schemeClr val="bg1">
                    <a:lumMod val="50000"/>
                  </a:schemeClr>
                </a:solidFill>
              </a:rPr>
              <a:t>f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none" dirty="0" smtClean="0">
                <a:solidFill>
                  <a:schemeClr val="bg1">
                    <a:lumMod val="50000"/>
                  </a:schemeClr>
                </a:solidFill>
              </a:rPr>
              <a:t>PL/SQL (Part-3)</a:t>
            </a:r>
          </a:p>
        </p:txBody>
      </p:sp>
    </p:spTree>
    <p:extLst>
      <p:ext uri="{BB962C8B-B14F-4D97-AF65-F5344CB8AC3E}">
        <p14:creationId xmlns:p14="http://schemas.microsoft.com/office/powerpoint/2010/main" val="30691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153400" cy="547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1800" dirty="0" smtClean="0"/>
              <a:t>Parameters can be passed to or from a subprogram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800" dirty="0" smtClean="0"/>
              <a:t>While defining the parameters, the </a:t>
            </a:r>
            <a:r>
              <a:rPr lang="en-IN" sz="1800" dirty="0" err="1" smtClean="0"/>
              <a:t>datatype</a:t>
            </a:r>
            <a:r>
              <a:rPr lang="en-IN" sz="1800" dirty="0" smtClean="0"/>
              <a:t> is to be mentioned, size is not required (i.e. just number, varchar2, …)</a:t>
            </a:r>
            <a:endParaRPr lang="en-IN" sz="1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1800" dirty="0" smtClean="0"/>
              <a:t>There </a:t>
            </a:r>
            <a:r>
              <a:rPr lang="en-IN" sz="1800" dirty="0"/>
              <a:t>is three ways to pass parameters in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/>
              <a:t>IN parameters: </a:t>
            </a:r>
            <a:r>
              <a:rPr lang="en-IN" sz="1800" dirty="0"/>
              <a:t>The IN parameter can be referenced by the procedure or function. The value of the parameter cannot be overwritten by the procedure or the function</a:t>
            </a:r>
            <a:r>
              <a:rPr lang="en-IN" sz="1800" dirty="0" smtClean="0"/>
              <a:t>. i.e. values coming from the calling program to the subprogram. The default mode of a parameter is always IN.</a:t>
            </a:r>
            <a:endParaRPr lang="en-IN" sz="1800" dirty="0"/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 smtClean="0"/>
              <a:t>OUT parameters: </a:t>
            </a:r>
            <a:r>
              <a:rPr lang="en-IN" sz="1800" dirty="0"/>
              <a:t>This parameter is used for getting output from the subprograms</a:t>
            </a:r>
            <a:r>
              <a:rPr lang="en-IN" sz="1800" dirty="0" smtClean="0"/>
              <a:t>. It </a:t>
            </a:r>
            <a:r>
              <a:rPr lang="en-IN" sz="1800" dirty="0"/>
              <a:t>is a read-write variable inside the subprograms. Their values can be changed inside the </a:t>
            </a:r>
            <a:r>
              <a:rPr lang="en-IN" sz="1800" dirty="0" smtClean="0"/>
              <a:t>subprograms</a:t>
            </a:r>
            <a:r>
              <a:rPr lang="en-IN" sz="1800" dirty="0"/>
              <a:t> </a:t>
            </a:r>
            <a:r>
              <a:rPr lang="en-IN" sz="1800" dirty="0" smtClean="0"/>
              <a:t>i.e. values from the subprogram to the calling program.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 smtClean="0"/>
              <a:t>INOUT parameters: </a:t>
            </a:r>
            <a:r>
              <a:rPr lang="en-IN" sz="1800" dirty="0"/>
              <a:t>This parameter is used for both giving input and for getting output from the subprograms</a:t>
            </a:r>
            <a:r>
              <a:rPr lang="en-IN" sz="1800" dirty="0" smtClean="0"/>
              <a:t>. It </a:t>
            </a:r>
            <a:r>
              <a:rPr lang="en-IN" sz="1800" dirty="0"/>
              <a:t>is a read-write variable inside the subprograms. Their values can be changed inside the </a:t>
            </a:r>
            <a:r>
              <a:rPr lang="en-IN" sz="1800" dirty="0" smtClean="0"/>
              <a:t>subprograms i.e. values coming from calling program and getting changed in the subprogram and the updated values sent back to the calling program.</a:t>
            </a:r>
            <a:endParaRPr lang="en-IN" sz="1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4572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Parameters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6757" y="173764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Functions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757" y="783364"/>
            <a:ext cx="8153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[OR REPLACE] </a:t>
            </a:r>
            <a:r>
              <a:rPr lang="en-IN" sz="1800" b="1" dirty="0"/>
              <a:t>FUNCTION</a:t>
            </a:r>
            <a:r>
              <a:rPr lang="en-IN" sz="1800" dirty="0"/>
              <a:t> </a:t>
            </a:r>
            <a:r>
              <a:rPr lang="en-IN" sz="1800" dirty="0" err="1"/>
              <a:t>function_name</a:t>
            </a:r>
            <a:r>
              <a:rPr lang="en-IN" sz="1800" dirty="0"/>
              <a:t>  </a:t>
            </a:r>
          </a:p>
          <a:p>
            <a:r>
              <a:rPr lang="en-IN" sz="1800" dirty="0"/>
              <a:t>[(</a:t>
            </a:r>
            <a:r>
              <a:rPr lang="en-IN" sz="1800" dirty="0" err="1"/>
              <a:t>parameter_name</a:t>
            </a:r>
            <a:r>
              <a:rPr lang="en-IN" sz="1800" dirty="0"/>
              <a:t> [IN | </a:t>
            </a:r>
            <a:r>
              <a:rPr lang="en-IN" sz="1800" b="1" dirty="0"/>
              <a:t>OUT</a:t>
            </a:r>
            <a:r>
              <a:rPr lang="en-IN" sz="1800" dirty="0"/>
              <a:t> | IN </a:t>
            </a:r>
            <a:r>
              <a:rPr lang="en-IN" sz="1800" b="1" dirty="0"/>
              <a:t>OUT</a:t>
            </a:r>
            <a:r>
              <a:rPr lang="en-IN" sz="1800" dirty="0"/>
              <a:t>] type [, ...])]  </a:t>
            </a:r>
          </a:p>
          <a:p>
            <a:r>
              <a:rPr lang="en-IN" sz="1800" b="1" dirty="0"/>
              <a:t>RETURN</a:t>
            </a:r>
            <a:r>
              <a:rPr lang="en-IN" sz="1800" dirty="0"/>
              <a:t> </a:t>
            </a:r>
            <a:r>
              <a:rPr lang="en-IN" sz="1800" dirty="0" err="1"/>
              <a:t>return_datatype</a:t>
            </a:r>
            <a:r>
              <a:rPr lang="en-IN" sz="1800" dirty="0"/>
              <a:t>  </a:t>
            </a:r>
          </a:p>
          <a:p>
            <a:r>
              <a:rPr lang="en-IN" sz="1800" dirty="0"/>
              <a:t>{</a:t>
            </a:r>
            <a:r>
              <a:rPr lang="en-IN" sz="1800" b="1" dirty="0"/>
              <a:t>IS</a:t>
            </a:r>
            <a:r>
              <a:rPr lang="en-IN" sz="1800" dirty="0"/>
              <a:t> | </a:t>
            </a:r>
            <a:r>
              <a:rPr lang="en-IN" sz="1800" b="1" dirty="0"/>
              <a:t>AS</a:t>
            </a:r>
            <a:r>
              <a:rPr lang="en-IN" sz="1800" dirty="0"/>
              <a:t>}  </a:t>
            </a:r>
            <a:endParaRPr lang="en-IN" sz="1800" dirty="0" smtClean="0"/>
          </a:p>
          <a:p>
            <a:r>
              <a:rPr lang="en-IN" sz="1800" dirty="0"/>
              <a:t> </a:t>
            </a:r>
            <a:r>
              <a:rPr lang="en-IN" sz="1800" dirty="0" smtClean="0"/>
              <a:t>  &lt; local variables&gt;</a:t>
            </a:r>
            <a:endParaRPr lang="en-IN" sz="1800" dirty="0"/>
          </a:p>
          <a:p>
            <a:r>
              <a:rPr lang="en-IN" sz="1800" b="1" dirty="0"/>
              <a:t>BEGIN</a:t>
            </a:r>
            <a:r>
              <a:rPr lang="en-IN" sz="1800" dirty="0"/>
              <a:t>  </a:t>
            </a:r>
          </a:p>
          <a:p>
            <a:r>
              <a:rPr lang="en-IN" sz="1800" dirty="0"/>
              <a:t>   &lt; </a:t>
            </a:r>
            <a:r>
              <a:rPr lang="en-IN" sz="1800" dirty="0" err="1"/>
              <a:t>function_body</a:t>
            </a:r>
            <a:r>
              <a:rPr lang="en-IN" sz="1800" dirty="0"/>
              <a:t> &gt;  </a:t>
            </a:r>
            <a:endParaRPr lang="en-IN" sz="1800" dirty="0" smtClean="0"/>
          </a:p>
          <a:p>
            <a:r>
              <a:rPr lang="en-IN" sz="1800" b="1" dirty="0" smtClean="0"/>
              <a:t>EXCEPTION</a:t>
            </a:r>
          </a:p>
          <a:p>
            <a:r>
              <a:rPr lang="en-IN" sz="1800" dirty="0" smtClean="0"/>
              <a:t>   &lt;</a:t>
            </a:r>
            <a:r>
              <a:rPr lang="en-IN" sz="1800" dirty="0"/>
              <a:t> </a:t>
            </a:r>
            <a:r>
              <a:rPr lang="en-IN" sz="1800" dirty="0" smtClean="0"/>
              <a:t>exception handlers</a:t>
            </a:r>
            <a:r>
              <a:rPr lang="en-IN" sz="1800" dirty="0"/>
              <a:t> &gt;  </a:t>
            </a:r>
          </a:p>
          <a:p>
            <a:r>
              <a:rPr lang="en-IN" sz="1800" b="1" dirty="0" smtClean="0"/>
              <a:t>END</a:t>
            </a:r>
            <a:r>
              <a:rPr lang="en-IN" sz="1800" dirty="0"/>
              <a:t> [</a:t>
            </a:r>
            <a:r>
              <a:rPr lang="en-IN" sz="1800" dirty="0" err="1"/>
              <a:t>function_name</a:t>
            </a:r>
            <a:r>
              <a:rPr lang="en-IN" sz="1800" dirty="0"/>
              <a:t>];  </a:t>
            </a:r>
            <a:endParaRPr lang="en-IN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66757" y="3810000"/>
            <a:ext cx="8153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Function always returns a value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The </a:t>
            </a:r>
            <a:r>
              <a:rPr lang="en-IN" sz="1800" dirty="0"/>
              <a:t>function must contain a return </a:t>
            </a:r>
            <a:r>
              <a:rPr lang="en-IN" sz="1800" dirty="0" smtClean="0"/>
              <a:t>statement in the executable part and also in the exception part if a handler is written.</a:t>
            </a:r>
            <a:endParaRPr lang="en-IN" sz="1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/>
              <a:t>RETURN clause specifies that data type you are going to return from the function</a:t>
            </a:r>
            <a:r>
              <a:rPr lang="en-IN" sz="18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/>
              <a:t>A PLSQL function can also return the value through OUT </a:t>
            </a:r>
            <a:r>
              <a:rPr lang="en-IN" sz="1800" dirty="0" smtClean="0"/>
              <a:t>or INOUT parameters </a:t>
            </a:r>
            <a:r>
              <a:rPr lang="en-IN" sz="1800" dirty="0"/>
              <a:t>other than using RETURN</a:t>
            </a:r>
            <a:r>
              <a:rPr lang="en-IN" sz="18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/>
              <a:t>Since it will always return the value, in calling statement it always accompanies with assignment operator </a:t>
            </a:r>
            <a:r>
              <a:rPr lang="en-IN" sz="1800" dirty="0" smtClean="0"/>
              <a:t>to </a:t>
            </a:r>
            <a:r>
              <a:rPr lang="en-IN" sz="1800" dirty="0"/>
              <a:t>populate the </a:t>
            </a:r>
            <a:r>
              <a:rPr lang="en-IN" sz="1800" dirty="0" smtClean="0"/>
              <a:t>variables or used in conditional statement.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179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090" y="1524000"/>
            <a:ext cx="399231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/>
              <a:t>function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adder(n1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number, n2 </a:t>
            </a:r>
            <a:r>
              <a:rPr lang="en-IN" sz="1800" b="1" dirty="0"/>
              <a:t>in</a:t>
            </a:r>
            <a:r>
              <a:rPr lang="en-IN" sz="1800" dirty="0"/>
              <a:t> number)   </a:t>
            </a:r>
            <a:r>
              <a:rPr lang="en-IN" sz="1800" b="1" dirty="0" smtClean="0"/>
              <a:t>return</a:t>
            </a:r>
            <a:r>
              <a:rPr lang="en-IN" sz="1800" dirty="0"/>
              <a:t> number    </a:t>
            </a:r>
          </a:p>
          <a:p>
            <a:r>
              <a:rPr lang="en-IN" sz="1800" b="1" dirty="0"/>
              <a:t>is</a:t>
            </a:r>
            <a:r>
              <a:rPr lang="en-IN" sz="1800" dirty="0"/>
              <a:t>     </a:t>
            </a:r>
          </a:p>
          <a:p>
            <a:r>
              <a:rPr lang="en-IN" sz="1800" dirty="0" smtClean="0"/>
              <a:t>   n3</a:t>
            </a:r>
            <a:r>
              <a:rPr lang="en-IN" sz="1800" dirty="0"/>
              <a:t> </a:t>
            </a:r>
            <a:r>
              <a:rPr lang="en-IN" sz="1800" dirty="0" smtClean="0"/>
              <a:t>number(5);</a:t>
            </a:r>
            <a:r>
              <a:rPr lang="en-IN" sz="1800" dirty="0"/>
              <a:t>    </a:t>
            </a:r>
          </a:p>
          <a:p>
            <a:r>
              <a:rPr lang="en-IN" sz="1800" b="1" dirty="0"/>
              <a:t>begin</a:t>
            </a:r>
            <a:r>
              <a:rPr lang="en-IN" sz="1800" dirty="0"/>
              <a:t>    </a:t>
            </a:r>
          </a:p>
          <a:p>
            <a:r>
              <a:rPr lang="en-IN" sz="1800" dirty="0" smtClean="0"/>
              <a:t>   n3</a:t>
            </a:r>
            <a:r>
              <a:rPr lang="en-IN" sz="1800" dirty="0"/>
              <a:t> :=n1+n2;    </a:t>
            </a:r>
          </a:p>
          <a:p>
            <a:r>
              <a:rPr lang="en-IN" sz="1800" b="1" dirty="0" smtClean="0"/>
              <a:t>   return</a:t>
            </a:r>
            <a:r>
              <a:rPr lang="en-IN" sz="1800" dirty="0"/>
              <a:t> n3</a:t>
            </a:r>
            <a:r>
              <a:rPr lang="en-IN" sz="1800" dirty="0" smtClean="0"/>
              <a:t>;</a:t>
            </a:r>
          </a:p>
          <a:p>
            <a:r>
              <a:rPr lang="en-IN" sz="1800" b="1" dirty="0" smtClean="0"/>
              <a:t>exception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when others then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b="1" dirty="0" smtClean="0"/>
              <a:t>return null;</a:t>
            </a:r>
            <a:r>
              <a:rPr lang="en-IN" sz="1800" b="1" dirty="0"/>
              <a:t>    </a:t>
            </a:r>
          </a:p>
          <a:p>
            <a:r>
              <a:rPr lang="en-IN" sz="1800" b="1" dirty="0" smtClean="0"/>
              <a:t>end </a:t>
            </a:r>
            <a:r>
              <a:rPr lang="en-IN" sz="1800" dirty="0" smtClean="0"/>
              <a:t>adder;</a:t>
            </a:r>
            <a:r>
              <a:rPr lang="en-IN" sz="1800" dirty="0"/>
              <a:t>    </a:t>
            </a:r>
          </a:p>
          <a:p>
            <a:r>
              <a:rPr lang="en-IN" sz="1800" dirty="0"/>
              <a:t>/    </a:t>
            </a:r>
            <a:endParaRPr lang="en-IN" sz="18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1090" y="6096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Functions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36246"/>
            <a:ext cx="4114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CALLING PROGRAM:</a:t>
            </a:r>
          </a:p>
          <a:p>
            <a:r>
              <a:rPr lang="en-IN" sz="1800" b="1" dirty="0" smtClean="0"/>
              <a:t>declare</a:t>
            </a:r>
            <a:r>
              <a:rPr lang="en-IN" sz="1800" dirty="0" smtClean="0"/>
              <a:t>    </a:t>
            </a:r>
          </a:p>
          <a:p>
            <a:r>
              <a:rPr lang="en-IN" sz="1800" dirty="0" smtClean="0"/>
              <a:t>   x number(2);</a:t>
            </a:r>
          </a:p>
          <a:p>
            <a:r>
              <a:rPr lang="en-IN" sz="1800" dirty="0" smtClean="0"/>
              <a:t>   a number(2);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b number(2);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 smtClean="0"/>
              <a:t>    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a := &amp;a;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b := &amp;b;</a:t>
            </a:r>
          </a:p>
          <a:p>
            <a:r>
              <a:rPr lang="en-IN" sz="1800" dirty="0" smtClean="0"/>
              <a:t>   </a:t>
            </a:r>
            <a:r>
              <a:rPr lang="en-IN" sz="1800" b="1" dirty="0" smtClean="0"/>
              <a:t>x := adder(a, b);   </a:t>
            </a:r>
            <a:r>
              <a:rPr lang="en-IN" sz="1800" dirty="0" smtClean="0"/>
              <a:t> </a:t>
            </a:r>
          </a:p>
          <a:p>
            <a:r>
              <a:rPr lang="en-IN" sz="1800" dirty="0" smtClean="0"/>
              <a:t>   </a:t>
            </a:r>
            <a:r>
              <a:rPr lang="en-IN" sz="1800" dirty="0" err="1" smtClean="0"/>
              <a:t>dbms_output.put_line</a:t>
            </a:r>
            <a:r>
              <a:rPr lang="en-IN" sz="1800" dirty="0" smtClean="0"/>
              <a:t>('addition is:' </a:t>
            </a:r>
          </a:p>
          <a:p>
            <a:r>
              <a:rPr lang="en-IN" sz="1800" dirty="0" smtClean="0"/>
              <a:t>   || x);    </a:t>
            </a:r>
          </a:p>
          <a:p>
            <a:r>
              <a:rPr lang="en-IN" sz="1800" b="1" dirty="0" smtClean="0"/>
              <a:t>end</a:t>
            </a:r>
            <a:r>
              <a:rPr lang="en-IN" sz="1800" dirty="0" smtClean="0"/>
              <a:t>;    </a:t>
            </a:r>
          </a:p>
          <a:p>
            <a:r>
              <a:rPr lang="en-IN" sz="1800" dirty="0" smtClean="0"/>
              <a:t>/    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351090" y="5486400"/>
            <a:ext cx="841191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a and b are the actual parameters; n1 and n2 are the formal parameters.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64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953" y="1524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Procedures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970" y="762000"/>
            <a:ext cx="81534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[OR REPLACE] </a:t>
            </a:r>
            <a:r>
              <a:rPr lang="en-IN" sz="1800" b="1" dirty="0" smtClean="0"/>
              <a:t>PROCEDURE</a:t>
            </a:r>
            <a:r>
              <a:rPr lang="en-IN" sz="1800" dirty="0"/>
              <a:t> </a:t>
            </a:r>
            <a:r>
              <a:rPr lang="en-IN" sz="1800" dirty="0" err="1" smtClean="0"/>
              <a:t>procedure_name</a:t>
            </a:r>
            <a:r>
              <a:rPr lang="en-IN" sz="1800" dirty="0"/>
              <a:t>  </a:t>
            </a:r>
          </a:p>
          <a:p>
            <a:r>
              <a:rPr lang="en-IN" sz="1800" dirty="0"/>
              <a:t>[(</a:t>
            </a:r>
            <a:r>
              <a:rPr lang="en-IN" sz="1800" dirty="0" err="1"/>
              <a:t>parameter_name</a:t>
            </a:r>
            <a:r>
              <a:rPr lang="en-IN" sz="1800" dirty="0"/>
              <a:t> [IN | </a:t>
            </a:r>
            <a:r>
              <a:rPr lang="en-IN" sz="1800" b="1" dirty="0"/>
              <a:t>OUT</a:t>
            </a:r>
            <a:r>
              <a:rPr lang="en-IN" sz="1800" dirty="0"/>
              <a:t> | IN </a:t>
            </a:r>
            <a:r>
              <a:rPr lang="en-IN" sz="1800" b="1" dirty="0"/>
              <a:t>OUT</a:t>
            </a:r>
            <a:r>
              <a:rPr lang="en-IN" sz="1800" dirty="0"/>
              <a:t>] type [, ...])]  </a:t>
            </a:r>
          </a:p>
          <a:p>
            <a:r>
              <a:rPr lang="en-IN" sz="1800" dirty="0" smtClean="0"/>
              <a:t>{</a:t>
            </a:r>
            <a:r>
              <a:rPr lang="en-IN" sz="1800" b="1" dirty="0"/>
              <a:t>IS</a:t>
            </a:r>
            <a:r>
              <a:rPr lang="en-IN" sz="1800" dirty="0"/>
              <a:t> | </a:t>
            </a:r>
            <a:r>
              <a:rPr lang="en-IN" sz="1800" b="1" dirty="0"/>
              <a:t>AS</a:t>
            </a:r>
            <a:r>
              <a:rPr lang="en-IN" sz="1800" dirty="0" smtClean="0"/>
              <a:t>}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&lt; local variables &gt;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BEGIN</a:t>
            </a:r>
            <a:r>
              <a:rPr lang="en-IN" sz="1800" dirty="0"/>
              <a:t>  </a:t>
            </a:r>
          </a:p>
          <a:p>
            <a:r>
              <a:rPr lang="en-IN" sz="1800" dirty="0"/>
              <a:t>   &lt; </a:t>
            </a:r>
            <a:r>
              <a:rPr lang="en-IN" sz="1800" dirty="0" err="1" smtClean="0"/>
              <a:t>procedure_body</a:t>
            </a:r>
            <a:r>
              <a:rPr lang="en-IN" sz="1800" dirty="0"/>
              <a:t> &gt;  </a:t>
            </a:r>
            <a:endParaRPr lang="en-IN" sz="1800" dirty="0" smtClean="0"/>
          </a:p>
          <a:p>
            <a:r>
              <a:rPr lang="en-IN" sz="1800" b="1" dirty="0" smtClean="0"/>
              <a:t>EXCEPTION</a:t>
            </a:r>
          </a:p>
          <a:p>
            <a:r>
              <a:rPr lang="en-IN" sz="1800" dirty="0" smtClean="0"/>
              <a:t>   &lt;</a:t>
            </a:r>
            <a:r>
              <a:rPr lang="en-IN" sz="1800" dirty="0"/>
              <a:t> </a:t>
            </a:r>
            <a:r>
              <a:rPr lang="en-IN" sz="1800" dirty="0" smtClean="0"/>
              <a:t>exception handlers</a:t>
            </a:r>
            <a:r>
              <a:rPr lang="en-IN" sz="1800" dirty="0"/>
              <a:t> &gt;  </a:t>
            </a:r>
          </a:p>
          <a:p>
            <a:r>
              <a:rPr lang="en-IN" sz="1800" b="1" dirty="0" smtClean="0"/>
              <a:t>END</a:t>
            </a:r>
            <a:r>
              <a:rPr lang="en-IN" sz="1800" dirty="0"/>
              <a:t> </a:t>
            </a:r>
            <a:r>
              <a:rPr lang="en-IN" sz="1800" dirty="0" smtClean="0"/>
              <a:t>[</a:t>
            </a:r>
            <a:r>
              <a:rPr lang="en-IN" sz="1800" dirty="0" err="1" smtClean="0"/>
              <a:t>procedure_name</a:t>
            </a:r>
            <a:r>
              <a:rPr lang="en-IN" sz="1800" dirty="0"/>
              <a:t>];  </a:t>
            </a:r>
            <a:endParaRPr lang="en-IN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8091" y="3505200"/>
            <a:ext cx="81534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Procedure may or may not return a value.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/>
              <a:t>The values can be passed into the procedure or fetched from the procedure through parameters</a:t>
            </a:r>
            <a:r>
              <a:rPr lang="en-IN" sz="18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Call </a:t>
            </a:r>
            <a:r>
              <a:rPr lang="en-IN" sz="1800" dirty="0"/>
              <a:t>to </a:t>
            </a:r>
            <a:r>
              <a:rPr lang="en-IN" sz="1800" dirty="0" smtClean="0"/>
              <a:t>the procedure </a:t>
            </a:r>
            <a:r>
              <a:rPr lang="en-IN" sz="1800" dirty="0"/>
              <a:t>can be made by referring to </a:t>
            </a:r>
            <a:r>
              <a:rPr lang="en-IN" sz="1800" dirty="0" smtClean="0"/>
              <a:t>its name in the calling program.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It </a:t>
            </a:r>
            <a:r>
              <a:rPr lang="en-IN" sz="1800" dirty="0"/>
              <a:t>is mainly used to execute a process in PL/SQL</a:t>
            </a:r>
            <a:r>
              <a:rPr lang="en-IN" sz="1800" dirty="0" smtClean="0"/>
              <a:t>.</a:t>
            </a:r>
            <a:r>
              <a:rPr lang="en-IN" sz="1800" dirty="0"/>
              <a:t> </a:t>
            </a:r>
            <a:endParaRPr lang="en-IN" sz="1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A procedure can </a:t>
            </a:r>
            <a:r>
              <a:rPr lang="en-IN" sz="1800" dirty="0"/>
              <a:t>have a RETURN statement to return the control to the calling block, but it cannot return any values through the RETURN statement</a:t>
            </a:r>
            <a:r>
              <a:rPr lang="en-IN" sz="18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Procedures </a:t>
            </a:r>
            <a:r>
              <a:rPr lang="en-IN" sz="1800" dirty="0"/>
              <a:t>cannot be called directly from SELECT statements. They can be called from another block or through EXEC keyword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829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090" y="1524000"/>
            <a:ext cx="399231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create</a:t>
            </a:r>
            <a:r>
              <a:rPr lang="en-IN" sz="1800" dirty="0"/>
              <a:t> or replace </a:t>
            </a:r>
            <a:r>
              <a:rPr lang="en-IN" sz="1800" b="1" dirty="0" smtClean="0"/>
              <a:t>procedure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adder(n1</a:t>
            </a:r>
            <a:r>
              <a:rPr lang="en-IN" sz="1800" dirty="0"/>
              <a:t> </a:t>
            </a:r>
            <a:r>
              <a:rPr lang="en-IN" sz="1800" b="1" dirty="0"/>
              <a:t>in</a:t>
            </a:r>
            <a:r>
              <a:rPr lang="en-IN" sz="1800" dirty="0"/>
              <a:t> number, n2 </a:t>
            </a:r>
            <a:r>
              <a:rPr lang="en-IN" sz="1800" b="1" dirty="0"/>
              <a:t>in</a:t>
            </a:r>
            <a:r>
              <a:rPr lang="en-IN" sz="1800" dirty="0"/>
              <a:t> </a:t>
            </a:r>
            <a:r>
              <a:rPr lang="en-IN" sz="1800" dirty="0" smtClean="0"/>
              <a:t>number, n3 </a:t>
            </a:r>
            <a:r>
              <a:rPr lang="en-IN" sz="1800" b="1" dirty="0" smtClean="0"/>
              <a:t>out</a:t>
            </a:r>
            <a:r>
              <a:rPr lang="en-IN" sz="1800" dirty="0" smtClean="0"/>
              <a:t> number)</a:t>
            </a:r>
            <a:r>
              <a:rPr lang="en-IN" sz="1800" dirty="0"/>
              <a:t>       </a:t>
            </a:r>
          </a:p>
          <a:p>
            <a:r>
              <a:rPr lang="en-IN" sz="1800" b="1" dirty="0"/>
              <a:t>is</a:t>
            </a:r>
            <a:r>
              <a:rPr lang="en-IN" sz="1800" dirty="0"/>
              <a:t> 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/>
              <a:t>    </a:t>
            </a:r>
          </a:p>
          <a:p>
            <a:r>
              <a:rPr lang="en-IN" sz="1800" dirty="0" smtClean="0"/>
              <a:t>   n3</a:t>
            </a:r>
            <a:r>
              <a:rPr lang="en-IN" sz="1800" dirty="0"/>
              <a:t> :=n1+n2;    </a:t>
            </a:r>
          </a:p>
          <a:p>
            <a:r>
              <a:rPr lang="en-IN" sz="1800" b="1" dirty="0" smtClean="0"/>
              <a:t>exception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when others then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b="1" dirty="0" smtClean="0"/>
              <a:t>return null;</a:t>
            </a:r>
            <a:r>
              <a:rPr lang="en-IN" sz="1800" b="1" dirty="0"/>
              <a:t>    </a:t>
            </a:r>
          </a:p>
          <a:p>
            <a:r>
              <a:rPr lang="en-IN" sz="1800" b="1" dirty="0" smtClean="0"/>
              <a:t>end </a:t>
            </a:r>
            <a:r>
              <a:rPr lang="en-IN" sz="1800" dirty="0" smtClean="0"/>
              <a:t>adder;</a:t>
            </a:r>
            <a:r>
              <a:rPr lang="en-IN" sz="1800" dirty="0"/>
              <a:t>    </a:t>
            </a:r>
          </a:p>
          <a:p>
            <a:r>
              <a:rPr lang="en-IN" sz="1800" dirty="0"/>
              <a:t>/    </a:t>
            </a:r>
            <a:endParaRPr lang="en-IN" sz="18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1090" y="609600"/>
            <a:ext cx="62484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Procedures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36246"/>
            <a:ext cx="4114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CALLING PROGRAM:</a:t>
            </a:r>
          </a:p>
          <a:p>
            <a:r>
              <a:rPr lang="en-IN" sz="1800" b="1" dirty="0" smtClean="0"/>
              <a:t>declare</a:t>
            </a:r>
            <a:r>
              <a:rPr lang="en-IN" sz="1800" dirty="0" smtClean="0"/>
              <a:t>    </a:t>
            </a:r>
          </a:p>
          <a:p>
            <a:r>
              <a:rPr lang="en-IN" sz="1800" dirty="0" smtClean="0"/>
              <a:t>   x number(2);</a:t>
            </a:r>
          </a:p>
          <a:p>
            <a:r>
              <a:rPr lang="en-IN" sz="1800" dirty="0" smtClean="0"/>
              <a:t>   a number(2);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b number(2);    </a:t>
            </a:r>
          </a:p>
          <a:p>
            <a:r>
              <a:rPr lang="en-IN" sz="1800" b="1" dirty="0" smtClean="0"/>
              <a:t>begin</a:t>
            </a:r>
            <a:r>
              <a:rPr lang="en-IN" sz="1800" dirty="0" smtClean="0"/>
              <a:t>    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a := &amp;a;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b := &amp;b;</a:t>
            </a:r>
          </a:p>
          <a:p>
            <a:r>
              <a:rPr lang="en-IN" sz="1800" dirty="0" smtClean="0"/>
              <a:t>   </a:t>
            </a:r>
            <a:r>
              <a:rPr lang="en-IN" sz="1800" b="1" dirty="0" smtClean="0"/>
              <a:t>adder(a, b, x);   </a:t>
            </a:r>
            <a:r>
              <a:rPr lang="en-IN" sz="1800" dirty="0" smtClean="0"/>
              <a:t> </a:t>
            </a:r>
          </a:p>
          <a:p>
            <a:r>
              <a:rPr lang="en-IN" sz="1800" dirty="0" smtClean="0"/>
              <a:t>   </a:t>
            </a:r>
            <a:r>
              <a:rPr lang="en-IN" sz="1800" dirty="0" err="1" smtClean="0"/>
              <a:t>dbms_output.put_line</a:t>
            </a:r>
            <a:r>
              <a:rPr lang="en-IN" sz="1800" dirty="0" smtClean="0"/>
              <a:t>('addition is:' </a:t>
            </a:r>
          </a:p>
          <a:p>
            <a:r>
              <a:rPr lang="en-IN" sz="1800" dirty="0" smtClean="0"/>
              <a:t>   || x);    </a:t>
            </a:r>
          </a:p>
          <a:p>
            <a:r>
              <a:rPr lang="en-IN" sz="1800" b="1" dirty="0" smtClean="0"/>
              <a:t>end</a:t>
            </a:r>
            <a:r>
              <a:rPr lang="en-IN" sz="1800" dirty="0" smtClean="0"/>
              <a:t>;    </a:t>
            </a:r>
          </a:p>
          <a:p>
            <a:r>
              <a:rPr lang="en-IN" sz="1800" dirty="0" smtClean="0"/>
              <a:t>/    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351090" y="5486400"/>
            <a:ext cx="841191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 smtClean="0"/>
              <a:t>a, b and x are the actual parameters; n1, n2 and n3 are the formal parameters.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5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8153400" cy="3631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Both are called named blocks.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 smtClean="0"/>
              <a:t>Both </a:t>
            </a:r>
            <a:r>
              <a:rPr lang="en-IN" sz="2000" dirty="0"/>
              <a:t>can be called from other PL/SQL blocks.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If the exception raised in the subprogram is not handled in the subprogram exception handling section, then it will propagate to the calling block.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Both can have as many parameters as required.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/>
              <a:t>Both are treated as database objects in </a:t>
            </a:r>
            <a:r>
              <a:rPr lang="en-IN" sz="2000" dirty="0" smtClean="0"/>
              <a:t>PL/SQL.</a:t>
            </a:r>
            <a:endParaRPr lang="en-IN" sz="20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381000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Similarities between procedures and functions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DB580-F53F-4020-9300-9E2CD13BE5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00514"/>
              </p:ext>
            </p:extLst>
          </p:nvPr>
        </p:nvGraphicFramePr>
        <p:xfrm>
          <a:off x="457200" y="1600200"/>
          <a:ext cx="81534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Procedure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Function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Used mainly to a execute certain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Used mainly to perform some calculation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Cannot </a:t>
                      </a:r>
                      <a:r>
                        <a:rPr lang="en-IN" dirty="0" smtClean="0">
                          <a:effectLst/>
                        </a:rPr>
                        <a:t>be called </a:t>
                      </a:r>
                      <a:r>
                        <a:rPr lang="en-IN" dirty="0">
                          <a:effectLst/>
                        </a:rPr>
                        <a:t>in </a:t>
                      </a:r>
                      <a:r>
                        <a:rPr lang="en-IN" dirty="0" smtClean="0">
                          <a:effectLst/>
                        </a:rPr>
                        <a:t>a SELECT </a:t>
                      </a:r>
                      <a:r>
                        <a:rPr lang="en-IN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A Function that contains no DML statements can be called in </a:t>
                      </a:r>
                      <a:r>
                        <a:rPr lang="en-IN" dirty="0" smtClean="0">
                          <a:effectLst/>
                        </a:rPr>
                        <a:t>a SELECT </a:t>
                      </a:r>
                      <a:r>
                        <a:rPr lang="en-IN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Use OUT </a:t>
                      </a:r>
                      <a:r>
                        <a:rPr lang="en-IN" dirty="0" smtClean="0">
                          <a:effectLst/>
                        </a:rPr>
                        <a:t>and INOUT parameters </a:t>
                      </a:r>
                      <a:r>
                        <a:rPr lang="en-IN" dirty="0">
                          <a:effectLst/>
                        </a:rPr>
                        <a:t>to return the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Use RETURN to return the value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It is not mandatory to return </a:t>
                      </a:r>
                      <a:r>
                        <a:rPr lang="en-IN" dirty="0" smtClean="0">
                          <a:effectLst/>
                        </a:rPr>
                        <a:t>a </a:t>
                      </a:r>
                      <a:r>
                        <a:rPr lang="en-IN" dirty="0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It is mandatory to return </a:t>
                      </a:r>
                      <a:r>
                        <a:rPr lang="en-IN" dirty="0" smtClean="0">
                          <a:effectLst/>
                        </a:rPr>
                        <a:t>a </a:t>
                      </a:r>
                      <a:r>
                        <a:rPr lang="en-IN" dirty="0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RETURN will simply exit the control from subprogram.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RETURN will exit the control from subprogram and also returns the value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Return </a:t>
                      </a:r>
                      <a:r>
                        <a:rPr lang="en-IN" dirty="0" err="1">
                          <a:effectLst/>
                        </a:rPr>
                        <a:t>datatype</a:t>
                      </a:r>
                      <a:r>
                        <a:rPr lang="en-IN" dirty="0">
                          <a:effectLst/>
                        </a:rPr>
                        <a:t> will not be specified at the time of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dirty="0">
                          <a:effectLst/>
                        </a:rPr>
                        <a:t>Return </a:t>
                      </a:r>
                      <a:r>
                        <a:rPr lang="en-IN" dirty="0" err="1">
                          <a:effectLst/>
                        </a:rPr>
                        <a:t>datatype</a:t>
                      </a:r>
                      <a:r>
                        <a:rPr lang="en-IN" dirty="0">
                          <a:effectLst/>
                        </a:rPr>
                        <a:t> is mandatory at the time of creation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381000" y="457200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C00000"/>
                </a:solidFill>
              </a:rPr>
              <a:t>Differences between procedures and functions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3">
      <a:dk1>
        <a:srgbClr val="3C5184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12077</TotalTime>
  <Words>1891</Words>
  <Application>Microsoft Office PowerPoint</Application>
  <PresentationFormat>On-screen Show (4:3)</PresentationFormat>
  <Paragraphs>536</Paragraphs>
  <Slides>29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Essential</vt:lpstr>
      <vt:lpstr>Clip</vt:lpstr>
      <vt:lpstr>PL/SQL  part-3  (Subprograms &amp; packages)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Anjali Jivani</cp:lastModifiedBy>
  <cp:revision>1240</cp:revision>
  <cp:lastPrinted>2010-08-20T16:00:24Z</cp:lastPrinted>
  <dcterms:created xsi:type="dcterms:W3CDTF">1999-12-01T22:01:55Z</dcterms:created>
  <dcterms:modified xsi:type="dcterms:W3CDTF">2023-03-20T08:29:16Z</dcterms:modified>
</cp:coreProperties>
</file>