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1"/>
  </p:notesMasterIdLst>
  <p:handoutMasterIdLst>
    <p:handoutMasterId r:id="rId42"/>
  </p:handoutMasterIdLst>
  <p:sldIdLst>
    <p:sldId id="768" r:id="rId2"/>
    <p:sldId id="894" r:id="rId3"/>
    <p:sldId id="895" r:id="rId4"/>
    <p:sldId id="900" r:id="rId5"/>
    <p:sldId id="901" r:id="rId6"/>
    <p:sldId id="902" r:id="rId7"/>
    <p:sldId id="904" r:id="rId8"/>
    <p:sldId id="903" r:id="rId9"/>
    <p:sldId id="905" r:id="rId10"/>
    <p:sldId id="906" r:id="rId11"/>
    <p:sldId id="907" r:id="rId12"/>
    <p:sldId id="896" r:id="rId13"/>
    <p:sldId id="911" r:id="rId14"/>
    <p:sldId id="909" r:id="rId15"/>
    <p:sldId id="910" r:id="rId16"/>
    <p:sldId id="912" r:id="rId17"/>
    <p:sldId id="913" r:id="rId18"/>
    <p:sldId id="914" r:id="rId19"/>
    <p:sldId id="915" r:id="rId20"/>
    <p:sldId id="916" r:id="rId21"/>
    <p:sldId id="917" r:id="rId22"/>
    <p:sldId id="918" r:id="rId23"/>
    <p:sldId id="919" r:id="rId24"/>
    <p:sldId id="920" r:id="rId25"/>
    <p:sldId id="921" r:id="rId26"/>
    <p:sldId id="922" r:id="rId27"/>
    <p:sldId id="923" r:id="rId28"/>
    <p:sldId id="924" r:id="rId29"/>
    <p:sldId id="898" r:id="rId30"/>
    <p:sldId id="925" r:id="rId31"/>
    <p:sldId id="926" r:id="rId32"/>
    <p:sldId id="927" r:id="rId33"/>
    <p:sldId id="897" r:id="rId34"/>
    <p:sldId id="899" r:id="rId35"/>
    <p:sldId id="939" r:id="rId36"/>
    <p:sldId id="940" r:id="rId37"/>
    <p:sldId id="934" r:id="rId38"/>
    <p:sldId id="937" r:id="rId39"/>
    <p:sldId id="938" r:id="rId40"/>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E6A54"/>
    <a:srgbClr val="990000"/>
    <a:srgbClr val="05070B"/>
    <a:srgbClr val="500FF1"/>
    <a:srgbClr val="DDDDDD"/>
    <a:srgbClr val="000099"/>
    <a:srgbClr val="000066"/>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5" autoAdjust="0"/>
    <p:restoredTop sz="91052" autoAdjust="0"/>
  </p:normalViewPr>
  <p:slideViewPr>
    <p:cSldViewPr>
      <p:cViewPr>
        <p:scale>
          <a:sx n="89" d="100"/>
          <a:sy n="89" d="100"/>
        </p:scale>
        <p:origin x="-144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1DB1F-DF72-4493-9AB7-2A506C749690}"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IN"/>
        </a:p>
      </dgm:t>
    </dgm:pt>
    <dgm:pt modelId="{5F51F003-683B-4469-85AA-C9C14F464054}">
      <dgm:prSet phldrT="[Text]"/>
      <dgm:spPr/>
      <dgm:t>
        <a:bodyPr/>
        <a:lstStyle/>
        <a:p>
          <a:r>
            <a:rPr lang="en-IN" dirty="0" smtClean="0"/>
            <a:t>Exceptions</a:t>
          </a:r>
          <a:endParaRPr lang="en-IN" dirty="0"/>
        </a:p>
      </dgm:t>
    </dgm:pt>
    <dgm:pt modelId="{0EDB50E8-7A99-48E5-9DCC-764B3F4C6313}" type="parTrans" cxnId="{2F85E306-5D67-49C8-82A5-72349A84F561}">
      <dgm:prSet/>
      <dgm:spPr/>
      <dgm:t>
        <a:bodyPr/>
        <a:lstStyle/>
        <a:p>
          <a:endParaRPr lang="en-IN"/>
        </a:p>
      </dgm:t>
    </dgm:pt>
    <dgm:pt modelId="{4EBF7638-8AE0-449F-B0B0-106BB831F20A}" type="sibTrans" cxnId="{2F85E306-5D67-49C8-82A5-72349A84F561}">
      <dgm:prSet/>
      <dgm:spPr/>
      <dgm:t>
        <a:bodyPr/>
        <a:lstStyle/>
        <a:p>
          <a:endParaRPr lang="en-IN"/>
        </a:p>
      </dgm:t>
    </dgm:pt>
    <dgm:pt modelId="{78E586A5-01CA-4536-A30D-FC600AA0F43B}">
      <dgm:prSet phldrT="[Text]" custT="1"/>
      <dgm:spPr/>
      <dgm:t>
        <a:bodyPr/>
        <a:lstStyle/>
        <a:p>
          <a:r>
            <a:rPr lang="en-IN" sz="2000" dirty="0" smtClean="0"/>
            <a:t>System-defined</a:t>
          </a:r>
          <a:endParaRPr lang="en-IN" sz="2000" dirty="0"/>
        </a:p>
      </dgm:t>
    </dgm:pt>
    <dgm:pt modelId="{713064DD-0E92-4E10-B314-A41354C6A82A}" type="parTrans" cxnId="{135C462A-826D-4169-8A07-62CDD0AD872F}">
      <dgm:prSet/>
      <dgm:spPr/>
      <dgm:t>
        <a:bodyPr/>
        <a:lstStyle/>
        <a:p>
          <a:endParaRPr lang="en-IN"/>
        </a:p>
      </dgm:t>
    </dgm:pt>
    <dgm:pt modelId="{D6922665-7AA6-4D2E-8937-A06737DB8D94}" type="sibTrans" cxnId="{135C462A-826D-4169-8A07-62CDD0AD872F}">
      <dgm:prSet/>
      <dgm:spPr/>
      <dgm:t>
        <a:bodyPr/>
        <a:lstStyle/>
        <a:p>
          <a:endParaRPr lang="en-IN"/>
        </a:p>
      </dgm:t>
    </dgm:pt>
    <dgm:pt modelId="{AC6D3208-9123-40E7-A71E-D22745DA36A9}">
      <dgm:prSet phldrT="[Text]" custT="1"/>
      <dgm:spPr/>
      <dgm:t>
        <a:bodyPr/>
        <a:lstStyle/>
        <a:p>
          <a:r>
            <a:rPr lang="en-IN" sz="2000" dirty="0" smtClean="0"/>
            <a:t>User-defined</a:t>
          </a:r>
          <a:endParaRPr lang="en-IN" sz="2000" dirty="0"/>
        </a:p>
      </dgm:t>
    </dgm:pt>
    <dgm:pt modelId="{21CA6102-F38F-44B1-B354-887344821FAF}" type="parTrans" cxnId="{0C83D7E9-6083-4DE9-AED3-3256E575E4C1}">
      <dgm:prSet/>
      <dgm:spPr/>
      <dgm:t>
        <a:bodyPr/>
        <a:lstStyle/>
        <a:p>
          <a:endParaRPr lang="en-IN"/>
        </a:p>
      </dgm:t>
    </dgm:pt>
    <dgm:pt modelId="{0B9D7528-CA5C-4848-98A2-BCB18F665DF8}" type="sibTrans" cxnId="{0C83D7E9-6083-4DE9-AED3-3256E575E4C1}">
      <dgm:prSet/>
      <dgm:spPr/>
      <dgm:t>
        <a:bodyPr/>
        <a:lstStyle/>
        <a:p>
          <a:endParaRPr lang="en-IN"/>
        </a:p>
      </dgm:t>
    </dgm:pt>
    <dgm:pt modelId="{2B94E11F-7A89-40E3-9F70-8AB86C2A64FB}">
      <dgm:prSet custT="1"/>
      <dgm:spPr>
        <a:solidFill>
          <a:schemeClr val="accent6">
            <a:lumMod val="50000"/>
          </a:schemeClr>
        </a:solidFill>
      </dgm:spPr>
      <dgm:t>
        <a:bodyPr/>
        <a:lstStyle/>
        <a:p>
          <a:r>
            <a:rPr lang="en-IN" sz="1800" dirty="0" smtClean="0"/>
            <a:t>Named</a:t>
          </a:r>
        </a:p>
        <a:p>
          <a:r>
            <a:rPr lang="en-IN" sz="1800" dirty="0" smtClean="0"/>
            <a:t>Approx. 15</a:t>
          </a:r>
          <a:endParaRPr lang="en-IN" sz="1800" dirty="0"/>
        </a:p>
      </dgm:t>
    </dgm:pt>
    <dgm:pt modelId="{B52EB97B-9236-4BF8-8BE3-1CD77A89480F}" type="parTrans" cxnId="{E6401F54-E8C2-4312-8B4A-195AEC6459DD}">
      <dgm:prSet/>
      <dgm:spPr>
        <a:solidFill>
          <a:srgbClr val="002060"/>
        </a:solidFill>
        <a:ln>
          <a:solidFill>
            <a:srgbClr val="002060"/>
          </a:solidFill>
        </a:ln>
      </dgm:spPr>
      <dgm:t>
        <a:bodyPr/>
        <a:lstStyle/>
        <a:p>
          <a:endParaRPr lang="en-IN"/>
        </a:p>
      </dgm:t>
    </dgm:pt>
    <dgm:pt modelId="{753B78CA-C57C-4F8D-BAB8-D3475793188F}" type="sibTrans" cxnId="{E6401F54-E8C2-4312-8B4A-195AEC6459DD}">
      <dgm:prSet/>
      <dgm:spPr/>
      <dgm:t>
        <a:bodyPr/>
        <a:lstStyle/>
        <a:p>
          <a:endParaRPr lang="en-IN"/>
        </a:p>
      </dgm:t>
    </dgm:pt>
    <dgm:pt modelId="{B84288DE-568A-4159-A5AC-136CA20CF0C2}">
      <dgm:prSet custT="1"/>
      <dgm:spPr>
        <a:solidFill>
          <a:schemeClr val="accent6">
            <a:lumMod val="50000"/>
          </a:schemeClr>
        </a:solidFill>
      </dgm:spPr>
      <dgm:t>
        <a:bodyPr/>
        <a:lstStyle/>
        <a:p>
          <a:r>
            <a:rPr lang="en-IN" sz="1800" dirty="0" smtClean="0"/>
            <a:t>Numbered</a:t>
          </a:r>
        </a:p>
        <a:p>
          <a:r>
            <a:rPr lang="en-IN" sz="1800" dirty="0" smtClean="0"/>
            <a:t>Approx. 20000</a:t>
          </a:r>
          <a:endParaRPr lang="en-IN" sz="1800" dirty="0"/>
        </a:p>
      </dgm:t>
    </dgm:pt>
    <dgm:pt modelId="{A9ADE23A-69FF-47C3-A48D-1A4522BED0A4}" type="parTrans" cxnId="{B0F3B720-5DE4-41C1-B7FE-7D0FC2714738}">
      <dgm:prSet/>
      <dgm:spPr>
        <a:solidFill>
          <a:srgbClr val="002060"/>
        </a:solidFill>
        <a:ln>
          <a:solidFill>
            <a:srgbClr val="002060"/>
          </a:solidFill>
        </a:ln>
      </dgm:spPr>
      <dgm:t>
        <a:bodyPr/>
        <a:lstStyle/>
        <a:p>
          <a:endParaRPr lang="en-IN"/>
        </a:p>
      </dgm:t>
    </dgm:pt>
    <dgm:pt modelId="{FB7A5B31-F975-4828-B08D-C8767309EBA6}" type="sibTrans" cxnId="{B0F3B720-5DE4-41C1-B7FE-7D0FC2714738}">
      <dgm:prSet/>
      <dgm:spPr/>
      <dgm:t>
        <a:bodyPr/>
        <a:lstStyle/>
        <a:p>
          <a:endParaRPr lang="en-IN"/>
        </a:p>
      </dgm:t>
    </dgm:pt>
    <dgm:pt modelId="{6ED32202-01CC-4D2B-A3B4-A98B39C86BD9}" type="pres">
      <dgm:prSet presAssocID="{ADC1DB1F-DF72-4493-9AB7-2A506C749690}" presName="hierChild1" presStyleCnt="0">
        <dgm:presLayoutVars>
          <dgm:orgChart val="1"/>
          <dgm:chPref val="1"/>
          <dgm:dir/>
          <dgm:animOne val="branch"/>
          <dgm:animLvl val="lvl"/>
          <dgm:resizeHandles/>
        </dgm:presLayoutVars>
      </dgm:prSet>
      <dgm:spPr/>
      <dgm:t>
        <a:bodyPr/>
        <a:lstStyle/>
        <a:p>
          <a:endParaRPr lang="en-IN"/>
        </a:p>
      </dgm:t>
    </dgm:pt>
    <dgm:pt modelId="{9CBB05D0-A491-4677-A3F4-64F0E09F988D}" type="pres">
      <dgm:prSet presAssocID="{5F51F003-683B-4469-85AA-C9C14F464054}" presName="hierRoot1" presStyleCnt="0">
        <dgm:presLayoutVars>
          <dgm:hierBranch val="init"/>
        </dgm:presLayoutVars>
      </dgm:prSet>
      <dgm:spPr/>
    </dgm:pt>
    <dgm:pt modelId="{FBE6AB34-721A-4972-9439-67FE54C176F3}" type="pres">
      <dgm:prSet presAssocID="{5F51F003-683B-4469-85AA-C9C14F464054}" presName="rootComposite1" presStyleCnt="0"/>
      <dgm:spPr/>
    </dgm:pt>
    <dgm:pt modelId="{6FFEE7C7-BDFE-41E1-B682-E5E0B3F6DE73}" type="pres">
      <dgm:prSet presAssocID="{5F51F003-683B-4469-85AA-C9C14F464054}" presName="rootText1" presStyleLbl="node0" presStyleIdx="0" presStyleCnt="1">
        <dgm:presLayoutVars>
          <dgm:chPref val="3"/>
        </dgm:presLayoutVars>
      </dgm:prSet>
      <dgm:spPr/>
      <dgm:t>
        <a:bodyPr/>
        <a:lstStyle/>
        <a:p>
          <a:endParaRPr lang="en-IN"/>
        </a:p>
      </dgm:t>
    </dgm:pt>
    <dgm:pt modelId="{6DB1DB4F-D110-41ED-BF2E-2A1DBD754655}" type="pres">
      <dgm:prSet presAssocID="{5F51F003-683B-4469-85AA-C9C14F464054}" presName="rootConnector1" presStyleLbl="node1" presStyleIdx="0" presStyleCnt="0"/>
      <dgm:spPr/>
      <dgm:t>
        <a:bodyPr/>
        <a:lstStyle/>
        <a:p>
          <a:endParaRPr lang="en-IN"/>
        </a:p>
      </dgm:t>
    </dgm:pt>
    <dgm:pt modelId="{D219ADA8-1B2E-4FD2-A6BB-8BF22BD63337}" type="pres">
      <dgm:prSet presAssocID="{5F51F003-683B-4469-85AA-C9C14F464054}" presName="hierChild2" presStyleCnt="0"/>
      <dgm:spPr/>
    </dgm:pt>
    <dgm:pt modelId="{76340703-2122-4156-A946-935A02FF3687}" type="pres">
      <dgm:prSet presAssocID="{713064DD-0E92-4E10-B314-A41354C6A82A}" presName="Name37" presStyleLbl="parChTrans1D2" presStyleIdx="0" presStyleCnt="2"/>
      <dgm:spPr/>
      <dgm:t>
        <a:bodyPr/>
        <a:lstStyle/>
        <a:p>
          <a:endParaRPr lang="en-IN"/>
        </a:p>
      </dgm:t>
    </dgm:pt>
    <dgm:pt modelId="{0B7A2E27-EE11-4368-BA7D-98539EAB4AF3}" type="pres">
      <dgm:prSet presAssocID="{78E586A5-01CA-4536-A30D-FC600AA0F43B}" presName="hierRoot2" presStyleCnt="0">
        <dgm:presLayoutVars>
          <dgm:hierBranch val="init"/>
        </dgm:presLayoutVars>
      </dgm:prSet>
      <dgm:spPr/>
    </dgm:pt>
    <dgm:pt modelId="{23D8456C-8E81-4BBD-BD5D-75A5796994C1}" type="pres">
      <dgm:prSet presAssocID="{78E586A5-01CA-4536-A30D-FC600AA0F43B}" presName="rootComposite" presStyleCnt="0"/>
      <dgm:spPr/>
    </dgm:pt>
    <dgm:pt modelId="{CD7D8666-23FC-4874-BF41-F375FDD3A9AE}" type="pres">
      <dgm:prSet presAssocID="{78E586A5-01CA-4536-A30D-FC600AA0F43B}" presName="rootText" presStyleLbl="node2" presStyleIdx="0" presStyleCnt="2">
        <dgm:presLayoutVars>
          <dgm:chPref val="3"/>
        </dgm:presLayoutVars>
      </dgm:prSet>
      <dgm:spPr/>
      <dgm:t>
        <a:bodyPr/>
        <a:lstStyle/>
        <a:p>
          <a:endParaRPr lang="en-IN"/>
        </a:p>
      </dgm:t>
    </dgm:pt>
    <dgm:pt modelId="{FFB5B6B1-D3BE-48A2-B6B9-9DE6337BE730}" type="pres">
      <dgm:prSet presAssocID="{78E586A5-01CA-4536-A30D-FC600AA0F43B}" presName="rootConnector" presStyleLbl="node2" presStyleIdx="0" presStyleCnt="2"/>
      <dgm:spPr/>
      <dgm:t>
        <a:bodyPr/>
        <a:lstStyle/>
        <a:p>
          <a:endParaRPr lang="en-IN"/>
        </a:p>
      </dgm:t>
    </dgm:pt>
    <dgm:pt modelId="{5C820E12-39FD-4835-A4A9-9EBAA3A2A5C7}" type="pres">
      <dgm:prSet presAssocID="{78E586A5-01CA-4536-A30D-FC600AA0F43B}" presName="hierChild4" presStyleCnt="0"/>
      <dgm:spPr/>
    </dgm:pt>
    <dgm:pt modelId="{8F27E34B-AD17-459C-A8B5-745B9180E853}" type="pres">
      <dgm:prSet presAssocID="{B52EB97B-9236-4BF8-8BE3-1CD77A89480F}" presName="Name37" presStyleLbl="parChTrans1D3" presStyleIdx="0" presStyleCnt="2"/>
      <dgm:spPr/>
      <dgm:t>
        <a:bodyPr/>
        <a:lstStyle/>
        <a:p>
          <a:endParaRPr lang="en-IN"/>
        </a:p>
      </dgm:t>
    </dgm:pt>
    <dgm:pt modelId="{74FB229B-0C78-4DAD-9320-E90A03B9A70B}" type="pres">
      <dgm:prSet presAssocID="{2B94E11F-7A89-40E3-9F70-8AB86C2A64FB}" presName="hierRoot2" presStyleCnt="0">
        <dgm:presLayoutVars>
          <dgm:hierBranch val="init"/>
        </dgm:presLayoutVars>
      </dgm:prSet>
      <dgm:spPr/>
    </dgm:pt>
    <dgm:pt modelId="{4EB22003-8F8B-4385-9EA6-4865B2F5D4B2}" type="pres">
      <dgm:prSet presAssocID="{2B94E11F-7A89-40E3-9F70-8AB86C2A64FB}" presName="rootComposite" presStyleCnt="0"/>
      <dgm:spPr/>
    </dgm:pt>
    <dgm:pt modelId="{C6B3810E-424F-4BFD-A724-21F8CC44B32D}" type="pres">
      <dgm:prSet presAssocID="{2B94E11F-7A89-40E3-9F70-8AB86C2A64FB}" presName="rootText" presStyleLbl="node3" presStyleIdx="0" presStyleCnt="2">
        <dgm:presLayoutVars>
          <dgm:chPref val="3"/>
        </dgm:presLayoutVars>
      </dgm:prSet>
      <dgm:spPr/>
      <dgm:t>
        <a:bodyPr/>
        <a:lstStyle/>
        <a:p>
          <a:endParaRPr lang="en-IN"/>
        </a:p>
      </dgm:t>
    </dgm:pt>
    <dgm:pt modelId="{8030CD53-1FDA-476D-8712-8BDA73394DF6}" type="pres">
      <dgm:prSet presAssocID="{2B94E11F-7A89-40E3-9F70-8AB86C2A64FB}" presName="rootConnector" presStyleLbl="node3" presStyleIdx="0" presStyleCnt="2"/>
      <dgm:spPr/>
      <dgm:t>
        <a:bodyPr/>
        <a:lstStyle/>
        <a:p>
          <a:endParaRPr lang="en-IN"/>
        </a:p>
      </dgm:t>
    </dgm:pt>
    <dgm:pt modelId="{FD07EF6C-3985-44BB-9C58-CB841EFFC083}" type="pres">
      <dgm:prSet presAssocID="{2B94E11F-7A89-40E3-9F70-8AB86C2A64FB}" presName="hierChild4" presStyleCnt="0"/>
      <dgm:spPr/>
    </dgm:pt>
    <dgm:pt modelId="{E65498C6-E478-4465-8C0D-9EB3CDC00BFE}" type="pres">
      <dgm:prSet presAssocID="{2B94E11F-7A89-40E3-9F70-8AB86C2A64FB}" presName="hierChild5" presStyleCnt="0"/>
      <dgm:spPr/>
    </dgm:pt>
    <dgm:pt modelId="{54D76FBA-AC50-40B6-BE27-A2157049ABFF}" type="pres">
      <dgm:prSet presAssocID="{A9ADE23A-69FF-47C3-A48D-1A4522BED0A4}" presName="Name37" presStyleLbl="parChTrans1D3" presStyleIdx="1" presStyleCnt="2"/>
      <dgm:spPr/>
      <dgm:t>
        <a:bodyPr/>
        <a:lstStyle/>
        <a:p>
          <a:endParaRPr lang="en-IN"/>
        </a:p>
      </dgm:t>
    </dgm:pt>
    <dgm:pt modelId="{D1184F16-5768-4BE3-8BAC-76D57FFBB640}" type="pres">
      <dgm:prSet presAssocID="{B84288DE-568A-4159-A5AC-136CA20CF0C2}" presName="hierRoot2" presStyleCnt="0">
        <dgm:presLayoutVars>
          <dgm:hierBranch val="init"/>
        </dgm:presLayoutVars>
      </dgm:prSet>
      <dgm:spPr/>
    </dgm:pt>
    <dgm:pt modelId="{851B4B76-447E-47FB-83C1-EB07D4446054}" type="pres">
      <dgm:prSet presAssocID="{B84288DE-568A-4159-A5AC-136CA20CF0C2}" presName="rootComposite" presStyleCnt="0"/>
      <dgm:spPr/>
    </dgm:pt>
    <dgm:pt modelId="{ED1B8C8E-67EF-4113-8934-FD3344F828BF}" type="pres">
      <dgm:prSet presAssocID="{B84288DE-568A-4159-A5AC-136CA20CF0C2}" presName="rootText" presStyleLbl="node3" presStyleIdx="1" presStyleCnt="2">
        <dgm:presLayoutVars>
          <dgm:chPref val="3"/>
        </dgm:presLayoutVars>
      </dgm:prSet>
      <dgm:spPr/>
      <dgm:t>
        <a:bodyPr/>
        <a:lstStyle/>
        <a:p>
          <a:endParaRPr lang="en-IN"/>
        </a:p>
      </dgm:t>
    </dgm:pt>
    <dgm:pt modelId="{1D817DAF-08F4-480E-A2F8-B6A2E3329EB8}" type="pres">
      <dgm:prSet presAssocID="{B84288DE-568A-4159-A5AC-136CA20CF0C2}" presName="rootConnector" presStyleLbl="node3" presStyleIdx="1" presStyleCnt="2"/>
      <dgm:spPr/>
      <dgm:t>
        <a:bodyPr/>
        <a:lstStyle/>
        <a:p>
          <a:endParaRPr lang="en-IN"/>
        </a:p>
      </dgm:t>
    </dgm:pt>
    <dgm:pt modelId="{25DA9750-3ED3-4C8C-B744-F9A4E38346EE}" type="pres">
      <dgm:prSet presAssocID="{B84288DE-568A-4159-A5AC-136CA20CF0C2}" presName="hierChild4" presStyleCnt="0"/>
      <dgm:spPr/>
    </dgm:pt>
    <dgm:pt modelId="{2CEA7BAC-00CD-40F0-99DF-06E53E443BED}" type="pres">
      <dgm:prSet presAssocID="{B84288DE-568A-4159-A5AC-136CA20CF0C2}" presName="hierChild5" presStyleCnt="0"/>
      <dgm:spPr/>
    </dgm:pt>
    <dgm:pt modelId="{22E1EE08-2FF9-4A93-A0EB-BD21FFCFB4BB}" type="pres">
      <dgm:prSet presAssocID="{78E586A5-01CA-4536-A30D-FC600AA0F43B}" presName="hierChild5" presStyleCnt="0"/>
      <dgm:spPr/>
    </dgm:pt>
    <dgm:pt modelId="{1324CD00-BE61-43A2-8389-D37D5A663B5E}" type="pres">
      <dgm:prSet presAssocID="{21CA6102-F38F-44B1-B354-887344821FAF}" presName="Name37" presStyleLbl="parChTrans1D2" presStyleIdx="1" presStyleCnt="2"/>
      <dgm:spPr/>
      <dgm:t>
        <a:bodyPr/>
        <a:lstStyle/>
        <a:p>
          <a:endParaRPr lang="en-IN"/>
        </a:p>
      </dgm:t>
    </dgm:pt>
    <dgm:pt modelId="{556CD6E1-C870-48C7-9C85-F4E89BC40933}" type="pres">
      <dgm:prSet presAssocID="{AC6D3208-9123-40E7-A71E-D22745DA36A9}" presName="hierRoot2" presStyleCnt="0">
        <dgm:presLayoutVars>
          <dgm:hierBranch val="init"/>
        </dgm:presLayoutVars>
      </dgm:prSet>
      <dgm:spPr/>
    </dgm:pt>
    <dgm:pt modelId="{9F048BA8-DEBB-41A3-AAF6-603B9FE6DA00}" type="pres">
      <dgm:prSet presAssocID="{AC6D3208-9123-40E7-A71E-D22745DA36A9}" presName="rootComposite" presStyleCnt="0"/>
      <dgm:spPr/>
    </dgm:pt>
    <dgm:pt modelId="{AA52F6E5-ED0E-4AA1-91F7-9A18FD2C4909}" type="pres">
      <dgm:prSet presAssocID="{AC6D3208-9123-40E7-A71E-D22745DA36A9}" presName="rootText" presStyleLbl="node2" presStyleIdx="1" presStyleCnt="2">
        <dgm:presLayoutVars>
          <dgm:chPref val="3"/>
        </dgm:presLayoutVars>
      </dgm:prSet>
      <dgm:spPr/>
      <dgm:t>
        <a:bodyPr/>
        <a:lstStyle/>
        <a:p>
          <a:endParaRPr lang="en-IN"/>
        </a:p>
      </dgm:t>
    </dgm:pt>
    <dgm:pt modelId="{8BF7D7FD-5ABE-4331-9C87-834BE35698A0}" type="pres">
      <dgm:prSet presAssocID="{AC6D3208-9123-40E7-A71E-D22745DA36A9}" presName="rootConnector" presStyleLbl="node2" presStyleIdx="1" presStyleCnt="2"/>
      <dgm:spPr/>
      <dgm:t>
        <a:bodyPr/>
        <a:lstStyle/>
        <a:p>
          <a:endParaRPr lang="en-IN"/>
        </a:p>
      </dgm:t>
    </dgm:pt>
    <dgm:pt modelId="{CEF94E87-EEDB-4356-BF43-1F90CAFEC3E4}" type="pres">
      <dgm:prSet presAssocID="{AC6D3208-9123-40E7-A71E-D22745DA36A9}" presName="hierChild4" presStyleCnt="0"/>
      <dgm:spPr/>
    </dgm:pt>
    <dgm:pt modelId="{674E9D7C-618A-4DFE-BF22-4F7DD2EA6FFE}" type="pres">
      <dgm:prSet presAssocID="{AC6D3208-9123-40E7-A71E-D22745DA36A9}" presName="hierChild5" presStyleCnt="0"/>
      <dgm:spPr/>
    </dgm:pt>
    <dgm:pt modelId="{2312DD39-8835-4C0E-9FEB-779C1389DA5D}" type="pres">
      <dgm:prSet presAssocID="{5F51F003-683B-4469-85AA-C9C14F464054}" presName="hierChild3" presStyleCnt="0"/>
      <dgm:spPr/>
    </dgm:pt>
  </dgm:ptLst>
  <dgm:cxnLst>
    <dgm:cxn modelId="{65AFCEA6-C3EB-460E-A7D8-E64C769C2A6D}" type="presOf" srcId="{A9ADE23A-69FF-47C3-A48D-1A4522BED0A4}" destId="{54D76FBA-AC50-40B6-BE27-A2157049ABFF}" srcOrd="0" destOrd="0" presId="urn:microsoft.com/office/officeart/2005/8/layout/orgChart1"/>
    <dgm:cxn modelId="{0078DC79-B114-40CC-9632-0AC382BE620C}" type="presOf" srcId="{5F51F003-683B-4469-85AA-C9C14F464054}" destId="{6DB1DB4F-D110-41ED-BF2E-2A1DBD754655}" srcOrd="1" destOrd="0" presId="urn:microsoft.com/office/officeart/2005/8/layout/orgChart1"/>
    <dgm:cxn modelId="{8C1C1399-37C6-48FE-A062-0F20E028B623}" type="presOf" srcId="{713064DD-0E92-4E10-B314-A41354C6A82A}" destId="{76340703-2122-4156-A946-935A02FF3687}" srcOrd="0" destOrd="0" presId="urn:microsoft.com/office/officeart/2005/8/layout/orgChart1"/>
    <dgm:cxn modelId="{CC2273B0-008B-4503-8443-9910C6A80D36}" type="presOf" srcId="{21CA6102-F38F-44B1-B354-887344821FAF}" destId="{1324CD00-BE61-43A2-8389-D37D5A663B5E}" srcOrd="0" destOrd="0" presId="urn:microsoft.com/office/officeart/2005/8/layout/orgChart1"/>
    <dgm:cxn modelId="{1C6DEA4C-343E-4C65-9476-DB3B76D07118}" type="presOf" srcId="{2B94E11F-7A89-40E3-9F70-8AB86C2A64FB}" destId="{8030CD53-1FDA-476D-8712-8BDA73394DF6}" srcOrd="1" destOrd="0" presId="urn:microsoft.com/office/officeart/2005/8/layout/orgChart1"/>
    <dgm:cxn modelId="{B0F3B720-5DE4-41C1-B7FE-7D0FC2714738}" srcId="{78E586A5-01CA-4536-A30D-FC600AA0F43B}" destId="{B84288DE-568A-4159-A5AC-136CA20CF0C2}" srcOrd="1" destOrd="0" parTransId="{A9ADE23A-69FF-47C3-A48D-1A4522BED0A4}" sibTransId="{FB7A5B31-F975-4828-B08D-C8767309EBA6}"/>
    <dgm:cxn modelId="{135C462A-826D-4169-8A07-62CDD0AD872F}" srcId="{5F51F003-683B-4469-85AA-C9C14F464054}" destId="{78E586A5-01CA-4536-A30D-FC600AA0F43B}" srcOrd="0" destOrd="0" parTransId="{713064DD-0E92-4E10-B314-A41354C6A82A}" sibTransId="{D6922665-7AA6-4D2E-8937-A06737DB8D94}"/>
    <dgm:cxn modelId="{16006A14-C52E-402C-9BEB-C4C13A5FD8FC}" type="presOf" srcId="{78E586A5-01CA-4536-A30D-FC600AA0F43B}" destId="{FFB5B6B1-D3BE-48A2-B6B9-9DE6337BE730}" srcOrd="1" destOrd="0" presId="urn:microsoft.com/office/officeart/2005/8/layout/orgChart1"/>
    <dgm:cxn modelId="{E6401F54-E8C2-4312-8B4A-195AEC6459DD}" srcId="{78E586A5-01CA-4536-A30D-FC600AA0F43B}" destId="{2B94E11F-7A89-40E3-9F70-8AB86C2A64FB}" srcOrd="0" destOrd="0" parTransId="{B52EB97B-9236-4BF8-8BE3-1CD77A89480F}" sibTransId="{753B78CA-C57C-4F8D-BAB8-D3475793188F}"/>
    <dgm:cxn modelId="{2F85E306-5D67-49C8-82A5-72349A84F561}" srcId="{ADC1DB1F-DF72-4493-9AB7-2A506C749690}" destId="{5F51F003-683B-4469-85AA-C9C14F464054}" srcOrd="0" destOrd="0" parTransId="{0EDB50E8-7A99-48E5-9DCC-764B3F4C6313}" sibTransId="{4EBF7638-8AE0-449F-B0B0-106BB831F20A}"/>
    <dgm:cxn modelId="{8610075B-F0AF-4E48-BCA2-6EDB91DD3A7F}" type="presOf" srcId="{B84288DE-568A-4159-A5AC-136CA20CF0C2}" destId="{1D817DAF-08F4-480E-A2F8-B6A2E3329EB8}" srcOrd="1" destOrd="0" presId="urn:microsoft.com/office/officeart/2005/8/layout/orgChart1"/>
    <dgm:cxn modelId="{0B7F9C3E-0BBB-42D5-81A9-092AF7879E70}" type="presOf" srcId="{B84288DE-568A-4159-A5AC-136CA20CF0C2}" destId="{ED1B8C8E-67EF-4113-8934-FD3344F828BF}" srcOrd="0" destOrd="0" presId="urn:microsoft.com/office/officeart/2005/8/layout/orgChart1"/>
    <dgm:cxn modelId="{BCB8EEA0-363D-4130-9D42-FCDA4263A9E6}" type="presOf" srcId="{B52EB97B-9236-4BF8-8BE3-1CD77A89480F}" destId="{8F27E34B-AD17-459C-A8B5-745B9180E853}" srcOrd="0" destOrd="0" presId="urn:microsoft.com/office/officeart/2005/8/layout/orgChart1"/>
    <dgm:cxn modelId="{3FD41106-8CAA-444B-8FFB-6A6022D9A620}" type="presOf" srcId="{2B94E11F-7A89-40E3-9F70-8AB86C2A64FB}" destId="{C6B3810E-424F-4BFD-A724-21F8CC44B32D}" srcOrd="0" destOrd="0" presId="urn:microsoft.com/office/officeart/2005/8/layout/orgChart1"/>
    <dgm:cxn modelId="{B133AA4F-25EB-47EC-AD7B-1C951037E923}" type="presOf" srcId="{AC6D3208-9123-40E7-A71E-D22745DA36A9}" destId="{AA52F6E5-ED0E-4AA1-91F7-9A18FD2C4909}" srcOrd="0" destOrd="0" presId="urn:microsoft.com/office/officeart/2005/8/layout/orgChart1"/>
    <dgm:cxn modelId="{0C83D7E9-6083-4DE9-AED3-3256E575E4C1}" srcId="{5F51F003-683B-4469-85AA-C9C14F464054}" destId="{AC6D3208-9123-40E7-A71E-D22745DA36A9}" srcOrd="1" destOrd="0" parTransId="{21CA6102-F38F-44B1-B354-887344821FAF}" sibTransId="{0B9D7528-CA5C-4848-98A2-BCB18F665DF8}"/>
    <dgm:cxn modelId="{A2F3AD67-A943-4F10-926D-4EB0EBD87434}" type="presOf" srcId="{ADC1DB1F-DF72-4493-9AB7-2A506C749690}" destId="{6ED32202-01CC-4D2B-A3B4-A98B39C86BD9}" srcOrd="0" destOrd="0" presId="urn:microsoft.com/office/officeart/2005/8/layout/orgChart1"/>
    <dgm:cxn modelId="{D788367E-9EB5-4EBD-B523-138B51849BC2}" type="presOf" srcId="{78E586A5-01CA-4536-A30D-FC600AA0F43B}" destId="{CD7D8666-23FC-4874-BF41-F375FDD3A9AE}" srcOrd="0" destOrd="0" presId="urn:microsoft.com/office/officeart/2005/8/layout/orgChart1"/>
    <dgm:cxn modelId="{1BEE4354-AAE5-43BE-AFCF-A61EB3CC6DD8}" type="presOf" srcId="{5F51F003-683B-4469-85AA-C9C14F464054}" destId="{6FFEE7C7-BDFE-41E1-B682-E5E0B3F6DE73}" srcOrd="0" destOrd="0" presId="urn:microsoft.com/office/officeart/2005/8/layout/orgChart1"/>
    <dgm:cxn modelId="{68996D6E-B4AF-4068-81A5-D7B82F3F0720}" type="presOf" srcId="{AC6D3208-9123-40E7-A71E-D22745DA36A9}" destId="{8BF7D7FD-5ABE-4331-9C87-834BE35698A0}" srcOrd="1" destOrd="0" presId="urn:microsoft.com/office/officeart/2005/8/layout/orgChart1"/>
    <dgm:cxn modelId="{AB511CC2-80A7-4F62-914A-70B78D8EBA1B}" type="presParOf" srcId="{6ED32202-01CC-4D2B-A3B4-A98B39C86BD9}" destId="{9CBB05D0-A491-4677-A3F4-64F0E09F988D}" srcOrd="0" destOrd="0" presId="urn:microsoft.com/office/officeart/2005/8/layout/orgChart1"/>
    <dgm:cxn modelId="{CD27AAB6-6271-42C9-A72A-DBDD4C9B22B6}" type="presParOf" srcId="{9CBB05D0-A491-4677-A3F4-64F0E09F988D}" destId="{FBE6AB34-721A-4972-9439-67FE54C176F3}" srcOrd="0" destOrd="0" presId="urn:microsoft.com/office/officeart/2005/8/layout/orgChart1"/>
    <dgm:cxn modelId="{B05FA341-BE17-4E5E-9BB4-FB4CD2E78B81}" type="presParOf" srcId="{FBE6AB34-721A-4972-9439-67FE54C176F3}" destId="{6FFEE7C7-BDFE-41E1-B682-E5E0B3F6DE73}" srcOrd="0" destOrd="0" presId="urn:microsoft.com/office/officeart/2005/8/layout/orgChart1"/>
    <dgm:cxn modelId="{23257324-3D1A-4032-9F3E-43171668A4BA}" type="presParOf" srcId="{FBE6AB34-721A-4972-9439-67FE54C176F3}" destId="{6DB1DB4F-D110-41ED-BF2E-2A1DBD754655}" srcOrd="1" destOrd="0" presId="urn:microsoft.com/office/officeart/2005/8/layout/orgChart1"/>
    <dgm:cxn modelId="{295A8532-24CB-4E60-BF4C-8EA6C3386FE3}" type="presParOf" srcId="{9CBB05D0-A491-4677-A3F4-64F0E09F988D}" destId="{D219ADA8-1B2E-4FD2-A6BB-8BF22BD63337}" srcOrd="1" destOrd="0" presId="urn:microsoft.com/office/officeart/2005/8/layout/orgChart1"/>
    <dgm:cxn modelId="{D648B2FA-BDB2-405E-9180-4ED875D41D27}" type="presParOf" srcId="{D219ADA8-1B2E-4FD2-A6BB-8BF22BD63337}" destId="{76340703-2122-4156-A946-935A02FF3687}" srcOrd="0" destOrd="0" presId="urn:microsoft.com/office/officeart/2005/8/layout/orgChart1"/>
    <dgm:cxn modelId="{768CB04B-3A5F-4F78-B4CB-8C8D96D43B55}" type="presParOf" srcId="{D219ADA8-1B2E-4FD2-A6BB-8BF22BD63337}" destId="{0B7A2E27-EE11-4368-BA7D-98539EAB4AF3}" srcOrd="1" destOrd="0" presId="urn:microsoft.com/office/officeart/2005/8/layout/orgChart1"/>
    <dgm:cxn modelId="{CC1DE771-085A-484C-AE3B-840FE59019A7}" type="presParOf" srcId="{0B7A2E27-EE11-4368-BA7D-98539EAB4AF3}" destId="{23D8456C-8E81-4BBD-BD5D-75A5796994C1}" srcOrd="0" destOrd="0" presId="urn:microsoft.com/office/officeart/2005/8/layout/orgChart1"/>
    <dgm:cxn modelId="{60F41557-DFF6-4672-BA35-B7DFF6C17678}" type="presParOf" srcId="{23D8456C-8E81-4BBD-BD5D-75A5796994C1}" destId="{CD7D8666-23FC-4874-BF41-F375FDD3A9AE}" srcOrd="0" destOrd="0" presId="urn:microsoft.com/office/officeart/2005/8/layout/orgChart1"/>
    <dgm:cxn modelId="{36C11F8F-49EE-4BEE-8755-BA9BC044955F}" type="presParOf" srcId="{23D8456C-8E81-4BBD-BD5D-75A5796994C1}" destId="{FFB5B6B1-D3BE-48A2-B6B9-9DE6337BE730}" srcOrd="1" destOrd="0" presId="urn:microsoft.com/office/officeart/2005/8/layout/orgChart1"/>
    <dgm:cxn modelId="{806E9864-5CFE-459A-8F50-BB77D165860B}" type="presParOf" srcId="{0B7A2E27-EE11-4368-BA7D-98539EAB4AF3}" destId="{5C820E12-39FD-4835-A4A9-9EBAA3A2A5C7}" srcOrd="1" destOrd="0" presId="urn:microsoft.com/office/officeart/2005/8/layout/orgChart1"/>
    <dgm:cxn modelId="{E3540CC6-4B34-4060-A4CE-7CE1D0157AD5}" type="presParOf" srcId="{5C820E12-39FD-4835-A4A9-9EBAA3A2A5C7}" destId="{8F27E34B-AD17-459C-A8B5-745B9180E853}" srcOrd="0" destOrd="0" presId="urn:microsoft.com/office/officeart/2005/8/layout/orgChart1"/>
    <dgm:cxn modelId="{AD23D1DB-CF8C-49B3-8C13-0474ADF5D526}" type="presParOf" srcId="{5C820E12-39FD-4835-A4A9-9EBAA3A2A5C7}" destId="{74FB229B-0C78-4DAD-9320-E90A03B9A70B}" srcOrd="1" destOrd="0" presId="urn:microsoft.com/office/officeart/2005/8/layout/orgChart1"/>
    <dgm:cxn modelId="{2722915E-25AE-49FE-9017-EAF45AEA7448}" type="presParOf" srcId="{74FB229B-0C78-4DAD-9320-E90A03B9A70B}" destId="{4EB22003-8F8B-4385-9EA6-4865B2F5D4B2}" srcOrd="0" destOrd="0" presId="urn:microsoft.com/office/officeart/2005/8/layout/orgChart1"/>
    <dgm:cxn modelId="{BF985A64-D9AB-4A61-B025-4EE3F98071BC}" type="presParOf" srcId="{4EB22003-8F8B-4385-9EA6-4865B2F5D4B2}" destId="{C6B3810E-424F-4BFD-A724-21F8CC44B32D}" srcOrd="0" destOrd="0" presId="urn:microsoft.com/office/officeart/2005/8/layout/orgChart1"/>
    <dgm:cxn modelId="{06A420B2-69B0-48EA-AD46-A46BF1E32FC4}" type="presParOf" srcId="{4EB22003-8F8B-4385-9EA6-4865B2F5D4B2}" destId="{8030CD53-1FDA-476D-8712-8BDA73394DF6}" srcOrd="1" destOrd="0" presId="urn:microsoft.com/office/officeart/2005/8/layout/orgChart1"/>
    <dgm:cxn modelId="{9E03A216-B73F-46F5-8D78-C522AAB5EEFF}" type="presParOf" srcId="{74FB229B-0C78-4DAD-9320-E90A03B9A70B}" destId="{FD07EF6C-3985-44BB-9C58-CB841EFFC083}" srcOrd="1" destOrd="0" presId="urn:microsoft.com/office/officeart/2005/8/layout/orgChart1"/>
    <dgm:cxn modelId="{A71FE387-6AFF-4DF1-AF43-08C0D559ADF7}" type="presParOf" srcId="{74FB229B-0C78-4DAD-9320-E90A03B9A70B}" destId="{E65498C6-E478-4465-8C0D-9EB3CDC00BFE}" srcOrd="2" destOrd="0" presId="urn:microsoft.com/office/officeart/2005/8/layout/orgChart1"/>
    <dgm:cxn modelId="{C17A2007-3282-44D9-AEDA-6F59A58EFE4F}" type="presParOf" srcId="{5C820E12-39FD-4835-A4A9-9EBAA3A2A5C7}" destId="{54D76FBA-AC50-40B6-BE27-A2157049ABFF}" srcOrd="2" destOrd="0" presId="urn:microsoft.com/office/officeart/2005/8/layout/orgChart1"/>
    <dgm:cxn modelId="{539DB05C-FB8C-4554-ACAC-FC186F3A3EBC}" type="presParOf" srcId="{5C820E12-39FD-4835-A4A9-9EBAA3A2A5C7}" destId="{D1184F16-5768-4BE3-8BAC-76D57FFBB640}" srcOrd="3" destOrd="0" presId="urn:microsoft.com/office/officeart/2005/8/layout/orgChart1"/>
    <dgm:cxn modelId="{9D554C05-0DF5-44B0-9DA9-27DC3B4E1BE8}" type="presParOf" srcId="{D1184F16-5768-4BE3-8BAC-76D57FFBB640}" destId="{851B4B76-447E-47FB-83C1-EB07D4446054}" srcOrd="0" destOrd="0" presId="urn:microsoft.com/office/officeart/2005/8/layout/orgChart1"/>
    <dgm:cxn modelId="{ED4E696A-0547-48F3-8824-CD1AA21ECA9B}" type="presParOf" srcId="{851B4B76-447E-47FB-83C1-EB07D4446054}" destId="{ED1B8C8E-67EF-4113-8934-FD3344F828BF}" srcOrd="0" destOrd="0" presId="urn:microsoft.com/office/officeart/2005/8/layout/orgChart1"/>
    <dgm:cxn modelId="{4DD33670-E69E-4779-BCF5-73CFB78FEDF9}" type="presParOf" srcId="{851B4B76-447E-47FB-83C1-EB07D4446054}" destId="{1D817DAF-08F4-480E-A2F8-B6A2E3329EB8}" srcOrd="1" destOrd="0" presId="urn:microsoft.com/office/officeart/2005/8/layout/orgChart1"/>
    <dgm:cxn modelId="{438AEE91-8149-40D5-889B-0C6DCE39DADF}" type="presParOf" srcId="{D1184F16-5768-4BE3-8BAC-76D57FFBB640}" destId="{25DA9750-3ED3-4C8C-B744-F9A4E38346EE}" srcOrd="1" destOrd="0" presId="urn:microsoft.com/office/officeart/2005/8/layout/orgChart1"/>
    <dgm:cxn modelId="{F89E1B2D-41E0-4EE3-B4E5-3409FA897FE0}" type="presParOf" srcId="{D1184F16-5768-4BE3-8BAC-76D57FFBB640}" destId="{2CEA7BAC-00CD-40F0-99DF-06E53E443BED}" srcOrd="2" destOrd="0" presId="urn:microsoft.com/office/officeart/2005/8/layout/orgChart1"/>
    <dgm:cxn modelId="{7944BC87-3023-4131-8719-64055EA8541B}" type="presParOf" srcId="{0B7A2E27-EE11-4368-BA7D-98539EAB4AF3}" destId="{22E1EE08-2FF9-4A93-A0EB-BD21FFCFB4BB}" srcOrd="2" destOrd="0" presId="urn:microsoft.com/office/officeart/2005/8/layout/orgChart1"/>
    <dgm:cxn modelId="{7073EC87-240E-4DC7-9B04-D5EB774FE84A}" type="presParOf" srcId="{D219ADA8-1B2E-4FD2-A6BB-8BF22BD63337}" destId="{1324CD00-BE61-43A2-8389-D37D5A663B5E}" srcOrd="2" destOrd="0" presId="urn:microsoft.com/office/officeart/2005/8/layout/orgChart1"/>
    <dgm:cxn modelId="{5008AE0D-BDEA-4485-AEF3-B6D841838011}" type="presParOf" srcId="{D219ADA8-1B2E-4FD2-A6BB-8BF22BD63337}" destId="{556CD6E1-C870-48C7-9C85-F4E89BC40933}" srcOrd="3" destOrd="0" presId="urn:microsoft.com/office/officeart/2005/8/layout/orgChart1"/>
    <dgm:cxn modelId="{A7613CE0-4FE2-4DB4-89C2-3E8D574D79FC}" type="presParOf" srcId="{556CD6E1-C870-48C7-9C85-F4E89BC40933}" destId="{9F048BA8-DEBB-41A3-AAF6-603B9FE6DA00}" srcOrd="0" destOrd="0" presId="urn:microsoft.com/office/officeart/2005/8/layout/orgChart1"/>
    <dgm:cxn modelId="{A5BD11E9-301F-4942-B690-443B2467D711}" type="presParOf" srcId="{9F048BA8-DEBB-41A3-AAF6-603B9FE6DA00}" destId="{AA52F6E5-ED0E-4AA1-91F7-9A18FD2C4909}" srcOrd="0" destOrd="0" presId="urn:microsoft.com/office/officeart/2005/8/layout/orgChart1"/>
    <dgm:cxn modelId="{BC5E2611-FD69-4E10-85DC-C1A6983C7C75}" type="presParOf" srcId="{9F048BA8-DEBB-41A3-AAF6-603B9FE6DA00}" destId="{8BF7D7FD-5ABE-4331-9C87-834BE35698A0}" srcOrd="1" destOrd="0" presId="urn:microsoft.com/office/officeart/2005/8/layout/orgChart1"/>
    <dgm:cxn modelId="{8EFDCD76-5192-4190-B315-F175168E53BB}" type="presParOf" srcId="{556CD6E1-C870-48C7-9C85-F4E89BC40933}" destId="{CEF94E87-EEDB-4356-BF43-1F90CAFEC3E4}" srcOrd="1" destOrd="0" presId="urn:microsoft.com/office/officeart/2005/8/layout/orgChart1"/>
    <dgm:cxn modelId="{A29DCFF3-9B27-491D-A042-5F2802E630E6}" type="presParOf" srcId="{556CD6E1-C870-48C7-9C85-F4E89BC40933}" destId="{674E9D7C-618A-4DFE-BF22-4F7DD2EA6FFE}" srcOrd="2" destOrd="0" presId="urn:microsoft.com/office/officeart/2005/8/layout/orgChart1"/>
    <dgm:cxn modelId="{592BD97C-CAA9-4C0B-9009-839187E3E56D}" type="presParOf" srcId="{9CBB05D0-A491-4677-A3F4-64F0E09F988D}" destId="{2312DD39-8835-4C0E-9FEB-779C1389DA5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PL/SQL predefines the Subtypes </a:t>
            </a:r>
            <a:r>
              <a:rPr lang="en-IN" sz="1200" b="1" dirty="0" smtClean="0"/>
              <a:t>CHARACTER</a:t>
            </a:r>
            <a:r>
              <a:rPr lang="en-IN" sz="1200" dirty="0" smtClean="0"/>
              <a:t> and </a:t>
            </a:r>
            <a:r>
              <a:rPr lang="en-IN" sz="1200" b="1" dirty="0" smtClean="0"/>
              <a:t>INTEGER</a:t>
            </a:r>
            <a:r>
              <a:rPr lang="en-IN" sz="1200" dirty="0" smtClean="0"/>
              <a:t> as follows −</a:t>
            </a:r>
          </a:p>
          <a:p>
            <a:r>
              <a:rPr lang="en-IN" sz="1200" b="1" dirty="0" smtClean="0"/>
              <a:t>subtype character is char; </a:t>
            </a:r>
          </a:p>
          <a:p>
            <a:r>
              <a:rPr lang="en-IN" sz="1200" b="1" dirty="0" smtClean="0"/>
              <a:t>subtype integer is number(38,0);</a:t>
            </a:r>
          </a:p>
          <a:p>
            <a:endParaRPr lang="en-IN" dirty="0"/>
          </a:p>
        </p:txBody>
      </p:sp>
    </p:spTree>
    <p:extLst>
      <p:ext uri="{BB962C8B-B14F-4D97-AF65-F5344CB8AC3E}">
        <p14:creationId xmlns:p14="http://schemas.microsoft.com/office/powerpoint/2010/main" val="144887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March 7, 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March 7,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March 7,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March 7,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March 7,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March 7,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March 7, 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March 7, 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March 7, 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March 7,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March 7, 2023</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March 7, 2023</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682"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486400"/>
            <a:ext cx="4572000" cy="1169551"/>
          </a:xfrm>
          <a:prstGeom prst="rect">
            <a:avLst/>
          </a:prstGeom>
        </p:spPr>
        <p:txBody>
          <a:bodyPr>
            <a:spAutoFit/>
          </a:bodyPr>
          <a:lstStyle/>
          <a:p>
            <a:r>
              <a:rPr lang="en-US" sz="1000" spc="-60" dirty="0">
                <a:solidFill>
                  <a:srgbClr val="3C5184"/>
                </a:solidFill>
                <a:latin typeface="+mn-lt"/>
                <a:ea typeface="+mj-ea"/>
                <a:cs typeface="+mj-cs"/>
              </a:rPr>
              <a:t>Courtesy</a:t>
            </a:r>
            <a:r>
              <a:rPr lang="en-US" sz="1000" spc="-60" dirty="0" smtClean="0">
                <a:solidFill>
                  <a:srgbClr val="3C5184"/>
                </a:solidFill>
                <a:latin typeface="+mn-lt"/>
                <a:ea typeface="+mj-ea"/>
                <a:cs typeface="+mj-cs"/>
              </a:rPr>
              <a:t>:</a:t>
            </a:r>
          </a:p>
          <a:p>
            <a:r>
              <a:rPr lang="en-US" sz="1000" spc="-60" dirty="0">
                <a:solidFill>
                  <a:srgbClr val="3C5184"/>
                </a:solidFill>
              </a:rPr>
              <a:t>Anjali </a:t>
            </a:r>
            <a:r>
              <a:rPr lang="en-US" sz="1000" spc="-60" dirty="0" smtClean="0">
                <a:solidFill>
                  <a:srgbClr val="3C5184"/>
                </a:solidFill>
              </a:rPr>
              <a:t>Jivani</a:t>
            </a:r>
          </a:p>
          <a:p>
            <a:r>
              <a:rPr lang="en-IN" sz="1000"/>
              <a:t>Oracle </a:t>
            </a:r>
            <a:r>
              <a:rPr lang="en-IN" sz="1000"/>
              <a:t>manuals and online material</a:t>
            </a:r>
            <a:endParaRPr lang="en-US" sz="1000" spc="-60" dirty="0">
              <a:solidFill>
                <a:srgbClr val="3C5184"/>
              </a:solidFill>
            </a:endParaRPr>
          </a:p>
          <a:p>
            <a:r>
              <a:rPr lang="en-US" sz="1000" spc="-60" dirty="0" smtClean="0">
                <a:solidFill>
                  <a:srgbClr val="3C5184"/>
                </a:solidFill>
                <a:latin typeface="+mn-lt"/>
                <a:ea typeface="+mj-ea"/>
                <a:cs typeface="+mj-cs"/>
              </a:rPr>
              <a:t>https</a:t>
            </a:r>
            <a:r>
              <a:rPr lang="en-US" sz="1000" spc="-60" dirty="0">
                <a:solidFill>
                  <a:srgbClr val="3C5184"/>
                </a:solidFill>
                <a:latin typeface="+mn-lt"/>
                <a:ea typeface="+mj-ea"/>
                <a:cs typeface="+mj-cs"/>
              </a:rPr>
              <a:t>://</a:t>
            </a:r>
            <a:r>
              <a:rPr lang="en-US" sz="1000" spc="-60" dirty="0" smtClean="0">
                <a:solidFill>
                  <a:srgbClr val="3C5184"/>
                </a:solidFill>
                <a:latin typeface="+mn-lt"/>
                <a:ea typeface="+mj-ea"/>
                <a:cs typeface="+mj-cs"/>
              </a:rPr>
              <a:t>www.guru99.com/pl-sql-tutorials.html</a:t>
            </a:r>
          </a:p>
          <a:p>
            <a:r>
              <a:rPr lang="en-US" sz="1000" spc="-60" dirty="0">
                <a:solidFill>
                  <a:srgbClr val="3C5184"/>
                </a:solidFill>
                <a:latin typeface="+mn-lt"/>
                <a:ea typeface="+mj-ea"/>
                <a:cs typeface="+mj-cs"/>
              </a:rPr>
              <a:t>https://www.javatpoint.com/pl-sql-tutorial</a:t>
            </a:r>
            <a:endParaRPr lang="en-US" sz="1000" spc="-60" dirty="0" smtClean="0">
              <a:solidFill>
                <a:srgbClr val="3C5184"/>
              </a:solidFill>
              <a:latin typeface="+mn-lt"/>
              <a:ea typeface="+mj-ea"/>
              <a:cs typeface="+mj-cs"/>
            </a:endParaRPr>
          </a:p>
          <a:p>
            <a:r>
              <a:rPr lang="en-IN" sz="1000" dirty="0" smtClean="0">
                <a:latin typeface="+mn-lt"/>
              </a:rPr>
              <a:t>www.techtarget.com, www.kdnuggets.com</a:t>
            </a:r>
          </a:p>
          <a:p>
            <a:r>
              <a:rPr lang="en-IN" sz="1000" dirty="0">
                <a:latin typeface="+mn-lt"/>
              </a:rPr>
              <a:t>https://</a:t>
            </a:r>
            <a:r>
              <a:rPr lang="en-IN" sz="1000" dirty="0" smtClean="0">
                <a:latin typeface="+mn-lt"/>
              </a:rPr>
              <a:t>www.tutorialspoint.com/plsql/plsql_overview.htm</a:t>
            </a:r>
          </a:p>
        </p:txBody>
      </p:sp>
      <p:pic>
        <p:nvPicPr>
          <p:cNvPr id="6" name="Picture 2" descr="Programming PL/SQL code for Oracle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963" y="381000"/>
            <a:ext cx="4495800" cy="2851622"/>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2"/>
          <p:cNvSpPr>
            <a:spLocks noGrp="1" noChangeArrowheads="1"/>
          </p:cNvSpPr>
          <p:nvPr>
            <p:ph type="title" idx="4294967295"/>
          </p:nvPr>
        </p:nvSpPr>
        <p:spPr>
          <a:xfrm>
            <a:off x="0" y="2806220"/>
            <a:ext cx="8153400" cy="2362200"/>
          </a:xfrm>
          <a:solidFill>
            <a:schemeClr val="bg1"/>
          </a:solidFill>
        </p:spPr>
        <p:txBody>
          <a:bodyPr>
            <a:normAutofit/>
          </a:bodyPr>
          <a:lstStyle/>
          <a:p>
            <a:pPr eaLnBrk="1" fontAlgn="auto" hangingPunct="1">
              <a:spcAft>
                <a:spcPts val="0"/>
              </a:spcAft>
              <a:defRPr/>
            </a:pPr>
            <a:r>
              <a:rPr lang="en-US" sz="6000" dirty="0" smtClean="0">
                <a:solidFill>
                  <a:schemeClr val="accent3">
                    <a:lumMod val="75000"/>
                  </a:schemeClr>
                </a:solidFill>
              </a:rPr>
              <a:t>PL/SQL </a:t>
            </a:r>
            <a:br>
              <a:rPr lang="en-US" sz="6000" dirty="0" smtClean="0">
                <a:solidFill>
                  <a:schemeClr val="accent3">
                    <a:lumMod val="75000"/>
                  </a:schemeClr>
                </a:solidFill>
              </a:rPr>
            </a:br>
            <a:r>
              <a:rPr lang="en-US" sz="4000" dirty="0" smtClean="0">
                <a:solidFill>
                  <a:schemeClr val="accent3">
                    <a:lumMod val="75000"/>
                  </a:schemeClr>
                </a:solidFill>
              </a:rPr>
              <a:t>p</a:t>
            </a:r>
            <a:r>
              <a:rPr lang="en-US" sz="4000" cap="none" dirty="0" smtClean="0">
                <a:solidFill>
                  <a:schemeClr val="accent3">
                    <a:lumMod val="75000"/>
                  </a:schemeClr>
                </a:solidFill>
              </a:rPr>
              <a:t>art</a:t>
            </a:r>
            <a:r>
              <a:rPr lang="en-US" sz="4000" dirty="0" smtClean="0">
                <a:solidFill>
                  <a:schemeClr val="accent3">
                    <a:lumMod val="75000"/>
                  </a:schemeClr>
                </a:solidFill>
              </a:rPr>
              <a:t>-1(</a:t>
            </a:r>
            <a:r>
              <a:rPr lang="en-US" sz="4000" cap="none" dirty="0" smtClean="0">
                <a:solidFill>
                  <a:schemeClr val="accent3">
                    <a:lumMod val="75000"/>
                  </a:schemeClr>
                </a:solidFill>
              </a:rPr>
              <a:t>Simple Programs</a:t>
            </a:r>
            <a:r>
              <a:rPr lang="en-US" sz="4000" dirty="0" smtClean="0">
                <a:solidFill>
                  <a:schemeClr val="accent3">
                    <a:lumMod val="75000"/>
                  </a:schemeClr>
                </a:solidFill>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10</a:t>
            </a:fld>
            <a:endParaRPr lang="en-US"/>
          </a:p>
        </p:txBody>
      </p:sp>
      <p:sp>
        <p:nvSpPr>
          <p:cNvPr id="3"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PL/SQL Special </a:t>
            </a:r>
            <a:r>
              <a:rPr lang="en-US" sz="2800" dirty="0" err="1" smtClean="0">
                <a:solidFill>
                  <a:srgbClr val="C00000"/>
                </a:solidFill>
              </a:rPr>
              <a:t>Datatypes</a:t>
            </a:r>
            <a:endParaRPr lang="en-IN" sz="2400" dirty="0"/>
          </a:p>
        </p:txBody>
      </p:sp>
      <p:sp>
        <p:nvSpPr>
          <p:cNvPr id="6" name="TextBox 5"/>
          <p:cNvSpPr txBox="1"/>
          <p:nvPr/>
        </p:nvSpPr>
        <p:spPr>
          <a:xfrm>
            <a:off x="404501" y="1341690"/>
            <a:ext cx="3757301" cy="4708981"/>
          </a:xfrm>
          <a:prstGeom prst="rect">
            <a:avLst/>
          </a:prstGeom>
          <a:noFill/>
          <a:ln w="25400">
            <a:solidFill>
              <a:schemeClr val="accent1"/>
            </a:solidFill>
          </a:ln>
        </p:spPr>
        <p:txBody>
          <a:bodyPr wrap="square" rtlCol="0">
            <a:spAutoFit/>
          </a:bodyPr>
          <a:lstStyle/>
          <a:p>
            <a:r>
              <a:rPr lang="en-IN" sz="1800" b="1" dirty="0" smtClean="0"/>
              <a:t>declare</a:t>
            </a:r>
          </a:p>
          <a:p>
            <a:pPr>
              <a:spcBef>
                <a:spcPts val="600"/>
              </a:spcBef>
            </a:pPr>
            <a:r>
              <a:rPr lang="en-IN" sz="1800" b="1" dirty="0" smtClean="0"/>
              <a:t>    a number(10);</a:t>
            </a:r>
          </a:p>
          <a:p>
            <a:pPr>
              <a:spcBef>
                <a:spcPts val="600"/>
              </a:spcBef>
            </a:pPr>
            <a:r>
              <a:rPr lang="en-IN" sz="1800" b="1" dirty="0" smtClean="0"/>
              <a:t>    b </a:t>
            </a:r>
            <a:r>
              <a:rPr lang="en-IN" sz="1800" b="1" dirty="0" err="1" smtClean="0"/>
              <a:t>a%type</a:t>
            </a:r>
            <a:r>
              <a:rPr lang="en-IN" sz="1800" b="1" dirty="0" smtClean="0"/>
              <a:t>;</a:t>
            </a:r>
          </a:p>
          <a:p>
            <a:pPr>
              <a:spcBef>
                <a:spcPts val="600"/>
              </a:spcBef>
            </a:pPr>
            <a:r>
              <a:rPr lang="en-IN" sz="1800" b="1" dirty="0" smtClean="0"/>
              <a:t>    name </a:t>
            </a:r>
            <a:r>
              <a:rPr lang="en-IN" sz="1800" b="1" dirty="0" err="1" smtClean="0"/>
              <a:t>emp.ename%type</a:t>
            </a:r>
            <a:r>
              <a:rPr lang="en-IN" sz="1800" b="1" dirty="0" smtClean="0"/>
              <a:t>; </a:t>
            </a:r>
            <a:r>
              <a:rPr lang="en-IN" sz="1800" b="1" dirty="0">
                <a:solidFill>
                  <a:schemeClr val="tx2"/>
                </a:solidFill>
              </a:rPr>
              <a:t> </a:t>
            </a:r>
            <a:r>
              <a:rPr lang="en-IN" sz="1800" b="1" dirty="0" smtClean="0">
                <a:solidFill>
                  <a:schemeClr val="tx2"/>
                </a:solidFill>
              </a:rPr>
              <a:t>   </a:t>
            </a:r>
          </a:p>
          <a:p>
            <a:pPr>
              <a:spcBef>
                <a:spcPts val="600"/>
              </a:spcBef>
            </a:pPr>
            <a:r>
              <a:rPr lang="en-IN" sz="1800" b="1" dirty="0">
                <a:solidFill>
                  <a:schemeClr val="tx2"/>
                </a:solidFill>
              </a:rPr>
              <a:t> </a:t>
            </a:r>
            <a:r>
              <a:rPr lang="en-IN" sz="1800" b="1" dirty="0" smtClean="0">
                <a:solidFill>
                  <a:schemeClr val="tx2"/>
                </a:solidFill>
              </a:rPr>
              <a:t>   </a:t>
            </a:r>
            <a:r>
              <a:rPr lang="en-IN" sz="1800" b="1" dirty="0" smtClean="0"/>
              <a:t>salary </a:t>
            </a:r>
            <a:r>
              <a:rPr lang="en-IN" sz="1800" b="1" dirty="0" err="1" smtClean="0"/>
              <a:t>emp.sal%type</a:t>
            </a:r>
            <a:r>
              <a:rPr lang="en-IN" sz="1800" b="1" dirty="0" smtClean="0"/>
              <a:t>;</a:t>
            </a:r>
          </a:p>
          <a:p>
            <a:pPr>
              <a:spcBef>
                <a:spcPts val="600"/>
              </a:spcBef>
            </a:pPr>
            <a:r>
              <a:rPr lang="en-IN" sz="1800" b="1" dirty="0" smtClean="0"/>
              <a:t>    r1 </a:t>
            </a:r>
            <a:r>
              <a:rPr lang="en-IN" sz="1800" b="1" dirty="0" err="1" smtClean="0"/>
              <a:t>emp%rowtype</a:t>
            </a:r>
            <a:r>
              <a:rPr lang="en-IN" sz="1800" b="1" dirty="0" smtClean="0"/>
              <a:t>; </a:t>
            </a:r>
          </a:p>
          <a:p>
            <a:pPr>
              <a:spcBef>
                <a:spcPts val="600"/>
              </a:spcBef>
            </a:pPr>
            <a:r>
              <a:rPr lang="en-IN" sz="1800" b="1" dirty="0" smtClean="0"/>
              <a:t>begin</a:t>
            </a:r>
          </a:p>
          <a:p>
            <a:r>
              <a:rPr lang="en-IN" sz="1800" b="1" dirty="0" smtClean="0"/>
              <a:t>    ….</a:t>
            </a:r>
          </a:p>
          <a:p>
            <a:r>
              <a:rPr lang="en-IN" sz="1800" b="1" dirty="0" smtClean="0"/>
              <a:t>    if r1.sal &gt; 5000 then</a:t>
            </a:r>
          </a:p>
          <a:p>
            <a:r>
              <a:rPr lang="en-IN" sz="1800" b="1" dirty="0" smtClean="0"/>
              <a:t>        …</a:t>
            </a:r>
          </a:p>
          <a:p>
            <a:r>
              <a:rPr lang="en-IN" sz="1800" b="1" dirty="0"/>
              <a:t> </a:t>
            </a:r>
            <a:r>
              <a:rPr lang="en-IN" sz="1800" b="1" dirty="0" smtClean="0"/>
              <a:t>       x := r1.ename;</a:t>
            </a:r>
          </a:p>
          <a:p>
            <a:r>
              <a:rPr lang="en-IN" sz="1800" b="1" dirty="0"/>
              <a:t> </a:t>
            </a:r>
            <a:r>
              <a:rPr lang="en-IN" sz="1800" b="1" dirty="0" smtClean="0"/>
              <a:t>       …</a:t>
            </a:r>
          </a:p>
          <a:p>
            <a:r>
              <a:rPr lang="en-IN" sz="1800" b="1" dirty="0"/>
              <a:t> </a:t>
            </a:r>
            <a:r>
              <a:rPr lang="en-IN" sz="1800" b="1" dirty="0" smtClean="0"/>
              <a:t>   end if;</a:t>
            </a:r>
          </a:p>
          <a:p>
            <a:r>
              <a:rPr lang="en-IN" sz="1800" b="1" dirty="0" smtClean="0"/>
              <a:t>end;</a:t>
            </a:r>
          </a:p>
          <a:p>
            <a:r>
              <a:rPr lang="en-IN" sz="1800" b="1" dirty="0"/>
              <a:t>/</a:t>
            </a:r>
          </a:p>
        </p:txBody>
      </p:sp>
      <p:sp>
        <p:nvSpPr>
          <p:cNvPr id="5" name="TextBox 4"/>
          <p:cNvSpPr txBox="1"/>
          <p:nvPr/>
        </p:nvSpPr>
        <p:spPr>
          <a:xfrm>
            <a:off x="4419600" y="2372741"/>
            <a:ext cx="4267200" cy="1323439"/>
          </a:xfrm>
          <a:prstGeom prst="rect">
            <a:avLst/>
          </a:prstGeom>
          <a:noFill/>
          <a:ln w="25400">
            <a:noFill/>
          </a:ln>
        </p:spPr>
        <p:txBody>
          <a:bodyPr wrap="square" rtlCol="0">
            <a:spAutoFit/>
          </a:bodyPr>
          <a:lstStyle/>
          <a:p>
            <a:r>
              <a:rPr lang="en-IN" sz="1600" b="1" dirty="0" smtClean="0">
                <a:solidFill>
                  <a:schemeClr val="tx2"/>
                </a:solidFill>
              </a:rPr>
              <a:t>(name has the same </a:t>
            </a:r>
            <a:r>
              <a:rPr lang="en-IN" sz="1600" b="1" dirty="0" err="1" smtClean="0">
                <a:solidFill>
                  <a:schemeClr val="tx2"/>
                </a:solidFill>
              </a:rPr>
              <a:t>datatype</a:t>
            </a:r>
            <a:r>
              <a:rPr lang="en-IN" sz="1600" b="1" dirty="0" smtClean="0">
                <a:solidFill>
                  <a:schemeClr val="tx2"/>
                </a:solidFill>
              </a:rPr>
              <a:t> and size as that of column </a:t>
            </a:r>
            <a:r>
              <a:rPr lang="en-IN" sz="1600" b="1" dirty="0" err="1" smtClean="0">
                <a:solidFill>
                  <a:schemeClr val="tx2"/>
                </a:solidFill>
              </a:rPr>
              <a:t>ename</a:t>
            </a:r>
            <a:r>
              <a:rPr lang="en-IN" sz="1600" b="1" dirty="0" smtClean="0">
                <a:solidFill>
                  <a:schemeClr val="tx2"/>
                </a:solidFill>
              </a:rPr>
              <a:t> of </a:t>
            </a:r>
            <a:r>
              <a:rPr lang="en-IN" sz="1600" b="1" dirty="0" err="1" smtClean="0">
                <a:solidFill>
                  <a:schemeClr val="tx2"/>
                </a:solidFill>
              </a:rPr>
              <a:t>emp</a:t>
            </a:r>
            <a:r>
              <a:rPr lang="en-IN" sz="1600" b="1" dirty="0" smtClean="0">
                <a:solidFill>
                  <a:schemeClr val="tx2"/>
                </a:solidFill>
              </a:rPr>
              <a:t> table)</a:t>
            </a:r>
          </a:p>
          <a:p>
            <a:endParaRPr lang="en-IN" sz="1600" b="1" dirty="0" smtClean="0">
              <a:solidFill>
                <a:schemeClr val="tx2"/>
              </a:solidFill>
            </a:endParaRPr>
          </a:p>
          <a:p>
            <a:r>
              <a:rPr lang="en-IN" sz="1600" b="1" dirty="0" smtClean="0">
                <a:solidFill>
                  <a:schemeClr val="tx2"/>
                </a:solidFill>
              </a:rPr>
              <a:t>(r1 </a:t>
            </a:r>
            <a:r>
              <a:rPr lang="en-IN" sz="1600" b="1" dirty="0">
                <a:solidFill>
                  <a:schemeClr val="tx2"/>
                </a:solidFill>
              </a:rPr>
              <a:t>has the same </a:t>
            </a:r>
            <a:r>
              <a:rPr lang="en-IN" sz="1600" b="1" dirty="0" smtClean="0">
                <a:solidFill>
                  <a:schemeClr val="tx2"/>
                </a:solidFill>
              </a:rPr>
              <a:t>structure as one record of </a:t>
            </a:r>
            <a:r>
              <a:rPr lang="en-IN" sz="1600" b="1" dirty="0" err="1" smtClean="0">
                <a:solidFill>
                  <a:schemeClr val="tx2"/>
                </a:solidFill>
              </a:rPr>
              <a:t>emp</a:t>
            </a:r>
            <a:r>
              <a:rPr lang="en-IN" sz="1600" b="1" dirty="0" smtClean="0">
                <a:solidFill>
                  <a:schemeClr val="tx2"/>
                </a:solidFill>
              </a:rPr>
              <a:t> table)</a:t>
            </a:r>
            <a:endParaRPr lang="en-IN" sz="1600" b="1" dirty="0">
              <a:solidFill>
                <a:schemeClr val="tx2"/>
              </a:solidFill>
            </a:endParaRPr>
          </a:p>
        </p:txBody>
      </p:sp>
    </p:spTree>
    <p:extLst>
      <p:ext uri="{BB962C8B-B14F-4D97-AF65-F5344CB8AC3E}">
        <p14:creationId xmlns:p14="http://schemas.microsoft.com/office/powerpoint/2010/main" val="773166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11</a:t>
            </a:fld>
            <a:endParaRPr lang="en-US"/>
          </a:p>
        </p:txBody>
      </p:sp>
      <p:sp>
        <p:nvSpPr>
          <p:cNvPr id="3"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PL/SQL Special </a:t>
            </a:r>
            <a:r>
              <a:rPr lang="en-US" sz="2800" dirty="0" err="1" smtClean="0">
                <a:solidFill>
                  <a:srgbClr val="C00000"/>
                </a:solidFill>
              </a:rPr>
              <a:t>Datatypes</a:t>
            </a:r>
            <a:endParaRPr lang="en-IN" sz="2400" dirty="0"/>
          </a:p>
        </p:txBody>
      </p:sp>
      <p:sp>
        <p:nvSpPr>
          <p:cNvPr id="5" name="TextBox 4"/>
          <p:cNvSpPr txBox="1"/>
          <p:nvPr/>
        </p:nvSpPr>
        <p:spPr>
          <a:xfrm>
            <a:off x="457200" y="1447800"/>
            <a:ext cx="7908421" cy="4093428"/>
          </a:xfrm>
          <a:prstGeom prst="rect">
            <a:avLst/>
          </a:prstGeom>
          <a:noFill/>
          <a:ln w="25400">
            <a:solidFill>
              <a:schemeClr val="accent1"/>
            </a:solidFill>
          </a:ln>
        </p:spPr>
        <p:txBody>
          <a:bodyPr wrap="square" rtlCol="0">
            <a:spAutoFit/>
          </a:bodyPr>
          <a:lstStyle/>
          <a:p>
            <a:pPr>
              <a:spcBef>
                <a:spcPts val="600"/>
              </a:spcBef>
            </a:pPr>
            <a:r>
              <a:rPr lang="en-IN" sz="2000" dirty="0"/>
              <a:t>PL/SQL provides the facility to declare a variable without having to specify a particular data type using %TYPE and %ROWTYPE attributes.</a:t>
            </a:r>
            <a:endParaRPr lang="en-IN" sz="2000" dirty="0" smtClean="0"/>
          </a:p>
          <a:p>
            <a:pPr>
              <a:spcBef>
                <a:spcPts val="600"/>
              </a:spcBef>
            </a:pPr>
            <a:r>
              <a:rPr lang="en-IN" sz="2000" dirty="0" smtClean="0"/>
              <a:t>Advantages of using %type:</a:t>
            </a:r>
            <a:endParaRPr lang="en-IN" sz="2000" dirty="0"/>
          </a:p>
          <a:p>
            <a:pPr marL="342900" indent="-342900">
              <a:spcBef>
                <a:spcPts val="600"/>
              </a:spcBef>
              <a:buFont typeface="Wingdings" pitchFamily="2" charset="2"/>
              <a:buChar char="Ø"/>
            </a:pPr>
            <a:r>
              <a:rPr lang="en-IN" sz="2000" dirty="0" smtClean="0"/>
              <a:t>The </a:t>
            </a:r>
            <a:r>
              <a:rPr lang="en-IN" sz="2000" dirty="0"/>
              <a:t>data type assigned to the associated variables will be determined dynamically at run time.</a:t>
            </a:r>
          </a:p>
          <a:p>
            <a:pPr marL="342900" indent="-342900">
              <a:spcBef>
                <a:spcPts val="600"/>
              </a:spcBef>
              <a:buFont typeface="Wingdings" pitchFamily="2" charset="2"/>
              <a:buChar char="Ø"/>
            </a:pPr>
            <a:r>
              <a:rPr lang="en-IN" sz="2000" dirty="0" smtClean="0"/>
              <a:t>If the column </a:t>
            </a:r>
            <a:r>
              <a:rPr lang="en-IN" sz="2000" dirty="0" err="1" smtClean="0"/>
              <a:t>datatype</a:t>
            </a:r>
            <a:r>
              <a:rPr lang="en-IN" sz="2000" dirty="0" smtClean="0"/>
              <a:t> or size changes, you do not have to make any changes in the variables declared using the %type declaration.</a:t>
            </a:r>
          </a:p>
          <a:p>
            <a:pPr lvl="1">
              <a:spcBef>
                <a:spcPts val="600"/>
              </a:spcBef>
            </a:pPr>
            <a:r>
              <a:rPr lang="en-IN" sz="2000" dirty="0" smtClean="0"/>
              <a:t>i.e. if </a:t>
            </a:r>
            <a:r>
              <a:rPr lang="en-IN" sz="2000" dirty="0"/>
              <a:t>the ENAME column of </a:t>
            </a:r>
            <a:r>
              <a:rPr lang="en-IN" sz="2000" dirty="0" smtClean="0"/>
              <a:t>the </a:t>
            </a:r>
            <a:r>
              <a:rPr lang="en-IN" sz="2000" dirty="0"/>
              <a:t>EMP table </a:t>
            </a:r>
            <a:r>
              <a:rPr lang="en-IN" sz="2000" dirty="0" smtClean="0"/>
              <a:t>changes </a:t>
            </a:r>
            <a:r>
              <a:rPr lang="en-IN" sz="2000" dirty="0"/>
              <a:t>from </a:t>
            </a:r>
            <a:r>
              <a:rPr lang="en-IN" sz="2000" dirty="0" smtClean="0"/>
              <a:t> </a:t>
            </a:r>
            <a:r>
              <a:rPr lang="en-IN" sz="2000" dirty="0"/>
              <a:t>VARCHAR2(10) to </a:t>
            </a:r>
            <a:r>
              <a:rPr lang="en-IN" sz="2000" dirty="0" smtClean="0"/>
              <a:t>VARCHAR2(15</a:t>
            </a:r>
            <a:r>
              <a:rPr lang="en-IN" sz="2000" dirty="0"/>
              <a:t>) then you don’t need to modify the PL/SQL code.</a:t>
            </a:r>
          </a:p>
        </p:txBody>
      </p:sp>
    </p:spTree>
    <p:extLst>
      <p:ext uri="{BB962C8B-B14F-4D97-AF65-F5344CB8AC3E}">
        <p14:creationId xmlns:p14="http://schemas.microsoft.com/office/powerpoint/2010/main" val="341591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12</a:t>
            </a:fld>
            <a:endParaRPr lang="en-US"/>
          </a:p>
        </p:txBody>
      </p:sp>
      <p:sp>
        <p:nvSpPr>
          <p:cNvPr id="3" name="TextBox 2"/>
          <p:cNvSpPr txBox="1"/>
          <p:nvPr/>
        </p:nvSpPr>
        <p:spPr>
          <a:xfrm>
            <a:off x="357499" y="1371600"/>
            <a:ext cx="8305800" cy="5416868"/>
          </a:xfrm>
          <a:prstGeom prst="rect">
            <a:avLst/>
          </a:prstGeom>
          <a:noFill/>
          <a:ln w="25400">
            <a:solidFill>
              <a:schemeClr val="accent1"/>
            </a:solidFill>
          </a:ln>
        </p:spPr>
        <p:txBody>
          <a:bodyPr wrap="square" rtlCol="0">
            <a:spAutoFit/>
          </a:bodyPr>
          <a:lstStyle/>
          <a:p>
            <a:r>
              <a:rPr lang="en-IN" sz="1800" b="1" dirty="0" smtClean="0">
                <a:solidFill>
                  <a:srgbClr val="00B050"/>
                </a:solidFill>
              </a:rPr>
              <a:t>declare</a:t>
            </a:r>
          </a:p>
          <a:p>
            <a:pPr>
              <a:spcBef>
                <a:spcPts val="600"/>
              </a:spcBef>
            </a:pPr>
            <a:r>
              <a:rPr lang="en-IN" sz="1800" b="1" dirty="0" smtClean="0"/>
              <a:t>    a       number(10) := 100;</a:t>
            </a:r>
            <a:r>
              <a:rPr lang="en-IN" sz="1800" b="1" dirty="0" smtClean="0">
                <a:solidFill>
                  <a:schemeClr val="tx2"/>
                </a:solidFill>
              </a:rPr>
              <a:t>                    (initializing the variable)</a:t>
            </a:r>
          </a:p>
          <a:p>
            <a:pPr>
              <a:spcBef>
                <a:spcPts val="600"/>
              </a:spcBef>
            </a:pPr>
            <a:r>
              <a:rPr lang="en-IN" sz="1800" b="1" dirty="0"/>
              <a:t> </a:t>
            </a:r>
            <a:r>
              <a:rPr lang="en-IN" sz="1800" b="1" dirty="0" smtClean="0"/>
              <a:t>   b       number(2) default 10;                              </a:t>
            </a:r>
            <a:r>
              <a:rPr lang="en-IN" sz="1800" b="1" dirty="0" smtClean="0">
                <a:solidFill>
                  <a:schemeClr val="tx2"/>
                </a:solidFill>
              </a:rPr>
              <a:t>----  do ----</a:t>
            </a:r>
            <a:endParaRPr lang="en-IN" sz="1800" b="1" dirty="0" smtClean="0"/>
          </a:p>
          <a:p>
            <a:pPr>
              <a:spcBef>
                <a:spcPts val="600"/>
              </a:spcBef>
            </a:pPr>
            <a:r>
              <a:rPr lang="en-IN" sz="1800" b="1" dirty="0" smtClean="0"/>
              <a:t>    r1      </a:t>
            </a:r>
            <a:r>
              <a:rPr lang="en-IN" sz="1800" b="1" dirty="0" err="1" smtClean="0"/>
              <a:t>emp%rowtype</a:t>
            </a:r>
            <a:r>
              <a:rPr lang="en-IN" sz="1800" b="1" dirty="0" smtClean="0"/>
              <a:t>; </a:t>
            </a:r>
            <a:r>
              <a:rPr lang="en-IN" sz="1800" b="1" dirty="0" smtClean="0">
                <a:solidFill>
                  <a:schemeClr val="tx2"/>
                </a:solidFill>
              </a:rPr>
              <a:t> </a:t>
            </a:r>
          </a:p>
          <a:p>
            <a:pPr>
              <a:spcBef>
                <a:spcPts val="600"/>
              </a:spcBef>
            </a:pPr>
            <a:r>
              <a:rPr lang="en-IN" sz="1800" b="1" dirty="0" smtClean="0">
                <a:solidFill>
                  <a:schemeClr val="tx2"/>
                </a:solidFill>
              </a:rPr>
              <a:t>    </a:t>
            </a:r>
            <a:r>
              <a:rPr lang="en-IN" sz="1800" b="1" dirty="0" smtClean="0"/>
              <a:t>r2      r1%rowtype;</a:t>
            </a:r>
          </a:p>
          <a:p>
            <a:pPr>
              <a:spcBef>
                <a:spcPts val="600"/>
              </a:spcBef>
            </a:pPr>
            <a:r>
              <a:rPr lang="en-IN" sz="1800" b="1" dirty="0"/>
              <a:t> </a:t>
            </a:r>
            <a:r>
              <a:rPr lang="en-IN" sz="1800" b="1" dirty="0" smtClean="0"/>
              <a:t>   x</a:t>
            </a:r>
            <a:r>
              <a:rPr lang="en-IN" sz="1800" b="1" dirty="0"/>
              <a:t>	</a:t>
            </a:r>
            <a:r>
              <a:rPr lang="en-IN" sz="1800" b="1" dirty="0" smtClean="0"/>
              <a:t>constant number(2) := 10;       </a:t>
            </a:r>
            <a:r>
              <a:rPr lang="en-IN" sz="1800" b="1" dirty="0" smtClean="0">
                <a:solidFill>
                  <a:schemeClr val="tx2"/>
                </a:solidFill>
              </a:rPr>
              <a:t>(constants to be immediately </a:t>
            </a:r>
          </a:p>
          <a:p>
            <a:pPr>
              <a:spcBef>
                <a:spcPts val="600"/>
              </a:spcBef>
            </a:pPr>
            <a:r>
              <a:rPr lang="en-IN" sz="1800" b="1" dirty="0">
                <a:solidFill>
                  <a:schemeClr val="tx2"/>
                </a:solidFill>
              </a:rPr>
              <a:t>	</a:t>
            </a:r>
            <a:r>
              <a:rPr lang="en-IN" sz="1800" b="1" dirty="0" smtClean="0">
                <a:solidFill>
                  <a:schemeClr val="tx2"/>
                </a:solidFill>
              </a:rPr>
              <a:t>				initialized)</a:t>
            </a:r>
            <a:endParaRPr lang="en-IN" sz="1800" b="1" dirty="0" smtClean="0"/>
          </a:p>
          <a:p>
            <a:pPr>
              <a:spcBef>
                <a:spcPts val="600"/>
              </a:spcBef>
            </a:pPr>
            <a:r>
              <a:rPr lang="en-IN" sz="1800" b="1" dirty="0"/>
              <a:t> </a:t>
            </a:r>
            <a:r>
              <a:rPr lang="en-IN" sz="1800" b="1" dirty="0" smtClean="0"/>
              <a:t>   title   constant varchar2(20) := ‘Dept. of CSE’;	           </a:t>
            </a:r>
          </a:p>
          <a:p>
            <a:pPr>
              <a:spcBef>
                <a:spcPts val="600"/>
              </a:spcBef>
            </a:pPr>
            <a:r>
              <a:rPr lang="en-IN" sz="1800" b="1" dirty="0" smtClean="0">
                <a:solidFill>
                  <a:srgbClr val="00B050"/>
                </a:solidFill>
              </a:rPr>
              <a:t>begin</a:t>
            </a:r>
          </a:p>
          <a:p>
            <a:r>
              <a:rPr lang="en-IN" sz="1800" b="1" dirty="0"/>
              <a:t> </a:t>
            </a:r>
            <a:r>
              <a:rPr lang="en-IN" sz="1800" b="1" dirty="0" smtClean="0"/>
              <a:t>  -- Execution section begins</a:t>
            </a:r>
          </a:p>
          <a:p>
            <a:r>
              <a:rPr lang="en-IN" sz="1800" b="1" dirty="0" smtClean="0"/>
              <a:t> </a:t>
            </a:r>
          </a:p>
          <a:p>
            <a:r>
              <a:rPr lang="en-IN" sz="1800" b="1" dirty="0" smtClean="0">
                <a:solidFill>
                  <a:srgbClr val="00B050"/>
                </a:solidFill>
              </a:rPr>
              <a:t>exception</a:t>
            </a:r>
          </a:p>
          <a:p>
            <a:r>
              <a:rPr lang="en-IN" sz="1800" b="1" dirty="0" smtClean="0"/>
              <a:t>  /* this is the section where exceptions</a:t>
            </a:r>
          </a:p>
          <a:p>
            <a:r>
              <a:rPr lang="en-IN" sz="1800" b="1" dirty="0"/>
              <a:t> </a:t>
            </a:r>
            <a:r>
              <a:rPr lang="en-IN" sz="1800" b="1" dirty="0" smtClean="0"/>
              <a:t>    are handled */</a:t>
            </a:r>
            <a:endParaRPr lang="en-IN" sz="1800" b="1" dirty="0"/>
          </a:p>
          <a:p>
            <a:endParaRPr lang="en-IN" sz="1800" b="1" dirty="0" smtClean="0"/>
          </a:p>
          <a:p>
            <a:r>
              <a:rPr lang="en-IN" sz="1800" b="1" dirty="0" smtClean="0">
                <a:solidFill>
                  <a:srgbClr val="00B050"/>
                </a:solidFill>
              </a:rPr>
              <a:t>end;</a:t>
            </a:r>
          </a:p>
          <a:p>
            <a:r>
              <a:rPr lang="en-IN" sz="1800" b="1" dirty="0">
                <a:solidFill>
                  <a:srgbClr val="00B050"/>
                </a:solidFill>
              </a:rPr>
              <a:t>/</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Variables and Constants</a:t>
            </a:r>
            <a:endParaRPr lang="en-IN" sz="2400" dirty="0"/>
          </a:p>
        </p:txBody>
      </p:sp>
    </p:spTree>
    <p:extLst>
      <p:ext uri="{BB962C8B-B14F-4D97-AF65-F5344CB8AC3E}">
        <p14:creationId xmlns:p14="http://schemas.microsoft.com/office/powerpoint/2010/main" val="608321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13</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Input and Output</a:t>
            </a:r>
            <a:endParaRPr lang="en-IN" sz="2400" dirty="0"/>
          </a:p>
        </p:txBody>
      </p:sp>
      <p:sp>
        <p:nvSpPr>
          <p:cNvPr id="6" name="TextBox 5"/>
          <p:cNvSpPr txBox="1"/>
          <p:nvPr/>
        </p:nvSpPr>
        <p:spPr>
          <a:xfrm>
            <a:off x="390258" y="1295400"/>
            <a:ext cx="7907708" cy="3693319"/>
          </a:xfrm>
          <a:prstGeom prst="rect">
            <a:avLst/>
          </a:prstGeom>
          <a:noFill/>
          <a:ln w="25400">
            <a:solidFill>
              <a:schemeClr val="accent1"/>
            </a:solidFill>
          </a:ln>
        </p:spPr>
        <p:txBody>
          <a:bodyPr wrap="square" rtlCol="0">
            <a:spAutoFit/>
          </a:bodyPr>
          <a:lstStyle/>
          <a:p>
            <a:r>
              <a:rPr lang="en-IN" sz="1800" b="1" dirty="0" smtClean="0">
                <a:solidFill>
                  <a:srgbClr val="7030A0"/>
                </a:solidFill>
              </a:rPr>
              <a:t>For input from user:</a:t>
            </a:r>
          </a:p>
          <a:p>
            <a:r>
              <a:rPr lang="en-IN" sz="1800" dirty="0" smtClean="0"/>
              <a:t>declare</a:t>
            </a:r>
          </a:p>
          <a:p>
            <a:r>
              <a:rPr lang="en-IN" sz="1800" dirty="0" smtClean="0"/>
              <a:t>    a number(2);</a:t>
            </a:r>
          </a:p>
          <a:p>
            <a:r>
              <a:rPr lang="en-IN" sz="1800" dirty="0"/>
              <a:t> </a:t>
            </a:r>
            <a:r>
              <a:rPr lang="en-IN" sz="1800" dirty="0" smtClean="0"/>
              <a:t>   b varchar2(10); </a:t>
            </a:r>
          </a:p>
          <a:p>
            <a:r>
              <a:rPr lang="en-IN" sz="1800" dirty="0"/>
              <a:t> </a:t>
            </a:r>
            <a:r>
              <a:rPr lang="en-IN" sz="1800" dirty="0" smtClean="0"/>
              <a:t>   d date;                </a:t>
            </a:r>
          </a:p>
          <a:p>
            <a:r>
              <a:rPr lang="en-IN" sz="1800" dirty="0" smtClean="0"/>
              <a:t>    e </a:t>
            </a:r>
            <a:r>
              <a:rPr lang="en-IN" sz="1800" dirty="0" err="1" smtClean="0"/>
              <a:t>boolean</a:t>
            </a:r>
            <a:r>
              <a:rPr lang="en-IN" sz="1800" dirty="0" smtClean="0"/>
              <a:t>;</a:t>
            </a:r>
          </a:p>
          <a:p>
            <a:r>
              <a:rPr lang="en-IN" sz="1800" dirty="0" smtClean="0"/>
              <a:t>begin</a:t>
            </a:r>
          </a:p>
          <a:p>
            <a:r>
              <a:rPr lang="en-IN" sz="1800" dirty="0"/>
              <a:t> </a:t>
            </a:r>
            <a:r>
              <a:rPr lang="en-IN" sz="1800" dirty="0" smtClean="0"/>
              <a:t>   a := &amp;a; (or :a in some versions)</a:t>
            </a:r>
          </a:p>
          <a:p>
            <a:r>
              <a:rPr lang="en-IN" sz="1800" dirty="0"/>
              <a:t> </a:t>
            </a:r>
            <a:r>
              <a:rPr lang="en-IN" sz="1800" dirty="0" smtClean="0"/>
              <a:t>   b := ‘&amp;b’;</a:t>
            </a:r>
          </a:p>
          <a:p>
            <a:r>
              <a:rPr lang="en-IN" sz="1800" dirty="0"/>
              <a:t> </a:t>
            </a:r>
            <a:r>
              <a:rPr lang="en-IN" sz="1800" dirty="0" smtClean="0"/>
              <a:t>   d := ‘&amp;d’;</a:t>
            </a:r>
          </a:p>
          <a:p>
            <a:r>
              <a:rPr lang="en-IN" sz="1800" dirty="0"/>
              <a:t> </a:t>
            </a:r>
            <a:r>
              <a:rPr lang="en-IN" sz="1800" dirty="0" smtClean="0"/>
              <a:t>   e := true; </a:t>
            </a:r>
            <a:r>
              <a:rPr lang="en-IN" sz="1800" dirty="0" smtClean="0">
                <a:solidFill>
                  <a:schemeClr val="tx2"/>
                </a:solidFill>
              </a:rPr>
              <a:t>(or e := false)</a:t>
            </a:r>
          </a:p>
          <a:p>
            <a:r>
              <a:rPr lang="en-IN" sz="1800" dirty="0" smtClean="0"/>
              <a:t>    ...</a:t>
            </a:r>
          </a:p>
          <a:p>
            <a:r>
              <a:rPr lang="en-IN" sz="1800" dirty="0" smtClean="0"/>
              <a:t>end;</a:t>
            </a:r>
            <a:endParaRPr lang="en-IN" sz="1800" b="1" dirty="0" smtClean="0"/>
          </a:p>
        </p:txBody>
      </p:sp>
      <p:sp>
        <p:nvSpPr>
          <p:cNvPr id="8" name="Right Brace 7"/>
          <p:cNvSpPr/>
          <p:nvPr/>
        </p:nvSpPr>
        <p:spPr>
          <a:xfrm>
            <a:off x="3048000" y="1903511"/>
            <a:ext cx="609600" cy="1295400"/>
          </a:xfrm>
          <a:prstGeom prst="rightBrac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3810000" y="2381934"/>
            <a:ext cx="4370107" cy="338554"/>
          </a:xfrm>
          <a:prstGeom prst="rect">
            <a:avLst/>
          </a:prstGeom>
          <a:noFill/>
        </p:spPr>
        <p:txBody>
          <a:bodyPr wrap="none" rtlCol="0">
            <a:spAutoFit/>
          </a:bodyPr>
          <a:lstStyle/>
          <a:p>
            <a:r>
              <a:rPr lang="en-IN" sz="1600" b="1" dirty="0">
                <a:solidFill>
                  <a:schemeClr val="tx2"/>
                </a:solidFill>
              </a:rPr>
              <a:t>By default null assigned to </a:t>
            </a:r>
            <a:r>
              <a:rPr lang="en-IN" sz="1600" b="1" dirty="0" smtClean="0">
                <a:solidFill>
                  <a:schemeClr val="tx2"/>
                </a:solidFill>
              </a:rPr>
              <a:t>each variable</a:t>
            </a:r>
            <a:endParaRPr lang="en-IN" sz="1600" dirty="0">
              <a:solidFill>
                <a:schemeClr val="tx2"/>
              </a:solidFill>
            </a:endParaRPr>
          </a:p>
        </p:txBody>
      </p:sp>
      <p:sp>
        <p:nvSpPr>
          <p:cNvPr id="11" name="Rectangle 10"/>
          <p:cNvSpPr/>
          <p:nvPr/>
        </p:nvSpPr>
        <p:spPr>
          <a:xfrm>
            <a:off x="365688" y="5184490"/>
            <a:ext cx="4136521" cy="1200329"/>
          </a:xfrm>
          <a:prstGeom prst="rect">
            <a:avLst/>
          </a:prstGeom>
          <a:ln w="25400">
            <a:solidFill>
              <a:schemeClr val="accent6">
                <a:lumMod val="50000"/>
              </a:schemeClr>
            </a:solidFill>
          </a:ln>
        </p:spPr>
        <p:txBody>
          <a:bodyPr wrap="square">
            <a:spAutoFit/>
          </a:bodyPr>
          <a:lstStyle/>
          <a:p>
            <a:r>
              <a:rPr lang="en-IN" sz="1800" b="1" dirty="0">
                <a:solidFill>
                  <a:srgbClr val="7030A0"/>
                </a:solidFill>
              </a:rPr>
              <a:t>For </a:t>
            </a:r>
            <a:r>
              <a:rPr lang="en-IN" sz="1800" b="1" dirty="0" smtClean="0">
                <a:solidFill>
                  <a:srgbClr val="7030A0"/>
                </a:solidFill>
              </a:rPr>
              <a:t>output on screen:</a:t>
            </a:r>
          </a:p>
          <a:p>
            <a:r>
              <a:rPr lang="en-IN" sz="1800" dirty="0" err="1" smtClean="0"/>
              <a:t>dbms_output.put_line</a:t>
            </a:r>
            <a:r>
              <a:rPr lang="en-IN" sz="1800" dirty="0" smtClean="0"/>
              <a:t> </a:t>
            </a:r>
            <a:r>
              <a:rPr lang="en-IN" sz="1800" dirty="0"/>
              <a:t>(‘Hello</a:t>
            </a:r>
            <a:r>
              <a:rPr lang="en-IN" sz="1800" dirty="0" smtClean="0"/>
              <a:t>’); </a:t>
            </a:r>
            <a:endParaRPr lang="en-IN" sz="1600" b="1" dirty="0">
              <a:solidFill>
                <a:schemeClr val="tx2"/>
              </a:solidFill>
            </a:endParaRPr>
          </a:p>
          <a:p>
            <a:endParaRPr lang="en-IN" sz="1800" dirty="0" smtClean="0"/>
          </a:p>
          <a:p>
            <a:r>
              <a:rPr lang="en-IN" sz="1800" dirty="0" err="1" smtClean="0"/>
              <a:t>dbms_output.put</a:t>
            </a:r>
            <a:r>
              <a:rPr lang="en-IN" sz="1800" dirty="0"/>
              <a:t>(‘Hello</a:t>
            </a:r>
            <a:r>
              <a:rPr lang="en-IN" sz="1800" dirty="0" smtClean="0"/>
              <a:t>’); </a:t>
            </a:r>
            <a:endParaRPr lang="en-IN" sz="1600" b="1" dirty="0">
              <a:solidFill>
                <a:schemeClr val="tx2"/>
              </a:solidFill>
            </a:endParaRPr>
          </a:p>
        </p:txBody>
      </p:sp>
      <p:sp>
        <p:nvSpPr>
          <p:cNvPr id="9" name="Rectangle 8"/>
          <p:cNvSpPr/>
          <p:nvPr/>
        </p:nvSpPr>
        <p:spPr>
          <a:xfrm>
            <a:off x="4724400" y="5184490"/>
            <a:ext cx="3573566" cy="1384995"/>
          </a:xfrm>
          <a:prstGeom prst="rect">
            <a:avLst/>
          </a:prstGeom>
          <a:ln w="25400">
            <a:noFill/>
          </a:ln>
        </p:spPr>
        <p:txBody>
          <a:bodyPr wrap="square">
            <a:spAutoFit/>
          </a:bodyPr>
          <a:lstStyle/>
          <a:p>
            <a:endParaRPr lang="en-IN" sz="1800" b="1" dirty="0" smtClean="0">
              <a:solidFill>
                <a:srgbClr val="7030A0"/>
              </a:solidFill>
            </a:endParaRPr>
          </a:p>
          <a:p>
            <a:r>
              <a:rPr lang="en-IN" sz="1600" b="1" dirty="0" smtClean="0">
                <a:solidFill>
                  <a:schemeClr val="tx2"/>
                </a:solidFill>
              </a:rPr>
              <a:t>Display </a:t>
            </a:r>
            <a:r>
              <a:rPr lang="en-IN" sz="1600" b="1" dirty="0">
                <a:solidFill>
                  <a:schemeClr val="tx2"/>
                </a:solidFill>
              </a:rPr>
              <a:t>and go to next line.</a:t>
            </a:r>
          </a:p>
          <a:p>
            <a:endParaRPr lang="en-IN" sz="1800" dirty="0" smtClean="0"/>
          </a:p>
          <a:p>
            <a:r>
              <a:rPr lang="en-IN" sz="1600" b="1" dirty="0" smtClean="0">
                <a:solidFill>
                  <a:schemeClr val="tx2"/>
                </a:solidFill>
              </a:rPr>
              <a:t>Display </a:t>
            </a:r>
            <a:r>
              <a:rPr lang="en-IN" sz="1600" b="1" dirty="0">
                <a:solidFill>
                  <a:schemeClr val="tx2"/>
                </a:solidFill>
              </a:rPr>
              <a:t>and cursor remains where it is (after Hello).</a:t>
            </a:r>
          </a:p>
        </p:txBody>
      </p:sp>
    </p:spTree>
    <p:extLst>
      <p:ext uri="{BB962C8B-B14F-4D97-AF65-F5344CB8AC3E}">
        <p14:creationId xmlns:p14="http://schemas.microsoft.com/office/powerpoint/2010/main" val="130784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14</a:t>
            </a:fld>
            <a:endParaRPr lang="en-US"/>
          </a:p>
        </p:txBody>
      </p:sp>
      <p:sp>
        <p:nvSpPr>
          <p:cNvPr id="3" name="TextBox 2"/>
          <p:cNvSpPr txBox="1"/>
          <p:nvPr/>
        </p:nvSpPr>
        <p:spPr>
          <a:xfrm>
            <a:off x="457200" y="1447800"/>
            <a:ext cx="4419599" cy="4862870"/>
          </a:xfrm>
          <a:prstGeom prst="rect">
            <a:avLst/>
          </a:prstGeom>
          <a:noFill/>
          <a:ln w="25400">
            <a:solidFill>
              <a:schemeClr val="accent1"/>
            </a:solidFill>
          </a:ln>
        </p:spPr>
        <p:txBody>
          <a:bodyPr wrap="square" rtlCol="0">
            <a:spAutoFit/>
          </a:bodyPr>
          <a:lstStyle/>
          <a:p>
            <a:pPr>
              <a:spcBef>
                <a:spcPts val="600"/>
              </a:spcBef>
            </a:pPr>
            <a:r>
              <a:rPr lang="en-IN" sz="1600" b="1" dirty="0"/>
              <a:t>declare</a:t>
            </a:r>
          </a:p>
          <a:p>
            <a:pPr lvl="1">
              <a:spcBef>
                <a:spcPts val="600"/>
              </a:spcBef>
            </a:pPr>
            <a:r>
              <a:rPr lang="en-IN" sz="1600" b="1" dirty="0" smtClean="0"/>
              <a:t>SUBTYPE </a:t>
            </a:r>
            <a:r>
              <a:rPr lang="en-IN" sz="1600" b="1" dirty="0"/>
              <a:t>name is varchar2(20); </a:t>
            </a:r>
          </a:p>
          <a:p>
            <a:pPr lvl="1">
              <a:spcBef>
                <a:spcPts val="600"/>
              </a:spcBef>
            </a:pPr>
            <a:r>
              <a:rPr lang="en-IN" sz="1600" b="1" dirty="0" smtClean="0"/>
              <a:t>SUBTYPE </a:t>
            </a:r>
            <a:r>
              <a:rPr lang="en-IN" sz="1600" b="1" dirty="0"/>
              <a:t>address is varchar2(50); </a:t>
            </a:r>
          </a:p>
          <a:p>
            <a:pPr lvl="1">
              <a:spcBef>
                <a:spcPts val="600"/>
              </a:spcBef>
            </a:pPr>
            <a:r>
              <a:rPr lang="en-IN" sz="1600" b="1" dirty="0" err="1" smtClean="0"/>
              <a:t>emp_name</a:t>
            </a:r>
            <a:r>
              <a:rPr lang="en-IN" sz="1600" b="1" dirty="0" smtClean="0"/>
              <a:t>        </a:t>
            </a:r>
            <a:r>
              <a:rPr lang="en-IN" sz="1600" b="1" dirty="0"/>
              <a:t>name; </a:t>
            </a:r>
          </a:p>
          <a:p>
            <a:pPr lvl="1">
              <a:spcBef>
                <a:spcPts val="600"/>
              </a:spcBef>
            </a:pPr>
            <a:r>
              <a:rPr lang="en-IN" sz="1600" b="1" dirty="0" err="1" smtClean="0"/>
              <a:t>emp_address</a:t>
            </a:r>
            <a:r>
              <a:rPr lang="en-IN" sz="1600" b="1" dirty="0" smtClean="0"/>
              <a:t>    </a:t>
            </a:r>
            <a:r>
              <a:rPr lang="en-IN" sz="1600" b="1" dirty="0"/>
              <a:t>address;</a:t>
            </a:r>
          </a:p>
          <a:p>
            <a:pPr lvl="1">
              <a:spcBef>
                <a:spcPts val="600"/>
              </a:spcBef>
            </a:pPr>
            <a:r>
              <a:rPr lang="en-IN" sz="1600" b="1" dirty="0" err="1" smtClean="0"/>
              <a:t>manager_address</a:t>
            </a:r>
            <a:r>
              <a:rPr lang="en-IN" sz="1600" b="1" dirty="0" smtClean="0"/>
              <a:t>    </a:t>
            </a:r>
            <a:r>
              <a:rPr lang="en-IN" sz="1600" b="1" dirty="0"/>
              <a:t>address;</a:t>
            </a:r>
          </a:p>
          <a:p>
            <a:pPr>
              <a:spcBef>
                <a:spcPts val="600"/>
              </a:spcBef>
            </a:pPr>
            <a:r>
              <a:rPr lang="en-IN" sz="1600" b="1" dirty="0"/>
              <a:t>BEGIN </a:t>
            </a:r>
          </a:p>
          <a:p>
            <a:pPr lvl="1">
              <a:spcBef>
                <a:spcPts val="600"/>
              </a:spcBef>
            </a:pPr>
            <a:r>
              <a:rPr lang="en-IN" sz="1600" b="1" dirty="0" err="1"/>
              <a:t>emp_name</a:t>
            </a:r>
            <a:r>
              <a:rPr lang="en-IN" sz="1600" b="1" dirty="0"/>
              <a:t> := '</a:t>
            </a:r>
            <a:r>
              <a:rPr lang="en-IN" sz="1600" b="1" dirty="0" err="1"/>
              <a:t>Priya</a:t>
            </a:r>
            <a:r>
              <a:rPr lang="en-IN" sz="1600" b="1" dirty="0"/>
              <a:t>';</a:t>
            </a:r>
          </a:p>
          <a:p>
            <a:pPr lvl="1">
              <a:spcBef>
                <a:spcPts val="600"/>
              </a:spcBef>
            </a:pPr>
            <a:r>
              <a:rPr lang="en-IN" sz="1600" b="1" dirty="0" err="1"/>
              <a:t>emp_address</a:t>
            </a:r>
            <a:r>
              <a:rPr lang="en-IN" sz="1600" b="1" dirty="0"/>
              <a:t> := 'Vadodara';</a:t>
            </a:r>
          </a:p>
          <a:p>
            <a:pPr lvl="1">
              <a:spcBef>
                <a:spcPts val="600"/>
              </a:spcBef>
            </a:pPr>
            <a:r>
              <a:rPr lang="en-IN" sz="1600" b="1" dirty="0" err="1"/>
              <a:t>dbms_output.put_line</a:t>
            </a:r>
            <a:r>
              <a:rPr lang="en-IN" sz="1600" b="1" dirty="0"/>
              <a:t>(</a:t>
            </a:r>
            <a:r>
              <a:rPr lang="en-IN" sz="1600" b="1" dirty="0" err="1"/>
              <a:t>emp_name</a:t>
            </a:r>
            <a:r>
              <a:rPr lang="en-IN" sz="1600" b="1" dirty="0"/>
              <a:t>);</a:t>
            </a:r>
          </a:p>
          <a:p>
            <a:pPr lvl="1">
              <a:spcBef>
                <a:spcPts val="600"/>
              </a:spcBef>
            </a:pPr>
            <a:r>
              <a:rPr lang="en-IN" sz="1600" b="1" dirty="0" err="1"/>
              <a:t>dbms_output.put</a:t>
            </a:r>
            <a:r>
              <a:rPr lang="en-IN" sz="1600" b="1" dirty="0"/>
              <a:t>(</a:t>
            </a:r>
            <a:r>
              <a:rPr lang="en-IN" sz="1600" b="1" dirty="0" err="1"/>
              <a:t>emp_address</a:t>
            </a:r>
            <a:r>
              <a:rPr lang="en-IN" sz="1600" b="1" dirty="0"/>
              <a:t>);</a:t>
            </a:r>
          </a:p>
          <a:p>
            <a:pPr lvl="1">
              <a:spcBef>
                <a:spcPts val="600"/>
              </a:spcBef>
            </a:pPr>
            <a:r>
              <a:rPr lang="en-IN" sz="1600" b="1" dirty="0" err="1"/>
              <a:t>dbms_output.put_line</a:t>
            </a:r>
            <a:r>
              <a:rPr lang="en-IN" sz="1600" b="1" dirty="0"/>
              <a:t>('AAAAA');</a:t>
            </a:r>
          </a:p>
          <a:p>
            <a:pPr lvl="1">
              <a:spcBef>
                <a:spcPts val="600"/>
              </a:spcBef>
            </a:pPr>
            <a:r>
              <a:rPr lang="en-IN" sz="1600" b="1" dirty="0" err="1"/>
              <a:t>dbms_output.put_line</a:t>
            </a:r>
            <a:r>
              <a:rPr lang="en-IN" sz="1600" b="1" dirty="0"/>
              <a:t>('</a:t>
            </a:r>
            <a:r>
              <a:rPr lang="en-IN" sz="1600" b="1" dirty="0" err="1"/>
              <a:t>hiiiii</a:t>
            </a:r>
            <a:r>
              <a:rPr lang="en-IN" sz="1600" b="1" dirty="0"/>
              <a:t>');</a:t>
            </a:r>
          </a:p>
          <a:p>
            <a:pPr>
              <a:spcBef>
                <a:spcPts val="600"/>
              </a:spcBef>
            </a:pPr>
            <a:r>
              <a:rPr lang="en-IN" sz="1600" b="1" dirty="0"/>
              <a:t>end;</a:t>
            </a:r>
          </a:p>
          <a:p>
            <a:pPr>
              <a:spcBef>
                <a:spcPts val="600"/>
              </a:spcBef>
            </a:pPr>
            <a:r>
              <a:rPr lang="en-IN" sz="1600" b="1" dirty="0"/>
              <a:t>/</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Subtypes (user-defined data type)</a:t>
            </a:r>
            <a:endParaRPr lang="en-IN" sz="2400" dirty="0"/>
          </a:p>
        </p:txBody>
      </p:sp>
      <p:sp>
        <p:nvSpPr>
          <p:cNvPr id="6" name="TextBox 5"/>
          <p:cNvSpPr txBox="1"/>
          <p:nvPr/>
        </p:nvSpPr>
        <p:spPr>
          <a:xfrm>
            <a:off x="5334000" y="2676258"/>
            <a:ext cx="3124200" cy="1754326"/>
          </a:xfrm>
          <a:prstGeom prst="rect">
            <a:avLst/>
          </a:prstGeom>
          <a:noFill/>
          <a:ln w="25400">
            <a:solidFill>
              <a:schemeClr val="accent1"/>
            </a:solidFill>
          </a:ln>
        </p:spPr>
        <p:txBody>
          <a:bodyPr wrap="square" rtlCol="0">
            <a:spAutoFit/>
          </a:bodyPr>
          <a:lstStyle/>
          <a:p>
            <a:r>
              <a:rPr lang="en-IN" sz="1800" b="1" dirty="0" smtClean="0">
                <a:solidFill>
                  <a:schemeClr val="tx2"/>
                </a:solidFill>
              </a:rPr>
              <a:t>OUTPUT:</a:t>
            </a:r>
          </a:p>
          <a:p>
            <a:endParaRPr lang="en-IN" sz="1800" b="1" dirty="0" smtClean="0">
              <a:solidFill>
                <a:schemeClr val="tx2"/>
              </a:solidFill>
            </a:endParaRPr>
          </a:p>
          <a:p>
            <a:r>
              <a:rPr lang="en-IN" sz="1800" b="1" dirty="0" smtClean="0"/>
              <a:t>Statement processed.</a:t>
            </a:r>
          </a:p>
          <a:p>
            <a:r>
              <a:rPr lang="en-IN" sz="1800" b="1" dirty="0" err="1" smtClean="0"/>
              <a:t>Priya</a:t>
            </a:r>
            <a:endParaRPr lang="en-IN" sz="1800" b="1" dirty="0" smtClean="0"/>
          </a:p>
          <a:p>
            <a:r>
              <a:rPr lang="en-IN" sz="1800" b="1" dirty="0" err="1" smtClean="0"/>
              <a:t>VadodaraAAAAA</a:t>
            </a:r>
            <a:endParaRPr lang="en-IN" sz="1800" b="1" dirty="0" smtClean="0"/>
          </a:p>
          <a:p>
            <a:r>
              <a:rPr lang="en-IN" sz="1800" b="1" dirty="0" err="1" smtClean="0"/>
              <a:t>hiiiii</a:t>
            </a:r>
            <a:endParaRPr lang="en-IN" sz="1800" b="1" dirty="0"/>
          </a:p>
        </p:txBody>
      </p:sp>
    </p:spTree>
    <p:extLst>
      <p:ext uri="{BB962C8B-B14F-4D97-AF65-F5344CB8AC3E}">
        <p14:creationId xmlns:p14="http://schemas.microsoft.com/office/powerpoint/2010/main" val="1450748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15</a:t>
            </a:fld>
            <a:endParaRPr lang="en-US"/>
          </a:p>
        </p:txBody>
      </p:sp>
      <p:sp>
        <p:nvSpPr>
          <p:cNvPr id="3" name="TextBox 2"/>
          <p:cNvSpPr txBox="1"/>
          <p:nvPr/>
        </p:nvSpPr>
        <p:spPr>
          <a:xfrm>
            <a:off x="381000" y="1600200"/>
            <a:ext cx="3962400" cy="3862596"/>
          </a:xfrm>
          <a:prstGeom prst="rect">
            <a:avLst/>
          </a:prstGeom>
          <a:noFill/>
          <a:ln w="25400">
            <a:solidFill>
              <a:schemeClr val="accent1"/>
            </a:solidFill>
          </a:ln>
        </p:spPr>
        <p:txBody>
          <a:bodyPr wrap="square" rtlCol="0">
            <a:spAutoFit/>
          </a:bodyPr>
          <a:lstStyle/>
          <a:p>
            <a:pPr>
              <a:spcBef>
                <a:spcPts val="600"/>
              </a:spcBef>
            </a:pPr>
            <a:r>
              <a:rPr lang="en-IN" sz="2000" b="1" dirty="0"/>
              <a:t>IF</a:t>
            </a:r>
            <a:r>
              <a:rPr lang="en-IN" sz="2000" dirty="0"/>
              <a:t> condition </a:t>
            </a:r>
            <a:r>
              <a:rPr lang="en-IN" sz="2000" b="1" dirty="0" smtClean="0"/>
              <a:t>THEN</a:t>
            </a:r>
            <a:r>
              <a:rPr lang="en-IN" sz="2000" dirty="0"/>
              <a:t>   </a:t>
            </a:r>
          </a:p>
          <a:p>
            <a:pPr>
              <a:spcBef>
                <a:spcPts val="600"/>
              </a:spcBef>
            </a:pPr>
            <a:r>
              <a:rPr lang="en-IN" sz="2000" dirty="0"/>
              <a:t> </a:t>
            </a:r>
            <a:r>
              <a:rPr lang="en-IN" sz="2000" dirty="0" smtClean="0"/>
              <a:t>  Statement(s) to be executed;</a:t>
            </a:r>
            <a:r>
              <a:rPr lang="en-IN" sz="2000" dirty="0"/>
              <a:t>  </a:t>
            </a:r>
          </a:p>
          <a:p>
            <a:pPr>
              <a:spcBef>
                <a:spcPts val="600"/>
              </a:spcBef>
            </a:pPr>
            <a:r>
              <a:rPr lang="en-IN" sz="2000" b="1" dirty="0"/>
              <a:t>END</a:t>
            </a:r>
            <a:r>
              <a:rPr lang="en-IN" sz="2000" dirty="0"/>
              <a:t> </a:t>
            </a:r>
            <a:r>
              <a:rPr lang="en-IN" sz="2000" b="1" dirty="0"/>
              <a:t>IF</a:t>
            </a:r>
            <a:r>
              <a:rPr lang="en-IN" sz="2000" dirty="0"/>
              <a:t>;  </a:t>
            </a:r>
            <a:endParaRPr lang="en-IN" sz="2000" dirty="0" smtClean="0"/>
          </a:p>
          <a:p>
            <a:pPr>
              <a:spcBef>
                <a:spcPts val="600"/>
              </a:spcBef>
            </a:pPr>
            <a:endParaRPr lang="en-IN" sz="2000" dirty="0"/>
          </a:p>
          <a:p>
            <a:pPr>
              <a:spcBef>
                <a:spcPts val="600"/>
              </a:spcBef>
            </a:pPr>
            <a:r>
              <a:rPr lang="en-IN" sz="2000" b="1" dirty="0"/>
              <a:t>IF</a:t>
            </a:r>
            <a:r>
              <a:rPr lang="en-IN" sz="2000" dirty="0"/>
              <a:t> condition </a:t>
            </a:r>
            <a:r>
              <a:rPr lang="en-IN" sz="2000" b="1" dirty="0"/>
              <a:t>THEN</a:t>
            </a:r>
            <a:r>
              <a:rPr lang="en-IN" sz="2000" dirty="0"/>
              <a:t>   </a:t>
            </a:r>
          </a:p>
          <a:p>
            <a:pPr>
              <a:spcBef>
                <a:spcPts val="600"/>
              </a:spcBef>
            </a:pPr>
            <a:r>
              <a:rPr lang="en-IN" sz="2000" dirty="0"/>
              <a:t>   Statement(s</a:t>
            </a:r>
            <a:r>
              <a:rPr lang="en-IN" sz="2000" dirty="0" smtClean="0"/>
              <a:t>) to be executed;</a:t>
            </a:r>
          </a:p>
          <a:p>
            <a:pPr>
              <a:spcBef>
                <a:spcPts val="600"/>
              </a:spcBef>
            </a:pPr>
            <a:r>
              <a:rPr lang="en-IN" sz="2000" b="1" dirty="0" smtClean="0"/>
              <a:t>ELSE</a:t>
            </a:r>
            <a:r>
              <a:rPr lang="en-IN" sz="2000" b="1" dirty="0"/>
              <a:t> </a:t>
            </a:r>
            <a:endParaRPr lang="en-IN" sz="2000" b="1" dirty="0" smtClean="0"/>
          </a:p>
          <a:p>
            <a:pPr>
              <a:spcBef>
                <a:spcPts val="600"/>
              </a:spcBef>
            </a:pPr>
            <a:r>
              <a:rPr lang="en-IN" sz="2000" b="1" dirty="0"/>
              <a:t> </a:t>
            </a:r>
            <a:r>
              <a:rPr lang="en-IN" sz="2000" dirty="0"/>
              <a:t> </a:t>
            </a:r>
            <a:r>
              <a:rPr lang="en-IN" sz="2000" dirty="0" smtClean="0"/>
              <a:t> Statement(s</a:t>
            </a:r>
            <a:r>
              <a:rPr lang="en-IN" sz="2000" dirty="0"/>
              <a:t>) to be executed;</a:t>
            </a:r>
            <a:endParaRPr lang="en-IN" sz="2000" b="1" dirty="0"/>
          </a:p>
          <a:p>
            <a:pPr>
              <a:spcBef>
                <a:spcPts val="600"/>
              </a:spcBef>
            </a:pPr>
            <a:r>
              <a:rPr lang="en-IN" sz="2000" b="1" dirty="0"/>
              <a:t>END</a:t>
            </a:r>
            <a:r>
              <a:rPr lang="en-IN" sz="2000" dirty="0"/>
              <a:t> </a:t>
            </a:r>
            <a:r>
              <a:rPr lang="en-IN" sz="2000" b="1" dirty="0"/>
              <a:t>IF</a:t>
            </a:r>
            <a:r>
              <a:rPr lang="en-IN" sz="2000" dirty="0"/>
              <a:t>; </a:t>
            </a:r>
            <a:endParaRPr lang="en-IN" sz="2000" dirty="0" smtClean="0"/>
          </a:p>
          <a:p>
            <a:pPr>
              <a:spcBef>
                <a:spcPts val="600"/>
              </a:spcBef>
            </a:pPr>
            <a:endParaRPr lang="en-IN" sz="2000" dirty="0"/>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(Conditions)</a:t>
            </a:r>
            <a:endParaRPr lang="en-IN" sz="2400" dirty="0"/>
          </a:p>
        </p:txBody>
      </p:sp>
      <p:sp>
        <p:nvSpPr>
          <p:cNvPr id="9" name="TextBox 8"/>
          <p:cNvSpPr txBox="1"/>
          <p:nvPr/>
        </p:nvSpPr>
        <p:spPr>
          <a:xfrm>
            <a:off x="4625767" y="1600200"/>
            <a:ext cx="3810000" cy="5016758"/>
          </a:xfrm>
          <a:prstGeom prst="rect">
            <a:avLst/>
          </a:prstGeom>
          <a:noFill/>
          <a:ln w="25400">
            <a:solidFill>
              <a:schemeClr val="accent1"/>
            </a:solidFill>
          </a:ln>
        </p:spPr>
        <p:txBody>
          <a:bodyPr wrap="square" rtlCol="0">
            <a:spAutoFit/>
          </a:bodyPr>
          <a:lstStyle/>
          <a:p>
            <a:pPr>
              <a:spcBef>
                <a:spcPts val="600"/>
              </a:spcBef>
            </a:pPr>
            <a:r>
              <a:rPr lang="en-IN" sz="2000" b="1" dirty="0" smtClean="0"/>
              <a:t>IF</a:t>
            </a:r>
            <a:r>
              <a:rPr lang="en-IN" sz="2000" dirty="0"/>
              <a:t> </a:t>
            </a:r>
            <a:r>
              <a:rPr lang="en-IN" sz="2000" dirty="0" smtClean="0"/>
              <a:t>condition1</a:t>
            </a:r>
            <a:r>
              <a:rPr lang="en-IN" sz="2000" dirty="0"/>
              <a:t> </a:t>
            </a:r>
            <a:r>
              <a:rPr lang="en-IN" sz="2000" b="1" dirty="0"/>
              <a:t>THEN</a:t>
            </a:r>
            <a:r>
              <a:rPr lang="en-IN" sz="2000" dirty="0"/>
              <a:t>   </a:t>
            </a:r>
          </a:p>
          <a:p>
            <a:pPr>
              <a:spcBef>
                <a:spcPts val="600"/>
              </a:spcBef>
            </a:pPr>
            <a:r>
              <a:rPr lang="en-IN" sz="2000" dirty="0"/>
              <a:t>   Statement(s</a:t>
            </a:r>
            <a:r>
              <a:rPr lang="en-IN" sz="2000" dirty="0" smtClean="0"/>
              <a:t>) to be executed;</a:t>
            </a:r>
          </a:p>
          <a:p>
            <a:pPr>
              <a:spcBef>
                <a:spcPts val="600"/>
              </a:spcBef>
            </a:pPr>
            <a:r>
              <a:rPr lang="en-IN" sz="2000" b="1" dirty="0" smtClean="0"/>
              <a:t>ELSIF</a:t>
            </a:r>
            <a:r>
              <a:rPr lang="en-IN" sz="2000" b="1" dirty="0"/>
              <a:t> </a:t>
            </a:r>
            <a:r>
              <a:rPr lang="en-IN" sz="2000" dirty="0" smtClean="0"/>
              <a:t>condition2</a:t>
            </a:r>
            <a:r>
              <a:rPr lang="en-IN" sz="2000" b="1" dirty="0" smtClean="0"/>
              <a:t> THEN</a:t>
            </a:r>
          </a:p>
          <a:p>
            <a:pPr>
              <a:spcBef>
                <a:spcPts val="600"/>
              </a:spcBef>
            </a:pPr>
            <a:r>
              <a:rPr lang="en-IN" sz="2000" b="1" dirty="0"/>
              <a:t> </a:t>
            </a:r>
            <a:r>
              <a:rPr lang="en-IN" sz="2000" dirty="0"/>
              <a:t> </a:t>
            </a:r>
            <a:r>
              <a:rPr lang="en-IN" sz="2000" dirty="0" smtClean="0"/>
              <a:t> Statement(s</a:t>
            </a:r>
            <a:r>
              <a:rPr lang="en-IN" sz="2000" dirty="0"/>
              <a:t>) to be executed</a:t>
            </a:r>
            <a:r>
              <a:rPr lang="en-IN" sz="2000" dirty="0" smtClean="0"/>
              <a:t>;</a:t>
            </a:r>
          </a:p>
          <a:p>
            <a:pPr>
              <a:spcBef>
                <a:spcPts val="600"/>
              </a:spcBef>
            </a:pPr>
            <a:r>
              <a:rPr lang="en-IN" sz="2000" b="1" dirty="0"/>
              <a:t>ELSIF </a:t>
            </a:r>
            <a:r>
              <a:rPr lang="en-IN" sz="2000" dirty="0" smtClean="0"/>
              <a:t>condition3 </a:t>
            </a:r>
            <a:r>
              <a:rPr lang="en-IN" sz="2000" b="1" dirty="0"/>
              <a:t>THEN</a:t>
            </a:r>
          </a:p>
          <a:p>
            <a:pPr>
              <a:spcBef>
                <a:spcPts val="600"/>
              </a:spcBef>
            </a:pPr>
            <a:r>
              <a:rPr lang="en-IN" sz="2000" b="1" dirty="0"/>
              <a:t> </a:t>
            </a:r>
            <a:r>
              <a:rPr lang="en-IN" sz="2000" dirty="0"/>
              <a:t>  Statement(s) to be executed;</a:t>
            </a:r>
            <a:endParaRPr lang="en-IN" sz="2000" b="1" dirty="0"/>
          </a:p>
          <a:p>
            <a:pPr>
              <a:spcBef>
                <a:spcPts val="600"/>
              </a:spcBef>
            </a:pPr>
            <a:r>
              <a:rPr lang="en-IN" sz="2000" b="1" dirty="0"/>
              <a:t>ELSIF </a:t>
            </a:r>
            <a:r>
              <a:rPr lang="en-IN" sz="2000" dirty="0" smtClean="0"/>
              <a:t>condition4</a:t>
            </a:r>
            <a:r>
              <a:rPr lang="en-IN" sz="2000" b="1" dirty="0" smtClean="0"/>
              <a:t> </a:t>
            </a:r>
            <a:r>
              <a:rPr lang="en-IN" sz="2000" b="1" dirty="0"/>
              <a:t>THEN</a:t>
            </a:r>
          </a:p>
          <a:p>
            <a:pPr>
              <a:spcBef>
                <a:spcPts val="600"/>
              </a:spcBef>
            </a:pPr>
            <a:r>
              <a:rPr lang="en-IN" sz="2000" b="1" dirty="0"/>
              <a:t> </a:t>
            </a:r>
            <a:r>
              <a:rPr lang="en-IN" sz="2000" dirty="0"/>
              <a:t>  Statement(s) to be executed;</a:t>
            </a:r>
            <a:endParaRPr lang="en-IN" sz="2000" b="1" dirty="0"/>
          </a:p>
          <a:p>
            <a:pPr>
              <a:spcBef>
                <a:spcPts val="600"/>
              </a:spcBef>
            </a:pPr>
            <a:r>
              <a:rPr lang="en-IN" sz="2000" b="1" dirty="0" smtClean="0"/>
              <a:t>...</a:t>
            </a:r>
          </a:p>
          <a:p>
            <a:pPr>
              <a:spcBef>
                <a:spcPts val="600"/>
              </a:spcBef>
            </a:pPr>
            <a:r>
              <a:rPr lang="en-IN" sz="2000" b="1" dirty="0" smtClean="0"/>
              <a:t>ELSE </a:t>
            </a:r>
            <a:r>
              <a:rPr lang="en-IN" sz="2000" dirty="0" smtClean="0">
                <a:solidFill>
                  <a:srgbClr val="FF0000"/>
                </a:solidFill>
              </a:rPr>
              <a:t>(optional)</a:t>
            </a:r>
          </a:p>
          <a:p>
            <a:pPr>
              <a:spcBef>
                <a:spcPts val="600"/>
              </a:spcBef>
            </a:pPr>
            <a:r>
              <a:rPr lang="en-IN" sz="2000" b="1" dirty="0" smtClean="0"/>
              <a:t>   </a:t>
            </a:r>
            <a:r>
              <a:rPr lang="en-IN" sz="2000" dirty="0"/>
              <a:t>Statement(s) to be executed;</a:t>
            </a:r>
            <a:endParaRPr lang="en-IN" sz="2000" b="1" dirty="0"/>
          </a:p>
          <a:p>
            <a:pPr>
              <a:spcBef>
                <a:spcPts val="600"/>
              </a:spcBef>
            </a:pPr>
            <a:r>
              <a:rPr lang="en-IN" sz="2000" b="1" dirty="0" smtClean="0"/>
              <a:t>END</a:t>
            </a:r>
            <a:r>
              <a:rPr lang="en-IN" sz="2000" dirty="0"/>
              <a:t> </a:t>
            </a:r>
            <a:r>
              <a:rPr lang="en-IN" sz="2000" b="1" dirty="0"/>
              <a:t>IF</a:t>
            </a:r>
            <a:r>
              <a:rPr lang="en-IN" sz="2000" dirty="0"/>
              <a:t>; </a:t>
            </a:r>
            <a:endParaRPr lang="en-IN" sz="2000" dirty="0" smtClean="0"/>
          </a:p>
          <a:p>
            <a:pPr>
              <a:spcBef>
                <a:spcPts val="600"/>
              </a:spcBef>
            </a:pPr>
            <a:r>
              <a:rPr lang="en-IN" sz="2000" dirty="0" smtClean="0">
                <a:solidFill>
                  <a:srgbClr val="FF0000"/>
                </a:solidFill>
              </a:rPr>
              <a:t>** ELSE IF is written as </a:t>
            </a:r>
            <a:r>
              <a:rPr lang="en-IN" sz="2000" b="1" dirty="0" smtClean="0">
                <a:solidFill>
                  <a:srgbClr val="FF0000"/>
                </a:solidFill>
              </a:rPr>
              <a:t>ELSIF</a:t>
            </a:r>
            <a:endParaRPr lang="en-IN" sz="2000" b="1" dirty="0">
              <a:solidFill>
                <a:srgbClr val="FF0000"/>
              </a:solidFill>
            </a:endParaRPr>
          </a:p>
        </p:txBody>
      </p:sp>
    </p:spTree>
    <p:extLst>
      <p:ext uri="{BB962C8B-B14F-4D97-AF65-F5344CB8AC3E}">
        <p14:creationId xmlns:p14="http://schemas.microsoft.com/office/powerpoint/2010/main" val="237507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9" end="9"/>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16</a:t>
            </a:fld>
            <a:endParaRPr lang="en-US"/>
          </a:p>
        </p:txBody>
      </p:sp>
      <p:sp>
        <p:nvSpPr>
          <p:cNvPr id="3" name="TextBox 2"/>
          <p:cNvSpPr txBox="1"/>
          <p:nvPr/>
        </p:nvSpPr>
        <p:spPr>
          <a:xfrm>
            <a:off x="228600" y="1798030"/>
            <a:ext cx="3810000" cy="3323987"/>
          </a:xfrm>
          <a:prstGeom prst="rect">
            <a:avLst/>
          </a:prstGeom>
          <a:noFill/>
          <a:ln w="25400">
            <a:solidFill>
              <a:schemeClr val="accent1"/>
            </a:solidFill>
          </a:ln>
        </p:spPr>
        <p:txBody>
          <a:bodyPr wrap="square" rtlCol="0">
            <a:spAutoFit/>
          </a:bodyPr>
          <a:lstStyle/>
          <a:p>
            <a:pPr>
              <a:spcBef>
                <a:spcPts val="600"/>
              </a:spcBef>
            </a:pPr>
            <a:r>
              <a:rPr lang="en-IN" sz="2000" b="1" dirty="0"/>
              <a:t>CASE</a:t>
            </a:r>
            <a:r>
              <a:rPr lang="en-IN" sz="2000" dirty="0"/>
              <a:t> [ </a:t>
            </a:r>
            <a:r>
              <a:rPr lang="en-IN" sz="2000" dirty="0" smtClean="0"/>
              <a:t>expression/variable</a:t>
            </a:r>
            <a:r>
              <a:rPr lang="en-IN" sz="2000" dirty="0"/>
              <a:t> ]  </a:t>
            </a:r>
            <a:endParaRPr lang="en-IN" sz="2000" dirty="0" smtClean="0"/>
          </a:p>
          <a:p>
            <a:pPr>
              <a:spcBef>
                <a:spcPts val="600"/>
              </a:spcBef>
            </a:pPr>
            <a:r>
              <a:rPr lang="en-IN" sz="2000" b="1" dirty="0" smtClean="0"/>
              <a:t>WHEN</a:t>
            </a:r>
            <a:r>
              <a:rPr lang="en-IN" sz="2000" dirty="0"/>
              <a:t> </a:t>
            </a:r>
            <a:r>
              <a:rPr lang="en-IN" sz="2000" dirty="0" smtClean="0"/>
              <a:t>value_1</a:t>
            </a:r>
            <a:r>
              <a:rPr lang="en-IN" sz="2000" dirty="0"/>
              <a:t> </a:t>
            </a:r>
            <a:r>
              <a:rPr lang="en-IN" sz="2000" b="1" dirty="0"/>
              <a:t>THEN</a:t>
            </a:r>
            <a:r>
              <a:rPr lang="en-IN" sz="2000" dirty="0"/>
              <a:t> </a:t>
            </a:r>
            <a:r>
              <a:rPr lang="en-IN" sz="2000" dirty="0" smtClean="0"/>
              <a:t>result_1</a:t>
            </a:r>
            <a:r>
              <a:rPr lang="en-IN" sz="2000" dirty="0"/>
              <a:t> </a:t>
            </a:r>
            <a:r>
              <a:rPr lang="en-IN" sz="2000" dirty="0" smtClean="0"/>
              <a:t> </a:t>
            </a:r>
            <a:endParaRPr lang="en-IN" sz="2000" dirty="0"/>
          </a:p>
          <a:p>
            <a:pPr>
              <a:spcBef>
                <a:spcPts val="600"/>
              </a:spcBef>
            </a:pPr>
            <a:r>
              <a:rPr lang="en-IN" sz="2000" b="1" dirty="0" smtClean="0"/>
              <a:t>WHEN</a:t>
            </a:r>
            <a:r>
              <a:rPr lang="en-IN" sz="2000" dirty="0"/>
              <a:t> value_2 </a:t>
            </a:r>
            <a:r>
              <a:rPr lang="en-IN" sz="2000" b="1" dirty="0"/>
              <a:t>THEN</a:t>
            </a:r>
            <a:r>
              <a:rPr lang="en-IN" sz="2000" dirty="0"/>
              <a:t> </a:t>
            </a:r>
            <a:r>
              <a:rPr lang="en-IN" sz="2000" dirty="0" smtClean="0"/>
              <a:t>result_2</a:t>
            </a:r>
            <a:endParaRPr lang="en-IN" sz="2000" dirty="0"/>
          </a:p>
          <a:p>
            <a:pPr>
              <a:spcBef>
                <a:spcPts val="600"/>
              </a:spcBef>
            </a:pPr>
            <a:r>
              <a:rPr lang="en-IN" sz="2000" dirty="0" smtClean="0"/>
              <a:t>...  </a:t>
            </a:r>
          </a:p>
          <a:p>
            <a:pPr>
              <a:spcBef>
                <a:spcPts val="600"/>
              </a:spcBef>
            </a:pPr>
            <a:r>
              <a:rPr lang="en-IN" sz="2000" b="1" dirty="0" smtClean="0"/>
              <a:t>WHEN</a:t>
            </a:r>
            <a:r>
              <a:rPr lang="en-IN" sz="2000" dirty="0"/>
              <a:t> </a:t>
            </a:r>
            <a:r>
              <a:rPr lang="en-IN" sz="2000" dirty="0" err="1"/>
              <a:t>value_n</a:t>
            </a:r>
            <a:r>
              <a:rPr lang="en-IN" sz="2000" dirty="0"/>
              <a:t> </a:t>
            </a:r>
            <a:r>
              <a:rPr lang="en-IN" sz="2000" b="1" dirty="0"/>
              <a:t>THEN</a:t>
            </a:r>
            <a:r>
              <a:rPr lang="en-IN" sz="2000" dirty="0"/>
              <a:t> </a:t>
            </a:r>
            <a:r>
              <a:rPr lang="en-IN" sz="2000" dirty="0" err="1" smtClean="0"/>
              <a:t>result_n</a:t>
            </a:r>
            <a:r>
              <a:rPr lang="en-IN" sz="2000" dirty="0"/>
              <a:t> </a:t>
            </a:r>
            <a:r>
              <a:rPr lang="en-IN" sz="2000" dirty="0" smtClean="0"/>
              <a:t> </a:t>
            </a:r>
            <a:endParaRPr lang="en-IN" sz="2000" dirty="0"/>
          </a:p>
          <a:p>
            <a:pPr>
              <a:spcBef>
                <a:spcPts val="600"/>
              </a:spcBef>
            </a:pPr>
            <a:r>
              <a:rPr lang="en-IN" sz="2000" b="1" dirty="0" smtClean="0"/>
              <a:t>ELSE</a:t>
            </a:r>
            <a:r>
              <a:rPr lang="en-IN" sz="2000" dirty="0"/>
              <a:t> result  </a:t>
            </a:r>
          </a:p>
          <a:p>
            <a:pPr>
              <a:spcBef>
                <a:spcPts val="600"/>
              </a:spcBef>
            </a:pPr>
            <a:r>
              <a:rPr lang="en-IN" sz="2000" b="1" dirty="0" smtClean="0"/>
              <a:t>END</a:t>
            </a:r>
            <a:r>
              <a:rPr lang="en-IN" sz="2000" dirty="0" smtClean="0"/>
              <a:t>;</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a:t>
            </a:r>
            <a:endParaRPr lang="en-IN" sz="2400" dirty="0"/>
          </a:p>
        </p:txBody>
      </p:sp>
      <p:sp>
        <p:nvSpPr>
          <p:cNvPr id="5" name="TextBox 4"/>
          <p:cNvSpPr txBox="1"/>
          <p:nvPr/>
        </p:nvSpPr>
        <p:spPr>
          <a:xfrm>
            <a:off x="4610100" y="1801798"/>
            <a:ext cx="4229100" cy="3477875"/>
          </a:xfrm>
          <a:prstGeom prst="rect">
            <a:avLst/>
          </a:prstGeom>
          <a:noFill/>
          <a:ln w="25400">
            <a:solidFill>
              <a:schemeClr val="accent1"/>
            </a:solidFill>
          </a:ln>
        </p:spPr>
        <p:txBody>
          <a:bodyPr wrap="square" rtlCol="0">
            <a:spAutoFit/>
          </a:bodyPr>
          <a:lstStyle/>
          <a:p>
            <a:pPr>
              <a:spcBef>
                <a:spcPts val="600"/>
              </a:spcBef>
            </a:pPr>
            <a:r>
              <a:rPr lang="en-IN" sz="2000" b="1" dirty="0" smtClean="0"/>
              <a:t>CASE</a:t>
            </a:r>
            <a:r>
              <a:rPr lang="en-IN" sz="2000" dirty="0"/>
              <a:t> </a:t>
            </a:r>
            <a:endParaRPr lang="en-IN" sz="2000" dirty="0" smtClean="0"/>
          </a:p>
          <a:p>
            <a:pPr>
              <a:spcBef>
                <a:spcPts val="600"/>
              </a:spcBef>
            </a:pPr>
            <a:r>
              <a:rPr lang="en-IN" sz="2000" b="1" dirty="0" smtClean="0"/>
              <a:t>WHEN</a:t>
            </a:r>
            <a:r>
              <a:rPr lang="en-IN" sz="2000" dirty="0"/>
              <a:t> condition_1 </a:t>
            </a:r>
            <a:r>
              <a:rPr lang="en-IN" sz="2000" b="1" dirty="0"/>
              <a:t>THEN</a:t>
            </a:r>
            <a:r>
              <a:rPr lang="en-IN" sz="2000" dirty="0"/>
              <a:t> </a:t>
            </a:r>
            <a:r>
              <a:rPr lang="en-IN" sz="2000" dirty="0" smtClean="0"/>
              <a:t>result_1</a:t>
            </a:r>
          </a:p>
          <a:p>
            <a:pPr>
              <a:spcBef>
                <a:spcPts val="600"/>
              </a:spcBef>
            </a:pPr>
            <a:endParaRPr lang="en-IN" sz="2000" dirty="0" smtClean="0"/>
          </a:p>
          <a:p>
            <a:pPr>
              <a:spcBef>
                <a:spcPts val="600"/>
              </a:spcBef>
            </a:pPr>
            <a:r>
              <a:rPr lang="en-IN" sz="2000" b="1" dirty="0" smtClean="0"/>
              <a:t>WHEN</a:t>
            </a:r>
            <a:r>
              <a:rPr lang="en-IN" sz="2000" dirty="0"/>
              <a:t> condition_2 </a:t>
            </a:r>
            <a:r>
              <a:rPr lang="en-IN" sz="2000" b="1" dirty="0"/>
              <a:t>THEN</a:t>
            </a:r>
            <a:r>
              <a:rPr lang="en-IN" sz="2000" dirty="0"/>
              <a:t> </a:t>
            </a:r>
            <a:r>
              <a:rPr lang="en-IN" sz="2000" dirty="0" smtClean="0"/>
              <a:t>result_2</a:t>
            </a:r>
          </a:p>
          <a:p>
            <a:pPr>
              <a:spcBef>
                <a:spcPts val="600"/>
              </a:spcBef>
            </a:pPr>
            <a:r>
              <a:rPr lang="en-IN" sz="2000" dirty="0" smtClean="0"/>
              <a:t>...</a:t>
            </a:r>
          </a:p>
          <a:p>
            <a:pPr>
              <a:spcBef>
                <a:spcPts val="600"/>
              </a:spcBef>
            </a:pPr>
            <a:r>
              <a:rPr lang="en-IN" sz="2000" b="1" dirty="0" smtClean="0"/>
              <a:t>WHEN</a:t>
            </a:r>
            <a:r>
              <a:rPr lang="en-IN" sz="2000" dirty="0"/>
              <a:t> </a:t>
            </a:r>
            <a:r>
              <a:rPr lang="en-IN" sz="2000" dirty="0" err="1"/>
              <a:t>condition_n</a:t>
            </a:r>
            <a:r>
              <a:rPr lang="en-IN" sz="2000" dirty="0"/>
              <a:t> </a:t>
            </a:r>
            <a:r>
              <a:rPr lang="en-IN" sz="2000" b="1" dirty="0"/>
              <a:t>THEN</a:t>
            </a:r>
            <a:r>
              <a:rPr lang="en-IN" sz="2000" dirty="0"/>
              <a:t> </a:t>
            </a:r>
            <a:r>
              <a:rPr lang="en-IN" sz="2000" dirty="0" err="1" smtClean="0"/>
              <a:t>result_n</a:t>
            </a:r>
            <a:endParaRPr lang="en-IN" sz="2000" dirty="0" smtClean="0"/>
          </a:p>
          <a:p>
            <a:pPr>
              <a:spcBef>
                <a:spcPts val="600"/>
              </a:spcBef>
            </a:pPr>
            <a:endParaRPr lang="en-IN" sz="2000" dirty="0" smtClean="0"/>
          </a:p>
          <a:p>
            <a:pPr>
              <a:spcBef>
                <a:spcPts val="600"/>
              </a:spcBef>
            </a:pPr>
            <a:r>
              <a:rPr lang="en-IN" sz="2000" b="1" dirty="0" smtClean="0"/>
              <a:t>ELSE</a:t>
            </a:r>
            <a:r>
              <a:rPr lang="en-IN" sz="2000" dirty="0"/>
              <a:t> </a:t>
            </a:r>
            <a:r>
              <a:rPr lang="en-IN" sz="2000" dirty="0" smtClean="0"/>
              <a:t>result</a:t>
            </a:r>
          </a:p>
          <a:p>
            <a:pPr>
              <a:spcBef>
                <a:spcPts val="600"/>
              </a:spcBef>
            </a:pPr>
            <a:r>
              <a:rPr lang="en-IN" sz="2000" b="1" dirty="0" smtClean="0"/>
              <a:t>END</a:t>
            </a:r>
            <a:r>
              <a:rPr lang="en-IN" sz="2000" dirty="0" smtClean="0"/>
              <a:t>;</a:t>
            </a:r>
            <a:endParaRPr lang="en-IN" sz="2000" dirty="0"/>
          </a:p>
        </p:txBody>
      </p:sp>
      <p:sp>
        <p:nvSpPr>
          <p:cNvPr id="6" name="TextBox 5"/>
          <p:cNvSpPr txBox="1"/>
          <p:nvPr/>
        </p:nvSpPr>
        <p:spPr>
          <a:xfrm>
            <a:off x="4031479" y="3340680"/>
            <a:ext cx="567784" cy="400110"/>
          </a:xfrm>
          <a:prstGeom prst="rect">
            <a:avLst/>
          </a:prstGeom>
          <a:noFill/>
        </p:spPr>
        <p:txBody>
          <a:bodyPr wrap="none" rtlCol="0">
            <a:spAutoFit/>
          </a:bodyPr>
          <a:lstStyle/>
          <a:p>
            <a:r>
              <a:rPr lang="en-IN" sz="2000" b="1" dirty="0" smtClean="0">
                <a:solidFill>
                  <a:schemeClr val="tx2"/>
                </a:solidFill>
              </a:rPr>
              <a:t>OR</a:t>
            </a:r>
            <a:endParaRPr lang="en-IN" sz="2000" b="1" dirty="0">
              <a:solidFill>
                <a:schemeClr val="tx2"/>
              </a:solidFill>
            </a:endParaRPr>
          </a:p>
        </p:txBody>
      </p:sp>
    </p:spTree>
    <p:extLst>
      <p:ext uri="{BB962C8B-B14F-4D97-AF65-F5344CB8AC3E}">
        <p14:creationId xmlns:p14="http://schemas.microsoft.com/office/powerpoint/2010/main" val="123744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17</a:t>
            </a:fld>
            <a:endParaRPr lang="en-US"/>
          </a:p>
        </p:txBody>
      </p:sp>
      <p:sp>
        <p:nvSpPr>
          <p:cNvPr id="3" name="TextBox 2"/>
          <p:cNvSpPr txBox="1"/>
          <p:nvPr/>
        </p:nvSpPr>
        <p:spPr>
          <a:xfrm>
            <a:off x="914400" y="1293218"/>
            <a:ext cx="6858000" cy="5509200"/>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1200" b="1" dirty="0"/>
              <a:t>DECLARE  </a:t>
            </a:r>
          </a:p>
          <a:p>
            <a:pPr>
              <a:spcBef>
                <a:spcPts val="600"/>
              </a:spcBef>
            </a:pPr>
            <a:r>
              <a:rPr lang="en-IN" sz="1200" b="1" dirty="0"/>
              <a:t>   grade char(1) := 'A'; </a:t>
            </a:r>
          </a:p>
          <a:p>
            <a:pPr>
              <a:spcBef>
                <a:spcPts val="600"/>
              </a:spcBef>
            </a:pPr>
            <a:r>
              <a:rPr lang="en-IN" sz="1200" b="1" dirty="0"/>
              <a:t>   grade2 char(1) := 'D'; </a:t>
            </a:r>
          </a:p>
          <a:p>
            <a:pPr>
              <a:spcBef>
                <a:spcPts val="600"/>
              </a:spcBef>
            </a:pPr>
            <a:r>
              <a:rPr lang="en-IN" sz="1200" b="1" dirty="0"/>
              <a:t>BEGIN  </a:t>
            </a:r>
          </a:p>
          <a:p>
            <a:pPr>
              <a:spcBef>
                <a:spcPts val="600"/>
              </a:spcBef>
            </a:pPr>
            <a:r>
              <a:rPr lang="en-IN" sz="1200" b="1" dirty="0"/>
              <a:t>   CASE grade  </a:t>
            </a:r>
          </a:p>
          <a:p>
            <a:pPr>
              <a:spcBef>
                <a:spcPts val="600"/>
              </a:spcBef>
            </a:pPr>
            <a:r>
              <a:rPr lang="en-IN" sz="1200" b="1" dirty="0"/>
              <a:t>      when 'A' then </a:t>
            </a:r>
            <a:r>
              <a:rPr lang="en-IN" sz="1200" b="1" dirty="0" err="1"/>
              <a:t>dbms_output.put_line</a:t>
            </a:r>
            <a:r>
              <a:rPr lang="en-IN" sz="1200" b="1" dirty="0"/>
              <a:t>('Excellent');  </a:t>
            </a:r>
          </a:p>
          <a:p>
            <a:pPr>
              <a:spcBef>
                <a:spcPts val="600"/>
              </a:spcBef>
            </a:pPr>
            <a:r>
              <a:rPr lang="en-IN" sz="1200" b="1" dirty="0"/>
              <a:t>      when 'B' then </a:t>
            </a:r>
            <a:r>
              <a:rPr lang="en-IN" sz="1200" b="1" dirty="0" err="1"/>
              <a:t>dbms_output.put_line</a:t>
            </a:r>
            <a:r>
              <a:rPr lang="en-IN" sz="1200" b="1" dirty="0"/>
              <a:t>('Very good');  </a:t>
            </a:r>
          </a:p>
          <a:p>
            <a:pPr>
              <a:spcBef>
                <a:spcPts val="600"/>
              </a:spcBef>
            </a:pPr>
            <a:r>
              <a:rPr lang="en-IN" sz="1200" b="1" dirty="0"/>
              <a:t>      when 'C' then </a:t>
            </a:r>
            <a:r>
              <a:rPr lang="en-IN" sz="1200" b="1" dirty="0" err="1"/>
              <a:t>dbms_output.put_line</a:t>
            </a:r>
            <a:r>
              <a:rPr lang="en-IN" sz="1200" b="1" dirty="0"/>
              <a:t>('Good');  </a:t>
            </a:r>
          </a:p>
          <a:p>
            <a:pPr>
              <a:spcBef>
                <a:spcPts val="600"/>
              </a:spcBef>
            </a:pPr>
            <a:r>
              <a:rPr lang="en-IN" sz="1200" b="1" dirty="0"/>
              <a:t>      when 'D' then </a:t>
            </a:r>
            <a:r>
              <a:rPr lang="en-IN" sz="1200" b="1" dirty="0" err="1"/>
              <a:t>dbms_output.put_line</a:t>
            </a:r>
            <a:r>
              <a:rPr lang="en-IN" sz="1200" b="1" dirty="0"/>
              <a:t>('Average');  </a:t>
            </a:r>
          </a:p>
          <a:p>
            <a:pPr>
              <a:spcBef>
                <a:spcPts val="600"/>
              </a:spcBef>
            </a:pPr>
            <a:r>
              <a:rPr lang="en-IN" sz="1200" b="1" dirty="0"/>
              <a:t>      when 'F' then </a:t>
            </a:r>
            <a:r>
              <a:rPr lang="en-IN" sz="1200" b="1" dirty="0" err="1"/>
              <a:t>dbms_output.put_line</a:t>
            </a:r>
            <a:r>
              <a:rPr lang="en-IN" sz="1200" b="1" dirty="0"/>
              <a:t>('Passed with Grace');  </a:t>
            </a:r>
          </a:p>
          <a:p>
            <a:pPr>
              <a:spcBef>
                <a:spcPts val="600"/>
              </a:spcBef>
            </a:pPr>
            <a:r>
              <a:rPr lang="en-IN" sz="1200" b="1" dirty="0"/>
              <a:t>      else </a:t>
            </a:r>
            <a:r>
              <a:rPr lang="en-IN" sz="1200" b="1" dirty="0" err="1"/>
              <a:t>dbms_output.put_line</a:t>
            </a:r>
            <a:r>
              <a:rPr lang="en-IN" sz="1200" b="1" dirty="0"/>
              <a:t>('Failed');  </a:t>
            </a:r>
          </a:p>
          <a:p>
            <a:pPr>
              <a:spcBef>
                <a:spcPts val="600"/>
              </a:spcBef>
            </a:pPr>
            <a:r>
              <a:rPr lang="en-IN" sz="1200" b="1" dirty="0"/>
              <a:t>   END CASE;  </a:t>
            </a:r>
          </a:p>
          <a:p>
            <a:pPr>
              <a:spcBef>
                <a:spcPts val="600"/>
              </a:spcBef>
            </a:pPr>
            <a:r>
              <a:rPr lang="en-IN" sz="1200" b="1" dirty="0" smtClean="0"/>
              <a:t>   </a:t>
            </a:r>
            <a:r>
              <a:rPr lang="en-IN" sz="1200" b="1" dirty="0" smtClean="0">
                <a:solidFill>
                  <a:srgbClr val="C00000"/>
                </a:solidFill>
              </a:rPr>
              <a:t>CASE   </a:t>
            </a:r>
          </a:p>
          <a:p>
            <a:pPr>
              <a:spcBef>
                <a:spcPts val="600"/>
              </a:spcBef>
            </a:pPr>
            <a:r>
              <a:rPr lang="en-IN" sz="1200" b="1" dirty="0" smtClean="0">
                <a:solidFill>
                  <a:srgbClr val="C00000"/>
                </a:solidFill>
              </a:rPr>
              <a:t>      when grade2 = 'A' then </a:t>
            </a:r>
            <a:r>
              <a:rPr lang="en-IN" sz="1200" b="1" dirty="0" err="1" smtClean="0">
                <a:solidFill>
                  <a:srgbClr val="C00000"/>
                </a:solidFill>
              </a:rPr>
              <a:t>dbms_output.put_line</a:t>
            </a:r>
            <a:r>
              <a:rPr lang="en-IN" sz="1200" b="1" dirty="0" smtClean="0">
                <a:solidFill>
                  <a:srgbClr val="C00000"/>
                </a:solidFill>
              </a:rPr>
              <a:t>('Excellent');  </a:t>
            </a:r>
          </a:p>
          <a:p>
            <a:pPr>
              <a:spcBef>
                <a:spcPts val="600"/>
              </a:spcBef>
            </a:pPr>
            <a:r>
              <a:rPr lang="en-IN" sz="1200" b="1" dirty="0" smtClean="0">
                <a:solidFill>
                  <a:srgbClr val="C00000"/>
                </a:solidFill>
              </a:rPr>
              <a:t>      when grade2 ='B' then </a:t>
            </a:r>
            <a:r>
              <a:rPr lang="en-IN" sz="1200" b="1" dirty="0" err="1" smtClean="0">
                <a:solidFill>
                  <a:srgbClr val="C00000"/>
                </a:solidFill>
              </a:rPr>
              <a:t>dbms_output.put_line</a:t>
            </a:r>
            <a:r>
              <a:rPr lang="en-IN" sz="1200" b="1" dirty="0" smtClean="0">
                <a:solidFill>
                  <a:srgbClr val="C00000"/>
                </a:solidFill>
              </a:rPr>
              <a:t>('Very good');  </a:t>
            </a:r>
          </a:p>
          <a:p>
            <a:pPr>
              <a:spcBef>
                <a:spcPts val="600"/>
              </a:spcBef>
            </a:pPr>
            <a:r>
              <a:rPr lang="en-IN" sz="1200" b="1" dirty="0" smtClean="0">
                <a:solidFill>
                  <a:srgbClr val="C00000"/>
                </a:solidFill>
              </a:rPr>
              <a:t>      when grade2 ='C' then </a:t>
            </a:r>
            <a:r>
              <a:rPr lang="en-IN" sz="1200" b="1" dirty="0" err="1" smtClean="0">
                <a:solidFill>
                  <a:srgbClr val="C00000"/>
                </a:solidFill>
              </a:rPr>
              <a:t>dbms_output.put_line</a:t>
            </a:r>
            <a:r>
              <a:rPr lang="en-IN" sz="1200" b="1" dirty="0" smtClean="0">
                <a:solidFill>
                  <a:srgbClr val="C00000"/>
                </a:solidFill>
              </a:rPr>
              <a:t>('Good');  </a:t>
            </a:r>
          </a:p>
          <a:p>
            <a:pPr>
              <a:spcBef>
                <a:spcPts val="600"/>
              </a:spcBef>
            </a:pPr>
            <a:r>
              <a:rPr lang="en-IN" sz="1200" b="1" dirty="0" smtClean="0">
                <a:solidFill>
                  <a:srgbClr val="C00000"/>
                </a:solidFill>
              </a:rPr>
              <a:t>      when grade2 ='D' then </a:t>
            </a:r>
            <a:r>
              <a:rPr lang="en-IN" sz="1200" b="1" dirty="0" err="1" smtClean="0">
                <a:solidFill>
                  <a:srgbClr val="C00000"/>
                </a:solidFill>
              </a:rPr>
              <a:t>dbms_output.put_line</a:t>
            </a:r>
            <a:r>
              <a:rPr lang="en-IN" sz="1200" b="1" dirty="0" smtClean="0">
                <a:solidFill>
                  <a:srgbClr val="C00000"/>
                </a:solidFill>
              </a:rPr>
              <a:t>('Average');  </a:t>
            </a:r>
          </a:p>
          <a:p>
            <a:pPr>
              <a:spcBef>
                <a:spcPts val="600"/>
              </a:spcBef>
            </a:pPr>
            <a:r>
              <a:rPr lang="en-IN" sz="1200" b="1" dirty="0" smtClean="0">
                <a:solidFill>
                  <a:srgbClr val="C00000"/>
                </a:solidFill>
              </a:rPr>
              <a:t>      when grade2 ='F' then </a:t>
            </a:r>
            <a:r>
              <a:rPr lang="en-IN" sz="1200" b="1" dirty="0" err="1" smtClean="0">
                <a:solidFill>
                  <a:srgbClr val="C00000"/>
                </a:solidFill>
              </a:rPr>
              <a:t>dbms_output.put_line</a:t>
            </a:r>
            <a:r>
              <a:rPr lang="en-IN" sz="1200" b="1" dirty="0" smtClean="0">
                <a:solidFill>
                  <a:srgbClr val="C00000"/>
                </a:solidFill>
              </a:rPr>
              <a:t>('Passed with Grace');  </a:t>
            </a:r>
          </a:p>
          <a:p>
            <a:pPr>
              <a:spcBef>
                <a:spcPts val="600"/>
              </a:spcBef>
            </a:pPr>
            <a:r>
              <a:rPr lang="en-IN" sz="1200" b="1" dirty="0" smtClean="0">
                <a:solidFill>
                  <a:srgbClr val="C00000"/>
                </a:solidFill>
              </a:rPr>
              <a:t>      else </a:t>
            </a:r>
            <a:r>
              <a:rPr lang="en-IN" sz="1200" b="1" dirty="0" err="1" smtClean="0">
                <a:solidFill>
                  <a:srgbClr val="C00000"/>
                </a:solidFill>
              </a:rPr>
              <a:t>dbms_output.put_line</a:t>
            </a:r>
            <a:r>
              <a:rPr lang="en-IN" sz="1200" b="1" dirty="0" smtClean="0">
                <a:solidFill>
                  <a:srgbClr val="C00000"/>
                </a:solidFill>
              </a:rPr>
              <a:t>('Failed');  </a:t>
            </a:r>
          </a:p>
          <a:p>
            <a:pPr>
              <a:spcBef>
                <a:spcPts val="600"/>
              </a:spcBef>
            </a:pPr>
            <a:r>
              <a:rPr lang="en-IN" sz="1200" b="1" dirty="0" smtClean="0">
                <a:solidFill>
                  <a:srgbClr val="C00000"/>
                </a:solidFill>
              </a:rPr>
              <a:t>   END CASE; </a:t>
            </a:r>
          </a:p>
          <a:p>
            <a:pPr>
              <a:spcBef>
                <a:spcPts val="600"/>
              </a:spcBef>
            </a:pPr>
            <a:r>
              <a:rPr lang="en-IN" sz="1200" b="1" dirty="0" smtClean="0"/>
              <a:t>END</a:t>
            </a:r>
            <a:r>
              <a:rPr lang="en-IN" sz="1200" b="1" dirty="0"/>
              <a:t>; </a:t>
            </a:r>
            <a:endParaRPr lang="en-IN" sz="1200" dirty="0"/>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a:t>
            </a:r>
            <a:endParaRPr lang="en-IN" sz="2400" dirty="0"/>
          </a:p>
        </p:txBody>
      </p:sp>
    </p:spTree>
    <p:extLst>
      <p:ext uri="{BB962C8B-B14F-4D97-AF65-F5344CB8AC3E}">
        <p14:creationId xmlns:p14="http://schemas.microsoft.com/office/powerpoint/2010/main" val="3051702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9" end="1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18</a:t>
            </a:fld>
            <a:endParaRPr lang="en-US"/>
          </a:p>
        </p:txBody>
      </p:sp>
      <p:sp>
        <p:nvSpPr>
          <p:cNvPr id="3" name="TextBox 2"/>
          <p:cNvSpPr txBox="1"/>
          <p:nvPr/>
        </p:nvSpPr>
        <p:spPr>
          <a:xfrm>
            <a:off x="381000" y="1447800"/>
            <a:ext cx="7391400" cy="2246769"/>
          </a:xfrm>
          <a:prstGeom prst="rect">
            <a:avLst/>
          </a:prstGeom>
          <a:solidFill>
            <a:schemeClr val="bg2">
              <a:lumMod val="20000"/>
              <a:lumOff val="80000"/>
            </a:schemeClr>
          </a:solidFill>
          <a:ln w="25400">
            <a:solidFill>
              <a:schemeClr val="accent1"/>
            </a:solidFill>
          </a:ln>
        </p:spPr>
        <p:txBody>
          <a:bodyPr wrap="square" rtlCol="0">
            <a:spAutoFit/>
          </a:bodyPr>
          <a:lstStyle/>
          <a:p>
            <a:r>
              <a:rPr lang="en-IN" sz="2000" dirty="0" smtClean="0"/>
              <a:t>Iterative (LOOP) statements </a:t>
            </a:r>
            <a:r>
              <a:rPr lang="en-IN" sz="2000" dirty="0"/>
              <a:t>of </a:t>
            </a:r>
            <a:r>
              <a:rPr lang="en-IN" sz="2000" dirty="0" smtClean="0"/>
              <a:t>PL/SQL are: </a:t>
            </a:r>
            <a:endParaRPr lang="en-IN" sz="2000" dirty="0"/>
          </a:p>
          <a:p>
            <a:pPr marL="457200" indent="-457200">
              <a:buFont typeface="Wingdings" pitchFamily="2" charset="2"/>
              <a:buChar char="Ø"/>
            </a:pPr>
            <a:r>
              <a:rPr lang="en-IN" sz="2000" dirty="0"/>
              <a:t>Basic </a:t>
            </a:r>
            <a:r>
              <a:rPr lang="en-IN" sz="2000" dirty="0" smtClean="0"/>
              <a:t>Loop (infinite)</a:t>
            </a:r>
          </a:p>
          <a:p>
            <a:pPr marL="457200" indent="-457200">
              <a:buFont typeface="Wingdings" pitchFamily="2" charset="2"/>
              <a:buChar char="Ø"/>
            </a:pPr>
            <a:r>
              <a:rPr lang="en-IN" sz="2000" dirty="0"/>
              <a:t>Basic </a:t>
            </a:r>
            <a:r>
              <a:rPr lang="en-IN" sz="2000" dirty="0" smtClean="0"/>
              <a:t>Loop with EXIT or EXIT WHEN</a:t>
            </a:r>
            <a:endParaRPr lang="en-IN" sz="2000" dirty="0"/>
          </a:p>
          <a:p>
            <a:pPr marL="457200" indent="-457200">
              <a:buFont typeface="Wingdings" pitchFamily="2" charset="2"/>
              <a:buChar char="Ø"/>
            </a:pPr>
            <a:r>
              <a:rPr lang="en-IN" sz="2000" dirty="0"/>
              <a:t>While Loop</a:t>
            </a:r>
          </a:p>
          <a:p>
            <a:pPr marL="457200" indent="-457200">
              <a:buFont typeface="Wingdings" pitchFamily="2" charset="2"/>
              <a:buChar char="Ø"/>
            </a:pPr>
            <a:r>
              <a:rPr lang="en-IN" sz="2000" dirty="0"/>
              <a:t>For </a:t>
            </a:r>
            <a:r>
              <a:rPr lang="en-IN" sz="2000" dirty="0" smtClean="0"/>
              <a:t>Loop</a:t>
            </a:r>
          </a:p>
          <a:p>
            <a:pPr marL="457200" indent="-457200">
              <a:buFont typeface="Wingdings" pitchFamily="2" charset="2"/>
              <a:buChar char="Ø"/>
            </a:pPr>
            <a:r>
              <a:rPr lang="en-IN" sz="2000" dirty="0" smtClean="0"/>
              <a:t>Nested Loops</a:t>
            </a:r>
            <a:endParaRPr lang="en-IN" sz="2000" dirty="0"/>
          </a:p>
          <a:p>
            <a:pPr marL="457200" indent="-457200">
              <a:buFont typeface="Wingdings" pitchFamily="2" charset="2"/>
              <a:buChar char="Ø"/>
            </a:pPr>
            <a:r>
              <a:rPr lang="en-IN" sz="2000" dirty="0"/>
              <a:t>Cursor For Loop</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Iterative Statements </a:t>
            </a:r>
            <a:endParaRPr lang="en-IN" sz="2400" dirty="0"/>
          </a:p>
        </p:txBody>
      </p:sp>
      <p:sp>
        <p:nvSpPr>
          <p:cNvPr id="5" name="TextBox 4"/>
          <p:cNvSpPr txBox="1"/>
          <p:nvPr/>
        </p:nvSpPr>
        <p:spPr>
          <a:xfrm>
            <a:off x="381000" y="4000856"/>
            <a:ext cx="3429000" cy="2708434"/>
          </a:xfrm>
          <a:prstGeom prst="rect">
            <a:avLst/>
          </a:prstGeom>
          <a:solidFill>
            <a:schemeClr val="bg2">
              <a:lumMod val="20000"/>
              <a:lumOff val="80000"/>
            </a:schemeClr>
          </a:solidFill>
          <a:ln w="25400">
            <a:solidFill>
              <a:schemeClr val="accent1"/>
            </a:solidFill>
          </a:ln>
        </p:spPr>
        <p:txBody>
          <a:bodyPr wrap="square" rtlCol="0">
            <a:spAutoFit/>
          </a:bodyPr>
          <a:lstStyle/>
          <a:p>
            <a:pPr marL="342900" indent="-342900">
              <a:buFont typeface="Wingdings" pitchFamily="2" charset="2"/>
              <a:buChar char="Ø"/>
            </a:pPr>
            <a:r>
              <a:rPr lang="en-IN" sz="2000" b="1" dirty="0" smtClean="0"/>
              <a:t>Basic Loop (infinite)</a:t>
            </a:r>
          </a:p>
          <a:p>
            <a:pPr>
              <a:spcBef>
                <a:spcPts val="600"/>
              </a:spcBef>
            </a:pPr>
            <a:r>
              <a:rPr lang="en-IN" sz="2000" b="1" dirty="0">
                <a:solidFill>
                  <a:srgbClr val="C00000"/>
                </a:solidFill>
              </a:rPr>
              <a:t>LOOP  </a:t>
            </a:r>
            <a:endParaRPr lang="en-IN" sz="2000" b="1" dirty="0" smtClean="0">
              <a:solidFill>
                <a:srgbClr val="C00000"/>
              </a:solidFill>
            </a:endParaRPr>
          </a:p>
          <a:p>
            <a:pPr>
              <a:spcBef>
                <a:spcPts val="600"/>
              </a:spcBef>
            </a:pPr>
            <a:r>
              <a:rPr lang="en-IN" sz="2000" b="1" dirty="0">
                <a:solidFill>
                  <a:srgbClr val="C00000"/>
                </a:solidFill>
              </a:rPr>
              <a:t>  </a:t>
            </a:r>
            <a:r>
              <a:rPr lang="en-IN" sz="2000" dirty="0" smtClean="0">
                <a:solidFill>
                  <a:srgbClr val="C00000"/>
                </a:solidFill>
              </a:rPr>
              <a:t>statements</a:t>
            </a:r>
            <a:r>
              <a:rPr lang="en-IN" sz="2000" dirty="0">
                <a:solidFill>
                  <a:srgbClr val="C00000"/>
                </a:solidFill>
              </a:rPr>
              <a:t>;  </a:t>
            </a:r>
          </a:p>
          <a:p>
            <a:pPr>
              <a:spcBef>
                <a:spcPts val="600"/>
              </a:spcBef>
            </a:pPr>
            <a:r>
              <a:rPr lang="en-IN" sz="2000" b="1" dirty="0">
                <a:solidFill>
                  <a:srgbClr val="C00000"/>
                </a:solidFill>
              </a:rPr>
              <a:t>END LOOP; </a:t>
            </a:r>
            <a:endParaRPr lang="en-IN" sz="2000" b="1" dirty="0" smtClean="0">
              <a:solidFill>
                <a:srgbClr val="C00000"/>
              </a:solidFill>
            </a:endParaRPr>
          </a:p>
          <a:p>
            <a:pPr>
              <a:spcBef>
                <a:spcPts val="600"/>
              </a:spcBef>
            </a:pPr>
            <a:r>
              <a:rPr lang="en-IN" sz="2000" b="1" dirty="0" smtClean="0">
                <a:solidFill>
                  <a:srgbClr val="C00000"/>
                </a:solidFill>
              </a:rPr>
              <a:t>or</a:t>
            </a:r>
          </a:p>
          <a:p>
            <a:pPr>
              <a:spcBef>
                <a:spcPts val="600"/>
              </a:spcBef>
            </a:pPr>
            <a:r>
              <a:rPr lang="en-IN" sz="2000" b="1" dirty="0" smtClean="0">
                <a:solidFill>
                  <a:srgbClr val="C00000"/>
                </a:solidFill>
              </a:rPr>
              <a:t>END LOOP L1;</a:t>
            </a:r>
          </a:p>
          <a:p>
            <a:pPr>
              <a:spcBef>
                <a:spcPts val="600"/>
              </a:spcBef>
            </a:pPr>
            <a:r>
              <a:rPr lang="en-IN" sz="2000" b="1" dirty="0" smtClean="0">
                <a:solidFill>
                  <a:srgbClr val="C00000"/>
                </a:solidFill>
              </a:rPr>
              <a:t>(Can give a name i.e. L1)</a:t>
            </a:r>
            <a:endParaRPr lang="en-IN" sz="2000" b="1" dirty="0" smtClean="0"/>
          </a:p>
        </p:txBody>
      </p:sp>
      <p:sp>
        <p:nvSpPr>
          <p:cNvPr id="7" name="TextBox 6"/>
          <p:cNvSpPr txBox="1"/>
          <p:nvPr/>
        </p:nvSpPr>
        <p:spPr>
          <a:xfrm>
            <a:off x="4076700" y="4003090"/>
            <a:ext cx="4495800" cy="2631490"/>
          </a:xfrm>
          <a:prstGeom prst="rect">
            <a:avLst/>
          </a:prstGeom>
          <a:solidFill>
            <a:schemeClr val="bg2">
              <a:lumMod val="20000"/>
              <a:lumOff val="80000"/>
            </a:schemeClr>
          </a:solidFill>
          <a:ln w="25400">
            <a:solidFill>
              <a:schemeClr val="accent1"/>
            </a:solidFill>
          </a:ln>
        </p:spPr>
        <p:txBody>
          <a:bodyPr wrap="square" rtlCol="0">
            <a:spAutoFit/>
          </a:bodyPr>
          <a:lstStyle/>
          <a:p>
            <a:pPr marL="342900" indent="-342900">
              <a:buFont typeface="Wingdings" pitchFamily="2" charset="2"/>
              <a:buChar char="Ø"/>
            </a:pPr>
            <a:r>
              <a:rPr lang="en-IN" sz="2000" b="1" dirty="0" smtClean="0"/>
              <a:t>Basic Loop </a:t>
            </a:r>
            <a:r>
              <a:rPr lang="en-IN" sz="2000" b="1" dirty="0"/>
              <a:t>with EXIT or EXIT WHEN </a:t>
            </a:r>
            <a:endParaRPr lang="en-IN" sz="2000" b="1" dirty="0" smtClean="0"/>
          </a:p>
          <a:p>
            <a:pPr>
              <a:spcBef>
                <a:spcPts val="600"/>
              </a:spcBef>
            </a:pPr>
            <a:r>
              <a:rPr lang="en-IN" sz="2000" b="1" dirty="0">
                <a:solidFill>
                  <a:srgbClr val="C00000"/>
                </a:solidFill>
              </a:rPr>
              <a:t>LOOP   </a:t>
            </a:r>
          </a:p>
          <a:p>
            <a:pPr>
              <a:spcBef>
                <a:spcPts val="600"/>
              </a:spcBef>
            </a:pPr>
            <a:r>
              <a:rPr lang="en-IN" sz="2000" b="1" dirty="0">
                <a:solidFill>
                  <a:srgbClr val="C00000"/>
                </a:solidFill>
              </a:rPr>
              <a:t>   </a:t>
            </a:r>
            <a:r>
              <a:rPr lang="en-IN" sz="2000" dirty="0">
                <a:solidFill>
                  <a:srgbClr val="C00000"/>
                </a:solidFill>
              </a:rPr>
              <a:t>statements;   </a:t>
            </a:r>
          </a:p>
          <a:p>
            <a:pPr>
              <a:spcBef>
                <a:spcPts val="600"/>
              </a:spcBef>
            </a:pPr>
            <a:r>
              <a:rPr lang="en-IN" sz="2000" b="1" dirty="0">
                <a:solidFill>
                  <a:srgbClr val="C00000"/>
                </a:solidFill>
              </a:rPr>
              <a:t>   EXIT;   </a:t>
            </a:r>
          </a:p>
          <a:p>
            <a:pPr>
              <a:spcBef>
                <a:spcPts val="600"/>
              </a:spcBef>
            </a:pPr>
            <a:r>
              <a:rPr lang="en-IN" sz="2000" b="1" dirty="0">
                <a:solidFill>
                  <a:srgbClr val="C00000"/>
                </a:solidFill>
              </a:rPr>
              <a:t>   {</a:t>
            </a:r>
            <a:r>
              <a:rPr lang="en-IN" sz="2000" dirty="0">
                <a:solidFill>
                  <a:srgbClr val="C00000"/>
                </a:solidFill>
              </a:rPr>
              <a:t>or</a:t>
            </a:r>
            <a:r>
              <a:rPr lang="en-IN" sz="2000" b="1" dirty="0">
                <a:solidFill>
                  <a:srgbClr val="C00000"/>
                </a:solidFill>
              </a:rPr>
              <a:t> EXIT WHEN </a:t>
            </a:r>
            <a:r>
              <a:rPr lang="en-IN" sz="2000" dirty="0">
                <a:solidFill>
                  <a:srgbClr val="C00000"/>
                </a:solidFill>
              </a:rPr>
              <a:t>condition</a:t>
            </a:r>
            <a:r>
              <a:rPr lang="en-IN" sz="2000" b="1" dirty="0">
                <a:solidFill>
                  <a:srgbClr val="C00000"/>
                </a:solidFill>
              </a:rPr>
              <a:t>;}  </a:t>
            </a:r>
          </a:p>
          <a:p>
            <a:pPr>
              <a:spcBef>
                <a:spcPts val="600"/>
              </a:spcBef>
            </a:pPr>
            <a:r>
              <a:rPr lang="en-IN" sz="2000" b="1" dirty="0">
                <a:solidFill>
                  <a:srgbClr val="C00000"/>
                </a:solidFill>
              </a:rPr>
              <a:t>END LOOP;  </a:t>
            </a:r>
          </a:p>
        </p:txBody>
      </p:sp>
    </p:spTree>
    <p:extLst>
      <p:ext uri="{BB962C8B-B14F-4D97-AF65-F5344CB8AC3E}">
        <p14:creationId xmlns:p14="http://schemas.microsoft.com/office/powerpoint/2010/main" val="125993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19</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Basic Loop (EXIT) </a:t>
            </a:r>
            <a:endParaRPr lang="en-IN" sz="2400" dirty="0"/>
          </a:p>
        </p:txBody>
      </p:sp>
      <p:sp>
        <p:nvSpPr>
          <p:cNvPr id="7" name="TextBox 6"/>
          <p:cNvSpPr txBox="1"/>
          <p:nvPr/>
        </p:nvSpPr>
        <p:spPr>
          <a:xfrm>
            <a:off x="457200" y="1371600"/>
            <a:ext cx="6781800" cy="5309146"/>
          </a:xfrm>
          <a:prstGeom prst="rect">
            <a:avLst/>
          </a:prstGeom>
          <a:solidFill>
            <a:schemeClr val="bg2">
              <a:lumMod val="20000"/>
              <a:lumOff val="80000"/>
            </a:schemeClr>
          </a:solidFill>
          <a:ln w="25400">
            <a:solidFill>
              <a:schemeClr val="accent1"/>
            </a:solidFill>
          </a:ln>
        </p:spPr>
        <p:txBody>
          <a:bodyPr wrap="square" rtlCol="0">
            <a:spAutoFit/>
          </a:bodyPr>
          <a:lstStyle/>
          <a:p>
            <a:pPr marL="342900" indent="-342900">
              <a:buFont typeface="Wingdings" pitchFamily="2" charset="2"/>
              <a:buChar char="Ø"/>
            </a:pPr>
            <a:r>
              <a:rPr lang="en-IN" sz="2000" b="1" dirty="0" smtClean="0"/>
              <a:t>Write a PL/SQL block which displays the multiplication table of 3.</a:t>
            </a:r>
          </a:p>
          <a:p>
            <a:pPr>
              <a:spcBef>
                <a:spcPts val="600"/>
              </a:spcBef>
            </a:pPr>
            <a:r>
              <a:rPr lang="en-IN" sz="1800" b="1" dirty="0" smtClean="0">
                <a:solidFill>
                  <a:srgbClr val="C00000"/>
                </a:solidFill>
              </a:rPr>
              <a:t>declare</a:t>
            </a:r>
            <a:endParaRPr lang="en-IN" sz="1800" b="1" dirty="0">
              <a:solidFill>
                <a:srgbClr val="C00000"/>
              </a:solidFill>
            </a:endParaRP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number(2);</a:t>
            </a:r>
          </a:p>
          <a:p>
            <a:pPr>
              <a:spcBef>
                <a:spcPts val="600"/>
              </a:spcBef>
            </a:pPr>
            <a:r>
              <a:rPr lang="en-IN" sz="1800" b="1" dirty="0">
                <a:solidFill>
                  <a:srgbClr val="C00000"/>
                </a:solidFill>
              </a:rPr>
              <a:t>begin</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 1;</a:t>
            </a:r>
          </a:p>
          <a:p>
            <a:pPr>
              <a:spcBef>
                <a:spcPts val="600"/>
              </a:spcBef>
            </a:pPr>
            <a:r>
              <a:rPr lang="en-IN" sz="1800" b="1" dirty="0">
                <a:solidFill>
                  <a:srgbClr val="C00000"/>
                </a:solidFill>
              </a:rPr>
              <a:t>  loop</a:t>
            </a:r>
          </a:p>
          <a:p>
            <a:pPr>
              <a:spcBef>
                <a:spcPts val="600"/>
              </a:spcBef>
            </a:pPr>
            <a:r>
              <a:rPr lang="en-IN" sz="1800" b="1" dirty="0">
                <a:solidFill>
                  <a:srgbClr val="C00000"/>
                </a:solidFill>
              </a:rPr>
              <a:t>    if </a:t>
            </a:r>
            <a:r>
              <a:rPr lang="en-IN" sz="1800" b="1" dirty="0" err="1">
                <a:solidFill>
                  <a:srgbClr val="C00000"/>
                </a:solidFill>
              </a:rPr>
              <a:t>i</a:t>
            </a:r>
            <a:r>
              <a:rPr lang="en-IN" sz="1800" b="1" dirty="0">
                <a:solidFill>
                  <a:srgbClr val="C00000"/>
                </a:solidFill>
              </a:rPr>
              <a:t> &gt; 10 then</a:t>
            </a:r>
          </a:p>
          <a:p>
            <a:pPr>
              <a:spcBef>
                <a:spcPts val="600"/>
              </a:spcBef>
            </a:pPr>
            <a:r>
              <a:rPr lang="en-IN" sz="1800" b="1" dirty="0">
                <a:solidFill>
                  <a:srgbClr val="C00000"/>
                </a:solidFill>
              </a:rPr>
              <a:t>        exit;</a:t>
            </a:r>
          </a:p>
          <a:p>
            <a:pPr>
              <a:spcBef>
                <a:spcPts val="600"/>
              </a:spcBef>
            </a:pPr>
            <a:r>
              <a:rPr lang="en-IN" sz="1800" b="1" dirty="0">
                <a:solidFill>
                  <a:srgbClr val="C00000"/>
                </a:solidFill>
              </a:rPr>
              <a:t>    end if</a:t>
            </a:r>
            <a:r>
              <a:rPr lang="en-IN" sz="1800" b="1" dirty="0" smtClean="0">
                <a:solidFill>
                  <a:srgbClr val="C00000"/>
                </a:solidFill>
              </a:rPr>
              <a:t>;</a:t>
            </a:r>
          </a:p>
          <a:p>
            <a:pPr>
              <a:spcBef>
                <a:spcPts val="600"/>
              </a:spcBef>
            </a:pPr>
            <a:r>
              <a:rPr lang="en-IN" sz="1800" b="1" dirty="0" smtClean="0">
                <a:solidFill>
                  <a:srgbClr val="C00000"/>
                </a:solidFill>
              </a:rPr>
              <a:t>    </a:t>
            </a:r>
            <a:r>
              <a:rPr lang="en-IN" sz="1800" b="1" dirty="0" err="1" smtClean="0">
                <a:solidFill>
                  <a:srgbClr val="C00000"/>
                </a:solidFill>
              </a:rPr>
              <a:t>dbms_output.put_line</a:t>
            </a:r>
            <a:r>
              <a:rPr lang="en-IN" sz="1800" b="1" dirty="0" smtClean="0">
                <a:solidFill>
                  <a:srgbClr val="C00000"/>
                </a:solidFill>
              </a:rPr>
              <a:t> (</a:t>
            </a:r>
            <a:r>
              <a:rPr lang="en-IN" sz="1800" b="1" dirty="0">
                <a:solidFill>
                  <a:srgbClr val="C00000"/>
                </a:solidFill>
              </a:rPr>
              <a:t>3||' X '||</a:t>
            </a:r>
            <a:r>
              <a:rPr lang="en-IN" sz="1800" b="1" dirty="0" err="1">
                <a:solidFill>
                  <a:srgbClr val="C00000"/>
                </a:solidFill>
              </a:rPr>
              <a:t>i</a:t>
            </a:r>
            <a:r>
              <a:rPr lang="en-IN" sz="1800" b="1" dirty="0">
                <a:solidFill>
                  <a:srgbClr val="C00000"/>
                </a:solidFill>
              </a:rPr>
              <a:t>||' = '||3*</a:t>
            </a:r>
            <a:r>
              <a:rPr lang="en-IN" sz="1800" b="1" dirty="0" err="1">
                <a:solidFill>
                  <a:srgbClr val="C00000"/>
                </a:solidFill>
              </a:rPr>
              <a:t>i</a:t>
            </a:r>
            <a:r>
              <a:rPr lang="en-IN" sz="1800" b="1" dirty="0">
                <a:solidFill>
                  <a:srgbClr val="C00000"/>
                </a:solidFill>
              </a:rPr>
              <a:t>);</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 </a:t>
            </a:r>
            <a:r>
              <a:rPr lang="en-IN" sz="1800" b="1" dirty="0" err="1">
                <a:solidFill>
                  <a:srgbClr val="C00000"/>
                </a:solidFill>
              </a:rPr>
              <a:t>i</a:t>
            </a:r>
            <a:r>
              <a:rPr lang="en-IN" sz="1800" b="1" dirty="0">
                <a:solidFill>
                  <a:srgbClr val="C00000"/>
                </a:solidFill>
              </a:rPr>
              <a:t> + 1;</a:t>
            </a:r>
          </a:p>
          <a:p>
            <a:pPr>
              <a:spcBef>
                <a:spcPts val="600"/>
              </a:spcBef>
            </a:pPr>
            <a:r>
              <a:rPr lang="en-IN" sz="1800" b="1" dirty="0">
                <a:solidFill>
                  <a:srgbClr val="C00000"/>
                </a:solidFill>
              </a:rPr>
              <a:t>  end loop;</a:t>
            </a:r>
          </a:p>
          <a:p>
            <a:pPr>
              <a:spcBef>
                <a:spcPts val="600"/>
              </a:spcBef>
            </a:pPr>
            <a:r>
              <a:rPr lang="en-IN" sz="1800" b="1" dirty="0">
                <a:solidFill>
                  <a:srgbClr val="C00000"/>
                </a:solidFill>
              </a:rPr>
              <a:t>end</a:t>
            </a:r>
            <a:r>
              <a:rPr lang="en-IN" sz="1800" b="1" dirty="0" smtClean="0">
                <a:solidFill>
                  <a:srgbClr val="C00000"/>
                </a:solidFill>
              </a:rPr>
              <a:t>;</a:t>
            </a:r>
          </a:p>
          <a:p>
            <a:pPr>
              <a:spcBef>
                <a:spcPts val="600"/>
              </a:spcBef>
            </a:pPr>
            <a:r>
              <a:rPr lang="en-IN" sz="1800" b="1" dirty="0">
                <a:solidFill>
                  <a:srgbClr val="C00000"/>
                </a:solidFill>
              </a:rPr>
              <a:t>/</a:t>
            </a:r>
            <a:endParaRPr lang="en-IN" sz="1800" dirty="0">
              <a:solidFill>
                <a:srgbClr val="C00000"/>
              </a:solidFill>
            </a:endParaRPr>
          </a:p>
        </p:txBody>
      </p:sp>
      <p:sp>
        <p:nvSpPr>
          <p:cNvPr id="9" name="TextBox 8"/>
          <p:cNvSpPr txBox="1"/>
          <p:nvPr/>
        </p:nvSpPr>
        <p:spPr>
          <a:xfrm>
            <a:off x="6858000" y="1986408"/>
            <a:ext cx="1676400" cy="3170099"/>
          </a:xfrm>
          <a:prstGeom prst="rect">
            <a:avLst/>
          </a:prstGeom>
          <a:solidFill>
            <a:schemeClr val="accent2">
              <a:lumMod val="20000"/>
              <a:lumOff val="80000"/>
            </a:schemeClr>
          </a:solidFill>
          <a:ln w="25400">
            <a:solidFill>
              <a:schemeClr val="accent1"/>
            </a:solidFill>
          </a:ln>
        </p:spPr>
        <p:txBody>
          <a:bodyPr wrap="square" rtlCol="0">
            <a:spAutoFit/>
          </a:bodyPr>
          <a:lstStyle/>
          <a:p>
            <a:r>
              <a:rPr lang="en-IN" sz="2000" dirty="0" smtClean="0"/>
              <a:t>3 </a:t>
            </a:r>
            <a:r>
              <a:rPr lang="en-IN" sz="2000" dirty="0"/>
              <a:t>X 1 = 3</a:t>
            </a:r>
            <a:br>
              <a:rPr lang="en-IN" sz="2000" dirty="0"/>
            </a:br>
            <a:r>
              <a:rPr lang="en-IN" sz="2000" dirty="0"/>
              <a:t>3 X 2 = 6</a:t>
            </a:r>
            <a:br>
              <a:rPr lang="en-IN" sz="2000" dirty="0"/>
            </a:br>
            <a:r>
              <a:rPr lang="en-IN" sz="2000" dirty="0"/>
              <a:t>3 X 3 = 9</a:t>
            </a:r>
            <a:br>
              <a:rPr lang="en-IN" sz="2000" dirty="0"/>
            </a:br>
            <a:r>
              <a:rPr lang="en-IN" sz="2000" dirty="0"/>
              <a:t>3 X 4 = 12</a:t>
            </a:r>
            <a:br>
              <a:rPr lang="en-IN" sz="2000" dirty="0"/>
            </a:br>
            <a:r>
              <a:rPr lang="en-IN" sz="2000" dirty="0"/>
              <a:t>3 X 5 = 15</a:t>
            </a:r>
            <a:br>
              <a:rPr lang="en-IN" sz="2000" dirty="0"/>
            </a:br>
            <a:r>
              <a:rPr lang="en-IN" sz="2000" dirty="0"/>
              <a:t>3 X 6 = 18</a:t>
            </a:r>
            <a:br>
              <a:rPr lang="en-IN" sz="2000" dirty="0"/>
            </a:br>
            <a:r>
              <a:rPr lang="en-IN" sz="2000" dirty="0"/>
              <a:t>3 X 7 = 21</a:t>
            </a:r>
            <a:br>
              <a:rPr lang="en-IN" sz="2000" dirty="0"/>
            </a:br>
            <a:r>
              <a:rPr lang="en-IN" sz="2000" dirty="0"/>
              <a:t>3 X 8 = 24</a:t>
            </a:r>
            <a:br>
              <a:rPr lang="en-IN" sz="2000" dirty="0"/>
            </a:br>
            <a:r>
              <a:rPr lang="en-IN" sz="2000" dirty="0"/>
              <a:t>3 X 9 = 27</a:t>
            </a:r>
            <a:br>
              <a:rPr lang="en-IN" sz="2000" dirty="0"/>
            </a:br>
            <a:r>
              <a:rPr lang="en-IN" sz="2000" dirty="0"/>
              <a:t>3 X 10 = 30</a:t>
            </a:r>
          </a:p>
        </p:txBody>
      </p:sp>
    </p:spTree>
    <p:extLst>
      <p:ext uri="{BB962C8B-B14F-4D97-AF65-F5344CB8AC3E}">
        <p14:creationId xmlns:p14="http://schemas.microsoft.com/office/powerpoint/2010/main" val="287716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a:t>
            </a:fld>
            <a:endParaRPr lang="en-US"/>
          </a:p>
        </p:txBody>
      </p:sp>
      <p:pic>
        <p:nvPicPr>
          <p:cNvPr id="3076" name="Picture 4" descr="تفاوت SQL و PL/SQL به زبان ساده در اوراکل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76200"/>
            <a:ext cx="1800225" cy="1415988"/>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1371600"/>
            <a:ext cx="8229600" cy="5093702"/>
          </a:xfrm>
          <a:prstGeom prst="rect">
            <a:avLst/>
          </a:prstGeom>
        </p:spPr>
        <p:txBody>
          <a:bodyPr wrap="square">
            <a:spAutoFit/>
          </a:bodyPr>
          <a:lstStyle/>
          <a:p>
            <a:pPr marL="342900" indent="-342900">
              <a:spcAft>
                <a:spcPts val="600"/>
              </a:spcAft>
              <a:buFont typeface="Wingdings" pitchFamily="2" charset="2"/>
              <a:buChar char="Ø"/>
            </a:pPr>
            <a:r>
              <a:rPr lang="en-IN" sz="1800" dirty="0" smtClean="0"/>
              <a:t>PL/SQL stands for Programming Language extensions to SQL</a:t>
            </a:r>
          </a:p>
          <a:p>
            <a:pPr marL="342900" indent="-342900">
              <a:spcAft>
                <a:spcPts val="600"/>
              </a:spcAft>
              <a:buFont typeface="Wingdings" pitchFamily="2" charset="2"/>
              <a:buChar char="Ø"/>
            </a:pPr>
            <a:r>
              <a:rPr lang="en-IN" sz="1800" dirty="0" smtClean="0"/>
              <a:t>The </a:t>
            </a:r>
            <a:r>
              <a:rPr lang="en-IN" sz="1800" dirty="0"/>
              <a:t>PL/SQL programming language was developed by Oracle Corporation in the late 1980s as procedural extension language for SQL </a:t>
            </a:r>
            <a:r>
              <a:rPr lang="en-IN" sz="1800" dirty="0" smtClean="0"/>
              <a:t>– a non-procedural query language</a:t>
            </a:r>
          </a:p>
          <a:p>
            <a:pPr marL="342900" indent="-342900">
              <a:spcAft>
                <a:spcPts val="600"/>
              </a:spcAft>
              <a:buFont typeface="Wingdings" pitchFamily="2" charset="2"/>
              <a:buChar char="Ø"/>
            </a:pPr>
            <a:r>
              <a:rPr lang="en-IN" sz="1800" dirty="0" smtClean="0"/>
              <a:t>PL/SQL works with the </a:t>
            </a:r>
            <a:r>
              <a:rPr lang="en-IN" sz="1800" dirty="0"/>
              <a:t>Oracle </a:t>
            </a:r>
            <a:r>
              <a:rPr lang="en-IN" sz="1800" dirty="0" smtClean="0"/>
              <a:t>database</a:t>
            </a:r>
            <a:r>
              <a:rPr lang="en-IN" sz="1800" dirty="0"/>
              <a:t> </a:t>
            </a:r>
            <a:r>
              <a:rPr lang="en-IN" sz="1800" dirty="0" smtClean="0"/>
              <a:t>and DB2 database</a:t>
            </a:r>
          </a:p>
          <a:p>
            <a:pPr marL="342900" indent="-342900">
              <a:spcAft>
                <a:spcPts val="600"/>
              </a:spcAft>
              <a:buFont typeface="Wingdings" pitchFamily="2" charset="2"/>
              <a:buChar char="Ø"/>
            </a:pPr>
            <a:r>
              <a:rPr lang="en-IN" sz="1800" dirty="0" smtClean="0"/>
              <a:t>Provides all the functionality of a Higher Level Programming Language</a:t>
            </a:r>
          </a:p>
          <a:p>
            <a:pPr marL="342900" indent="-342900">
              <a:spcAft>
                <a:spcPts val="600"/>
              </a:spcAft>
              <a:buFont typeface="Wingdings" pitchFamily="2" charset="2"/>
              <a:buChar char="Ø"/>
            </a:pPr>
            <a:r>
              <a:rPr lang="en-IN" sz="1800" dirty="0"/>
              <a:t>PL/SQL ensures seamless processing of SQL statements by enhancing the security, portability, and robustness of the </a:t>
            </a:r>
            <a:r>
              <a:rPr lang="en-IN" sz="1800" dirty="0" smtClean="0"/>
              <a:t>Database</a:t>
            </a:r>
          </a:p>
          <a:p>
            <a:pPr>
              <a:spcAft>
                <a:spcPts val="600"/>
              </a:spcAft>
            </a:pPr>
            <a:r>
              <a:rPr lang="en-IN" sz="1800" b="1" dirty="0" smtClean="0"/>
              <a:t>Functionalities of PL/SQL:</a:t>
            </a:r>
          </a:p>
          <a:p>
            <a:pPr marL="285750" indent="-285750">
              <a:spcAft>
                <a:spcPts val="600"/>
              </a:spcAft>
              <a:buFont typeface="Wingdings" pitchFamily="2" charset="2"/>
              <a:buChar char="Ø"/>
            </a:pPr>
            <a:r>
              <a:rPr lang="en-IN" sz="1800" dirty="0" smtClean="0"/>
              <a:t>Includes conditions </a:t>
            </a:r>
            <a:r>
              <a:rPr lang="en-IN" sz="1800" dirty="0"/>
              <a:t>and </a:t>
            </a:r>
            <a:r>
              <a:rPr lang="en-IN" sz="1800" dirty="0" smtClean="0"/>
              <a:t>loops.</a:t>
            </a:r>
          </a:p>
          <a:p>
            <a:pPr marL="285750" indent="-285750">
              <a:spcAft>
                <a:spcPts val="600"/>
              </a:spcAft>
              <a:buFont typeface="Wingdings" pitchFamily="2" charset="2"/>
              <a:buChar char="Ø"/>
            </a:pPr>
            <a:r>
              <a:rPr lang="en-IN" sz="1800" dirty="0" smtClean="0"/>
              <a:t>Allows </a:t>
            </a:r>
            <a:r>
              <a:rPr lang="en-IN" sz="1800" dirty="0"/>
              <a:t>declaration of constants and </a:t>
            </a:r>
            <a:r>
              <a:rPr lang="en-IN" sz="1800" dirty="0" smtClean="0"/>
              <a:t>variables.</a:t>
            </a:r>
          </a:p>
          <a:p>
            <a:pPr marL="285750" indent="-285750">
              <a:spcAft>
                <a:spcPts val="600"/>
              </a:spcAft>
              <a:buFont typeface="Wingdings" pitchFamily="2" charset="2"/>
              <a:buChar char="Ø"/>
            </a:pPr>
            <a:r>
              <a:rPr lang="en-IN" sz="1800" dirty="0" smtClean="0"/>
              <a:t>Can create functions, procedures </a:t>
            </a:r>
            <a:r>
              <a:rPr lang="en-IN" sz="1800" dirty="0"/>
              <a:t>and </a:t>
            </a:r>
            <a:r>
              <a:rPr lang="en-IN" sz="1800" dirty="0" smtClean="0"/>
              <a:t>packages</a:t>
            </a:r>
          </a:p>
          <a:p>
            <a:pPr marL="285750" indent="-285750">
              <a:spcAft>
                <a:spcPts val="600"/>
              </a:spcAft>
              <a:buFont typeface="Wingdings" pitchFamily="2" charset="2"/>
              <a:buChar char="Ø"/>
            </a:pPr>
            <a:r>
              <a:rPr lang="en-IN" sz="1800" dirty="0" smtClean="0"/>
              <a:t>Handle Exceptions</a:t>
            </a:r>
          </a:p>
          <a:p>
            <a:pPr marL="285750" indent="-285750">
              <a:spcAft>
                <a:spcPts val="600"/>
              </a:spcAft>
              <a:buFont typeface="Wingdings" pitchFamily="2" charset="2"/>
              <a:buChar char="Ø"/>
            </a:pPr>
            <a:r>
              <a:rPr lang="en-IN" sz="1800" dirty="0" smtClean="0"/>
              <a:t>Can create event handlers – triggers</a:t>
            </a:r>
          </a:p>
          <a:p>
            <a:pPr marL="285750" indent="-285750">
              <a:spcAft>
                <a:spcPts val="600"/>
              </a:spcAft>
              <a:buFont typeface="Wingdings" pitchFamily="2" charset="2"/>
              <a:buChar char="Ø"/>
            </a:pPr>
            <a:r>
              <a:rPr lang="en-IN" sz="1800" dirty="0" smtClean="0"/>
              <a:t>All objects created are stored in the database for reuse</a:t>
            </a:r>
          </a:p>
        </p:txBody>
      </p:sp>
      <p:sp>
        <p:nvSpPr>
          <p:cNvPr id="7"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Introduction to PL/SQL</a:t>
            </a:r>
            <a:endParaRPr lang="en-IN" sz="2800" dirty="0">
              <a:solidFill>
                <a:srgbClr val="C00000"/>
              </a:solidFill>
            </a:endParaRPr>
          </a:p>
        </p:txBody>
      </p:sp>
    </p:spTree>
    <p:extLst>
      <p:ext uri="{BB962C8B-B14F-4D97-AF65-F5344CB8AC3E}">
        <p14:creationId xmlns:p14="http://schemas.microsoft.com/office/powerpoint/2010/main" val="127596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20</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Basic Loop (EXIT WHEN) </a:t>
            </a:r>
            <a:endParaRPr lang="en-IN" sz="2400" dirty="0"/>
          </a:p>
        </p:txBody>
      </p:sp>
      <p:sp>
        <p:nvSpPr>
          <p:cNvPr id="7" name="TextBox 6"/>
          <p:cNvSpPr txBox="1"/>
          <p:nvPr/>
        </p:nvSpPr>
        <p:spPr>
          <a:xfrm>
            <a:off x="381000" y="1447800"/>
            <a:ext cx="6781800" cy="4555093"/>
          </a:xfrm>
          <a:prstGeom prst="rect">
            <a:avLst/>
          </a:prstGeom>
          <a:solidFill>
            <a:schemeClr val="bg2">
              <a:lumMod val="20000"/>
              <a:lumOff val="80000"/>
            </a:schemeClr>
          </a:solidFill>
          <a:ln w="25400">
            <a:solidFill>
              <a:schemeClr val="accent1"/>
            </a:solidFill>
          </a:ln>
        </p:spPr>
        <p:txBody>
          <a:bodyPr wrap="square" rtlCol="0">
            <a:spAutoFit/>
          </a:bodyPr>
          <a:lstStyle/>
          <a:p>
            <a:pPr marL="342900" indent="-342900">
              <a:buFont typeface="Wingdings" pitchFamily="2" charset="2"/>
              <a:buChar char="Ø"/>
            </a:pPr>
            <a:r>
              <a:rPr lang="en-IN" sz="2000" b="1" dirty="0" smtClean="0"/>
              <a:t>Write a PL/SQL block which displays the multiplication table of 3.</a:t>
            </a:r>
          </a:p>
          <a:p>
            <a:pPr marL="342900" indent="-342900">
              <a:buFont typeface="Wingdings" pitchFamily="2" charset="2"/>
              <a:buChar char="Ø"/>
            </a:pPr>
            <a:endParaRPr lang="en-IN" sz="2000" b="1" dirty="0" smtClean="0"/>
          </a:p>
          <a:p>
            <a:pPr>
              <a:spcBef>
                <a:spcPts val="600"/>
              </a:spcBef>
            </a:pPr>
            <a:r>
              <a:rPr lang="en-IN" sz="1800" b="1" dirty="0">
                <a:solidFill>
                  <a:srgbClr val="C00000"/>
                </a:solidFill>
              </a:rPr>
              <a:t>declare</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number(2);</a:t>
            </a:r>
          </a:p>
          <a:p>
            <a:pPr>
              <a:spcBef>
                <a:spcPts val="600"/>
              </a:spcBef>
            </a:pPr>
            <a:r>
              <a:rPr lang="en-IN" sz="1800" b="1" dirty="0">
                <a:solidFill>
                  <a:srgbClr val="C00000"/>
                </a:solidFill>
              </a:rPr>
              <a:t>begin</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 1;</a:t>
            </a:r>
          </a:p>
          <a:p>
            <a:pPr>
              <a:spcBef>
                <a:spcPts val="600"/>
              </a:spcBef>
            </a:pPr>
            <a:r>
              <a:rPr lang="en-IN" sz="1800" b="1" dirty="0">
                <a:solidFill>
                  <a:srgbClr val="C00000"/>
                </a:solidFill>
              </a:rPr>
              <a:t>  loop</a:t>
            </a:r>
          </a:p>
          <a:p>
            <a:pPr>
              <a:spcBef>
                <a:spcPts val="600"/>
              </a:spcBef>
            </a:pPr>
            <a:r>
              <a:rPr lang="en-IN" sz="1800" b="1" dirty="0">
                <a:solidFill>
                  <a:srgbClr val="C00000"/>
                </a:solidFill>
              </a:rPr>
              <a:t>    exit when </a:t>
            </a:r>
            <a:r>
              <a:rPr lang="en-IN" sz="1800" b="1" dirty="0" err="1">
                <a:solidFill>
                  <a:srgbClr val="C00000"/>
                </a:solidFill>
              </a:rPr>
              <a:t>i</a:t>
            </a:r>
            <a:r>
              <a:rPr lang="en-IN" sz="1800" b="1" dirty="0">
                <a:solidFill>
                  <a:srgbClr val="C00000"/>
                </a:solidFill>
              </a:rPr>
              <a:t> &gt; 10</a:t>
            </a:r>
            <a:r>
              <a:rPr lang="en-IN" sz="1800" b="1" dirty="0" smtClean="0">
                <a:solidFill>
                  <a:srgbClr val="C00000"/>
                </a:solidFill>
              </a:rPr>
              <a:t>;     </a:t>
            </a:r>
            <a:r>
              <a:rPr lang="en-IN" sz="1800" dirty="0" smtClean="0">
                <a:solidFill>
                  <a:srgbClr val="00B050"/>
                </a:solidFill>
              </a:rPr>
              <a:t>/* using exit when */</a:t>
            </a:r>
            <a:endParaRPr lang="en-IN" sz="1800" dirty="0">
              <a:solidFill>
                <a:srgbClr val="00B050"/>
              </a:solidFill>
            </a:endParaRPr>
          </a:p>
          <a:p>
            <a:pPr>
              <a:spcBef>
                <a:spcPts val="600"/>
              </a:spcBef>
            </a:pPr>
            <a:r>
              <a:rPr lang="en-IN" sz="1800" b="1" dirty="0">
                <a:solidFill>
                  <a:srgbClr val="C00000"/>
                </a:solidFill>
              </a:rPr>
              <a:t>    </a:t>
            </a:r>
            <a:r>
              <a:rPr lang="en-IN" sz="1800" b="1" dirty="0" err="1" smtClean="0">
                <a:solidFill>
                  <a:srgbClr val="C00000"/>
                </a:solidFill>
              </a:rPr>
              <a:t>dbms_output.put_line</a:t>
            </a:r>
            <a:r>
              <a:rPr lang="en-IN" sz="1800" b="1" dirty="0" smtClean="0">
                <a:solidFill>
                  <a:srgbClr val="C00000"/>
                </a:solidFill>
              </a:rPr>
              <a:t> (</a:t>
            </a:r>
            <a:r>
              <a:rPr lang="en-IN" sz="1800" b="1" dirty="0">
                <a:solidFill>
                  <a:srgbClr val="C00000"/>
                </a:solidFill>
              </a:rPr>
              <a:t>3||' X '||</a:t>
            </a:r>
            <a:r>
              <a:rPr lang="en-IN" sz="1800" b="1" dirty="0" err="1">
                <a:solidFill>
                  <a:srgbClr val="C00000"/>
                </a:solidFill>
              </a:rPr>
              <a:t>i</a:t>
            </a:r>
            <a:r>
              <a:rPr lang="en-IN" sz="1800" b="1" dirty="0">
                <a:solidFill>
                  <a:srgbClr val="C00000"/>
                </a:solidFill>
              </a:rPr>
              <a:t>||' = '||3*</a:t>
            </a:r>
            <a:r>
              <a:rPr lang="en-IN" sz="1800" b="1" dirty="0" err="1">
                <a:solidFill>
                  <a:srgbClr val="C00000"/>
                </a:solidFill>
              </a:rPr>
              <a:t>i</a:t>
            </a:r>
            <a:r>
              <a:rPr lang="en-IN" sz="1800" b="1" dirty="0">
                <a:solidFill>
                  <a:srgbClr val="C00000"/>
                </a:solidFill>
              </a:rPr>
              <a:t>);</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 </a:t>
            </a:r>
            <a:r>
              <a:rPr lang="en-IN" sz="1800" b="1" dirty="0" err="1">
                <a:solidFill>
                  <a:srgbClr val="C00000"/>
                </a:solidFill>
              </a:rPr>
              <a:t>i</a:t>
            </a:r>
            <a:r>
              <a:rPr lang="en-IN" sz="1800" b="1" dirty="0">
                <a:solidFill>
                  <a:srgbClr val="C00000"/>
                </a:solidFill>
              </a:rPr>
              <a:t> + 1;</a:t>
            </a:r>
          </a:p>
          <a:p>
            <a:pPr>
              <a:spcBef>
                <a:spcPts val="600"/>
              </a:spcBef>
            </a:pPr>
            <a:r>
              <a:rPr lang="en-IN" sz="1800" b="1" dirty="0">
                <a:solidFill>
                  <a:srgbClr val="C00000"/>
                </a:solidFill>
              </a:rPr>
              <a:t>  end loop;</a:t>
            </a:r>
          </a:p>
          <a:p>
            <a:pPr>
              <a:spcBef>
                <a:spcPts val="600"/>
              </a:spcBef>
            </a:pPr>
            <a:r>
              <a:rPr lang="en-IN" sz="1800" b="1" dirty="0">
                <a:solidFill>
                  <a:srgbClr val="C00000"/>
                </a:solidFill>
              </a:rPr>
              <a:t>end;</a:t>
            </a:r>
            <a:endParaRPr lang="en-IN" sz="1800" dirty="0">
              <a:solidFill>
                <a:srgbClr val="C00000"/>
              </a:solidFill>
            </a:endParaRPr>
          </a:p>
        </p:txBody>
      </p:sp>
      <p:sp>
        <p:nvSpPr>
          <p:cNvPr id="9" name="TextBox 8"/>
          <p:cNvSpPr txBox="1"/>
          <p:nvPr/>
        </p:nvSpPr>
        <p:spPr>
          <a:xfrm>
            <a:off x="6858000" y="1986408"/>
            <a:ext cx="1676400" cy="3170099"/>
          </a:xfrm>
          <a:prstGeom prst="rect">
            <a:avLst/>
          </a:prstGeom>
          <a:solidFill>
            <a:schemeClr val="accent2">
              <a:lumMod val="20000"/>
              <a:lumOff val="80000"/>
            </a:schemeClr>
          </a:solidFill>
          <a:ln w="25400">
            <a:solidFill>
              <a:schemeClr val="accent1"/>
            </a:solidFill>
          </a:ln>
        </p:spPr>
        <p:txBody>
          <a:bodyPr wrap="square" rtlCol="0">
            <a:spAutoFit/>
          </a:bodyPr>
          <a:lstStyle/>
          <a:p>
            <a:r>
              <a:rPr lang="en-IN" sz="2000" dirty="0" smtClean="0"/>
              <a:t>3 </a:t>
            </a:r>
            <a:r>
              <a:rPr lang="en-IN" sz="2000" dirty="0"/>
              <a:t>X 1 = 3</a:t>
            </a:r>
            <a:br>
              <a:rPr lang="en-IN" sz="2000" dirty="0"/>
            </a:br>
            <a:r>
              <a:rPr lang="en-IN" sz="2000" dirty="0"/>
              <a:t>3 X 2 = 6</a:t>
            </a:r>
            <a:br>
              <a:rPr lang="en-IN" sz="2000" dirty="0"/>
            </a:br>
            <a:r>
              <a:rPr lang="en-IN" sz="2000" dirty="0"/>
              <a:t>3 X 3 = 9</a:t>
            </a:r>
            <a:br>
              <a:rPr lang="en-IN" sz="2000" dirty="0"/>
            </a:br>
            <a:r>
              <a:rPr lang="en-IN" sz="2000" dirty="0"/>
              <a:t>3 X 4 = 12</a:t>
            </a:r>
            <a:br>
              <a:rPr lang="en-IN" sz="2000" dirty="0"/>
            </a:br>
            <a:r>
              <a:rPr lang="en-IN" sz="2000" dirty="0"/>
              <a:t>3 X 5 = 15</a:t>
            </a:r>
            <a:br>
              <a:rPr lang="en-IN" sz="2000" dirty="0"/>
            </a:br>
            <a:r>
              <a:rPr lang="en-IN" sz="2000" dirty="0"/>
              <a:t>3 X 6 = 18</a:t>
            </a:r>
            <a:br>
              <a:rPr lang="en-IN" sz="2000" dirty="0"/>
            </a:br>
            <a:r>
              <a:rPr lang="en-IN" sz="2000" dirty="0"/>
              <a:t>3 X 7 = 21</a:t>
            </a:r>
            <a:br>
              <a:rPr lang="en-IN" sz="2000" dirty="0"/>
            </a:br>
            <a:r>
              <a:rPr lang="en-IN" sz="2000" dirty="0"/>
              <a:t>3 X 8 = 24</a:t>
            </a:r>
            <a:br>
              <a:rPr lang="en-IN" sz="2000" dirty="0"/>
            </a:br>
            <a:r>
              <a:rPr lang="en-IN" sz="2000" dirty="0"/>
              <a:t>3 X 9 = 27</a:t>
            </a:r>
            <a:br>
              <a:rPr lang="en-IN" sz="2000" dirty="0"/>
            </a:br>
            <a:r>
              <a:rPr lang="en-IN" sz="2000" dirty="0"/>
              <a:t>3 X 10 = 30</a:t>
            </a:r>
          </a:p>
        </p:txBody>
      </p:sp>
    </p:spTree>
    <p:extLst>
      <p:ext uri="{BB962C8B-B14F-4D97-AF65-F5344CB8AC3E}">
        <p14:creationId xmlns:p14="http://schemas.microsoft.com/office/powerpoint/2010/main" val="167333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21</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WHILE Loop</a:t>
            </a:r>
            <a:endParaRPr lang="en-IN" sz="2400" dirty="0"/>
          </a:p>
        </p:txBody>
      </p:sp>
      <p:sp>
        <p:nvSpPr>
          <p:cNvPr id="7" name="TextBox 6"/>
          <p:cNvSpPr txBox="1"/>
          <p:nvPr/>
        </p:nvSpPr>
        <p:spPr>
          <a:xfrm>
            <a:off x="381000" y="1447800"/>
            <a:ext cx="6477000" cy="5047536"/>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2000" b="1" dirty="0"/>
              <a:t>WHILE</a:t>
            </a:r>
            <a:r>
              <a:rPr lang="en-IN" sz="2000" dirty="0"/>
              <a:t> &lt;condition&gt;   </a:t>
            </a:r>
          </a:p>
          <a:p>
            <a:pPr>
              <a:spcBef>
                <a:spcPts val="600"/>
              </a:spcBef>
            </a:pPr>
            <a:r>
              <a:rPr lang="en-IN" sz="2000" dirty="0"/>
              <a:t> </a:t>
            </a:r>
            <a:r>
              <a:rPr lang="en-IN" sz="2000" dirty="0" smtClean="0"/>
              <a:t>  </a:t>
            </a:r>
            <a:r>
              <a:rPr lang="en-IN" sz="2000" b="1" dirty="0" smtClean="0"/>
              <a:t>LOOP</a:t>
            </a:r>
            <a:r>
              <a:rPr lang="en-IN" sz="2000" dirty="0"/>
              <a:t> </a:t>
            </a:r>
            <a:endParaRPr lang="en-IN" sz="2000" dirty="0" smtClean="0"/>
          </a:p>
          <a:p>
            <a:pPr>
              <a:spcBef>
                <a:spcPts val="600"/>
              </a:spcBef>
            </a:pPr>
            <a:r>
              <a:rPr lang="en-IN" sz="2000" dirty="0"/>
              <a:t>	</a:t>
            </a:r>
            <a:r>
              <a:rPr lang="en-IN" sz="2000" dirty="0" smtClean="0"/>
              <a:t>statements</a:t>
            </a:r>
            <a:r>
              <a:rPr lang="en-IN" sz="2000" dirty="0"/>
              <a:t>;   </a:t>
            </a:r>
          </a:p>
          <a:p>
            <a:pPr>
              <a:spcBef>
                <a:spcPts val="600"/>
              </a:spcBef>
            </a:pPr>
            <a:r>
              <a:rPr lang="en-IN" sz="2000" b="1" dirty="0" smtClean="0"/>
              <a:t>   END</a:t>
            </a:r>
            <a:r>
              <a:rPr lang="en-IN" sz="2000" dirty="0"/>
              <a:t> </a:t>
            </a:r>
            <a:r>
              <a:rPr lang="en-IN" sz="2000" b="1" dirty="0"/>
              <a:t>LOOP</a:t>
            </a:r>
            <a:r>
              <a:rPr lang="en-IN" sz="2000" dirty="0"/>
              <a:t>;  </a:t>
            </a:r>
          </a:p>
          <a:p>
            <a:pPr marL="342900" indent="-342900">
              <a:buFont typeface="Wingdings" pitchFamily="2" charset="2"/>
              <a:buChar char="Ø"/>
            </a:pPr>
            <a:endParaRPr lang="en-IN" sz="2000" b="1" dirty="0" smtClean="0"/>
          </a:p>
          <a:p>
            <a:pPr>
              <a:spcBef>
                <a:spcPts val="600"/>
              </a:spcBef>
            </a:pPr>
            <a:r>
              <a:rPr lang="en-IN" sz="1800" b="1" dirty="0" smtClean="0">
                <a:solidFill>
                  <a:srgbClr val="C00000"/>
                </a:solidFill>
              </a:rPr>
              <a:t>declare</a:t>
            </a:r>
            <a:endParaRPr lang="en-IN" sz="1800" b="1" dirty="0">
              <a:solidFill>
                <a:srgbClr val="C00000"/>
              </a:solidFill>
            </a:endParaRP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number(2) := 1;</a:t>
            </a:r>
          </a:p>
          <a:p>
            <a:pPr>
              <a:spcBef>
                <a:spcPts val="600"/>
              </a:spcBef>
            </a:pPr>
            <a:r>
              <a:rPr lang="en-IN" sz="1800" b="1" dirty="0">
                <a:solidFill>
                  <a:srgbClr val="C00000"/>
                </a:solidFill>
              </a:rPr>
              <a:t>begin</a:t>
            </a:r>
          </a:p>
          <a:p>
            <a:pPr>
              <a:spcBef>
                <a:spcPts val="600"/>
              </a:spcBef>
            </a:pPr>
            <a:r>
              <a:rPr lang="en-IN" sz="1800" b="1" dirty="0">
                <a:solidFill>
                  <a:srgbClr val="C00000"/>
                </a:solidFill>
              </a:rPr>
              <a:t>  while </a:t>
            </a:r>
            <a:r>
              <a:rPr lang="en-IN" sz="1800" b="1" dirty="0" err="1">
                <a:solidFill>
                  <a:srgbClr val="C00000"/>
                </a:solidFill>
              </a:rPr>
              <a:t>i</a:t>
            </a:r>
            <a:r>
              <a:rPr lang="en-IN" sz="1800" b="1" dirty="0">
                <a:solidFill>
                  <a:srgbClr val="C00000"/>
                </a:solidFill>
              </a:rPr>
              <a:t> &lt; 11</a:t>
            </a:r>
          </a:p>
          <a:p>
            <a:pPr>
              <a:spcBef>
                <a:spcPts val="600"/>
              </a:spcBef>
            </a:pPr>
            <a:r>
              <a:rPr lang="en-IN" sz="1800" b="1" dirty="0">
                <a:solidFill>
                  <a:srgbClr val="C00000"/>
                </a:solidFill>
              </a:rPr>
              <a:t>  loop</a:t>
            </a:r>
          </a:p>
          <a:p>
            <a:pPr>
              <a:spcBef>
                <a:spcPts val="600"/>
              </a:spcBef>
            </a:pPr>
            <a:r>
              <a:rPr lang="en-IN" sz="1800" b="1" dirty="0">
                <a:solidFill>
                  <a:srgbClr val="C00000"/>
                </a:solidFill>
              </a:rPr>
              <a:t>    </a:t>
            </a:r>
            <a:r>
              <a:rPr lang="en-IN" sz="1800" b="1" dirty="0" err="1">
                <a:solidFill>
                  <a:srgbClr val="C00000"/>
                </a:solidFill>
              </a:rPr>
              <a:t>dbms_output.put_line</a:t>
            </a:r>
            <a:r>
              <a:rPr lang="en-IN" sz="1800" b="1" dirty="0">
                <a:solidFill>
                  <a:srgbClr val="C00000"/>
                </a:solidFill>
              </a:rPr>
              <a:t>(3||' X '||</a:t>
            </a:r>
            <a:r>
              <a:rPr lang="en-IN" sz="1800" b="1" dirty="0" err="1">
                <a:solidFill>
                  <a:srgbClr val="C00000"/>
                </a:solidFill>
              </a:rPr>
              <a:t>i</a:t>
            </a:r>
            <a:r>
              <a:rPr lang="en-IN" sz="1800" b="1" dirty="0">
                <a:solidFill>
                  <a:srgbClr val="C00000"/>
                </a:solidFill>
              </a:rPr>
              <a:t>||' = '||3*</a:t>
            </a:r>
            <a:r>
              <a:rPr lang="en-IN" sz="1800" b="1" dirty="0" err="1">
                <a:solidFill>
                  <a:srgbClr val="C00000"/>
                </a:solidFill>
              </a:rPr>
              <a:t>i</a:t>
            </a:r>
            <a:r>
              <a:rPr lang="en-IN" sz="1800" b="1" dirty="0">
                <a:solidFill>
                  <a:srgbClr val="C00000"/>
                </a:solidFill>
              </a:rPr>
              <a:t>);</a:t>
            </a:r>
          </a:p>
          <a:p>
            <a:pPr>
              <a:spcBef>
                <a:spcPts val="600"/>
              </a:spcBef>
            </a:pPr>
            <a:r>
              <a:rPr lang="en-IN" sz="1800" b="1" dirty="0">
                <a:solidFill>
                  <a:srgbClr val="C00000"/>
                </a:solidFill>
              </a:rPr>
              <a:t>    </a:t>
            </a:r>
            <a:r>
              <a:rPr lang="en-IN" sz="1800" b="1" dirty="0" err="1">
                <a:solidFill>
                  <a:srgbClr val="C00000"/>
                </a:solidFill>
              </a:rPr>
              <a:t>i</a:t>
            </a:r>
            <a:r>
              <a:rPr lang="en-IN" sz="1800" b="1" dirty="0">
                <a:solidFill>
                  <a:srgbClr val="C00000"/>
                </a:solidFill>
              </a:rPr>
              <a:t> := </a:t>
            </a:r>
            <a:r>
              <a:rPr lang="en-IN" sz="1800" b="1" dirty="0" err="1">
                <a:solidFill>
                  <a:srgbClr val="C00000"/>
                </a:solidFill>
              </a:rPr>
              <a:t>i</a:t>
            </a:r>
            <a:r>
              <a:rPr lang="en-IN" sz="1800" b="1" dirty="0">
                <a:solidFill>
                  <a:srgbClr val="C00000"/>
                </a:solidFill>
              </a:rPr>
              <a:t> + 1;</a:t>
            </a:r>
          </a:p>
          <a:p>
            <a:pPr>
              <a:spcBef>
                <a:spcPts val="600"/>
              </a:spcBef>
            </a:pPr>
            <a:r>
              <a:rPr lang="en-IN" sz="1800" b="1" dirty="0">
                <a:solidFill>
                  <a:srgbClr val="C00000"/>
                </a:solidFill>
              </a:rPr>
              <a:t>  end loop;</a:t>
            </a:r>
          </a:p>
          <a:p>
            <a:pPr>
              <a:spcBef>
                <a:spcPts val="600"/>
              </a:spcBef>
            </a:pPr>
            <a:r>
              <a:rPr lang="en-IN" sz="1800" b="1" dirty="0">
                <a:solidFill>
                  <a:srgbClr val="C00000"/>
                </a:solidFill>
              </a:rPr>
              <a:t>end;</a:t>
            </a:r>
            <a:endParaRPr lang="en-IN" sz="1800" dirty="0">
              <a:solidFill>
                <a:srgbClr val="C00000"/>
              </a:solidFill>
            </a:endParaRPr>
          </a:p>
        </p:txBody>
      </p:sp>
      <p:sp>
        <p:nvSpPr>
          <p:cNvPr id="6" name="TextBox 5"/>
          <p:cNvSpPr txBox="1"/>
          <p:nvPr/>
        </p:nvSpPr>
        <p:spPr>
          <a:xfrm>
            <a:off x="6553200" y="1986408"/>
            <a:ext cx="1676400" cy="3170099"/>
          </a:xfrm>
          <a:prstGeom prst="rect">
            <a:avLst/>
          </a:prstGeom>
          <a:solidFill>
            <a:schemeClr val="accent2">
              <a:lumMod val="20000"/>
              <a:lumOff val="80000"/>
            </a:schemeClr>
          </a:solidFill>
          <a:ln w="25400">
            <a:solidFill>
              <a:schemeClr val="accent1"/>
            </a:solidFill>
          </a:ln>
        </p:spPr>
        <p:txBody>
          <a:bodyPr wrap="square" rtlCol="0">
            <a:spAutoFit/>
          </a:bodyPr>
          <a:lstStyle/>
          <a:p>
            <a:r>
              <a:rPr lang="en-IN" sz="2000" dirty="0" smtClean="0"/>
              <a:t>3 </a:t>
            </a:r>
            <a:r>
              <a:rPr lang="en-IN" sz="2000" dirty="0"/>
              <a:t>X 1 = 3</a:t>
            </a:r>
            <a:br>
              <a:rPr lang="en-IN" sz="2000" dirty="0"/>
            </a:br>
            <a:r>
              <a:rPr lang="en-IN" sz="2000" dirty="0"/>
              <a:t>3 X 2 = 6</a:t>
            </a:r>
            <a:br>
              <a:rPr lang="en-IN" sz="2000" dirty="0"/>
            </a:br>
            <a:r>
              <a:rPr lang="en-IN" sz="2000" dirty="0"/>
              <a:t>3 X 3 = 9</a:t>
            </a:r>
            <a:br>
              <a:rPr lang="en-IN" sz="2000" dirty="0"/>
            </a:br>
            <a:r>
              <a:rPr lang="en-IN" sz="2000" dirty="0"/>
              <a:t>3 X 4 = 12</a:t>
            </a:r>
            <a:br>
              <a:rPr lang="en-IN" sz="2000" dirty="0"/>
            </a:br>
            <a:r>
              <a:rPr lang="en-IN" sz="2000" dirty="0"/>
              <a:t>3 X 5 = 15</a:t>
            </a:r>
            <a:br>
              <a:rPr lang="en-IN" sz="2000" dirty="0"/>
            </a:br>
            <a:r>
              <a:rPr lang="en-IN" sz="2000" dirty="0"/>
              <a:t>3 X 6 = 18</a:t>
            </a:r>
            <a:br>
              <a:rPr lang="en-IN" sz="2000" dirty="0"/>
            </a:br>
            <a:r>
              <a:rPr lang="en-IN" sz="2000" dirty="0"/>
              <a:t>3 X 7 = 21</a:t>
            </a:r>
            <a:br>
              <a:rPr lang="en-IN" sz="2000" dirty="0"/>
            </a:br>
            <a:r>
              <a:rPr lang="en-IN" sz="2000" dirty="0"/>
              <a:t>3 X 8 = 24</a:t>
            </a:r>
            <a:br>
              <a:rPr lang="en-IN" sz="2000" dirty="0"/>
            </a:br>
            <a:r>
              <a:rPr lang="en-IN" sz="2000" dirty="0"/>
              <a:t>3 X 9 = 27</a:t>
            </a:r>
            <a:br>
              <a:rPr lang="en-IN" sz="2000" dirty="0"/>
            </a:br>
            <a:r>
              <a:rPr lang="en-IN" sz="2000" dirty="0"/>
              <a:t>3 X 10 = 30</a:t>
            </a:r>
          </a:p>
        </p:txBody>
      </p:sp>
    </p:spTree>
    <p:extLst>
      <p:ext uri="{BB962C8B-B14F-4D97-AF65-F5344CB8AC3E}">
        <p14:creationId xmlns:p14="http://schemas.microsoft.com/office/powerpoint/2010/main" val="280634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22</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FOR Loop</a:t>
            </a:r>
            <a:endParaRPr lang="en-IN" sz="2400" dirty="0"/>
          </a:p>
        </p:txBody>
      </p:sp>
      <p:sp>
        <p:nvSpPr>
          <p:cNvPr id="7" name="TextBox 6"/>
          <p:cNvSpPr txBox="1"/>
          <p:nvPr/>
        </p:nvSpPr>
        <p:spPr>
          <a:xfrm>
            <a:off x="381000" y="1752600"/>
            <a:ext cx="8305800" cy="4555093"/>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2000" b="1" dirty="0"/>
              <a:t>FOR</a:t>
            </a:r>
            <a:r>
              <a:rPr lang="en-IN" sz="2000" dirty="0"/>
              <a:t> counter </a:t>
            </a:r>
            <a:r>
              <a:rPr lang="en-IN" sz="2000" b="1" dirty="0"/>
              <a:t>IN</a:t>
            </a:r>
            <a:r>
              <a:rPr lang="en-IN" sz="2000" dirty="0"/>
              <a:t> </a:t>
            </a:r>
            <a:r>
              <a:rPr lang="en-IN" sz="2000" dirty="0" err="1"/>
              <a:t>initial_value</a:t>
            </a:r>
            <a:r>
              <a:rPr lang="en-IN" sz="2000" dirty="0"/>
              <a:t> </a:t>
            </a:r>
            <a:r>
              <a:rPr lang="en-IN" sz="2000" b="1" dirty="0"/>
              <a:t>..</a:t>
            </a:r>
            <a:r>
              <a:rPr lang="en-IN" sz="2000" dirty="0"/>
              <a:t> </a:t>
            </a:r>
            <a:r>
              <a:rPr lang="en-IN" sz="2000" dirty="0" err="1"/>
              <a:t>final_value</a:t>
            </a:r>
            <a:r>
              <a:rPr lang="en-IN" sz="2000" dirty="0"/>
              <a:t> </a:t>
            </a:r>
            <a:endParaRPr lang="en-IN" sz="2000" dirty="0" smtClean="0"/>
          </a:p>
          <a:p>
            <a:pPr>
              <a:spcBef>
                <a:spcPts val="600"/>
              </a:spcBef>
            </a:pPr>
            <a:r>
              <a:rPr lang="en-IN" sz="2000" dirty="0"/>
              <a:t> </a:t>
            </a:r>
            <a:r>
              <a:rPr lang="en-IN" sz="2000" dirty="0" smtClean="0"/>
              <a:t>  </a:t>
            </a:r>
            <a:r>
              <a:rPr lang="en-IN" sz="2000" b="1" dirty="0" smtClean="0"/>
              <a:t>LOOP</a:t>
            </a:r>
            <a:r>
              <a:rPr lang="en-IN" sz="2000" b="1" dirty="0"/>
              <a:t> </a:t>
            </a:r>
            <a:r>
              <a:rPr lang="en-IN" sz="2000" dirty="0"/>
              <a:t> </a:t>
            </a:r>
          </a:p>
          <a:p>
            <a:pPr>
              <a:spcBef>
                <a:spcPts val="600"/>
              </a:spcBef>
            </a:pPr>
            <a:r>
              <a:rPr lang="en-IN" sz="2000" dirty="0"/>
              <a:t>  </a:t>
            </a:r>
            <a:r>
              <a:rPr lang="en-IN" sz="2000" dirty="0" smtClean="0"/>
              <a:t>     </a:t>
            </a:r>
            <a:r>
              <a:rPr lang="en-IN" sz="2000" dirty="0"/>
              <a:t> statements;   </a:t>
            </a:r>
          </a:p>
          <a:p>
            <a:pPr>
              <a:spcBef>
                <a:spcPts val="600"/>
              </a:spcBef>
            </a:pPr>
            <a:r>
              <a:rPr lang="en-IN" sz="2000" b="1" dirty="0" smtClean="0"/>
              <a:t>   END</a:t>
            </a:r>
            <a:r>
              <a:rPr lang="en-IN" sz="2000" dirty="0"/>
              <a:t> </a:t>
            </a:r>
            <a:r>
              <a:rPr lang="en-IN" sz="2000" b="1" dirty="0"/>
              <a:t>LOOP;</a:t>
            </a:r>
            <a:r>
              <a:rPr lang="en-IN" sz="2000" dirty="0"/>
              <a:t>  </a:t>
            </a:r>
          </a:p>
          <a:p>
            <a:pPr>
              <a:spcBef>
                <a:spcPts val="600"/>
              </a:spcBef>
            </a:pPr>
            <a:r>
              <a:rPr lang="en-IN" sz="2000" dirty="0">
                <a:solidFill>
                  <a:srgbClr val="C00000"/>
                </a:solidFill>
              </a:rPr>
              <a:t> </a:t>
            </a:r>
            <a:r>
              <a:rPr lang="en-IN" sz="2000" dirty="0" smtClean="0">
                <a:solidFill>
                  <a:srgbClr val="C00000"/>
                </a:solidFill>
              </a:rPr>
              <a:t>** </a:t>
            </a:r>
            <a:r>
              <a:rPr lang="en-IN" sz="2000" dirty="0">
                <a:solidFill>
                  <a:srgbClr val="C00000"/>
                </a:solidFill>
              </a:rPr>
              <a:t>(NO NEED to declare </a:t>
            </a:r>
            <a:r>
              <a:rPr lang="en-IN" sz="2000" dirty="0" smtClean="0">
                <a:solidFill>
                  <a:srgbClr val="C00000"/>
                </a:solidFill>
              </a:rPr>
              <a:t>counter </a:t>
            </a:r>
            <a:r>
              <a:rPr lang="en-IN" sz="2000" dirty="0">
                <a:solidFill>
                  <a:srgbClr val="C00000"/>
                </a:solidFill>
              </a:rPr>
              <a:t>in declare section)</a:t>
            </a:r>
          </a:p>
          <a:p>
            <a:r>
              <a:rPr lang="en-IN" sz="2000" b="1" dirty="0" smtClean="0"/>
              <a:t>e.g.</a:t>
            </a:r>
          </a:p>
          <a:p>
            <a:pPr>
              <a:spcBef>
                <a:spcPts val="600"/>
              </a:spcBef>
            </a:pPr>
            <a:r>
              <a:rPr lang="en-IN" sz="2000" b="1" dirty="0"/>
              <a:t>FOR</a:t>
            </a:r>
            <a:r>
              <a:rPr lang="en-IN" sz="2000" dirty="0"/>
              <a:t> </a:t>
            </a:r>
            <a:r>
              <a:rPr lang="en-IN" sz="2000" dirty="0" err="1" smtClean="0"/>
              <a:t>i</a:t>
            </a:r>
            <a:r>
              <a:rPr lang="en-IN" sz="2000" dirty="0"/>
              <a:t> </a:t>
            </a:r>
            <a:r>
              <a:rPr lang="en-IN" sz="2000" b="1" dirty="0"/>
              <a:t>IN</a:t>
            </a:r>
            <a:r>
              <a:rPr lang="en-IN" sz="2000" dirty="0"/>
              <a:t> </a:t>
            </a:r>
            <a:r>
              <a:rPr lang="en-IN" sz="2000" dirty="0" smtClean="0"/>
              <a:t>1</a:t>
            </a:r>
            <a:r>
              <a:rPr lang="en-IN" sz="2000" dirty="0"/>
              <a:t> </a:t>
            </a:r>
            <a:r>
              <a:rPr lang="en-IN" sz="2000" b="1" dirty="0"/>
              <a:t>..</a:t>
            </a:r>
            <a:r>
              <a:rPr lang="en-IN" sz="2000" dirty="0"/>
              <a:t> </a:t>
            </a:r>
            <a:r>
              <a:rPr lang="en-IN" sz="2000" dirty="0" smtClean="0"/>
              <a:t>10         </a:t>
            </a:r>
            <a:r>
              <a:rPr lang="en-IN" sz="2000" dirty="0" smtClean="0">
                <a:solidFill>
                  <a:srgbClr val="3E6A54"/>
                </a:solidFill>
              </a:rPr>
              <a:t>/* no need to declare </a:t>
            </a:r>
            <a:r>
              <a:rPr lang="en-IN" sz="2000" dirty="0" err="1" smtClean="0">
                <a:solidFill>
                  <a:srgbClr val="3E6A54"/>
                </a:solidFill>
              </a:rPr>
              <a:t>i</a:t>
            </a:r>
            <a:r>
              <a:rPr lang="en-IN" sz="2000" dirty="0" smtClean="0">
                <a:solidFill>
                  <a:srgbClr val="3E6A54"/>
                </a:solidFill>
              </a:rPr>
              <a:t> */</a:t>
            </a:r>
            <a:endParaRPr lang="en-IN" sz="2000" dirty="0">
              <a:solidFill>
                <a:srgbClr val="3E6A54"/>
              </a:solidFill>
            </a:endParaRPr>
          </a:p>
          <a:p>
            <a:pPr>
              <a:spcBef>
                <a:spcPts val="600"/>
              </a:spcBef>
            </a:pPr>
            <a:r>
              <a:rPr lang="en-IN" sz="2000" dirty="0"/>
              <a:t>   </a:t>
            </a:r>
            <a:r>
              <a:rPr lang="en-IN" sz="2000" b="1" dirty="0"/>
              <a:t>LOOP </a:t>
            </a:r>
            <a:r>
              <a:rPr lang="en-IN" sz="2000" dirty="0"/>
              <a:t> </a:t>
            </a:r>
          </a:p>
          <a:p>
            <a:pPr>
              <a:spcBef>
                <a:spcPts val="600"/>
              </a:spcBef>
            </a:pPr>
            <a:r>
              <a:rPr lang="en-IN" sz="2000" dirty="0"/>
              <a:t>        statements;   </a:t>
            </a:r>
          </a:p>
          <a:p>
            <a:pPr>
              <a:spcBef>
                <a:spcPts val="600"/>
              </a:spcBef>
            </a:pPr>
            <a:r>
              <a:rPr lang="en-IN" sz="2000" b="1" dirty="0"/>
              <a:t>   END</a:t>
            </a:r>
            <a:r>
              <a:rPr lang="en-IN" sz="2000" dirty="0"/>
              <a:t> </a:t>
            </a:r>
            <a:r>
              <a:rPr lang="en-IN" sz="2000" b="1" dirty="0"/>
              <a:t>LOOP;</a:t>
            </a:r>
            <a:r>
              <a:rPr lang="en-IN" sz="2000" dirty="0"/>
              <a:t> </a:t>
            </a:r>
            <a:endParaRPr lang="en-IN" sz="2000" dirty="0" smtClean="0"/>
          </a:p>
          <a:p>
            <a:pPr marL="285750" indent="-285750">
              <a:spcBef>
                <a:spcPts val="600"/>
              </a:spcBef>
              <a:buFont typeface="Wingdings" pitchFamily="2" charset="2"/>
              <a:buChar char="Ø"/>
            </a:pPr>
            <a:r>
              <a:rPr lang="en-IN" sz="2000" b="1" dirty="0" err="1" smtClean="0"/>
              <a:t>i</a:t>
            </a:r>
            <a:r>
              <a:rPr lang="en-IN" sz="2000" b="1" dirty="0" smtClean="0"/>
              <a:t> value starts from 1, step size is 1 and final value is 10.</a:t>
            </a:r>
          </a:p>
          <a:p>
            <a:pPr marL="285750" indent="-285750">
              <a:spcBef>
                <a:spcPts val="600"/>
              </a:spcBef>
              <a:buFont typeface="Wingdings" pitchFamily="2" charset="2"/>
              <a:buChar char="Ø"/>
            </a:pPr>
            <a:r>
              <a:rPr lang="en-IN" sz="2000" b="1" dirty="0" smtClean="0"/>
              <a:t>Cannot change step size.</a:t>
            </a:r>
          </a:p>
        </p:txBody>
      </p:sp>
    </p:spTree>
    <p:extLst>
      <p:ext uri="{BB962C8B-B14F-4D97-AF65-F5344CB8AC3E}">
        <p14:creationId xmlns:p14="http://schemas.microsoft.com/office/powerpoint/2010/main" val="418937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23</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FOR Loop (IN REVERSE)</a:t>
            </a:r>
            <a:endParaRPr lang="en-IN" sz="2400" dirty="0"/>
          </a:p>
        </p:txBody>
      </p:sp>
      <p:sp>
        <p:nvSpPr>
          <p:cNvPr id="7" name="TextBox 6"/>
          <p:cNvSpPr txBox="1"/>
          <p:nvPr/>
        </p:nvSpPr>
        <p:spPr>
          <a:xfrm>
            <a:off x="381000" y="1752600"/>
            <a:ext cx="8305800" cy="4170372"/>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2000" b="1" dirty="0"/>
              <a:t>FOR</a:t>
            </a:r>
            <a:r>
              <a:rPr lang="en-IN" sz="2000" dirty="0"/>
              <a:t> counter </a:t>
            </a:r>
            <a:r>
              <a:rPr lang="en-IN" sz="2000" b="1" dirty="0"/>
              <a:t>IN</a:t>
            </a:r>
            <a:r>
              <a:rPr lang="en-IN" sz="2000" dirty="0"/>
              <a:t> </a:t>
            </a:r>
            <a:r>
              <a:rPr lang="en-IN" sz="2000" b="1" dirty="0" smtClean="0"/>
              <a:t>REVERSE</a:t>
            </a:r>
            <a:r>
              <a:rPr lang="en-IN" sz="2000" dirty="0" smtClean="0"/>
              <a:t> </a:t>
            </a:r>
            <a:r>
              <a:rPr lang="en-IN" sz="2000" dirty="0" err="1" smtClean="0"/>
              <a:t>initial_value</a:t>
            </a:r>
            <a:r>
              <a:rPr lang="en-IN" sz="2000" dirty="0"/>
              <a:t> </a:t>
            </a:r>
            <a:r>
              <a:rPr lang="en-IN" sz="2000" b="1" dirty="0"/>
              <a:t>..</a:t>
            </a:r>
            <a:r>
              <a:rPr lang="en-IN" sz="2000" dirty="0"/>
              <a:t> </a:t>
            </a:r>
            <a:r>
              <a:rPr lang="en-IN" sz="2000" dirty="0" err="1"/>
              <a:t>final_value</a:t>
            </a:r>
            <a:r>
              <a:rPr lang="en-IN" sz="2000" dirty="0"/>
              <a:t> </a:t>
            </a:r>
            <a:endParaRPr lang="en-IN" sz="2000" dirty="0" smtClean="0"/>
          </a:p>
          <a:p>
            <a:pPr>
              <a:spcBef>
                <a:spcPts val="600"/>
              </a:spcBef>
            </a:pPr>
            <a:r>
              <a:rPr lang="en-IN" sz="2000" dirty="0"/>
              <a:t> </a:t>
            </a:r>
            <a:r>
              <a:rPr lang="en-IN" sz="2000" dirty="0" smtClean="0"/>
              <a:t>  </a:t>
            </a:r>
            <a:r>
              <a:rPr lang="en-IN" sz="2000" b="1" dirty="0" smtClean="0"/>
              <a:t>LOOP</a:t>
            </a:r>
            <a:r>
              <a:rPr lang="en-IN" sz="2000" b="1" dirty="0"/>
              <a:t> </a:t>
            </a:r>
            <a:r>
              <a:rPr lang="en-IN" sz="2000" dirty="0"/>
              <a:t> </a:t>
            </a:r>
          </a:p>
          <a:p>
            <a:pPr>
              <a:spcBef>
                <a:spcPts val="600"/>
              </a:spcBef>
            </a:pPr>
            <a:r>
              <a:rPr lang="en-IN" sz="2000" dirty="0"/>
              <a:t>  </a:t>
            </a:r>
            <a:r>
              <a:rPr lang="en-IN" sz="2000" dirty="0" smtClean="0"/>
              <a:t>     </a:t>
            </a:r>
            <a:r>
              <a:rPr lang="en-IN" sz="2000" dirty="0"/>
              <a:t> statements;   </a:t>
            </a:r>
          </a:p>
          <a:p>
            <a:pPr>
              <a:spcBef>
                <a:spcPts val="600"/>
              </a:spcBef>
            </a:pPr>
            <a:r>
              <a:rPr lang="en-IN" sz="2000" b="1" dirty="0" smtClean="0"/>
              <a:t>   END</a:t>
            </a:r>
            <a:r>
              <a:rPr lang="en-IN" sz="2000" dirty="0"/>
              <a:t> </a:t>
            </a:r>
            <a:r>
              <a:rPr lang="en-IN" sz="2000" b="1" dirty="0"/>
              <a:t>LOOP;</a:t>
            </a:r>
            <a:r>
              <a:rPr lang="en-IN" sz="2000" dirty="0"/>
              <a:t>  </a:t>
            </a:r>
          </a:p>
          <a:p>
            <a:pPr>
              <a:spcBef>
                <a:spcPts val="600"/>
              </a:spcBef>
            </a:pPr>
            <a:r>
              <a:rPr lang="en-IN" sz="2000" dirty="0">
                <a:solidFill>
                  <a:srgbClr val="C00000"/>
                </a:solidFill>
              </a:rPr>
              <a:t> </a:t>
            </a:r>
            <a:r>
              <a:rPr lang="en-IN" sz="2000" dirty="0" smtClean="0">
                <a:solidFill>
                  <a:srgbClr val="C00000"/>
                </a:solidFill>
              </a:rPr>
              <a:t>** </a:t>
            </a:r>
            <a:r>
              <a:rPr lang="en-IN" sz="2000" dirty="0">
                <a:solidFill>
                  <a:srgbClr val="C00000"/>
                </a:solidFill>
              </a:rPr>
              <a:t>(NO NEED to declare </a:t>
            </a:r>
            <a:r>
              <a:rPr lang="en-IN" sz="2000" dirty="0" smtClean="0">
                <a:solidFill>
                  <a:srgbClr val="C00000"/>
                </a:solidFill>
              </a:rPr>
              <a:t>counter </a:t>
            </a:r>
            <a:r>
              <a:rPr lang="en-IN" sz="2000" dirty="0">
                <a:solidFill>
                  <a:srgbClr val="C00000"/>
                </a:solidFill>
              </a:rPr>
              <a:t>in declare section)</a:t>
            </a:r>
          </a:p>
          <a:p>
            <a:r>
              <a:rPr lang="en-IN" sz="2000" b="1" dirty="0" smtClean="0"/>
              <a:t>e.g.</a:t>
            </a:r>
          </a:p>
          <a:p>
            <a:pPr>
              <a:spcBef>
                <a:spcPts val="600"/>
              </a:spcBef>
            </a:pPr>
            <a:r>
              <a:rPr lang="en-IN" sz="2000" b="1" dirty="0"/>
              <a:t>FOR</a:t>
            </a:r>
            <a:r>
              <a:rPr lang="en-IN" sz="2000" dirty="0"/>
              <a:t> </a:t>
            </a:r>
            <a:r>
              <a:rPr lang="en-IN" sz="2000" dirty="0" err="1" smtClean="0"/>
              <a:t>i</a:t>
            </a:r>
            <a:r>
              <a:rPr lang="en-IN" sz="2000" dirty="0"/>
              <a:t> </a:t>
            </a:r>
            <a:r>
              <a:rPr lang="en-IN" sz="2000" b="1" dirty="0"/>
              <a:t>IN</a:t>
            </a:r>
            <a:r>
              <a:rPr lang="en-IN" sz="2000" dirty="0"/>
              <a:t> </a:t>
            </a:r>
            <a:r>
              <a:rPr lang="en-IN" sz="2000" b="1" dirty="0"/>
              <a:t> REVERSE </a:t>
            </a:r>
            <a:r>
              <a:rPr lang="en-IN" sz="2000" dirty="0" smtClean="0"/>
              <a:t>1</a:t>
            </a:r>
            <a:r>
              <a:rPr lang="en-IN" sz="2000" dirty="0"/>
              <a:t> </a:t>
            </a:r>
            <a:r>
              <a:rPr lang="en-IN" sz="2000" b="1" dirty="0"/>
              <a:t>..</a:t>
            </a:r>
            <a:r>
              <a:rPr lang="en-IN" sz="2000" dirty="0"/>
              <a:t> </a:t>
            </a:r>
            <a:r>
              <a:rPr lang="en-IN" sz="2000" dirty="0" smtClean="0"/>
              <a:t>10         </a:t>
            </a:r>
            <a:r>
              <a:rPr lang="en-IN" sz="2000" dirty="0" smtClean="0">
                <a:solidFill>
                  <a:srgbClr val="3E6A54"/>
                </a:solidFill>
              </a:rPr>
              <a:t>/* no need to declare </a:t>
            </a:r>
            <a:r>
              <a:rPr lang="en-IN" sz="2000" dirty="0" err="1" smtClean="0">
                <a:solidFill>
                  <a:srgbClr val="3E6A54"/>
                </a:solidFill>
              </a:rPr>
              <a:t>i</a:t>
            </a:r>
            <a:r>
              <a:rPr lang="en-IN" sz="2000" dirty="0" smtClean="0">
                <a:solidFill>
                  <a:srgbClr val="3E6A54"/>
                </a:solidFill>
              </a:rPr>
              <a:t> */</a:t>
            </a:r>
            <a:endParaRPr lang="en-IN" sz="2000" dirty="0">
              <a:solidFill>
                <a:srgbClr val="3E6A54"/>
              </a:solidFill>
            </a:endParaRPr>
          </a:p>
          <a:p>
            <a:pPr>
              <a:spcBef>
                <a:spcPts val="600"/>
              </a:spcBef>
            </a:pPr>
            <a:r>
              <a:rPr lang="en-IN" sz="2000" dirty="0"/>
              <a:t>   </a:t>
            </a:r>
            <a:r>
              <a:rPr lang="en-IN" sz="2000" b="1" dirty="0"/>
              <a:t>LOOP </a:t>
            </a:r>
            <a:r>
              <a:rPr lang="en-IN" sz="2000" dirty="0"/>
              <a:t> </a:t>
            </a:r>
          </a:p>
          <a:p>
            <a:pPr>
              <a:spcBef>
                <a:spcPts val="600"/>
              </a:spcBef>
            </a:pPr>
            <a:r>
              <a:rPr lang="en-IN" sz="2000" dirty="0"/>
              <a:t>        statements;   </a:t>
            </a:r>
          </a:p>
          <a:p>
            <a:pPr>
              <a:spcBef>
                <a:spcPts val="600"/>
              </a:spcBef>
            </a:pPr>
            <a:r>
              <a:rPr lang="en-IN" sz="2000" b="1" dirty="0"/>
              <a:t>   END</a:t>
            </a:r>
            <a:r>
              <a:rPr lang="en-IN" sz="2000" dirty="0"/>
              <a:t> </a:t>
            </a:r>
            <a:r>
              <a:rPr lang="en-IN" sz="2000" b="1" dirty="0"/>
              <a:t>LOOP;</a:t>
            </a:r>
            <a:r>
              <a:rPr lang="en-IN" sz="2000" dirty="0"/>
              <a:t> </a:t>
            </a:r>
            <a:endParaRPr lang="en-IN" sz="2000" dirty="0" smtClean="0"/>
          </a:p>
          <a:p>
            <a:pPr marL="285750" indent="-285750">
              <a:spcBef>
                <a:spcPts val="600"/>
              </a:spcBef>
              <a:buFont typeface="Wingdings" pitchFamily="2" charset="2"/>
              <a:buChar char="Ø"/>
            </a:pPr>
            <a:r>
              <a:rPr lang="en-IN" sz="2000" b="1" dirty="0" err="1" smtClean="0"/>
              <a:t>i</a:t>
            </a:r>
            <a:r>
              <a:rPr lang="en-IN" sz="2000" b="1" dirty="0" smtClean="0"/>
              <a:t> value starts from 10, step size is -1 and final value is 1.</a:t>
            </a:r>
          </a:p>
        </p:txBody>
      </p:sp>
    </p:spTree>
    <p:extLst>
      <p:ext uri="{BB962C8B-B14F-4D97-AF65-F5344CB8AC3E}">
        <p14:creationId xmlns:p14="http://schemas.microsoft.com/office/powerpoint/2010/main" val="109209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24</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CONTINUE command</a:t>
            </a:r>
            <a:endParaRPr lang="en-IN" sz="2400" dirty="0"/>
          </a:p>
        </p:txBody>
      </p:sp>
      <p:sp>
        <p:nvSpPr>
          <p:cNvPr id="7" name="TextBox 6"/>
          <p:cNvSpPr txBox="1"/>
          <p:nvPr/>
        </p:nvSpPr>
        <p:spPr>
          <a:xfrm>
            <a:off x="381000" y="1295400"/>
            <a:ext cx="7772400" cy="5324535"/>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1800" b="1" dirty="0"/>
              <a:t>DECLARE  </a:t>
            </a:r>
          </a:p>
          <a:p>
            <a:pPr>
              <a:spcBef>
                <a:spcPts val="600"/>
              </a:spcBef>
            </a:pPr>
            <a:r>
              <a:rPr lang="en-IN" sz="1800" b="1" dirty="0"/>
              <a:t>  </a:t>
            </a:r>
            <a:r>
              <a:rPr lang="en-IN" sz="1800" b="1" dirty="0" smtClean="0"/>
              <a:t>a </a:t>
            </a:r>
            <a:r>
              <a:rPr lang="en-IN" sz="1800" b="1" dirty="0"/>
              <a:t>NUMBER := 0;  </a:t>
            </a:r>
          </a:p>
          <a:p>
            <a:pPr>
              <a:spcBef>
                <a:spcPts val="600"/>
              </a:spcBef>
            </a:pPr>
            <a:r>
              <a:rPr lang="en-IN" sz="1800" b="1" dirty="0"/>
              <a:t>BEGIN  </a:t>
            </a:r>
          </a:p>
          <a:p>
            <a:pPr>
              <a:spcBef>
                <a:spcPts val="600"/>
              </a:spcBef>
            </a:pPr>
            <a:r>
              <a:rPr lang="en-IN" sz="1800" b="1" dirty="0"/>
              <a:t>  LOOP </a:t>
            </a:r>
            <a:endParaRPr lang="en-IN" sz="1800" b="1" dirty="0" smtClean="0"/>
          </a:p>
          <a:p>
            <a:pPr>
              <a:spcBef>
                <a:spcPts val="600"/>
              </a:spcBef>
            </a:pPr>
            <a:r>
              <a:rPr lang="en-IN" sz="1800" b="1" dirty="0"/>
              <a:t> </a:t>
            </a:r>
            <a:r>
              <a:rPr lang="en-IN" sz="1800" b="1" dirty="0" smtClean="0"/>
              <a:t>   a </a:t>
            </a:r>
            <a:r>
              <a:rPr lang="en-IN" sz="1800" b="1" dirty="0"/>
              <a:t>:= </a:t>
            </a:r>
            <a:r>
              <a:rPr lang="en-IN" sz="1800" b="1" dirty="0" smtClean="0"/>
              <a:t>a </a:t>
            </a:r>
            <a:r>
              <a:rPr lang="en-IN" sz="1800" b="1" dirty="0"/>
              <a:t>+ 1;  </a:t>
            </a:r>
          </a:p>
          <a:p>
            <a:pPr>
              <a:spcBef>
                <a:spcPts val="600"/>
              </a:spcBef>
            </a:pPr>
            <a:r>
              <a:rPr lang="en-IN" sz="1800" b="1" dirty="0"/>
              <a:t>    IF </a:t>
            </a:r>
            <a:r>
              <a:rPr lang="en-IN" sz="1800" b="1" dirty="0" smtClean="0"/>
              <a:t>a </a:t>
            </a:r>
            <a:r>
              <a:rPr lang="en-IN" sz="1800" b="1" dirty="0"/>
              <a:t>&lt; </a:t>
            </a:r>
            <a:r>
              <a:rPr lang="en-IN" sz="1800" b="1" dirty="0" smtClean="0"/>
              <a:t>= 3 </a:t>
            </a:r>
            <a:r>
              <a:rPr lang="en-IN" sz="1800" b="1" dirty="0"/>
              <a:t>THEN </a:t>
            </a:r>
          </a:p>
          <a:p>
            <a:pPr>
              <a:spcBef>
                <a:spcPts val="600"/>
              </a:spcBef>
            </a:pPr>
            <a:r>
              <a:rPr lang="en-IN" sz="1800" b="1" dirty="0"/>
              <a:t>        DBMS_OUTPUT.PUT_LINE ('*');  </a:t>
            </a:r>
          </a:p>
          <a:p>
            <a:pPr>
              <a:spcBef>
                <a:spcPts val="600"/>
              </a:spcBef>
            </a:pPr>
            <a:r>
              <a:rPr lang="en-IN" sz="1800" b="1" dirty="0"/>
              <a:t>      </a:t>
            </a:r>
            <a:r>
              <a:rPr lang="en-IN" sz="1800" b="1" dirty="0" smtClean="0"/>
              <a:t>  CONTINUE</a:t>
            </a:r>
            <a:r>
              <a:rPr lang="en-IN" sz="1800" b="1" dirty="0"/>
              <a:t>;  </a:t>
            </a:r>
          </a:p>
          <a:p>
            <a:pPr>
              <a:spcBef>
                <a:spcPts val="600"/>
              </a:spcBef>
            </a:pPr>
            <a:r>
              <a:rPr lang="en-IN" sz="1800" b="1" dirty="0"/>
              <a:t>    END IF;  </a:t>
            </a:r>
          </a:p>
          <a:p>
            <a:pPr>
              <a:spcBef>
                <a:spcPts val="600"/>
              </a:spcBef>
            </a:pPr>
            <a:r>
              <a:rPr lang="en-IN" sz="1800" b="1" dirty="0"/>
              <a:t>    DBMS_OUTPUT.PUT_LINE  </a:t>
            </a:r>
            <a:r>
              <a:rPr lang="en-IN" sz="1800" b="1" dirty="0" smtClean="0"/>
              <a:t>('#');  </a:t>
            </a:r>
            <a:endParaRPr lang="en-IN" sz="1800" b="1" dirty="0"/>
          </a:p>
          <a:p>
            <a:pPr>
              <a:spcBef>
                <a:spcPts val="600"/>
              </a:spcBef>
            </a:pPr>
            <a:r>
              <a:rPr lang="en-IN" sz="1800" b="1" dirty="0"/>
              <a:t>    EXIT WHEN </a:t>
            </a:r>
            <a:r>
              <a:rPr lang="en-IN" sz="1800" b="1" dirty="0" smtClean="0"/>
              <a:t>a </a:t>
            </a:r>
            <a:r>
              <a:rPr lang="en-IN" sz="1800" b="1" dirty="0"/>
              <a:t>= </a:t>
            </a:r>
            <a:r>
              <a:rPr lang="en-IN" sz="1800" b="1" dirty="0" smtClean="0"/>
              <a:t>6;  </a:t>
            </a:r>
            <a:endParaRPr lang="en-IN" sz="1800" b="1" dirty="0"/>
          </a:p>
          <a:p>
            <a:pPr>
              <a:spcBef>
                <a:spcPts val="600"/>
              </a:spcBef>
            </a:pPr>
            <a:r>
              <a:rPr lang="en-IN" sz="1800" b="1" dirty="0"/>
              <a:t>  END LOOP;  </a:t>
            </a:r>
          </a:p>
          <a:p>
            <a:pPr>
              <a:spcBef>
                <a:spcPts val="600"/>
              </a:spcBef>
            </a:pPr>
            <a:r>
              <a:rPr lang="en-IN" sz="1800" b="1" dirty="0"/>
              <a:t>   </a:t>
            </a:r>
            <a:r>
              <a:rPr lang="en-IN" sz="1800" b="1" dirty="0" smtClean="0"/>
              <a:t>  </a:t>
            </a:r>
            <a:r>
              <a:rPr lang="en-IN" sz="1800" b="1" dirty="0"/>
              <a:t>DBMS_OUTPUT.PUT_LINE (' After loop:  </a:t>
            </a:r>
            <a:r>
              <a:rPr lang="en-IN" sz="1800" b="1" dirty="0" smtClean="0"/>
              <a:t>a </a:t>
            </a:r>
            <a:r>
              <a:rPr lang="en-IN" sz="1800" b="1" dirty="0"/>
              <a:t>= ' || </a:t>
            </a:r>
            <a:r>
              <a:rPr lang="en-IN" sz="1800" b="1" dirty="0" smtClean="0"/>
              <a:t>TO_CHAR(a));  </a:t>
            </a:r>
            <a:endParaRPr lang="en-IN" sz="1800" b="1" dirty="0"/>
          </a:p>
          <a:p>
            <a:pPr>
              <a:spcBef>
                <a:spcPts val="600"/>
              </a:spcBef>
            </a:pPr>
            <a:r>
              <a:rPr lang="en-IN" sz="1800" b="1" dirty="0"/>
              <a:t>END;  </a:t>
            </a:r>
          </a:p>
          <a:p>
            <a:pPr>
              <a:spcBef>
                <a:spcPts val="600"/>
              </a:spcBef>
            </a:pPr>
            <a:r>
              <a:rPr lang="en-IN" sz="1800" b="1" dirty="0"/>
              <a:t>/ </a:t>
            </a:r>
            <a:endParaRPr lang="en-IN" sz="1800" b="1" dirty="0" smtClean="0"/>
          </a:p>
        </p:txBody>
      </p:sp>
      <p:sp>
        <p:nvSpPr>
          <p:cNvPr id="5" name="TextBox 4"/>
          <p:cNvSpPr txBox="1"/>
          <p:nvPr/>
        </p:nvSpPr>
        <p:spPr>
          <a:xfrm>
            <a:off x="6553200" y="2971800"/>
            <a:ext cx="2209800" cy="2246769"/>
          </a:xfrm>
          <a:prstGeom prst="rect">
            <a:avLst/>
          </a:prstGeom>
          <a:solidFill>
            <a:schemeClr val="accent2">
              <a:lumMod val="20000"/>
              <a:lumOff val="80000"/>
            </a:schemeClr>
          </a:solidFill>
          <a:ln w="25400">
            <a:solidFill>
              <a:schemeClr val="accent1"/>
            </a:solidFill>
          </a:ln>
        </p:spPr>
        <p:txBody>
          <a:bodyPr wrap="square" rtlCol="0">
            <a:spAutoFit/>
          </a:bodyPr>
          <a:lstStyle/>
          <a:p>
            <a:r>
              <a:rPr lang="en-IN" sz="2000" dirty="0"/>
              <a:t>*</a:t>
            </a:r>
            <a:br>
              <a:rPr lang="en-IN" sz="2000" dirty="0"/>
            </a:br>
            <a:r>
              <a:rPr lang="en-IN" sz="2000" dirty="0"/>
              <a:t>*</a:t>
            </a:r>
            <a:br>
              <a:rPr lang="en-IN" sz="2000" dirty="0"/>
            </a:br>
            <a:r>
              <a:rPr lang="en-IN" sz="2000" dirty="0"/>
              <a:t>*</a:t>
            </a:r>
            <a:br>
              <a:rPr lang="en-IN" sz="2000" dirty="0"/>
            </a:br>
            <a:r>
              <a:rPr lang="en-IN" sz="2000" dirty="0"/>
              <a:t>#</a:t>
            </a:r>
            <a:br>
              <a:rPr lang="en-IN" sz="2000" dirty="0"/>
            </a:br>
            <a:r>
              <a:rPr lang="en-IN" sz="2000" dirty="0"/>
              <a:t>#</a:t>
            </a:r>
            <a:br>
              <a:rPr lang="en-IN" sz="2000" dirty="0"/>
            </a:br>
            <a:r>
              <a:rPr lang="en-IN" sz="2000" dirty="0"/>
              <a:t>#</a:t>
            </a:r>
            <a:br>
              <a:rPr lang="en-IN" sz="2000" dirty="0"/>
            </a:br>
            <a:r>
              <a:rPr lang="en-IN" sz="2000" dirty="0"/>
              <a:t>After loop: </a:t>
            </a:r>
            <a:r>
              <a:rPr lang="en-IN" sz="2000" dirty="0" smtClean="0"/>
              <a:t>a </a:t>
            </a:r>
            <a:r>
              <a:rPr lang="en-IN" sz="2000" dirty="0"/>
              <a:t>= 6</a:t>
            </a:r>
          </a:p>
        </p:txBody>
      </p:sp>
      <p:sp>
        <p:nvSpPr>
          <p:cNvPr id="3" name="Rectangle 2"/>
          <p:cNvSpPr/>
          <p:nvPr/>
        </p:nvSpPr>
        <p:spPr>
          <a:xfrm>
            <a:off x="1905000" y="2346964"/>
            <a:ext cx="6096000" cy="338554"/>
          </a:xfrm>
          <a:prstGeom prst="rect">
            <a:avLst/>
          </a:prstGeom>
        </p:spPr>
        <p:txBody>
          <a:bodyPr wrap="square">
            <a:spAutoFit/>
          </a:bodyPr>
          <a:lstStyle/>
          <a:p>
            <a:pPr>
              <a:spcBef>
                <a:spcPts val="600"/>
              </a:spcBef>
            </a:pPr>
            <a:r>
              <a:rPr lang="en-IN" sz="1600" b="1" dirty="0">
                <a:solidFill>
                  <a:srgbClr val="00B050"/>
                </a:solidFill>
              </a:rPr>
              <a:t>-- After CONTINUE statement, control resumes here</a:t>
            </a:r>
            <a:r>
              <a:rPr lang="en-IN" sz="1600" b="1" dirty="0"/>
              <a:t>  </a:t>
            </a:r>
          </a:p>
        </p:txBody>
      </p:sp>
    </p:spTree>
    <p:extLst>
      <p:ext uri="{BB962C8B-B14F-4D97-AF65-F5344CB8AC3E}">
        <p14:creationId xmlns:p14="http://schemas.microsoft.com/office/powerpoint/2010/main" val="137065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25</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Nested Loops</a:t>
            </a:r>
            <a:endParaRPr lang="en-IN" sz="2400" dirty="0"/>
          </a:p>
        </p:txBody>
      </p:sp>
      <p:sp>
        <p:nvSpPr>
          <p:cNvPr id="7" name="TextBox 6"/>
          <p:cNvSpPr txBox="1"/>
          <p:nvPr/>
        </p:nvSpPr>
        <p:spPr>
          <a:xfrm>
            <a:off x="533400" y="2438400"/>
            <a:ext cx="3505200" cy="2092881"/>
          </a:xfrm>
          <a:prstGeom prst="rect">
            <a:avLst/>
          </a:prstGeom>
          <a:solidFill>
            <a:schemeClr val="bg2">
              <a:lumMod val="20000"/>
              <a:lumOff val="80000"/>
            </a:schemeClr>
          </a:solidFill>
          <a:ln w="25400">
            <a:solidFill>
              <a:schemeClr val="accent1"/>
            </a:solidFill>
          </a:ln>
        </p:spPr>
        <p:txBody>
          <a:bodyPr wrap="square" rtlCol="0">
            <a:spAutoFit/>
          </a:bodyPr>
          <a:lstStyle/>
          <a:p>
            <a:pPr marL="285750" indent="-285750">
              <a:spcBef>
                <a:spcPts val="600"/>
              </a:spcBef>
              <a:buFont typeface="Wingdings" pitchFamily="2" charset="2"/>
              <a:buChar char="Ø"/>
            </a:pPr>
            <a:r>
              <a:rPr lang="en-IN" sz="2000" dirty="0" smtClean="0">
                <a:solidFill>
                  <a:srgbClr val="C00000"/>
                </a:solidFill>
              </a:rPr>
              <a:t>A loop inside a loop</a:t>
            </a:r>
          </a:p>
          <a:p>
            <a:pPr marL="285750" indent="-285750">
              <a:spcBef>
                <a:spcPts val="600"/>
              </a:spcBef>
              <a:buFont typeface="Wingdings" pitchFamily="2" charset="2"/>
              <a:buChar char="Ø"/>
            </a:pPr>
            <a:r>
              <a:rPr lang="en-IN" sz="2000" dirty="0" smtClean="0">
                <a:solidFill>
                  <a:srgbClr val="C00000"/>
                </a:solidFill>
              </a:rPr>
              <a:t>Can have any number of nested loops</a:t>
            </a:r>
          </a:p>
          <a:p>
            <a:pPr marL="285750" indent="-285750">
              <a:spcBef>
                <a:spcPts val="600"/>
              </a:spcBef>
              <a:buFont typeface="Wingdings" pitchFamily="2" charset="2"/>
              <a:buChar char="Ø"/>
            </a:pPr>
            <a:r>
              <a:rPr lang="en-IN" sz="2000" dirty="0" smtClean="0">
                <a:solidFill>
                  <a:srgbClr val="C00000"/>
                </a:solidFill>
              </a:rPr>
              <a:t>&lt;&lt;label name&gt;&gt;   (Can give a name to that point of program)</a:t>
            </a:r>
          </a:p>
        </p:txBody>
      </p:sp>
      <p:sp>
        <p:nvSpPr>
          <p:cNvPr id="6" name="TextBox 5"/>
          <p:cNvSpPr txBox="1"/>
          <p:nvPr/>
        </p:nvSpPr>
        <p:spPr>
          <a:xfrm>
            <a:off x="4495800" y="1524000"/>
            <a:ext cx="3733800" cy="4801314"/>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dirty="0" smtClean="0"/>
              <a:t>DECLARE    </a:t>
            </a:r>
          </a:p>
          <a:p>
            <a:pPr>
              <a:spcBef>
                <a:spcPts val="0"/>
              </a:spcBef>
            </a:pPr>
            <a:r>
              <a:rPr lang="en-IN" sz="1800" dirty="0"/>
              <a:t> </a:t>
            </a:r>
            <a:r>
              <a:rPr lang="en-IN" sz="1800" dirty="0" smtClean="0"/>
              <a:t> </a:t>
            </a:r>
            <a:r>
              <a:rPr lang="en-IN" sz="1800" dirty="0" err="1" smtClean="0"/>
              <a:t>i</a:t>
            </a:r>
            <a:r>
              <a:rPr lang="en-IN" sz="1800" dirty="0" smtClean="0"/>
              <a:t> </a:t>
            </a:r>
            <a:r>
              <a:rPr lang="en-IN" sz="1800" dirty="0"/>
              <a:t>number(1);    </a:t>
            </a:r>
            <a:endParaRPr lang="en-IN" sz="1800" dirty="0" smtClean="0"/>
          </a:p>
          <a:p>
            <a:pPr>
              <a:spcBef>
                <a:spcPts val="0"/>
              </a:spcBef>
            </a:pPr>
            <a:r>
              <a:rPr lang="en-IN" sz="1800" dirty="0"/>
              <a:t> </a:t>
            </a:r>
            <a:r>
              <a:rPr lang="en-IN" sz="1800" dirty="0" smtClean="0"/>
              <a:t> j </a:t>
            </a:r>
            <a:r>
              <a:rPr lang="en-IN" sz="1800" dirty="0"/>
              <a:t>number(1); </a:t>
            </a:r>
            <a:endParaRPr lang="en-IN" sz="1800" dirty="0" smtClean="0"/>
          </a:p>
          <a:p>
            <a:pPr>
              <a:spcBef>
                <a:spcPts val="0"/>
              </a:spcBef>
            </a:pPr>
            <a:r>
              <a:rPr lang="en-IN" sz="1800" dirty="0" smtClean="0"/>
              <a:t>BEGIN    </a:t>
            </a:r>
          </a:p>
          <a:p>
            <a:pPr>
              <a:spcBef>
                <a:spcPts val="0"/>
              </a:spcBef>
            </a:pPr>
            <a:r>
              <a:rPr lang="en-IN" sz="1800" dirty="0" smtClean="0"/>
              <a:t>&lt;&lt; </a:t>
            </a:r>
            <a:r>
              <a:rPr lang="en-IN" sz="1800" dirty="0" err="1"/>
              <a:t>outer_loop</a:t>
            </a:r>
            <a:r>
              <a:rPr lang="en-IN" sz="1800" dirty="0"/>
              <a:t> &gt;&gt;    </a:t>
            </a:r>
            <a:endParaRPr lang="en-IN" sz="1800" dirty="0" smtClean="0"/>
          </a:p>
          <a:p>
            <a:pPr>
              <a:spcBef>
                <a:spcPts val="0"/>
              </a:spcBef>
            </a:pPr>
            <a:r>
              <a:rPr lang="en-IN" sz="1800" dirty="0"/>
              <a:t> </a:t>
            </a:r>
            <a:r>
              <a:rPr lang="en-IN" sz="1800" dirty="0" smtClean="0"/>
              <a:t>    </a:t>
            </a:r>
            <a:r>
              <a:rPr lang="en-IN" sz="1800" b="1" dirty="0" smtClean="0"/>
              <a:t>FOR </a:t>
            </a:r>
            <a:r>
              <a:rPr lang="en-IN" sz="1800" b="1" dirty="0" err="1"/>
              <a:t>i</a:t>
            </a:r>
            <a:r>
              <a:rPr lang="en-IN" sz="1800" b="1" dirty="0"/>
              <a:t> IN 1..3 </a:t>
            </a:r>
            <a:endParaRPr lang="en-IN" sz="1800" b="1" dirty="0" smtClean="0"/>
          </a:p>
          <a:p>
            <a:pPr>
              <a:spcBef>
                <a:spcPts val="0"/>
              </a:spcBef>
            </a:pPr>
            <a:r>
              <a:rPr lang="en-IN" sz="1800" b="1" dirty="0"/>
              <a:t> </a:t>
            </a:r>
            <a:r>
              <a:rPr lang="en-IN" sz="1800" b="1" dirty="0" smtClean="0"/>
              <a:t>        loop</a:t>
            </a:r>
          </a:p>
          <a:p>
            <a:pPr>
              <a:spcBef>
                <a:spcPts val="0"/>
              </a:spcBef>
            </a:pPr>
            <a:r>
              <a:rPr lang="en-IN" sz="1800" b="1" dirty="0"/>
              <a:t> </a:t>
            </a:r>
            <a:r>
              <a:rPr lang="en-IN" sz="1800" b="1" dirty="0" smtClean="0"/>
              <a:t>               statements;       </a:t>
            </a:r>
          </a:p>
          <a:p>
            <a:pPr>
              <a:spcBef>
                <a:spcPts val="0"/>
              </a:spcBef>
            </a:pPr>
            <a:r>
              <a:rPr lang="en-IN" sz="1800" dirty="0"/>
              <a:t> </a:t>
            </a:r>
            <a:r>
              <a:rPr lang="en-IN" sz="1800" dirty="0" smtClean="0"/>
              <a:t>             &lt;&lt; </a:t>
            </a:r>
            <a:r>
              <a:rPr lang="en-IN" sz="1800" dirty="0" err="1"/>
              <a:t>inner_loop</a:t>
            </a:r>
            <a:r>
              <a:rPr lang="en-IN" sz="1800" dirty="0"/>
              <a:t> &gt;&gt;       </a:t>
            </a:r>
            <a:endParaRPr lang="en-IN" sz="1800" dirty="0" smtClean="0"/>
          </a:p>
          <a:p>
            <a:pPr>
              <a:spcBef>
                <a:spcPts val="0"/>
              </a:spcBef>
            </a:pPr>
            <a:r>
              <a:rPr lang="en-IN" sz="1800" dirty="0"/>
              <a:t> </a:t>
            </a:r>
            <a:r>
              <a:rPr lang="en-IN" sz="1800" dirty="0" smtClean="0"/>
              <a:t>              </a:t>
            </a:r>
            <a:r>
              <a:rPr lang="en-IN" sz="1800" b="1" dirty="0" smtClean="0">
                <a:solidFill>
                  <a:srgbClr val="00B050"/>
                </a:solidFill>
              </a:rPr>
              <a:t>FOR </a:t>
            </a:r>
            <a:r>
              <a:rPr lang="en-IN" sz="1800" b="1" dirty="0">
                <a:solidFill>
                  <a:srgbClr val="00B050"/>
                </a:solidFill>
              </a:rPr>
              <a:t>j IN 1..3 </a:t>
            </a:r>
            <a:endParaRPr lang="en-IN" sz="1800" b="1" dirty="0" smtClean="0">
              <a:solidFill>
                <a:srgbClr val="00B050"/>
              </a:solidFill>
            </a:endParaRPr>
          </a:p>
          <a:p>
            <a:pPr>
              <a:spcBef>
                <a:spcPts val="0"/>
              </a:spcBef>
            </a:pPr>
            <a:r>
              <a:rPr lang="en-IN" sz="1800" b="1" dirty="0">
                <a:solidFill>
                  <a:srgbClr val="00B050"/>
                </a:solidFill>
              </a:rPr>
              <a:t> </a:t>
            </a:r>
            <a:r>
              <a:rPr lang="en-IN" sz="1800" b="1" dirty="0" smtClean="0">
                <a:solidFill>
                  <a:srgbClr val="00B050"/>
                </a:solidFill>
              </a:rPr>
              <a:t>                  loop          </a:t>
            </a:r>
          </a:p>
          <a:p>
            <a:pPr>
              <a:spcBef>
                <a:spcPts val="0"/>
              </a:spcBef>
            </a:pPr>
            <a:r>
              <a:rPr lang="en-IN" sz="1800" b="1" dirty="0" smtClean="0">
                <a:solidFill>
                  <a:srgbClr val="00B050"/>
                </a:solidFill>
              </a:rPr>
              <a:t>                          statements;</a:t>
            </a:r>
          </a:p>
          <a:p>
            <a:pPr>
              <a:spcBef>
                <a:spcPts val="0"/>
              </a:spcBef>
            </a:pPr>
            <a:r>
              <a:rPr lang="en-IN" sz="1800" b="1" dirty="0">
                <a:solidFill>
                  <a:srgbClr val="00B050"/>
                </a:solidFill>
              </a:rPr>
              <a:t> </a:t>
            </a:r>
            <a:r>
              <a:rPr lang="en-IN" sz="1800" b="1" dirty="0" smtClean="0">
                <a:solidFill>
                  <a:srgbClr val="00B050"/>
                </a:solidFill>
              </a:rPr>
              <a:t>               END loop;</a:t>
            </a:r>
          </a:p>
          <a:p>
            <a:pPr>
              <a:spcBef>
                <a:spcPts val="0"/>
              </a:spcBef>
            </a:pPr>
            <a:r>
              <a:rPr lang="en-IN" sz="1800" b="1" dirty="0">
                <a:solidFill>
                  <a:srgbClr val="00B050"/>
                </a:solidFill>
              </a:rPr>
              <a:t> </a:t>
            </a:r>
            <a:r>
              <a:rPr lang="en-IN" sz="1800" b="1" dirty="0" smtClean="0">
                <a:solidFill>
                  <a:srgbClr val="00B050"/>
                </a:solidFill>
              </a:rPr>
              <a:t>               </a:t>
            </a:r>
            <a:r>
              <a:rPr lang="en-IN" sz="1800" b="1" dirty="0" smtClean="0"/>
              <a:t>statements;    </a:t>
            </a:r>
          </a:p>
          <a:p>
            <a:pPr>
              <a:spcBef>
                <a:spcPts val="0"/>
              </a:spcBef>
            </a:pPr>
            <a:r>
              <a:rPr lang="en-IN" sz="1800" dirty="0"/>
              <a:t> </a:t>
            </a:r>
            <a:r>
              <a:rPr lang="en-IN" sz="1800" dirty="0" smtClean="0"/>
              <a:t>        </a:t>
            </a:r>
            <a:r>
              <a:rPr lang="en-IN" sz="1800" b="1" dirty="0" smtClean="0"/>
              <a:t>END loop; </a:t>
            </a:r>
          </a:p>
          <a:p>
            <a:pPr>
              <a:spcBef>
                <a:spcPts val="0"/>
              </a:spcBef>
            </a:pPr>
            <a:r>
              <a:rPr lang="en-IN" sz="1800" dirty="0" smtClean="0"/>
              <a:t>END</a:t>
            </a:r>
            <a:r>
              <a:rPr lang="en-IN" sz="1800" dirty="0"/>
              <a:t>; </a:t>
            </a:r>
            <a:endParaRPr lang="en-IN" sz="1800" dirty="0" smtClean="0"/>
          </a:p>
          <a:p>
            <a:pPr>
              <a:spcBef>
                <a:spcPts val="0"/>
              </a:spcBef>
            </a:pPr>
            <a:r>
              <a:rPr lang="en-IN" sz="1800" dirty="0" smtClean="0"/>
              <a:t>/</a:t>
            </a:r>
            <a:endParaRPr lang="en-IN" sz="1800" dirty="0">
              <a:effectLst/>
            </a:endParaRPr>
          </a:p>
        </p:txBody>
      </p:sp>
    </p:spTree>
    <p:extLst>
      <p:ext uri="{BB962C8B-B14F-4D97-AF65-F5344CB8AC3E}">
        <p14:creationId xmlns:p14="http://schemas.microsoft.com/office/powerpoint/2010/main" val="114198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26</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Unconditional Jump (GOTO)</a:t>
            </a:r>
            <a:endParaRPr lang="en-IN" sz="2400" dirty="0"/>
          </a:p>
        </p:txBody>
      </p:sp>
      <p:sp>
        <p:nvSpPr>
          <p:cNvPr id="7" name="TextBox 6"/>
          <p:cNvSpPr txBox="1"/>
          <p:nvPr/>
        </p:nvSpPr>
        <p:spPr>
          <a:xfrm>
            <a:off x="381000" y="1676400"/>
            <a:ext cx="4109460" cy="3170099"/>
          </a:xfrm>
          <a:prstGeom prst="rect">
            <a:avLst/>
          </a:prstGeom>
          <a:solidFill>
            <a:schemeClr val="bg2">
              <a:lumMod val="20000"/>
              <a:lumOff val="80000"/>
            </a:schemeClr>
          </a:solidFill>
          <a:ln w="25400">
            <a:solidFill>
              <a:schemeClr val="accent1"/>
            </a:solidFill>
          </a:ln>
        </p:spPr>
        <p:txBody>
          <a:bodyPr wrap="square" rtlCol="0">
            <a:spAutoFit/>
          </a:bodyPr>
          <a:lstStyle/>
          <a:p>
            <a:pPr marL="285750" indent="-285750">
              <a:spcBef>
                <a:spcPts val="600"/>
              </a:spcBef>
              <a:buFont typeface="Wingdings" pitchFamily="2" charset="2"/>
              <a:buChar char="Ø"/>
            </a:pPr>
            <a:r>
              <a:rPr lang="en-IN" sz="2000" dirty="0" smtClean="0"/>
              <a:t>GOTO label</a:t>
            </a:r>
          </a:p>
          <a:p>
            <a:pPr marL="285750" indent="-285750">
              <a:spcBef>
                <a:spcPts val="600"/>
              </a:spcBef>
              <a:buFont typeface="Wingdings" pitchFamily="2" charset="2"/>
              <a:buChar char="Ø"/>
            </a:pPr>
            <a:r>
              <a:rPr lang="en-IN" sz="2000" dirty="0" smtClean="0"/>
              <a:t>Have to create labels first</a:t>
            </a:r>
          </a:p>
          <a:p>
            <a:pPr marL="285750" indent="-285750">
              <a:spcBef>
                <a:spcPts val="600"/>
              </a:spcBef>
              <a:buFont typeface="Wingdings" pitchFamily="2" charset="2"/>
              <a:buChar char="Ø"/>
            </a:pPr>
            <a:r>
              <a:rPr lang="en-IN" sz="2000" dirty="0" smtClean="0"/>
              <a:t>There should be at least one executable statement after the label</a:t>
            </a:r>
          </a:p>
          <a:p>
            <a:pPr marL="285750" indent="-285750">
              <a:spcBef>
                <a:spcPts val="600"/>
              </a:spcBef>
              <a:buFont typeface="Wingdings" pitchFamily="2" charset="2"/>
              <a:buChar char="Ø"/>
            </a:pPr>
            <a:r>
              <a:rPr lang="en-IN" sz="2000" dirty="0" smtClean="0"/>
              <a:t>Cannot jump inside a CASE, another IF statement, Exception handler</a:t>
            </a:r>
          </a:p>
          <a:p>
            <a:pPr marL="285750" indent="-285750">
              <a:spcBef>
                <a:spcPts val="600"/>
              </a:spcBef>
              <a:buFont typeface="Wingdings" pitchFamily="2" charset="2"/>
              <a:buChar char="Ø"/>
            </a:pPr>
            <a:r>
              <a:rPr lang="en-IN" sz="2000" dirty="0" smtClean="0"/>
              <a:t>Should normally </a:t>
            </a:r>
            <a:r>
              <a:rPr lang="en-IN" sz="2000" b="1" dirty="0" smtClean="0"/>
              <a:t>NOT</a:t>
            </a:r>
            <a:r>
              <a:rPr lang="en-IN" sz="2000" dirty="0" smtClean="0"/>
              <a:t> be used</a:t>
            </a:r>
          </a:p>
        </p:txBody>
      </p:sp>
      <p:sp>
        <p:nvSpPr>
          <p:cNvPr id="8" name="TextBox 7"/>
          <p:cNvSpPr txBox="1"/>
          <p:nvPr/>
        </p:nvSpPr>
        <p:spPr>
          <a:xfrm>
            <a:off x="4800600" y="1358781"/>
            <a:ext cx="3733800" cy="5186035"/>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600"/>
              </a:spcBef>
            </a:pPr>
            <a:r>
              <a:rPr lang="en-IN" sz="1600" b="1" dirty="0" smtClean="0"/>
              <a:t>DECLARE</a:t>
            </a:r>
            <a:r>
              <a:rPr lang="en-IN" sz="1600" dirty="0" smtClean="0"/>
              <a:t>    </a:t>
            </a:r>
          </a:p>
          <a:p>
            <a:pPr>
              <a:spcBef>
                <a:spcPts val="600"/>
              </a:spcBef>
            </a:pPr>
            <a:r>
              <a:rPr lang="en-IN" sz="1600" dirty="0"/>
              <a:t> </a:t>
            </a:r>
            <a:r>
              <a:rPr lang="en-IN" sz="1600" dirty="0" smtClean="0"/>
              <a:t> variables/constants/etc..</a:t>
            </a:r>
          </a:p>
          <a:p>
            <a:pPr>
              <a:spcBef>
                <a:spcPts val="600"/>
              </a:spcBef>
            </a:pPr>
            <a:r>
              <a:rPr lang="en-IN" sz="1600" b="1" dirty="0" smtClean="0"/>
              <a:t>BEGIN    </a:t>
            </a:r>
          </a:p>
          <a:p>
            <a:pPr>
              <a:spcBef>
                <a:spcPts val="600"/>
              </a:spcBef>
            </a:pPr>
            <a:r>
              <a:rPr lang="en-IN" sz="1600" dirty="0" smtClean="0"/>
              <a:t>   statements;</a:t>
            </a:r>
          </a:p>
          <a:p>
            <a:pPr>
              <a:spcBef>
                <a:spcPts val="600"/>
              </a:spcBef>
            </a:pPr>
            <a:r>
              <a:rPr lang="en-IN" sz="1600" dirty="0"/>
              <a:t> </a:t>
            </a:r>
            <a:r>
              <a:rPr lang="en-IN" sz="1600" dirty="0" smtClean="0"/>
              <a:t>  </a:t>
            </a:r>
            <a:r>
              <a:rPr lang="en-IN" sz="1600" b="1" dirty="0" smtClean="0"/>
              <a:t>&lt;&lt;label1&gt;&gt;</a:t>
            </a:r>
          </a:p>
          <a:p>
            <a:pPr>
              <a:spcBef>
                <a:spcPts val="600"/>
              </a:spcBef>
            </a:pPr>
            <a:r>
              <a:rPr lang="en-IN" sz="1600" dirty="0"/>
              <a:t> </a:t>
            </a:r>
            <a:r>
              <a:rPr lang="en-IN" sz="1600" dirty="0" smtClean="0"/>
              <a:t>   statement(s);</a:t>
            </a:r>
          </a:p>
          <a:p>
            <a:pPr>
              <a:spcBef>
                <a:spcPts val="600"/>
              </a:spcBef>
            </a:pPr>
            <a:r>
              <a:rPr lang="en-IN" sz="1600" dirty="0"/>
              <a:t> </a:t>
            </a:r>
            <a:r>
              <a:rPr lang="en-IN" sz="1600" dirty="0" smtClean="0"/>
              <a:t>    </a:t>
            </a:r>
            <a:r>
              <a:rPr lang="en-IN" sz="1600" b="1" dirty="0" smtClean="0"/>
              <a:t>&lt;&lt;label2&gt;&gt;</a:t>
            </a:r>
          </a:p>
          <a:p>
            <a:pPr>
              <a:spcBef>
                <a:spcPts val="600"/>
              </a:spcBef>
            </a:pPr>
            <a:r>
              <a:rPr lang="en-IN" sz="1600" dirty="0"/>
              <a:t> </a:t>
            </a:r>
            <a:r>
              <a:rPr lang="en-IN" sz="1600" dirty="0" smtClean="0"/>
              <a:t>    statement(s);</a:t>
            </a:r>
          </a:p>
          <a:p>
            <a:pPr>
              <a:spcBef>
                <a:spcPts val="600"/>
              </a:spcBef>
            </a:pPr>
            <a:r>
              <a:rPr lang="en-IN" sz="1600" dirty="0"/>
              <a:t> </a:t>
            </a:r>
            <a:r>
              <a:rPr lang="en-IN" sz="1600" dirty="0" smtClean="0"/>
              <a:t>    </a:t>
            </a:r>
            <a:r>
              <a:rPr lang="en-IN" sz="1600" b="1" dirty="0" smtClean="0"/>
              <a:t>if</a:t>
            </a:r>
            <a:r>
              <a:rPr lang="en-IN" sz="1600" dirty="0" smtClean="0"/>
              <a:t> condition </a:t>
            </a:r>
            <a:r>
              <a:rPr lang="en-IN" sz="1600" b="1" dirty="0" smtClean="0"/>
              <a:t>then</a:t>
            </a:r>
          </a:p>
          <a:p>
            <a:pPr>
              <a:spcBef>
                <a:spcPts val="600"/>
              </a:spcBef>
            </a:pPr>
            <a:r>
              <a:rPr lang="en-IN" sz="1600" dirty="0"/>
              <a:t>	</a:t>
            </a:r>
            <a:r>
              <a:rPr lang="en-IN" sz="1600" b="1" dirty="0" err="1" smtClean="0"/>
              <a:t>goto</a:t>
            </a:r>
            <a:r>
              <a:rPr lang="en-IN" sz="1600" b="1" dirty="0" smtClean="0"/>
              <a:t> label1;</a:t>
            </a:r>
          </a:p>
          <a:p>
            <a:pPr>
              <a:spcBef>
                <a:spcPts val="600"/>
              </a:spcBef>
            </a:pPr>
            <a:r>
              <a:rPr lang="en-IN" sz="1600" b="1" dirty="0"/>
              <a:t> </a:t>
            </a:r>
            <a:r>
              <a:rPr lang="en-IN" sz="1600" b="1" dirty="0" smtClean="0"/>
              <a:t>    end if;</a:t>
            </a:r>
          </a:p>
          <a:p>
            <a:pPr>
              <a:spcBef>
                <a:spcPts val="600"/>
              </a:spcBef>
            </a:pPr>
            <a:r>
              <a:rPr lang="en-IN" sz="1600" b="1" dirty="0"/>
              <a:t> </a:t>
            </a:r>
            <a:r>
              <a:rPr lang="en-IN" sz="1600" b="1" dirty="0" smtClean="0"/>
              <a:t>    </a:t>
            </a:r>
            <a:r>
              <a:rPr lang="en-IN" sz="1600" b="1" dirty="0" err="1" smtClean="0"/>
              <a:t>goto</a:t>
            </a:r>
            <a:r>
              <a:rPr lang="en-IN" sz="1600" b="1" dirty="0" smtClean="0"/>
              <a:t> label2;</a:t>
            </a:r>
          </a:p>
          <a:p>
            <a:pPr>
              <a:spcBef>
                <a:spcPts val="600"/>
              </a:spcBef>
            </a:pPr>
            <a:r>
              <a:rPr lang="en-IN" sz="1600" b="1" dirty="0"/>
              <a:t> </a:t>
            </a:r>
            <a:r>
              <a:rPr lang="en-IN" sz="1600" b="1" dirty="0" smtClean="0"/>
              <a:t>    ...</a:t>
            </a:r>
          </a:p>
          <a:p>
            <a:pPr>
              <a:spcBef>
                <a:spcPts val="600"/>
              </a:spcBef>
            </a:pPr>
            <a:r>
              <a:rPr lang="en-IN" sz="1600" b="1" dirty="0"/>
              <a:t> </a:t>
            </a:r>
            <a:r>
              <a:rPr lang="en-IN" sz="1600" b="1" dirty="0" smtClean="0"/>
              <a:t>    ...</a:t>
            </a:r>
          </a:p>
          <a:p>
            <a:pPr>
              <a:spcBef>
                <a:spcPts val="600"/>
              </a:spcBef>
            </a:pPr>
            <a:r>
              <a:rPr lang="en-IN" sz="1600" b="1" dirty="0" smtClean="0"/>
              <a:t>END</a:t>
            </a:r>
            <a:r>
              <a:rPr lang="en-IN" sz="1600" b="1" dirty="0"/>
              <a:t>; </a:t>
            </a:r>
            <a:endParaRPr lang="en-IN" sz="1600" b="1" dirty="0" smtClean="0"/>
          </a:p>
          <a:p>
            <a:pPr>
              <a:spcBef>
                <a:spcPts val="600"/>
              </a:spcBef>
            </a:pPr>
            <a:r>
              <a:rPr lang="en-IN" sz="1600" dirty="0" smtClean="0"/>
              <a:t>/</a:t>
            </a:r>
            <a:endParaRPr lang="en-IN" sz="1600" dirty="0">
              <a:effectLst/>
            </a:endParaRPr>
          </a:p>
        </p:txBody>
      </p:sp>
    </p:spTree>
    <p:extLst>
      <p:ext uri="{BB962C8B-B14F-4D97-AF65-F5344CB8AC3E}">
        <p14:creationId xmlns:p14="http://schemas.microsoft.com/office/powerpoint/2010/main" val="159755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xEl>
                                              <p:pRg st="13" end="1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xEl>
                                              <p:pRg st="14" end="1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27</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SELECT inside the PL/SQL Block</a:t>
            </a:r>
            <a:endParaRPr lang="en-IN" sz="2400" dirty="0"/>
          </a:p>
        </p:txBody>
      </p:sp>
      <p:sp>
        <p:nvSpPr>
          <p:cNvPr id="8" name="TextBox 7"/>
          <p:cNvSpPr txBox="1"/>
          <p:nvPr/>
        </p:nvSpPr>
        <p:spPr>
          <a:xfrm>
            <a:off x="381000" y="1358781"/>
            <a:ext cx="8229600" cy="4708981"/>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2000" b="1" dirty="0" smtClean="0">
                <a:solidFill>
                  <a:schemeClr val="tx2"/>
                </a:solidFill>
              </a:rPr>
              <a:t>SELECT column(s) INTO variable(s) FROM table WHERE condition</a:t>
            </a:r>
          </a:p>
          <a:p>
            <a:pPr>
              <a:spcBef>
                <a:spcPts val="0"/>
              </a:spcBef>
            </a:pPr>
            <a:r>
              <a:rPr lang="en-IN" sz="2000" b="1" dirty="0" smtClean="0"/>
              <a:t>e.g.</a:t>
            </a:r>
          </a:p>
          <a:p>
            <a:pPr>
              <a:spcBef>
                <a:spcPts val="0"/>
              </a:spcBef>
            </a:pPr>
            <a:endParaRPr lang="en-IN" sz="2000" b="1" dirty="0" smtClean="0"/>
          </a:p>
          <a:p>
            <a:pPr>
              <a:spcBef>
                <a:spcPts val="0"/>
              </a:spcBef>
            </a:pPr>
            <a:r>
              <a:rPr lang="en-IN" sz="2000" b="1" dirty="0" smtClean="0"/>
              <a:t>declare</a:t>
            </a:r>
          </a:p>
          <a:p>
            <a:pPr>
              <a:spcBef>
                <a:spcPts val="0"/>
              </a:spcBef>
            </a:pPr>
            <a:r>
              <a:rPr lang="en-IN" sz="2000" b="1" dirty="0"/>
              <a:t>	</a:t>
            </a:r>
            <a:r>
              <a:rPr lang="en-IN" sz="2000" b="1" dirty="0" smtClean="0"/>
              <a:t>name </a:t>
            </a:r>
            <a:r>
              <a:rPr lang="en-IN" sz="2000" b="1" dirty="0" err="1" smtClean="0"/>
              <a:t>emp.ename%type</a:t>
            </a:r>
            <a:r>
              <a:rPr lang="en-IN" sz="2000" b="1" dirty="0" smtClean="0"/>
              <a:t>;</a:t>
            </a:r>
          </a:p>
          <a:p>
            <a:pPr>
              <a:spcBef>
                <a:spcPts val="0"/>
              </a:spcBef>
            </a:pPr>
            <a:r>
              <a:rPr lang="en-IN" sz="2000" b="1" dirty="0"/>
              <a:t>	</a:t>
            </a:r>
            <a:r>
              <a:rPr lang="en-IN" sz="2000" b="1" dirty="0" smtClean="0"/>
              <a:t>r1 </a:t>
            </a:r>
            <a:r>
              <a:rPr lang="en-IN" sz="2000" b="1" dirty="0" err="1" smtClean="0"/>
              <a:t>emp%rowtype</a:t>
            </a:r>
            <a:r>
              <a:rPr lang="en-IN" sz="2000" b="1" dirty="0" smtClean="0"/>
              <a:t>;</a:t>
            </a:r>
          </a:p>
          <a:p>
            <a:pPr>
              <a:spcBef>
                <a:spcPts val="0"/>
              </a:spcBef>
            </a:pPr>
            <a:r>
              <a:rPr lang="en-IN" sz="2000" b="1" dirty="0" smtClean="0"/>
              <a:t>begin</a:t>
            </a:r>
          </a:p>
          <a:p>
            <a:pPr>
              <a:spcBef>
                <a:spcPts val="0"/>
              </a:spcBef>
            </a:pPr>
            <a:r>
              <a:rPr lang="en-IN" sz="2000" b="1" dirty="0"/>
              <a:t>	</a:t>
            </a:r>
            <a:r>
              <a:rPr lang="en-IN" sz="2000" b="1" dirty="0" smtClean="0"/>
              <a:t>...</a:t>
            </a:r>
          </a:p>
          <a:p>
            <a:pPr>
              <a:spcBef>
                <a:spcPts val="0"/>
              </a:spcBef>
            </a:pPr>
            <a:r>
              <a:rPr lang="en-IN" sz="2000" b="1" dirty="0"/>
              <a:t>	</a:t>
            </a:r>
            <a:r>
              <a:rPr lang="en-IN" sz="2000" b="1" dirty="0" smtClean="0"/>
              <a:t>select </a:t>
            </a:r>
            <a:r>
              <a:rPr lang="en-IN" sz="2000" b="1" dirty="0" err="1" smtClean="0">
                <a:solidFill>
                  <a:srgbClr val="FF0000"/>
                </a:solidFill>
              </a:rPr>
              <a:t>ename</a:t>
            </a:r>
            <a:r>
              <a:rPr lang="en-IN" sz="2000" b="1" dirty="0" smtClean="0">
                <a:solidFill>
                  <a:srgbClr val="FF0000"/>
                </a:solidFill>
              </a:rPr>
              <a:t> into name </a:t>
            </a:r>
            <a:r>
              <a:rPr lang="en-IN" sz="2000" b="1" dirty="0" smtClean="0"/>
              <a:t>from </a:t>
            </a:r>
            <a:r>
              <a:rPr lang="en-IN" sz="2000" b="1" dirty="0" err="1" smtClean="0"/>
              <a:t>emp</a:t>
            </a:r>
            <a:r>
              <a:rPr lang="en-IN" sz="2000" b="1" dirty="0" smtClean="0"/>
              <a:t> where </a:t>
            </a:r>
            <a:r>
              <a:rPr lang="en-IN" sz="2000" b="1" dirty="0" err="1" smtClean="0"/>
              <a:t>empno</a:t>
            </a:r>
            <a:r>
              <a:rPr lang="en-IN" sz="2000" b="1" dirty="0" smtClean="0"/>
              <a:t> = 789;</a:t>
            </a:r>
          </a:p>
          <a:p>
            <a:pPr>
              <a:spcBef>
                <a:spcPts val="0"/>
              </a:spcBef>
            </a:pPr>
            <a:r>
              <a:rPr lang="en-IN" sz="2000" b="1" dirty="0"/>
              <a:t>	</a:t>
            </a:r>
            <a:r>
              <a:rPr lang="en-IN" sz="2000" b="1" dirty="0" smtClean="0"/>
              <a:t>...</a:t>
            </a:r>
          </a:p>
          <a:p>
            <a:pPr>
              <a:spcBef>
                <a:spcPts val="0"/>
              </a:spcBef>
            </a:pPr>
            <a:r>
              <a:rPr lang="en-IN" sz="2000" b="1" dirty="0"/>
              <a:t>	</a:t>
            </a:r>
            <a:r>
              <a:rPr lang="en-IN" sz="2000" b="1" dirty="0" smtClean="0"/>
              <a:t>select </a:t>
            </a:r>
            <a:r>
              <a:rPr lang="en-IN" sz="2000" b="1" dirty="0" smtClean="0">
                <a:solidFill>
                  <a:srgbClr val="FF0000"/>
                </a:solidFill>
              </a:rPr>
              <a:t>* into r1 </a:t>
            </a:r>
            <a:r>
              <a:rPr lang="en-IN" sz="2000" b="1" dirty="0" smtClean="0"/>
              <a:t>from </a:t>
            </a:r>
            <a:r>
              <a:rPr lang="en-IN" sz="2000" b="1" dirty="0" err="1" smtClean="0"/>
              <a:t>emp</a:t>
            </a:r>
            <a:r>
              <a:rPr lang="en-IN" sz="2000" b="1" dirty="0" smtClean="0"/>
              <a:t> where </a:t>
            </a:r>
            <a:r>
              <a:rPr lang="en-IN" sz="2000" b="1" dirty="0" err="1" smtClean="0"/>
              <a:t>empno</a:t>
            </a:r>
            <a:r>
              <a:rPr lang="en-IN" sz="2000" b="1" dirty="0" smtClean="0"/>
              <a:t> = 789;</a:t>
            </a:r>
          </a:p>
          <a:p>
            <a:pPr>
              <a:spcBef>
                <a:spcPts val="0"/>
              </a:spcBef>
            </a:pPr>
            <a:r>
              <a:rPr lang="en-IN" sz="2000" b="1" dirty="0"/>
              <a:t>	</a:t>
            </a:r>
            <a:r>
              <a:rPr lang="en-IN" sz="2000" b="1" dirty="0" smtClean="0"/>
              <a:t>...</a:t>
            </a:r>
          </a:p>
          <a:p>
            <a:pPr>
              <a:spcBef>
                <a:spcPts val="0"/>
              </a:spcBef>
            </a:pPr>
            <a:r>
              <a:rPr lang="en-IN" sz="2000" b="1" dirty="0" smtClean="0"/>
              <a:t>end;</a:t>
            </a:r>
          </a:p>
          <a:p>
            <a:pPr>
              <a:spcBef>
                <a:spcPts val="0"/>
              </a:spcBef>
            </a:pPr>
            <a:r>
              <a:rPr lang="en-IN" sz="2000" b="1" dirty="0"/>
              <a:t>/</a:t>
            </a:r>
          </a:p>
        </p:txBody>
      </p:sp>
    </p:spTree>
    <p:extLst>
      <p:ext uri="{BB962C8B-B14F-4D97-AF65-F5344CB8AC3E}">
        <p14:creationId xmlns:p14="http://schemas.microsoft.com/office/powerpoint/2010/main" val="407845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28</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Examples</a:t>
            </a:r>
            <a:endParaRPr lang="en-IN" sz="2400" dirty="0"/>
          </a:p>
        </p:txBody>
      </p:sp>
      <p:sp>
        <p:nvSpPr>
          <p:cNvPr id="8" name="TextBox 7"/>
          <p:cNvSpPr txBox="1"/>
          <p:nvPr/>
        </p:nvSpPr>
        <p:spPr>
          <a:xfrm>
            <a:off x="381000" y="1358781"/>
            <a:ext cx="8229600" cy="923330"/>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b="1" dirty="0" smtClean="0">
                <a:solidFill>
                  <a:schemeClr val="tx2"/>
                </a:solidFill>
              </a:rPr>
              <a:t>Take as input employee number from the user. If this employee is earning more than 50000, display ‘Good Salary’ else display ‘Average Salary’.</a:t>
            </a:r>
            <a:endParaRPr lang="en-IN" sz="1800" b="1" dirty="0" smtClean="0"/>
          </a:p>
        </p:txBody>
      </p:sp>
      <p:sp>
        <p:nvSpPr>
          <p:cNvPr id="5" name="TextBox 4"/>
          <p:cNvSpPr txBox="1"/>
          <p:nvPr/>
        </p:nvSpPr>
        <p:spPr>
          <a:xfrm>
            <a:off x="381000" y="2416202"/>
            <a:ext cx="8229600" cy="4093428"/>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2000" b="1" dirty="0" smtClean="0"/>
              <a:t>declare</a:t>
            </a:r>
          </a:p>
          <a:p>
            <a:pPr>
              <a:spcBef>
                <a:spcPts val="0"/>
              </a:spcBef>
            </a:pPr>
            <a:r>
              <a:rPr lang="en-IN" sz="2000" b="1" dirty="0" smtClean="0"/>
              <a:t>   n </a:t>
            </a:r>
            <a:r>
              <a:rPr lang="en-IN" sz="2000" b="1" dirty="0" err="1" smtClean="0"/>
              <a:t>emp.empno%type</a:t>
            </a:r>
            <a:r>
              <a:rPr lang="en-IN" sz="2000" b="1" dirty="0" smtClean="0"/>
              <a:t>;</a:t>
            </a:r>
          </a:p>
          <a:p>
            <a:pPr>
              <a:spcBef>
                <a:spcPts val="0"/>
              </a:spcBef>
            </a:pPr>
            <a:r>
              <a:rPr lang="en-IN" sz="2000" b="1" dirty="0" smtClean="0"/>
              <a:t>   s </a:t>
            </a:r>
            <a:r>
              <a:rPr lang="en-IN" sz="2000" b="1" dirty="0" err="1" smtClean="0"/>
              <a:t>emp.sal%type</a:t>
            </a:r>
            <a:r>
              <a:rPr lang="en-IN" sz="2000" b="1" dirty="0" smtClean="0"/>
              <a:t>;</a:t>
            </a:r>
          </a:p>
          <a:p>
            <a:pPr>
              <a:spcBef>
                <a:spcPts val="0"/>
              </a:spcBef>
            </a:pPr>
            <a:r>
              <a:rPr lang="en-IN" sz="2000" b="1" dirty="0" smtClean="0"/>
              <a:t>begin</a:t>
            </a:r>
          </a:p>
          <a:p>
            <a:pPr>
              <a:spcBef>
                <a:spcPts val="0"/>
              </a:spcBef>
            </a:pPr>
            <a:r>
              <a:rPr lang="en-IN" sz="2000" b="1" dirty="0" smtClean="0"/>
              <a:t>   n := &amp;n;     </a:t>
            </a:r>
            <a:r>
              <a:rPr lang="en-IN" sz="2000" b="1" dirty="0" smtClean="0">
                <a:solidFill>
                  <a:srgbClr val="00B050"/>
                </a:solidFill>
              </a:rPr>
              <a:t>-- does not work on </a:t>
            </a:r>
            <a:r>
              <a:rPr lang="en-IN" sz="2000" b="1" dirty="0" err="1" smtClean="0">
                <a:solidFill>
                  <a:srgbClr val="00B050"/>
                </a:solidFill>
              </a:rPr>
              <a:t>liveSQL</a:t>
            </a:r>
            <a:endParaRPr lang="en-IN" sz="2000" b="1" dirty="0" smtClean="0">
              <a:solidFill>
                <a:srgbClr val="00B050"/>
              </a:solidFill>
            </a:endParaRPr>
          </a:p>
          <a:p>
            <a:pPr>
              <a:spcBef>
                <a:spcPts val="0"/>
              </a:spcBef>
            </a:pPr>
            <a:r>
              <a:rPr lang="en-IN" sz="2000" b="1" dirty="0" smtClean="0"/>
              <a:t>   select </a:t>
            </a:r>
            <a:r>
              <a:rPr lang="en-IN" sz="2000" b="1" dirty="0" err="1" smtClean="0"/>
              <a:t>sal</a:t>
            </a:r>
            <a:r>
              <a:rPr lang="en-IN" sz="2000" b="1" dirty="0" smtClean="0"/>
              <a:t> into s from </a:t>
            </a:r>
            <a:r>
              <a:rPr lang="en-IN" sz="2000" b="1" dirty="0" err="1" smtClean="0"/>
              <a:t>emp</a:t>
            </a:r>
            <a:r>
              <a:rPr lang="en-IN" sz="2000" b="1" dirty="0" smtClean="0"/>
              <a:t> where </a:t>
            </a:r>
            <a:r>
              <a:rPr lang="en-IN" sz="2000" b="1" dirty="0" err="1" smtClean="0"/>
              <a:t>empno</a:t>
            </a:r>
            <a:r>
              <a:rPr lang="en-IN" sz="2000" b="1" dirty="0" smtClean="0"/>
              <a:t> = n;</a:t>
            </a:r>
          </a:p>
          <a:p>
            <a:pPr>
              <a:spcBef>
                <a:spcPts val="0"/>
              </a:spcBef>
            </a:pPr>
            <a:r>
              <a:rPr lang="en-IN" sz="2000" b="1" dirty="0" smtClean="0"/>
              <a:t>   if s &gt; 50000 then</a:t>
            </a:r>
          </a:p>
          <a:p>
            <a:pPr>
              <a:spcBef>
                <a:spcPts val="0"/>
              </a:spcBef>
            </a:pPr>
            <a:r>
              <a:rPr lang="en-IN" sz="2000" b="1" dirty="0" smtClean="0"/>
              <a:t>	</a:t>
            </a:r>
            <a:r>
              <a:rPr lang="en-IN" sz="2000" b="1" dirty="0" err="1" smtClean="0"/>
              <a:t>dbms_output.put_line</a:t>
            </a:r>
            <a:r>
              <a:rPr lang="en-IN" sz="2000" b="1" dirty="0" smtClean="0"/>
              <a:t> (‘Good Salary');</a:t>
            </a:r>
          </a:p>
          <a:p>
            <a:pPr>
              <a:spcBef>
                <a:spcPts val="0"/>
              </a:spcBef>
            </a:pPr>
            <a:r>
              <a:rPr lang="en-IN" sz="2000" b="1" dirty="0"/>
              <a:t> </a:t>
            </a:r>
            <a:r>
              <a:rPr lang="en-IN" sz="2000" b="1" dirty="0" smtClean="0"/>
              <a:t>  else</a:t>
            </a:r>
          </a:p>
          <a:p>
            <a:pPr>
              <a:spcBef>
                <a:spcPts val="0"/>
              </a:spcBef>
            </a:pPr>
            <a:r>
              <a:rPr lang="en-IN" sz="2000" b="1" dirty="0" smtClean="0"/>
              <a:t>	</a:t>
            </a:r>
            <a:r>
              <a:rPr lang="en-IN" sz="2000" b="1" dirty="0" err="1"/>
              <a:t>dbms_output.put_line</a:t>
            </a:r>
            <a:r>
              <a:rPr lang="en-IN" sz="2000" b="1" dirty="0"/>
              <a:t> </a:t>
            </a:r>
            <a:r>
              <a:rPr lang="en-IN" sz="2000" b="1" dirty="0" smtClean="0"/>
              <a:t>(‘Average </a:t>
            </a:r>
            <a:r>
              <a:rPr lang="en-IN" sz="2000" b="1" dirty="0"/>
              <a:t>Salary');</a:t>
            </a:r>
          </a:p>
          <a:p>
            <a:pPr>
              <a:spcBef>
                <a:spcPts val="0"/>
              </a:spcBef>
            </a:pPr>
            <a:r>
              <a:rPr lang="en-IN" sz="2000" b="1" dirty="0" smtClean="0"/>
              <a:t>   end if;</a:t>
            </a:r>
          </a:p>
          <a:p>
            <a:pPr>
              <a:spcBef>
                <a:spcPts val="0"/>
              </a:spcBef>
            </a:pPr>
            <a:r>
              <a:rPr lang="en-IN" sz="2000" b="1" dirty="0" smtClean="0"/>
              <a:t>end;</a:t>
            </a:r>
          </a:p>
          <a:p>
            <a:pPr>
              <a:spcBef>
                <a:spcPts val="0"/>
              </a:spcBef>
            </a:pPr>
            <a:r>
              <a:rPr lang="en-IN" sz="2000" b="1" dirty="0"/>
              <a:t>/</a:t>
            </a:r>
          </a:p>
        </p:txBody>
      </p:sp>
    </p:spTree>
    <p:extLst>
      <p:ext uri="{BB962C8B-B14F-4D97-AF65-F5344CB8AC3E}">
        <p14:creationId xmlns:p14="http://schemas.microsoft.com/office/powerpoint/2010/main" val="26617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29</a:t>
            </a:fld>
            <a:endParaRPr lang="en-US"/>
          </a:p>
        </p:txBody>
      </p:sp>
      <p:sp>
        <p:nvSpPr>
          <p:cNvPr id="3" name="TextBox 2"/>
          <p:cNvSpPr txBox="1"/>
          <p:nvPr/>
        </p:nvSpPr>
        <p:spPr>
          <a:xfrm>
            <a:off x="304800" y="133884"/>
            <a:ext cx="8229600" cy="923330"/>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b="1" dirty="0" smtClean="0">
                <a:solidFill>
                  <a:schemeClr val="tx2"/>
                </a:solidFill>
              </a:rPr>
              <a:t>Take as input employee number from the user. If this employee’s salary is less than 5000 give him a 10% raise, if it is between 5000 and 20000 give him 12% raise else give him 25% raise.</a:t>
            </a:r>
            <a:endParaRPr lang="en-IN" sz="1800" b="1" dirty="0" smtClean="0"/>
          </a:p>
        </p:txBody>
      </p:sp>
      <p:sp>
        <p:nvSpPr>
          <p:cNvPr id="4" name="TextBox 3"/>
          <p:cNvSpPr txBox="1"/>
          <p:nvPr/>
        </p:nvSpPr>
        <p:spPr>
          <a:xfrm>
            <a:off x="317619" y="1206849"/>
            <a:ext cx="8229600" cy="5078313"/>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dirty="0" smtClean="0"/>
              <a:t>declare</a:t>
            </a:r>
          </a:p>
          <a:p>
            <a:pPr>
              <a:spcBef>
                <a:spcPts val="0"/>
              </a:spcBef>
            </a:pPr>
            <a:r>
              <a:rPr lang="en-IN" sz="1800" dirty="0" smtClean="0"/>
              <a:t>   n </a:t>
            </a:r>
            <a:r>
              <a:rPr lang="en-IN" sz="1800" dirty="0" err="1" smtClean="0"/>
              <a:t>emp.empno%type</a:t>
            </a:r>
            <a:r>
              <a:rPr lang="en-IN" sz="1800" dirty="0" smtClean="0"/>
              <a:t>;</a:t>
            </a:r>
          </a:p>
          <a:p>
            <a:pPr>
              <a:spcBef>
                <a:spcPts val="0"/>
              </a:spcBef>
            </a:pPr>
            <a:r>
              <a:rPr lang="en-IN" sz="1800" dirty="0" smtClean="0"/>
              <a:t>   r1 </a:t>
            </a:r>
            <a:r>
              <a:rPr lang="en-IN" sz="1800" dirty="0" err="1" smtClean="0"/>
              <a:t>emp%rowtype</a:t>
            </a:r>
            <a:r>
              <a:rPr lang="en-IN" sz="1800" dirty="0" smtClean="0"/>
              <a:t>;</a:t>
            </a:r>
          </a:p>
          <a:p>
            <a:pPr>
              <a:spcBef>
                <a:spcPts val="0"/>
              </a:spcBef>
            </a:pPr>
            <a:r>
              <a:rPr lang="en-IN" sz="1800" dirty="0" smtClean="0"/>
              <a:t>begin</a:t>
            </a:r>
          </a:p>
          <a:p>
            <a:pPr>
              <a:spcBef>
                <a:spcPts val="0"/>
              </a:spcBef>
            </a:pPr>
            <a:r>
              <a:rPr lang="en-IN" sz="1800" dirty="0" smtClean="0"/>
              <a:t>   n := &amp;n;     </a:t>
            </a:r>
            <a:r>
              <a:rPr lang="en-IN" sz="1800" dirty="0" smtClean="0">
                <a:solidFill>
                  <a:srgbClr val="00B050"/>
                </a:solidFill>
              </a:rPr>
              <a:t>--</a:t>
            </a:r>
            <a:r>
              <a:rPr lang="en-IN" sz="1800" dirty="0" smtClean="0"/>
              <a:t> </a:t>
            </a:r>
            <a:r>
              <a:rPr lang="en-IN" sz="1800" dirty="0" smtClean="0">
                <a:solidFill>
                  <a:srgbClr val="00B050"/>
                </a:solidFill>
              </a:rPr>
              <a:t>does not work on </a:t>
            </a:r>
            <a:r>
              <a:rPr lang="en-IN" sz="1800" dirty="0" err="1" smtClean="0">
                <a:solidFill>
                  <a:srgbClr val="00B050"/>
                </a:solidFill>
              </a:rPr>
              <a:t>liveSQL</a:t>
            </a:r>
            <a:r>
              <a:rPr lang="en-IN" sz="1800" dirty="0" smtClean="0">
                <a:solidFill>
                  <a:srgbClr val="00B050"/>
                </a:solidFill>
              </a:rPr>
              <a:t> (take any explicit value)</a:t>
            </a:r>
          </a:p>
          <a:p>
            <a:pPr>
              <a:spcBef>
                <a:spcPts val="0"/>
              </a:spcBef>
            </a:pPr>
            <a:r>
              <a:rPr lang="en-IN" sz="1800" dirty="0" smtClean="0"/>
              <a:t>   select * into r1 from </a:t>
            </a:r>
            <a:r>
              <a:rPr lang="en-IN" sz="1800" dirty="0" err="1" smtClean="0"/>
              <a:t>emp</a:t>
            </a:r>
            <a:r>
              <a:rPr lang="en-IN" sz="1800" dirty="0" smtClean="0"/>
              <a:t> where </a:t>
            </a:r>
            <a:r>
              <a:rPr lang="en-IN" sz="1800" dirty="0" err="1" smtClean="0"/>
              <a:t>empno</a:t>
            </a:r>
            <a:r>
              <a:rPr lang="en-IN" sz="1800" dirty="0" smtClean="0"/>
              <a:t> = n;</a:t>
            </a:r>
          </a:p>
          <a:p>
            <a:pPr>
              <a:spcBef>
                <a:spcPts val="0"/>
              </a:spcBef>
            </a:pPr>
            <a:r>
              <a:rPr lang="en-IN" sz="1800" dirty="0" smtClean="0"/>
              <a:t>   if r1.sal </a:t>
            </a:r>
            <a:r>
              <a:rPr lang="en-IN" sz="1800" dirty="0"/>
              <a:t>&lt;</a:t>
            </a:r>
            <a:r>
              <a:rPr lang="en-IN" sz="1800" dirty="0" smtClean="0"/>
              <a:t> 5000 then</a:t>
            </a:r>
          </a:p>
          <a:p>
            <a:pPr>
              <a:spcBef>
                <a:spcPts val="0"/>
              </a:spcBef>
            </a:pPr>
            <a:r>
              <a:rPr lang="en-IN" sz="1800" dirty="0" smtClean="0"/>
              <a:t>	r1.sal := r1.sal * 1.1;</a:t>
            </a:r>
          </a:p>
          <a:p>
            <a:pPr>
              <a:spcBef>
                <a:spcPts val="0"/>
              </a:spcBef>
            </a:pPr>
            <a:r>
              <a:rPr lang="en-IN" sz="1800" dirty="0"/>
              <a:t> </a:t>
            </a:r>
            <a:r>
              <a:rPr lang="en-IN" sz="1800" dirty="0" smtClean="0"/>
              <a:t>  </a:t>
            </a:r>
            <a:r>
              <a:rPr lang="en-IN" sz="1800" dirty="0" err="1" smtClean="0"/>
              <a:t>elsif</a:t>
            </a:r>
            <a:r>
              <a:rPr lang="en-IN" sz="1800" dirty="0" smtClean="0"/>
              <a:t> </a:t>
            </a:r>
            <a:r>
              <a:rPr lang="en-IN" sz="1800" dirty="0"/>
              <a:t>r1.sal </a:t>
            </a:r>
            <a:r>
              <a:rPr lang="en-IN" sz="1800" dirty="0" smtClean="0"/>
              <a:t>between 5000 and 20000 </a:t>
            </a:r>
            <a:r>
              <a:rPr lang="en-IN" sz="1800" dirty="0"/>
              <a:t>then</a:t>
            </a:r>
          </a:p>
          <a:p>
            <a:pPr>
              <a:spcBef>
                <a:spcPts val="0"/>
              </a:spcBef>
            </a:pPr>
            <a:r>
              <a:rPr lang="en-IN" sz="1800" dirty="0"/>
              <a:t>	r1.sal := r1.sal * </a:t>
            </a:r>
            <a:r>
              <a:rPr lang="en-IN" sz="1800" dirty="0" smtClean="0"/>
              <a:t>1.12;</a:t>
            </a:r>
            <a:endParaRPr lang="en-IN" sz="1800" dirty="0"/>
          </a:p>
          <a:p>
            <a:pPr>
              <a:spcBef>
                <a:spcPts val="0"/>
              </a:spcBef>
            </a:pPr>
            <a:r>
              <a:rPr lang="en-IN" sz="1800" dirty="0" smtClean="0"/>
              <a:t>   else</a:t>
            </a:r>
          </a:p>
          <a:p>
            <a:pPr>
              <a:spcBef>
                <a:spcPts val="0"/>
              </a:spcBef>
            </a:pPr>
            <a:r>
              <a:rPr lang="en-IN" sz="1800" dirty="0" smtClean="0"/>
              <a:t>	</a:t>
            </a:r>
            <a:r>
              <a:rPr lang="en-IN" sz="1800" dirty="0"/>
              <a:t>r1.sal := r1.sal * </a:t>
            </a:r>
            <a:r>
              <a:rPr lang="en-IN" sz="1800" dirty="0" smtClean="0"/>
              <a:t>1.25;</a:t>
            </a:r>
            <a:endParaRPr lang="en-IN" sz="1800" dirty="0"/>
          </a:p>
          <a:p>
            <a:pPr>
              <a:spcBef>
                <a:spcPts val="0"/>
              </a:spcBef>
            </a:pPr>
            <a:r>
              <a:rPr lang="en-IN" sz="1800" dirty="0" smtClean="0"/>
              <a:t>   end if;</a:t>
            </a:r>
          </a:p>
          <a:p>
            <a:pPr>
              <a:spcBef>
                <a:spcPts val="0"/>
              </a:spcBef>
            </a:pPr>
            <a:r>
              <a:rPr lang="en-IN" sz="1800" dirty="0"/>
              <a:t> </a:t>
            </a:r>
            <a:r>
              <a:rPr lang="en-IN" sz="1800" dirty="0" smtClean="0"/>
              <a:t>  update </a:t>
            </a:r>
            <a:r>
              <a:rPr lang="en-IN" sz="1800" dirty="0" err="1" smtClean="0"/>
              <a:t>emp</a:t>
            </a:r>
            <a:r>
              <a:rPr lang="en-IN" sz="1800" dirty="0" smtClean="0"/>
              <a:t> set </a:t>
            </a:r>
            <a:r>
              <a:rPr lang="en-IN" sz="1800" dirty="0" err="1" smtClean="0"/>
              <a:t>sal</a:t>
            </a:r>
            <a:r>
              <a:rPr lang="en-IN" sz="1800" dirty="0" smtClean="0"/>
              <a:t> = r1.sal </a:t>
            </a:r>
          </a:p>
          <a:p>
            <a:pPr>
              <a:spcBef>
                <a:spcPts val="0"/>
              </a:spcBef>
            </a:pPr>
            <a:r>
              <a:rPr lang="en-IN" sz="1800" dirty="0"/>
              <a:t> </a:t>
            </a:r>
            <a:r>
              <a:rPr lang="en-IN" sz="1800" dirty="0" smtClean="0"/>
              <a:t>  where </a:t>
            </a:r>
            <a:r>
              <a:rPr lang="en-IN" sz="1800" dirty="0" err="1" smtClean="0"/>
              <a:t>empno</a:t>
            </a:r>
            <a:r>
              <a:rPr lang="en-IN" sz="1800" dirty="0" smtClean="0"/>
              <a:t> = n; </a:t>
            </a:r>
            <a:r>
              <a:rPr lang="en-IN" sz="1800" dirty="0" smtClean="0">
                <a:solidFill>
                  <a:srgbClr val="00B050"/>
                </a:solidFill>
              </a:rPr>
              <a:t>-- (or </a:t>
            </a:r>
            <a:r>
              <a:rPr lang="en-IN" sz="1800" dirty="0" err="1" smtClean="0">
                <a:solidFill>
                  <a:srgbClr val="00B050"/>
                </a:solidFill>
              </a:rPr>
              <a:t>empno</a:t>
            </a:r>
            <a:r>
              <a:rPr lang="en-IN" sz="1800" dirty="0" smtClean="0">
                <a:solidFill>
                  <a:srgbClr val="00B050"/>
                </a:solidFill>
              </a:rPr>
              <a:t> =r1.empno)</a:t>
            </a:r>
          </a:p>
          <a:p>
            <a:pPr>
              <a:spcBef>
                <a:spcPts val="0"/>
              </a:spcBef>
            </a:pPr>
            <a:r>
              <a:rPr lang="en-IN" sz="1800" dirty="0">
                <a:solidFill>
                  <a:srgbClr val="00B050"/>
                </a:solidFill>
              </a:rPr>
              <a:t> </a:t>
            </a:r>
            <a:r>
              <a:rPr lang="en-IN" sz="1800" dirty="0" smtClean="0">
                <a:solidFill>
                  <a:srgbClr val="00B050"/>
                </a:solidFill>
              </a:rPr>
              <a:t>  </a:t>
            </a:r>
            <a:r>
              <a:rPr lang="en-IN" sz="1800" dirty="0" smtClean="0"/>
              <a:t>commit;</a:t>
            </a:r>
          </a:p>
          <a:p>
            <a:pPr>
              <a:spcBef>
                <a:spcPts val="0"/>
              </a:spcBef>
            </a:pPr>
            <a:r>
              <a:rPr lang="en-IN" sz="1800" dirty="0" smtClean="0"/>
              <a:t>end;</a:t>
            </a:r>
          </a:p>
          <a:p>
            <a:pPr>
              <a:spcBef>
                <a:spcPts val="0"/>
              </a:spcBef>
            </a:pPr>
            <a:r>
              <a:rPr lang="en-IN" sz="1800" dirty="0"/>
              <a:t>/</a:t>
            </a:r>
          </a:p>
        </p:txBody>
      </p:sp>
    </p:spTree>
    <p:extLst>
      <p:ext uri="{BB962C8B-B14F-4D97-AF65-F5344CB8AC3E}">
        <p14:creationId xmlns:p14="http://schemas.microsoft.com/office/powerpoint/2010/main" val="144352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a:t>
            </a:fld>
            <a:endParaRPr lang="en-US"/>
          </a:p>
        </p:txBody>
      </p:sp>
      <p:sp>
        <p:nvSpPr>
          <p:cNvPr id="3"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PL/SQL Block</a:t>
            </a:r>
            <a:endParaRPr lang="en-IN" sz="2800" dirty="0">
              <a:solidFill>
                <a:srgbClr val="C00000"/>
              </a:solidFill>
            </a:endParaRPr>
          </a:p>
        </p:txBody>
      </p:sp>
      <p:sp>
        <p:nvSpPr>
          <p:cNvPr id="4" name="Rectangle 3"/>
          <p:cNvSpPr/>
          <p:nvPr/>
        </p:nvSpPr>
        <p:spPr>
          <a:xfrm>
            <a:off x="381000" y="1371600"/>
            <a:ext cx="8229600" cy="5170646"/>
          </a:xfrm>
          <a:prstGeom prst="rect">
            <a:avLst/>
          </a:prstGeom>
        </p:spPr>
        <p:txBody>
          <a:bodyPr wrap="square">
            <a:spAutoFit/>
          </a:bodyPr>
          <a:lstStyle/>
          <a:p>
            <a:pPr marL="285750" indent="-285750">
              <a:buFont typeface="Wingdings" pitchFamily="2" charset="2"/>
              <a:buChar char="Ø"/>
            </a:pPr>
            <a:r>
              <a:rPr lang="en-IN" sz="2000" dirty="0"/>
              <a:t>PL/SQL </a:t>
            </a:r>
            <a:r>
              <a:rPr lang="en-IN" sz="2000" dirty="0" smtClean="0"/>
              <a:t>program is called a PL/SQL block</a:t>
            </a:r>
          </a:p>
          <a:p>
            <a:pPr marL="285750" indent="-285750">
              <a:buFont typeface="Wingdings" pitchFamily="2" charset="2"/>
              <a:buChar char="Ø"/>
            </a:pPr>
            <a:r>
              <a:rPr lang="en-IN" sz="2000" dirty="0" smtClean="0"/>
              <a:t>The whole PL/SQL block is divided into broadly three blocks/sections: </a:t>
            </a:r>
          </a:p>
          <a:p>
            <a:pPr marL="800100" lvl="1" indent="-342900">
              <a:buFont typeface="+mj-lt"/>
              <a:buAutoNum type="arabicPeriod"/>
            </a:pPr>
            <a:r>
              <a:rPr lang="en-IN" sz="2000" dirty="0" smtClean="0"/>
              <a:t>Declaration </a:t>
            </a:r>
            <a:r>
              <a:rPr lang="en-IN" sz="2000" dirty="0"/>
              <a:t>section</a:t>
            </a:r>
          </a:p>
          <a:p>
            <a:pPr marL="800100" lvl="1" indent="-342900">
              <a:buFont typeface="+mj-lt"/>
              <a:buAutoNum type="arabicPeriod"/>
            </a:pPr>
            <a:r>
              <a:rPr lang="en-IN" sz="2000" dirty="0"/>
              <a:t>Execution section</a:t>
            </a:r>
          </a:p>
          <a:p>
            <a:pPr marL="800100" lvl="1" indent="-342900">
              <a:buFont typeface="+mj-lt"/>
              <a:buAutoNum type="arabicPeriod"/>
            </a:pPr>
            <a:r>
              <a:rPr lang="en-IN" sz="2000" dirty="0"/>
              <a:t>Exception-Handling </a:t>
            </a:r>
            <a:r>
              <a:rPr lang="en-IN" sz="2000" dirty="0" smtClean="0"/>
              <a:t>section</a:t>
            </a:r>
          </a:p>
          <a:p>
            <a:pPr marL="800100" lvl="1" indent="-342900">
              <a:buFont typeface="+mj-lt"/>
              <a:buAutoNum type="arabicPeriod"/>
            </a:pPr>
            <a:endParaRPr lang="en-IN" sz="2000" dirty="0"/>
          </a:p>
          <a:p>
            <a:pPr>
              <a:spcAft>
                <a:spcPts val="600"/>
              </a:spcAft>
            </a:pPr>
            <a:r>
              <a:rPr lang="en-IN" sz="2000" b="1" dirty="0" smtClean="0"/>
              <a:t>Declaration section:</a:t>
            </a:r>
          </a:p>
          <a:p>
            <a:pPr marL="285750" indent="-285750">
              <a:spcAft>
                <a:spcPts val="600"/>
              </a:spcAft>
              <a:buFont typeface="Wingdings" pitchFamily="2" charset="2"/>
              <a:buChar char="Ø"/>
            </a:pPr>
            <a:r>
              <a:rPr lang="en-IN" sz="2000" dirty="0" smtClean="0"/>
              <a:t>Declarations of variables</a:t>
            </a:r>
            <a:r>
              <a:rPr lang="en-IN" sz="2000" dirty="0"/>
              <a:t>, </a:t>
            </a:r>
            <a:r>
              <a:rPr lang="en-IN" sz="2000" dirty="0" smtClean="0"/>
              <a:t>constants, cursors</a:t>
            </a:r>
            <a:r>
              <a:rPr lang="en-IN" sz="2000" dirty="0"/>
              <a:t>, exceptions, subprograms, pragma </a:t>
            </a:r>
            <a:r>
              <a:rPr lang="en-IN" sz="2000" dirty="0" smtClean="0"/>
              <a:t>instructions.</a:t>
            </a:r>
          </a:p>
          <a:p>
            <a:pPr marL="285750" indent="-285750">
              <a:buFont typeface="Wingdings" pitchFamily="2" charset="2"/>
              <a:buChar char="Ø"/>
            </a:pPr>
            <a:r>
              <a:rPr lang="en-IN" sz="2000" dirty="0"/>
              <a:t>This particular section is optional and can be skipped if no declarations are needed.</a:t>
            </a:r>
          </a:p>
          <a:p>
            <a:pPr marL="285750" indent="-285750">
              <a:buFont typeface="Wingdings" pitchFamily="2" charset="2"/>
              <a:buChar char="Ø"/>
            </a:pPr>
            <a:r>
              <a:rPr lang="en-IN" sz="2000" dirty="0"/>
              <a:t>This should be the first section in a PL/SQL block, if present.</a:t>
            </a:r>
          </a:p>
          <a:p>
            <a:pPr marL="285750" indent="-285750">
              <a:buFont typeface="Wingdings" pitchFamily="2" charset="2"/>
              <a:buChar char="Ø"/>
            </a:pPr>
            <a:r>
              <a:rPr lang="en-IN" sz="2000" dirty="0"/>
              <a:t>This section starts with the keyword ‘DECLARE’ for triggers and anonymous block. </a:t>
            </a:r>
          </a:p>
          <a:p>
            <a:pPr marL="285750" indent="-285750">
              <a:spcAft>
                <a:spcPts val="600"/>
              </a:spcAft>
              <a:buFont typeface="Wingdings" pitchFamily="2" charset="2"/>
              <a:buChar char="Ø"/>
            </a:pPr>
            <a:endParaRPr lang="en-IN" sz="2000" dirty="0" smtClean="0"/>
          </a:p>
        </p:txBody>
      </p:sp>
    </p:spTree>
    <p:extLst>
      <p:ext uri="{BB962C8B-B14F-4D97-AF65-F5344CB8AC3E}">
        <p14:creationId xmlns:p14="http://schemas.microsoft.com/office/powerpoint/2010/main" val="409193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30</a:t>
            </a:fld>
            <a:endParaRPr lang="en-US"/>
          </a:p>
        </p:txBody>
      </p:sp>
      <p:sp>
        <p:nvSpPr>
          <p:cNvPr id="4" name="TextBox 3"/>
          <p:cNvSpPr txBox="1"/>
          <p:nvPr/>
        </p:nvSpPr>
        <p:spPr>
          <a:xfrm>
            <a:off x="288421" y="152400"/>
            <a:ext cx="8229600" cy="5909310"/>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dirty="0" smtClean="0"/>
              <a:t>declare</a:t>
            </a:r>
          </a:p>
          <a:p>
            <a:pPr>
              <a:spcBef>
                <a:spcPts val="0"/>
              </a:spcBef>
            </a:pPr>
            <a:r>
              <a:rPr lang="en-IN" sz="1800" dirty="0" smtClean="0"/>
              <a:t>   n </a:t>
            </a:r>
            <a:r>
              <a:rPr lang="en-IN" sz="1800" dirty="0" err="1" smtClean="0"/>
              <a:t>emp.empno%type</a:t>
            </a:r>
            <a:r>
              <a:rPr lang="en-IN" sz="1800" dirty="0" smtClean="0"/>
              <a:t>;</a:t>
            </a:r>
          </a:p>
          <a:p>
            <a:pPr>
              <a:spcBef>
                <a:spcPts val="0"/>
              </a:spcBef>
            </a:pPr>
            <a:r>
              <a:rPr lang="en-IN" sz="1800" dirty="0" smtClean="0"/>
              <a:t>   r1 </a:t>
            </a:r>
            <a:r>
              <a:rPr lang="en-IN" sz="1800" dirty="0" err="1" smtClean="0"/>
              <a:t>emp%rowtype</a:t>
            </a:r>
            <a:r>
              <a:rPr lang="en-IN" sz="1800" dirty="0" smtClean="0"/>
              <a:t>;</a:t>
            </a:r>
          </a:p>
          <a:p>
            <a:pPr>
              <a:spcBef>
                <a:spcPts val="0"/>
              </a:spcBef>
            </a:pPr>
            <a:r>
              <a:rPr lang="en-IN" sz="1800" dirty="0" smtClean="0"/>
              <a:t>begin</a:t>
            </a:r>
          </a:p>
          <a:p>
            <a:pPr>
              <a:spcBef>
                <a:spcPts val="0"/>
              </a:spcBef>
            </a:pPr>
            <a:r>
              <a:rPr lang="en-IN" sz="1800" dirty="0" smtClean="0"/>
              <a:t>   n := &amp;n;     </a:t>
            </a:r>
            <a:r>
              <a:rPr lang="en-IN" sz="1800" dirty="0" smtClean="0">
                <a:solidFill>
                  <a:srgbClr val="00B050"/>
                </a:solidFill>
              </a:rPr>
              <a:t>--</a:t>
            </a:r>
            <a:r>
              <a:rPr lang="en-IN" sz="1800" dirty="0" smtClean="0"/>
              <a:t> </a:t>
            </a:r>
            <a:r>
              <a:rPr lang="en-IN" sz="1800" dirty="0" smtClean="0">
                <a:solidFill>
                  <a:srgbClr val="00B050"/>
                </a:solidFill>
              </a:rPr>
              <a:t>(n := 7895)</a:t>
            </a:r>
          </a:p>
          <a:p>
            <a:pPr>
              <a:spcBef>
                <a:spcPts val="0"/>
              </a:spcBef>
            </a:pPr>
            <a:r>
              <a:rPr lang="en-IN" sz="1800" dirty="0" smtClean="0"/>
              <a:t>   select * into r1 from </a:t>
            </a:r>
            <a:r>
              <a:rPr lang="en-IN" sz="1800" dirty="0" err="1" smtClean="0"/>
              <a:t>emp</a:t>
            </a:r>
            <a:r>
              <a:rPr lang="en-IN" sz="1800" dirty="0" smtClean="0"/>
              <a:t> where </a:t>
            </a:r>
            <a:r>
              <a:rPr lang="en-IN" sz="1800" dirty="0" err="1" smtClean="0"/>
              <a:t>empno</a:t>
            </a:r>
            <a:r>
              <a:rPr lang="en-IN" sz="1800" dirty="0" smtClean="0"/>
              <a:t> = n;</a:t>
            </a:r>
          </a:p>
          <a:p>
            <a:pPr>
              <a:spcBef>
                <a:spcPts val="0"/>
              </a:spcBef>
            </a:pPr>
            <a:r>
              <a:rPr lang="en-IN" sz="1800" dirty="0" smtClean="0"/>
              <a:t>   if r1.sal </a:t>
            </a:r>
            <a:r>
              <a:rPr lang="en-IN" sz="1800" dirty="0"/>
              <a:t>&lt;</a:t>
            </a:r>
            <a:r>
              <a:rPr lang="en-IN" sz="1800" dirty="0" smtClean="0"/>
              <a:t> 5000 then</a:t>
            </a:r>
          </a:p>
          <a:p>
            <a:pPr>
              <a:spcBef>
                <a:spcPts val="0"/>
              </a:spcBef>
            </a:pPr>
            <a:r>
              <a:rPr lang="en-IN" sz="1800" dirty="0" smtClean="0"/>
              <a:t>	r1.sal := r1.sal * 1.1;</a:t>
            </a:r>
          </a:p>
          <a:p>
            <a:pPr>
              <a:spcBef>
                <a:spcPts val="0"/>
              </a:spcBef>
            </a:pPr>
            <a:r>
              <a:rPr lang="en-IN" sz="1800" dirty="0"/>
              <a:t> </a:t>
            </a:r>
            <a:r>
              <a:rPr lang="en-IN" sz="1800" dirty="0" smtClean="0"/>
              <a:t>  </a:t>
            </a:r>
            <a:r>
              <a:rPr lang="en-IN" sz="1800" dirty="0" err="1" smtClean="0"/>
              <a:t>elsif</a:t>
            </a:r>
            <a:r>
              <a:rPr lang="en-IN" sz="1800" dirty="0" smtClean="0"/>
              <a:t> </a:t>
            </a:r>
            <a:r>
              <a:rPr lang="en-IN" sz="1800" dirty="0"/>
              <a:t>r1.sal </a:t>
            </a:r>
            <a:r>
              <a:rPr lang="en-IN" sz="1800" dirty="0" smtClean="0"/>
              <a:t>between 5000 and 20000 </a:t>
            </a:r>
            <a:r>
              <a:rPr lang="en-IN" sz="1800" dirty="0"/>
              <a:t>then</a:t>
            </a:r>
          </a:p>
          <a:p>
            <a:pPr>
              <a:spcBef>
                <a:spcPts val="0"/>
              </a:spcBef>
            </a:pPr>
            <a:r>
              <a:rPr lang="en-IN" sz="1800" dirty="0"/>
              <a:t>	r1.sal := r1.sal * </a:t>
            </a:r>
            <a:r>
              <a:rPr lang="en-IN" sz="1800" dirty="0" smtClean="0"/>
              <a:t>1.12;</a:t>
            </a:r>
            <a:endParaRPr lang="en-IN" sz="1800" dirty="0"/>
          </a:p>
          <a:p>
            <a:pPr>
              <a:spcBef>
                <a:spcPts val="0"/>
              </a:spcBef>
            </a:pPr>
            <a:r>
              <a:rPr lang="en-IN" sz="1800" dirty="0" smtClean="0"/>
              <a:t>   else</a:t>
            </a:r>
          </a:p>
          <a:p>
            <a:pPr>
              <a:spcBef>
                <a:spcPts val="0"/>
              </a:spcBef>
            </a:pPr>
            <a:r>
              <a:rPr lang="en-IN" sz="1800" dirty="0" smtClean="0"/>
              <a:t>	</a:t>
            </a:r>
            <a:r>
              <a:rPr lang="en-IN" sz="1800" dirty="0"/>
              <a:t>r1.sal := r1.sal * </a:t>
            </a:r>
            <a:r>
              <a:rPr lang="en-IN" sz="1800" dirty="0" smtClean="0"/>
              <a:t>1.25;</a:t>
            </a:r>
            <a:endParaRPr lang="en-IN" sz="1800" dirty="0"/>
          </a:p>
          <a:p>
            <a:pPr>
              <a:spcBef>
                <a:spcPts val="0"/>
              </a:spcBef>
            </a:pPr>
            <a:r>
              <a:rPr lang="en-IN" sz="1800" dirty="0" smtClean="0"/>
              <a:t>   end if;</a:t>
            </a:r>
          </a:p>
          <a:p>
            <a:pPr>
              <a:spcBef>
                <a:spcPts val="0"/>
              </a:spcBef>
            </a:pPr>
            <a:r>
              <a:rPr lang="en-IN" sz="1800" dirty="0"/>
              <a:t> </a:t>
            </a:r>
            <a:r>
              <a:rPr lang="en-IN" sz="1800" dirty="0" smtClean="0"/>
              <a:t>  update </a:t>
            </a:r>
            <a:r>
              <a:rPr lang="en-IN" sz="1800" dirty="0" err="1" smtClean="0"/>
              <a:t>emp</a:t>
            </a:r>
            <a:r>
              <a:rPr lang="en-IN" sz="1800" dirty="0" smtClean="0"/>
              <a:t> set </a:t>
            </a:r>
            <a:r>
              <a:rPr lang="en-IN" sz="1800" dirty="0" err="1" smtClean="0"/>
              <a:t>sal</a:t>
            </a:r>
            <a:r>
              <a:rPr lang="en-IN" sz="1800" dirty="0" smtClean="0"/>
              <a:t> = r1.sal </a:t>
            </a:r>
          </a:p>
          <a:p>
            <a:pPr>
              <a:spcBef>
                <a:spcPts val="0"/>
              </a:spcBef>
            </a:pPr>
            <a:r>
              <a:rPr lang="en-IN" sz="1800" dirty="0"/>
              <a:t> </a:t>
            </a:r>
            <a:r>
              <a:rPr lang="en-IN" sz="1800" dirty="0" smtClean="0"/>
              <a:t>  where </a:t>
            </a:r>
            <a:r>
              <a:rPr lang="en-IN" sz="1800" dirty="0" err="1" smtClean="0"/>
              <a:t>empno</a:t>
            </a:r>
            <a:r>
              <a:rPr lang="en-IN" sz="1800" dirty="0" smtClean="0"/>
              <a:t> = n; </a:t>
            </a:r>
            <a:r>
              <a:rPr lang="en-IN" sz="1800" dirty="0" smtClean="0">
                <a:solidFill>
                  <a:srgbClr val="00B050"/>
                </a:solidFill>
              </a:rPr>
              <a:t>-- (or </a:t>
            </a:r>
            <a:r>
              <a:rPr lang="en-IN" sz="1800" dirty="0" err="1" smtClean="0">
                <a:solidFill>
                  <a:srgbClr val="00B050"/>
                </a:solidFill>
              </a:rPr>
              <a:t>empno</a:t>
            </a:r>
            <a:r>
              <a:rPr lang="en-IN" sz="1800" dirty="0" smtClean="0">
                <a:solidFill>
                  <a:srgbClr val="00B050"/>
                </a:solidFill>
              </a:rPr>
              <a:t> =r1.empno)</a:t>
            </a:r>
          </a:p>
          <a:p>
            <a:pPr>
              <a:spcBef>
                <a:spcPts val="0"/>
              </a:spcBef>
            </a:pPr>
            <a:r>
              <a:rPr lang="en-IN" sz="1800" dirty="0">
                <a:solidFill>
                  <a:srgbClr val="00B050"/>
                </a:solidFill>
              </a:rPr>
              <a:t> </a:t>
            </a:r>
            <a:r>
              <a:rPr lang="en-IN" sz="1800" dirty="0" smtClean="0">
                <a:solidFill>
                  <a:srgbClr val="00B050"/>
                </a:solidFill>
              </a:rPr>
              <a:t>  </a:t>
            </a:r>
            <a:r>
              <a:rPr lang="en-IN" sz="1800" dirty="0" smtClean="0"/>
              <a:t>commit;</a:t>
            </a:r>
          </a:p>
          <a:p>
            <a:pPr>
              <a:spcBef>
                <a:spcPts val="0"/>
              </a:spcBef>
            </a:pPr>
            <a:r>
              <a:rPr lang="en-IN" sz="1800" dirty="0" smtClean="0"/>
              <a:t>exception</a:t>
            </a:r>
          </a:p>
          <a:p>
            <a:pPr>
              <a:spcBef>
                <a:spcPts val="0"/>
              </a:spcBef>
            </a:pPr>
            <a:r>
              <a:rPr lang="en-IN" sz="1800" dirty="0"/>
              <a:t> </a:t>
            </a:r>
            <a:r>
              <a:rPr lang="en-IN" sz="1800" dirty="0" smtClean="0"/>
              <a:t>  when </a:t>
            </a:r>
            <a:r>
              <a:rPr lang="en-IN" sz="1800" dirty="0" err="1" smtClean="0"/>
              <a:t>no_data_found</a:t>
            </a:r>
            <a:r>
              <a:rPr lang="en-IN" sz="1800" dirty="0" smtClean="0"/>
              <a:t> then</a:t>
            </a:r>
          </a:p>
          <a:p>
            <a:pPr>
              <a:spcBef>
                <a:spcPts val="0"/>
              </a:spcBef>
            </a:pPr>
            <a:r>
              <a:rPr lang="en-IN" sz="1800" dirty="0"/>
              <a:t>	</a:t>
            </a:r>
            <a:r>
              <a:rPr lang="en-IN" sz="1800" dirty="0" err="1" smtClean="0"/>
              <a:t>dbms_output.put_line</a:t>
            </a:r>
            <a:r>
              <a:rPr lang="en-IN" sz="1800" dirty="0" smtClean="0"/>
              <a:t>(‘Employee does not exist’);            </a:t>
            </a:r>
          </a:p>
          <a:p>
            <a:pPr>
              <a:spcBef>
                <a:spcPts val="0"/>
              </a:spcBef>
            </a:pPr>
            <a:r>
              <a:rPr lang="en-IN" sz="1800" dirty="0" smtClean="0"/>
              <a:t>end;</a:t>
            </a:r>
          </a:p>
          <a:p>
            <a:pPr>
              <a:spcBef>
                <a:spcPts val="0"/>
              </a:spcBef>
            </a:pPr>
            <a:r>
              <a:rPr lang="en-IN" sz="1800" dirty="0" smtClean="0"/>
              <a:t>/</a:t>
            </a:r>
            <a:endParaRPr lang="en-IN" sz="1800" dirty="0"/>
          </a:p>
        </p:txBody>
      </p:sp>
      <p:sp>
        <p:nvSpPr>
          <p:cNvPr id="5" name="Right Brace 4"/>
          <p:cNvSpPr/>
          <p:nvPr/>
        </p:nvSpPr>
        <p:spPr>
          <a:xfrm>
            <a:off x="6553200" y="4724400"/>
            <a:ext cx="533400" cy="990600"/>
          </a:xfrm>
          <a:prstGeom prst="rightBrace">
            <a:avLst/>
          </a:prstGeom>
          <a:noFill/>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7174024" y="4896534"/>
            <a:ext cx="1327608" cy="646331"/>
          </a:xfrm>
          <a:prstGeom prst="rect">
            <a:avLst/>
          </a:prstGeom>
          <a:noFill/>
        </p:spPr>
        <p:txBody>
          <a:bodyPr wrap="none" rtlCol="0">
            <a:spAutoFit/>
          </a:bodyPr>
          <a:lstStyle/>
          <a:p>
            <a:r>
              <a:rPr lang="en-IN" sz="1800" b="1" dirty="0" smtClean="0">
                <a:solidFill>
                  <a:schemeClr val="tx2"/>
                </a:solidFill>
              </a:rPr>
              <a:t>Exception</a:t>
            </a:r>
          </a:p>
          <a:p>
            <a:r>
              <a:rPr lang="en-IN" sz="1800" b="1" dirty="0" smtClean="0">
                <a:solidFill>
                  <a:schemeClr val="tx2"/>
                </a:solidFill>
              </a:rPr>
              <a:t>handler</a:t>
            </a:r>
            <a:endParaRPr lang="en-IN" sz="1800" b="1" dirty="0">
              <a:solidFill>
                <a:schemeClr val="tx2"/>
              </a:solidFill>
            </a:endParaRPr>
          </a:p>
        </p:txBody>
      </p:sp>
    </p:spTree>
    <p:extLst>
      <p:ext uri="{BB962C8B-B14F-4D97-AF65-F5344CB8AC3E}">
        <p14:creationId xmlns:p14="http://schemas.microsoft.com/office/powerpoint/2010/main" val="309853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31</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Exception Basics</a:t>
            </a:r>
            <a:endParaRPr lang="en-IN" sz="2400" dirty="0"/>
          </a:p>
        </p:txBody>
      </p:sp>
      <p:graphicFrame>
        <p:nvGraphicFramePr>
          <p:cNvPr id="3" name="Diagram 2"/>
          <p:cNvGraphicFramePr/>
          <p:nvPr>
            <p:extLst>
              <p:ext uri="{D42A27DB-BD31-4B8C-83A1-F6EECF244321}">
                <p14:modId xmlns:p14="http://schemas.microsoft.com/office/powerpoint/2010/main" val="2485542296"/>
              </p:ext>
            </p:extLst>
          </p:nvPr>
        </p:nvGraphicFramePr>
        <p:xfrm>
          <a:off x="-568651" y="1362041"/>
          <a:ext cx="7010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5181600" y="3073993"/>
            <a:ext cx="762000" cy="228600"/>
          </a:xfrm>
          <a:prstGeom prst="rightArrow">
            <a:avLst/>
          </a:prstGeom>
          <a:solidFill>
            <a:srgbClr val="7030A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096000" y="2680461"/>
            <a:ext cx="2139432" cy="1015663"/>
          </a:xfrm>
          <a:prstGeom prst="rect">
            <a:avLst/>
          </a:prstGeom>
          <a:solidFill>
            <a:schemeClr val="accent2">
              <a:lumMod val="40000"/>
              <a:lumOff val="60000"/>
            </a:schemeClr>
          </a:solidFill>
          <a:ln>
            <a:solidFill>
              <a:srgbClr val="000000"/>
            </a:solidFill>
          </a:ln>
        </p:spPr>
        <p:txBody>
          <a:bodyPr wrap="none" rtlCol="0">
            <a:spAutoFit/>
          </a:bodyPr>
          <a:lstStyle/>
          <a:p>
            <a:pPr marL="342900" indent="-342900">
              <a:buAutoNum type="arabicPeriod"/>
            </a:pPr>
            <a:r>
              <a:rPr lang="en-IN" sz="2000" dirty="0" smtClean="0"/>
              <a:t>Define it</a:t>
            </a:r>
          </a:p>
          <a:p>
            <a:pPr marL="342900" indent="-342900">
              <a:buAutoNum type="arabicPeriod"/>
            </a:pPr>
            <a:r>
              <a:rPr lang="en-IN" sz="2000" dirty="0" smtClean="0"/>
              <a:t>Raise it</a:t>
            </a:r>
          </a:p>
          <a:p>
            <a:pPr marL="342900" indent="-342900">
              <a:buAutoNum type="arabicPeriod"/>
            </a:pPr>
            <a:r>
              <a:rPr lang="en-IN" sz="2000" dirty="0" smtClean="0"/>
              <a:t>Write handler</a:t>
            </a:r>
            <a:endParaRPr lang="en-IN" sz="2000" dirty="0"/>
          </a:p>
        </p:txBody>
      </p:sp>
      <p:sp>
        <p:nvSpPr>
          <p:cNvPr id="9" name="Right Arrow 8"/>
          <p:cNvSpPr/>
          <p:nvPr/>
        </p:nvSpPr>
        <p:spPr>
          <a:xfrm>
            <a:off x="3352800" y="5727532"/>
            <a:ext cx="762000" cy="228600"/>
          </a:xfrm>
          <a:prstGeom prst="rightArrow">
            <a:avLst/>
          </a:prstGeom>
          <a:solidFill>
            <a:srgbClr val="7030A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267200" y="5334000"/>
            <a:ext cx="1616148" cy="1015663"/>
          </a:xfrm>
          <a:prstGeom prst="rect">
            <a:avLst/>
          </a:prstGeom>
          <a:solidFill>
            <a:schemeClr val="accent2">
              <a:lumMod val="40000"/>
              <a:lumOff val="60000"/>
            </a:schemeClr>
          </a:solidFill>
          <a:ln>
            <a:solidFill>
              <a:srgbClr val="000000"/>
            </a:solidFill>
          </a:ln>
        </p:spPr>
        <p:txBody>
          <a:bodyPr wrap="none" rtlCol="0">
            <a:spAutoFit/>
          </a:bodyPr>
          <a:lstStyle/>
          <a:p>
            <a:r>
              <a:rPr lang="en-IN" sz="2000" dirty="0" smtClean="0"/>
              <a:t>Can assign a</a:t>
            </a:r>
          </a:p>
          <a:p>
            <a:r>
              <a:rPr lang="en-IN" sz="2000" dirty="0" smtClean="0"/>
              <a:t>user-defined</a:t>
            </a:r>
          </a:p>
          <a:p>
            <a:r>
              <a:rPr lang="en-IN" sz="2000" dirty="0" smtClean="0"/>
              <a:t>name to it.</a:t>
            </a:r>
          </a:p>
        </p:txBody>
      </p:sp>
    </p:spTree>
    <p:extLst>
      <p:ext uri="{BB962C8B-B14F-4D97-AF65-F5344CB8AC3E}">
        <p14:creationId xmlns:p14="http://schemas.microsoft.com/office/powerpoint/2010/main" val="30925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P spid="7"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32</a:t>
            </a:fld>
            <a:endParaRPr lang="en-US"/>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Exception Basics</a:t>
            </a:r>
            <a:endParaRPr lang="en-IN" sz="2400" dirty="0"/>
          </a:p>
        </p:txBody>
      </p:sp>
      <p:sp>
        <p:nvSpPr>
          <p:cNvPr id="11" name="TextBox 10"/>
          <p:cNvSpPr txBox="1"/>
          <p:nvPr/>
        </p:nvSpPr>
        <p:spPr>
          <a:xfrm>
            <a:off x="381000" y="1624042"/>
            <a:ext cx="8229600" cy="4524315"/>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dirty="0" smtClean="0"/>
              <a:t>Named Exceptions:</a:t>
            </a:r>
          </a:p>
          <a:p>
            <a:pPr>
              <a:spcBef>
                <a:spcPts val="0"/>
              </a:spcBef>
            </a:pPr>
            <a:endParaRPr lang="en-IN" sz="1800" dirty="0"/>
          </a:p>
          <a:p>
            <a:pPr>
              <a:spcBef>
                <a:spcPts val="0"/>
              </a:spcBef>
            </a:pPr>
            <a:r>
              <a:rPr lang="en-IN" sz="1800" dirty="0" err="1" smtClean="0"/>
              <a:t>no_data_found</a:t>
            </a:r>
            <a:r>
              <a:rPr lang="en-IN" sz="1800" dirty="0" smtClean="0"/>
              <a:t>	-	select does not fetch any values</a:t>
            </a:r>
          </a:p>
          <a:p>
            <a:pPr>
              <a:spcBef>
                <a:spcPts val="0"/>
              </a:spcBef>
            </a:pPr>
            <a:r>
              <a:rPr lang="en-IN" sz="1800" dirty="0" err="1" smtClean="0"/>
              <a:t>too_many_rows</a:t>
            </a:r>
            <a:r>
              <a:rPr lang="en-IN" sz="1800" dirty="0" smtClean="0"/>
              <a:t>	-	select fetches more than one row</a:t>
            </a:r>
          </a:p>
          <a:p>
            <a:pPr>
              <a:spcBef>
                <a:spcPts val="0"/>
              </a:spcBef>
            </a:pPr>
            <a:r>
              <a:rPr lang="en-IN" sz="1800" dirty="0" err="1" smtClean="0"/>
              <a:t>value_error</a:t>
            </a:r>
            <a:r>
              <a:rPr lang="en-IN" sz="1800" dirty="0" smtClean="0"/>
              <a:t>	-	data type mismatch</a:t>
            </a:r>
          </a:p>
          <a:p>
            <a:pPr>
              <a:spcBef>
                <a:spcPts val="0"/>
              </a:spcBef>
            </a:pPr>
            <a:r>
              <a:rPr lang="en-IN" sz="1800" dirty="0" err="1" smtClean="0"/>
              <a:t>zero_divide</a:t>
            </a:r>
            <a:r>
              <a:rPr lang="en-IN" sz="1800" dirty="0" smtClean="0"/>
              <a:t>	-	division by zero somewhere</a:t>
            </a:r>
          </a:p>
          <a:p>
            <a:pPr>
              <a:spcBef>
                <a:spcPts val="0"/>
              </a:spcBef>
            </a:pPr>
            <a:r>
              <a:rPr lang="en-IN" sz="1800" dirty="0" err="1" smtClean="0"/>
              <a:t>invalid_cursor</a:t>
            </a:r>
            <a:r>
              <a:rPr lang="en-IN" sz="1800" dirty="0" smtClean="0"/>
              <a:t>	-	cursor operation is incorrect</a:t>
            </a:r>
          </a:p>
          <a:p>
            <a:pPr>
              <a:spcBef>
                <a:spcPts val="0"/>
              </a:spcBef>
            </a:pPr>
            <a:r>
              <a:rPr lang="en-IN" sz="1800" dirty="0" smtClean="0"/>
              <a:t>---</a:t>
            </a:r>
          </a:p>
          <a:p>
            <a:pPr>
              <a:spcBef>
                <a:spcPts val="0"/>
              </a:spcBef>
            </a:pPr>
            <a:r>
              <a:rPr lang="en-IN" sz="1800" dirty="0" smtClean="0"/>
              <a:t>---</a:t>
            </a:r>
          </a:p>
          <a:p>
            <a:pPr>
              <a:spcBef>
                <a:spcPts val="0"/>
              </a:spcBef>
            </a:pPr>
            <a:r>
              <a:rPr lang="en-IN" sz="1800" dirty="0" smtClean="0"/>
              <a:t>many other – </a:t>
            </a:r>
          </a:p>
          <a:p>
            <a:pPr>
              <a:spcBef>
                <a:spcPts val="0"/>
              </a:spcBef>
            </a:pPr>
            <a:endParaRPr lang="en-IN" sz="1800" dirty="0" smtClean="0"/>
          </a:p>
          <a:p>
            <a:pPr>
              <a:spcBef>
                <a:spcPts val="0"/>
              </a:spcBef>
            </a:pPr>
            <a:endParaRPr lang="en-IN" sz="1800" dirty="0"/>
          </a:p>
          <a:p>
            <a:pPr marL="285750" indent="-285750">
              <a:spcBef>
                <a:spcPts val="0"/>
              </a:spcBef>
              <a:buFont typeface="Wingdings" pitchFamily="2" charset="2"/>
              <a:buChar char="Ø"/>
            </a:pPr>
            <a:r>
              <a:rPr lang="en-IN" sz="1800" dirty="0" smtClean="0"/>
              <a:t>Once the control goes to the EXCEPTION part of PL/SQL block, the code for the related exception </a:t>
            </a:r>
            <a:r>
              <a:rPr lang="en-IN" sz="1800" dirty="0" err="1" smtClean="0"/>
              <a:t>i.e</a:t>
            </a:r>
            <a:r>
              <a:rPr lang="en-IN" sz="1800" dirty="0" smtClean="0"/>
              <a:t> the exception handler is executed and program stops. (control does not go back to the executable block)</a:t>
            </a:r>
          </a:p>
          <a:p>
            <a:pPr marL="285750" indent="-285750">
              <a:spcBef>
                <a:spcPts val="0"/>
              </a:spcBef>
              <a:buFont typeface="Wingdings" pitchFamily="2" charset="2"/>
              <a:buChar char="Ø"/>
            </a:pPr>
            <a:r>
              <a:rPr lang="en-IN" sz="1800" dirty="0" smtClean="0"/>
              <a:t>Only one exception handler executes at a time</a:t>
            </a:r>
            <a:endParaRPr lang="en-IN" sz="1800" dirty="0"/>
          </a:p>
        </p:txBody>
      </p:sp>
      <p:sp>
        <p:nvSpPr>
          <p:cNvPr id="12" name="TextBox 11">
            <a:hlinkClick r:id="rId2" action="ppaction://hlinksldjump"/>
          </p:cNvPr>
          <p:cNvSpPr txBox="1"/>
          <p:nvPr/>
        </p:nvSpPr>
        <p:spPr>
          <a:xfrm>
            <a:off x="1981200" y="3886200"/>
            <a:ext cx="744114"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IN" dirty="0" smtClean="0"/>
              <a:t>List</a:t>
            </a:r>
            <a:endParaRPr lang="en-IN" dirty="0"/>
          </a:p>
        </p:txBody>
      </p:sp>
    </p:spTree>
    <p:extLst>
      <p:ext uri="{BB962C8B-B14F-4D97-AF65-F5344CB8AC3E}">
        <p14:creationId xmlns:p14="http://schemas.microsoft.com/office/powerpoint/2010/main" val="239541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33</a:t>
            </a:fld>
            <a:endParaRPr lang="en-US"/>
          </a:p>
        </p:txBody>
      </p:sp>
      <p:sp>
        <p:nvSpPr>
          <p:cNvPr id="3" name="Rectangle 2"/>
          <p:cNvSpPr/>
          <p:nvPr/>
        </p:nvSpPr>
        <p:spPr>
          <a:xfrm>
            <a:off x="1371600" y="1371600"/>
            <a:ext cx="6019800" cy="4708981"/>
          </a:xfrm>
          <a:prstGeom prst="rect">
            <a:avLst/>
          </a:prstGeom>
          <a:solidFill>
            <a:schemeClr val="bg1">
              <a:lumMod val="95000"/>
            </a:schemeClr>
          </a:solidFill>
          <a:ln w="28575">
            <a:solidFill>
              <a:schemeClr val="tx1"/>
            </a:solidFill>
          </a:ln>
        </p:spPr>
        <p:txBody>
          <a:bodyPr wrap="square">
            <a:spAutoFit/>
          </a:bodyPr>
          <a:lstStyle/>
          <a:p>
            <a:r>
              <a:rPr lang="en-IN" sz="2000" b="1" dirty="0"/>
              <a:t>DECLARE</a:t>
            </a:r>
            <a:r>
              <a:rPr lang="en-IN" sz="2000" dirty="0"/>
              <a:t>  </a:t>
            </a:r>
          </a:p>
          <a:p>
            <a:r>
              <a:rPr lang="en-IN" sz="2000" dirty="0"/>
              <a:t>   &lt;declarations </a:t>
            </a:r>
            <a:r>
              <a:rPr lang="en-IN" sz="2000" b="1" dirty="0"/>
              <a:t>section</a:t>
            </a:r>
            <a:r>
              <a:rPr lang="en-IN" sz="2000" dirty="0"/>
              <a:t>&gt;  </a:t>
            </a:r>
          </a:p>
          <a:p>
            <a:r>
              <a:rPr lang="en-IN" sz="2000" b="1" dirty="0"/>
              <a:t>BEGIN</a:t>
            </a:r>
            <a:r>
              <a:rPr lang="en-IN" sz="2000" dirty="0"/>
              <a:t>  </a:t>
            </a:r>
          </a:p>
          <a:p>
            <a:r>
              <a:rPr lang="en-IN" sz="2000" dirty="0"/>
              <a:t>   &lt;executable command(s)&gt;  </a:t>
            </a:r>
          </a:p>
          <a:p>
            <a:r>
              <a:rPr lang="en-IN" sz="2000" b="1" dirty="0"/>
              <a:t>EXCEPTION  </a:t>
            </a:r>
          </a:p>
          <a:p>
            <a:r>
              <a:rPr lang="en-IN" sz="2000" dirty="0"/>
              <a:t>   </a:t>
            </a:r>
            <a:r>
              <a:rPr lang="en-IN" sz="2000" b="1" dirty="0" smtClean="0"/>
              <a:t>WHEN</a:t>
            </a:r>
            <a:r>
              <a:rPr lang="en-IN" sz="2000" dirty="0"/>
              <a:t> exception1 </a:t>
            </a:r>
            <a:r>
              <a:rPr lang="en-IN" sz="2000" b="1" dirty="0"/>
              <a:t>THEN</a:t>
            </a:r>
            <a:r>
              <a:rPr lang="en-IN" sz="2000" dirty="0"/>
              <a:t>   </a:t>
            </a:r>
          </a:p>
          <a:p>
            <a:r>
              <a:rPr lang="en-IN" sz="2000" dirty="0"/>
              <a:t>       </a:t>
            </a:r>
            <a:r>
              <a:rPr lang="en-IN" sz="2000" dirty="0" smtClean="0"/>
              <a:t>exception1-handling-statements;</a:t>
            </a:r>
            <a:r>
              <a:rPr lang="en-IN" sz="2000" dirty="0"/>
              <a:t>   </a:t>
            </a:r>
          </a:p>
          <a:p>
            <a:r>
              <a:rPr lang="en-IN" sz="2000" dirty="0"/>
              <a:t>   </a:t>
            </a:r>
            <a:r>
              <a:rPr lang="en-IN" sz="2000" b="1" dirty="0"/>
              <a:t>WHEN</a:t>
            </a:r>
            <a:r>
              <a:rPr lang="en-IN" sz="2000" dirty="0"/>
              <a:t> exception2  </a:t>
            </a:r>
            <a:r>
              <a:rPr lang="en-IN" sz="2000" b="1" dirty="0"/>
              <a:t>THEN</a:t>
            </a:r>
            <a:r>
              <a:rPr lang="en-IN" sz="2000" dirty="0"/>
              <a:t>   </a:t>
            </a:r>
          </a:p>
          <a:p>
            <a:r>
              <a:rPr lang="en-IN" sz="2000" dirty="0"/>
              <a:t>      </a:t>
            </a:r>
            <a:r>
              <a:rPr lang="en-IN" sz="2000" dirty="0" smtClean="0"/>
              <a:t>exception2-handling-statements;</a:t>
            </a:r>
            <a:r>
              <a:rPr lang="en-IN" sz="2000" dirty="0"/>
              <a:t>   </a:t>
            </a:r>
          </a:p>
          <a:p>
            <a:r>
              <a:rPr lang="en-IN" sz="2000" dirty="0"/>
              <a:t>   </a:t>
            </a:r>
            <a:r>
              <a:rPr lang="en-IN" sz="2000" b="1" dirty="0"/>
              <a:t>WHEN</a:t>
            </a:r>
            <a:r>
              <a:rPr lang="en-IN" sz="2000" dirty="0"/>
              <a:t> exception3 </a:t>
            </a:r>
            <a:r>
              <a:rPr lang="en-IN" sz="2000" b="1" dirty="0"/>
              <a:t>THEN</a:t>
            </a:r>
            <a:r>
              <a:rPr lang="en-IN" sz="2000" dirty="0"/>
              <a:t>   </a:t>
            </a:r>
          </a:p>
          <a:p>
            <a:r>
              <a:rPr lang="en-IN" sz="2000" dirty="0"/>
              <a:t>      </a:t>
            </a:r>
            <a:r>
              <a:rPr lang="en-IN" sz="2000" dirty="0" smtClean="0"/>
              <a:t>exception3-handling-statements;</a:t>
            </a:r>
            <a:r>
              <a:rPr lang="en-IN" sz="2000" dirty="0"/>
              <a:t>  </a:t>
            </a:r>
          </a:p>
          <a:p>
            <a:r>
              <a:rPr lang="en-IN" sz="2000" dirty="0"/>
              <a:t>   ........  </a:t>
            </a:r>
          </a:p>
          <a:p>
            <a:r>
              <a:rPr lang="en-IN" sz="2000" dirty="0"/>
              <a:t>   </a:t>
            </a:r>
            <a:r>
              <a:rPr lang="en-IN" sz="2000" b="1" dirty="0"/>
              <a:t>WHEN</a:t>
            </a:r>
            <a:r>
              <a:rPr lang="en-IN" sz="2000" dirty="0"/>
              <a:t> others </a:t>
            </a:r>
            <a:r>
              <a:rPr lang="en-IN" sz="2000" b="1" dirty="0"/>
              <a:t>THEN</a:t>
            </a:r>
            <a:r>
              <a:rPr lang="en-IN" sz="2000" dirty="0"/>
              <a:t>  </a:t>
            </a:r>
          </a:p>
          <a:p>
            <a:r>
              <a:rPr lang="en-IN" sz="2000" dirty="0"/>
              <a:t>      </a:t>
            </a:r>
            <a:r>
              <a:rPr lang="en-IN" sz="2000" dirty="0" smtClean="0"/>
              <a:t>exception3-handling-statements;</a:t>
            </a:r>
            <a:r>
              <a:rPr lang="en-IN" sz="2000" dirty="0"/>
              <a:t>  </a:t>
            </a:r>
          </a:p>
          <a:p>
            <a:r>
              <a:rPr lang="en-IN" sz="2000" b="1" dirty="0"/>
              <a:t>END</a:t>
            </a:r>
            <a:r>
              <a:rPr lang="en-IN" sz="2000" dirty="0"/>
              <a:t>;  </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Exception Basics</a:t>
            </a:r>
            <a:endParaRPr lang="en-IN" sz="2400" dirty="0"/>
          </a:p>
        </p:txBody>
      </p:sp>
    </p:spTree>
    <p:extLst>
      <p:ext uri="{BB962C8B-B14F-4D97-AF65-F5344CB8AC3E}">
        <p14:creationId xmlns:p14="http://schemas.microsoft.com/office/powerpoint/2010/main" val="1577758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34</a:t>
            </a:fld>
            <a:endParaRPr lang="en-US"/>
          </a:p>
        </p:txBody>
      </p:sp>
      <p:sp>
        <p:nvSpPr>
          <p:cNvPr id="3" name="Rectangle 2"/>
          <p:cNvSpPr/>
          <p:nvPr/>
        </p:nvSpPr>
        <p:spPr>
          <a:xfrm>
            <a:off x="1905000" y="1676400"/>
            <a:ext cx="4572000" cy="5016758"/>
          </a:xfrm>
          <a:prstGeom prst="rect">
            <a:avLst/>
          </a:prstGeom>
          <a:solidFill>
            <a:schemeClr val="bg1">
              <a:lumMod val="95000"/>
            </a:schemeClr>
          </a:solidFill>
          <a:ln w="28575">
            <a:solidFill>
              <a:schemeClr val="tx1"/>
            </a:solidFill>
          </a:ln>
        </p:spPr>
        <p:txBody>
          <a:bodyPr>
            <a:spAutoFit/>
          </a:bodyPr>
          <a:lstStyle/>
          <a:p>
            <a:pPr>
              <a:spcBef>
                <a:spcPts val="600"/>
              </a:spcBef>
              <a:spcAft>
                <a:spcPts val="600"/>
              </a:spcAft>
            </a:pPr>
            <a:r>
              <a:rPr lang="en-IN" sz="2000" b="1" dirty="0"/>
              <a:t>DECLARE</a:t>
            </a:r>
            <a:r>
              <a:rPr lang="en-IN" sz="2000" dirty="0"/>
              <a:t>  </a:t>
            </a:r>
          </a:p>
          <a:p>
            <a:pPr>
              <a:spcBef>
                <a:spcPts val="600"/>
              </a:spcBef>
              <a:spcAft>
                <a:spcPts val="600"/>
              </a:spcAft>
            </a:pPr>
            <a:r>
              <a:rPr lang="en-IN" sz="2000" dirty="0"/>
              <a:t>   </a:t>
            </a:r>
            <a:r>
              <a:rPr lang="en-IN" sz="2000" dirty="0" err="1"/>
              <a:t>exception_name</a:t>
            </a:r>
            <a:r>
              <a:rPr lang="en-IN" sz="2000" dirty="0"/>
              <a:t> </a:t>
            </a:r>
            <a:r>
              <a:rPr lang="en-IN" sz="2000" b="1" dirty="0"/>
              <a:t>EXCEPTION</a:t>
            </a:r>
            <a:r>
              <a:rPr lang="en-IN" sz="2000" dirty="0"/>
              <a:t>;  </a:t>
            </a:r>
          </a:p>
          <a:p>
            <a:pPr>
              <a:spcBef>
                <a:spcPts val="600"/>
              </a:spcBef>
              <a:spcAft>
                <a:spcPts val="600"/>
              </a:spcAft>
            </a:pPr>
            <a:r>
              <a:rPr lang="en-IN" sz="2000" b="1" dirty="0"/>
              <a:t>BEGIN</a:t>
            </a:r>
            <a:r>
              <a:rPr lang="en-IN" sz="2000" dirty="0"/>
              <a:t>  </a:t>
            </a:r>
          </a:p>
          <a:p>
            <a:pPr>
              <a:spcBef>
                <a:spcPts val="600"/>
              </a:spcBef>
              <a:spcAft>
                <a:spcPts val="600"/>
              </a:spcAft>
            </a:pPr>
            <a:r>
              <a:rPr lang="en-IN" sz="2000" dirty="0"/>
              <a:t>   </a:t>
            </a:r>
            <a:r>
              <a:rPr lang="en-IN" sz="2000" b="1" dirty="0"/>
              <a:t>IF</a:t>
            </a:r>
            <a:r>
              <a:rPr lang="en-IN" sz="2000" dirty="0"/>
              <a:t> condition </a:t>
            </a:r>
            <a:r>
              <a:rPr lang="en-IN" sz="2000" b="1" dirty="0"/>
              <a:t>THEN</a:t>
            </a:r>
            <a:r>
              <a:rPr lang="en-IN" sz="2000" dirty="0"/>
              <a:t>  </a:t>
            </a:r>
          </a:p>
          <a:p>
            <a:pPr>
              <a:spcBef>
                <a:spcPts val="600"/>
              </a:spcBef>
              <a:spcAft>
                <a:spcPts val="600"/>
              </a:spcAft>
            </a:pPr>
            <a:r>
              <a:rPr lang="en-IN" sz="2000" dirty="0"/>
              <a:t>      </a:t>
            </a:r>
            <a:r>
              <a:rPr lang="en-IN" sz="2000" b="1" dirty="0"/>
              <a:t>RAISE</a:t>
            </a:r>
            <a:r>
              <a:rPr lang="en-IN" sz="2000" dirty="0"/>
              <a:t> </a:t>
            </a:r>
            <a:r>
              <a:rPr lang="en-IN" sz="2000" dirty="0" err="1"/>
              <a:t>exception_name</a:t>
            </a:r>
            <a:r>
              <a:rPr lang="en-IN" sz="2000" dirty="0"/>
              <a:t>;  </a:t>
            </a:r>
          </a:p>
          <a:p>
            <a:pPr>
              <a:spcBef>
                <a:spcPts val="600"/>
              </a:spcBef>
              <a:spcAft>
                <a:spcPts val="600"/>
              </a:spcAft>
            </a:pPr>
            <a:r>
              <a:rPr lang="en-IN" sz="2000" dirty="0"/>
              <a:t>   </a:t>
            </a:r>
            <a:r>
              <a:rPr lang="en-IN" sz="2000" b="1" dirty="0"/>
              <a:t>END</a:t>
            </a:r>
            <a:r>
              <a:rPr lang="en-IN" sz="2000" dirty="0"/>
              <a:t> </a:t>
            </a:r>
            <a:r>
              <a:rPr lang="en-IN" sz="2000" b="1" dirty="0"/>
              <a:t>IF</a:t>
            </a:r>
            <a:r>
              <a:rPr lang="en-IN" sz="2000" dirty="0"/>
              <a:t>;  </a:t>
            </a:r>
          </a:p>
          <a:p>
            <a:pPr>
              <a:spcBef>
                <a:spcPts val="600"/>
              </a:spcBef>
              <a:spcAft>
                <a:spcPts val="600"/>
              </a:spcAft>
            </a:pPr>
            <a:r>
              <a:rPr lang="en-IN" sz="2000" b="1" dirty="0"/>
              <a:t>EXCEPTION  </a:t>
            </a:r>
          </a:p>
          <a:p>
            <a:pPr>
              <a:spcBef>
                <a:spcPts val="600"/>
              </a:spcBef>
              <a:spcAft>
                <a:spcPts val="600"/>
              </a:spcAft>
            </a:pPr>
            <a:r>
              <a:rPr lang="en-IN" sz="2000" dirty="0"/>
              <a:t>   </a:t>
            </a:r>
            <a:r>
              <a:rPr lang="en-IN" sz="2000" b="1" dirty="0"/>
              <a:t>WHEN</a:t>
            </a:r>
            <a:r>
              <a:rPr lang="en-IN" sz="2000" dirty="0"/>
              <a:t> </a:t>
            </a:r>
            <a:r>
              <a:rPr lang="en-IN" sz="2000" dirty="0" err="1"/>
              <a:t>exception_name</a:t>
            </a:r>
            <a:r>
              <a:rPr lang="en-IN" sz="2000" dirty="0"/>
              <a:t> </a:t>
            </a:r>
            <a:r>
              <a:rPr lang="en-IN" sz="2000" b="1" dirty="0"/>
              <a:t>THEN</a:t>
            </a:r>
            <a:r>
              <a:rPr lang="en-IN" sz="2000" dirty="0"/>
              <a:t>  </a:t>
            </a:r>
          </a:p>
          <a:p>
            <a:pPr>
              <a:spcBef>
                <a:spcPts val="600"/>
              </a:spcBef>
              <a:spcAft>
                <a:spcPts val="600"/>
              </a:spcAft>
            </a:pPr>
            <a:r>
              <a:rPr lang="en-IN" sz="2000" dirty="0"/>
              <a:t>   </a:t>
            </a:r>
            <a:r>
              <a:rPr lang="en-IN" sz="2000" dirty="0" smtClean="0"/>
              <a:t>statement(s);</a:t>
            </a:r>
            <a:r>
              <a:rPr lang="en-IN" sz="2000" dirty="0"/>
              <a:t>  </a:t>
            </a:r>
          </a:p>
          <a:p>
            <a:pPr>
              <a:spcBef>
                <a:spcPts val="600"/>
              </a:spcBef>
              <a:spcAft>
                <a:spcPts val="600"/>
              </a:spcAft>
            </a:pPr>
            <a:r>
              <a:rPr lang="en-IN" sz="2000" b="1" dirty="0"/>
              <a:t>END</a:t>
            </a:r>
            <a:r>
              <a:rPr lang="en-IN" sz="2000" dirty="0" smtClean="0"/>
              <a:t>;</a:t>
            </a:r>
          </a:p>
          <a:p>
            <a:pPr>
              <a:spcBef>
                <a:spcPts val="600"/>
              </a:spcBef>
              <a:spcAft>
                <a:spcPts val="600"/>
              </a:spcAft>
            </a:pPr>
            <a:r>
              <a:rPr lang="en-IN" sz="2000" dirty="0"/>
              <a:t>/  </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User Defined Exception</a:t>
            </a:r>
            <a:endParaRPr lang="en-IN" sz="2400" dirty="0"/>
          </a:p>
        </p:txBody>
      </p:sp>
    </p:spTree>
    <p:extLst>
      <p:ext uri="{BB962C8B-B14F-4D97-AF65-F5344CB8AC3E}">
        <p14:creationId xmlns:p14="http://schemas.microsoft.com/office/powerpoint/2010/main" val="739934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35</a:t>
            </a:fld>
            <a:endParaRPr lang="en-US"/>
          </a:p>
        </p:txBody>
      </p:sp>
      <p:sp>
        <p:nvSpPr>
          <p:cNvPr id="3" name="TextBox 2"/>
          <p:cNvSpPr txBox="1"/>
          <p:nvPr/>
        </p:nvSpPr>
        <p:spPr>
          <a:xfrm>
            <a:off x="304800" y="304800"/>
            <a:ext cx="8229600" cy="1754326"/>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b="1" dirty="0" smtClean="0">
                <a:solidFill>
                  <a:schemeClr val="tx2"/>
                </a:solidFill>
              </a:rPr>
              <a:t>Take as input employee name from the user. </a:t>
            </a:r>
          </a:p>
          <a:p>
            <a:pPr marL="800100" lvl="1" indent="-342900">
              <a:spcBef>
                <a:spcPts val="0"/>
              </a:spcBef>
              <a:buFont typeface="+mj-lt"/>
              <a:buAutoNum type="arabicPeriod"/>
            </a:pPr>
            <a:r>
              <a:rPr lang="en-IN" sz="1800" b="1" dirty="0" smtClean="0">
                <a:solidFill>
                  <a:schemeClr val="tx2"/>
                </a:solidFill>
              </a:rPr>
              <a:t>If this employee exists, change his designation to Director. </a:t>
            </a:r>
          </a:p>
          <a:p>
            <a:pPr marL="800100" lvl="1" indent="-342900">
              <a:spcBef>
                <a:spcPts val="0"/>
              </a:spcBef>
              <a:buFont typeface="+mj-lt"/>
              <a:buAutoNum type="arabicPeriod"/>
            </a:pPr>
            <a:r>
              <a:rPr lang="en-IN" sz="1800" b="1" dirty="0" smtClean="0">
                <a:solidFill>
                  <a:schemeClr val="tx2"/>
                </a:solidFill>
              </a:rPr>
              <a:t>If the employee does not exist enter the name in table temp(name).</a:t>
            </a:r>
          </a:p>
          <a:p>
            <a:pPr marL="800100" lvl="1" indent="-342900">
              <a:spcBef>
                <a:spcPts val="0"/>
              </a:spcBef>
              <a:buFont typeface="+mj-lt"/>
              <a:buAutoNum type="arabicPeriod"/>
            </a:pPr>
            <a:r>
              <a:rPr lang="en-IN" sz="1800" b="1" dirty="0" smtClean="0">
                <a:solidFill>
                  <a:schemeClr val="tx2"/>
                </a:solidFill>
              </a:rPr>
              <a:t>If there are more than one employees with the same name, give appropriate message.</a:t>
            </a:r>
            <a:endParaRPr lang="en-IN" sz="1800" b="1" dirty="0" smtClean="0"/>
          </a:p>
        </p:txBody>
      </p:sp>
      <p:sp>
        <p:nvSpPr>
          <p:cNvPr id="4" name="TextBox 3"/>
          <p:cNvSpPr txBox="1"/>
          <p:nvPr/>
        </p:nvSpPr>
        <p:spPr>
          <a:xfrm>
            <a:off x="331150" y="2133600"/>
            <a:ext cx="8229600" cy="4524315"/>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dirty="0" smtClean="0"/>
              <a:t>declare</a:t>
            </a:r>
          </a:p>
          <a:p>
            <a:pPr>
              <a:spcBef>
                <a:spcPts val="0"/>
              </a:spcBef>
            </a:pPr>
            <a:r>
              <a:rPr lang="en-IN" sz="1800" dirty="0" smtClean="0"/>
              <a:t>   n </a:t>
            </a:r>
            <a:r>
              <a:rPr lang="en-IN" sz="1800" dirty="0" err="1" smtClean="0"/>
              <a:t>emp.ename%type</a:t>
            </a:r>
            <a:r>
              <a:rPr lang="en-IN" sz="1800" dirty="0" smtClean="0"/>
              <a:t>;</a:t>
            </a:r>
          </a:p>
          <a:p>
            <a:pPr>
              <a:spcBef>
                <a:spcPts val="0"/>
              </a:spcBef>
            </a:pPr>
            <a:r>
              <a:rPr lang="en-IN" sz="1800" dirty="0" smtClean="0"/>
              <a:t>   r1 </a:t>
            </a:r>
            <a:r>
              <a:rPr lang="en-IN" sz="1800" dirty="0" err="1" smtClean="0"/>
              <a:t>emp%rowtype</a:t>
            </a:r>
            <a:r>
              <a:rPr lang="en-IN" sz="1800" dirty="0" smtClean="0"/>
              <a:t>;</a:t>
            </a:r>
          </a:p>
          <a:p>
            <a:pPr>
              <a:spcBef>
                <a:spcPts val="0"/>
              </a:spcBef>
            </a:pPr>
            <a:r>
              <a:rPr lang="en-IN" sz="1800" dirty="0" smtClean="0"/>
              <a:t>begin</a:t>
            </a:r>
          </a:p>
          <a:p>
            <a:pPr>
              <a:spcBef>
                <a:spcPts val="0"/>
              </a:spcBef>
            </a:pPr>
            <a:r>
              <a:rPr lang="en-IN" sz="1800" dirty="0" smtClean="0"/>
              <a:t>   n := ‘&amp;n’;     </a:t>
            </a:r>
            <a:r>
              <a:rPr lang="en-IN" sz="1800" dirty="0" smtClean="0">
                <a:solidFill>
                  <a:srgbClr val="00B050"/>
                </a:solidFill>
              </a:rPr>
              <a:t>--</a:t>
            </a:r>
            <a:r>
              <a:rPr lang="en-IN" sz="1800" dirty="0" smtClean="0"/>
              <a:t> </a:t>
            </a:r>
            <a:r>
              <a:rPr lang="en-IN" sz="1800" dirty="0" smtClean="0">
                <a:solidFill>
                  <a:srgbClr val="00B050"/>
                </a:solidFill>
              </a:rPr>
              <a:t>does not work on </a:t>
            </a:r>
            <a:r>
              <a:rPr lang="en-IN" sz="1800" dirty="0" err="1" smtClean="0">
                <a:solidFill>
                  <a:srgbClr val="00B050"/>
                </a:solidFill>
              </a:rPr>
              <a:t>liveSQL</a:t>
            </a:r>
            <a:r>
              <a:rPr lang="en-IN" sz="1800" dirty="0" smtClean="0">
                <a:solidFill>
                  <a:srgbClr val="00B050"/>
                </a:solidFill>
              </a:rPr>
              <a:t> (take any explicit value)</a:t>
            </a:r>
          </a:p>
          <a:p>
            <a:pPr>
              <a:spcBef>
                <a:spcPts val="0"/>
              </a:spcBef>
            </a:pPr>
            <a:r>
              <a:rPr lang="en-IN" sz="1800" dirty="0" smtClean="0"/>
              <a:t>   select * into r1 from </a:t>
            </a:r>
            <a:r>
              <a:rPr lang="en-IN" sz="1800" dirty="0" err="1" smtClean="0"/>
              <a:t>emp</a:t>
            </a:r>
            <a:r>
              <a:rPr lang="en-IN" sz="1800" dirty="0" smtClean="0"/>
              <a:t> where </a:t>
            </a:r>
            <a:r>
              <a:rPr lang="en-IN" sz="1800" dirty="0" err="1" smtClean="0"/>
              <a:t>ename</a:t>
            </a:r>
            <a:r>
              <a:rPr lang="en-IN" sz="1800" dirty="0" smtClean="0"/>
              <a:t> = n;</a:t>
            </a:r>
          </a:p>
          <a:p>
            <a:pPr>
              <a:spcBef>
                <a:spcPts val="0"/>
              </a:spcBef>
            </a:pPr>
            <a:r>
              <a:rPr lang="en-IN" sz="1800" dirty="0" smtClean="0"/>
              <a:t>   update </a:t>
            </a:r>
            <a:r>
              <a:rPr lang="en-IN" sz="1800" dirty="0" err="1" smtClean="0"/>
              <a:t>emp</a:t>
            </a:r>
            <a:r>
              <a:rPr lang="en-IN" sz="1800" dirty="0" smtClean="0"/>
              <a:t> set job = ‘DIRECTOR’ where </a:t>
            </a:r>
            <a:r>
              <a:rPr lang="en-IN" sz="1800" dirty="0" err="1" smtClean="0"/>
              <a:t>ename</a:t>
            </a:r>
            <a:r>
              <a:rPr lang="en-IN" sz="1800" dirty="0" smtClean="0"/>
              <a:t> = n; </a:t>
            </a:r>
            <a:endParaRPr lang="en-IN" sz="1800" dirty="0" smtClean="0">
              <a:solidFill>
                <a:srgbClr val="00B050"/>
              </a:solidFill>
            </a:endParaRPr>
          </a:p>
          <a:p>
            <a:pPr>
              <a:spcBef>
                <a:spcPts val="0"/>
              </a:spcBef>
            </a:pPr>
            <a:r>
              <a:rPr lang="en-IN" sz="1800" dirty="0">
                <a:solidFill>
                  <a:srgbClr val="00B050"/>
                </a:solidFill>
              </a:rPr>
              <a:t> </a:t>
            </a:r>
            <a:r>
              <a:rPr lang="en-IN" sz="1800" dirty="0" smtClean="0">
                <a:solidFill>
                  <a:srgbClr val="00B050"/>
                </a:solidFill>
              </a:rPr>
              <a:t>  </a:t>
            </a:r>
            <a:r>
              <a:rPr lang="en-IN" sz="1800" dirty="0" smtClean="0"/>
              <a:t>commit;</a:t>
            </a:r>
          </a:p>
          <a:p>
            <a:pPr>
              <a:spcBef>
                <a:spcPts val="0"/>
              </a:spcBef>
            </a:pPr>
            <a:r>
              <a:rPr lang="en-IN" sz="1800" dirty="0" smtClean="0"/>
              <a:t>exception</a:t>
            </a:r>
          </a:p>
          <a:p>
            <a:pPr>
              <a:spcBef>
                <a:spcPts val="0"/>
              </a:spcBef>
            </a:pPr>
            <a:r>
              <a:rPr lang="en-IN" sz="1800" dirty="0" smtClean="0"/>
              <a:t>   when </a:t>
            </a:r>
            <a:r>
              <a:rPr lang="en-IN" sz="1800" dirty="0" err="1" smtClean="0"/>
              <a:t>no_data_found</a:t>
            </a:r>
            <a:r>
              <a:rPr lang="en-IN" sz="1800" dirty="0" smtClean="0"/>
              <a:t> then</a:t>
            </a:r>
          </a:p>
          <a:p>
            <a:pPr>
              <a:spcBef>
                <a:spcPts val="0"/>
              </a:spcBef>
            </a:pPr>
            <a:r>
              <a:rPr lang="en-IN" sz="1800" dirty="0"/>
              <a:t>	</a:t>
            </a:r>
            <a:r>
              <a:rPr lang="en-IN" sz="1800" dirty="0" smtClean="0"/>
              <a:t>insert into temp values (n);</a:t>
            </a:r>
          </a:p>
          <a:p>
            <a:pPr>
              <a:spcBef>
                <a:spcPts val="0"/>
              </a:spcBef>
            </a:pPr>
            <a:r>
              <a:rPr lang="en-IN" sz="1800" dirty="0"/>
              <a:t>	</a:t>
            </a:r>
            <a:r>
              <a:rPr lang="en-IN" sz="1800" dirty="0" smtClean="0"/>
              <a:t>commit;</a:t>
            </a:r>
          </a:p>
          <a:p>
            <a:pPr>
              <a:spcBef>
                <a:spcPts val="0"/>
              </a:spcBef>
            </a:pPr>
            <a:r>
              <a:rPr lang="en-IN" sz="1800" dirty="0"/>
              <a:t> </a:t>
            </a:r>
            <a:r>
              <a:rPr lang="en-IN" sz="1800" dirty="0" smtClean="0"/>
              <a:t>  when </a:t>
            </a:r>
            <a:r>
              <a:rPr lang="en-IN" sz="1800" dirty="0" err="1" smtClean="0"/>
              <a:t>too_many_rows</a:t>
            </a:r>
            <a:r>
              <a:rPr lang="en-IN" sz="1800" dirty="0" smtClean="0"/>
              <a:t> then</a:t>
            </a:r>
          </a:p>
          <a:p>
            <a:pPr>
              <a:spcBef>
                <a:spcPts val="0"/>
              </a:spcBef>
            </a:pPr>
            <a:r>
              <a:rPr lang="en-IN" sz="1800" dirty="0"/>
              <a:t> </a:t>
            </a:r>
            <a:r>
              <a:rPr lang="en-IN" sz="1800" dirty="0" smtClean="0"/>
              <a:t>           	</a:t>
            </a:r>
            <a:r>
              <a:rPr lang="en-IN" sz="1800" dirty="0" err="1" smtClean="0"/>
              <a:t>dbms_output.put_line</a:t>
            </a:r>
            <a:r>
              <a:rPr lang="en-IN" sz="1800" dirty="0" smtClean="0"/>
              <a:t>(‘Many employees with the name ‘||n);</a:t>
            </a:r>
          </a:p>
          <a:p>
            <a:pPr>
              <a:spcBef>
                <a:spcPts val="0"/>
              </a:spcBef>
            </a:pPr>
            <a:r>
              <a:rPr lang="en-IN" sz="1800" dirty="0" smtClean="0"/>
              <a:t>end;</a:t>
            </a:r>
          </a:p>
          <a:p>
            <a:pPr>
              <a:spcBef>
                <a:spcPts val="0"/>
              </a:spcBef>
            </a:pPr>
            <a:r>
              <a:rPr lang="en-IN" sz="1800" dirty="0"/>
              <a:t>/</a:t>
            </a:r>
          </a:p>
        </p:txBody>
      </p:sp>
    </p:spTree>
    <p:extLst>
      <p:ext uri="{BB962C8B-B14F-4D97-AF65-F5344CB8AC3E}">
        <p14:creationId xmlns:p14="http://schemas.microsoft.com/office/powerpoint/2010/main" val="4273076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36</a:t>
            </a:fld>
            <a:endParaRPr lang="en-US"/>
          </a:p>
        </p:txBody>
      </p:sp>
      <p:sp>
        <p:nvSpPr>
          <p:cNvPr id="3" name="TextBox 2"/>
          <p:cNvSpPr txBox="1"/>
          <p:nvPr/>
        </p:nvSpPr>
        <p:spPr>
          <a:xfrm>
            <a:off x="304800" y="304800"/>
            <a:ext cx="8229600" cy="646331"/>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1800" b="1" dirty="0" smtClean="0">
                <a:solidFill>
                  <a:schemeClr val="tx2"/>
                </a:solidFill>
              </a:rPr>
              <a:t>Take as input any string from the user and display the reverse of that string.</a:t>
            </a:r>
            <a:endParaRPr lang="en-IN" sz="1800" b="1" dirty="0" smtClean="0"/>
          </a:p>
        </p:txBody>
      </p:sp>
      <p:sp>
        <p:nvSpPr>
          <p:cNvPr id="4" name="TextBox 3"/>
          <p:cNvSpPr txBox="1"/>
          <p:nvPr/>
        </p:nvSpPr>
        <p:spPr>
          <a:xfrm>
            <a:off x="302664" y="1524000"/>
            <a:ext cx="8229600" cy="3477875"/>
          </a:xfrm>
          <a:prstGeom prst="rect">
            <a:avLst/>
          </a:prstGeom>
          <a:solidFill>
            <a:schemeClr val="bg2">
              <a:lumMod val="20000"/>
              <a:lumOff val="80000"/>
            </a:schemeClr>
          </a:solidFill>
          <a:ln w="25400">
            <a:solidFill>
              <a:schemeClr val="accent1"/>
            </a:solidFill>
          </a:ln>
        </p:spPr>
        <p:txBody>
          <a:bodyPr wrap="square" rtlCol="0">
            <a:spAutoFit/>
          </a:bodyPr>
          <a:lstStyle/>
          <a:p>
            <a:pPr>
              <a:spcBef>
                <a:spcPts val="0"/>
              </a:spcBef>
            </a:pPr>
            <a:r>
              <a:rPr lang="en-IN" sz="2000" dirty="0" smtClean="0"/>
              <a:t>declare</a:t>
            </a:r>
          </a:p>
          <a:p>
            <a:pPr>
              <a:spcBef>
                <a:spcPts val="0"/>
              </a:spcBef>
            </a:pPr>
            <a:r>
              <a:rPr lang="en-IN" sz="2000" dirty="0" smtClean="0"/>
              <a:t>   s varchar2(15) := ‘ABCDEF’;  </a:t>
            </a:r>
            <a:r>
              <a:rPr lang="en-IN" sz="2000" dirty="0" smtClean="0">
                <a:solidFill>
                  <a:srgbClr val="00B050"/>
                </a:solidFill>
              </a:rPr>
              <a:t>-- (or s varchar2(15) := ‘&amp;s’)</a:t>
            </a:r>
          </a:p>
          <a:p>
            <a:pPr>
              <a:spcBef>
                <a:spcPts val="0"/>
              </a:spcBef>
            </a:pPr>
            <a:r>
              <a:rPr lang="en-IN" sz="2000" dirty="0" smtClean="0"/>
              <a:t>   </a:t>
            </a:r>
            <a:r>
              <a:rPr lang="en-IN" sz="2000" dirty="0" err="1" smtClean="0"/>
              <a:t>rs</a:t>
            </a:r>
            <a:r>
              <a:rPr lang="en-IN" sz="2000" dirty="0" smtClean="0"/>
              <a:t> varchar2(15);</a:t>
            </a:r>
          </a:p>
          <a:p>
            <a:pPr>
              <a:spcBef>
                <a:spcPts val="0"/>
              </a:spcBef>
            </a:pPr>
            <a:r>
              <a:rPr lang="en-IN" sz="2000" dirty="0" smtClean="0"/>
              <a:t>begin</a:t>
            </a:r>
          </a:p>
          <a:p>
            <a:pPr>
              <a:spcBef>
                <a:spcPts val="0"/>
              </a:spcBef>
            </a:pPr>
            <a:r>
              <a:rPr lang="en-IN" sz="2000" dirty="0" smtClean="0"/>
              <a:t>   for </a:t>
            </a:r>
            <a:r>
              <a:rPr lang="en-IN" sz="2000" dirty="0" err="1" smtClean="0"/>
              <a:t>i</a:t>
            </a:r>
            <a:r>
              <a:rPr lang="en-IN" sz="2000" dirty="0" smtClean="0"/>
              <a:t> in reverse 1..length(s)</a:t>
            </a:r>
          </a:p>
          <a:p>
            <a:pPr>
              <a:spcBef>
                <a:spcPts val="0"/>
              </a:spcBef>
            </a:pPr>
            <a:r>
              <a:rPr lang="en-IN" sz="2000" dirty="0" smtClean="0"/>
              <a:t>        	loop</a:t>
            </a:r>
          </a:p>
          <a:p>
            <a:pPr>
              <a:spcBef>
                <a:spcPts val="0"/>
              </a:spcBef>
            </a:pPr>
            <a:r>
              <a:rPr lang="en-IN" sz="2000" dirty="0"/>
              <a:t>	</a:t>
            </a:r>
            <a:r>
              <a:rPr lang="en-IN" sz="2000" dirty="0" err="1" smtClean="0"/>
              <a:t>rs</a:t>
            </a:r>
            <a:r>
              <a:rPr lang="en-IN" sz="2000" dirty="0" smtClean="0"/>
              <a:t> := </a:t>
            </a:r>
            <a:r>
              <a:rPr lang="en-IN" sz="2000" dirty="0" err="1" smtClean="0"/>
              <a:t>rs</a:t>
            </a:r>
            <a:r>
              <a:rPr lang="en-IN" sz="2000" dirty="0" smtClean="0"/>
              <a:t>||</a:t>
            </a:r>
            <a:r>
              <a:rPr lang="en-IN" sz="2000" dirty="0" err="1" smtClean="0"/>
              <a:t>substr</a:t>
            </a:r>
            <a:r>
              <a:rPr lang="en-IN" sz="2000" dirty="0" smtClean="0"/>
              <a:t>(s, </a:t>
            </a:r>
            <a:r>
              <a:rPr lang="en-IN" sz="2000" dirty="0" err="1" smtClean="0"/>
              <a:t>i</a:t>
            </a:r>
            <a:r>
              <a:rPr lang="en-IN" sz="2000" dirty="0" smtClean="0"/>
              <a:t>, 1);</a:t>
            </a:r>
          </a:p>
          <a:p>
            <a:pPr>
              <a:spcBef>
                <a:spcPts val="0"/>
              </a:spcBef>
            </a:pPr>
            <a:r>
              <a:rPr lang="en-IN" sz="2000" dirty="0"/>
              <a:t>	</a:t>
            </a:r>
            <a:r>
              <a:rPr lang="en-IN" sz="2000" dirty="0" smtClean="0"/>
              <a:t>end loop;</a:t>
            </a:r>
          </a:p>
          <a:p>
            <a:pPr>
              <a:spcBef>
                <a:spcPts val="0"/>
              </a:spcBef>
            </a:pPr>
            <a:r>
              <a:rPr lang="en-IN" sz="2000" dirty="0"/>
              <a:t> </a:t>
            </a:r>
            <a:r>
              <a:rPr lang="en-IN" sz="2000" dirty="0" smtClean="0"/>
              <a:t>  </a:t>
            </a:r>
            <a:r>
              <a:rPr lang="en-IN" sz="2000" dirty="0" err="1"/>
              <a:t>dbms_output.put_line</a:t>
            </a:r>
            <a:r>
              <a:rPr lang="en-IN" sz="2000" dirty="0" smtClean="0"/>
              <a:t>(‘Reverse of string ‘||s||’ is ‘||</a:t>
            </a:r>
            <a:r>
              <a:rPr lang="en-IN" sz="2000" dirty="0" err="1" smtClean="0"/>
              <a:t>rs</a:t>
            </a:r>
            <a:r>
              <a:rPr lang="en-IN" sz="2000" dirty="0" smtClean="0"/>
              <a:t>);</a:t>
            </a:r>
            <a:endParaRPr lang="en-IN" sz="2000" dirty="0"/>
          </a:p>
          <a:p>
            <a:pPr>
              <a:spcBef>
                <a:spcPts val="0"/>
              </a:spcBef>
            </a:pPr>
            <a:r>
              <a:rPr lang="en-IN" sz="2000" dirty="0" smtClean="0"/>
              <a:t>end;</a:t>
            </a:r>
          </a:p>
          <a:p>
            <a:pPr>
              <a:spcBef>
                <a:spcPts val="0"/>
              </a:spcBef>
            </a:pPr>
            <a:r>
              <a:rPr lang="en-IN" sz="2000" dirty="0"/>
              <a:t>/</a:t>
            </a:r>
          </a:p>
        </p:txBody>
      </p:sp>
      <p:sp>
        <p:nvSpPr>
          <p:cNvPr id="5" name="Rectangle 4"/>
          <p:cNvSpPr/>
          <p:nvPr/>
        </p:nvSpPr>
        <p:spPr>
          <a:xfrm>
            <a:off x="302664" y="5210086"/>
            <a:ext cx="4572000" cy="1015663"/>
          </a:xfrm>
          <a:prstGeom prst="rect">
            <a:avLst/>
          </a:prstGeom>
          <a:solidFill>
            <a:schemeClr val="tx2">
              <a:lumMod val="20000"/>
              <a:lumOff val="80000"/>
            </a:schemeClr>
          </a:solidFill>
          <a:ln w="19050">
            <a:solidFill>
              <a:schemeClr val="tx1"/>
            </a:solidFill>
          </a:ln>
        </p:spPr>
        <p:txBody>
          <a:bodyPr>
            <a:spAutoFit/>
          </a:bodyPr>
          <a:lstStyle/>
          <a:p>
            <a:r>
              <a:rPr lang="en-IN" sz="2000" dirty="0"/>
              <a:t>Statement processed</a:t>
            </a:r>
            <a:r>
              <a:rPr lang="en-IN" sz="2000" dirty="0" smtClean="0"/>
              <a:t>.</a:t>
            </a:r>
          </a:p>
          <a:p>
            <a:r>
              <a:rPr lang="en-IN" sz="2000" dirty="0"/>
              <a:t/>
            </a:r>
            <a:br>
              <a:rPr lang="en-IN" sz="2000" dirty="0"/>
            </a:br>
            <a:r>
              <a:rPr lang="en-IN" sz="2000" dirty="0"/>
              <a:t>Reverse of string ABCDEF is FEDCBA</a:t>
            </a:r>
          </a:p>
        </p:txBody>
      </p:sp>
    </p:spTree>
    <p:extLst>
      <p:ext uri="{BB962C8B-B14F-4D97-AF65-F5344CB8AC3E}">
        <p14:creationId xmlns:p14="http://schemas.microsoft.com/office/powerpoint/2010/main" val="39876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37</a:t>
            </a:fld>
            <a:endParaRPr lang="en-US"/>
          </a:p>
        </p:txBody>
      </p:sp>
      <p:sp>
        <p:nvSpPr>
          <p:cNvPr id="3" name="Rectangle 2"/>
          <p:cNvSpPr txBox="1">
            <a:spLocks noChangeArrowheads="1"/>
          </p:cNvSpPr>
          <p:nvPr/>
        </p:nvSpPr>
        <p:spPr>
          <a:xfrm>
            <a:off x="304800" y="2209800"/>
            <a:ext cx="8153400" cy="2362200"/>
          </a:xfrm>
          <a:prstGeom prst="rect">
            <a:avLst/>
          </a:prstGeom>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a:lstStyle>
          <a:p>
            <a:pPr algn="ctr" eaLnBrk="1" fontAlgn="auto" hangingPunct="1">
              <a:spcAft>
                <a:spcPts val="0"/>
              </a:spcAft>
              <a:defRPr/>
            </a:pPr>
            <a:r>
              <a:rPr lang="en-US" sz="4000" cap="none" dirty="0" smtClean="0">
                <a:solidFill>
                  <a:schemeClr val="bg1">
                    <a:lumMod val="50000"/>
                  </a:schemeClr>
                </a:solidFill>
              </a:rPr>
              <a:t>End </a:t>
            </a:r>
          </a:p>
          <a:p>
            <a:pPr algn="ctr" eaLnBrk="1" fontAlgn="auto" hangingPunct="1">
              <a:spcAft>
                <a:spcPts val="0"/>
              </a:spcAft>
              <a:defRPr/>
            </a:pPr>
            <a:r>
              <a:rPr lang="en-US" sz="4000" cap="none" dirty="0">
                <a:solidFill>
                  <a:schemeClr val="bg1">
                    <a:lumMod val="50000"/>
                  </a:schemeClr>
                </a:solidFill>
              </a:rPr>
              <a:t>o</a:t>
            </a:r>
            <a:r>
              <a:rPr lang="en-US" sz="4000" cap="none" dirty="0" smtClean="0">
                <a:solidFill>
                  <a:schemeClr val="bg1">
                    <a:lumMod val="50000"/>
                  </a:schemeClr>
                </a:solidFill>
              </a:rPr>
              <a:t>f </a:t>
            </a:r>
          </a:p>
          <a:p>
            <a:pPr algn="ctr" eaLnBrk="1" fontAlgn="auto" hangingPunct="1">
              <a:spcAft>
                <a:spcPts val="0"/>
              </a:spcAft>
              <a:defRPr/>
            </a:pPr>
            <a:r>
              <a:rPr lang="en-US" sz="4000" cap="none" dirty="0" smtClean="0">
                <a:solidFill>
                  <a:schemeClr val="bg1">
                    <a:lumMod val="50000"/>
                  </a:schemeClr>
                </a:solidFill>
              </a:rPr>
              <a:t>PL/SQL (Part-1)</a:t>
            </a:r>
          </a:p>
        </p:txBody>
      </p:sp>
    </p:spTree>
    <p:extLst>
      <p:ext uri="{BB962C8B-B14F-4D97-AF65-F5344CB8AC3E}">
        <p14:creationId xmlns:p14="http://schemas.microsoft.com/office/powerpoint/2010/main" val="306917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43800632"/>
              </p:ext>
            </p:extLst>
          </p:nvPr>
        </p:nvGraphicFramePr>
        <p:xfrm>
          <a:off x="304800" y="304800"/>
          <a:ext cx="8382000" cy="6166088"/>
        </p:xfrm>
        <a:graphic>
          <a:graphicData uri="http://schemas.openxmlformats.org/drawingml/2006/table">
            <a:tbl>
              <a:tblPr/>
              <a:tblGrid>
                <a:gridCol w="1723402"/>
                <a:gridCol w="783364"/>
                <a:gridCol w="773147"/>
                <a:gridCol w="5102087"/>
              </a:tblGrid>
              <a:tr h="554317">
                <a:tc>
                  <a:txBody>
                    <a:bodyPr/>
                    <a:lstStyle/>
                    <a:p>
                      <a:pPr algn="l" fontAlgn="t">
                        <a:lnSpc>
                          <a:spcPct val="100000"/>
                        </a:lnSpc>
                        <a:spcBef>
                          <a:spcPts val="600"/>
                        </a:spcBef>
                        <a:spcAft>
                          <a:spcPts val="600"/>
                        </a:spcAft>
                      </a:pPr>
                      <a:r>
                        <a:rPr lang="en-IN" sz="1600" b="1" kern="1200" dirty="0">
                          <a:solidFill>
                            <a:srgbClr val="000000"/>
                          </a:solidFill>
                          <a:effectLst/>
                          <a:latin typeface="Tahoma"/>
                          <a:ea typeface="Tahoma"/>
                          <a:cs typeface="Times New Roman"/>
                        </a:rPr>
                        <a:t>Exception</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lnSpc>
                          <a:spcPct val="100000"/>
                        </a:lnSpc>
                        <a:spcBef>
                          <a:spcPts val="600"/>
                        </a:spcBef>
                        <a:spcAft>
                          <a:spcPts val="600"/>
                        </a:spcAft>
                      </a:pPr>
                      <a:r>
                        <a:rPr lang="en-IN" sz="1600" b="1" kern="1200" dirty="0">
                          <a:solidFill>
                            <a:srgbClr val="000000"/>
                          </a:solidFill>
                          <a:effectLst/>
                          <a:latin typeface="Tahoma"/>
                          <a:ea typeface="Tahoma"/>
                          <a:cs typeface="Times New Roman"/>
                        </a:rPr>
                        <a:t>Oracle Error</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lnSpc>
                          <a:spcPct val="100000"/>
                        </a:lnSpc>
                        <a:spcBef>
                          <a:spcPts val="600"/>
                        </a:spcBef>
                        <a:spcAft>
                          <a:spcPts val="600"/>
                        </a:spcAft>
                      </a:pPr>
                      <a:r>
                        <a:rPr lang="en-IN" sz="1600" b="1" kern="1200" dirty="0">
                          <a:solidFill>
                            <a:srgbClr val="000000"/>
                          </a:solidFill>
                          <a:effectLst/>
                          <a:latin typeface="Tahoma"/>
                          <a:ea typeface="Tahoma"/>
                          <a:cs typeface="Times New Roman"/>
                        </a:rPr>
                        <a:t>SQL Code</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lnSpc>
                          <a:spcPct val="100000"/>
                        </a:lnSpc>
                        <a:spcBef>
                          <a:spcPts val="600"/>
                        </a:spcBef>
                        <a:spcAft>
                          <a:spcPts val="600"/>
                        </a:spcAft>
                      </a:pPr>
                      <a:r>
                        <a:rPr lang="en-IN" sz="1600" b="1" kern="1200" dirty="0">
                          <a:solidFill>
                            <a:srgbClr val="000000"/>
                          </a:solidFill>
                          <a:effectLst/>
                          <a:latin typeface="Tahoma"/>
                          <a:ea typeface="Tahoma"/>
                          <a:cs typeface="Times New Roman"/>
                        </a:rPr>
                        <a:t>Description</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1">
                        <a:lumMod val="40000"/>
                        <a:lumOff val="60000"/>
                      </a:schemeClr>
                    </a:solidFill>
                  </a:tcPr>
                </a:tc>
              </a:tr>
              <a:tr h="557451">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access_into_null</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06530</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-6530</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a null object is automatically assigned a value.</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611285">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case_not_found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06592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-6592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none of the choices in the "when" clauses of a case statement is selected, and there is no else clause.</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990600">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collection_is_null</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06531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-6531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a program attempts to apply collection methods other than exists to an uninitialized nested table or </a:t>
                      </a:r>
                      <a:r>
                        <a:rPr lang="en-IN" sz="1600" kern="1200" dirty="0" err="1" smtClean="0">
                          <a:solidFill>
                            <a:srgbClr val="333333"/>
                          </a:solidFill>
                          <a:effectLst/>
                          <a:latin typeface="Tahoma"/>
                          <a:ea typeface="Tahoma"/>
                          <a:cs typeface="Times New Roman"/>
                        </a:rPr>
                        <a:t>varray</a:t>
                      </a:r>
                      <a:r>
                        <a:rPr lang="en-IN" sz="1600" kern="1200" dirty="0" smtClean="0">
                          <a:solidFill>
                            <a:srgbClr val="333333"/>
                          </a:solidFill>
                          <a:effectLst/>
                          <a:latin typeface="Tahoma"/>
                          <a:ea typeface="Tahoma"/>
                          <a:cs typeface="Times New Roman"/>
                        </a:rPr>
                        <a:t>, or the program attempts to assign values to the elements of an uninitialized nested table or </a:t>
                      </a:r>
                      <a:r>
                        <a:rPr lang="en-IN" sz="1600" kern="1200" dirty="0" err="1" smtClean="0">
                          <a:solidFill>
                            <a:srgbClr val="333333"/>
                          </a:solidFill>
                          <a:effectLst/>
                          <a:latin typeface="Tahoma"/>
                          <a:ea typeface="Tahoma"/>
                          <a:cs typeface="Times New Roman"/>
                        </a:rPr>
                        <a:t>varray</a:t>
                      </a:r>
                      <a:r>
                        <a:rPr lang="en-IN" sz="1600" kern="1200" dirty="0" smtClean="0">
                          <a:solidFill>
                            <a:srgbClr val="333333"/>
                          </a:solidFill>
                          <a:effectLst/>
                          <a:latin typeface="Tahoma"/>
                          <a:ea typeface="Tahoma"/>
                          <a:cs typeface="Times New Roman"/>
                        </a:rPr>
                        <a:t>.</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552352">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dup_val_on_index</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00001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duplicate values are attempted to be stored in a column with unique index.</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590648">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invalid_cursor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01001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-1001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attempts are made to make a cursor operation that is not allowed, such as closing an unopened cursor.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762000">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invalid_number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01722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-1722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the conversion of a character string into a number fails because the string does not represent a valid number.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552352">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login_denied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01017</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-1017</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s program attempts to log on to the database with an invalid username or password.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285848">
                <a:tc>
                  <a:txBody>
                    <a:bodyPr/>
                    <a:lstStyle/>
                    <a:p>
                      <a:pPr algn="l" fontAlgn="t">
                        <a:lnSpc>
                          <a:spcPct val="100000"/>
                        </a:lnSpc>
                        <a:spcBef>
                          <a:spcPts val="600"/>
                        </a:spcBef>
                        <a:spcAft>
                          <a:spcPts val="600"/>
                        </a:spcAft>
                      </a:pPr>
                      <a:r>
                        <a:rPr lang="en-IN" sz="1600" kern="1200" dirty="0" err="1" smtClean="0">
                          <a:solidFill>
                            <a:srgbClr val="333333"/>
                          </a:solidFill>
                          <a:effectLst/>
                          <a:latin typeface="Tahoma"/>
                          <a:ea typeface="Tahoma"/>
                          <a:cs typeface="Times New Roman"/>
                        </a:rPr>
                        <a:t>no_data_found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01403</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+100</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Bef>
                          <a:spcPts val="600"/>
                        </a:spcBef>
                        <a:spcAft>
                          <a:spcPts val="600"/>
                        </a:spcAft>
                      </a:pPr>
                      <a:r>
                        <a:rPr lang="en-IN" sz="1600" kern="1200" dirty="0" smtClean="0">
                          <a:solidFill>
                            <a:srgbClr val="333333"/>
                          </a:solidFill>
                          <a:effectLst/>
                          <a:latin typeface="Tahoma"/>
                          <a:ea typeface="Tahoma"/>
                          <a:cs typeface="Times New Roman"/>
                        </a:rPr>
                        <a:t>it is raised when a select into statement returns no rows.</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92371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39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62010565"/>
              </p:ext>
            </p:extLst>
          </p:nvPr>
        </p:nvGraphicFramePr>
        <p:xfrm>
          <a:off x="304800" y="457200"/>
          <a:ext cx="8381999" cy="4917471"/>
        </p:xfrm>
        <a:graphic>
          <a:graphicData uri="http://schemas.openxmlformats.org/drawingml/2006/table">
            <a:tbl>
              <a:tblPr/>
              <a:tblGrid>
                <a:gridCol w="1801737"/>
                <a:gridCol w="1018374"/>
                <a:gridCol w="1091490"/>
                <a:gridCol w="4470398"/>
              </a:tblGrid>
              <a:tr h="73237">
                <a:tc>
                  <a:txBody>
                    <a:bodyPr/>
                    <a:lstStyle/>
                    <a:p>
                      <a:pPr algn="l" fontAlgn="t">
                        <a:lnSpc>
                          <a:spcPct val="100000"/>
                        </a:lnSpc>
                        <a:spcAft>
                          <a:spcPts val="0"/>
                        </a:spcAft>
                      </a:pPr>
                      <a:r>
                        <a:rPr lang="en-IN" sz="1600" b="1" kern="1200" dirty="0">
                          <a:solidFill>
                            <a:srgbClr val="000000"/>
                          </a:solidFill>
                          <a:effectLst/>
                          <a:latin typeface="Tahoma"/>
                          <a:ea typeface="Tahoma"/>
                          <a:cs typeface="Times New Roman"/>
                        </a:rPr>
                        <a:t>Exception</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bg2"/>
                    </a:solidFill>
                  </a:tcPr>
                </a:tc>
                <a:tc>
                  <a:txBody>
                    <a:bodyPr/>
                    <a:lstStyle/>
                    <a:p>
                      <a:pPr algn="l" fontAlgn="t">
                        <a:lnSpc>
                          <a:spcPct val="100000"/>
                        </a:lnSpc>
                        <a:spcAft>
                          <a:spcPts val="0"/>
                        </a:spcAft>
                      </a:pPr>
                      <a:r>
                        <a:rPr lang="en-IN" sz="1600" b="1" kern="1200" dirty="0">
                          <a:solidFill>
                            <a:srgbClr val="000000"/>
                          </a:solidFill>
                          <a:effectLst/>
                          <a:latin typeface="Tahoma"/>
                          <a:ea typeface="Tahoma"/>
                          <a:cs typeface="Times New Roman"/>
                        </a:rPr>
                        <a:t>Oracle Error</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bg2"/>
                    </a:solidFill>
                  </a:tcPr>
                </a:tc>
                <a:tc>
                  <a:txBody>
                    <a:bodyPr/>
                    <a:lstStyle/>
                    <a:p>
                      <a:pPr algn="l" fontAlgn="t">
                        <a:lnSpc>
                          <a:spcPct val="100000"/>
                        </a:lnSpc>
                        <a:spcAft>
                          <a:spcPts val="0"/>
                        </a:spcAft>
                      </a:pPr>
                      <a:r>
                        <a:rPr lang="en-IN" sz="1600" b="1" kern="1200" dirty="0">
                          <a:solidFill>
                            <a:srgbClr val="000000"/>
                          </a:solidFill>
                          <a:effectLst/>
                          <a:latin typeface="Tahoma"/>
                          <a:ea typeface="Tahoma"/>
                          <a:cs typeface="Times New Roman"/>
                        </a:rPr>
                        <a:t>SQL Code</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bg2"/>
                    </a:solidFill>
                  </a:tcPr>
                </a:tc>
                <a:tc>
                  <a:txBody>
                    <a:bodyPr/>
                    <a:lstStyle/>
                    <a:p>
                      <a:pPr algn="l" fontAlgn="t">
                        <a:lnSpc>
                          <a:spcPct val="100000"/>
                        </a:lnSpc>
                        <a:spcAft>
                          <a:spcPts val="0"/>
                        </a:spcAft>
                      </a:pPr>
                      <a:r>
                        <a:rPr lang="en-IN" sz="1600" b="1" kern="1200" dirty="0">
                          <a:solidFill>
                            <a:srgbClr val="000000"/>
                          </a:solidFill>
                          <a:effectLst/>
                          <a:latin typeface="Tahoma"/>
                          <a:ea typeface="Tahoma"/>
                          <a:cs typeface="Times New Roman"/>
                        </a:rPr>
                        <a:t>Description</a:t>
                      </a:r>
                      <a:endParaRPr lang="en-IN" sz="1600" b="1" dirty="0">
                        <a:effectLst/>
                        <a:latin typeface="Calibri"/>
                        <a:ea typeface="Calibri"/>
                        <a:cs typeface="Times New Roman"/>
                      </a:endParaRPr>
                    </a:p>
                  </a:txBody>
                  <a:tcPr marL="3217" marR="3217" marT="3217" marB="3217">
                    <a:lnL w="12700" cap="flat" cmpd="sng" algn="ctr">
                      <a:solidFill>
                        <a:srgbClr val="D0F57D"/>
                      </a:solidFill>
                      <a:prstDash val="solid"/>
                      <a:round/>
                      <a:headEnd type="none" w="med" len="med"/>
                      <a:tailEnd type="none" w="med" len="med"/>
                    </a:lnL>
                    <a:lnR w="12700" cap="flat" cmpd="sng" algn="ctr">
                      <a:solidFill>
                        <a:srgbClr val="D0F57D"/>
                      </a:solidFill>
                      <a:prstDash val="solid"/>
                      <a:round/>
                      <a:headEnd type="none" w="med" len="med"/>
                      <a:tailEnd type="none" w="med" len="med"/>
                    </a:lnR>
                    <a:lnT w="12700" cap="flat" cmpd="sng" algn="ctr">
                      <a:solidFill>
                        <a:srgbClr val="D0F57D"/>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bg2"/>
                    </a:solidFill>
                  </a:tcPr>
                </a:tc>
              </a:tr>
              <a:tr h="310891">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not_logged_on</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01012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-1012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 database call is issued without being connected to the database.</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310891">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program_error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06501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-6501</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t>
                      </a:r>
                      <a:r>
                        <a:rPr lang="en-IN" sz="1600" kern="1200" dirty="0" err="1" smtClean="0">
                          <a:solidFill>
                            <a:srgbClr val="333333"/>
                          </a:solidFill>
                          <a:effectLst/>
                          <a:latin typeface="Tahoma"/>
                          <a:ea typeface="Tahoma"/>
                          <a:cs typeface="Times New Roman"/>
                        </a:rPr>
                        <a:t>pl</a:t>
                      </a:r>
                      <a:r>
                        <a:rPr lang="en-IN" sz="1600" kern="1200" dirty="0" smtClean="0">
                          <a:solidFill>
                            <a:srgbClr val="333333"/>
                          </a:solidFill>
                          <a:effectLst/>
                          <a:latin typeface="Tahoma"/>
                          <a:ea typeface="Tahoma"/>
                          <a:cs typeface="Times New Roman"/>
                        </a:rPr>
                        <a:t>/</a:t>
                      </a:r>
                      <a:r>
                        <a:rPr lang="en-IN" sz="1600" kern="1200" dirty="0" err="1" smtClean="0">
                          <a:solidFill>
                            <a:srgbClr val="333333"/>
                          </a:solidFill>
                          <a:effectLst/>
                          <a:latin typeface="Tahoma"/>
                          <a:ea typeface="Tahoma"/>
                          <a:cs typeface="Times New Roman"/>
                        </a:rPr>
                        <a:t>sql</a:t>
                      </a:r>
                      <a:r>
                        <a:rPr lang="en-IN" sz="1600" kern="1200" dirty="0" smtClean="0">
                          <a:solidFill>
                            <a:srgbClr val="333333"/>
                          </a:solidFill>
                          <a:effectLst/>
                          <a:latin typeface="Tahoma"/>
                          <a:ea typeface="Tahoma"/>
                          <a:cs typeface="Times New Roman"/>
                        </a:rPr>
                        <a:t> has an internal problem.</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264638">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rowtype_mismatch</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06504</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-6504</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 cursor fetches value in a variable having incompatible data type.</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329769">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self_is_null</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30625</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-30625</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 member method is invoked, but the instance of the object type was not initialized.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570474">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storage_error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06500</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-6500</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t>
                      </a:r>
                      <a:r>
                        <a:rPr lang="en-IN" sz="1600" kern="1200" dirty="0" err="1" smtClean="0">
                          <a:solidFill>
                            <a:srgbClr val="333333"/>
                          </a:solidFill>
                          <a:effectLst/>
                          <a:latin typeface="Tahoma"/>
                          <a:ea typeface="Tahoma"/>
                          <a:cs typeface="Times New Roman"/>
                        </a:rPr>
                        <a:t>pl</a:t>
                      </a:r>
                      <a:r>
                        <a:rPr lang="en-IN" sz="1600" kern="1200" dirty="0" smtClean="0">
                          <a:solidFill>
                            <a:srgbClr val="333333"/>
                          </a:solidFill>
                          <a:effectLst/>
                          <a:latin typeface="Tahoma"/>
                          <a:ea typeface="Tahoma"/>
                          <a:cs typeface="Times New Roman"/>
                        </a:rPr>
                        <a:t>/</a:t>
                      </a:r>
                      <a:r>
                        <a:rPr lang="en-IN" sz="1600" kern="1200" dirty="0" err="1" smtClean="0">
                          <a:solidFill>
                            <a:srgbClr val="333333"/>
                          </a:solidFill>
                          <a:effectLst/>
                          <a:latin typeface="Tahoma"/>
                          <a:ea typeface="Tahoma"/>
                          <a:cs typeface="Times New Roman"/>
                        </a:rPr>
                        <a:t>sql</a:t>
                      </a:r>
                      <a:r>
                        <a:rPr lang="en-IN" sz="1600" kern="1200" dirty="0" smtClean="0">
                          <a:solidFill>
                            <a:srgbClr val="333333"/>
                          </a:solidFill>
                          <a:effectLst/>
                          <a:latin typeface="Tahoma"/>
                          <a:ea typeface="Tahoma"/>
                          <a:cs typeface="Times New Roman"/>
                        </a:rPr>
                        <a:t> ran out of memory or memory was corrupted.</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759262">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too_many_rows</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01422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-1422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 select into statement returns more than one row.</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264638">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value_error</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06502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-6502</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an arithmetic, conversion, truncation, or size-constraint error occurs.</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r h="570474">
                <a:tc>
                  <a:txBody>
                    <a:bodyPr/>
                    <a:lstStyle/>
                    <a:p>
                      <a:pPr algn="l" fontAlgn="t">
                        <a:lnSpc>
                          <a:spcPct val="100000"/>
                        </a:lnSpc>
                        <a:spcAft>
                          <a:spcPts val="0"/>
                        </a:spcAft>
                      </a:pPr>
                      <a:r>
                        <a:rPr lang="en-IN" sz="1600" kern="1200" dirty="0" err="1" smtClean="0">
                          <a:solidFill>
                            <a:srgbClr val="333333"/>
                          </a:solidFill>
                          <a:effectLst/>
                          <a:latin typeface="Tahoma"/>
                          <a:ea typeface="Tahoma"/>
                          <a:cs typeface="Times New Roman"/>
                        </a:rPr>
                        <a:t>zero_divide</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01476</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1476</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c>
                  <a:txBody>
                    <a:bodyPr/>
                    <a:lstStyle/>
                    <a:p>
                      <a:pPr algn="l" fontAlgn="t">
                        <a:lnSpc>
                          <a:spcPct val="100000"/>
                        </a:lnSpc>
                        <a:spcAft>
                          <a:spcPts val="0"/>
                        </a:spcAft>
                      </a:pPr>
                      <a:r>
                        <a:rPr lang="en-IN" sz="1600" kern="1200" dirty="0" smtClean="0">
                          <a:solidFill>
                            <a:srgbClr val="333333"/>
                          </a:solidFill>
                          <a:effectLst/>
                          <a:latin typeface="Tahoma"/>
                          <a:ea typeface="Tahoma"/>
                          <a:cs typeface="Times New Roman"/>
                        </a:rPr>
                        <a:t>it is raised when an attempt is made to divide a number by zero.</a:t>
                      </a:r>
                      <a:endParaRPr lang="en-IN" sz="1600" dirty="0">
                        <a:effectLst/>
                        <a:latin typeface="Calibri"/>
                        <a:ea typeface="Calibri"/>
                        <a:cs typeface="Times New Roman"/>
                      </a:endParaRPr>
                    </a:p>
                  </a:txBody>
                  <a:tcPr marL="2212" marR="2212" marT="2212" marB="221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chemeClr val="accent2">
                        <a:lumMod val="20000"/>
                        <a:lumOff val="80000"/>
                      </a:schemeClr>
                    </a:solidFill>
                  </a:tcPr>
                </a:tc>
              </a:tr>
            </a:tbl>
          </a:graphicData>
        </a:graphic>
      </p:graphicFrame>
      <p:sp>
        <p:nvSpPr>
          <p:cNvPr id="3" name="TextBox 2">
            <a:hlinkClick r:id="rId2" action="ppaction://hlinksldjump"/>
          </p:cNvPr>
          <p:cNvSpPr txBox="1"/>
          <p:nvPr/>
        </p:nvSpPr>
        <p:spPr>
          <a:xfrm>
            <a:off x="457200" y="6019800"/>
            <a:ext cx="931794"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IN" dirty="0" smtClean="0"/>
              <a:t>Back</a:t>
            </a:r>
            <a:endParaRPr lang="en-IN" dirty="0"/>
          </a:p>
        </p:txBody>
      </p:sp>
    </p:spTree>
    <p:extLst>
      <p:ext uri="{BB962C8B-B14F-4D97-AF65-F5344CB8AC3E}">
        <p14:creationId xmlns:p14="http://schemas.microsoft.com/office/powerpoint/2010/main" val="810061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4</a:t>
            </a:fld>
            <a:endParaRPr lang="en-US"/>
          </a:p>
        </p:txBody>
      </p:sp>
      <p:sp>
        <p:nvSpPr>
          <p:cNvPr id="3"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PL/SQL Block</a:t>
            </a:r>
            <a:endParaRPr lang="en-IN" sz="2800" dirty="0">
              <a:solidFill>
                <a:srgbClr val="C00000"/>
              </a:solidFill>
            </a:endParaRPr>
          </a:p>
        </p:txBody>
      </p:sp>
      <p:sp>
        <p:nvSpPr>
          <p:cNvPr id="4" name="Rectangle 3"/>
          <p:cNvSpPr/>
          <p:nvPr/>
        </p:nvSpPr>
        <p:spPr>
          <a:xfrm>
            <a:off x="381000" y="1371600"/>
            <a:ext cx="8229600" cy="5170646"/>
          </a:xfrm>
          <a:prstGeom prst="rect">
            <a:avLst/>
          </a:prstGeom>
        </p:spPr>
        <p:txBody>
          <a:bodyPr wrap="square">
            <a:spAutoFit/>
          </a:bodyPr>
          <a:lstStyle/>
          <a:p>
            <a:pPr>
              <a:spcAft>
                <a:spcPts val="600"/>
              </a:spcAft>
            </a:pPr>
            <a:r>
              <a:rPr lang="en-IN" sz="2000" b="1" dirty="0" smtClean="0"/>
              <a:t>Execution section:</a:t>
            </a:r>
          </a:p>
          <a:p>
            <a:pPr marL="342900" indent="-342900">
              <a:buFont typeface="Wingdings" pitchFamily="2" charset="2"/>
              <a:buChar char="Ø"/>
            </a:pPr>
            <a:r>
              <a:rPr lang="en-IN" sz="2000" dirty="0" smtClean="0"/>
              <a:t>It is </a:t>
            </a:r>
            <a:r>
              <a:rPr lang="en-IN" sz="2000" dirty="0"/>
              <a:t>the main and mandatory part which actually executes the code that is written inside it. </a:t>
            </a:r>
            <a:endParaRPr lang="en-IN" sz="2000" dirty="0" smtClean="0"/>
          </a:p>
          <a:p>
            <a:pPr marL="342900" indent="-342900">
              <a:buFont typeface="Wingdings" pitchFamily="2" charset="2"/>
              <a:buChar char="Ø"/>
            </a:pPr>
            <a:r>
              <a:rPr lang="en-IN" sz="2000" dirty="0" smtClean="0"/>
              <a:t>It </a:t>
            </a:r>
            <a:r>
              <a:rPr lang="en-IN" sz="2000" dirty="0"/>
              <a:t>should have at least one valid executable code line in it. </a:t>
            </a:r>
          </a:p>
          <a:p>
            <a:pPr marL="342900" indent="-342900">
              <a:buFont typeface="Wingdings" pitchFamily="2" charset="2"/>
              <a:buChar char="Ø"/>
            </a:pPr>
            <a:r>
              <a:rPr lang="en-IN" sz="2000" dirty="0" smtClean="0"/>
              <a:t>It </a:t>
            </a:r>
            <a:r>
              <a:rPr lang="en-IN" sz="2000" dirty="0"/>
              <a:t>can contain both PL/SQL code and SQL code.</a:t>
            </a:r>
          </a:p>
          <a:p>
            <a:pPr marL="342900" indent="-342900">
              <a:buFont typeface="Wingdings" pitchFamily="2" charset="2"/>
              <a:buChar char="Ø"/>
            </a:pPr>
            <a:r>
              <a:rPr lang="en-IN" sz="2000" dirty="0" smtClean="0"/>
              <a:t>It </a:t>
            </a:r>
            <a:r>
              <a:rPr lang="en-IN" sz="2000" dirty="0"/>
              <a:t>can contain one or many blocks inside it as a nested block.</a:t>
            </a:r>
          </a:p>
          <a:p>
            <a:pPr marL="342900" indent="-342900">
              <a:buFont typeface="Wingdings" pitchFamily="2" charset="2"/>
              <a:buChar char="Ø"/>
            </a:pPr>
            <a:r>
              <a:rPr lang="en-IN" sz="2000" dirty="0"/>
              <a:t>This section starts with the keyword ‘BEGIN’.</a:t>
            </a:r>
          </a:p>
          <a:p>
            <a:pPr marL="342900" indent="-342900">
              <a:buFont typeface="Wingdings" pitchFamily="2" charset="2"/>
              <a:buChar char="Ø"/>
            </a:pPr>
            <a:r>
              <a:rPr lang="en-IN" sz="2000" dirty="0"/>
              <a:t>This section should be followed either by ‘END’ or Exception-Handling section (if present)</a:t>
            </a:r>
          </a:p>
          <a:p>
            <a:pPr>
              <a:spcAft>
                <a:spcPts val="600"/>
              </a:spcAft>
            </a:pPr>
            <a:r>
              <a:rPr lang="en-IN" sz="2000" dirty="0" smtClean="0"/>
              <a:t> </a:t>
            </a:r>
            <a:r>
              <a:rPr lang="en-IN" sz="2000" b="1" dirty="0" smtClean="0"/>
              <a:t>Exception </a:t>
            </a:r>
            <a:r>
              <a:rPr lang="en-IN" sz="2000" b="1" dirty="0"/>
              <a:t>section:</a:t>
            </a:r>
          </a:p>
          <a:p>
            <a:pPr marL="342900" indent="-342900">
              <a:buFont typeface="Wingdings" pitchFamily="2" charset="2"/>
              <a:buChar char="Ø"/>
            </a:pPr>
            <a:r>
              <a:rPr lang="en-IN" sz="2000" dirty="0" smtClean="0"/>
              <a:t>It </a:t>
            </a:r>
            <a:r>
              <a:rPr lang="en-IN" sz="2000" dirty="0"/>
              <a:t>is an optional section of the PL/SQL blocks.</a:t>
            </a:r>
          </a:p>
          <a:p>
            <a:pPr marL="342900" indent="-342900">
              <a:buFont typeface="Wingdings" pitchFamily="2" charset="2"/>
              <a:buChar char="Ø"/>
            </a:pPr>
            <a:r>
              <a:rPr lang="en-IN" sz="2000" dirty="0"/>
              <a:t>This is the section where the exception raised in the execution block is handled.</a:t>
            </a:r>
          </a:p>
          <a:p>
            <a:pPr marL="342900" indent="-342900">
              <a:buFont typeface="Wingdings" pitchFamily="2" charset="2"/>
              <a:buChar char="Ø"/>
            </a:pPr>
            <a:r>
              <a:rPr lang="en-IN" sz="2000" dirty="0" smtClean="0"/>
              <a:t>Control </a:t>
            </a:r>
            <a:r>
              <a:rPr lang="en-IN" sz="2000" dirty="0"/>
              <a:t>from this section can never return to the execution block.</a:t>
            </a:r>
          </a:p>
          <a:p>
            <a:pPr marL="342900" indent="-342900">
              <a:buFont typeface="Wingdings" pitchFamily="2" charset="2"/>
              <a:buChar char="Ø"/>
            </a:pPr>
            <a:r>
              <a:rPr lang="en-IN" sz="2000" dirty="0"/>
              <a:t>This section starts with the keyword ‘EXCEPTION’.</a:t>
            </a:r>
          </a:p>
          <a:p>
            <a:pPr marL="342900" indent="-342900">
              <a:buFont typeface="Wingdings" pitchFamily="2" charset="2"/>
              <a:buChar char="Ø"/>
            </a:pPr>
            <a:r>
              <a:rPr lang="en-IN" sz="2000" dirty="0" smtClean="0"/>
              <a:t>This section should always be followed by the keyword ‘END’.</a:t>
            </a:r>
          </a:p>
        </p:txBody>
      </p:sp>
    </p:spTree>
    <p:extLst>
      <p:ext uri="{BB962C8B-B14F-4D97-AF65-F5344CB8AC3E}">
        <p14:creationId xmlns:p14="http://schemas.microsoft.com/office/powerpoint/2010/main" val="824912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5</a:t>
            </a:fld>
            <a:endParaRPr lang="en-US"/>
          </a:p>
        </p:txBody>
      </p:sp>
      <p:sp>
        <p:nvSpPr>
          <p:cNvPr id="3"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PL/SQL Block</a:t>
            </a:r>
            <a:endParaRPr lang="en-IN" sz="2800" dirty="0">
              <a:solidFill>
                <a:srgbClr val="C00000"/>
              </a:solidFill>
            </a:endParaRPr>
          </a:p>
        </p:txBody>
      </p:sp>
      <p:pic>
        <p:nvPicPr>
          <p:cNvPr id="4100" name="Picture 4" descr="PL/SQL Block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968125" cy="4160520"/>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724400" y="1752600"/>
            <a:ext cx="3886200" cy="4401205"/>
          </a:xfrm>
          <a:prstGeom prst="rect">
            <a:avLst/>
          </a:prstGeom>
        </p:spPr>
        <p:txBody>
          <a:bodyPr wrap="square">
            <a:spAutoFit/>
          </a:bodyPr>
          <a:lstStyle/>
          <a:p>
            <a:pPr marL="342900" indent="-342900">
              <a:buFont typeface="Wingdings" pitchFamily="2" charset="2"/>
              <a:buChar char="Ø"/>
            </a:pPr>
            <a:r>
              <a:rPr lang="en-IN" sz="2000" dirty="0" smtClean="0"/>
              <a:t>The PL/SQL blocks are of two types:</a:t>
            </a:r>
          </a:p>
          <a:p>
            <a:pPr marL="800100" lvl="1" indent="-342900">
              <a:buFont typeface="+mj-lt"/>
              <a:buAutoNum type="arabicPeriod"/>
            </a:pPr>
            <a:r>
              <a:rPr lang="en-IN" sz="2000" dirty="0" smtClean="0"/>
              <a:t>Anonymous blocks</a:t>
            </a:r>
          </a:p>
          <a:p>
            <a:pPr marL="800100" lvl="1" indent="-342900">
              <a:buFont typeface="+mj-lt"/>
              <a:buAutoNum type="arabicPeriod"/>
            </a:pPr>
            <a:r>
              <a:rPr lang="en-IN" sz="2000" dirty="0" smtClean="0"/>
              <a:t>Named blocks</a:t>
            </a:r>
          </a:p>
          <a:p>
            <a:endParaRPr lang="en-IN" sz="2000" dirty="0"/>
          </a:p>
          <a:p>
            <a:r>
              <a:rPr lang="en-IN" sz="2000" b="1" dirty="0" smtClean="0">
                <a:solidFill>
                  <a:schemeClr val="tx2"/>
                </a:solidFill>
              </a:rPr>
              <a:t>Anonymous blocks</a:t>
            </a:r>
          </a:p>
          <a:p>
            <a:pPr marL="342900" indent="-342900">
              <a:buFont typeface="Wingdings" pitchFamily="2" charset="2"/>
              <a:buChar char="Ø"/>
            </a:pPr>
            <a:r>
              <a:rPr lang="en-IN" sz="2000" dirty="0"/>
              <a:t>do not have any names assigned to </a:t>
            </a:r>
            <a:r>
              <a:rPr lang="en-IN" sz="2000" dirty="0" smtClean="0"/>
              <a:t>them</a:t>
            </a:r>
          </a:p>
          <a:p>
            <a:pPr marL="342900" indent="-342900">
              <a:buFont typeface="Wingdings" pitchFamily="2" charset="2"/>
              <a:buChar char="Ø"/>
            </a:pPr>
            <a:r>
              <a:rPr lang="en-IN" sz="2000" dirty="0" smtClean="0"/>
              <a:t>They </a:t>
            </a:r>
            <a:r>
              <a:rPr lang="en-IN" sz="2000" dirty="0"/>
              <a:t>need to be created and used in the same </a:t>
            </a:r>
            <a:r>
              <a:rPr lang="en-IN" sz="2000" dirty="0" smtClean="0"/>
              <a:t>session</a:t>
            </a:r>
          </a:p>
          <a:p>
            <a:pPr marL="342900" indent="-342900">
              <a:buFont typeface="Wingdings" pitchFamily="2" charset="2"/>
              <a:buChar char="Ø"/>
            </a:pPr>
            <a:r>
              <a:rPr lang="en-IN" sz="2000" dirty="0" smtClean="0"/>
              <a:t>They </a:t>
            </a:r>
            <a:r>
              <a:rPr lang="en-IN" sz="2000" dirty="0"/>
              <a:t>will not be stored in the server as database </a:t>
            </a:r>
            <a:r>
              <a:rPr lang="en-IN" sz="2000" dirty="0" smtClean="0"/>
              <a:t>objects</a:t>
            </a:r>
          </a:p>
          <a:p>
            <a:pPr marL="342900" indent="-342900">
              <a:buFont typeface="Wingdings" pitchFamily="2" charset="2"/>
              <a:buChar char="Ø"/>
            </a:pPr>
            <a:endParaRPr lang="en-IN" sz="2000" dirty="0" smtClean="0"/>
          </a:p>
          <a:p>
            <a:endParaRPr lang="en-IN" sz="2000" dirty="0" smtClean="0"/>
          </a:p>
        </p:txBody>
      </p:sp>
    </p:spTree>
    <p:extLst>
      <p:ext uri="{BB962C8B-B14F-4D97-AF65-F5344CB8AC3E}">
        <p14:creationId xmlns:p14="http://schemas.microsoft.com/office/powerpoint/2010/main" val="358267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a:t>
            </a:fld>
            <a:endParaRPr lang="en-US"/>
          </a:p>
        </p:txBody>
      </p:sp>
      <p:sp>
        <p:nvSpPr>
          <p:cNvPr id="3" name="Text Placeholder 2"/>
          <p:cNvSpPr txBox="1">
            <a:spLocks/>
          </p:cNvSpPr>
          <p:nvPr/>
        </p:nvSpPr>
        <p:spPr>
          <a:xfrm>
            <a:off x="381000" y="457200"/>
            <a:ext cx="62484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The PL/SQL Block</a:t>
            </a:r>
            <a:endParaRPr lang="en-IN" sz="2800" dirty="0">
              <a:solidFill>
                <a:srgbClr val="C00000"/>
              </a:solidFill>
            </a:endParaRPr>
          </a:p>
        </p:txBody>
      </p:sp>
      <p:sp>
        <p:nvSpPr>
          <p:cNvPr id="7" name="Rectangle 6"/>
          <p:cNvSpPr/>
          <p:nvPr/>
        </p:nvSpPr>
        <p:spPr>
          <a:xfrm>
            <a:off x="381000" y="1219200"/>
            <a:ext cx="8458200" cy="2031325"/>
          </a:xfrm>
          <a:prstGeom prst="rect">
            <a:avLst/>
          </a:prstGeom>
        </p:spPr>
        <p:txBody>
          <a:bodyPr wrap="square">
            <a:spAutoFit/>
          </a:bodyPr>
          <a:lstStyle/>
          <a:p>
            <a:r>
              <a:rPr lang="en-IN" sz="1800" b="1" dirty="0" smtClean="0">
                <a:solidFill>
                  <a:schemeClr val="tx2"/>
                </a:solidFill>
              </a:rPr>
              <a:t>Named </a:t>
            </a:r>
            <a:r>
              <a:rPr lang="en-IN" sz="1800" b="1" dirty="0">
                <a:solidFill>
                  <a:schemeClr val="tx2"/>
                </a:solidFill>
              </a:rPr>
              <a:t>blocks</a:t>
            </a:r>
          </a:p>
          <a:p>
            <a:pPr marL="285750" indent="-285750">
              <a:buFont typeface="Wingdings" pitchFamily="2" charset="2"/>
              <a:buChar char="Ø"/>
            </a:pPr>
            <a:r>
              <a:rPr lang="en-IN" sz="1800" dirty="0"/>
              <a:t>Named blocks have a specific and unique name for them. </a:t>
            </a:r>
            <a:endParaRPr lang="en-IN" sz="1800" dirty="0" smtClean="0"/>
          </a:p>
          <a:p>
            <a:pPr marL="285750" indent="-285750">
              <a:buFont typeface="Wingdings" pitchFamily="2" charset="2"/>
              <a:buChar char="Ø"/>
            </a:pPr>
            <a:r>
              <a:rPr lang="en-IN" sz="1800" dirty="0" smtClean="0"/>
              <a:t>They </a:t>
            </a:r>
            <a:r>
              <a:rPr lang="en-IN" sz="1800" dirty="0"/>
              <a:t>are stored as the database objects in the </a:t>
            </a:r>
            <a:r>
              <a:rPr lang="en-IN" sz="1800" dirty="0" smtClean="0"/>
              <a:t>database server.</a:t>
            </a:r>
          </a:p>
          <a:p>
            <a:pPr marL="285750" indent="-285750">
              <a:buFont typeface="Wingdings" pitchFamily="2" charset="2"/>
              <a:buChar char="Ø"/>
            </a:pPr>
            <a:r>
              <a:rPr lang="en-IN" sz="1800" dirty="0"/>
              <a:t>These blocks can be called from other blocks.</a:t>
            </a:r>
          </a:p>
          <a:p>
            <a:pPr marL="285750" indent="-285750">
              <a:buFont typeface="Wingdings" pitchFamily="2" charset="2"/>
              <a:buChar char="Ø"/>
            </a:pPr>
            <a:r>
              <a:rPr lang="en-IN" sz="1800" dirty="0"/>
              <a:t>The block structure is same as an anonymous block, except it will never start with the keyword ‘DECLARE’. Instead, it will start with the keyword ‘CREATE’ which instruct the compiler to create it as a database object</a:t>
            </a:r>
            <a:r>
              <a:rPr lang="en-IN" sz="18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31" y="3299460"/>
            <a:ext cx="7193937" cy="3482340"/>
          </a:xfrm>
          <a:prstGeom prst="rect">
            <a:avLst/>
          </a:prstGeom>
        </p:spPr>
      </p:pic>
    </p:spTree>
    <p:extLst>
      <p:ext uri="{BB962C8B-B14F-4D97-AF65-F5344CB8AC3E}">
        <p14:creationId xmlns:p14="http://schemas.microsoft.com/office/powerpoint/2010/main" val="427456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7</a:t>
            </a:fld>
            <a:endParaRPr lang="en-US"/>
          </a:p>
        </p:txBody>
      </p:sp>
      <p:sp>
        <p:nvSpPr>
          <p:cNvPr id="3"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Variable Naming Rules</a:t>
            </a:r>
            <a:endParaRPr lang="en-IN" sz="2400" dirty="0"/>
          </a:p>
        </p:txBody>
      </p:sp>
      <p:sp>
        <p:nvSpPr>
          <p:cNvPr id="5" name="Rectangle 4"/>
          <p:cNvSpPr/>
          <p:nvPr/>
        </p:nvSpPr>
        <p:spPr>
          <a:xfrm>
            <a:off x="381000" y="1295400"/>
            <a:ext cx="8305800" cy="5247590"/>
          </a:xfrm>
          <a:prstGeom prst="rect">
            <a:avLst/>
          </a:prstGeom>
        </p:spPr>
        <p:txBody>
          <a:bodyPr wrap="square">
            <a:spAutoFit/>
          </a:bodyPr>
          <a:lstStyle/>
          <a:p>
            <a:pPr marL="342900" indent="-342900">
              <a:spcBef>
                <a:spcPts val="600"/>
              </a:spcBef>
              <a:buFont typeface="Wingdings" pitchFamily="2" charset="2"/>
              <a:buChar char="Ø"/>
            </a:pPr>
            <a:r>
              <a:rPr lang="en-IN" sz="2000" dirty="0"/>
              <a:t>Naming rules for PL/SQL </a:t>
            </a:r>
            <a:r>
              <a:rPr lang="en-IN" sz="2000" dirty="0" smtClean="0"/>
              <a:t>variables:</a:t>
            </a:r>
            <a:endParaRPr lang="en-IN" sz="2000" dirty="0"/>
          </a:p>
          <a:p>
            <a:pPr marL="800100" lvl="1" indent="-342900">
              <a:spcBef>
                <a:spcPts val="600"/>
              </a:spcBef>
              <a:buFont typeface="+mj-lt"/>
              <a:buAutoNum type="arabicPeriod"/>
            </a:pPr>
            <a:r>
              <a:rPr lang="en-IN" sz="2000" dirty="0"/>
              <a:t>The </a:t>
            </a:r>
            <a:r>
              <a:rPr lang="en-IN" sz="2000" dirty="0" smtClean="0"/>
              <a:t>variable name </a:t>
            </a:r>
            <a:r>
              <a:rPr lang="en-IN" sz="2000" dirty="0"/>
              <a:t>should not exceed 30 characters</a:t>
            </a:r>
            <a:r>
              <a:rPr lang="en-IN" sz="2000" dirty="0" smtClean="0"/>
              <a:t>.</a:t>
            </a:r>
          </a:p>
          <a:p>
            <a:pPr marL="800100" lvl="1" indent="-342900">
              <a:spcBef>
                <a:spcPts val="600"/>
              </a:spcBef>
              <a:buFont typeface="+mj-lt"/>
              <a:buAutoNum type="arabicPeriod"/>
            </a:pPr>
            <a:r>
              <a:rPr lang="en-IN" sz="2000" dirty="0" smtClean="0"/>
              <a:t>Alphabets, digits or special characters like _ , $, #.</a:t>
            </a:r>
            <a:endParaRPr lang="en-IN" sz="2000" dirty="0"/>
          </a:p>
          <a:p>
            <a:pPr marL="800100" lvl="1" indent="-342900">
              <a:spcBef>
                <a:spcPts val="600"/>
              </a:spcBef>
              <a:buFont typeface="+mj-lt"/>
              <a:buAutoNum type="arabicPeriod"/>
            </a:pPr>
            <a:r>
              <a:rPr lang="en-IN" sz="2000" dirty="0" smtClean="0"/>
              <a:t>It is </a:t>
            </a:r>
            <a:r>
              <a:rPr lang="en-IN" sz="2000" dirty="0"/>
              <a:t>not case sensitive so it could be either lowercase or uppercase. </a:t>
            </a:r>
            <a:endParaRPr lang="en-IN" sz="2000" dirty="0" smtClean="0"/>
          </a:p>
          <a:p>
            <a:pPr marL="800100" lvl="1" indent="-342900">
              <a:spcBef>
                <a:spcPts val="600"/>
              </a:spcBef>
              <a:buFont typeface="+mj-lt"/>
              <a:buAutoNum type="arabicPeriod"/>
            </a:pPr>
            <a:endParaRPr lang="en-IN" sz="2000" dirty="0" smtClean="0"/>
          </a:p>
          <a:p>
            <a:pPr marL="342900" indent="-342900">
              <a:spcBef>
                <a:spcPts val="600"/>
              </a:spcBef>
              <a:buFont typeface="Wingdings" pitchFamily="2" charset="2"/>
              <a:buChar char="Ø"/>
            </a:pPr>
            <a:r>
              <a:rPr lang="en-IN" sz="2000" dirty="0" smtClean="0"/>
              <a:t>Some important points:</a:t>
            </a:r>
          </a:p>
          <a:p>
            <a:pPr marL="914400" lvl="1" indent="-457200">
              <a:spcBef>
                <a:spcPts val="600"/>
              </a:spcBef>
              <a:buFont typeface="+mj-lt"/>
              <a:buAutoNum type="arabicPeriod"/>
            </a:pPr>
            <a:r>
              <a:rPr lang="en-IN" sz="2000" dirty="0" smtClean="0"/>
              <a:t>Each statement in PL/SQL ends with a semi-colon ‘</a:t>
            </a:r>
            <a:r>
              <a:rPr lang="en-IN" sz="2000" b="1" dirty="0" smtClean="0">
                <a:solidFill>
                  <a:srgbClr val="00B050"/>
                </a:solidFill>
              </a:rPr>
              <a:t>;</a:t>
            </a:r>
            <a:r>
              <a:rPr lang="en-IN" sz="2000" dirty="0" smtClean="0"/>
              <a:t>’</a:t>
            </a:r>
          </a:p>
          <a:p>
            <a:pPr marL="914400" lvl="1" indent="-457200">
              <a:spcBef>
                <a:spcPts val="600"/>
              </a:spcBef>
              <a:buFont typeface="+mj-lt"/>
              <a:buAutoNum type="arabicPeriod"/>
            </a:pPr>
            <a:r>
              <a:rPr lang="en-IN" sz="2000" dirty="0" smtClean="0"/>
              <a:t>In the SQL*PLUS environment, the PL/SQL block should end with a front slash ‘</a:t>
            </a:r>
            <a:r>
              <a:rPr lang="en-IN" sz="2000" b="1" dirty="0" smtClean="0">
                <a:solidFill>
                  <a:srgbClr val="00B050"/>
                </a:solidFill>
              </a:rPr>
              <a:t>/</a:t>
            </a:r>
            <a:r>
              <a:rPr lang="en-IN" sz="2000" dirty="0" smtClean="0"/>
              <a:t>’ as the only character in the last line.</a:t>
            </a:r>
          </a:p>
          <a:p>
            <a:pPr marL="914400" lvl="1" indent="-457200">
              <a:spcBef>
                <a:spcPts val="600"/>
              </a:spcBef>
              <a:buFont typeface="+mj-lt"/>
              <a:buAutoNum type="arabicPeriod"/>
            </a:pPr>
            <a:r>
              <a:rPr lang="en-IN" sz="2000" dirty="0" smtClean="0"/>
              <a:t>A single line comment should start with two </a:t>
            </a:r>
            <a:r>
              <a:rPr lang="en-IN" sz="2000" dirty="0" err="1" smtClean="0"/>
              <a:t>hiphens</a:t>
            </a:r>
            <a:r>
              <a:rPr lang="en-IN" sz="2000" dirty="0" smtClean="0"/>
              <a:t> e.g.</a:t>
            </a:r>
          </a:p>
          <a:p>
            <a:pPr lvl="1">
              <a:spcBef>
                <a:spcPts val="600"/>
              </a:spcBef>
            </a:pPr>
            <a:r>
              <a:rPr lang="en-IN" sz="2000" dirty="0" smtClean="0"/>
              <a:t>	</a:t>
            </a:r>
            <a:r>
              <a:rPr lang="en-IN" sz="2000" b="1" dirty="0" smtClean="0">
                <a:solidFill>
                  <a:srgbClr val="00B050"/>
                </a:solidFill>
              </a:rPr>
              <a:t>--</a:t>
            </a:r>
            <a:r>
              <a:rPr lang="en-IN" sz="2000" dirty="0" smtClean="0"/>
              <a:t> this is a comment</a:t>
            </a:r>
          </a:p>
          <a:p>
            <a:pPr marL="914400" lvl="1" indent="-457200">
              <a:spcBef>
                <a:spcPts val="600"/>
              </a:spcBef>
              <a:buFont typeface="+mj-lt"/>
              <a:buAutoNum type="arabicPeriod" startAt="4"/>
            </a:pPr>
            <a:r>
              <a:rPr lang="en-IN" sz="2000" dirty="0" smtClean="0"/>
              <a:t>Multiple line comment </a:t>
            </a:r>
            <a:r>
              <a:rPr lang="en-IN" sz="2000" b="1" dirty="0" smtClean="0">
                <a:solidFill>
                  <a:srgbClr val="00B050"/>
                </a:solidFill>
              </a:rPr>
              <a:t>(/*……… */</a:t>
            </a:r>
            <a:r>
              <a:rPr lang="en-IN" sz="2000" dirty="0" smtClean="0"/>
              <a:t>)</a:t>
            </a:r>
          </a:p>
          <a:p>
            <a:pPr marL="914400" lvl="1" indent="-457200">
              <a:spcBef>
                <a:spcPts val="600"/>
              </a:spcBef>
              <a:buFont typeface="+mj-lt"/>
              <a:buAutoNum type="arabicPeriod" startAt="4"/>
            </a:pPr>
            <a:r>
              <a:rPr lang="en-IN" sz="2000" dirty="0" smtClean="0"/>
              <a:t>Assignment operator is ‘</a:t>
            </a:r>
            <a:r>
              <a:rPr lang="en-IN" sz="2000" b="1" dirty="0" smtClean="0">
                <a:solidFill>
                  <a:srgbClr val="00B050"/>
                </a:solidFill>
              </a:rPr>
              <a:t>:=</a:t>
            </a:r>
            <a:r>
              <a:rPr lang="en-IN" sz="2000" dirty="0" smtClean="0"/>
              <a:t>‘</a:t>
            </a:r>
          </a:p>
        </p:txBody>
      </p:sp>
    </p:spTree>
    <p:extLst>
      <p:ext uri="{BB962C8B-B14F-4D97-AF65-F5344CB8AC3E}">
        <p14:creationId xmlns:p14="http://schemas.microsoft.com/office/powerpoint/2010/main" val="8396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8</a:t>
            </a:fld>
            <a:endParaRPr lang="en-US"/>
          </a:p>
        </p:txBody>
      </p:sp>
      <p:sp>
        <p:nvSpPr>
          <p:cNvPr id="3"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PL/SQL </a:t>
            </a:r>
            <a:r>
              <a:rPr lang="en-US" sz="2800" dirty="0" err="1" smtClean="0">
                <a:solidFill>
                  <a:srgbClr val="C00000"/>
                </a:solidFill>
              </a:rPr>
              <a:t>Datatypes</a:t>
            </a:r>
            <a:r>
              <a:rPr lang="en-US" sz="2800" dirty="0" smtClean="0">
                <a:solidFill>
                  <a:srgbClr val="C00000"/>
                </a:solidFill>
              </a:rPr>
              <a:t> </a:t>
            </a:r>
            <a:r>
              <a:rPr lang="en-US" sz="2400" dirty="0" smtClean="0"/>
              <a:t>(all </a:t>
            </a:r>
            <a:r>
              <a:rPr lang="en-US" sz="2400" dirty="0" err="1" smtClean="0"/>
              <a:t>datatpes</a:t>
            </a:r>
            <a:r>
              <a:rPr lang="en-US" sz="2400" dirty="0" smtClean="0"/>
              <a:t> of SQL and extra)</a:t>
            </a:r>
            <a:endParaRPr lang="en-IN" sz="2400" dirty="0"/>
          </a:p>
        </p:txBody>
      </p:sp>
      <p:pic>
        <p:nvPicPr>
          <p:cNvPr id="8194" name="Picture 2" descr="PL/SQL Datatypes | Studyto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63040"/>
            <a:ext cx="7543800" cy="511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4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9</a:t>
            </a:fld>
            <a:endParaRPr lang="en-US"/>
          </a:p>
        </p:txBody>
      </p:sp>
      <p:sp>
        <p:nvSpPr>
          <p:cNvPr id="3"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PL/SQL </a:t>
            </a:r>
            <a:r>
              <a:rPr lang="en-US" sz="2800" dirty="0" err="1" smtClean="0">
                <a:solidFill>
                  <a:srgbClr val="C00000"/>
                </a:solidFill>
              </a:rPr>
              <a:t>Datatypes</a:t>
            </a:r>
            <a:r>
              <a:rPr lang="en-US" sz="2800" dirty="0" smtClean="0">
                <a:solidFill>
                  <a:srgbClr val="C00000"/>
                </a:solidFill>
              </a:rPr>
              <a:t> </a:t>
            </a:r>
            <a:r>
              <a:rPr lang="en-US" sz="2400" dirty="0" smtClean="0"/>
              <a:t>(all </a:t>
            </a:r>
            <a:r>
              <a:rPr lang="en-US" sz="2400" dirty="0" err="1" smtClean="0"/>
              <a:t>datatpes</a:t>
            </a:r>
            <a:r>
              <a:rPr lang="en-US" sz="2400" dirty="0" smtClean="0"/>
              <a:t> of SQL and extra)</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5400"/>
            <a:ext cx="6438901" cy="4243821"/>
          </a:xfrm>
          <a:prstGeom prst="rect">
            <a:avLst/>
          </a:prstGeom>
          <a:ln w="25400">
            <a:solidFill>
              <a:schemeClr val="accent1"/>
            </a:solidFill>
          </a:ln>
        </p:spPr>
      </p:pic>
      <p:sp>
        <p:nvSpPr>
          <p:cNvPr id="5" name="TextBox 4"/>
          <p:cNvSpPr txBox="1"/>
          <p:nvPr/>
        </p:nvSpPr>
        <p:spPr>
          <a:xfrm>
            <a:off x="533400" y="5686509"/>
            <a:ext cx="7696200" cy="1015663"/>
          </a:xfrm>
          <a:prstGeom prst="rect">
            <a:avLst/>
          </a:prstGeom>
          <a:noFill/>
          <a:ln w="25400">
            <a:solidFill>
              <a:schemeClr val="accent1"/>
            </a:solidFill>
          </a:ln>
        </p:spPr>
        <p:txBody>
          <a:bodyPr wrap="square" rtlCol="0">
            <a:spAutoFit/>
          </a:bodyPr>
          <a:lstStyle/>
          <a:p>
            <a:r>
              <a:rPr lang="en-IN" sz="2000" dirty="0"/>
              <a:t>The </a:t>
            </a:r>
            <a:r>
              <a:rPr lang="en-IN" sz="2000" b="1" dirty="0"/>
              <a:t>BOOLEAN</a:t>
            </a:r>
            <a:r>
              <a:rPr lang="en-IN" sz="2000" dirty="0"/>
              <a:t> data type stores logical values that are used in </a:t>
            </a:r>
            <a:endParaRPr lang="en-IN" sz="2000" dirty="0" smtClean="0"/>
          </a:p>
          <a:p>
            <a:r>
              <a:rPr lang="en-IN" sz="2000" dirty="0" smtClean="0"/>
              <a:t>logical </a:t>
            </a:r>
            <a:r>
              <a:rPr lang="en-IN" sz="2000" dirty="0"/>
              <a:t>operations. </a:t>
            </a:r>
            <a:endParaRPr lang="en-IN" sz="2000" dirty="0" smtClean="0"/>
          </a:p>
          <a:p>
            <a:r>
              <a:rPr lang="en-IN" sz="2000" dirty="0" smtClean="0"/>
              <a:t>The values are </a:t>
            </a:r>
            <a:r>
              <a:rPr lang="en-IN" sz="2000" b="1" dirty="0" smtClean="0"/>
              <a:t>TRUE</a:t>
            </a:r>
            <a:r>
              <a:rPr lang="en-IN" sz="2000" dirty="0"/>
              <a:t> and </a:t>
            </a:r>
            <a:r>
              <a:rPr lang="en-IN" sz="2000" b="1" dirty="0"/>
              <a:t>FALSE</a:t>
            </a:r>
            <a:r>
              <a:rPr lang="en-IN" sz="2000" dirty="0"/>
              <a:t> and the value </a:t>
            </a:r>
            <a:r>
              <a:rPr lang="en-IN" sz="2000" b="1" dirty="0"/>
              <a:t>NULL</a:t>
            </a:r>
            <a:r>
              <a:rPr lang="en-IN" sz="2000" dirty="0"/>
              <a:t>.</a:t>
            </a:r>
          </a:p>
        </p:txBody>
      </p:sp>
    </p:spTree>
    <p:extLst>
      <p:ext uri="{BB962C8B-B14F-4D97-AF65-F5344CB8AC3E}">
        <p14:creationId xmlns:p14="http://schemas.microsoft.com/office/powerpoint/2010/main" val="262727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9983</TotalTime>
  <Words>2452</Words>
  <Application>Microsoft Office PowerPoint</Application>
  <PresentationFormat>On-screen Show (4:3)</PresentationFormat>
  <Paragraphs>666</Paragraphs>
  <Slides>39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Essential</vt:lpstr>
      <vt:lpstr>Clip</vt:lpstr>
      <vt:lpstr>PL/SQL  part-1(Simple 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Anjali Jivani</cp:lastModifiedBy>
  <cp:revision>1100</cp:revision>
  <cp:lastPrinted>2010-08-20T16:00:24Z</cp:lastPrinted>
  <dcterms:created xsi:type="dcterms:W3CDTF">1999-12-01T22:01:55Z</dcterms:created>
  <dcterms:modified xsi:type="dcterms:W3CDTF">2023-03-07T11:55:31Z</dcterms:modified>
</cp:coreProperties>
</file>