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25"/>
  </p:notesMasterIdLst>
  <p:handoutMasterIdLst>
    <p:handoutMasterId r:id="rId26"/>
  </p:handoutMasterIdLst>
  <p:sldIdLst>
    <p:sldId id="768" r:id="rId2"/>
    <p:sldId id="894" r:id="rId3"/>
    <p:sldId id="935" r:id="rId4"/>
    <p:sldId id="936" r:id="rId5"/>
    <p:sldId id="937" r:id="rId6"/>
    <p:sldId id="938" r:id="rId7"/>
    <p:sldId id="939" r:id="rId8"/>
    <p:sldId id="940" r:id="rId9"/>
    <p:sldId id="942" r:id="rId10"/>
    <p:sldId id="941" r:id="rId11"/>
    <p:sldId id="943" r:id="rId12"/>
    <p:sldId id="946" r:id="rId13"/>
    <p:sldId id="944" r:id="rId14"/>
    <p:sldId id="945" r:id="rId15"/>
    <p:sldId id="947" r:id="rId16"/>
    <p:sldId id="948" r:id="rId17"/>
    <p:sldId id="949" r:id="rId18"/>
    <p:sldId id="951" r:id="rId19"/>
    <p:sldId id="952" r:id="rId20"/>
    <p:sldId id="953" r:id="rId21"/>
    <p:sldId id="950" r:id="rId22"/>
    <p:sldId id="954" r:id="rId23"/>
    <p:sldId id="934" r:id="rId24"/>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E6A54"/>
    <a:srgbClr val="990000"/>
    <a:srgbClr val="05070B"/>
    <a:srgbClr val="500FF1"/>
    <a:srgbClr val="DDDDDD"/>
    <a:srgbClr val="000099"/>
    <a:srgbClr val="000066"/>
    <a:srgbClr val="003300"/>
    <a:srgbClr val="284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5" autoAdjust="0"/>
    <p:restoredTop sz="99879" autoAdjust="0"/>
  </p:normalViewPr>
  <p:slideViewPr>
    <p:cSldViewPr>
      <p:cViewPr>
        <p:scale>
          <a:sx n="89" d="100"/>
          <a:sy n="89" d="100"/>
        </p:scale>
        <p:origin x="-144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3173"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defTabSz="935038">
              <a:defRPr sz="1200"/>
            </a:lvl1pPr>
          </a:lstStyle>
          <a:p>
            <a:pPr>
              <a:defRPr/>
            </a:pPr>
            <a:endParaRPr lang="en-US"/>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algn="r" defTabSz="935038">
              <a:defRPr sz="1200"/>
            </a:lvl1pPr>
          </a:lstStyle>
          <a:p>
            <a:pPr>
              <a:defRPr/>
            </a:pPr>
            <a:endParaRPr lang="en-US"/>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defTabSz="935038">
              <a:defRPr sz="1200"/>
            </a:lvl1pPr>
          </a:lstStyle>
          <a:p>
            <a:pPr>
              <a:defRPr/>
            </a:pPr>
            <a:endParaRPr lang="en-US"/>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algn="r" defTabSz="935038">
              <a:defRPr sz="1200"/>
            </a:lvl1pPr>
          </a:lstStyle>
          <a:p>
            <a:pPr>
              <a:defRPr/>
            </a:pPr>
            <a:fld id="{60F8B543-E635-43DD-9C47-F428C1FE9C3D}" type="slidenum">
              <a:rPr lang="en-US"/>
              <a:pPr>
                <a:defRPr/>
              </a:pPr>
              <a:t>‹#›</a:t>
            </a:fld>
            <a:endParaRPr lang="en-US"/>
          </a:p>
        </p:txBody>
      </p:sp>
    </p:spTree>
    <p:extLst>
      <p:ext uri="{BB962C8B-B14F-4D97-AF65-F5344CB8AC3E}">
        <p14:creationId xmlns:p14="http://schemas.microsoft.com/office/powerpoint/2010/main" val="3070489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vl1pPr>
          </a:lstStyle>
          <a:p>
            <a:pPr>
              <a:defRPr/>
            </a:pPr>
            <a:endParaRPr lang="en-US"/>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vl1pPr>
          </a:lstStyle>
          <a:p>
            <a:pPr>
              <a:defRPr/>
            </a:pPr>
            <a:endParaRPr lang="en-US"/>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vl1pPr>
          </a:lstStyle>
          <a:p>
            <a:pPr>
              <a:defRPr/>
            </a:pPr>
            <a:fld id="{4FF97FE0-BFC1-4E88-A110-1CCDFAA4B1EB}" type="slidenum">
              <a:rPr lang="en-US"/>
              <a:pPr>
                <a:defRPr/>
              </a:pPr>
              <a:t>‹#›</a:t>
            </a:fld>
            <a:endParaRPr lang="en-US"/>
          </a:p>
        </p:txBody>
      </p:sp>
    </p:spTree>
    <p:extLst>
      <p:ext uri="{BB962C8B-B14F-4D97-AF65-F5344CB8AC3E}">
        <p14:creationId xmlns:p14="http://schemas.microsoft.com/office/powerpoint/2010/main" val="296220661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800">
                <a:solidFill>
                  <a:schemeClr val="tx1"/>
                </a:solidFill>
                <a:latin typeface="Tahoma" pitchFamily="34" charset="0"/>
              </a:defRPr>
            </a:lvl1pPr>
            <a:lvl2pPr marL="742950" indent="-285750" defTabSz="931863" eaLnBrk="0" hangingPunct="0">
              <a:defRPr sz="2800">
                <a:solidFill>
                  <a:schemeClr val="tx1"/>
                </a:solidFill>
                <a:latin typeface="Tahoma" pitchFamily="34" charset="0"/>
              </a:defRPr>
            </a:lvl2pPr>
            <a:lvl3pPr marL="1143000" indent="-228600" defTabSz="931863" eaLnBrk="0" hangingPunct="0">
              <a:defRPr sz="2800">
                <a:solidFill>
                  <a:schemeClr val="tx1"/>
                </a:solidFill>
                <a:latin typeface="Tahoma" pitchFamily="34" charset="0"/>
              </a:defRPr>
            </a:lvl3pPr>
            <a:lvl4pPr marL="1600200" indent="-228600" defTabSz="931863" eaLnBrk="0" hangingPunct="0">
              <a:defRPr sz="2800">
                <a:solidFill>
                  <a:schemeClr val="tx1"/>
                </a:solidFill>
                <a:latin typeface="Tahoma" pitchFamily="34" charset="0"/>
              </a:defRPr>
            </a:lvl4pPr>
            <a:lvl5pPr marL="2057400" indent="-228600" defTabSz="931863" eaLnBrk="0" hangingPunct="0">
              <a:defRPr sz="2800">
                <a:solidFill>
                  <a:schemeClr val="tx1"/>
                </a:solidFill>
                <a:latin typeface="Tahoma" pitchFamily="34" charset="0"/>
              </a:defRPr>
            </a:lvl5pPr>
            <a:lvl6pPr marL="2514600" indent="-228600" defTabSz="931863" eaLnBrk="0" fontAlgn="base" hangingPunct="0">
              <a:spcBef>
                <a:spcPct val="0"/>
              </a:spcBef>
              <a:spcAft>
                <a:spcPct val="0"/>
              </a:spcAft>
              <a:defRPr sz="2800">
                <a:solidFill>
                  <a:schemeClr val="tx1"/>
                </a:solidFill>
                <a:latin typeface="Tahoma" pitchFamily="34" charset="0"/>
              </a:defRPr>
            </a:lvl6pPr>
            <a:lvl7pPr marL="2971800" indent="-228600" defTabSz="931863" eaLnBrk="0" fontAlgn="base" hangingPunct="0">
              <a:spcBef>
                <a:spcPct val="0"/>
              </a:spcBef>
              <a:spcAft>
                <a:spcPct val="0"/>
              </a:spcAft>
              <a:defRPr sz="2800">
                <a:solidFill>
                  <a:schemeClr val="tx1"/>
                </a:solidFill>
                <a:latin typeface="Tahoma" pitchFamily="34" charset="0"/>
              </a:defRPr>
            </a:lvl7pPr>
            <a:lvl8pPr marL="3429000" indent="-228600" defTabSz="931863" eaLnBrk="0" fontAlgn="base" hangingPunct="0">
              <a:spcBef>
                <a:spcPct val="0"/>
              </a:spcBef>
              <a:spcAft>
                <a:spcPct val="0"/>
              </a:spcAft>
              <a:defRPr sz="2800">
                <a:solidFill>
                  <a:schemeClr val="tx1"/>
                </a:solidFill>
                <a:latin typeface="Tahoma" pitchFamily="34" charset="0"/>
              </a:defRPr>
            </a:lvl8pPr>
            <a:lvl9pPr marL="3886200" indent="-228600" defTabSz="931863" eaLnBrk="0" fontAlgn="base" hangingPunct="0">
              <a:spcBef>
                <a:spcPct val="0"/>
              </a:spcBef>
              <a:spcAft>
                <a:spcPct val="0"/>
              </a:spcAft>
              <a:defRPr sz="2800">
                <a:solidFill>
                  <a:schemeClr val="tx1"/>
                </a:solidFill>
                <a:latin typeface="Tahoma" pitchFamily="34" charset="0"/>
              </a:defRPr>
            </a:lvl9pPr>
          </a:lstStyle>
          <a:p>
            <a:pPr algn="r"/>
            <a:fld id="{E20FA400-0319-4550-9320-13886793D647}" type="slidenum">
              <a:rPr lang="zh-CN" altLang="en-US" sz="1200">
                <a:latin typeface="Times New Roman" pitchFamily="18" charset="0"/>
              </a:rPr>
              <a:pPr algn="r"/>
              <a:t>1</a:t>
            </a:fld>
            <a:endParaRPr lang="en-US" altLang="zh-CN" sz="120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1FE4FB01-FE4C-44CB-BF50-E31B09D74F59}" type="datetime4">
              <a:rPr lang="en-US" smtClean="0"/>
              <a:t>March 13, 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3197C8B2-2FCC-46F0-95D6-AA23674C6B71}" type="slidenum">
              <a:rPr lang="en-US"/>
              <a:pPr>
                <a:defRPr/>
              </a:pPr>
              <a:t>‹#›</a:t>
            </a:fld>
            <a:endParaRPr lang="en-US"/>
          </a:p>
        </p:txBody>
      </p:sp>
    </p:spTree>
    <p:extLst>
      <p:ext uri="{BB962C8B-B14F-4D97-AF65-F5344CB8AC3E}">
        <p14:creationId xmlns:p14="http://schemas.microsoft.com/office/powerpoint/2010/main" val="3681032615"/>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31D882-89A7-470F-B5AD-403828EF9D35}" type="datetime4">
              <a:rPr lang="en-US" smtClean="0"/>
              <a:t>March 13,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3C38D6FB-F6F5-4D54-8910-FF6695DA825A}" type="slidenum">
              <a:rPr lang="en-US"/>
              <a:pPr>
                <a:defRPr/>
              </a:pPr>
              <a:t>‹#›</a:t>
            </a:fld>
            <a:endParaRPr lang="en-US"/>
          </a:p>
        </p:txBody>
      </p:sp>
    </p:spTree>
    <p:extLst>
      <p:ext uri="{BB962C8B-B14F-4D97-AF65-F5344CB8AC3E}">
        <p14:creationId xmlns:p14="http://schemas.microsoft.com/office/powerpoint/2010/main" val="97006393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A68969-C8DE-4471-AA71-35A3F57C4657}" type="datetime4">
              <a:rPr lang="en-US" smtClean="0"/>
              <a:t>March 13,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D54BE04C-79BF-4ECC-B21D-43FCE4D0AA0F}" type="slidenum">
              <a:rPr lang="en-US"/>
              <a:pPr>
                <a:defRPr/>
              </a:pPr>
              <a:t>‹#›</a:t>
            </a:fld>
            <a:endParaRPr lang="en-US"/>
          </a:p>
        </p:txBody>
      </p:sp>
    </p:spTree>
    <p:extLst>
      <p:ext uri="{BB962C8B-B14F-4D97-AF65-F5344CB8AC3E}">
        <p14:creationId xmlns:p14="http://schemas.microsoft.com/office/powerpoint/2010/main" val="179700453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68C81B3-6540-4F33-A021-2E5BA8D336E5}" type="datetime4">
              <a:rPr lang="en-US" smtClean="0"/>
              <a:t>March 13,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C11D7420-7627-40E2-8915-B8E4ABF3F024}" type="slidenum">
              <a:rPr lang="en-US"/>
              <a:pPr>
                <a:defRPr/>
              </a:pPr>
              <a:t>‹#›</a:t>
            </a:fld>
            <a:endParaRPr lang="en-US"/>
          </a:p>
        </p:txBody>
      </p:sp>
    </p:spTree>
    <p:extLst>
      <p:ext uri="{BB962C8B-B14F-4D97-AF65-F5344CB8AC3E}">
        <p14:creationId xmlns:p14="http://schemas.microsoft.com/office/powerpoint/2010/main" val="328223141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92584FB-12A7-48F4-BD7D-63BF81478351}" type="datetime4">
              <a:rPr lang="en-US" smtClean="0"/>
              <a:t>March 13,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99C3E8BF-197B-4499-B055-2C14D8BD49C3}" type="slidenum">
              <a:rPr lang="en-US"/>
              <a:pPr>
                <a:defRPr/>
              </a:pPr>
              <a:t>‹#›</a:t>
            </a:fld>
            <a:endParaRPr lang="en-US"/>
          </a:p>
        </p:txBody>
      </p:sp>
    </p:spTree>
    <p:extLst>
      <p:ext uri="{BB962C8B-B14F-4D97-AF65-F5344CB8AC3E}">
        <p14:creationId xmlns:p14="http://schemas.microsoft.com/office/powerpoint/2010/main" val="339352610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8F1D832-03F9-4ABE-AD33-A19387C65EAC}" type="datetime4">
              <a:rPr lang="en-US" smtClean="0"/>
              <a:t>March 13,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6C347BDF-832E-45EA-95AB-4740F821884E}" type="slidenum">
              <a:rPr lang="en-US"/>
              <a:pPr>
                <a:defRPr/>
              </a:pPr>
              <a:t>‹#›</a:t>
            </a:fld>
            <a:endParaRPr lang="en-US"/>
          </a:p>
        </p:txBody>
      </p:sp>
    </p:spTree>
    <p:extLst>
      <p:ext uri="{BB962C8B-B14F-4D97-AF65-F5344CB8AC3E}">
        <p14:creationId xmlns:p14="http://schemas.microsoft.com/office/powerpoint/2010/main" val="30222814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066C7CF-07D8-4BA6-A5BF-D4C94CEAC17B}" type="datetime4">
              <a:rPr lang="en-US" smtClean="0"/>
              <a:t>March 13, 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9" name="Slide Number Placeholder 5"/>
          <p:cNvSpPr>
            <a:spLocks noGrp="1"/>
          </p:cNvSpPr>
          <p:nvPr>
            <p:ph type="sldNum" sz="quarter" idx="12"/>
          </p:nvPr>
        </p:nvSpPr>
        <p:spPr/>
        <p:txBody>
          <a:bodyPr/>
          <a:lstStyle>
            <a:lvl1pPr>
              <a:defRPr/>
            </a:lvl1pPr>
          </a:lstStyle>
          <a:p>
            <a:pPr>
              <a:defRPr/>
            </a:pPr>
            <a:fld id="{C7E16879-CE13-4A79-A717-243C87D0842B}" type="slidenum">
              <a:rPr lang="en-US"/>
              <a:pPr>
                <a:defRPr/>
              </a:pPr>
              <a:t>‹#›</a:t>
            </a:fld>
            <a:endParaRPr lang="en-US"/>
          </a:p>
        </p:txBody>
      </p:sp>
    </p:spTree>
    <p:extLst>
      <p:ext uri="{BB962C8B-B14F-4D97-AF65-F5344CB8AC3E}">
        <p14:creationId xmlns:p14="http://schemas.microsoft.com/office/powerpoint/2010/main" val="2955999050"/>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F565E3-ABBD-4953-83C5-F0552753D884}" type="datetime4">
              <a:rPr lang="en-US" smtClean="0"/>
              <a:t>March 13, 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5" name="Slide Number Placeholder 5"/>
          <p:cNvSpPr>
            <a:spLocks noGrp="1"/>
          </p:cNvSpPr>
          <p:nvPr>
            <p:ph type="sldNum" sz="quarter" idx="12"/>
          </p:nvPr>
        </p:nvSpPr>
        <p:spPr/>
        <p:txBody>
          <a:bodyPr/>
          <a:lstStyle>
            <a:lvl1pPr>
              <a:defRPr/>
            </a:lvl1pPr>
          </a:lstStyle>
          <a:p>
            <a:pPr>
              <a:defRPr/>
            </a:pPr>
            <a:fld id="{6ED07C65-7C02-41A9-9DB6-703313EE3CB6}" type="slidenum">
              <a:rPr lang="en-US"/>
              <a:pPr>
                <a:defRPr/>
              </a:pPr>
              <a:t>‹#›</a:t>
            </a:fld>
            <a:endParaRPr lang="en-US"/>
          </a:p>
        </p:txBody>
      </p:sp>
    </p:spTree>
    <p:extLst>
      <p:ext uri="{BB962C8B-B14F-4D97-AF65-F5344CB8AC3E}">
        <p14:creationId xmlns:p14="http://schemas.microsoft.com/office/powerpoint/2010/main" val="377738786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636FC-3594-4D0C-B4F1-52D807DCAE8A}" type="datetime4">
              <a:rPr lang="en-US" smtClean="0"/>
              <a:t>March 13, 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4" name="Slide Number Placeholder 5"/>
          <p:cNvSpPr>
            <a:spLocks noGrp="1"/>
          </p:cNvSpPr>
          <p:nvPr>
            <p:ph type="sldNum" sz="quarter" idx="12"/>
          </p:nvPr>
        </p:nvSpPr>
        <p:spPr/>
        <p:txBody>
          <a:bodyPr/>
          <a:lstStyle>
            <a:lvl1pPr>
              <a:defRPr/>
            </a:lvl1pPr>
          </a:lstStyle>
          <a:p>
            <a:pPr>
              <a:defRPr/>
            </a:pPr>
            <a:fld id="{A2FDB580-F53F-4020-9300-9E2CD13BE540}" type="slidenum">
              <a:rPr lang="en-US"/>
              <a:pPr>
                <a:defRPr/>
              </a:pPr>
              <a:t>‹#›</a:t>
            </a:fld>
            <a:endParaRPr lang="en-US"/>
          </a:p>
        </p:txBody>
      </p:sp>
    </p:spTree>
    <p:extLst>
      <p:ext uri="{BB962C8B-B14F-4D97-AF65-F5344CB8AC3E}">
        <p14:creationId xmlns:p14="http://schemas.microsoft.com/office/powerpoint/2010/main" val="3748387480"/>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D8FE065C-E849-425E-AEC1-629FEDF14A79}" type="datetime4">
              <a:rPr lang="en-US" smtClean="0"/>
              <a:t>March 13,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7D3F9558-0E78-422D-92E7-ECBD59E1D2A2}" type="slidenum">
              <a:rPr lang="en-US"/>
              <a:pPr>
                <a:defRPr/>
              </a:pPr>
              <a:t>‹#›</a:t>
            </a:fld>
            <a:endParaRPr lang="en-US"/>
          </a:p>
        </p:txBody>
      </p:sp>
    </p:spTree>
    <p:extLst>
      <p:ext uri="{BB962C8B-B14F-4D97-AF65-F5344CB8AC3E}">
        <p14:creationId xmlns:p14="http://schemas.microsoft.com/office/powerpoint/2010/main" val="20778012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B4A4C32C-FC5C-43A0-AFE1-2A6DC0C9EB90}" type="datetime4">
              <a:rPr lang="en-US" smtClean="0"/>
              <a:t>March 13, 2023</a:t>
            </a:fld>
            <a:endParaRPr lang="en-US"/>
          </a:p>
        </p:txBody>
      </p:sp>
      <p:sp>
        <p:nvSpPr>
          <p:cNvPr id="9" name="Footer Placeholder 5"/>
          <p:cNvSpPr>
            <a:spLocks noGrp="1"/>
          </p:cNvSpPr>
          <p:nvPr>
            <p:ph type="ftr" sz="quarter" idx="11"/>
          </p:nvPr>
        </p:nvSpPr>
        <p:spPr/>
        <p:txBody>
          <a:bodyPr/>
          <a:lstStyle>
            <a:lvl1pPr>
              <a:defRPr/>
            </a:lvl1pPr>
          </a:lstStyle>
          <a:p>
            <a:pPr>
              <a:defRPr/>
            </a:pPr>
            <a:r>
              <a:rPr lang="en-US"/>
              <a:t>Data Mining: Concepts and Techniques</a:t>
            </a:r>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0C7E2FBF-9118-4E94-98B8-1CC6DBD776DC}" type="slidenum">
              <a:rPr lang="en-US"/>
              <a:pPr>
                <a:defRPr/>
              </a:pPr>
              <a:t>‹#›</a:t>
            </a:fld>
            <a:endParaRPr lang="en-US"/>
          </a:p>
        </p:txBody>
      </p:sp>
    </p:spTree>
    <p:extLst>
      <p:ext uri="{BB962C8B-B14F-4D97-AF65-F5344CB8AC3E}">
        <p14:creationId xmlns:p14="http://schemas.microsoft.com/office/powerpoint/2010/main" val="329742371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5D4134ED-8B42-451A-9643-31F3B6A89756}" type="datetime4">
              <a:rPr lang="en-US" smtClean="0"/>
              <a:t>March 13, 2023</a:t>
            </a:fld>
            <a:endParaRPr lang="en-US"/>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defRPr>
            </a:lvl1pPr>
          </a:lstStyle>
          <a:p>
            <a:pPr>
              <a:defRPr/>
            </a:pPr>
            <a:r>
              <a:rPr lang="en-US"/>
              <a:t>Data Mining: Concepts and Techniques</a:t>
            </a:r>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a:defRPr sz="2400" b="1">
                <a:solidFill>
                  <a:schemeClr val="tx2"/>
                </a:solidFill>
              </a:defRPr>
            </a:lvl1pPr>
          </a:lstStyle>
          <a:p>
            <a:pPr>
              <a:defRPr/>
            </a:pPr>
            <a:fld id="{EF5FA86A-B157-4CE4-B5B3-AF7D86E7FF61}" type="slidenum">
              <a:rPr lang="en-US"/>
              <a:pPr>
                <a:defRPr/>
              </a:pPr>
              <a:t>‹#›</a:t>
            </a:fld>
            <a:endParaRPr 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33"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734"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92" r:id="rId1"/>
    <p:sldLayoutId id="2147483883" r:id="rId2"/>
    <p:sldLayoutId id="2147483884" r:id="rId3"/>
    <p:sldLayoutId id="2147483885" r:id="rId4"/>
    <p:sldLayoutId id="2147483886" r:id="rId5"/>
    <p:sldLayoutId id="2147483887" r:id="rId6"/>
    <p:sldLayoutId id="2147483888" r:id="rId7"/>
    <p:sldLayoutId id="2147483889" r:id="rId8"/>
    <p:sldLayoutId id="2147483893" r:id="rId9"/>
    <p:sldLayoutId id="2147483890" r:id="rId10"/>
    <p:sldLayoutId id="2147483891" r:id="rId11"/>
  </p:sldLayoutIdLst>
  <p:transition>
    <p:zoom/>
  </p:transition>
  <p:timing>
    <p:tnLst>
      <p:par>
        <p:cTn id="1" dur="indefinite" restart="never" nodeType="tmRoot"/>
      </p:par>
    </p:tnLst>
  </p:timing>
  <p:hf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486400"/>
            <a:ext cx="4572000" cy="1169551"/>
          </a:xfrm>
          <a:prstGeom prst="rect">
            <a:avLst/>
          </a:prstGeom>
        </p:spPr>
        <p:txBody>
          <a:bodyPr>
            <a:spAutoFit/>
          </a:bodyPr>
          <a:lstStyle/>
          <a:p>
            <a:r>
              <a:rPr lang="en-US" sz="1000" spc="-60" dirty="0">
                <a:solidFill>
                  <a:srgbClr val="3C5184"/>
                </a:solidFill>
                <a:latin typeface="+mn-lt"/>
                <a:ea typeface="+mj-ea"/>
                <a:cs typeface="+mj-cs"/>
              </a:rPr>
              <a:t>Courtesy</a:t>
            </a:r>
            <a:r>
              <a:rPr lang="en-US" sz="1000" spc="-60" dirty="0" smtClean="0">
                <a:solidFill>
                  <a:srgbClr val="3C5184"/>
                </a:solidFill>
                <a:latin typeface="+mn-lt"/>
                <a:ea typeface="+mj-ea"/>
                <a:cs typeface="+mj-cs"/>
              </a:rPr>
              <a:t>:</a:t>
            </a:r>
          </a:p>
          <a:p>
            <a:r>
              <a:rPr lang="en-US" sz="1000" spc="-60" dirty="0">
                <a:solidFill>
                  <a:srgbClr val="3C5184"/>
                </a:solidFill>
              </a:rPr>
              <a:t>Anjali </a:t>
            </a:r>
            <a:r>
              <a:rPr lang="en-US" sz="1000" spc="-60" dirty="0" smtClean="0">
                <a:solidFill>
                  <a:srgbClr val="3C5184"/>
                </a:solidFill>
              </a:rPr>
              <a:t>Jivani</a:t>
            </a:r>
          </a:p>
          <a:p>
            <a:r>
              <a:rPr lang="en-IN" sz="1000" dirty="0"/>
              <a:t>Oracle </a:t>
            </a:r>
            <a:r>
              <a:rPr lang="en-IN" sz="1000" dirty="0" smtClean="0"/>
              <a:t>manuals and online material</a:t>
            </a:r>
            <a:endParaRPr lang="en-US" sz="1000" spc="-60" dirty="0">
              <a:solidFill>
                <a:srgbClr val="3C5184"/>
              </a:solidFill>
            </a:endParaRPr>
          </a:p>
          <a:p>
            <a:r>
              <a:rPr lang="en-US" sz="1000" spc="-60" dirty="0" smtClean="0">
                <a:solidFill>
                  <a:srgbClr val="3C5184"/>
                </a:solidFill>
                <a:latin typeface="+mn-lt"/>
                <a:ea typeface="+mj-ea"/>
                <a:cs typeface="+mj-cs"/>
              </a:rPr>
              <a:t>https</a:t>
            </a:r>
            <a:r>
              <a:rPr lang="en-US" sz="1000" spc="-60" dirty="0">
                <a:solidFill>
                  <a:srgbClr val="3C5184"/>
                </a:solidFill>
                <a:latin typeface="+mn-lt"/>
                <a:ea typeface="+mj-ea"/>
                <a:cs typeface="+mj-cs"/>
              </a:rPr>
              <a:t>://</a:t>
            </a:r>
            <a:r>
              <a:rPr lang="en-US" sz="1000" spc="-60" dirty="0" smtClean="0">
                <a:solidFill>
                  <a:srgbClr val="3C5184"/>
                </a:solidFill>
                <a:latin typeface="+mn-lt"/>
                <a:ea typeface="+mj-ea"/>
                <a:cs typeface="+mj-cs"/>
              </a:rPr>
              <a:t>www.guru99.com/pl-sql-tutorials.html</a:t>
            </a:r>
          </a:p>
          <a:p>
            <a:r>
              <a:rPr lang="en-US" sz="1000" spc="-60" dirty="0">
                <a:solidFill>
                  <a:srgbClr val="3C5184"/>
                </a:solidFill>
                <a:latin typeface="+mn-lt"/>
                <a:ea typeface="+mj-ea"/>
                <a:cs typeface="+mj-cs"/>
              </a:rPr>
              <a:t>https://www.javatpoint.com/pl-sql-tutorial</a:t>
            </a:r>
            <a:endParaRPr lang="en-US" sz="1000" spc="-60" dirty="0" smtClean="0">
              <a:solidFill>
                <a:srgbClr val="3C5184"/>
              </a:solidFill>
              <a:latin typeface="+mn-lt"/>
              <a:ea typeface="+mj-ea"/>
              <a:cs typeface="+mj-cs"/>
            </a:endParaRPr>
          </a:p>
          <a:p>
            <a:r>
              <a:rPr lang="en-IN" sz="1000" dirty="0" smtClean="0">
                <a:latin typeface="+mn-lt"/>
              </a:rPr>
              <a:t>www.techtarget.com, www.kdnuggets.com</a:t>
            </a:r>
          </a:p>
          <a:p>
            <a:r>
              <a:rPr lang="en-IN" sz="1000" dirty="0">
                <a:latin typeface="+mn-lt"/>
              </a:rPr>
              <a:t>https://</a:t>
            </a:r>
            <a:r>
              <a:rPr lang="en-IN" sz="1000" dirty="0" smtClean="0">
                <a:latin typeface="+mn-lt"/>
              </a:rPr>
              <a:t>www.tutorialspoint.com/plsql/plsql_overview.htm</a:t>
            </a:r>
          </a:p>
        </p:txBody>
      </p:sp>
      <p:pic>
        <p:nvPicPr>
          <p:cNvPr id="6" name="Picture 2" descr="Programming PL/SQL code for Oracle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52400"/>
            <a:ext cx="4495800" cy="2851622"/>
          </a:xfrm>
          <a:prstGeom prst="rect">
            <a:avLst/>
          </a:prstGeom>
          <a:noFill/>
          <a:extLst>
            <a:ext uri="{909E8E84-426E-40DD-AFC4-6F175D3DCCD1}">
              <a14:hiddenFill xmlns:a14="http://schemas.microsoft.com/office/drawing/2010/main">
                <a:solidFill>
                  <a:srgbClr val="FFFFFF"/>
                </a:solidFill>
              </a14:hiddenFill>
            </a:ext>
          </a:extLst>
        </p:spPr>
      </p:pic>
      <p:sp>
        <p:nvSpPr>
          <p:cNvPr id="3076" name="Rectangle 2"/>
          <p:cNvSpPr>
            <a:spLocks noGrp="1" noChangeArrowheads="1"/>
          </p:cNvSpPr>
          <p:nvPr>
            <p:ph type="title" idx="4294967295"/>
          </p:nvPr>
        </p:nvSpPr>
        <p:spPr>
          <a:xfrm>
            <a:off x="0" y="2514600"/>
            <a:ext cx="8153400" cy="2362200"/>
          </a:xfrm>
          <a:solidFill>
            <a:schemeClr val="bg1"/>
          </a:solidFill>
        </p:spPr>
        <p:txBody>
          <a:bodyPr>
            <a:normAutofit/>
          </a:bodyPr>
          <a:lstStyle/>
          <a:p>
            <a:pPr eaLnBrk="1" fontAlgn="auto" hangingPunct="1">
              <a:spcAft>
                <a:spcPts val="0"/>
              </a:spcAft>
              <a:defRPr/>
            </a:pPr>
            <a:r>
              <a:rPr lang="en-US" sz="6000" dirty="0" smtClean="0">
                <a:solidFill>
                  <a:schemeClr val="accent3">
                    <a:lumMod val="75000"/>
                  </a:schemeClr>
                </a:solidFill>
              </a:rPr>
              <a:t>PL/SQL </a:t>
            </a:r>
            <a:br>
              <a:rPr lang="en-US" sz="6000" dirty="0" smtClean="0">
                <a:solidFill>
                  <a:schemeClr val="accent3">
                    <a:lumMod val="75000"/>
                  </a:schemeClr>
                </a:solidFill>
              </a:rPr>
            </a:br>
            <a:r>
              <a:rPr lang="en-US" sz="4000" dirty="0" smtClean="0">
                <a:solidFill>
                  <a:schemeClr val="accent3">
                    <a:lumMod val="75000"/>
                  </a:schemeClr>
                </a:solidFill>
              </a:rPr>
              <a:t>p</a:t>
            </a:r>
            <a:r>
              <a:rPr lang="en-US" sz="4000" cap="none" dirty="0" smtClean="0">
                <a:solidFill>
                  <a:schemeClr val="accent3">
                    <a:lumMod val="75000"/>
                  </a:schemeClr>
                </a:solidFill>
              </a:rPr>
              <a:t>art</a:t>
            </a:r>
            <a:r>
              <a:rPr lang="en-US" sz="4000" dirty="0" smtClean="0">
                <a:solidFill>
                  <a:schemeClr val="accent3">
                    <a:lumMod val="75000"/>
                  </a:schemeClr>
                </a:solidFill>
              </a:rPr>
              <a:t>-2 (</a:t>
            </a:r>
            <a:r>
              <a:rPr lang="en-US" sz="4000" cap="none" dirty="0" smtClean="0">
                <a:solidFill>
                  <a:schemeClr val="accent3">
                    <a:lumMod val="75000"/>
                  </a:schemeClr>
                </a:solidFill>
              </a:rPr>
              <a:t>Cursors</a:t>
            </a:r>
            <a:r>
              <a:rPr lang="en-US" sz="4000" dirty="0" smtClean="0">
                <a:solidFill>
                  <a:schemeClr val="accent3">
                    <a:lumMod val="75000"/>
                  </a:schemeClr>
                </a:solidFill>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10</a:t>
            </a:fld>
            <a:endParaRPr lang="en-US"/>
          </a:p>
        </p:txBody>
      </p:sp>
      <p:sp>
        <p:nvSpPr>
          <p:cNvPr id="5" name="Rectangle 4"/>
          <p:cNvSpPr/>
          <p:nvPr/>
        </p:nvSpPr>
        <p:spPr>
          <a:xfrm>
            <a:off x="376015" y="799031"/>
            <a:ext cx="8153400" cy="1000274"/>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0"/>
              </a:spcAft>
            </a:pPr>
            <a:r>
              <a:rPr lang="en-IN" sz="1800" dirty="0" smtClean="0">
                <a:solidFill>
                  <a:schemeClr val="accent2">
                    <a:lumMod val="50000"/>
                  </a:schemeClr>
                </a:solidFill>
              </a:rPr>
              <a:t>Write a PL/SQL block which inserts the top five </a:t>
            </a:r>
            <a:r>
              <a:rPr lang="en-IN" sz="1800" dirty="0" err="1" smtClean="0">
                <a:solidFill>
                  <a:schemeClr val="accent2">
                    <a:lumMod val="50000"/>
                  </a:schemeClr>
                </a:solidFill>
              </a:rPr>
              <a:t>seniormost</a:t>
            </a:r>
            <a:r>
              <a:rPr lang="en-IN" sz="1800" dirty="0" smtClean="0">
                <a:solidFill>
                  <a:schemeClr val="accent2">
                    <a:lumMod val="50000"/>
                  </a:schemeClr>
                </a:solidFill>
              </a:rPr>
              <a:t> (as per their joining date) employees of </a:t>
            </a:r>
            <a:r>
              <a:rPr lang="en-IN" sz="1800" dirty="0" err="1" smtClean="0">
                <a:solidFill>
                  <a:schemeClr val="accent2">
                    <a:lumMod val="50000"/>
                  </a:schemeClr>
                </a:solidFill>
              </a:rPr>
              <a:t>dept</a:t>
            </a:r>
            <a:r>
              <a:rPr lang="en-IN" sz="1800" dirty="0" smtClean="0">
                <a:solidFill>
                  <a:schemeClr val="accent2">
                    <a:lumMod val="50000"/>
                  </a:schemeClr>
                </a:solidFill>
              </a:rPr>
              <a:t> 10 in the table senior(</a:t>
            </a:r>
            <a:r>
              <a:rPr lang="en-IN" sz="1800" dirty="0" err="1" smtClean="0">
                <a:solidFill>
                  <a:schemeClr val="accent2">
                    <a:lumMod val="50000"/>
                  </a:schemeClr>
                </a:solidFill>
              </a:rPr>
              <a:t>empno</a:t>
            </a:r>
            <a:r>
              <a:rPr lang="en-IN" sz="1800" dirty="0" smtClean="0">
                <a:solidFill>
                  <a:schemeClr val="accent2">
                    <a:lumMod val="50000"/>
                  </a:schemeClr>
                </a:solidFill>
              </a:rPr>
              <a:t>, </a:t>
            </a:r>
            <a:r>
              <a:rPr lang="en-IN" sz="1800" dirty="0" err="1" smtClean="0">
                <a:solidFill>
                  <a:schemeClr val="accent2">
                    <a:lumMod val="50000"/>
                  </a:schemeClr>
                </a:solidFill>
              </a:rPr>
              <a:t>ename</a:t>
            </a:r>
            <a:r>
              <a:rPr lang="en-IN" sz="1800" dirty="0" smtClean="0">
                <a:solidFill>
                  <a:schemeClr val="accent2">
                    <a:lumMod val="50000"/>
                  </a:schemeClr>
                </a:solidFill>
              </a:rPr>
              <a:t>, </a:t>
            </a:r>
            <a:r>
              <a:rPr lang="en-IN" sz="1800" dirty="0" err="1" smtClean="0">
                <a:solidFill>
                  <a:schemeClr val="accent2">
                    <a:lumMod val="50000"/>
                  </a:schemeClr>
                </a:solidFill>
              </a:rPr>
              <a:t>hiredate</a:t>
            </a:r>
            <a:r>
              <a:rPr lang="en-IN" sz="1800" dirty="0" smtClean="0">
                <a:solidFill>
                  <a:schemeClr val="accent2">
                    <a:lumMod val="50000"/>
                  </a:schemeClr>
                </a:solidFill>
              </a:rPr>
              <a:t>). </a:t>
            </a:r>
          </a:p>
          <a:p>
            <a:pPr>
              <a:spcBef>
                <a:spcPts val="600"/>
              </a:spcBef>
              <a:spcAft>
                <a:spcPts val="0"/>
              </a:spcAft>
            </a:pPr>
            <a:r>
              <a:rPr lang="en-IN" sz="1800" dirty="0" smtClean="0">
                <a:solidFill>
                  <a:schemeClr val="tx2"/>
                </a:solidFill>
              </a:rPr>
              <a:t>We are assuming that every employee has joined on a different date.</a:t>
            </a:r>
          </a:p>
        </p:txBody>
      </p:sp>
      <p:sp>
        <p:nvSpPr>
          <p:cNvPr id="7" name="Text Placeholder 2"/>
          <p:cNvSpPr txBox="1">
            <a:spLocks/>
          </p:cNvSpPr>
          <p:nvPr/>
        </p:nvSpPr>
        <p:spPr>
          <a:xfrm>
            <a:off x="304800" y="173764"/>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Example of Explicit Cursors</a:t>
            </a:r>
            <a:endParaRPr lang="en-IN" sz="2800" dirty="0">
              <a:solidFill>
                <a:srgbClr val="C00000"/>
              </a:solidFill>
            </a:endParaRPr>
          </a:p>
        </p:txBody>
      </p:sp>
      <p:sp>
        <p:nvSpPr>
          <p:cNvPr id="6" name="Rectangle 5"/>
          <p:cNvSpPr/>
          <p:nvPr/>
        </p:nvSpPr>
        <p:spPr>
          <a:xfrm>
            <a:off x="376015" y="1905000"/>
            <a:ext cx="8153400" cy="4247317"/>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1800" dirty="0" smtClean="0">
                <a:solidFill>
                  <a:schemeClr val="tx1">
                    <a:lumMod val="75000"/>
                  </a:schemeClr>
                </a:solidFill>
              </a:rPr>
              <a:t>declare</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cursor c1 is select </a:t>
            </a:r>
            <a:r>
              <a:rPr lang="en-IN" sz="1800" dirty="0" err="1" smtClean="0">
                <a:solidFill>
                  <a:schemeClr val="tx1">
                    <a:lumMod val="75000"/>
                  </a:schemeClr>
                </a:solidFill>
              </a:rPr>
              <a:t>empno</a:t>
            </a:r>
            <a:r>
              <a:rPr lang="en-IN" sz="1800" dirty="0" smtClean="0">
                <a:solidFill>
                  <a:schemeClr val="tx1">
                    <a:lumMod val="75000"/>
                  </a:schemeClr>
                </a:solidFill>
              </a:rPr>
              <a:t>, </a:t>
            </a:r>
            <a:r>
              <a:rPr lang="en-IN" sz="1800" dirty="0" err="1" smtClean="0">
                <a:solidFill>
                  <a:schemeClr val="tx1">
                    <a:lumMod val="75000"/>
                  </a:schemeClr>
                </a:solidFill>
              </a:rPr>
              <a:t>ename</a:t>
            </a:r>
            <a:r>
              <a:rPr lang="en-IN" sz="1800" dirty="0" smtClean="0">
                <a:solidFill>
                  <a:schemeClr val="tx1">
                    <a:lumMod val="75000"/>
                  </a:schemeClr>
                </a:solidFill>
              </a:rPr>
              <a:t>, </a:t>
            </a:r>
            <a:r>
              <a:rPr lang="en-IN" sz="1800" dirty="0" err="1" smtClean="0">
                <a:solidFill>
                  <a:schemeClr val="tx1">
                    <a:lumMod val="75000"/>
                  </a:schemeClr>
                </a:solidFill>
              </a:rPr>
              <a:t>hiredate</a:t>
            </a:r>
            <a:r>
              <a:rPr lang="en-IN" sz="1800" dirty="0" smtClean="0">
                <a:solidFill>
                  <a:schemeClr val="tx1">
                    <a:lumMod val="75000"/>
                  </a:schemeClr>
                </a:solidFill>
              </a:rPr>
              <a:t> from </a:t>
            </a:r>
            <a:r>
              <a:rPr lang="en-IN" sz="1800" dirty="0" err="1" smtClean="0">
                <a:solidFill>
                  <a:schemeClr val="tx1">
                    <a:lumMod val="75000"/>
                  </a:schemeClr>
                </a:solidFill>
              </a:rPr>
              <a:t>emp</a:t>
            </a:r>
            <a:r>
              <a:rPr lang="en-IN" sz="1800" dirty="0" smtClean="0">
                <a:solidFill>
                  <a:schemeClr val="tx1">
                    <a:lumMod val="75000"/>
                  </a:schemeClr>
                </a:solidFill>
              </a:rPr>
              <a:t> where </a:t>
            </a:r>
            <a:r>
              <a:rPr lang="en-IN" sz="1800" dirty="0" err="1" smtClean="0">
                <a:solidFill>
                  <a:schemeClr val="tx1">
                    <a:lumMod val="75000"/>
                  </a:schemeClr>
                </a:solidFill>
              </a:rPr>
              <a:t>deptno</a:t>
            </a:r>
            <a:r>
              <a:rPr lang="en-IN" sz="1800" dirty="0" smtClean="0">
                <a:solidFill>
                  <a:schemeClr val="tx1">
                    <a:lumMod val="75000"/>
                  </a:schemeClr>
                </a:solidFill>
              </a:rPr>
              <a:t> = 10 </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order by </a:t>
            </a:r>
            <a:r>
              <a:rPr lang="en-IN" sz="1800" dirty="0" err="1" smtClean="0">
                <a:solidFill>
                  <a:schemeClr val="tx1">
                    <a:lumMod val="75000"/>
                  </a:schemeClr>
                </a:solidFill>
              </a:rPr>
              <a:t>hiredate</a:t>
            </a:r>
            <a:r>
              <a:rPr lang="en-IN" sz="1800" dirty="0" smtClean="0">
                <a:solidFill>
                  <a:schemeClr val="tx1">
                    <a:lumMod val="75000"/>
                  </a:schemeClr>
                </a:solidFill>
              </a:rPr>
              <a:t>;</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r1 c1%rowtype;</a:t>
            </a:r>
          </a:p>
          <a:p>
            <a:pPr>
              <a:spcBef>
                <a:spcPts val="0"/>
              </a:spcBef>
              <a:spcAft>
                <a:spcPts val="0"/>
              </a:spcAft>
            </a:pPr>
            <a:r>
              <a:rPr lang="en-IN" sz="1800" dirty="0" smtClean="0">
                <a:solidFill>
                  <a:schemeClr val="tx1">
                    <a:lumMod val="75000"/>
                  </a:schemeClr>
                </a:solidFill>
              </a:rPr>
              <a:t>begin</a:t>
            </a:r>
          </a:p>
          <a:p>
            <a:pPr>
              <a:spcBef>
                <a:spcPts val="0"/>
              </a:spcBef>
              <a:spcAft>
                <a:spcPts val="0"/>
              </a:spcAft>
            </a:pPr>
            <a:r>
              <a:rPr lang="en-IN" sz="1800" dirty="0" smtClean="0">
                <a:solidFill>
                  <a:schemeClr val="tx1">
                    <a:lumMod val="75000"/>
                  </a:schemeClr>
                </a:solidFill>
              </a:rPr>
              <a:t>   open c1;</a:t>
            </a:r>
          </a:p>
          <a:p>
            <a:pPr>
              <a:spcBef>
                <a:spcPts val="0"/>
              </a:spcBef>
              <a:spcAft>
                <a:spcPts val="0"/>
              </a:spcAft>
            </a:pPr>
            <a:r>
              <a:rPr lang="en-IN" sz="1800" dirty="0" smtClean="0">
                <a:solidFill>
                  <a:schemeClr val="tx1">
                    <a:lumMod val="75000"/>
                  </a:schemeClr>
                </a:solidFill>
              </a:rPr>
              <a:t>   loop</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fetch c1 into r1;</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exit when c1%notfound or c1%rowcount &gt; 5;</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insert into senior values (r1.empno, r1.ename, r1.hiredate);</a:t>
            </a:r>
          </a:p>
          <a:p>
            <a:pPr>
              <a:spcBef>
                <a:spcPts val="0"/>
              </a:spcBef>
              <a:spcAft>
                <a:spcPts val="0"/>
              </a:spcAft>
            </a:pPr>
            <a:r>
              <a:rPr lang="en-IN" sz="1800" dirty="0" smtClean="0">
                <a:solidFill>
                  <a:schemeClr val="tx1">
                    <a:lumMod val="75000"/>
                  </a:schemeClr>
                </a:solidFill>
              </a:rPr>
              <a:t>   end loop;</a:t>
            </a:r>
          </a:p>
          <a:p>
            <a:pPr>
              <a:spcBef>
                <a:spcPts val="0"/>
              </a:spcBef>
              <a:spcAft>
                <a:spcPts val="0"/>
              </a:spcAft>
            </a:pPr>
            <a:r>
              <a:rPr lang="en-IN" sz="1800" dirty="0" smtClean="0">
                <a:solidFill>
                  <a:schemeClr val="tx1">
                    <a:lumMod val="75000"/>
                  </a:schemeClr>
                </a:solidFill>
              </a:rPr>
              <a:t>   close c1;</a:t>
            </a:r>
          </a:p>
          <a:p>
            <a:pPr>
              <a:spcBef>
                <a:spcPts val="0"/>
              </a:spcBef>
              <a:spcAft>
                <a:spcPts val="0"/>
              </a:spcAft>
            </a:pPr>
            <a:r>
              <a:rPr lang="en-IN" sz="1800" dirty="0" smtClean="0">
                <a:solidFill>
                  <a:schemeClr val="tx1">
                    <a:lumMod val="75000"/>
                  </a:schemeClr>
                </a:solidFill>
              </a:rPr>
              <a:t>   commit;</a:t>
            </a:r>
          </a:p>
          <a:p>
            <a:pPr>
              <a:spcBef>
                <a:spcPts val="0"/>
              </a:spcBef>
              <a:spcAft>
                <a:spcPts val="0"/>
              </a:spcAft>
            </a:pPr>
            <a:r>
              <a:rPr lang="en-IN" sz="1800" dirty="0" smtClean="0">
                <a:solidFill>
                  <a:schemeClr val="tx1">
                    <a:lumMod val="75000"/>
                  </a:schemeClr>
                </a:solidFill>
              </a:rPr>
              <a:t>end;</a:t>
            </a:r>
          </a:p>
          <a:p>
            <a:pPr>
              <a:spcBef>
                <a:spcPts val="0"/>
              </a:spcBef>
              <a:spcAft>
                <a:spcPts val="0"/>
              </a:spcAft>
            </a:pPr>
            <a:r>
              <a:rPr lang="en-IN" sz="1800" dirty="0">
                <a:solidFill>
                  <a:schemeClr val="tx1">
                    <a:lumMod val="75000"/>
                  </a:schemeClr>
                </a:solidFill>
              </a:rPr>
              <a:t>/</a:t>
            </a:r>
            <a:endParaRPr lang="en-IN" sz="1800" dirty="0" smtClean="0">
              <a:solidFill>
                <a:schemeClr val="tx1">
                  <a:lumMod val="75000"/>
                </a:schemeClr>
              </a:solidFill>
            </a:endParaRPr>
          </a:p>
        </p:txBody>
      </p:sp>
    </p:spTree>
    <p:extLst>
      <p:ext uri="{BB962C8B-B14F-4D97-AF65-F5344CB8AC3E}">
        <p14:creationId xmlns:p14="http://schemas.microsoft.com/office/powerpoint/2010/main" val="2961954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11</a:t>
            </a:fld>
            <a:endParaRPr lang="en-US"/>
          </a:p>
        </p:txBody>
      </p:sp>
      <p:sp>
        <p:nvSpPr>
          <p:cNvPr id="7" name="Text Placeholder 2"/>
          <p:cNvSpPr txBox="1">
            <a:spLocks/>
          </p:cNvSpPr>
          <p:nvPr/>
        </p:nvSpPr>
        <p:spPr>
          <a:xfrm>
            <a:off x="314058" y="381000"/>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The cursor FOR loop</a:t>
            </a:r>
            <a:endParaRPr lang="en-IN" sz="2800" dirty="0">
              <a:solidFill>
                <a:srgbClr val="C00000"/>
              </a:solidFill>
            </a:endParaRPr>
          </a:p>
        </p:txBody>
      </p:sp>
      <p:sp>
        <p:nvSpPr>
          <p:cNvPr id="6" name="Rectangle 5"/>
          <p:cNvSpPr/>
          <p:nvPr/>
        </p:nvSpPr>
        <p:spPr>
          <a:xfrm>
            <a:off x="457200" y="1524000"/>
            <a:ext cx="8153400" cy="5093702"/>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spcBef>
                <a:spcPts val="0"/>
              </a:spcBef>
              <a:spcAft>
                <a:spcPts val="0"/>
              </a:spcAft>
              <a:buFont typeface="Wingdings" pitchFamily="2" charset="2"/>
              <a:buChar char="Ø"/>
            </a:pPr>
            <a:r>
              <a:rPr lang="en-IN" sz="2000" dirty="0" smtClean="0">
                <a:solidFill>
                  <a:schemeClr val="tx1">
                    <a:lumMod val="75000"/>
                  </a:schemeClr>
                </a:solidFill>
              </a:rPr>
              <a:t>It is a FOR loop designed exclusively for cursors.</a:t>
            </a:r>
          </a:p>
          <a:p>
            <a:pPr marL="285750" indent="-285750">
              <a:spcBef>
                <a:spcPts val="0"/>
              </a:spcBef>
              <a:spcAft>
                <a:spcPts val="0"/>
              </a:spcAft>
              <a:buFont typeface="Wingdings" pitchFamily="2" charset="2"/>
              <a:buChar char="Ø"/>
            </a:pPr>
            <a:r>
              <a:rPr lang="en-IN" sz="2000" dirty="0" smtClean="0">
                <a:solidFill>
                  <a:schemeClr val="tx1">
                    <a:lumMod val="75000"/>
                  </a:schemeClr>
                </a:solidFill>
              </a:rPr>
              <a:t>The syntax is:</a:t>
            </a:r>
          </a:p>
          <a:p>
            <a:pPr lvl="1">
              <a:spcBef>
                <a:spcPts val="600"/>
              </a:spcBef>
              <a:spcAft>
                <a:spcPts val="600"/>
              </a:spcAft>
            </a:pPr>
            <a:r>
              <a:rPr lang="en-IN" sz="2000" b="1" dirty="0" smtClean="0">
                <a:solidFill>
                  <a:schemeClr val="tx2"/>
                </a:solidFill>
              </a:rPr>
              <a:t>FOR r1 IN c1</a:t>
            </a:r>
          </a:p>
          <a:p>
            <a:pPr lvl="1">
              <a:spcBef>
                <a:spcPts val="600"/>
              </a:spcBef>
              <a:spcAft>
                <a:spcPts val="600"/>
              </a:spcAft>
            </a:pPr>
            <a:r>
              <a:rPr lang="en-IN" sz="2000" b="1" dirty="0" smtClean="0">
                <a:solidFill>
                  <a:schemeClr val="tx2"/>
                </a:solidFill>
              </a:rPr>
              <a:t>    LOOP</a:t>
            </a:r>
          </a:p>
          <a:p>
            <a:pPr lvl="1">
              <a:spcBef>
                <a:spcPts val="600"/>
              </a:spcBef>
              <a:spcAft>
                <a:spcPts val="600"/>
              </a:spcAft>
            </a:pPr>
            <a:r>
              <a:rPr lang="en-IN" sz="2000" b="1" dirty="0">
                <a:solidFill>
                  <a:schemeClr val="tx2"/>
                </a:solidFill>
              </a:rPr>
              <a:t> </a:t>
            </a:r>
            <a:r>
              <a:rPr lang="en-IN" sz="2000" b="1" dirty="0" smtClean="0">
                <a:solidFill>
                  <a:schemeClr val="tx2"/>
                </a:solidFill>
              </a:rPr>
              <a:t>      &lt;executable statements&gt;;</a:t>
            </a:r>
          </a:p>
          <a:p>
            <a:pPr lvl="1">
              <a:spcBef>
                <a:spcPts val="600"/>
              </a:spcBef>
              <a:spcAft>
                <a:spcPts val="600"/>
              </a:spcAft>
            </a:pPr>
            <a:r>
              <a:rPr lang="en-IN" sz="2000" b="1" dirty="0">
                <a:solidFill>
                  <a:schemeClr val="tx2"/>
                </a:solidFill>
              </a:rPr>
              <a:t> </a:t>
            </a:r>
            <a:r>
              <a:rPr lang="en-IN" sz="2000" b="1" dirty="0" smtClean="0">
                <a:solidFill>
                  <a:schemeClr val="tx2"/>
                </a:solidFill>
              </a:rPr>
              <a:t>   END LOOP;</a:t>
            </a:r>
          </a:p>
          <a:p>
            <a:pPr marL="285750" indent="-285750">
              <a:spcBef>
                <a:spcPts val="600"/>
              </a:spcBef>
              <a:spcAft>
                <a:spcPts val="600"/>
              </a:spcAft>
              <a:buFont typeface="Wingdings" pitchFamily="2" charset="2"/>
              <a:buChar char="Ø"/>
            </a:pPr>
            <a:r>
              <a:rPr lang="en-IN" sz="2000" dirty="0" smtClean="0">
                <a:solidFill>
                  <a:schemeClr val="tx1">
                    <a:lumMod val="75000"/>
                  </a:schemeClr>
                </a:solidFill>
              </a:rPr>
              <a:t>The above FOR loop will,</a:t>
            </a:r>
          </a:p>
          <a:p>
            <a:pPr marL="800100" lvl="1" indent="-342900">
              <a:spcBef>
                <a:spcPts val="600"/>
              </a:spcBef>
              <a:spcAft>
                <a:spcPts val="600"/>
              </a:spcAft>
              <a:buFont typeface="+mj-lt"/>
              <a:buAutoNum type="arabicPeriod"/>
            </a:pPr>
            <a:r>
              <a:rPr lang="en-IN" sz="2000" dirty="0" smtClean="0">
                <a:solidFill>
                  <a:schemeClr val="tx1">
                    <a:lumMod val="75000"/>
                  </a:schemeClr>
                </a:solidFill>
              </a:rPr>
              <a:t>Open the cursor</a:t>
            </a:r>
          </a:p>
          <a:p>
            <a:pPr marL="800100" lvl="1" indent="-342900">
              <a:spcBef>
                <a:spcPts val="600"/>
              </a:spcBef>
              <a:spcAft>
                <a:spcPts val="600"/>
              </a:spcAft>
              <a:buFont typeface="+mj-lt"/>
              <a:buAutoNum type="arabicPeriod"/>
            </a:pPr>
            <a:r>
              <a:rPr lang="en-IN" sz="2000" dirty="0" smtClean="0">
                <a:solidFill>
                  <a:schemeClr val="tx1">
                    <a:lumMod val="75000"/>
                  </a:schemeClr>
                </a:solidFill>
              </a:rPr>
              <a:t>Fetch the records from the cursor one by one</a:t>
            </a:r>
          </a:p>
          <a:p>
            <a:pPr marL="800100" lvl="1" indent="-342900">
              <a:spcBef>
                <a:spcPts val="600"/>
              </a:spcBef>
              <a:spcAft>
                <a:spcPts val="600"/>
              </a:spcAft>
              <a:buFont typeface="+mj-lt"/>
              <a:buAutoNum type="arabicPeriod"/>
            </a:pPr>
            <a:r>
              <a:rPr lang="en-IN" sz="2000" dirty="0" smtClean="0">
                <a:solidFill>
                  <a:schemeClr val="tx1">
                    <a:lumMod val="75000"/>
                  </a:schemeClr>
                </a:solidFill>
              </a:rPr>
              <a:t>Close the cursor</a:t>
            </a:r>
          </a:p>
          <a:p>
            <a:pPr marL="342900" indent="-342900">
              <a:spcBef>
                <a:spcPts val="600"/>
              </a:spcBef>
              <a:spcAft>
                <a:spcPts val="600"/>
              </a:spcAft>
              <a:buFont typeface="Wingdings" pitchFamily="2" charset="2"/>
              <a:buChar char="Ø"/>
            </a:pPr>
            <a:r>
              <a:rPr lang="en-IN" sz="2000" dirty="0" smtClean="0">
                <a:solidFill>
                  <a:schemeClr val="tx1">
                    <a:lumMod val="75000"/>
                  </a:schemeClr>
                </a:solidFill>
              </a:rPr>
              <a:t>The programmer does not need to write the open, fetch and close commands when this FOR loop is used.</a:t>
            </a:r>
          </a:p>
        </p:txBody>
      </p:sp>
    </p:spTree>
    <p:extLst>
      <p:ext uri="{BB962C8B-B14F-4D97-AF65-F5344CB8AC3E}">
        <p14:creationId xmlns:p14="http://schemas.microsoft.com/office/powerpoint/2010/main" val="652932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12</a:t>
            </a:fld>
            <a:endParaRPr lang="en-US"/>
          </a:p>
        </p:txBody>
      </p:sp>
      <p:sp>
        <p:nvSpPr>
          <p:cNvPr id="5" name="Rectangle 4"/>
          <p:cNvSpPr/>
          <p:nvPr/>
        </p:nvSpPr>
        <p:spPr>
          <a:xfrm>
            <a:off x="383849" y="1367135"/>
            <a:ext cx="8153400" cy="923330"/>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0"/>
              </a:spcAft>
            </a:pPr>
            <a:r>
              <a:rPr lang="en-IN" sz="1800" dirty="0" smtClean="0">
                <a:solidFill>
                  <a:schemeClr val="accent2">
                    <a:lumMod val="50000"/>
                  </a:schemeClr>
                </a:solidFill>
              </a:rPr>
              <a:t>Write a PL/SQL block which inserts the maximum salary, minimum salary and number of employees for each </a:t>
            </a:r>
            <a:r>
              <a:rPr lang="en-IN" sz="1800" dirty="0" err="1" smtClean="0">
                <a:solidFill>
                  <a:schemeClr val="accent2">
                    <a:lumMod val="50000"/>
                  </a:schemeClr>
                </a:solidFill>
              </a:rPr>
              <a:t>dept</a:t>
            </a:r>
            <a:r>
              <a:rPr lang="en-IN" sz="1800" dirty="0" smtClean="0">
                <a:solidFill>
                  <a:schemeClr val="accent2">
                    <a:lumMod val="50000"/>
                  </a:schemeClr>
                </a:solidFill>
              </a:rPr>
              <a:t> in the table </a:t>
            </a:r>
            <a:r>
              <a:rPr lang="en-IN" sz="1800" dirty="0" err="1" smtClean="0">
                <a:solidFill>
                  <a:schemeClr val="accent2">
                    <a:lumMod val="50000"/>
                  </a:schemeClr>
                </a:solidFill>
              </a:rPr>
              <a:t>dsummary</a:t>
            </a:r>
            <a:r>
              <a:rPr lang="en-IN" sz="1800" dirty="0" smtClean="0">
                <a:solidFill>
                  <a:schemeClr val="accent2">
                    <a:lumMod val="50000"/>
                  </a:schemeClr>
                </a:solidFill>
              </a:rPr>
              <a:t>(</a:t>
            </a:r>
            <a:r>
              <a:rPr lang="en-IN" sz="1800" dirty="0" err="1" smtClean="0">
                <a:solidFill>
                  <a:schemeClr val="accent2">
                    <a:lumMod val="50000"/>
                  </a:schemeClr>
                </a:solidFill>
              </a:rPr>
              <a:t>deptno</a:t>
            </a:r>
            <a:r>
              <a:rPr lang="en-IN" sz="1800" dirty="0" smtClean="0">
                <a:solidFill>
                  <a:schemeClr val="accent2">
                    <a:lumMod val="50000"/>
                  </a:schemeClr>
                </a:solidFill>
              </a:rPr>
              <a:t>, </a:t>
            </a:r>
            <a:r>
              <a:rPr lang="en-IN" sz="1800" dirty="0" err="1" smtClean="0">
                <a:solidFill>
                  <a:schemeClr val="accent2">
                    <a:lumMod val="50000"/>
                  </a:schemeClr>
                </a:solidFill>
              </a:rPr>
              <a:t>maxsal</a:t>
            </a:r>
            <a:r>
              <a:rPr lang="en-IN" sz="1800" dirty="0" smtClean="0">
                <a:solidFill>
                  <a:schemeClr val="accent2">
                    <a:lumMod val="50000"/>
                  </a:schemeClr>
                </a:solidFill>
              </a:rPr>
              <a:t>, </a:t>
            </a:r>
            <a:r>
              <a:rPr lang="en-IN" sz="1800" dirty="0" err="1" smtClean="0">
                <a:solidFill>
                  <a:schemeClr val="accent2">
                    <a:lumMod val="50000"/>
                  </a:schemeClr>
                </a:solidFill>
              </a:rPr>
              <a:t>minsal</a:t>
            </a:r>
            <a:r>
              <a:rPr lang="en-IN" sz="1800" dirty="0" smtClean="0">
                <a:solidFill>
                  <a:schemeClr val="accent2">
                    <a:lumMod val="50000"/>
                  </a:schemeClr>
                </a:solidFill>
              </a:rPr>
              <a:t>, </a:t>
            </a:r>
            <a:r>
              <a:rPr lang="en-IN" sz="1800" dirty="0" err="1" smtClean="0">
                <a:solidFill>
                  <a:schemeClr val="accent2">
                    <a:lumMod val="50000"/>
                  </a:schemeClr>
                </a:solidFill>
              </a:rPr>
              <a:t>totemp</a:t>
            </a:r>
            <a:r>
              <a:rPr lang="en-IN" sz="1800" dirty="0" smtClean="0">
                <a:solidFill>
                  <a:schemeClr val="accent2">
                    <a:lumMod val="50000"/>
                  </a:schemeClr>
                </a:solidFill>
              </a:rPr>
              <a:t>);</a:t>
            </a:r>
            <a:endParaRPr lang="en-IN" sz="1800" dirty="0" smtClean="0">
              <a:solidFill>
                <a:schemeClr val="tx2"/>
              </a:solidFill>
            </a:endParaRPr>
          </a:p>
        </p:txBody>
      </p:sp>
      <p:sp>
        <p:nvSpPr>
          <p:cNvPr id="6" name="Rectangle 5"/>
          <p:cNvSpPr/>
          <p:nvPr/>
        </p:nvSpPr>
        <p:spPr>
          <a:xfrm>
            <a:off x="383849" y="2438400"/>
            <a:ext cx="8153400" cy="3785652"/>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2000" dirty="0" smtClean="0">
                <a:solidFill>
                  <a:schemeClr val="tx1">
                    <a:lumMod val="75000"/>
                  </a:schemeClr>
                </a:solidFill>
              </a:rPr>
              <a:t>declare</a:t>
            </a:r>
          </a:p>
          <a:p>
            <a:pPr>
              <a:spcBef>
                <a:spcPts val="0"/>
              </a:spcBef>
              <a:spcAft>
                <a:spcPts val="0"/>
              </a:spcAft>
            </a:pPr>
            <a:r>
              <a:rPr lang="en-IN" sz="2000" dirty="0">
                <a:solidFill>
                  <a:schemeClr val="tx1">
                    <a:lumMod val="75000"/>
                  </a:schemeClr>
                </a:solidFill>
              </a:rPr>
              <a:t> </a:t>
            </a:r>
            <a:r>
              <a:rPr lang="en-IN" sz="2000" dirty="0" smtClean="0">
                <a:solidFill>
                  <a:schemeClr val="tx1">
                    <a:lumMod val="75000"/>
                  </a:schemeClr>
                </a:solidFill>
              </a:rPr>
              <a:t>  cursor c1 is select </a:t>
            </a:r>
            <a:r>
              <a:rPr lang="en-IN" sz="2000" dirty="0" err="1" smtClean="0">
                <a:solidFill>
                  <a:schemeClr val="tx1">
                    <a:lumMod val="75000"/>
                  </a:schemeClr>
                </a:solidFill>
              </a:rPr>
              <a:t>deptno</a:t>
            </a:r>
            <a:r>
              <a:rPr lang="en-IN" sz="2000" dirty="0" smtClean="0">
                <a:solidFill>
                  <a:schemeClr val="tx1">
                    <a:lumMod val="75000"/>
                  </a:schemeClr>
                </a:solidFill>
              </a:rPr>
              <a:t>, max(</a:t>
            </a:r>
            <a:r>
              <a:rPr lang="en-IN" sz="2000" dirty="0" err="1" smtClean="0">
                <a:solidFill>
                  <a:schemeClr val="tx1">
                    <a:lumMod val="75000"/>
                  </a:schemeClr>
                </a:solidFill>
              </a:rPr>
              <a:t>sal</a:t>
            </a:r>
            <a:r>
              <a:rPr lang="en-IN" sz="2000" dirty="0" smtClean="0">
                <a:solidFill>
                  <a:schemeClr val="tx1">
                    <a:lumMod val="75000"/>
                  </a:schemeClr>
                </a:solidFill>
              </a:rPr>
              <a:t>) as ma, min(</a:t>
            </a:r>
            <a:r>
              <a:rPr lang="en-IN" sz="2000" dirty="0" err="1" smtClean="0">
                <a:solidFill>
                  <a:schemeClr val="tx1">
                    <a:lumMod val="75000"/>
                  </a:schemeClr>
                </a:solidFill>
              </a:rPr>
              <a:t>sal</a:t>
            </a:r>
            <a:r>
              <a:rPr lang="en-IN" sz="2000" dirty="0" smtClean="0">
                <a:solidFill>
                  <a:schemeClr val="tx1">
                    <a:lumMod val="75000"/>
                  </a:schemeClr>
                </a:solidFill>
              </a:rPr>
              <a:t>) as mi, count(*) </a:t>
            </a:r>
          </a:p>
          <a:p>
            <a:pPr>
              <a:spcBef>
                <a:spcPts val="0"/>
              </a:spcBef>
              <a:spcAft>
                <a:spcPts val="0"/>
              </a:spcAft>
            </a:pPr>
            <a:r>
              <a:rPr lang="en-IN" sz="2000" dirty="0">
                <a:solidFill>
                  <a:schemeClr val="tx1">
                    <a:lumMod val="75000"/>
                  </a:schemeClr>
                </a:solidFill>
              </a:rPr>
              <a:t> </a:t>
            </a:r>
            <a:r>
              <a:rPr lang="en-IN" sz="2000" dirty="0" smtClean="0">
                <a:solidFill>
                  <a:schemeClr val="tx1">
                    <a:lumMod val="75000"/>
                  </a:schemeClr>
                </a:solidFill>
              </a:rPr>
              <a:t>  as t from </a:t>
            </a:r>
            <a:r>
              <a:rPr lang="en-IN" sz="2000" dirty="0" err="1" smtClean="0">
                <a:solidFill>
                  <a:schemeClr val="tx1">
                    <a:lumMod val="75000"/>
                  </a:schemeClr>
                </a:solidFill>
              </a:rPr>
              <a:t>emp</a:t>
            </a:r>
            <a:r>
              <a:rPr lang="en-IN" sz="2000" dirty="0" smtClean="0">
                <a:solidFill>
                  <a:schemeClr val="tx1">
                    <a:lumMod val="75000"/>
                  </a:schemeClr>
                </a:solidFill>
              </a:rPr>
              <a:t> group by </a:t>
            </a:r>
            <a:r>
              <a:rPr lang="en-IN" sz="2000" dirty="0" err="1" smtClean="0">
                <a:solidFill>
                  <a:schemeClr val="tx1">
                    <a:lumMod val="75000"/>
                  </a:schemeClr>
                </a:solidFill>
              </a:rPr>
              <a:t>deptno</a:t>
            </a:r>
            <a:r>
              <a:rPr lang="en-IN" sz="2000" dirty="0">
                <a:solidFill>
                  <a:schemeClr val="tx1">
                    <a:lumMod val="75000"/>
                  </a:schemeClr>
                </a:solidFill>
              </a:rPr>
              <a:t>;</a:t>
            </a:r>
            <a:endParaRPr lang="en-IN" sz="2000" dirty="0" smtClean="0">
              <a:solidFill>
                <a:schemeClr val="tx1">
                  <a:lumMod val="75000"/>
                </a:schemeClr>
              </a:solidFill>
            </a:endParaRPr>
          </a:p>
          <a:p>
            <a:pPr>
              <a:spcBef>
                <a:spcPts val="0"/>
              </a:spcBef>
              <a:spcAft>
                <a:spcPts val="0"/>
              </a:spcAft>
            </a:pPr>
            <a:r>
              <a:rPr lang="en-IN" sz="2000" dirty="0">
                <a:solidFill>
                  <a:schemeClr val="tx1">
                    <a:lumMod val="75000"/>
                  </a:schemeClr>
                </a:solidFill>
              </a:rPr>
              <a:t> </a:t>
            </a:r>
            <a:r>
              <a:rPr lang="en-IN" sz="2000" dirty="0" smtClean="0">
                <a:solidFill>
                  <a:schemeClr val="tx1">
                    <a:lumMod val="75000"/>
                  </a:schemeClr>
                </a:solidFill>
              </a:rPr>
              <a:t>  r1 c1%rowtype;</a:t>
            </a:r>
          </a:p>
          <a:p>
            <a:pPr>
              <a:spcBef>
                <a:spcPts val="0"/>
              </a:spcBef>
              <a:spcAft>
                <a:spcPts val="0"/>
              </a:spcAft>
            </a:pPr>
            <a:r>
              <a:rPr lang="en-IN" sz="2000" dirty="0" smtClean="0">
                <a:solidFill>
                  <a:schemeClr val="tx1">
                    <a:lumMod val="75000"/>
                  </a:schemeClr>
                </a:solidFill>
              </a:rPr>
              <a:t>begin</a:t>
            </a:r>
          </a:p>
          <a:p>
            <a:pPr>
              <a:spcBef>
                <a:spcPts val="0"/>
              </a:spcBef>
              <a:spcAft>
                <a:spcPts val="0"/>
              </a:spcAft>
            </a:pPr>
            <a:r>
              <a:rPr lang="en-IN" sz="2000" dirty="0" smtClean="0">
                <a:solidFill>
                  <a:schemeClr val="tx1">
                    <a:lumMod val="75000"/>
                  </a:schemeClr>
                </a:solidFill>
              </a:rPr>
              <a:t>   for r1 in c1</a:t>
            </a:r>
          </a:p>
          <a:p>
            <a:pPr>
              <a:spcBef>
                <a:spcPts val="0"/>
              </a:spcBef>
              <a:spcAft>
                <a:spcPts val="0"/>
              </a:spcAft>
            </a:pPr>
            <a:r>
              <a:rPr lang="en-IN" sz="2000" dirty="0" smtClean="0">
                <a:solidFill>
                  <a:schemeClr val="tx1">
                    <a:lumMod val="75000"/>
                  </a:schemeClr>
                </a:solidFill>
              </a:rPr>
              <a:t>   loop</a:t>
            </a:r>
          </a:p>
          <a:p>
            <a:pPr>
              <a:spcBef>
                <a:spcPts val="0"/>
              </a:spcBef>
              <a:spcAft>
                <a:spcPts val="0"/>
              </a:spcAft>
            </a:pPr>
            <a:r>
              <a:rPr lang="en-IN" sz="2000" dirty="0" smtClean="0">
                <a:solidFill>
                  <a:schemeClr val="tx1">
                    <a:lumMod val="75000"/>
                  </a:schemeClr>
                </a:solidFill>
              </a:rPr>
              <a:t>       insert into </a:t>
            </a:r>
            <a:r>
              <a:rPr lang="en-IN" sz="2000" dirty="0" err="1" smtClean="0">
                <a:solidFill>
                  <a:schemeClr val="tx1">
                    <a:lumMod val="75000"/>
                  </a:schemeClr>
                </a:solidFill>
              </a:rPr>
              <a:t>dsummary</a:t>
            </a:r>
            <a:r>
              <a:rPr lang="en-IN" sz="2000" dirty="0" smtClean="0">
                <a:solidFill>
                  <a:schemeClr val="tx1">
                    <a:lumMod val="75000"/>
                  </a:schemeClr>
                </a:solidFill>
              </a:rPr>
              <a:t> values (r1.deptno, r1.ma, r1.mi, r1.t);</a:t>
            </a:r>
          </a:p>
          <a:p>
            <a:pPr>
              <a:spcBef>
                <a:spcPts val="0"/>
              </a:spcBef>
              <a:spcAft>
                <a:spcPts val="0"/>
              </a:spcAft>
            </a:pPr>
            <a:r>
              <a:rPr lang="en-IN" sz="2000" dirty="0" smtClean="0">
                <a:solidFill>
                  <a:schemeClr val="tx1">
                    <a:lumMod val="75000"/>
                  </a:schemeClr>
                </a:solidFill>
              </a:rPr>
              <a:t>   end loop;</a:t>
            </a:r>
          </a:p>
          <a:p>
            <a:pPr>
              <a:spcBef>
                <a:spcPts val="0"/>
              </a:spcBef>
              <a:spcAft>
                <a:spcPts val="0"/>
              </a:spcAft>
            </a:pPr>
            <a:r>
              <a:rPr lang="en-IN" sz="2000" dirty="0" smtClean="0">
                <a:solidFill>
                  <a:schemeClr val="tx1">
                    <a:lumMod val="75000"/>
                  </a:schemeClr>
                </a:solidFill>
              </a:rPr>
              <a:t>   commit;</a:t>
            </a:r>
          </a:p>
          <a:p>
            <a:pPr>
              <a:spcBef>
                <a:spcPts val="0"/>
              </a:spcBef>
              <a:spcAft>
                <a:spcPts val="0"/>
              </a:spcAft>
            </a:pPr>
            <a:r>
              <a:rPr lang="en-IN" sz="2000" dirty="0" smtClean="0">
                <a:solidFill>
                  <a:schemeClr val="tx1">
                    <a:lumMod val="75000"/>
                  </a:schemeClr>
                </a:solidFill>
              </a:rPr>
              <a:t>end;</a:t>
            </a:r>
          </a:p>
          <a:p>
            <a:pPr>
              <a:spcBef>
                <a:spcPts val="0"/>
              </a:spcBef>
              <a:spcAft>
                <a:spcPts val="0"/>
              </a:spcAft>
            </a:pPr>
            <a:r>
              <a:rPr lang="en-IN" sz="2000" dirty="0">
                <a:solidFill>
                  <a:schemeClr val="tx1">
                    <a:lumMod val="75000"/>
                  </a:schemeClr>
                </a:solidFill>
              </a:rPr>
              <a:t>/</a:t>
            </a:r>
            <a:endParaRPr lang="en-IN" sz="2000" dirty="0" smtClean="0">
              <a:solidFill>
                <a:schemeClr val="tx1">
                  <a:lumMod val="75000"/>
                </a:schemeClr>
              </a:solidFill>
            </a:endParaRPr>
          </a:p>
        </p:txBody>
      </p:sp>
      <p:sp>
        <p:nvSpPr>
          <p:cNvPr id="8" name="Text Placeholder 2"/>
          <p:cNvSpPr txBox="1">
            <a:spLocks/>
          </p:cNvSpPr>
          <p:nvPr/>
        </p:nvSpPr>
        <p:spPr>
          <a:xfrm>
            <a:off x="304800" y="173764"/>
            <a:ext cx="6248400" cy="1121636"/>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800" dirty="0" smtClean="0">
                <a:solidFill>
                  <a:srgbClr val="C00000"/>
                </a:solidFill>
              </a:rPr>
              <a:t>Example of Explicit Cursors</a:t>
            </a:r>
          </a:p>
          <a:p>
            <a:pPr>
              <a:spcBef>
                <a:spcPts val="0"/>
              </a:spcBef>
              <a:spcAft>
                <a:spcPts val="0"/>
              </a:spcAft>
            </a:pPr>
            <a:r>
              <a:rPr lang="en-US" sz="2800" dirty="0" smtClean="0">
                <a:solidFill>
                  <a:srgbClr val="C00000"/>
                </a:solidFill>
              </a:rPr>
              <a:t>Cursor FOR loop</a:t>
            </a:r>
            <a:endParaRPr lang="en-IN" sz="2800" dirty="0">
              <a:solidFill>
                <a:srgbClr val="C00000"/>
              </a:solidFill>
            </a:endParaRPr>
          </a:p>
        </p:txBody>
      </p:sp>
    </p:spTree>
    <p:extLst>
      <p:ext uri="{BB962C8B-B14F-4D97-AF65-F5344CB8AC3E}">
        <p14:creationId xmlns:p14="http://schemas.microsoft.com/office/powerpoint/2010/main" val="2602614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13</a:t>
            </a:fld>
            <a:endParaRPr lang="en-US"/>
          </a:p>
        </p:txBody>
      </p:sp>
      <p:sp>
        <p:nvSpPr>
          <p:cNvPr id="5" name="Rectangle 4"/>
          <p:cNvSpPr/>
          <p:nvPr/>
        </p:nvSpPr>
        <p:spPr>
          <a:xfrm>
            <a:off x="411622" y="1447800"/>
            <a:ext cx="8153400" cy="5170646"/>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0"/>
              </a:spcAft>
            </a:pPr>
            <a:r>
              <a:rPr lang="en-IN" sz="2000" dirty="0" smtClean="0">
                <a:solidFill>
                  <a:schemeClr val="accent2">
                    <a:lumMod val="50000"/>
                  </a:schemeClr>
                </a:solidFill>
              </a:rPr>
              <a:t>subject(</a:t>
            </a:r>
            <a:r>
              <a:rPr lang="en-IN" sz="2000" u="sng" dirty="0" err="1" smtClean="0">
                <a:solidFill>
                  <a:schemeClr val="accent2">
                    <a:lumMod val="50000"/>
                  </a:schemeClr>
                </a:solidFill>
              </a:rPr>
              <a:t>subno</a:t>
            </a:r>
            <a:r>
              <a:rPr lang="en-IN" sz="2000" dirty="0" smtClean="0">
                <a:solidFill>
                  <a:schemeClr val="accent2">
                    <a:lumMod val="50000"/>
                  </a:schemeClr>
                </a:solidFill>
              </a:rPr>
              <a:t>, </a:t>
            </a:r>
            <a:r>
              <a:rPr lang="en-IN" sz="2000" dirty="0" err="1" smtClean="0">
                <a:solidFill>
                  <a:schemeClr val="accent2">
                    <a:lumMod val="50000"/>
                  </a:schemeClr>
                </a:solidFill>
              </a:rPr>
              <a:t>subname</a:t>
            </a:r>
            <a:r>
              <a:rPr lang="en-IN" sz="2000" dirty="0" smtClean="0">
                <a:solidFill>
                  <a:schemeClr val="accent2">
                    <a:lumMod val="50000"/>
                  </a:schemeClr>
                </a:solidFill>
              </a:rPr>
              <a:t>, </a:t>
            </a:r>
            <a:r>
              <a:rPr lang="en-IN" sz="2000" dirty="0" err="1" smtClean="0">
                <a:solidFill>
                  <a:schemeClr val="accent2">
                    <a:lumMod val="50000"/>
                  </a:schemeClr>
                </a:solidFill>
              </a:rPr>
              <a:t>max_mks</a:t>
            </a:r>
            <a:r>
              <a:rPr lang="en-IN" sz="2000" dirty="0" smtClean="0">
                <a:solidFill>
                  <a:schemeClr val="accent2">
                    <a:lumMod val="50000"/>
                  </a:schemeClr>
                </a:solidFill>
              </a:rPr>
              <a:t>, </a:t>
            </a:r>
            <a:r>
              <a:rPr lang="en-IN" sz="2000" dirty="0" err="1" smtClean="0">
                <a:solidFill>
                  <a:schemeClr val="accent2">
                    <a:lumMod val="50000"/>
                  </a:schemeClr>
                </a:solidFill>
              </a:rPr>
              <a:t>pass_mks</a:t>
            </a:r>
            <a:r>
              <a:rPr lang="en-IN" sz="2000" dirty="0" smtClean="0">
                <a:solidFill>
                  <a:schemeClr val="accent2">
                    <a:lumMod val="50000"/>
                  </a:schemeClr>
                </a:solidFill>
              </a:rPr>
              <a:t>)</a:t>
            </a:r>
          </a:p>
          <a:p>
            <a:pPr>
              <a:spcBef>
                <a:spcPts val="600"/>
              </a:spcBef>
              <a:spcAft>
                <a:spcPts val="0"/>
              </a:spcAft>
            </a:pPr>
            <a:r>
              <a:rPr lang="en-IN" sz="2000" dirty="0" smtClean="0">
                <a:solidFill>
                  <a:schemeClr val="accent2">
                    <a:lumMod val="50000"/>
                  </a:schemeClr>
                </a:solidFill>
              </a:rPr>
              <a:t>result(</a:t>
            </a:r>
            <a:r>
              <a:rPr lang="en-IN" sz="2000" u="sng" dirty="0" err="1" smtClean="0">
                <a:solidFill>
                  <a:schemeClr val="accent2">
                    <a:lumMod val="50000"/>
                  </a:schemeClr>
                </a:solidFill>
              </a:rPr>
              <a:t>seatno</a:t>
            </a:r>
            <a:r>
              <a:rPr lang="en-IN" sz="2000" u="sng" dirty="0" smtClean="0">
                <a:solidFill>
                  <a:schemeClr val="accent2">
                    <a:lumMod val="50000"/>
                  </a:schemeClr>
                </a:solidFill>
              </a:rPr>
              <a:t>, </a:t>
            </a:r>
            <a:r>
              <a:rPr lang="en-IN" sz="2000" u="sng" dirty="0" err="1" smtClean="0">
                <a:solidFill>
                  <a:schemeClr val="accent2">
                    <a:lumMod val="50000"/>
                  </a:schemeClr>
                </a:solidFill>
              </a:rPr>
              <a:t>subno</a:t>
            </a:r>
            <a:r>
              <a:rPr lang="en-IN" sz="2000" dirty="0" smtClean="0">
                <a:solidFill>
                  <a:schemeClr val="accent2">
                    <a:lumMod val="50000"/>
                  </a:schemeClr>
                </a:solidFill>
              </a:rPr>
              <a:t>, </a:t>
            </a:r>
            <a:r>
              <a:rPr lang="en-IN" sz="2000" dirty="0" err="1" smtClean="0">
                <a:solidFill>
                  <a:schemeClr val="accent2">
                    <a:lumMod val="50000"/>
                  </a:schemeClr>
                </a:solidFill>
              </a:rPr>
              <a:t>mks_obt</a:t>
            </a:r>
            <a:r>
              <a:rPr lang="en-IN" sz="2000" dirty="0" smtClean="0">
                <a:solidFill>
                  <a:schemeClr val="accent2">
                    <a:lumMod val="50000"/>
                  </a:schemeClr>
                </a:solidFill>
              </a:rPr>
              <a:t>, </a:t>
            </a:r>
            <a:r>
              <a:rPr lang="en-IN" sz="2000" dirty="0" err="1" smtClean="0">
                <a:solidFill>
                  <a:schemeClr val="accent2">
                    <a:lumMod val="50000"/>
                  </a:schemeClr>
                </a:solidFill>
              </a:rPr>
              <a:t>pass_fail</a:t>
            </a:r>
            <a:r>
              <a:rPr lang="en-IN" sz="2000" dirty="0" smtClean="0">
                <a:solidFill>
                  <a:schemeClr val="accent2">
                    <a:lumMod val="50000"/>
                  </a:schemeClr>
                </a:solidFill>
              </a:rPr>
              <a:t>, grade)</a:t>
            </a:r>
          </a:p>
          <a:p>
            <a:pPr>
              <a:spcBef>
                <a:spcPts val="600"/>
              </a:spcBef>
              <a:spcAft>
                <a:spcPts val="0"/>
              </a:spcAft>
            </a:pPr>
            <a:r>
              <a:rPr lang="en-IN" sz="2000" dirty="0">
                <a:solidFill>
                  <a:schemeClr val="accent2">
                    <a:lumMod val="50000"/>
                  </a:schemeClr>
                </a:solidFill>
              </a:rPr>
              <a:t>Write a PL/SQL </a:t>
            </a:r>
            <a:r>
              <a:rPr lang="en-IN" sz="2000" dirty="0" smtClean="0">
                <a:solidFill>
                  <a:schemeClr val="accent2">
                    <a:lumMod val="50000"/>
                  </a:schemeClr>
                </a:solidFill>
              </a:rPr>
              <a:t>block which reads all the records of the result table and assigns ‘P’ or ‘F’ in the column </a:t>
            </a:r>
            <a:r>
              <a:rPr lang="en-IN" sz="2000" dirty="0" err="1" smtClean="0">
                <a:solidFill>
                  <a:schemeClr val="accent2">
                    <a:lumMod val="50000"/>
                  </a:schemeClr>
                </a:solidFill>
              </a:rPr>
              <a:t>pass_fail</a:t>
            </a:r>
            <a:r>
              <a:rPr lang="en-IN" sz="2000" dirty="0" smtClean="0">
                <a:solidFill>
                  <a:schemeClr val="accent2">
                    <a:lumMod val="50000"/>
                  </a:schemeClr>
                </a:solidFill>
              </a:rPr>
              <a:t> as per the marks obtained in that subject. The grade is to be assigned as per the following:</a:t>
            </a:r>
          </a:p>
          <a:p>
            <a:pPr>
              <a:spcBef>
                <a:spcPts val="600"/>
              </a:spcBef>
              <a:spcAft>
                <a:spcPts val="0"/>
              </a:spcAft>
            </a:pPr>
            <a:r>
              <a:rPr lang="en-IN" sz="2000" dirty="0" smtClean="0">
                <a:solidFill>
                  <a:schemeClr val="accent2">
                    <a:lumMod val="50000"/>
                  </a:schemeClr>
                </a:solidFill>
              </a:rPr>
              <a:t>if </a:t>
            </a:r>
            <a:r>
              <a:rPr lang="en-IN" sz="2000" dirty="0" err="1" smtClean="0">
                <a:solidFill>
                  <a:schemeClr val="accent2">
                    <a:lumMod val="50000"/>
                  </a:schemeClr>
                </a:solidFill>
              </a:rPr>
              <a:t>mks_obt</a:t>
            </a:r>
            <a:r>
              <a:rPr lang="en-IN" sz="2000" dirty="0" smtClean="0">
                <a:solidFill>
                  <a:schemeClr val="accent2">
                    <a:lumMod val="50000"/>
                  </a:schemeClr>
                </a:solidFill>
              </a:rPr>
              <a:t> &gt;= 90 then grade is ‘O’</a:t>
            </a:r>
          </a:p>
          <a:p>
            <a:pPr>
              <a:spcBef>
                <a:spcPts val="600"/>
              </a:spcBef>
              <a:spcAft>
                <a:spcPts val="0"/>
              </a:spcAft>
            </a:pPr>
            <a:r>
              <a:rPr lang="en-IN" sz="2000" dirty="0" smtClean="0">
                <a:solidFill>
                  <a:schemeClr val="accent2">
                    <a:lumMod val="50000"/>
                  </a:schemeClr>
                </a:solidFill>
              </a:rPr>
              <a:t>                &gt;= 80 then grade is ‘A’</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&gt;= 70 then grade is ‘B’</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&gt;= 60 then grade is ‘C’</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&gt;= 50 then grade is ‘D’</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else grade is ‘E’.</a:t>
            </a:r>
          </a:p>
          <a:p>
            <a:pPr>
              <a:spcBef>
                <a:spcPts val="600"/>
              </a:spcBef>
              <a:spcAft>
                <a:spcPts val="0"/>
              </a:spcAft>
            </a:pPr>
            <a:r>
              <a:rPr lang="en-IN" sz="2000" dirty="0" smtClean="0">
                <a:solidFill>
                  <a:schemeClr val="accent2">
                    <a:lumMod val="50000"/>
                  </a:schemeClr>
                </a:solidFill>
              </a:rPr>
              <a:t>If the student is failing in that subject then grade is ‘F’.</a:t>
            </a:r>
          </a:p>
          <a:p>
            <a:pPr>
              <a:spcBef>
                <a:spcPts val="600"/>
              </a:spcBef>
              <a:spcAft>
                <a:spcPts val="0"/>
              </a:spcAft>
            </a:pPr>
            <a:r>
              <a:rPr lang="en-IN" sz="2000" dirty="0" err="1" smtClean="0">
                <a:solidFill>
                  <a:schemeClr val="accent2">
                    <a:lumMod val="50000"/>
                  </a:schemeClr>
                </a:solidFill>
              </a:rPr>
              <a:t>Max_mks</a:t>
            </a:r>
            <a:r>
              <a:rPr lang="en-IN" sz="2000" dirty="0" smtClean="0">
                <a:solidFill>
                  <a:schemeClr val="accent2">
                    <a:lumMod val="50000"/>
                  </a:schemeClr>
                </a:solidFill>
              </a:rPr>
              <a:t> in each subject is 100 but </a:t>
            </a:r>
            <a:r>
              <a:rPr lang="en-IN" sz="2000" dirty="0" err="1" smtClean="0">
                <a:solidFill>
                  <a:schemeClr val="accent2">
                    <a:lumMod val="50000"/>
                  </a:schemeClr>
                </a:solidFill>
              </a:rPr>
              <a:t>pass_mks</a:t>
            </a:r>
            <a:r>
              <a:rPr lang="en-IN" sz="2000" dirty="0" smtClean="0">
                <a:solidFill>
                  <a:schemeClr val="accent2">
                    <a:lumMod val="50000"/>
                  </a:schemeClr>
                </a:solidFill>
              </a:rPr>
              <a:t> can be different for each subject.</a:t>
            </a:r>
            <a:endParaRPr lang="en-IN" sz="2000" dirty="0" smtClean="0">
              <a:solidFill>
                <a:schemeClr val="tx2"/>
              </a:solidFill>
            </a:endParaRPr>
          </a:p>
        </p:txBody>
      </p:sp>
      <p:sp>
        <p:nvSpPr>
          <p:cNvPr id="7" name="Text Placeholder 2"/>
          <p:cNvSpPr txBox="1">
            <a:spLocks/>
          </p:cNvSpPr>
          <p:nvPr/>
        </p:nvSpPr>
        <p:spPr>
          <a:xfrm>
            <a:off x="304800" y="173764"/>
            <a:ext cx="6248400" cy="1121636"/>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800" dirty="0" smtClean="0">
                <a:solidFill>
                  <a:srgbClr val="C00000"/>
                </a:solidFill>
              </a:rPr>
              <a:t>Example of Explicit Cursors</a:t>
            </a:r>
          </a:p>
          <a:p>
            <a:pPr>
              <a:spcBef>
                <a:spcPts val="0"/>
              </a:spcBef>
              <a:spcAft>
                <a:spcPts val="0"/>
              </a:spcAft>
            </a:pPr>
            <a:r>
              <a:rPr lang="en-US" sz="2800" dirty="0" smtClean="0">
                <a:solidFill>
                  <a:srgbClr val="C00000"/>
                </a:solidFill>
              </a:rPr>
              <a:t>Cursor FOR loop</a:t>
            </a:r>
            <a:endParaRPr lang="en-IN" sz="2800" dirty="0">
              <a:solidFill>
                <a:srgbClr val="C00000"/>
              </a:solidFill>
            </a:endParaRPr>
          </a:p>
        </p:txBody>
      </p:sp>
    </p:spTree>
    <p:extLst>
      <p:ext uri="{BB962C8B-B14F-4D97-AF65-F5344CB8AC3E}">
        <p14:creationId xmlns:p14="http://schemas.microsoft.com/office/powerpoint/2010/main" val="1779769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2131" y="228600"/>
            <a:ext cx="4675974" cy="6463308"/>
          </a:xfrm>
          <a:prstGeom prst="rect">
            <a:avLst/>
          </a:prstGeom>
          <a:solidFill>
            <a:schemeClr val="accent4">
              <a:lumMod val="20000"/>
              <a:lumOff val="80000"/>
            </a:schemeClr>
          </a:solidFill>
          <a:ln w="28575">
            <a:solidFill>
              <a:schemeClr val="tx1"/>
            </a:solidFill>
          </a:ln>
        </p:spPr>
        <p:txBody>
          <a:bodyPr wrap="square">
            <a:spAutoFit/>
          </a:bodyPr>
          <a:lstStyle/>
          <a:p>
            <a:pPr>
              <a:spcBef>
                <a:spcPts val="0"/>
              </a:spcBef>
              <a:spcAft>
                <a:spcPts val="0"/>
              </a:spcAft>
            </a:pPr>
            <a:r>
              <a:rPr lang="en-IN" sz="1800" dirty="0" smtClean="0"/>
              <a:t>declare</a:t>
            </a:r>
          </a:p>
          <a:p>
            <a:pPr>
              <a:spcBef>
                <a:spcPts val="0"/>
              </a:spcBef>
              <a:spcAft>
                <a:spcPts val="0"/>
              </a:spcAft>
            </a:pPr>
            <a:r>
              <a:rPr lang="en-IN" sz="1800" dirty="0"/>
              <a:t> </a:t>
            </a:r>
            <a:r>
              <a:rPr lang="en-IN" sz="1800" dirty="0" smtClean="0"/>
              <a:t>  cursor c1 is select * from result;</a:t>
            </a:r>
          </a:p>
          <a:p>
            <a:pPr>
              <a:spcBef>
                <a:spcPts val="0"/>
              </a:spcBef>
              <a:spcAft>
                <a:spcPts val="0"/>
              </a:spcAft>
            </a:pPr>
            <a:r>
              <a:rPr lang="en-IN" sz="1800" dirty="0" smtClean="0"/>
              <a:t>   r1 c1%rowtype;</a:t>
            </a:r>
          </a:p>
          <a:p>
            <a:pPr>
              <a:spcBef>
                <a:spcPts val="0"/>
              </a:spcBef>
              <a:spcAft>
                <a:spcPts val="0"/>
              </a:spcAft>
            </a:pPr>
            <a:r>
              <a:rPr lang="en-IN" sz="1800" dirty="0"/>
              <a:t> </a:t>
            </a:r>
            <a:r>
              <a:rPr lang="en-IN" sz="1800" dirty="0" smtClean="0"/>
              <a:t>  pm </a:t>
            </a:r>
            <a:r>
              <a:rPr lang="en-IN" sz="1800" dirty="0" err="1" smtClean="0"/>
              <a:t>subject.pass_mks%type</a:t>
            </a:r>
            <a:r>
              <a:rPr lang="en-IN" sz="1800" dirty="0" smtClean="0"/>
              <a:t>;</a:t>
            </a:r>
          </a:p>
          <a:p>
            <a:pPr>
              <a:spcBef>
                <a:spcPts val="0"/>
              </a:spcBef>
              <a:spcAft>
                <a:spcPts val="0"/>
              </a:spcAft>
            </a:pPr>
            <a:r>
              <a:rPr lang="en-IN" sz="1800" dirty="0" smtClean="0"/>
              <a:t>begin</a:t>
            </a:r>
          </a:p>
          <a:p>
            <a:pPr>
              <a:spcBef>
                <a:spcPts val="0"/>
              </a:spcBef>
              <a:spcAft>
                <a:spcPts val="0"/>
              </a:spcAft>
            </a:pPr>
            <a:r>
              <a:rPr lang="en-IN" sz="1800" dirty="0" smtClean="0"/>
              <a:t>   </a:t>
            </a:r>
            <a:r>
              <a:rPr lang="en-IN" sz="1800" dirty="0" smtClean="0">
                <a:solidFill>
                  <a:srgbClr val="000000"/>
                </a:solidFill>
              </a:rPr>
              <a:t>for r1 in c1</a:t>
            </a:r>
          </a:p>
          <a:p>
            <a:pPr>
              <a:spcBef>
                <a:spcPts val="0"/>
              </a:spcBef>
              <a:spcAft>
                <a:spcPts val="0"/>
              </a:spcAft>
            </a:pPr>
            <a:r>
              <a:rPr lang="en-IN" sz="1800" dirty="0" smtClean="0"/>
              <a:t>   </a:t>
            </a:r>
            <a:r>
              <a:rPr lang="en-IN" sz="1800" dirty="0" smtClean="0">
                <a:solidFill>
                  <a:srgbClr val="000000"/>
                </a:solidFill>
              </a:rPr>
              <a:t>loop</a:t>
            </a:r>
          </a:p>
          <a:p>
            <a:pPr>
              <a:spcBef>
                <a:spcPts val="0"/>
              </a:spcBef>
              <a:spcAft>
                <a:spcPts val="0"/>
              </a:spcAft>
            </a:pPr>
            <a:r>
              <a:rPr lang="en-IN" sz="1800" dirty="0"/>
              <a:t> </a:t>
            </a:r>
            <a:r>
              <a:rPr lang="en-IN" sz="1800" dirty="0" smtClean="0"/>
              <a:t>      select </a:t>
            </a:r>
            <a:r>
              <a:rPr lang="en-IN" sz="1800" dirty="0" err="1" smtClean="0"/>
              <a:t>pass_mks</a:t>
            </a:r>
            <a:r>
              <a:rPr lang="en-IN" sz="1800" dirty="0" smtClean="0"/>
              <a:t> into pm </a:t>
            </a:r>
          </a:p>
          <a:p>
            <a:pPr>
              <a:spcBef>
                <a:spcPts val="0"/>
              </a:spcBef>
              <a:spcAft>
                <a:spcPts val="0"/>
              </a:spcAft>
            </a:pPr>
            <a:r>
              <a:rPr lang="en-IN" sz="1800" dirty="0"/>
              <a:t> </a:t>
            </a:r>
            <a:r>
              <a:rPr lang="en-IN" sz="1800" dirty="0" smtClean="0"/>
              <a:t>      from subject where </a:t>
            </a:r>
            <a:r>
              <a:rPr lang="en-IN" sz="1800" dirty="0" err="1" smtClean="0"/>
              <a:t>subno</a:t>
            </a:r>
            <a:r>
              <a:rPr lang="en-IN" sz="1800" dirty="0" smtClean="0"/>
              <a:t> = r1.subno;</a:t>
            </a:r>
          </a:p>
          <a:p>
            <a:pPr>
              <a:spcBef>
                <a:spcPts val="0"/>
              </a:spcBef>
              <a:spcAft>
                <a:spcPts val="0"/>
              </a:spcAft>
            </a:pPr>
            <a:r>
              <a:rPr lang="en-IN" sz="1800" dirty="0"/>
              <a:t> </a:t>
            </a:r>
            <a:r>
              <a:rPr lang="en-IN" sz="1800" dirty="0" smtClean="0"/>
              <a:t>      </a:t>
            </a:r>
            <a:r>
              <a:rPr lang="en-IN" sz="1800" dirty="0" smtClean="0">
                <a:solidFill>
                  <a:srgbClr val="C00000"/>
                </a:solidFill>
              </a:rPr>
              <a:t>if</a:t>
            </a:r>
            <a:r>
              <a:rPr lang="en-IN" sz="1800" dirty="0" smtClean="0"/>
              <a:t> r1.mks_obt &lt; pm then</a:t>
            </a:r>
          </a:p>
          <a:p>
            <a:pPr>
              <a:spcBef>
                <a:spcPts val="0"/>
              </a:spcBef>
              <a:spcAft>
                <a:spcPts val="0"/>
              </a:spcAft>
            </a:pPr>
            <a:r>
              <a:rPr lang="en-IN" sz="1800" dirty="0"/>
              <a:t>	</a:t>
            </a:r>
            <a:r>
              <a:rPr lang="en-IN" sz="1800" dirty="0" smtClean="0"/>
              <a:t>r1.pass_fail := ‘F’;</a:t>
            </a:r>
          </a:p>
          <a:p>
            <a:pPr>
              <a:spcBef>
                <a:spcPts val="0"/>
              </a:spcBef>
              <a:spcAft>
                <a:spcPts val="0"/>
              </a:spcAft>
            </a:pPr>
            <a:r>
              <a:rPr lang="en-IN" sz="1800" dirty="0"/>
              <a:t>	</a:t>
            </a:r>
            <a:r>
              <a:rPr lang="en-IN" sz="1800" dirty="0" smtClean="0"/>
              <a:t>r1.grade := ‘F’;</a:t>
            </a:r>
          </a:p>
          <a:p>
            <a:pPr>
              <a:spcBef>
                <a:spcPts val="0"/>
              </a:spcBef>
              <a:spcAft>
                <a:spcPts val="0"/>
              </a:spcAft>
            </a:pPr>
            <a:r>
              <a:rPr lang="en-IN" sz="1800" dirty="0"/>
              <a:t>  </a:t>
            </a:r>
            <a:r>
              <a:rPr lang="en-IN" sz="1800" dirty="0" smtClean="0"/>
              <a:t>     </a:t>
            </a:r>
            <a:r>
              <a:rPr lang="en-IN" sz="1800" dirty="0" smtClean="0">
                <a:solidFill>
                  <a:srgbClr val="C00000"/>
                </a:solidFill>
              </a:rPr>
              <a:t>else</a:t>
            </a:r>
          </a:p>
          <a:p>
            <a:pPr>
              <a:spcBef>
                <a:spcPts val="0"/>
              </a:spcBef>
              <a:spcAft>
                <a:spcPts val="0"/>
              </a:spcAft>
            </a:pPr>
            <a:r>
              <a:rPr lang="en-IN" sz="1800" dirty="0"/>
              <a:t>	</a:t>
            </a:r>
            <a:r>
              <a:rPr lang="en-IN" sz="1800" dirty="0" smtClean="0"/>
              <a:t>r1.pass_fail := ‘P’;</a:t>
            </a:r>
          </a:p>
          <a:p>
            <a:pPr>
              <a:spcBef>
                <a:spcPts val="0"/>
              </a:spcBef>
              <a:spcAft>
                <a:spcPts val="0"/>
              </a:spcAft>
            </a:pPr>
            <a:r>
              <a:rPr lang="en-IN" sz="1800" dirty="0"/>
              <a:t>	</a:t>
            </a:r>
            <a:r>
              <a:rPr lang="en-IN" sz="1800" dirty="0" smtClean="0"/>
              <a:t>case</a:t>
            </a:r>
          </a:p>
          <a:p>
            <a:pPr>
              <a:spcBef>
                <a:spcPts val="0"/>
              </a:spcBef>
              <a:spcAft>
                <a:spcPts val="0"/>
              </a:spcAft>
            </a:pPr>
            <a:r>
              <a:rPr lang="en-IN" sz="1800" dirty="0"/>
              <a:t>	</a:t>
            </a:r>
            <a:r>
              <a:rPr lang="en-IN" sz="1800" dirty="0" smtClean="0"/>
              <a:t>   when r1.mks_obt &gt;= 90 </a:t>
            </a:r>
          </a:p>
          <a:p>
            <a:pPr>
              <a:spcBef>
                <a:spcPts val="0"/>
              </a:spcBef>
              <a:spcAft>
                <a:spcPts val="0"/>
              </a:spcAft>
            </a:pPr>
            <a:r>
              <a:rPr lang="en-IN" sz="1800" dirty="0"/>
              <a:t> </a:t>
            </a:r>
            <a:r>
              <a:rPr lang="en-IN" sz="1800" dirty="0" smtClean="0"/>
              <a:t>                        then r1.grade := ‘O’;</a:t>
            </a:r>
          </a:p>
          <a:p>
            <a:pPr>
              <a:spcBef>
                <a:spcPts val="0"/>
              </a:spcBef>
              <a:spcAft>
                <a:spcPts val="0"/>
              </a:spcAft>
            </a:pPr>
            <a:r>
              <a:rPr lang="en-IN" sz="1800" dirty="0"/>
              <a:t>	</a:t>
            </a:r>
            <a:r>
              <a:rPr lang="en-IN" sz="1800" dirty="0" smtClean="0"/>
              <a:t>   </a:t>
            </a:r>
            <a:r>
              <a:rPr lang="en-IN" sz="1800" dirty="0"/>
              <a:t>when r1.mks_obt &gt;= </a:t>
            </a:r>
            <a:r>
              <a:rPr lang="en-IN" sz="1800" dirty="0" smtClean="0"/>
              <a:t>80 </a:t>
            </a:r>
          </a:p>
          <a:p>
            <a:pPr>
              <a:spcBef>
                <a:spcPts val="0"/>
              </a:spcBef>
              <a:spcAft>
                <a:spcPts val="0"/>
              </a:spcAft>
            </a:pPr>
            <a:r>
              <a:rPr lang="en-IN" sz="1800" dirty="0"/>
              <a:t> </a:t>
            </a:r>
            <a:r>
              <a:rPr lang="en-IN" sz="1800" dirty="0" smtClean="0"/>
              <a:t>                        then </a:t>
            </a:r>
            <a:r>
              <a:rPr lang="en-IN" sz="1800" dirty="0"/>
              <a:t>r1.grade := </a:t>
            </a:r>
            <a:r>
              <a:rPr lang="en-IN" sz="1800" dirty="0" smtClean="0"/>
              <a:t>‘A’;</a:t>
            </a:r>
            <a:endParaRPr lang="en-IN" sz="1800" dirty="0"/>
          </a:p>
          <a:p>
            <a:pPr>
              <a:spcBef>
                <a:spcPts val="0"/>
              </a:spcBef>
              <a:spcAft>
                <a:spcPts val="0"/>
              </a:spcAft>
            </a:pPr>
            <a:r>
              <a:rPr lang="en-IN" sz="1800" dirty="0" smtClean="0"/>
              <a:t>	   …</a:t>
            </a:r>
          </a:p>
          <a:p>
            <a:pPr>
              <a:spcBef>
                <a:spcPts val="0"/>
              </a:spcBef>
              <a:spcAft>
                <a:spcPts val="0"/>
              </a:spcAft>
            </a:pPr>
            <a:r>
              <a:rPr lang="en-IN" sz="1800" dirty="0"/>
              <a:t>	</a:t>
            </a:r>
            <a:r>
              <a:rPr lang="en-IN" sz="1800" dirty="0" smtClean="0"/>
              <a:t>   else r1.grade := ‘E’;</a:t>
            </a:r>
          </a:p>
          <a:p>
            <a:pPr>
              <a:spcBef>
                <a:spcPts val="0"/>
              </a:spcBef>
              <a:spcAft>
                <a:spcPts val="0"/>
              </a:spcAft>
            </a:pPr>
            <a:r>
              <a:rPr lang="en-IN" sz="1800" dirty="0"/>
              <a:t>	</a:t>
            </a:r>
            <a:r>
              <a:rPr lang="en-IN" sz="1800" dirty="0" smtClean="0"/>
              <a:t>end;</a:t>
            </a:r>
          </a:p>
          <a:p>
            <a:pPr>
              <a:spcBef>
                <a:spcPts val="0"/>
              </a:spcBef>
              <a:spcAft>
                <a:spcPts val="0"/>
              </a:spcAft>
            </a:pPr>
            <a:r>
              <a:rPr lang="en-IN" sz="1800" dirty="0"/>
              <a:t>  </a:t>
            </a:r>
            <a:r>
              <a:rPr lang="en-IN" sz="1800" dirty="0" smtClean="0"/>
              <a:t>      </a:t>
            </a:r>
            <a:r>
              <a:rPr lang="en-IN" sz="1800" dirty="0" smtClean="0">
                <a:solidFill>
                  <a:srgbClr val="C00000"/>
                </a:solidFill>
              </a:rPr>
              <a:t>end if;</a:t>
            </a:r>
          </a:p>
        </p:txBody>
      </p:sp>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14</a:t>
            </a:fld>
            <a:endParaRPr lang="en-US"/>
          </a:p>
        </p:txBody>
      </p:sp>
      <p:sp>
        <p:nvSpPr>
          <p:cNvPr id="5" name="Rectangle 4"/>
          <p:cNvSpPr/>
          <p:nvPr/>
        </p:nvSpPr>
        <p:spPr>
          <a:xfrm>
            <a:off x="4989320" y="229846"/>
            <a:ext cx="4002280" cy="600164"/>
          </a:xfrm>
          <a:prstGeom prst="rect">
            <a:avLst/>
          </a:prstGeom>
          <a:solidFill>
            <a:schemeClr val="tx2">
              <a:lumMod val="20000"/>
              <a:lumOff val="80000"/>
            </a:schemeClr>
          </a:solidFill>
          <a:ln w="28575">
            <a:solidFill>
              <a:schemeClr val="tx1"/>
            </a:solidFill>
          </a:ln>
        </p:spPr>
        <p:txBody>
          <a:bodyPr wrap="square">
            <a:spAutoFit/>
          </a:bodyPr>
          <a:lstStyle/>
          <a:p>
            <a:pPr>
              <a:spcBef>
                <a:spcPts val="600"/>
              </a:spcBef>
              <a:spcAft>
                <a:spcPts val="0"/>
              </a:spcAft>
            </a:pPr>
            <a:r>
              <a:rPr lang="en-IN" sz="1400" dirty="0" smtClean="0">
                <a:solidFill>
                  <a:schemeClr val="accent2">
                    <a:lumMod val="50000"/>
                  </a:schemeClr>
                </a:solidFill>
              </a:rPr>
              <a:t>subject(</a:t>
            </a:r>
            <a:r>
              <a:rPr lang="en-IN" sz="1400" u="sng" dirty="0" err="1" smtClean="0">
                <a:solidFill>
                  <a:schemeClr val="accent2">
                    <a:lumMod val="50000"/>
                  </a:schemeClr>
                </a:solidFill>
              </a:rPr>
              <a:t>subno</a:t>
            </a:r>
            <a:r>
              <a:rPr lang="en-IN" sz="1400" dirty="0" smtClean="0">
                <a:solidFill>
                  <a:schemeClr val="accent2">
                    <a:lumMod val="50000"/>
                  </a:schemeClr>
                </a:solidFill>
              </a:rPr>
              <a:t>, </a:t>
            </a:r>
            <a:r>
              <a:rPr lang="en-IN" sz="1400" dirty="0" err="1" smtClean="0">
                <a:solidFill>
                  <a:schemeClr val="accent2">
                    <a:lumMod val="50000"/>
                  </a:schemeClr>
                </a:solidFill>
              </a:rPr>
              <a:t>subname</a:t>
            </a:r>
            <a:r>
              <a:rPr lang="en-IN" sz="1400" dirty="0" smtClean="0">
                <a:solidFill>
                  <a:schemeClr val="accent2">
                    <a:lumMod val="50000"/>
                  </a:schemeClr>
                </a:solidFill>
              </a:rPr>
              <a:t>, </a:t>
            </a:r>
            <a:r>
              <a:rPr lang="en-IN" sz="1400" dirty="0" err="1" smtClean="0">
                <a:solidFill>
                  <a:schemeClr val="accent2">
                    <a:lumMod val="50000"/>
                  </a:schemeClr>
                </a:solidFill>
              </a:rPr>
              <a:t>max_mks</a:t>
            </a:r>
            <a:r>
              <a:rPr lang="en-IN" sz="1400" dirty="0" smtClean="0">
                <a:solidFill>
                  <a:schemeClr val="accent2">
                    <a:lumMod val="50000"/>
                  </a:schemeClr>
                </a:solidFill>
              </a:rPr>
              <a:t>, </a:t>
            </a:r>
            <a:r>
              <a:rPr lang="en-IN" sz="1400" dirty="0" err="1" smtClean="0">
                <a:solidFill>
                  <a:schemeClr val="accent2">
                    <a:lumMod val="50000"/>
                  </a:schemeClr>
                </a:solidFill>
              </a:rPr>
              <a:t>pass_mks</a:t>
            </a:r>
            <a:r>
              <a:rPr lang="en-IN" sz="1400" dirty="0" smtClean="0">
                <a:solidFill>
                  <a:schemeClr val="accent2">
                    <a:lumMod val="50000"/>
                  </a:schemeClr>
                </a:solidFill>
              </a:rPr>
              <a:t>)</a:t>
            </a:r>
          </a:p>
          <a:p>
            <a:pPr>
              <a:spcBef>
                <a:spcPts val="600"/>
              </a:spcBef>
              <a:spcAft>
                <a:spcPts val="0"/>
              </a:spcAft>
            </a:pPr>
            <a:r>
              <a:rPr lang="en-IN" sz="1400" dirty="0" smtClean="0">
                <a:solidFill>
                  <a:schemeClr val="accent2">
                    <a:lumMod val="50000"/>
                  </a:schemeClr>
                </a:solidFill>
              </a:rPr>
              <a:t>result(</a:t>
            </a:r>
            <a:r>
              <a:rPr lang="en-IN" sz="1400" u="sng" dirty="0" err="1" smtClean="0">
                <a:solidFill>
                  <a:schemeClr val="accent2">
                    <a:lumMod val="50000"/>
                  </a:schemeClr>
                </a:solidFill>
              </a:rPr>
              <a:t>seatno</a:t>
            </a:r>
            <a:r>
              <a:rPr lang="en-IN" sz="1400" u="sng" dirty="0" smtClean="0">
                <a:solidFill>
                  <a:schemeClr val="accent2">
                    <a:lumMod val="50000"/>
                  </a:schemeClr>
                </a:solidFill>
              </a:rPr>
              <a:t>, </a:t>
            </a:r>
            <a:r>
              <a:rPr lang="en-IN" sz="1400" u="sng" dirty="0" err="1" smtClean="0">
                <a:solidFill>
                  <a:schemeClr val="accent2">
                    <a:lumMod val="50000"/>
                  </a:schemeClr>
                </a:solidFill>
              </a:rPr>
              <a:t>subno</a:t>
            </a:r>
            <a:r>
              <a:rPr lang="en-IN" sz="1400" dirty="0" smtClean="0">
                <a:solidFill>
                  <a:schemeClr val="accent2">
                    <a:lumMod val="50000"/>
                  </a:schemeClr>
                </a:solidFill>
              </a:rPr>
              <a:t>, </a:t>
            </a:r>
            <a:r>
              <a:rPr lang="en-IN" sz="1400" dirty="0" err="1" smtClean="0">
                <a:solidFill>
                  <a:schemeClr val="accent2">
                    <a:lumMod val="50000"/>
                  </a:schemeClr>
                </a:solidFill>
              </a:rPr>
              <a:t>mks_obt</a:t>
            </a:r>
            <a:r>
              <a:rPr lang="en-IN" sz="1400" dirty="0" smtClean="0">
                <a:solidFill>
                  <a:schemeClr val="accent2">
                    <a:lumMod val="50000"/>
                  </a:schemeClr>
                </a:solidFill>
              </a:rPr>
              <a:t>, </a:t>
            </a:r>
            <a:r>
              <a:rPr lang="en-IN" sz="1400" dirty="0" err="1" smtClean="0">
                <a:solidFill>
                  <a:schemeClr val="accent2">
                    <a:lumMod val="50000"/>
                  </a:schemeClr>
                </a:solidFill>
              </a:rPr>
              <a:t>pass_fail</a:t>
            </a:r>
            <a:r>
              <a:rPr lang="en-IN" sz="1400" dirty="0" smtClean="0">
                <a:solidFill>
                  <a:schemeClr val="accent2">
                    <a:lumMod val="50000"/>
                  </a:schemeClr>
                </a:solidFill>
              </a:rPr>
              <a:t>, grade)</a:t>
            </a:r>
            <a:endParaRPr lang="en-IN" sz="1400" dirty="0" smtClean="0">
              <a:solidFill>
                <a:schemeClr val="tx2"/>
              </a:solidFill>
            </a:endParaRPr>
          </a:p>
        </p:txBody>
      </p:sp>
      <p:sp>
        <p:nvSpPr>
          <p:cNvPr id="8" name="Rectangle 7"/>
          <p:cNvSpPr/>
          <p:nvPr/>
        </p:nvSpPr>
        <p:spPr>
          <a:xfrm>
            <a:off x="5181600" y="1371600"/>
            <a:ext cx="3284077" cy="2585323"/>
          </a:xfrm>
          <a:prstGeom prst="rect">
            <a:avLst/>
          </a:prstGeom>
          <a:solidFill>
            <a:schemeClr val="accent4">
              <a:lumMod val="20000"/>
              <a:lumOff val="80000"/>
            </a:schemeClr>
          </a:solidFill>
          <a:ln w="28575">
            <a:solidFill>
              <a:schemeClr val="tx1"/>
            </a:solidFill>
          </a:ln>
        </p:spPr>
        <p:txBody>
          <a:bodyPr wrap="square">
            <a:spAutoFit/>
          </a:bodyPr>
          <a:lstStyle/>
          <a:p>
            <a:pPr>
              <a:spcBef>
                <a:spcPts val="0"/>
              </a:spcBef>
              <a:spcAft>
                <a:spcPts val="0"/>
              </a:spcAft>
            </a:pPr>
            <a:r>
              <a:rPr lang="en-IN" sz="1800" dirty="0" smtClean="0"/>
              <a:t>   update result </a:t>
            </a:r>
          </a:p>
          <a:p>
            <a:pPr>
              <a:spcBef>
                <a:spcPts val="0"/>
              </a:spcBef>
              <a:spcAft>
                <a:spcPts val="0"/>
              </a:spcAft>
            </a:pPr>
            <a:r>
              <a:rPr lang="en-IN" sz="1800" dirty="0"/>
              <a:t> </a:t>
            </a:r>
            <a:r>
              <a:rPr lang="en-IN" sz="1800" dirty="0" smtClean="0"/>
              <a:t>  set </a:t>
            </a:r>
            <a:r>
              <a:rPr lang="en-IN" sz="1800" dirty="0" err="1" smtClean="0"/>
              <a:t>pass_fail</a:t>
            </a:r>
            <a:r>
              <a:rPr lang="en-IN" sz="1800" dirty="0" smtClean="0"/>
              <a:t> = r1.pass_fail,     </a:t>
            </a:r>
          </a:p>
          <a:p>
            <a:pPr>
              <a:spcBef>
                <a:spcPts val="0"/>
              </a:spcBef>
              <a:spcAft>
                <a:spcPts val="0"/>
              </a:spcAft>
            </a:pPr>
            <a:r>
              <a:rPr lang="en-IN" sz="1800" dirty="0"/>
              <a:t> </a:t>
            </a:r>
            <a:r>
              <a:rPr lang="en-IN" sz="1800" dirty="0" smtClean="0"/>
              <a:t>  grade = r1.grade</a:t>
            </a:r>
          </a:p>
          <a:p>
            <a:pPr>
              <a:spcBef>
                <a:spcPts val="0"/>
              </a:spcBef>
              <a:spcAft>
                <a:spcPts val="0"/>
              </a:spcAft>
            </a:pPr>
            <a:r>
              <a:rPr lang="en-IN" sz="1800" dirty="0" smtClean="0"/>
              <a:t>   where </a:t>
            </a:r>
            <a:r>
              <a:rPr lang="en-IN" sz="1800" dirty="0" err="1" smtClean="0"/>
              <a:t>seatno</a:t>
            </a:r>
            <a:r>
              <a:rPr lang="en-IN" sz="1800" dirty="0" smtClean="0"/>
              <a:t> = r1.seatno</a:t>
            </a:r>
          </a:p>
          <a:p>
            <a:pPr>
              <a:spcBef>
                <a:spcPts val="0"/>
              </a:spcBef>
              <a:spcAft>
                <a:spcPts val="0"/>
              </a:spcAft>
            </a:pPr>
            <a:r>
              <a:rPr lang="en-IN" sz="1800" dirty="0"/>
              <a:t> </a:t>
            </a:r>
            <a:r>
              <a:rPr lang="en-IN" sz="1800" dirty="0" smtClean="0"/>
              <a:t>  and </a:t>
            </a:r>
            <a:r>
              <a:rPr lang="en-IN" sz="1800" dirty="0" err="1" smtClean="0"/>
              <a:t>subno</a:t>
            </a:r>
            <a:r>
              <a:rPr lang="en-IN" sz="1800" dirty="0" smtClean="0"/>
              <a:t> = r1.subno;</a:t>
            </a:r>
          </a:p>
          <a:p>
            <a:pPr>
              <a:spcBef>
                <a:spcPts val="0"/>
              </a:spcBef>
              <a:spcAft>
                <a:spcPts val="0"/>
              </a:spcAft>
            </a:pPr>
            <a:r>
              <a:rPr lang="en-IN" sz="1800" dirty="0" smtClean="0"/>
              <a:t> </a:t>
            </a:r>
            <a:r>
              <a:rPr lang="en-IN" sz="1800" dirty="0" smtClean="0">
                <a:solidFill>
                  <a:srgbClr val="000000"/>
                </a:solidFill>
              </a:rPr>
              <a:t>end loop;</a:t>
            </a:r>
          </a:p>
          <a:p>
            <a:pPr>
              <a:spcBef>
                <a:spcPts val="0"/>
              </a:spcBef>
              <a:spcAft>
                <a:spcPts val="0"/>
              </a:spcAft>
            </a:pPr>
            <a:r>
              <a:rPr lang="en-IN" sz="1800" dirty="0" smtClean="0"/>
              <a:t> commit;</a:t>
            </a:r>
          </a:p>
          <a:p>
            <a:pPr>
              <a:spcBef>
                <a:spcPts val="0"/>
              </a:spcBef>
              <a:spcAft>
                <a:spcPts val="0"/>
              </a:spcAft>
            </a:pPr>
            <a:r>
              <a:rPr lang="en-IN" sz="1800" dirty="0" smtClean="0"/>
              <a:t>end;</a:t>
            </a:r>
          </a:p>
          <a:p>
            <a:pPr>
              <a:spcBef>
                <a:spcPts val="0"/>
              </a:spcBef>
              <a:spcAft>
                <a:spcPts val="0"/>
              </a:spcAft>
            </a:pPr>
            <a:r>
              <a:rPr lang="en-IN" sz="1800" dirty="0"/>
              <a:t>/</a:t>
            </a:r>
            <a:endParaRPr lang="en-IN" sz="1800" dirty="0" smtClean="0"/>
          </a:p>
        </p:txBody>
      </p:sp>
    </p:spTree>
    <p:extLst>
      <p:ext uri="{BB962C8B-B14F-4D97-AF65-F5344CB8AC3E}">
        <p14:creationId xmlns:p14="http://schemas.microsoft.com/office/powerpoint/2010/main" val="950413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15</a:t>
            </a:fld>
            <a:endParaRPr lang="en-US"/>
          </a:p>
        </p:txBody>
      </p:sp>
      <p:sp>
        <p:nvSpPr>
          <p:cNvPr id="7" name="Text Placeholder 2"/>
          <p:cNvSpPr txBox="1">
            <a:spLocks/>
          </p:cNvSpPr>
          <p:nvPr/>
        </p:nvSpPr>
        <p:spPr>
          <a:xfrm>
            <a:off x="314058" y="381000"/>
            <a:ext cx="7763142"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The SELECT FOR UPDATE statement</a:t>
            </a:r>
            <a:endParaRPr lang="en-IN" sz="2800" dirty="0">
              <a:solidFill>
                <a:srgbClr val="C00000"/>
              </a:solidFill>
            </a:endParaRPr>
          </a:p>
        </p:txBody>
      </p:sp>
      <p:sp>
        <p:nvSpPr>
          <p:cNvPr id="6" name="Rectangle 5"/>
          <p:cNvSpPr/>
          <p:nvPr/>
        </p:nvSpPr>
        <p:spPr>
          <a:xfrm>
            <a:off x="457200" y="1524000"/>
            <a:ext cx="8153400" cy="5016758"/>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spcBef>
                <a:spcPts val="0"/>
              </a:spcBef>
              <a:spcAft>
                <a:spcPts val="0"/>
              </a:spcAft>
              <a:buFont typeface="Wingdings" pitchFamily="2" charset="2"/>
              <a:buChar char="Ø"/>
            </a:pPr>
            <a:r>
              <a:rPr lang="en-IN" sz="2000" dirty="0" smtClean="0">
                <a:solidFill>
                  <a:schemeClr val="tx1">
                    <a:lumMod val="75000"/>
                  </a:schemeClr>
                </a:solidFill>
              </a:rPr>
              <a:t>The SELECT FOR UPDATE command is used in cursors to lock the affected rows in exclusive mode.</a:t>
            </a:r>
          </a:p>
          <a:p>
            <a:pPr marL="285750" indent="-285750">
              <a:spcBef>
                <a:spcPts val="0"/>
              </a:spcBef>
              <a:spcAft>
                <a:spcPts val="0"/>
              </a:spcAft>
              <a:buFont typeface="Wingdings" pitchFamily="2" charset="2"/>
              <a:buChar char="Ø"/>
            </a:pPr>
            <a:r>
              <a:rPr lang="en-IN" sz="2000" dirty="0" smtClean="0">
                <a:solidFill>
                  <a:schemeClr val="tx1">
                    <a:lumMod val="75000"/>
                  </a:schemeClr>
                </a:solidFill>
              </a:rPr>
              <a:t>Locks are broadly divided in two types – SHARED locks and EXCLUSIVE locks.</a:t>
            </a:r>
          </a:p>
          <a:p>
            <a:pPr marL="285750" indent="-285750">
              <a:spcBef>
                <a:spcPts val="0"/>
              </a:spcBef>
              <a:spcAft>
                <a:spcPts val="0"/>
              </a:spcAft>
              <a:buFont typeface="Wingdings" pitchFamily="2" charset="2"/>
              <a:buChar char="Ø"/>
            </a:pPr>
            <a:r>
              <a:rPr lang="en-IN" sz="2000" dirty="0" smtClean="0">
                <a:solidFill>
                  <a:schemeClr val="tx1">
                    <a:lumMod val="75000"/>
                  </a:schemeClr>
                </a:solidFill>
              </a:rPr>
              <a:t>Shared locks means users can only read the records but cannot change them(i.e. no DMLs allowed on those records which are locked in shared mode).</a:t>
            </a:r>
          </a:p>
          <a:p>
            <a:pPr marL="285750" indent="-285750">
              <a:spcBef>
                <a:spcPts val="0"/>
              </a:spcBef>
              <a:spcAft>
                <a:spcPts val="0"/>
              </a:spcAft>
              <a:buFont typeface="Wingdings" pitchFamily="2" charset="2"/>
              <a:buChar char="Ø"/>
            </a:pPr>
            <a:r>
              <a:rPr lang="en-IN" sz="2000" dirty="0" smtClean="0">
                <a:solidFill>
                  <a:schemeClr val="tx1">
                    <a:lumMod val="75000"/>
                  </a:schemeClr>
                </a:solidFill>
              </a:rPr>
              <a:t>Exclusive locks means except the user who has locked the records in exclusive mode, no other user can read or modify them.</a:t>
            </a:r>
          </a:p>
          <a:p>
            <a:pPr marL="285750" indent="-285750">
              <a:spcBef>
                <a:spcPts val="0"/>
              </a:spcBef>
              <a:spcAft>
                <a:spcPts val="0"/>
              </a:spcAft>
              <a:buFont typeface="Wingdings" pitchFamily="2" charset="2"/>
              <a:buChar char="Ø"/>
            </a:pPr>
            <a:r>
              <a:rPr lang="en-IN" sz="2000" dirty="0" smtClean="0">
                <a:solidFill>
                  <a:schemeClr val="tx1">
                    <a:lumMod val="75000"/>
                  </a:schemeClr>
                </a:solidFill>
              </a:rPr>
              <a:t>Whenever an user executes a DML command, the affected records are locked in exclusive mode by Oracle. Which means no other user can read or change those records.</a:t>
            </a:r>
          </a:p>
          <a:p>
            <a:pPr marL="285750" indent="-285750">
              <a:spcBef>
                <a:spcPts val="0"/>
              </a:spcBef>
              <a:spcAft>
                <a:spcPts val="0"/>
              </a:spcAft>
              <a:buFont typeface="Wingdings" pitchFamily="2" charset="2"/>
              <a:buChar char="Ø"/>
            </a:pPr>
            <a:r>
              <a:rPr lang="en-IN" sz="2000" dirty="0" smtClean="0">
                <a:solidFill>
                  <a:schemeClr val="tx1">
                    <a:lumMod val="75000"/>
                  </a:schemeClr>
                </a:solidFill>
              </a:rPr>
              <a:t>By default, the SELECT command does not lock any records.</a:t>
            </a:r>
          </a:p>
          <a:p>
            <a:pPr marL="285750" indent="-285750">
              <a:spcBef>
                <a:spcPts val="0"/>
              </a:spcBef>
              <a:spcAft>
                <a:spcPts val="0"/>
              </a:spcAft>
              <a:buFont typeface="Wingdings" pitchFamily="2" charset="2"/>
              <a:buChar char="Ø"/>
            </a:pPr>
            <a:r>
              <a:rPr lang="en-IN" sz="2000" dirty="0" smtClean="0">
                <a:solidFill>
                  <a:schemeClr val="tx1">
                    <a:lumMod val="75000"/>
                  </a:schemeClr>
                </a:solidFill>
              </a:rPr>
              <a:t>If you use the SELECT FOR UPDATE command then exclusive locking takes place</a:t>
            </a:r>
          </a:p>
          <a:p>
            <a:pPr marL="285750" indent="-285750">
              <a:spcBef>
                <a:spcPts val="0"/>
              </a:spcBef>
              <a:spcAft>
                <a:spcPts val="0"/>
              </a:spcAft>
              <a:buFont typeface="Wingdings" pitchFamily="2" charset="2"/>
              <a:buChar char="Ø"/>
            </a:pPr>
            <a:endParaRPr lang="en-IN" sz="2000" dirty="0" smtClean="0">
              <a:solidFill>
                <a:schemeClr val="tx1">
                  <a:lumMod val="75000"/>
                </a:schemeClr>
              </a:solidFill>
            </a:endParaRPr>
          </a:p>
        </p:txBody>
      </p:sp>
    </p:spTree>
    <p:extLst>
      <p:ext uri="{BB962C8B-B14F-4D97-AF65-F5344CB8AC3E}">
        <p14:creationId xmlns:p14="http://schemas.microsoft.com/office/powerpoint/2010/main" val="340519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16</a:t>
            </a:fld>
            <a:endParaRPr lang="en-US"/>
          </a:p>
        </p:txBody>
      </p:sp>
      <p:sp>
        <p:nvSpPr>
          <p:cNvPr id="7" name="Text Placeholder 2"/>
          <p:cNvSpPr txBox="1">
            <a:spLocks/>
          </p:cNvSpPr>
          <p:nvPr/>
        </p:nvSpPr>
        <p:spPr>
          <a:xfrm>
            <a:off x="314058" y="381000"/>
            <a:ext cx="7763142"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The SELECT FOR UPDATE statement</a:t>
            </a:r>
            <a:endParaRPr lang="en-IN" sz="2800" dirty="0">
              <a:solidFill>
                <a:srgbClr val="C00000"/>
              </a:solidFill>
            </a:endParaRPr>
          </a:p>
        </p:txBody>
      </p:sp>
      <p:sp>
        <p:nvSpPr>
          <p:cNvPr id="6" name="Rectangle 5"/>
          <p:cNvSpPr/>
          <p:nvPr/>
        </p:nvSpPr>
        <p:spPr>
          <a:xfrm>
            <a:off x="314058" y="1295400"/>
            <a:ext cx="8296542" cy="5478423"/>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spcBef>
                <a:spcPts val="0"/>
              </a:spcBef>
              <a:spcAft>
                <a:spcPts val="0"/>
              </a:spcAft>
              <a:buFont typeface="Wingdings" pitchFamily="2" charset="2"/>
              <a:buChar char="Ø"/>
            </a:pPr>
            <a:r>
              <a:rPr lang="en-IN" sz="2000" dirty="0" smtClean="0">
                <a:solidFill>
                  <a:schemeClr val="tx1">
                    <a:lumMod val="75000"/>
                  </a:schemeClr>
                </a:solidFill>
              </a:rPr>
              <a:t>In cursors, we can use the SELECT FOR UPDATE command </a:t>
            </a:r>
          </a:p>
          <a:p>
            <a:pPr lvl="1">
              <a:spcBef>
                <a:spcPts val="600"/>
              </a:spcBef>
              <a:spcAft>
                <a:spcPts val="600"/>
              </a:spcAft>
            </a:pPr>
            <a:r>
              <a:rPr lang="en-IN" sz="2000" dirty="0" smtClean="0">
                <a:solidFill>
                  <a:srgbClr val="C00000"/>
                </a:solidFill>
              </a:rPr>
              <a:t>cursor c1 is select </a:t>
            </a:r>
            <a:r>
              <a:rPr lang="en-IN" sz="2000" dirty="0" err="1" smtClean="0">
                <a:solidFill>
                  <a:srgbClr val="C00000"/>
                </a:solidFill>
              </a:rPr>
              <a:t>empno</a:t>
            </a:r>
            <a:r>
              <a:rPr lang="en-IN" sz="2000" dirty="0" smtClean="0">
                <a:solidFill>
                  <a:srgbClr val="C00000"/>
                </a:solidFill>
              </a:rPr>
              <a:t>, </a:t>
            </a:r>
            <a:r>
              <a:rPr lang="en-IN" sz="2000" dirty="0" err="1" smtClean="0">
                <a:solidFill>
                  <a:srgbClr val="C00000"/>
                </a:solidFill>
              </a:rPr>
              <a:t>ename</a:t>
            </a:r>
            <a:r>
              <a:rPr lang="en-IN" sz="2000" dirty="0" smtClean="0">
                <a:solidFill>
                  <a:srgbClr val="C00000"/>
                </a:solidFill>
              </a:rPr>
              <a:t>, </a:t>
            </a:r>
            <a:r>
              <a:rPr lang="en-IN" sz="2000" dirty="0" err="1" smtClean="0">
                <a:solidFill>
                  <a:srgbClr val="C00000"/>
                </a:solidFill>
              </a:rPr>
              <a:t>sal</a:t>
            </a:r>
            <a:r>
              <a:rPr lang="en-IN" sz="2000" dirty="0" smtClean="0">
                <a:solidFill>
                  <a:srgbClr val="C00000"/>
                </a:solidFill>
              </a:rPr>
              <a:t> from </a:t>
            </a:r>
            <a:r>
              <a:rPr lang="en-IN" sz="2000" dirty="0" err="1" smtClean="0">
                <a:solidFill>
                  <a:srgbClr val="C00000"/>
                </a:solidFill>
              </a:rPr>
              <a:t>emp</a:t>
            </a:r>
            <a:endParaRPr lang="en-IN" sz="2000" dirty="0" smtClean="0">
              <a:solidFill>
                <a:srgbClr val="C00000"/>
              </a:solidFill>
            </a:endParaRPr>
          </a:p>
          <a:p>
            <a:pPr lvl="1">
              <a:spcBef>
                <a:spcPts val="600"/>
              </a:spcBef>
              <a:spcAft>
                <a:spcPts val="600"/>
              </a:spcAft>
            </a:pPr>
            <a:r>
              <a:rPr lang="en-IN" sz="2000" dirty="0" smtClean="0">
                <a:solidFill>
                  <a:srgbClr val="C00000"/>
                </a:solidFill>
              </a:rPr>
              <a:t>where </a:t>
            </a:r>
            <a:r>
              <a:rPr lang="en-IN" sz="2000" dirty="0" err="1" smtClean="0">
                <a:solidFill>
                  <a:srgbClr val="C00000"/>
                </a:solidFill>
              </a:rPr>
              <a:t>deptno</a:t>
            </a:r>
            <a:r>
              <a:rPr lang="en-IN" sz="2000" dirty="0" smtClean="0">
                <a:solidFill>
                  <a:srgbClr val="C00000"/>
                </a:solidFill>
              </a:rPr>
              <a:t> = 30 for update;</a:t>
            </a:r>
          </a:p>
          <a:p>
            <a:pPr lvl="1">
              <a:spcBef>
                <a:spcPts val="600"/>
              </a:spcBef>
              <a:spcAft>
                <a:spcPts val="600"/>
              </a:spcAft>
            </a:pPr>
            <a:r>
              <a:rPr lang="en-IN" sz="2000" dirty="0" smtClean="0"/>
              <a:t>or</a:t>
            </a:r>
          </a:p>
          <a:p>
            <a:pPr lvl="1">
              <a:spcBef>
                <a:spcPts val="600"/>
              </a:spcBef>
              <a:spcAft>
                <a:spcPts val="600"/>
              </a:spcAft>
            </a:pPr>
            <a:r>
              <a:rPr lang="en-IN" sz="2000" dirty="0">
                <a:solidFill>
                  <a:srgbClr val="C00000"/>
                </a:solidFill>
              </a:rPr>
              <a:t>cursor c1 is select </a:t>
            </a:r>
            <a:r>
              <a:rPr lang="en-IN" sz="2000" dirty="0" err="1">
                <a:solidFill>
                  <a:srgbClr val="C00000"/>
                </a:solidFill>
              </a:rPr>
              <a:t>empno</a:t>
            </a:r>
            <a:r>
              <a:rPr lang="en-IN" sz="2000" dirty="0">
                <a:solidFill>
                  <a:srgbClr val="C00000"/>
                </a:solidFill>
              </a:rPr>
              <a:t>, </a:t>
            </a:r>
            <a:r>
              <a:rPr lang="en-IN" sz="2000" dirty="0" err="1">
                <a:solidFill>
                  <a:srgbClr val="C00000"/>
                </a:solidFill>
              </a:rPr>
              <a:t>ename</a:t>
            </a:r>
            <a:r>
              <a:rPr lang="en-IN" sz="2000" dirty="0">
                <a:solidFill>
                  <a:srgbClr val="C00000"/>
                </a:solidFill>
              </a:rPr>
              <a:t>, </a:t>
            </a:r>
            <a:r>
              <a:rPr lang="en-IN" sz="2000" dirty="0" err="1">
                <a:solidFill>
                  <a:srgbClr val="C00000"/>
                </a:solidFill>
              </a:rPr>
              <a:t>sal</a:t>
            </a:r>
            <a:r>
              <a:rPr lang="en-IN" sz="2000" dirty="0">
                <a:solidFill>
                  <a:srgbClr val="C00000"/>
                </a:solidFill>
              </a:rPr>
              <a:t> from </a:t>
            </a:r>
            <a:r>
              <a:rPr lang="en-IN" sz="2000" dirty="0" err="1">
                <a:solidFill>
                  <a:srgbClr val="C00000"/>
                </a:solidFill>
              </a:rPr>
              <a:t>emp</a:t>
            </a:r>
            <a:endParaRPr lang="en-IN" sz="2000" dirty="0">
              <a:solidFill>
                <a:srgbClr val="C00000"/>
              </a:solidFill>
            </a:endParaRPr>
          </a:p>
          <a:p>
            <a:pPr lvl="1">
              <a:spcBef>
                <a:spcPts val="600"/>
              </a:spcBef>
              <a:spcAft>
                <a:spcPts val="600"/>
              </a:spcAft>
            </a:pPr>
            <a:r>
              <a:rPr lang="en-IN" sz="2000" dirty="0">
                <a:solidFill>
                  <a:srgbClr val="C00000"/>
                </a:solidFill>
              </a:rPr>
              <a:t>where </a:t>
            </a:r>
            <a:r>
              <a:rPr lang="en-IN" sz="2000" dirty="0" err="1">
                <a:solidFill>
                  <a:srgbClr val="C00000"/>
                </a:solidFill>
              </a:rPr>
              <a:t>deptno</a:t>
            </a:r>
            <a:r>
              <a:rPr lang="en-IN" sz="2000" dirty="0">
                <a:solidFill>
                  <a:srgbClr val="C00000"/>
                </a:solidFill>
              </a:rPr>
              <a:t> = 30 for </a:t>
            </a:r>
            <a:r>
              <a:rPr lang="en-IN" sz="2000" dirty="0" smtClean="0">
                <a:solidFill>
                  <a:srgbClr val="C00000"/>
                </a:solidFill>
              </a:rPr>
              <a:t>update of </a:t>
            </a:r>
            <a:r>
              <a:rPr lang="en-IN" sz="2000" dirty="0" err="1" smtClean="0">
                <a:solidFill>
                  <a:srgbClr val="C00000"/>
                </a:solidFill>
              </a:rPr>
              <a:t>sal</a:t>
            </a:r>
            <a:r>
              <a:rPr lang="en-IN" sz="2000" dirty="0" smtClean="0">
                <a:solidFill>
                  <a:srgbClr val="C00000"/>
                </a:solidFill>
              </a:rPr>
              <a:t>;</a:t>
            </a:r>
            <a:endParaRPr lang="en-IN" sz="2000" dirty="0">
              <a:solidFill>
                <a:srgbClr val="C00000"/>
              </a:solidFill>
            </a:endParaRPr>
          </a:p>
          <a:p>
            <a:pPr marL="285750" indent="-285750">
              <a:spcBef>
                <a:spcPts val="0"/>
              </a:spcBef>
              <a:spcAft>
                <a:spcPts val="0"/>
              </a:spcAft>
              <a:buFont typeface="Wingdings" pitchFamily="2" charset="2"/>
              <a:buChar char="Ø"/>
            </a:pPr>
            <a:r>
              <a:rPr lang="en-IN" sz="2000" dirty="0" smtClean="0">
                <a:solidFill>
                  <a:schemeClr val="tx1">
                    <a:lumMod val="75000"/>
                  </a:schemeClr>
                </a:solidFill>
              </a:rPr>
              <a:t>When the above cursor is opened, the records which are part of the cursor are locked in exclusive mode. i.e. no other user can read those records or change those records </a:t>
            </a:r>
            <a:r>
              <a:rPr lang="en-IN" sz="2000" b="1" dirty="0" smtClean="0"/>
              <a:t>till the transaction ends</a:t>
            </a:r>
            <a:r>
              <a:rPr lang="en-IN" sz="2000" dirty="0" smtClean="0">
                <a:solidFill>
                  <a:schemeClr val="tx1">
                    <a:lumMod val="75000"/>
                  </a:schemeClr>
                </a:solidFill>
              </a:rPr>
              <a:t>.</a:t>
            </a:r>
          </a:p>
          <a:p>
            <a:pPr marL="285750" indent="-285750">
              <a:spcBef>
                <a:spcPts val="0"/>
              </a:spcBef>
              <a:spcAft>
                <a:spcPts val="0"/>
              </a:spcAft>
              <a:buFont typeface="Wingdings" pitchFamily="2" charset="2"/>
              <a:buChar char="Ø"/>
            </a:pPr>
            <a:r>
              <a:rPr lang="en-IN" sz="2000" dirty="0" smtClean="0">
                <a:solidFill>
                  <a:schemeClr val="tx1">
                    <a:lumMod val="75000"/>
                  </a:schemeClr>
                </a:solidFill>
              </a:rPr>
              <a:t>With the above cursor definition, whenever  the UPDATE or DELETE command is to be used on the records from the cursor, the syntax is:</a:t>
            </a:r>
          </a:p>
          <a:p>
            <a:pPr lvl="1">
              <a:spcBef>
                <a:spcPts val="0"/>
              </a:spcBef>
              <a:spcAft>
                <a:spcPts val="0"/>
              </a:spcAft>
            </a:pPr>
            <a:r>
              <a:rPr lang="en-IN" sz="2000" dirty="0" smtClean="0">
                <a:solidFill>
                  <a:srgbClr val="C00000"/>
                </a:solidFill>
              </a:rPr>
              <a:t>update </a:t>
            </a:r>
            <a:r>
              <a:rPr lang="en-IN" sz="2000" dirty="0" err="1" smtClean="0">
                <a:solidFill>
                  <a:srgbClr val="C00000"/>
                </a:solidFill>
              </a:rPr>
              <a:t>emp</a:t>
            </a:r>
            <a:r>
              <a:rPr lang="en-IN" sz="2000" dirty="0" smtClean="0">
                <a:solidFill>
                  <a:srgbClr val="C00000"/>
                </a:solidFill>
              </a:rPr>
              <a:t> set </a:t>
            </a:r>
            <a:r>
              <a:rPr lang="en-IN" sz="2000" dirty="0" err="1" smtClean="0">
                <a:solidFill>
                  <a:srgbClr val="C00000"/>
                </a:solidFill>
              </a:rPr>
              <a:t>sal</a:t>
            </a:r>
            <a:r>
              <a:rPr lang="en-IN" sz="2000" dirty="0" smtClean="0">
                <a:solidFill>
                  <a:srgbClr val="C00000"/>
                </a:solidFill>
              </a:rPr>
              <a:t> = </a:t>
            </a:r>
            <a:r>
              <a:rPr lang="en-IN" sz="2000" dirty="0" err="1" smtClean="0">
                <a:solidFill>
                  <a:srgbClr val="C00000"/>
                </a:solidFill>
              </a:rPr>
              <a:t>sal</a:t>
            </a:r>
            <a:r>
              <a:rPr lang="en-IN" sz="2000" dirty="0" smtClean="0">
                <a:solidFill>
                  <a:srgbClr val="C00000"/>
                </a:solidFill>
              </a:rPr>
              <a:t>*1.1 where current of c1;</a:t>
            </a:r>
          </a:p>
          <a:p>
            <a:pPr lvl="1">
              <a:spcBef>
                <a:spcPts val="0"/>
              </a:spcBef>
              <a:spcAft>
                <a:spcPts val="0"/>
              </a:spcAft>
            </a:pPr>
            <a:r>
              <a:rPr lang="en-IN" sz="2000" dirty="0" smtClean="0"/>
              <a:t>or</a:t>
            </a:r>
          </a:p>
          <a:p>
            <a:pPr lvl="1">
              <a:spcBef>
                <a:spcPts val="0"/>
              </a:spcBef>
              <a:spcAft>
                <a:spcPts val="0"/>
              </a:spcAft>
            </a:pPr>
            <a:r>
              <a:rPr lang="en-IN" sz="2000" dirty="0" smtClean="0">
                <a:solidFill>
                  <a:srgbClr val="C00000"/>
                </a:solidFill>
              </a:rPr>
              <a:t>delete from </a:t>
            </a:r>
            <a:r>
              <a:rPr lang="en-IN" sz="2000" dirty="0" err="1" smtClean="0">
                <a:solidFill>
                  <a:srgbClr val="C00000"/>
                </a:solidFill>
              </a:rPr>
              <a:t>emp</a:t>
            </a:r>
            <a:r>
              <a:rPr lang="en-IN" sz="2000" dirty="0" smtClean="0">
                <a:solidFill>
                  <a:srgbClr val="C00000"/>
                </a:solidFill>
              </a:rPr>
              <a:t> where current of c1;</a:t>
            </a:r>
          </a:p>
          <a:p>
            <a:pPr marL="285750" indent="-285750">
              <a:spcBef>
                <a:spcPts val="0"/>
              </a:spcBef>
              <a:spcAft>
                <a:spcPts val="0"/>
              </a:spcAft>
              <a:buFont typeface="Wingdings" pitchFamily="2" charset="2"/>
              <a:buChar char="Ø"/>
            </a:pPr>
            <a:r>
              <a:rPr lang="en-IN" sz="2000" b="1" dirty="0" smtClean="0">
                <a:solidFill>
                  <a:schemeClr val="tx1">
                    <a:lumMod val="75000"/>
                  </a:schemeClr>
                </a:solidFill>
              </a:rPr>
              <a:t>current of c1 </a:t>
            </a:r>
            <a:r>
              <a:rPr lang="en-IN" sz="2000" dirty="0" smtClean="0">
                <a:solidFill>
                  <a:schemeClr val="tx1">
                    <a:lumMod val="75000"/>
                  </a:schemeClr>
                </a:solidFill>
              </a:rPr>
              <a:t>means whichever is the current record being accessed</a:t>
            </a:r>
            <a:endParaRPr lang="en-IN" sz="2000" dirty="0">
              <a:solidFill>
                <a:schemeClr val="tx1">
                  <a:lumMod val="75000"/>
                </a:schemeClr>
              </a:solidFill>
            </a:endParaRPr>
          </a:p>
        </p:txBody>
      </p:sp>
    </p:spTree>
    <p:extLst>
      <p:ext uri="{BB962C8B-B14F-4D97-AF65-F5344CB8AC3E}">
        <p14:creationId xmlns:p14="http://schemas.microsoft.com/office/powerpoint/2010/main" val="3692453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17</a:t>
            </a:fld>
            <a:endParaRPr lang="en-US"/>
          </a:p>
        </p:txBody>
      </p:sp>
      <p:sp>
        <p:nvSpPr>
          <p:cNvPr id="5" name="Rectangle 4"/>
          <p:cNvSpPr/>
          <p:nvPr/>
        </p:nvSpPr>
        <p:spPr>
          <a:xfrm>
            <a:off x="173764" y="685800"/>
            <a:ext cx="8589236" cy="923330"/>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0"/>
              </a:spcAft>
            </a:pPr>
            <a:r>
              <a:rPr lang="en-IN" sz="1800" dirty="0" smtClean="0">
                <a:solidFill>
                  <a:schemeClr val="accent2">
                    <a:lumMod val="50000"/>
                  </a:schemeClr>
                </a:solidFill>
              </a:rPr>
              <a:t>Write a PL/SQL block which will give a raise of 5% to all managers if their salary is more than 10000 and they have worked for </a:t>
            </a:r>
            <a:r>
              <a:rPr lang="en-IN" sz="1800" dirty="0" err="1" smtClean="0">
                <a:solidFill>
                  <a:schemeClr val="accent2">
                    <a:lumMod val="50000"/>
                  </a:schemeClr>
                </a:solidFill>
              </a:rPr>
              <a:t>atleast</a:t>
            </a:r>
            <a:r>
              <a:rPr lang="en-IN" sz="1800" dirty="0" smtClean="0">
                <a:solidFill>
                  <a:schemeClr val="accent2">
                    <a:lumMod val="50000"/>
                  </a:schemeClr>
                </a:solidFill>
              </a:rPr>
              <a:t> five years</a:t>
            </a:r>
            <a:r>
              <a:rPr lang="en-IN" sz="1800" dirty="0" smtClean="0">
                <a:solidFill>
                  <a:schemeClr val="accent2">
                    <a:lumMod val="50000"/>
                  </a:schemeClr>
                </a:solidFill>
              </a:rPr>
              <a:t>. Insert details in table senior(</a:t>
            </a:r>
            <a:r>
              <a:rPr lang="en-IN" sz="1800" dirty="0" err="1" smtClean="0">
                <a:solidFill>
                  <a:schemeClr val="accent2">
                    <a:lumMod val="50000"/>
                  </a:schemeClr>
                </a:solidFill>
              </a:rPr>
              <a:t>empno</a:t>
            </a:r>
            <a:r>
              <a:rPr lang="en-IN" sz="1800" dirty="0" smtClean="0">
                <a:solidFill>
                  <a:schemeClr val="accent2">
                    <a:lumMod val="50000"/>
                  </a:schemeClr>
                </a:solidFill>
              </a:rPr>
              <a:t>, </a:t>
            </a:r>
            <a:r>
              <a:rPr lang="en-IN" sz="1800" dirty="0" err="1" smtClean="0">
                <a:solidFill>
                  <a:schemeClr val="accent2">
                    <a:lumMod val="50000"/>
                  </a:schemeClr>
                </a:solidFill>
              </a:rPr>
              <a:t>raise_dt</a:t>
            </a:r>
            <a:r>
              <a:rPr lang="en-IN" sz="1800" dirty="0" smtClean="0">
                <a:solidFill>
                  <a:schemeClr val="accent2">
                    <a:lumMod val="50000"/>
                  </a:schemeClr>
                </a:solidFill>
              </a:rPr>
              <a:t>).</a:t>
            </a:r>
            <a:endParaRPr lang="en-IN" sz="1800" dirty="0" smtClean="0">
              <a:solidFill>
                <a:schemeClr val="tx2"/>
              </a:solidFill>
            </a:endParaRPr>
          </a:p>
        </p:txBody>
      </p:sp>
      <p:sp>
        <p:nvSpPr>
          <p:cNvPr id="6" name="Rectangle 5"/>
          <p:cNvSpPr/>
          <p:nvPr/>
        </p:nvSpPr>
        <p:spPr>
          <a:xfrm>
            <a:off x="173764" y="1752600"/>
            <a:ext cx="8589236" cy="5016758"/>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2000" dirty="0" smtClean="0">
                <a:solidFill>
                  <a:schemeClr val="tx1">
                    <a:lumMod val="75000"/>
                  </a:schemeClr>
                </a:solidFill>
              </a:rPr>
              <a:t>declare</a:t>
            </a:r>
          </a:p>
          <a:p>
            <a:pPr>
              <a:spcBef>
                <a:spcPts val="0"/>
              </a:spcBef>
              <a:spcAft>
                <a:spcPts val="0"/>
              </a:spcAft>
            </a:pPr>
            <a:r>
              <a:rPr lang="en-IN" sz="2000" dirty="0">
                <a:solidFill>
                  <a:schemeClr val="tx1">
                    <a:lumMod val="75000"/>
                  </a:schemeClr>
                </a:solidFill>
              </a:rPr>
              <a:t> </a:t>
            </a:r>
            <a:r>
              <a:rPr lang="en-IN" sz="2000" dirty="0" smtClean="0">
                <a:solidFill>
                  <a:schemeClr val="tx1">
                    <a:lumMod val="75000"/>
                  </a:schemeClr>
                </a:solidFill>
              </a:rPr>
              <a:t>  cursor c1 is select </a:t>
            </a:r>
            <a:r>
              <a:rPr lang="en-IN" sz="2000" dirty="0" err="1" smtClean="0">
                <a:solidFill>
                  <a:schemeClr val="tx1">
                    <a:lumMod val="75000"/>
                  </a:schemeClr>
                </a:solidFill>
              </a:rPr>
              <a:t>empno</a:t>
            </a:r>
            <a:r>
              <a:rPr lang="en-IN" sz="2000" dirty="0" smtClean="0">
                <a:solidFill>
                  <a:schemeClr val="tx1">
                    <a:lumMod val="75000"/>
                  </a:schemeClr>
                </a:solidFill>
              </a:rPr>
              <a:t>, </a:t>
            </a:r>
            <a:r>
              <a:rPr lang="en-IN" sz="2000" dirty="0" err="1" smtClean="0">
                <a:solidFill>
                  <a:schemeClr val="tx1">
                    <a:lumMod val="75000"/>
                  </a:schemeClr>
                </a:solidFill>
              </a:rPr>
              <a:t>sal</a:t>
            </a:r>
            <a:r>
              <a:rPr lang="en-IN" sz="2000" dirty="0" smtClean="0">
                <a:solidFill>
                  <a:schemeClr val="tx1">
                    <a:lumMod val="75000"/>
                  </a:schemeClr>
                </a:solidFill>
              </a:rPr>
              <a:t>, </a:t>
            </a:r>
            <a:r>
              <a:rPr lang="en-IN" sz="2000" dirty="0" err="1" smtClean="0">
                <a:solidFill>
                  <a:schemeClr val="tx1">
                    <a:lumMod val="75000"/>
                  </a:schemeClr>
                </a:solidFill>
              </a:rPr>
              <a:t>hiredate</a:t>
            </a:r>
            <a:r>
              <a:rPr lang="en-IN" sz="2000" dirty="0" smtClean="0">
                <a:solidFill>
                  <a:schemeClr val="tx1">
                    <a:lumMod val="75000"/>
                  </a:schemeClr>
                </a:solidFill>
              </a:rPr>
              <a:t> from </a:t>
            </a:r>
            <a:r>
              <a:rPr lang="en-IN" sz="2000" dirty="0" err="1" smtClean="0">
                <a:solidFill>
                  <a:schemeClr val="tx1">
                    <a:lumMod val="75000"/>
                  </a:schemeClr>
                </a:solidFill>
              </a:rPr>
              <a:t>emp</a:t>
            </a:r>
            <a:r>
              <a:rPr lang="en-IN" sz="2000" dirty="0" smtClean="0">
                <a:solidFill>
                  <a:schemeClr val="tx1">
                    <a:lumMod val="75000"/>
                  </a:schemeClr>
                </a:solidFill>
              </a:rPr>
              <a:t> </a:t>
            </a:r>
          </a:p>
          <a:p>
            <a:pPr>
              <a:spcBef>
                <a:spcPts val="0"/>
              </a:spcBef>
              <a:spcAft>
                <a:spcPts val="0"/>
              </a:spcAft>
            </a:pPr>
            <a:r>
              <a:rPr lang="en-IN" sz="2000" dirty="0">
                <a:solidFill>
                  <a:schemeClr val="tx1">
                    <a:lumMod val="75000"/>
                  </a:schemeClr>
                </a:solidFill>
              </a:rPr>
              <a:t> </a:t>
            </a:r>
            <a:r>
              <a:rPr lang="en-IN" sz="2000" dirty="0" smtClean="0">
                <a:solidFill>
                  <a:schemeClr val="tx1">
                    <a:lumMod val="75000"/>
                  </a:schemeClr>
                </a:solidFill>
              </a:rPr>
              <a:t>  where </a:t>
            </a:r>
            <a:r>
              <a:rPr lang="en-IN" sz="2000" dirty="0" err="1" smtClean="0">
                <a:solidFill>
                  <a:schemeClr val="tx1">
                    <a:lumMod val="75000"/>
                  </a:schemeClr>
                </a:solidFill>
              </a:rPr>
              <a:t>sal</a:t>
            </a:r>
            <a:r>
              <a:rPr lang="en-IN" sz="2000" dirty="0" smtClean="0">
                <a:solidFill>
                  <a:schemeClr val="tx1">
                    <a:lumMod val="75000"/>
                  </a:schemeClr>
                </a:solidFill>
              </a:rPr>
              <a:t> &gt; 10000 and upper(job) = ‘MANAGER’ </a:t>
            </a:r>
            <a:r>
              <a:rPr lang="en-IN" sz="2000" dirty="0" smtClean="0">
                <a:solidFill>
                  <a:srgbClr val="C00000"/>
                </a:solidFill>
              </a:rPr>
              <a:t>for update of </a:t>
            </a:r>
            <a:r>
              <a:rPr lang="en-IN" sz="2000" dirty="0" err="1" smtClean="0">
                <a:solidFill>
                  <a:srgbClr val="C00000"/>
                </a:solidFill>
              </a:rPr>
              <a:t>sal</a:t>
            </a:r>
            <a:r>
              <a:rPr lang="en-IN" sz="2000" dirty="0" smtClean="0">
                <a:solidFill>
                  <a:schemeClr val="tx1">
                    <a:lumMod val="75000"/>
                  </a:schemeClr>
                </a:solidFill>
              </a:rPr>
              <a:t>;</a:t>
            </a:r>
          </a:p>
          <a:p>
            <a:pPr>
              <a:spcBef>
                <a:spcPts val="0"/>
              </a:spcBef>
              <a:spcAft>
                <a:spcPts val="0"/>
              </a:spcAft>
            </a:pPr>
            <a:r>
              <a:rPr lang="en-IN" sz="2000" dirty="0" smtClean="0">
                <a:solidFill>
                  <a:schemeClr val="tx1">
                    <a:lumMod val="75000"/>
                  </a:schemeClr>
                </a:solidFill>
              </a:rPr>
              <a:t>begin</a:t>
            </a:r>
          </a:p>
          <a:p>
            <a:pPr>
              <a:spcBef>
                <a:spcPts val="0"/>
              </a:spcBef>
              <a:spcAft>
                <a:spcPts val="0"/>
              </a:spcAft>
            </a:pPr>
            <a:r>
              <a:rPr lang="en-IN" sz="2000" dirty="0" smtClean="0">
                <a:solidFill>
                  <a:schemeClr val="tx1">
                    <a:lumMod val="75000"/>
                  </a:schemeClr>
                </a:solidFill>
              </a:rPr>
              <a:t>   for r1 in </a:t>
            </a:r>
            <a:r>
              <a:rPr lang="en-IN" sz="2000" dirty="0" smtClean="0">
                <a:solidFill>
                  <a:schemeClr val="tx1">
                    <a:lumMod val="75000"/>
                  </a:schemeClr>
                </a:solidFill>
              </a:rPr>
              <a:t>c1</a:t>
            </a:r>
            <a:r>
              <a:rPr lang="en-IN" sz="2000" dirty="0">
                <a:solidFill>
                  <a:srgbClr val="00B050"/>
                </a:solidFill>
              </a:rPr>
              <a:t> </a:t>
            </a:r>
            <a:r>
              <a:rPr lang="en-IN" sz="2000" dirty="0" smtClean="0">
                <a:solidFill>
                  <a:srgbClr val="00B050"/>
                </a:solidFill>
              </a:rPr>
              <a:t>-- all records of cursor c1 are locked in exclusive mode</a:t>
            </a:r>
            <a:endParaRPr lang="en-IN" sz="2000" dirty="0" smtClean="0">
              <a:solidFill>
                <a:schemeClr val="tx1">
                  <a:lumMod val="75000"/>
                </a:schemeClr>
              </a:solidFill>
            </a:endParaRPr>
          </a:p>
          <a:p>
            <a:pPr>
              <a:spcBef>
                <a:spcPts val="0"/>
              </a:spcBef>
              <a:spcAft>
                <a:spcPts val="0"/>
              </a:spcAft>
            </a:pPr>
            <a:r>
              <a:rPr lang="en-IN" sz="2000" dirty="0" smtClean="0">
                <a:solidFill>
                  <a:schemeClr val="tx1">
                    <a:lumMod val="75000"/>
                  </a:schemeClr>
                </a:solidFill>
              </a:rPr>
              <a:t>   loop</a:t>
            </a:r>
          </a:p>
          <a:p>
            <a:pPr>
              <a:spcBef>
                <a:spcPts val="0"/>
              </a:spcBef>
              <a:spcAft>
                <a:spcPts val="0"/>
              </a:spcAft>
            </a:pPr>
            <a:r>
              <a:rPr lang="en-IN" sz="2000" dirty="0" smtClean="0">
                <a:solidFill>
                  <a:schemeClr val="tx1">
                    <a:lumMod val="75000"/>
                  </a:schemeClr>
                </a:solidFill>
              </a:rPr>
              <a:t>       if (round(</a:t>
            </a:r>
            <a:r>
              <a:rPr lang="en-IN" sz="2000" dirty="0" err="1" smtClean="0">
                <a:solidFill>
                  <a:schemeClr val="tx1">
                    <a:lumMod val="75000"/>
                  </a:schemeClr>
                </a:solidFill>
              </a:rPr>
              <a:t>sysdate</a:t>
            </a:r>
            <a:r>
              <a:rPr lang="en-IN" sz="2000" dirty="0" smtClean="0">
                <a:solidFill>
                  <a:schemeClr val="tx1">
                    <a:lumMod val="75000"/>
                  </a:schemeClr>
                </a:solidFill>
              </a:rPr>
              <a:t> – r1.hiredate)/365) &gt; 5 then</a:t>
            </a:r>
          </a:p>
          <a:p>
            <a:pPr>
              <a:spcBef>
                <a:spcPts val="0"/>
              </a:spcBef>
              <a:spcAft>
                <a:spcPts val="0"/>
              </a:spcAft>
            </a:pPr>
            <a:r>
              <a:rPr lang="en-IN" sz="2000" dirty="0">
                <a:solidFill>
                  <a:schemeClr val="tx1">
                    <a:lumMod val="75000"/>
                  </a:schemeClr>
                </a:solidFill>
              </a:rPr>
              <a:t>	</a:t>
            </a:r>
            <a:r>
              <a:rPr lang="en-IN" sz="2000" dirty="0" smtClean="0">
                <a:solidFill>
                  <a:schemeClr val="tx1">
                    <a:lumMod val="75000"/>
                  </a:schemeClr>
                </a:solidFill>
              </a:rPr>
              <a:t>update </a:t>
            </a:r>
            <a:r>
              <a:rPr lang="en-IN" sz="2000" dirty="0" err="1" smtClean="0">
                <a:solidFill>
                  <a:schemeClr val="tx1">
                    <a:lumMod val="75000"/>
                  </a:schemeClr>
                </a:solidFill>
              </a:rPr>
              <a:t>emp</a:t>
            </a:r>
            <a:endParaRPr lang="en-IN" sz="2000" dirty="0" smtClean="0">
              <a:solidFill>
                <a:schemeClr val="tx1">
                  <a:lumMod val="75000"/>
                </a:schemeClr>
              </a:solidFill>
            </a:endParaRPr>
          </a:p>
          <a:p>
            <a:pPr>
              <a:spcBef>
                <a:spcPts val="0"/>
              </a:spcBef>
              <a:spcAft>
                <a:spcPts val="0"/>
              </a:spcAft>
            </a:pPr>
            <a:r>
              <a:rPr lang="en-IN" sz="2000" dirty="0">
                <a:solidFill>
                  <a:schemeClr val="tx1">
                    <a:lumMod val="75000"/>
                  </a:schemeClr>
                </a:solidFill>
              </a:rPr>
              <a:t>	</a:t>
            </a:r>
            <a:r>
              <a:rPr lang="en-IN" sz="2000" dirty="0" smtClean="0">
                <a:solidFill>
                  <a:schemeClr val="tx1">
                    <a:lumMod val="75000"/>
                  </a:schemeClr>
                </a:solidFill>
              </a:rPr>
              <a:t>set </a:t>
            </a:r>
            <a:r>
              <a:rPr lang="en-IN" sz="2000" dirty="0" err="1" smtClean="0">
                <a:solidFill>
                  <a:schemeClr val="tx1">
                    <a:lumMod val="75000"/>
                  </a:schemeClr>
                </a:solidFill>
              </a:rPr>
              <a:t>sal</a:t>
            </a:r>
            <a:r>
              <a:rPr lang="en-IN" sz="2000" dirty="0" smtClean="0">
                <a:solidFill>
                  <a:schemeClr val="tx1">
                    <a:lumMod val="75000"/>
                  </a:schemeClr>
                </a:solidFill>
              </a:rPr>
              <a:t> = </a:t>
            </a:r>
            <a:r>
              <a:rPr lang="en-IN" sz="2000" dirty="0" err="1" smtClean="0">
                <a:solidFill>
                  <a:schemeClr val="tx1">
                    <a:lumMod val="75000"/>
                  </a:schemeClr>
                </a:solidFill>
              </a:rPr>
              <a:t>sal</a:t>
            </a:r>
            <a:r>
              <a:rPr lang="en-IN" sz="2000" dirty="0" smtClean="0">
                <a:solidFill>
                  <a:schemeClr val="tx1">
                    <a:lumMod val="75000"/>
                  </a:schemeClr>
                </a:solidFill>
              </a:rPr>
              <a:t>*1.05</a:t>
            </a:r>
          </a:p>
          <a:p>
            <a:pPr>
              <a:spcBef>
                <a:spcPts val="0"/>
              </a:spcBef>
              <a:spcAft>
                <a:spcPts val="0"/>
              </a:spcAft>
            </a:pPr>
            <a:r>
              <a:rPr lang="en-IN" sz="2000" dirty="0">
                <a:solidFill>
                  <a:schemeClr val="tx1">
                    <a:lumMod val="75000"/>
                  </a:schemeClr>
                </a:solidFill>
              </a:rPr>
              <a:t>	</a:t>
            </a:r>
            <a:r>
              <a:rPr lang="en-IN" sz="2000" dirty="0" smtClean="0">
                <a:solidFill>
                  <a:srgbClr val="C00000"/>
                </a:solidFill>
              </a:rPr>
              <a:t>where current of c1</a:t>
            </a:r>
            <a:r>
              <a:rPr lang="en-IN" sz="2000" dirty="0" smtClean="0">
                <a:solidFill>
                  <a:schemeClr val="tx1">
                    <a:lumMod val="75000"/>
                  </a:schemeClr>
                </a:solidFill>
              </a:rPr>
              <a:t>; </a:t>
            </a:r>
            <a:r>
              <a:rPr lang="en-IN" sz="2000" dirty="0" smtClean="0">
                <a:solidFill>
                  <a:srgbClr val="00B050"/>
                </a:solidFill>
              </a:rPr>
              <a:t>-- where </a:t>
            </a:r>
            <a:r>
              <a:rPr lang="en-IN" sz="2000" dirty="0" err="1" smtClean="0">
                <a:solidFill>
                  <a:srgbClr val="00B050"/>
                </a:solidFill>
              </a:rPr>
              <a:t>empno</a:t>
            </a:r>
            <a:r>
              <a:rPr lang="en-IN" sz="2000" dirty="0" smtClean="0">
                <a:solidFill>
                  <a:srgbClr val="00B050"/>
                </a:solidFill>
              </a:rPr>
              <a:t> = r1.empno also </a:t>
            </a:r>
            <a:r>
              <a:rPr lang="en-IN" sz="2000" dirty="0" smtClean="0">
                <a:solidFill>
                  <a:srgbClr val="00B050"/>
                </a:solidFill>
              </a:rPr>
              <a:t>works</a:t>
            </a:r>
          </a:p>
          <a:p>
            <a:pPr>
              <a:spcBef>
                <a:spcPts val="0"/>
              </a:spcBef>
              <a:spcAft>
                <a:spcPts val="0"/>
              </a:spcAft>
            </a:pPr>
            <a:r>
              <a:rPr lang="en-IN" sz="2000" dirty="0">
                <a:solidFill>
                  <a:srgbClr val="00B050"/>
                </a:solidFill>
              </a:rPr>
              <a:t>	</a:t>
            </a:r>
            <a:r>
              <a:rPr lang="en-IN" sz="2000" dirty="0" smtClean="0"/>
              <a:t>insert into senior values (r1.empno, </a:t>
            </a:r>
            <a:r>
              <a:rPr lang="en-IN" sz="2000" dirty="0" err="1" smtClean="0"/>
              <a:t>sysdate</a:t>
            </a:r>
            <a:r>
              <a:rPr lang="en-IN" sz="2000" dirty="0" smtClean="0"/>
              <a:t>);</a:t>
            </a:r>
            <a:endParaRPr lang="en-IN" sz="2000" dirty="0" smtClean="0"/>
          </a:p>
          <a:p>
            <a:pPr>
              <a:spcBef>
                <a:spcPts val="0"/>
              </a:spcBef>
              <a:spcAft>
                <a:spcPts val="0"/>
              </a:spcAft>
            </a:pPr>
            <a:r>
              <a:rPr lang="en-IN" sz="2000" dirty="0">
                <a:solidFill>
                  <a:schemeClr val="tx1">
                    <a:lumMod val="75000"/>
                  </a:schemeClr>
                </a:solidFill>
              </a:rPr>
              <a:t>  </a:t>
            </a:r>
            <a:r>
              <a:rPr lang="en-IN" sz="2000" dirty="0" smtClean="0">
                <a:solidFill>
                  <a:schemeClr val="tx1">
                    <a:lumMod val="75000"/>
                  </a:schemeClr>
                </a:solidFill>
              </a:rPr>
              <a:t>     end if;</a:t>
            </a:r>
          </a:p>
          <a:p>
            <a:pPr>
              <a:spcBef>
                <a:spcPts val="0"/>
              </a:spcBef>
              <a:spcAft>
                <a:spcPts val="0"/>
              </a:spcAft>
            </a:pPr>
            <a:r>
              <a:rPr lang="en-IN" sz="2000" dirty="0" smtClean="0">
                <a:solidFill>
                  <a:schemeClr val="tx1">
                    <a:lumMod val="75000"/>
                  </a:schemeClr>
                </a:solidFill>
              </a:rPr>
              <a:t>   end loop;</a:t>
            </a:r>
          </a:p>
          <a:p>
            <a:pPr>
              <a:spcBef>
                <a:spcPts val="0"/>
              </a:spcBef>
              <a:spcAft>
                <a:spcPts val="0"/>
              </a:spcAft>
            </a:pPr>
            <a:r>
              <a:rPr lang="en-IN" sz="2000" dirty="0" smtClean="0">
                <a:solidFill>
                  <a:schemeClr val="tx1">
                    <a:lumMod val="75000"/>
                  </a:schemeClr>
                </a:solidFill>
              </a:rPr>
              <a:t>   commit</a:t>
            </a:r>
            <a:r>
              <a:rPr lang="en-IN" sz="2000" dirty="0" smtClean="0">
                <a:solidFill>
                  <a:schemeClr val="tx1">
                    <a:lumMod val="75000"/>
                  </a:schemeClr>
                </a:solidFill>
              </a:rPr>
              <a:t>; </a:t>
            </a:r>
            <a:r>
              <a:rPr lang="en-IN" sz="2000" dirty="0">
                <a:solidFill>
                  <a:srgbClr val="00B050"/>
                </a:solidFill>
              </a:rPr>
              <a:t>-- </a:t>
            </a:r>
            <a:r>
              <a:rPr lang="en-IN" sz="2000" dirty="0" smtClean="0">
                <a:solidFill>
                  <a:srgbClr val="00B050"/>
                </a:solidFill>
              </a:rPr>
              <a:t>transaction ends, locks are released</a:t>
            </a:r>
            <a:endParaRPr lang="en-IN" sz="2000" dirty="0" smtClean="0">
              <a:solidFill>
                <a:schemeClr val="tx1">
                  <a:lumMod val="75000"/>
                </a:schemeClr>
              </a:solidFill>
            </a:endParaRPr>
          </a:p>
          <a:p>
            <a:pPr>
              <a:spcBef>
                <a:spcPts val="0"/>
              </a:spcBef>
              <a:spcAft>
                <a:spcPts val="0"/>
              </a:spcAft>
            </a:pPr>
            <a:r>
              <a:rPr lang="en-IN" sz="2000" dirty="0" smtClean="0">
                <a:solidFill>
                  <a:schemeClr val="tx1">
                    <a:lumMod val="75000"/>
                  </a:schemeClr>
                </a:solidFill>
              </a:rPr>
              <a:t>end;</a:t>
            </a:r>
          </a:p>
          <a:p>
            <a:pPr>
              <a:spcBef>
                <a:spcPts val="0"/>
              </a:spcBef>
              <a:spcAft>
                <a:spcPts val="0"/>
              </a:spcAft>
            </a:pPr>
            <a:r>
              <a:rPr lang="en-IN" sz="2000" dirty="0">
                <a:solidFill>
                  <a:schemeClr val="tx1">
                    <a:lumMod val="75000"/>
                  </a:schemeClr>
                </a:solidFill>
              </a:rPr>
              <a:t>/</a:t>
            </a:r>
            <a:endParaRPr lang="en-IN" sz="2000" dirty="0" smtClean="0">
              <a:solidFill>
                <a:schemeClr val="tx1">
                  <a:lumMod val="75000"/>
                </a:schemeClr>
              </a:solidFill>
            </a:endParaRPr>
          </a:p>
        </p:txBody>
      </p:sp>
      <p:sp>
        <p:nvSpPr>
          <p:cNvPr id="8" name="Text Placeholder 2"/>
          <p:cNvSpPr txBox="1">
            <a:spLocks/>
          </p:cNvSpPr>
          <p:nvPr/>
        </p:nvSpPr>
        <p:spPr>
          <a:xfrm>
            <a:off x="152400" y="97564"/>
            <a:ext cx="6248400" cy="740636"/>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800" dirty="0" smtClean="0">
                <a:solidFill>
                  <a:srgbClr val="C00000"/>
                </a:solidFill>
              </a:rPr>
              <a:t>Example of Select For Update</a:t>
            </a:r>
          </a:p>
        </p:txBody>
      </p:sp>
    </p:spTree>
    <p:extLst>
      <p:ext uri="{BB962C8B-B14F-4D97-AF65-F5344CB8AC3E}">
        <p14:creationId xmlns:p14="http://schemas.microsoft.com/office/powerpoint/2010/main" val="3396740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18</a:t>
            </a:fld>
            <a:endParaRPr lang="en-US"/>
          </a:p>
        </p:txBody>
      </p:sp>
      <p:sp>
        <p:nvSpPr>
          <p:cNvPr id="7" name="Text Placeholder 2"/>
          <p:cNvSpPr txBox="1">
            <a:spLocks/>
          </p:cNvSpPr>
          <p:nvPr/>
        </p:nvSpPr>
        <p:spPr>
          <a:xfrm>
            <a:off x="314058" y="381000"/>
            <a:ext cx="7763142"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Parameterized Cursors</a:t>
            </a:r>
            <a:endParaRPr lang="en-IN" sz="2800" dirty="0">
              <a:solidFill>
                <a:srgbClr val="C00000"/>
              </a:solidFill>
            </a:endParaRPr>
          </a:p>
        </p:txBody>
      </p:sp>
      <p:sp>
        <p:nvSpPr>
          <p:cNvPr id="6" name="Rectangle 5"/>
          <p:cNvSpPr/>
          <p:nvPr/>
        </p:nvSpPr>
        <p:spPr>
          <a:xfrm>
            <a:off x="457200" y="1524000"/>
            <a:ext cx="8153400" cy="4708981"/>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spcBef>
                <a:spcPts val="0"/>
              </a:spcBef>
              <a:spcAft>
                <a:spcPts val="0"/>
              </a:spcAft>
              <a:buFont typeface="Wingdings" pitchFamily="2" charset="2"/>
              <a:buChar char="Ø"/>
            </a:pPr>
            <a:r>
              <a:rPr lang="en-IN" sz="2000" dirty="0" smtClean="0"/>
              <a:t>Cursor to which parameters can be passed </a:t>
            </a:r>
          </a:p>
          <a:p>
            <a:pPr marL="285750" indent="-285750">
              <a:spcBef>
                <a:spcPts val="0"/>
              </a:spcBef>
              <a:spcAft>
                <a:spcPts val="0"/>
              </a:spcAft>
              <a:buFont typeface="Wingdings" pitchFamily="2" charset="2"/>
              <a:buChar char="Ø"/>
            </a:pPr>
            <a:r>
              <a:rPr lang="en-IN" sz="2000" dirty="0"/>
              <a:t>Each time you open the cursor, you can pass different </a:t>
            </a:r>
            <a:r>
              <a:rPr lang="en-IN" sz="2000" dirty="0" smtClean="0"/>
              <a:t>parameters </a:t>
            </a:r>
            <a:r>
              <a:rPr lang="en-IN" sz="2000" dirty="0"/>
              <a:t>to the cursor, which results in different result sets.</a:t>
            </a:r>
            <a:endParaRPr lang="en-IN" sz="2000" dirty="0" smtClean="0"/>
          </a:p>
          <a:p>
            <a:pPr marL="285750" indent="-285750">
              <a:spcBef>
                <a:spcPts val="0"/>
              </a:spcBef>
              <a:spcAft>
                <a:spcPts val="0"/>
              </a:spcAft>
              <a:buFont typeface="Wingdings" pitchFamily="2" charset="2"/>
              <a:buChar char="Ø"/>
            </a:pPr>
            <a:endParaRPr lang="en-IN" sz="2000" dirty="0" smtClean="0"/>
          </a:p>
          <a:p>
            <a:pPr>
              <a:spcBef>
                <a:spcPts val="0"/>
              </a:spcBef>
              <a:spcAft>
                <a:spcPts val="0"/>
              </a:spcAft>
            </a:pPr>
            <a:r>
              <a:rPr lang="en-IN" sz="2000" dirty="0">
                <a:solidFill>
                  <a:srgbClr val="C00000"/>
                </a:solidFill>
              </a:rPr>
              <a:t>DECLARE </a:t>
            </a:r>
            <a:endParaRPr lang="en-IN" sz="2000" dirty="0" smtClean="0">
              <a:solidFill>
                <a:srgbClr val="C00000"/>
              </a:solidFill>
            </a:endParaRPr>
          </a:p>
          <a:p>
            <a:pPr lvl="1">
              <a:spcBef>
                <a:spcPts val="0"/>
              </a:spcBef>
              <a:spcAft>
                <a:spcPts val="0"/>
              </a:spcAft>
            </a:pPr>
            <a:r>
              <a:rPr lang="en-IN" sz="2000" dirty="0" smtClean="0">
                <a:solidFill>
                  <a:srgbClr val="C00000"/>
                </a:solidFill>
              </a:rPr>
              <a:t>r1 </a:t>
            </a:r>
            <a:r>
              <a:rPr lang="en-IN" sz="2000" dirty="0" err="1">
                <a:solidFill>
                  <a:srgbClr val="C00000"/>
                </a:solidFill>
              </a:rPr>
              <a:t>emp%ROWTYPE</a:t>
            </a:r>
            <a:r>
              <a:rPr lang="en-IN" sz="2000" dirty="0">
                <a:solidFill>
                  <a:srgbClr val="C00000"/>
                </a:solidFill>
              </a:rPr>
              <a:t>; </a:t>
            </a:r>
            <a:endParaRPr lang="en-IN" sz="2000" dirty="0" smtClean="0">
              <a:solidFill>
                <a:srgbClr val="C00000"/>
              </a:solidFill>
            </a:endParaRPr>
          </a:p>
          <a:p>
            <a:pPr lvl="1">
              <a:spcBef>
                <a:spcPts val="0"/>
              </a:spcBef>
              <a:spcAft>
                <a:spcPts val="0"/>
              </a:spcAft>
            </a:pPr>
            <a:r>
              <a:rPr lang="en-IN" sz="2000" dirty="0" smtClean="0">
                <a:solidFill>
                  <a:srgbClr val="C00000"/>
                </a:solidFill>
              </a:rPr>
              <a:t>CURSOR </a:t>
            </a:r>
            <a:r>
              <a:rPr lang="en-IN" sz="2000" dirty="0">
                <a:solidFill>
                  <a:srgbClr val="C00000"/>
                </a:solidFill>
              </a:rPr>
              <a:t>c1 </a:t>
            </a:r>
            <a:r>
              <a:rPr lang="en-IN" sz="2000" dirty="0" smtClean="0">
                <a:solidFill>
                  <a:srgbClr val="C00000"/>
                </a:solidFill>
              </a:rPr>
              <a:t>(</a:t>
            </a:r>
            <a:r>
              <a:rPr lang="en-IN" sz="2000" b="1" dirty="0" smtClean="0">
                <a:solidFill>
                  <a:srgbClr val="C00000"/>
                </a:solidFill>
              </a:rPr>
              <a:t>s number</a:t>
            </a:r>
            <a:r>
              <a:rPr lang="en-IN" sz="2000" dirty="0" smtClean="0">
                <a:solidFill>
                  <a:srgbClr val="C00000"/>
                </a:solidFill>
              </a:rPr>
              <a:t>) </a:t>
            </a:r>
            <a:r>
              <a:rPr lang="en-IN" sz="2000" dirty="0">
                <a:solidFill>
                  <a:srgbClr val="C00000"/>
                </a:solidFill>
              </a:rPr>
              <a:t>IS SELECT * FROM </a:t>
            </a:r>
            <a:r>
              <a:rPr lang="en-IN" sz="2000" dirty="0" err="1">
                <a:solidFill>
                  <a:srgbClr val="C00000"/>
                </a:solidFill>
              </a:rPr>
              <a:t>emp</a:t>
            </a:r>
            <a:r>
              <a:rPr lang="en-IN" sz="2000" dirty="0">
                <a:solidFill>
                  <a:srgbClr val="C00000"/>
                </a:solidFill>
              </a:rPr>
              <a:t> WHERE </a:t>
            </a:r>
            <a:r>
              <a:rPr lang="en-IN" sz="2000" b="1" dirty="0" err="1">
                <a:solidFill>
                  <a:srgbClr val="C00000"/>
                </a:solidFill>
              </a:rPr>
              <a:t>sal</a:t>
            </a:r>
            <a:r>
              <a:rPr lang="en-IN" sz="2000" b="1" dirty="0">
                <a:solidFill>
                  <a:srgbClr val="C00000"/>
                </a:solidFill>
              </a:rPr>
              <a:t> &lt; </a:t>
            </a:r>
            <a:r>
              <a:rPr lang="en-IN" sz="2000" b="1" dirty="0" smtClean="0">
                <a:solidFill>
                  <a:srgbClr val="C00000"/>
                </a:solidFill>
              </a:rPr>
              <a:t>s</a:t>
            </a:r>
            <a:r>
              <a:rPr lang="en-IN" sz="2000" dirty="0" smtClean="0">
                <a:solidFill>
                  <a:srgbClr val="C00000"/>
                </a:solidFill>
              </a:rPr>
              <a:t>;</a:t>
            </a:r>
          </a:p>
          <a:p>
            <a:pPr lvl="1">
              <a:spcBef>
                <a:spcPts val="0"/>
              </a:spcBef>
              <a:spcAft>
                <a:spcPts val="0"/>
              </a:spcAft>
            </a:pPr>
            <a:r>
              <a:rPr lang="en-IN" sz="2000" dirty="0" smtClean="0">
                <a:solidFill>
                  <a:srgbClr val="C00000"/>
                </a:solidFill>
              </a:rPr>
              <a:t>a </a:t>
            </a:r>
            <a:r>
              <a:rPr lang="en-IN" sz="2000" dirty="0" err="1" smtClean="0">
                <a:solidFill>
                  <a:srgbClr val="C00000"/>
                </a:solidFill>
              </a:rPr>
              <a:t>emp.sal%type</a:t>
            </a:r>
            <a:r>
              <a:rPr lang="en-IN" sz="2000" dirty="0" smtClean="0">
                <a:solidFill>
                  <a:srgbClr val="C00000"/>
                </a:solidFill>
              </a:rPr>
              <a:t>;</a:t>
            </a:r>
          </a:p>
          <a:p>
            <a:pPr>
              <a:spcBef>
                <a:spcPts val="0"/>
              </a:spcBef>
              <a:spcAft>
                <a:spcPts val="0"/>
              </a:spcAft>
            </a:pPr>
            <a:r>
              <a:rPr lang="en-IN" sz="2000" dirty="0" smtClean="0">
                <a:solidFill>
                  <a:srgbClr val="C00000"/>
                </a:solidFill>
              </a:rPr>
              <a:t>BEGIN </a:t>
            </a:r>
          </a:p>
          <a:p>
            <a:pPr>
              <a:spcBef>
                <a:spcPts val="0"/>
              </a:spcBef>
              <a:spcAft>
                <a:spcPts val="0"/>
              </a:spcAft>
            </a:pPr>
            <a:r>
              <a:rPr lang="en-IN" sz="2000" dirty="0" smtClean="0">
                <a:solidFill>
                  <a:srgbClr val="C00000"/>
                </a:solidFill>
              </a:rPr>
              <a:t>      a := &amp;a;</a:t>
            </a:r>
          </a:p>
          <a:p>
            <a:pPr lvl="1">
              <a:spcBef>
                <a:spcPts val="0"/>
              </a:spcBef>
              <a:spcAft>
                <a:spcPts val="0"/>
              </a:spcAft>
            </a:pPr>
            <a:r>
              <a:rPr lang="en-IN" sz="2000" dirty="0" smtClean="0">
                <a:solidFill>
                  <a:srgbClr val="C00000"/>
                </a:solidFill>
              </a:rPr>
              <a:t>OPEN c1(a); </a:t>
            </a:r>
          </a:p>
          <a:p>
            <a:pPr>
              <a:spcBef>
                <a:spcPts val="0"/>
              </a:spcBef>
              <a:spcAft>
                <a:spcPts val="0"/>
              </a:spcAft>
            </a:pPr>
            <a:r>
              <a:rPr lang="en-IN" sz="2000" dirty="0" smtClean="0">
                <a:solidFill>
                  <a:srgbClr val="C00000"/>
                </a:solidFill>
              </a:rPr>
              <a:t>      LOOP</a:t>
            </a:r>
          </a:p>
          <a:p>
            <a:pPr>
              <a:spcBef>
                <a:spcPts val="0"/>
              </a:spcBef>
              <a:spcAft>
                <a:spcPts val="0"/>
              </a:spcAft>
            </a:pPr>
            <a:r>
              <a:rPr lang="en-IN" sz="2000" dirty="0">
                <a:solidFill>
                  <a:srgbClr val="C00000"/>
                </a:solidFill>
              </a:rPr>
              <a:t>	</a:t>
            </a:r>
            <a:r>
              <a:rPr lang="en-IN" sz="2000" dirty="0" smtClean="0">
                <a:solidFill>
                  <a:srgbClr val="C00000"/>
                </a:solidFill>
              </a:rPr>
              <a:t>...</a:t>
            </a:r>
          </a:p>
          <a:p>
            <a:pPr>
              <a:spcBef>
                <a:spcPts val="0"/>
              </a:spcBef>
              <a:spcAft>
                <a:spcPts val="0"/>
              </a:spcAft>
            </a:pPr>
            <a:r>
              <a:rPr lang="en-IN" sz="2000" dirty="0" smtClean="0">
                <a:solidFill>
                  <a:srgbClr val="C00000"/>
                </a:solidFill>
              </a:rPr>
              <a:t>END;</a:t>
            </a:r>
          </a:p>
          <a:p>
            <a:pPr>
              <a:spcBef>
                <a:spcPts val="0"/>
              </a:spcBef>
              <a:spcAft>
                <a:spcPts val="0"/>
              </a:spcAft>
            </a:pPr>
            <a:r>
              <a:rPr lang="en-IN" sz="2000" dirty="0">
                <a:solidFill>
                  <a:srgbClr val="C00000"/>
                </a:solidFill>
              </a:rPr>
              <a:t>/</a:t>
            </a:r>
            <a:endParaRPr lang="en-IN" sz="2000" dirty="0" smtClean="0">
              <a:solidFill>
                <a:srgbClr val="C00000"/>
              </a:solidFill>
            </a:endParaRPr>
          </a:p>
        </p:txBody>
      </p:sp>
      <p:sp>
        <p:nvSpPr>
          <p:cNvPr id="3" name="Right Brace 2"/>
          <p:cNvSpPr/>
          <p:nvPr/>
        </p:nvSpPr>
        <p:spPr>
          <a:xfrm>
            <a:off x="2819400" y="4343400"/>
            <a:ext cx="381000" cy="6096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002060"/>
              </a:solidFill>
            </a:endParaRPr>
          </a:p>
        </p:txBody>
      </p:sp>
      <p:sp>
        <p:nvSpPr>
          <p:cNvPr id="4" name="TextBox 3"/>
          <p:cNvSpPr txBox="1"/>
          <p:nvPr/>
        </p:nvSpPr>
        <p:spPr>
          <a:xfrm>
            <a:off x="3352800" y="4448145"/>
            <a:ext cx="1988045" cy="400110"/>
          </a:xfrm>
          <a:prstGeom prst="rect">
            <a:avLst/>
          </a:prstGeom>
          <a:noFill/>
        </p:spPr>
        <p:txBody>
          <a:bodyPr wrap="none" rtlCol="0">
            <a:spAutoFit/>
          </a:bodyPr>
          <a:lstStyle/>
          <a:p>
            <a:r>
              <a:rPr lang="en-IN" sz="2000" dirty="0" smtClean="0">
                <a:solidFill>
                  <a:srgbClr val="C00000"/>
                </a:solidFill>
              </a:rPr>
              <a:t>or open c1(&amp;a);</a:t>
            </a:r>
            <a:endParaRPr lang="en-IN" sz="2000" dirty="0">
              <a:solidFill>
                <a:srgbClr val="C00000"/>
              </a:solidFill>
            </a:endParaRPr>
          </a:p>
        </p:txBody>
      </p:sp>
    </p:spTree>
    <p:extLst>
      <p:ext uri="{BB962C8B-B14F-4D97-AF65-F5344CB8AC3E}">
        <p14:creationId xmlns:p14="http://schemas.microsoft.com/office/powerpoint/2010/main" val="3936118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19</a:t>
            </a:fld>
            <a:endParaRPr lang="en-US"/>
          </a:p>
        </p:txBody>
      </p:sp>
      <p:sp>
        <p:nvSpPr>
          <p:cNvPr id="5" name="Rectangle 4"/>
          <p:cNvSpPr/>
          <p:nvPr/>
        </p:nvSpPr>
        <p:spPr>
          <a:xfrm>
            <a:off x="368894" y="152400"/>
            <a:ext cx="8394106" cy="923330"/>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1800" dirty="0" smtClean="0">
                <a:solidFill>
                  <a:schemeClr val="accent2">
                    <a:lumMod val="50000"/>
                  </a:schemeClr>
                </a:solidFill>
              </a:rPr>
              <a:t>Write a PL/SQL block which updates the table master(</a:t>
            </a:r>
            <a:r>
              <a:rPr lang="en-IN" sz="1800" dirty="0" err="1" smtClean="0">
                <a:solidFill>
                  <a:schemeClr val="accent2">
                    <a:lumMod val="50000"/>
                  </a:schemeClr>
                </a:solidFill>
              </a:rPr>
              <a:t>accno</a:t>
            </a:r>
            <a:r>
              <a:rPr lang="en-IN" sz="1800" dirty="0" smtClean="0">
                <a:solidFill>
                  <a:schemeClr val="accent2">
                    <a:lumMod val="50000"/>
                  </a:schemeClr>
                </a:solidFill>
              </a:rPr>
              <a:t>, balance) as per each entry in the table trans(</a:t>
            </a:r>
            <a:r>
              <a:rPr lang="en-IN" sz="1800" dirty="0" err="1" smtClean="0">
                <a:solidFill>
                  <a:schemeClr val="accent2">
                    <a:lumMod val="50000"/>
                  </a:schemeClr>
                </a:solidFill>
              </a:rPr>
              <a:t>trno</a:t>
            </a:r>
            <a:r>
              <a:rPr lang="en-IN" sz="1800" dirty="0" smtClean="0">
                <a:solidFill>
                  <a:schemeClr val="accent2">
                    <a:lumMod val="50000"/>
                  </a:schemeClr>
                </a:solidFill>
              </a:rPr>
              <a:t>, </a:t>
            </a:r>
            <a:r>
              <a:rPr lang="en-IN" sz="1800" dirty="0" err="1" smtClean="0">
                <a:solidFill>
                  <a:schemeClr val="accent2">
                    <a:lumMod val="50000"/>
                  </a:schemeClr>
                </a:solidFill>
              </a:rPr>
              <a:t>taccno</a:t>
            </a:r>
            <a:r>
              <a:rPr lang="en-IN" sz="1800" dirty="0" smtClean="0">
                <a:solidFill>
                  <a:schemeClr val="accent2">
                    <a:lumMod val="50000"/>
                  </a:schemeClr>
                </a:solidFill>
              </a:rPr>
              <a:t>, </a:t>
            </a:r>
            <a:r>
              <a:rPr lang="en-IN" sz="1800" dirty="0" err="1" smtClean="0">
                <a:solidFill>
                  <a:schemeClr val="accent2">
                    <a:lumMod val="50000"/>
                  </a:schemeClr>
                </a:solidFill>
              </a:rPr>
              <a:t>tr_date</a:t>
            </a:r>
            <a:r>
              <a:rPr lang="en-IN" sz="1800" dirty="0" smtClean="0">
                <a:solidFill>
                  <a:schemeClr val="accent2">
                    <a:lumMod val="50000"/>
                  </a:schemeClr>
                </a:solidFill>
              </a:rPr>
              <a:t>, </a:t>
            </a:r>
            <a:r>
              <a:rPr lang="en-IN" sz="1800" dirty="0" err="1" smtClean="0">
                <a:solidFill>
                  <a:schemeClr val="accent2">
                    <a:lumMod val="50000"/>
                  </a:schemeClr>
                </a:solidFill>
              </a:rPr>
              <a:t>tr_type</a:t>
            </a:r>
            <a:r>
              <a:rPr lang="en-IN" sz="1800" dirty="0" smtClean="0">
                <a:solidFill>
                  <a:schemeClr val="accent2">
                    <a:lumMod val="50000"/>
                  </a:schemeClr>
                </a:solidFill>
              </a:rPr>
              <a:t>, </a:t>
            </a:r>
            <a:r>
              <a:rPr lang="en-IN" sz="1800" dirty="0" err="1" smtClean="0">
                <a:solidFill>
                  <a:schemeClr val="accent2">
                    <a:lumMod val="50000"/>
                  </a:schemeClr>
                </a:solidFill>
              </a:rPr>
              <a:t>amt</a:t>
            </a:r>
            <a:r>
              <a:rPr lang="en-IN" sz="1800" dirty="0" smtClean="0">
                <a:solidFill>
                  <a:schemeClr val="accent2">
                    <a:lumMod val="50000"/>
                  </a:schemeClr>
                </a:solidFill>
              </a:rPr>
              <a:t>). </a:t>
            </a:r>
          </a:p>
          <a:p>
            <a:pPr>
              <a:spcBef>
                <a:spcPts val="0"/>
              </a:spcBef>
              <a:spcAft>
                <a:spcPts val="0"/>
              </a:spcAft>
            </a:pPr>
            <a:r>
              <a:rPr lang="en-IN" sz="1800" dirty="0" err="1" smtClean="0">
                <a:solidFill>
                  <a:schemeClr val="accent2">
                    <a:lumMod val="50000"/>
                  </a:schemeClr>
                </a:solidFill>
              </a:rPr>
              <a:t>tr_type</a:t>
            </a:r>
            <a:r>
              <a:rPr lang="en-IN" sz="1800" dirty="0" smtClean="0">
                <a:solidFill>
                  <a:schemeClr val="accent2">
                    <a:lumMod val="50000"/>
                  </a:schemeClr>
                </a:solidFill>
              </a:rPr>
              <a:t> can be ‘C’ for credit and ‘D’ for debit. </a:t>
            </a:r>
            <a:r>
              <a:rPr lang="en-IN" sz="1800" u="sng" dirty="0" smtClean="0">
                <a:solidFill>
                  <a:srgbClr val="C00000"/>
                </a:solidFill>
              </a:rPr>
              <a:t>(Use parameterized cursors)</a:t>
            </a:r>
            <a:endParaRPr lang="en-IN" sz="1800" u="sng" dirty="0" smtClean="0">
              <a:solidFill>
                <a:srgbClr val="C00000"/>
              </a:solidFill>
            </a:endParaRPr>
          </a:p>
        </p:txBody>
      </p:sp>
      <p:sp>
        <p:nvSpPr>
          <p:cNvPr id="6" name="Rectangle 5"/>
          <p:cNvSpPr/>
          <p:nvPr/>
        </p:nvSpPr>
        <p:spPr>
          <a:xfrm>
            <a:off x="368894" y="1295400"/>
            <a:ext cx="8394106" cy="5509200"/>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1600" dirty="0" smtClean="0">
                <a:solidFill>
                  <a:schemeClr val="tx1">
                    <a:lumMod val="75000"/>
                  </a:schemeClr>
                </a:solidFill>
              </a:rPr>
              <a:t>declare</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cursor </a:t>
            </a:r>
            <a:r>
              <a:rPr lang="en-IN" sz="1600" dirty="0" err="1" smtClean="0">
                <a:solidFill>
                  <a:schemeClr val="tx1">
                    <a:lumMod val="75000"/>
                  </a:schemeClr>
                </a:solidFill>
              </a:rPr>
              <a:t>ctrans</a:t>
            </a:r>
            <a:r>
              <a:rPr lang="en-IN" sz="1600" dirty="0" smtClean="0">
                <a:solidFill>
                  <a:schemeClr val="tx1">
                    <a:lumMod val="75000"/>
                  </a:schemeClr>
                </a:solidFill>
              </a:rPr>
              <a:t> is select * from trans;</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cursor </a:t>
            </a:r>
            <a:r>
              <a:rPr lang="en-IN" sz="1600" dirty="0" err="1" smtClean="0">
                <a:solidFill>
                  <a:schemeClr val="tx1">
                    <a:lumMod val="75000"/>
                  </a:schemeClr>
                </a:solidFill>
              </a:rPr>
              <a:t>cmast</a:t>
            </a:r>
            <a:r>
              <a:rPr lang="en-IN" sz="1600" dirty="0" smtClean="0">
                <a:solidFill>
                  <a:schemeClr val="tx1">
                    <a:lumMod val="75000"/>
                  </a:schemeClr>
                </a:solidFill>
              </a:rPr>
              <a:t> (no </a:t>
            </a:r>
            <a:r>
              <a:rPr lang="en-IN" sz="1600" dirty="0" err="1" smtClean="0">
                <a:solidFill>
                  <a:schemeClr val="tx1">
                    <a:lumMod val="75000"/>
                  </a:schemeClr>
                </a:solidFill>
              </a:rPr>
              <a:t>trans.taccno%type</a:t>
            </a:r>
            <a:r>
              <a:rPr lang="en-IN" sz="1600" dirty="0" smtClean="0">
                <a:solidFill>
                  <a:schemeClr val="tx1">
                    <a:lumMod val="75000"/>
                  </a:schemeClr>
                </a:solidFill>
              </a:rPr>
              <a:t>) is select * from master where </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a:t>
            </a:r>
            <a:r>
              <a:rPr lang="en-IN" sz="1600" dirty="0" err="1" smtClean="0">
                <a:solidFill>
                  <a:schemeClr val="tx1">
                    <a:lumMod val="75000"/>
                  </a:schemeClr>
                </a:solidFill>
              </a:rPr>
              <a:t>accno</a:t>
            </a:r>
            <a:r>
              <a:rPr lang="en-IN" sz="1600" dirty="0" smtClean="0">
                <a:solidFill>
                  <a:schemeClr val="tx1">
                    <a:lumMod val="75000"/>
                  </a:schemeClr>
                </a:solidFill>
              </a:rPr>
              <a:t> = no;</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r2 </a:t>
            </a:r>
            <a:r>
              <a:rPr lang="en-IN" sz="1600" dirty="0" err="1" smtClean="0">
                <a:solidFill>
                  <a:schemeClr val="tx1">
                    <a:lumMod val="75000"/>
                  </a:schemeClr>
                </a:solidFill>
              </a:rPr>
              <a:t>cmast%rowtype</a:t>
            </a:r>
            <a:r>
              <a:rPr lang="en-IN" sz="1600" dirty="0" smtClean="0">
                <a:solidFill>
                  <a:schemeClr val="tx1">
                    <a:lumMod val="75000"/>
                  </a:schemeClr>
                </a:solidFill>
              </a:rPr>
              <a:t>;</a:t>
            </a:r>
          </a:p>
          <a:p>
            <a:pPr>
              <a:spcBef>
                <a:spcPts val="0"/>
              </a:spcBef>
              <a:spcAft>
                <a:spcPts val="0"/>
              </a:spcAft>
            </a:pPr>
            <a:r>
              <a:rPr lang="en-IN" sz="1600" dirty="0" smtClean="0">
                <a:solidFill>
                  <a:schemeClr val="tx1">
                    <a:lumMod val="75000"/>
                  </a:schemeClr>
                </a:solidFill>
              </a:rPr>
              <a:t>begin</a:t>
            </a:r>
          </a:p>
          <a:p>
            <a:pPr>
              <a:spcBef>
                <a:spcPts val="0"/>
              </a:spcBef>
              <a:spcAft>
                <a:spcPts val="0"/>
              </a:spcAft>
            </a:pPr>
            <a:r>
              <a:rPr lang="en-IN" sz="1600" dirty="0" smtClean="0">
                <a:solidFill>
                  <a:schemeClr val="tx1">
                    <a:lumMod val="75000"/>
                  </a:schemeClr>
                </a:solidFill>
              </a:rPr>
              <a:t>   for r1 in </a:t>
            </a:r>
            <a:r>
              <a:rPr lang="en-IN" sz="1600" dirty="0" err="1" smtClean="0">
                <a:solidFill>
                  <a:schemeClr val="tx1">
                    <a:lumMod val="75000"/>
                  </a:schemeClr>
                </a:solidFill>
              </a:rPr>
              <a:t>ctrans</a:t>
            </a:r>
            <a:endParaRPr lang="en-IN" sz="1600" dirty="0" smtClean="0">
              <a:solidFill>
                <a:schemeClr val="tx1">
                  <a:lumMod val="75000"/>
                </a:schemeClr>
              </a:solidFill>
            </a:endParaRPr>
          </a:p>
          <a:p>
            <a:pPr>
              <a:spcBef>
                <a:spcPts val="0"/>
              </a:spcBef>
              <a:spcAft>
                <a:spcPts val="0"/>
              </a:spcAft>
            </a:pPr>
            <a:r>
              <a:rPr lang="en-IN" sz="1600" dirty="0" smtClean="0">
                <a:solidFill>
                  <a:schemeClr val="tx1">
                    <a:lumMod val="75000"/>
                  </a:schemeClr>
                </a:solidFill>
              </a:rPr>
              <a:t>   loop</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open </a:t>
            </a:r>
            <a:r>
              <a:rPr lang="en-IN" sz="1600" dirty="0" err="1" smtClean="0">
                <a:solidFill>
                  <a:schemeClr val="tx1">
                    <a:lumMod val="75000"/>
                  </a:schemeClr>
                </a:solidFill>
              </a:rPr>
              <a:t>cmast</a:t>
            </a:r>
            <a:r>
              <a:rPr lang="en-IN" sz="1600" dirty="0" smtClean="0">
                <a:solidFill>
                  <a:schemeClr val="tx1">
                    <a:lumMod val="75000"/>
                  </a:schemeClr>
                </a:solidFill>
              </a:rPr>
              <a:t>(r1.taccno);</a:t>
            </a:r>
          </a:p>
          <a:p>
            <a:pPr>
              <a:spcBef>
                <a:spcPts val="0"/>
              </a:spcBef>
              <a:spcAft>
                <a:spcPts val="0"/>
              </a:spcAft>
            </a:pPr>
            <a:r>
              <a:rPr lang="en-IN" sz="1600" dirty="0" smtClean="0">
                <a:solidFill>
                  <a:schemeClr val="tx1">
                    <a:lumMod val="75000"/>
                  </a:schemeClr>
                </a:solidFill>
              </a:rPr>
              <a:t>          fetch </a:t>
            </a:r>
            <a:r>
              <a:rPr lang="en-IN" sz="1600" dirty="0" err="1" smtClean="0">
                <a:solidFill>
                  <a:schemeClr val="tx1">
                    <a:lumMod val="75000"/>
                  </a:schemeClr>
                </a:solidFill>
              </a:rPr>
              <a:t>cmast</a:t>
            </a:r>
            <a:r>
              <a:rPr lang="en-IN" sz="1600" dirty="0" smtClean="0">
                <a:solidFill>
                  <a:schemeClr val="tx1">
                    <a:lumMod val="75000"/>
                  </a:schemeClr>
                </a:solidFill>
              </a:rPr>
              <a:t> into r2;</a:t>
            </a:r>
          </a:p>
          <a:p>
            <a:pPr>
              <a:spcBef>
                <a:spcPts val="0"/>
              </a:spcBef>
              <a:spcAft>
                <a:spcPts val="0"/>
              </a:spcAft>
            </a:pPr>
            <a:r>
              <a:rPr lang="en-IN" sz="1600" dirty="0" smtClean="0">
                <a:solidFill>
                  <a:schemeClr val="tx1">
                    <a:lumMod val="75000"/>
                  </a:schemeClr>
                </a:solidFill>
              </a:rPr>
              <a:t>             if </a:t>
            </a:r>
            <a:r>
              <a:rPr lang="en-IN" sz="1600" dirty="0" err="1" smtClean="0">
                <a:solidFill>
                  <a:schemeClr val="tx1">
                    <a:lumMod val="75000"/>
                  </a:schemeClr>
                </a:solidFill>
              </a:rPr>
              <a:t>cmast%found</a:t>
            </a:r>
            <a:r>
              <a:rPr lang="en-IN" sz="1600" dirty="0" smtClean="0">
                <a:solidFill>
                  <a:schemeClr val="tx1">
                    <a:lumMod val="75000"/>
                  </a:schemeClr>
                </a:solidFill>
              </a:rPr>
              <a:t> then</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if r1.tr_type = ‘C’ then</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update master set balance = balance + r1.amt where </a:t>
            </a:r>
            <a:r>
              <a:rPr lang="en-IN" sz="1600" dirty="0" err="1" smtClean="0">
                <a:solidFill>
                  <a:schemeClr val="tx1">
                    <a:lumMod val="75000"/>
                  </a:schemeClr>
                </a:solidFill>
              </a:rPr>
              <a:t>accno</a:t>
            </a:r>
            <a:r>
              <a:rPr lang="en-IN" sz="1600" dirty="0" smtClean="0">
                <a:solidFill>
                  <a:schemeClr val="tx1">
                    <a:lumMod val="75000"/>
                  </a:schemeClr>
                </a:solidFill>
              </a:rPr>
              <a:t> = r1.taccno;</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else</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update </a:t>
            </a:r>
            <a:r>
              <a:rPr lang="en-IN" sz="1600" dirty="0">
                <a:solidFill>
                  <a:schemeClr val="tx1">
                    <a:lumMod val="75000"/>
                  </a:schemeClr>
                </a:solidFill>
              </a:rPr>
              <a:t>master set balance = balance </a:t>
            </a:r>
            <a:r>
              <a:rPr lang="en-IN" sz="1600" dirty="0" smtClean="0">
                <a:solidFill>
                  <a:schemeClr val="tx1">
                    <a:lumMod val="75000"/>
                  </a:schemeClr>
                </a:solidFill>
              </a:rPr>
              <a:t>- r1.amt </a:t>
            </a:r>
            <a:r>
              <a:rPr lang="en-IN" sz="1600" dirty="0">
                <a:solidFill>
                  <a:schemeClr val="tx1">
                    <a:lumMod val="75000"/>
                  </a:schemeClr>
                </a:solidFill>
              </a:rPr>
              <a:t>where </a:t>
            </a:r>
            <a:r>
              <a:rPr lang="en-IN" sz="1600" dirty="0" err="1">
                <a:solidFill>
                  <a:schemeClr val="tx1">
                    <a:lumMod val="75000"/>
                  </a:schemeClr>
                </a:solidFill>
              </a:rPr>
              <a:t>accno</a:t>
            </a:r>
            <a:r>
              <a:rPr lang="en-IN" sz="1600" dirty="0">
                <a:solidFill>
                  <a:schemeClr val="tx1">
                    <a:lumMod val="75000"/>
                  </a:schemeClr>
                </a:solidFill>
              </a:rPr>
              <a:t> = r1.taccno</a:t>
            </a:r>
            <a:r>
              <a:rPr lang="en-IN" sz="1600" dirty="0" smtClean="0">
                <a:solidFill>
                  <a:schemeClr val="tx1">
                    <a:lumMod val="75000"/>
                  </a:schemeClr>
                </a:solidFill>
              </a:rPr>
              <a:t>;</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end if;</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end if;</a:t>
            </a:r>
            <a:endParaRPr lang="en-IN" sz="1600" dirty="0">
              <a:solidFill>
                <a:schemeClr val="tx1">
                  <a:lumMod val="75000"/>
                </a:schemeClr>
              </a:solidFill>
            </a:endParaRP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close </a:t>
            </a:r>
            <a:r>
              <a:rPr lang="en-IN" sz="1600" dirty="0" err="1" smtClean="0">
                <a:solidFill>
                  <a:schemeClr val="tx1">
                    <a:lumMod val="75000"/>
                  </a:schemeClr>
                </a:solidFill>
              </a:rPr>
              <a:t>cmast</a:t>
            </a:r>
            <a:r>
              <a:rPr lang="en-IN" sz="1600" dirty="0" smtClean="0">
                <a:solidFill>
                  <a:schemeClr val="tx1">
                    <a:lumMod val="75000"/>
                  </a:schemeClr>
                </a:solidFill>
              </a:rPr>
              <a:t>;</a:t>
            </a:r>
          </a:p>
          <a:p>
            <a:pPr>
              <a:spcBef>
                <a:spcPts val="0"/>
              </a:spcBef>
              <a:spcAft>
                <a:spcPts val="0"/>
              </a:spcAft>
            </a:pPr>
            <a:r>
              <a:rPr lang="en-IN" sz="1600" dirty="0" smtClean="0">
                <a:solidFill>
                  <a:schemeClr val="tx1">
                    <a:lumMod val="75000"/>
                  </a:schemeClr>
                </a:solidFill>
              </a:rPr>
              <a:t>   end loop;</a:t>
            </a:r>
          </a:p>
          <a:p>
            <a:pPr>
              <a:spcBef>
                <a:spcPts val="0"/>
              </a:spcBef>
              <a:spcAft>
                <a:spcPts val="0"/>
              </a:spcAft>
            </a:pPr>
            <a:r>
              <a:rPr lang="en-IN" sz="1600" dirty="0" smtClean="0">
                <a:solidFill>
                  <a:schemeClr val="tx1">
                    <a:lumMod val="75000"/>
                  </a:schemeClr>
                </a:solidFill>
              </a:rPr>
              <a:t>   commit;</a:t>
            </a:r>
          </a:p>
          <a:p>
            <a:pPr>
              <a:spcBef>
                <a:spcPts val="0"/>
              </a:spcBef>
              <a:spcAft>
                <a:spcPts val="0"/>
              </a:spcAft>
            </a:pPr>
            <a:r>
              <a:rPr lang="en-IN" sz="1600" dirty="0" smtClean="0">
                <a:solidFill>
                  <a:schemeClr val="tx1">
                    <a:lumMod val="75000"/>
                  </a:schemeClr>
                </a:solidFill>
              </a:rPr>
              <a:t>end;</a:t>
            </a:r>
          </a:p>
          <a:p>
            <a:pPr>
              <a:spcBef>
                <a:spcPts val="0"/>
              </a:spcBef>
              <a:spcAft>
                <a:spcPts val="0"/>
              </a:spcAft>
            </a:pPr>
            <a:r>
              <a:rPr lang="en-IN" sz="1600" dirty="0">
                <a:solidFill>
                  <a:schemeClr val="tx1">
                    <a:lumMod val="75000"/>
                  </a:schemeClr>
                </a:solidFill>
              </a:rPr>
              <a:t>/</a:t>
            </a:r>
            <a:endParaRPr lang="en-IN" sz="1600" dirty="0" smtClean="0">
              <a:solidFill>
                <a:schemeClr val="tx1">
                  <a:lumMod val="75000"/>
                </a:schemeClr>
              </a:solidFill>
            </a:endParaRPr>
          </a:p>
        </p:txBody>
      </p:sp>
    </p:spTree>
    <p:extLst>
      <p:ext uri="{BB962C8B-B14F-4D97-AF65-F5344CB8AC3E}">
        <p14:creationId xmlns:p14="http://schemas.microsoft.com/office/powerpoint/2010/main" val="345589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a:t>
            </a:fld>
            <a:endParaRPr lang="en-US"/>
          </a:p>
        </p:txBody>
      </p:sp>
      <p:sp>
        <p:nvSpPr>
          <p:cNvPr id="5" name="Rectangle 4"/>
          <p:cNvSpPr/>
          <p:nvPr/>
        </p:nvSpPr>
        <p:spPr>
          <a:xfrm>
            <a:off x="381000" y="1600200"/>
            <a:ext cx="8229600" cy="4632037"/>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spcBef>
                <a:spcPts val="600"/>
              </a:spcBef>
              <a:spcAft>
                <a:spcPts val="0"/>
              </a:spcAft>
              <a:buFont typeface="Wingdings" pitchFamily="2" charset="2"/>
              <a:buChar char="Ø"/>
            </a:pPr>
            <a:r>
              <a:rPr lang="en-IN" sz="2000" dirty="0" smtClean="0"/>
              <a:t>When we use the SELECT into … command in an PL/SQL block, only single values can be accessed(one row).</a:t>
            </a:r>
          </a:p>
          <a:p>
            <a:pPr marL="285750" indent="-285750">
              <a:spcBef>
                <a:spcPts val="600"/>
              </a:spcBef>
              <a:spcAft>
                <a:spcPts val="0"/>
              </a:spcAft>
              <a:buFont typeface="Wingdings" pitchFamily="2" charset="2"/>
              <a:buChar char="Ø"/>
            </a:pPr>
            <a:r>
              <a:rPr lang="en-IN" sz="2000" dirty="0" smtClean="0"/>
              <a:t>If multiple rows are selected, the </a:t>
            </a:r>
            <a:r>
              <a:rPr lang="en-IN" sz="2000" dirty="0" err="1" smtClean="0"/>
              <a:t>too_many_rows</a:t>
            </a:r>
            <a:r>
              <a:rPr lang="en-IN" sz="2000" dirty="0" smtClean="0"/>
              <a:t> exception is raised.</a:t>
            </a:r>
          </a:p>
          <a:p>
            <a:pPr marL="285750" indent="-285750">
              <a:spcBef>
                <a:spcPts val="600"/>
              </a:spcBef>
              <a:spcAft>
                <a:spcPts val="0"/>
              </a:spcAft>
              <a:buFont typeface="Wingdings" pitchFamily="2" charset="2"/>
              <a:buChar char="Ø"/>
            </a:pPr>
            <a:r>
              <a:rPr lang="en-IN" sz="2000" dirty="0" smtClean="0"/>
              <a:t>If you want to work on multiple records in your PL/SQL block, you need to define an area in the main memory to hold them.</a:t>
            </a:r>
          </a:p>
          <a:p>
            <a:pPr marL="285750" indent="-285750">
              <a:spcBef>
                <a:spcPts val="600"/>
              </a:spcBef>
              <a:spcAft>
                <a:spcPts val="0"/>
              </a:spcAft>
              <a:buFont typeface="Wingdings" pitchFamily="2" charset="2"/>
              <a:buChar char="Ø"/>
            </a:pPr>
            <a:r>
              <a:rPr lang="en-IN" sz="2000" dirty="0" smtClean="0"/>
              <a:t>That area is called a context area which can be given a user defined name if required.</a:t>
            </a:r>
          </a:p>
          <a:p>
            <a:pPr marL="285750" indent="-285750">
              <a:spcBef>
                <a:spcPts val="600"/>
              </a:spcBef>
              <a:spcAft>
                <a:spcPts val="0"/>
              </a:spcAft>
              <a:buFont typeface="Wingdings" pitchFamily="2" charset="2"/>
              <a:buChar char="Ø"/>
            </a:pPr>
            <a:r>
              <a:rPr lang="en-IN" sz="2000" dirty="0" smtClean="0"/>
              <a:t>To access these records of the context area one by one, we need a pointer called a cursor.</a:t>
            </a:r>
          </a:p>
          <a:p>
            <a:pPr marL="285750" indent="-285750">
              <a:spcBef>
                <a:spcPts val="600"/>
              </a:spcBef>
              <a:spcAft>
                <a:spcPts val="0"/>
              </a:spcAft>
              <a:buFont typeface="Wingdings" pitchFamily="2" charset="2"/>
              <a:buChar char="Ø"/>
            </a:pPr>
            <a:r>
              <a:rPr lang="en-IN" sz="2000" dirty="0" smtClean="0"/>
              <a:t>Cursors are of two types:</a:t>
            </a:r>
          </a:p>
          <a:p>
            <a:pPr marL="914400" lvl="1" indent="-457200">
              <a:spcBef>
                <a:spcPts val="600"/>
              </a:spcBef>
              <a:spcAft>
                <a:spcPts val="0"/>
              </a:spcAft>
              <a:buFont typeface="+mj-lt"/>
              <a:buAutoNum type="arabicPeriod"/>
            </a:pPr>
            <a:r>
              <a:rPr lang="en-IN" sz="2000" dirty="0" smtClean="0"/>
              <a:t>Implicit (created by Oracle)</a:t>
            </a:r>
          </a:p>
          <a:p>
            <a:pPr marL="914400" lvl="1" indent="-457200">
              <a:spcBef>
                <a:spcPts val="600"/>
              </a:spcBef>
              <a:spcAft>
                <a:spcPts val="0"/>
              </a:spcAft>
              <a:buFont typeface="+mj-lt"/>
              <a:buAutoNum type="arabicPeriod"/>
            </a:pPr>
            <a:r>
              <a:rPr lang="en-IN" sz="2000" dirty="0" smtClean="0"/>
              <a:t>Explicit (created by the developer)</a:t>
            </a:r>
          </a:p>
        </p:txBody>
      </p:sp>
      <p:sp>
        <p:nvSpPr>
          <p:cNvPr id="7" name="Text Placeholder 2"/>
          <p:cNvSpPr txBox="1">
            <a:spLocks/>
          </p:cNvSpPr>
          <p:nvPr/>
        </p:nvSpPr>
        <p:spPr>
          <a:xfrm>
            <a:off x="381000" y="457200"/>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Introduction to Cursors</a:t>
            </a:r>
            <a:endParaRPr lang="en-IN" sz="2800" dirty="0">
              <a:solidFill>
                <a:srgbClr val="C00000"/>
              </a:solidFill>
            </a:endParaRPr>
          </a:p>
        </p:txBody>
      </p:sp>
    </p:spTree>
    <p:extLst>
      <p:ext uri="{BB962C8B-B14F-4D97-AF65-F5344CB8AC3E}">
        <p14:creationId xmlns:p14="http://schemas.microsoft.com/office/powerpoint/2010/main" val="1275961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20</a:t>
            </a:fld>
            <a:endParaRPr lang="en-US"/>
          </a:p>
        </p:txBody>
      </p:sp>
      <p:sp>
        <p:nvSpPr>
          <p:cNvPr id="5" name="Rectangle 4"/>
          <p:cNvSpPr/>
          <p:nvPr/>
        </p:nvSpPr>
        <p:spPr>
          <a:xfrm>
            <a:off x="368894" y="152400"/>
            <a:ext cx="8394106" cy="923330"/>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1800" dirty="0" smtClean="0">
                <a:solidFill>
                  <a:schemeClr val="accent2">
                    <a:lumMod val="50000"/>
                  </a:schemeClr>
                </a:solidFill>
              </a:rPr>
              <a:t>Write a PL/SQL block which updates the table master(</a:t>
            </a:r>
            <a:r>
              <a:rPr lang="en-IN" sz="1800" dirty="0" err="1" smtClean="0">
                <a:solidFill>
                  <a:schemeClr val="accent2">
                    <a:lumMod val="50000"/>
                  </a:schemeClr>
                </a:solidFill>
              </a:rPr>
              <a:t>accno</a:t>
            </a:r>
            <a:r>
              <a:rPr lang="en-IN" sz="1800" dirty="0" smtClean="0">
                <a:solidFill>
                  <a:schemeClr val="accent2">
                    <a:lumMod val="50000"/>
                  </a:schemeClr>
                </a:solidFill>
              </a:rPr>
              <a:t>, balance) as per each entry in the table trans(</a:t>
            </a:r>
            <a:r>
              <a:rPr lang="en-IN" sz="1800" dirty="0" err="1" smtClean="0">
                <a:solidFill>
                  <a:schemeClr val="accent2">
                    <a:lumMod val="50000"/>
                  </a:schemeClr>
                </a:solidFill>
              </a:rPr>
              <a:t>trno</a:t>
            </a:r>
            <a:r>
              <a:rPr lang="en-IN" sz="1800" dirty="0" smtClean="0">
                <a:solidFill>
                  <a:schemeClr val="accent2">
                    <a:lumMod val="50000"/>
                  </a:schemeClr>
                </a:solidFill>
              </a:rPr>
              <a:t>, </a:t>
            </a:r>
            <a:r>
              <a:rPr lang="en-IN" sz="1800" dirty="0" err="1" smtClean="0">
                <a:solidFill>
                  <a:schemeClr val="accent2">
                    <a:lumMod val="50000"/>
                  </a:schemeClr>
                </a:solidFill>
              </a:rPr>
              <a:t>taccno</a:t>
            </a:r>
            <a:r>
              <a:rPr lang="en-IN" sz="1800" dirty="0" smtClean="0">
                <a:solidFill>
                  <a:schemeClr val="accent2">
                    <a:lumMod val="50000"/>
                  </a:schemeClr>
                </a:solidFill>
              </a:rPr>
              <a:t>, </a:t>
            </a:r>
            <a:r>
              <a:rPr lang="en-IN" sz="1800" dirty="0" err="1" smtClean="0">
                <a:solidFill>
                  <a:schemeClr val="accent2">
                    <a:lumMod val="50000"/>
                  </a:schemeClr>
                </a:solidFill>
              </a:rPr>
              <a:t>tr_date</a:t>
            </a:r>
            <a:r>
              <a:rPr lang="en-IN" sz="1800" dirty="0" smtClean="0">
                <a:solidFill>
                  <a:schemeClr val="accent2">
                    <a:lumMod val="50000"/>
                  </a:schemeClr>
                </a:solidFill>
              </a:rPr>
              <a:t>, </a:t>
            </a:r>
            <a:r>
              <a:rPr lang="en-IN" sz="1800" dirty="0" err="1" smtClean="0">
                <a:solidFill>
                  <a:schemeClr val="accent2">
                    <a:lumMod val="50000"/>
                  </a:schemeClr>
                </a:solidFill>
              </a:rPr>
              <a:t>tr_type</a:t>
            </a:r>
            <a:r>
              <a:rPr lang="en-IN" sz="1800" dirty="0" smtClean="0">
                <a:solidFill>
                  <a:schemeClr val="accent2">
                    <a:lumMod val="50000"/>
                  </a:schemeClr>
                </a:solidFill>
              </a:rPr>
              <a:t>, </a:t>
            </a:r>
            <a:r>
              <a:rPr lang="en-IN" sz="1800" dirty="0" err="1" smtClean="0">
                <a:solidFill>
                  <a:schemeClr val="accent2">
                    <a:lumMod val="50000"/>
                  </a:schemeClr>
                </a:solidFill>
              </a:rPr>
              <a:t>amt</a:t>
            </a:r>
            <a:r>
              <a:rPr lang="en-IN" sz="1800" dirty="0" smtClean="0">
                <a:solidFill>
                  <a:schemeClr val="accent2">
                    <a:lumMod val="50000"/>
                  </a:schemeClr>
                </a:solidFill>
              </a:rPr>
              <a:t>). </a:t>
            </a:r>
          </a:p>
          <a:p>
            <a:pPr>
              <a:spcBef>
                <a:spcPts val="0"/>
              </a:spcBef>
              <a:spcAft>
                <a:spcPts val="0"/>
              </a:spcAft>
            </a:pPr>
            <a:r>
              <a:rPr lang="en-IN" sz="1800" dirty="0" err="1" smtClean="0">
                <a:solidFill>
                  <a:schemeClr val="accent2">
                    <a:lumMod val="50000"/>
                  </a:schemeClr>
                </a:solidFill>
              </a:rPr>
              <a:t>tr_type</a:t>
            </a:r>
            <a:r>
              <a:rPr lang="en-IN" sz="1800" dirty="0" smtClean="0">
                <a:solidFill>
                  <a:schemeClr val="accent2">
                    <a:lumMod val="50000"/>
                  </a:schemeClr>
                </a:solidFill>
              </a:rPr>
              <a:t> can be ‘C’ for credit and ‘D’ for debit. (</a:t>
            </a:r>
            <a:r>
              <a:rPr lang="en-IN" sz="1800" smtClean="0">
                <a:solidFill>
                  <a:schemeClr val="accent2">
                    <a:lumMod val="50000"/>
                  </a:schemeClr>
                </a:solidFill>
              </a:rPr>
              <a:t>Using cursor-for loops only)</a:t>
            </a:r>
            <a:endParaRPr lang="en-IN" sz="1800" dirty="0" smtClean="0">
              <a:solidFill>
                <a:schemeClr val="tx2"/>
              </a:solidFill>
            </a:endParaRPr>
          </a:p>
        </p:txBody>
      </p:sp>
      <p:sp>
        <p:nvSpPr>
          <p:cNvPr id="6" name="Rectangle 5"/>
          <p:cNvSpPr/>
          <p:nvPr/>
        </p:nvSpPr>
        <p:spPr>
          <a:xfrm>
            <a:off x="368894" y="1295400"/>
            <a:ext cx="8153400" cy="4770537"/>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1600" dirty="0" smtClean="0">
                <a:solidFill>
                  <a:schemeClr val="tx1">
                    <a:lumMod val="75000"/>
                  </a:schemeClr>
                </a:solidFill>
              </a:rPr>
              <a:t>declare</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cursor </a:t>
            </a:r>
            <a:r>
              <a:rPr lang="en-IN" sz="1600" dirty="0" err="1" smtClean="0">
                <a:solidFill>
                  <a:schemeClr val="tx1">
                    <a:lumMod val="75000"/>
                  </a:schemeClr>
                </a:solidFill>
              </a:rPr>
              <a:t>ctrans</a:t>
            </a:r>
            <a:r>
              <a:rPr lang="en-IN" sz="1600" dirty="0" smtClean="0">
                <a:solidFill>
                  <a:schemeClr val="tx1">
                    <a:lumMod val="75000"/>
                  </a:schemeClr>
                </a:solidFill>
              </a:rPr>
              <a:t> is select * from trans;</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cursor </a:t>
            </a:r>
            <a:r>
              <a:rPr lang="en-IN" sz="1600" dirty="0" err="1" smtClean="0">
                <a:solidFill>
                  <a:schemeClr val="tx1">
                    <a:lumMod val="75000"/>
                  </a:schemeClr>
                </a:solidFill>
              </a:rPr>
              <a:t>cmast</a:t>
            </a:r>
            <a:r>
              <a:rPr lang="en-IN" sz="1600" dirty="0" smtClean="0">
                <a:solidFill>
                  <a:schemeClr val="tx1">
                    <a:lumMod val="75000"/>
                  </a:schemeClr>
                </a:solidFill>
              </a:rPr>
              <a:t> (no </a:t>
            </a:r>
            <a:r>
              <a:rPr lang="en-IN" sz="1600" dirty="0" err="1" smtClean="0">
                <a:solidFill>
                  <a:schemeClr val="tx1">
                    <a:lumMod val="75000"/>
                  </a:schemeClr>
                </a:solidFill>
              </a:rPr>
              <a:t>master.accno%type</a:t>
            </a:r>
            <a:r>
              <a:rPr lang="en-IN" sz="1600" dirty="0" smtClean="0">
                <a:solidFill>
                  <a:schemeClr val="tx1">
                    <a:lumMod val="75000"/>
                  </a:schemeClr>
                </a:solidFill>
              </a:rPr>
              <a:t>) is select * from master where </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a:t>
            </a:r>
            <a:r>
              <a:rPr lang="en-IN" sz="1600" dirty="0" err="1" smtClean="0">
                <a:solidFill>
                  <a:schemeClr val="tx1">
                    <a:lumMod val="75000"/>
                  </a:schemeClr>
                </a:solidFill>
              </a:rPr>
              <a:t>accno</a:t>
            </a:r>
            <a:r>
              <a:rPr lang="en-IN" sz="1600" dirty="0" smtClean="0">
                <a:solidFill>
                  <a:schemeClr val="tx1">
                    <a:lumMod val="75000"/>
                  </a:schemeClr>
                </a:solidFill>
              </a:rPr>
              <a:t> = no;</a:t>
            </a:r>
          </a:p>
          <a:p>
            <a:pPr>
              <a:spcBef>
                <a:spcPts val="0"/>
              </a:spcBef>
              <a:spcAft>
                <a:spcPts val="0"/>
              </a:spcAft>
            </a:pPr>
            <a:r>
              <a:rPr lang="en-IN" sz="1600" dirty="0" smtClean="0">
                <a:solidFill>
                  <a:schemeClr val="tx1">
                    <a:lumMod val="75000"/>
                  </a:schemeClr>
                </a:solidFill>
              </a:rPr>
              <a:t>begin</a:t>
            </a:r>
          </a:p>
          <a:p>
            <a:pPr>
              <a:spcBef>
                <a:spcPts val="0"/>
              </a:spcBef>
              <a:spcAft>
                <a:spcPts val="0"/>
              </a:spcAft>
            </a:pPr>
            <a:r>
              <a:rPr lang="en-IN" sz="1600" dirty="0" smtClean="0">
                <a:solidFill>
                  <a:schemeClr val="tx1">
                    <a:lumMod val="75000"/>
                  </a:schemeClr>
                </a:solidFill>
              </a:rPr>
              <a:t>   for r1 in </a:t>
            </a:r>
            <a:r>
              <a:rPr lang="en-IN" sz="1600" dirty="0" err="1" smtClean="0">
                <a:solidFill>
                  <a:schemeClr val="tx1">
                    <a:lumMod val="75000"/>
                  </a:schemeClr>
                </a:solidFill>
              </a:rPr>
              <a:t>ctrans</a:t>
            </a:r>
            <a:endParaRPr lang="en-IN" sz="1600" dirty="0" smtClean="0">
              <a:solidFill>
                <a:schemeClr val="tx1">
                  <a:lumMod val="75000"/>
                </a:schemeClr>
              </a:solidFill>
            </a:endParaRPr>
          </a:p>
          <a:p>
            <a:pPr>
              <a:spcBef>
                <a:spcPts val="0"/>
              </a:spcBef>
              <a:spcAft>
                <a:spcPts val="0"/>
              </a:spcAft>
            </a:pPr>
            <a:r>
              <a:rPr lang="en-IN" sz="1600" dirty="0" smtClean="0">
                <a:solidFill>
                  <a:schemeClr val="tx1">
                    <a:lumMod val="75000"/>
                  </a:schemeClr>
                </a:solidFill>
              </a:rPr>
              <a:t>   loop</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for r2 in </a:t>
            </a:r>
            <a:r>
              <a:rPr lang="en-IN" sz="1600" dirty="0" err="1" smtClean="0">
                <a:solidFill>
                  <a:schemeClr val="tx1">
                    <a:lumMod val="75000"/>
                  </a:schemeClr>
                </a:solidFill>
              </a:rPr>
              <a:t>cmast</a:t>
            </a:r>
            <a:r>
              <a:rPr lang="en-IN" sz="1600" dirty="0" smtClean="0">
                <a:solidFill>
                  <a:schemeClr val="tx1">
                    <a:lumMod val="75000"/>
                  </a:schemeClr>
                </a:solidFill>
              </a:rPr>
              <a:t>(r1.taccno)</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loop</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if r1.tr_type = ‘C’ then</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update master set balance = balance + r1.amt </a:t>
            </a:r>
            <a:r>
              <a:rPr lang="en-IN" sz="1600" dirty="0">
                <a:solidFill>
                  <a:schemeClr val="tx1">
                    <a:lumMod val="75000"/>
                  </a:schemeClr>
                </a:solidFill>
              </a:rPr>
              <a:t>where </a:t>
            </a:r>
            <a:r>
              <a:rPr lang="en-IN" sz="1600" dirty="0" err="1">
                <a:solidFill>
                  <a:schemeClr val="tx1">
                    <a:lumMod val="75000"/>
                  </a:schemeClr>
                </a:solidFill>
              </a:rPr>
              <a:t>accno</a:t>
            </a:r>
            <a:r>
              <a:rPr lang="en-IN" sz="1600" dirty="0">
                <a:solidFill>
                  <a:schemeClr val="tx1">
                    <a:lumMod val="75000"/>
                  </a:schemeClr>
                </a:solidFill>
              </a:rPr>
              <a:t> = r1.taccno</a:t>
            </a:r>
            <a:r>
              <a:rPr lang="en-IN" sz="1600" dirty="0" smtClean="0">
                <a:solidFill>
                  <a:schemeClr val="tx1">
                    <a:lumMod val="75000"/>
                  </a:schemeClr>
                </a:solidFill>
              </a:rPr>
              <a:t>;</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else</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update </a:t>
            </a:r>
            <a:r>
              <a:rPr lang="en-IN" sz="1600" dirty="0">
                <a:solidFill>
                  <a:schemeClr val="tx1">
                    <a:lumMod val="75000"/>
                  </a:schemeClr>
                </a:solidFill>
              </a:rPr>
              <a:t>master set balance = balance </a:t>
            </a:r>
            <a:r>
              <a:rPr lang="en-IN" sz="1600" dirty="0" smtClean="0">
                <a:solidFill>
                  <a:schemeClr val="tx1">
                    <a:lumMod val="75000"/>
                  </a:schemeClr>
                </a:solidFill>
              </a:rPr>
              <a:t>- r1.amt </a:t>
            </a:r>
            <a:r>
              <a:rPr lang="en-IN" sz="1600" dirty="0">
                <a:solidFill>
                  <a:schemeClr val="tx1">
                    <a:lumMod val="75000"/>
                  </a:schemeClr>
                </a:solidFill>
              </a:rPr>
              <a:t>where </a:t>
            </a:r>
            <a:r>
              <a:rPr lang="en-IN" sz="1600" dirty="0" err="1">
                <a:solidFill>
                  <a:schemeClr val="tx1">
                    <a:lumMod val="75000"/>
                  </a:schemeClr>
                </a:solidFill>
              </a:rPr>
              <a:t>accno</a:t>
            </a:r>
            <a:r>
              <a:rPr lang="en-IN" sz="1600" dirty="0">
                <a:solidFill>
                  <a:schemeClr val="tx1">
                    <a:lumMod val="75000"/>
                  </a:schemeClr>
                </a:solidFill>
              </a:rPr>
              <a:t> = r1.taccno</a:t>
            </a:r>
            <a:r>
              <a:rPr lang="en-IN" sz="1600" dirty="0" smtClean="0">
                <a:solidFill>
                  <a:schemeClr val="tx1">
                    <a:lumMod val="75000"/>
                  </a:schemeClr>
                </a:solidFill>
              </a:rPr>
              <a:t>;</a:t>
            </a:r>
          </a:p>
          <a:p>
            <a:pPr>
              <a:spcBef>
                <a:spcPts val="0"/>
              </a:spcBef>
              <a:spcAft>
                <a:spcPts val="0"/>
              </a:spcAft>
            </a:pPr>
            <a:r>
              <a:rPr lang="en-IN" sz="1600" dirty="0">
                <a:solidFill>
                  <a:schemeClr val="tx1">
                    <a:lumMod val="75000"/>
                  </a:schemeClr>
                </a:solidFill>
              </a:rPr>
              <a:t>	</a:t>
            </a:r>
            <a:r>
              <a:rPr lang="en-IN" sz="1600" dirty="0" smtClean="0">
                <a:solidFill>
                  <a:schemeClr val="tx1">
                    <a:lumMod val="75000"/>
                  </a:schemeClr>
                </a:solidFill>
              </a:rPr>
              <a:t>   end if;</a:t>
            </a:r>
            <a:endParaRPr lang="en-IN" sz="1600" dirty="0">
              <a:solidFill>
                <a:schemeClr val="tx1">
                  <a:lumMod val="75000"/>
                </a:schemeClr>
              </a:solidFill>
            </a:endParaRPr>
          </a:p>
          <a:p>
            <a:pPr>
              <a:spcBef>
                <a:spcPts val="0"/>
              </a:spcBef>
              <a:spcAft>
                <a:spcPts val="0"/>
              </a:spcAft>
            </a:pPr>
            <a:r>
              <a:rPr lang="en-IN" sz="1600" dirty="0" smtClean="0">
                <a:solidFill>
                  <a:schemeClr val="tx1">
                    <a:lumMod val="75000"/>
                  </a:schemeClr>
                </a:solidFill>
              </a:rPr>
              <a:t>	end loop;</a:t>
            </a:r>
          </a:p>
          <a:p>
            <a:pPr>
              <a:spcBef>
                <a:spcPts val="0"/>
              </a:spcBef>
              <a:spcAft>
                <a:spcPts val="0"/>
              </a:spcAft>
            </a:pPr>
            <a:r>
              <a:rPr lang="en-IN" sz="1600" dirty="0" smtClean="0">
                <a:solidFill>
                  <a:schemeClr val="tx1">
                    <a:lumMod val="75000"/>
                  </a:schemeClr>
                </a:solidFill>
              </a:rPr>
              <a:t>   end loop;</a:t>
            </a:r>
          </a:p>
          <a:p>
            <a:pPr>
              <a:spcBef>
                <a:spcPts val="0"/>
              </a:spcBef>
              <a:spcAft>
                <a:spcPts val="0"/>
              </a:spcAft>
            </a:pPr>
            <a:r>
              <a:rPr lang="en-IN" sz="1600" dirty="0" smtClean="0">
                <a:solidFill>
                  <a:schemeClr val="tx1">
                    <a:lumMod val="75000"/>
                  </a:schemeClr>
                </a:solidFill>
              </a:rPr>
              <a:t>   commit;</a:t>
            </a:r>
          </a:p>
          <a:p>
            <a:pPr>
              <a:spcBef>
                <a:spcPts val="0"/>
              </a:spcBef>
              <a:spcAft>
                <a:spcPts val="0"/>
              </a:spcAft>
            </a:pPr>
            <a:r>
              <a:rPr lang="en-IN" sz="1600" dirty="0" smtClean="0">
                <a:solidFill>
                  <a:schemeClr val="tx1">
                    <a:lumMod val="75000"/>
                  </a:schemeClr>
                </a:solidFill>
              </a:rPr>
              <a:t>end;</a:t>
            </a:r>
          </a:p>
          <a:p>
            <a:pPr>
              <a:spcBef>
                <a:spcPts val="0"/>
              </a:spcBef>
              <a:spcAft>
                <a:spcPts val="0"/>
              </a:spcAft>
            </a:pPr>
            <a:r>
              <a:rPr lang="en-IN" sz="1600" dirty="0">
                <a:solidFill>
                  <a:schemeClr val="tx1">
                    <a:lumMod val="75000"/>
                  </a:schemeClr>
                </a:solidFill>
              </a:rPr>
              <a:t>/</a:t>
            </a:r>
            <a:endParaRPr lang="en-IN" sz="1600" dirty="0" smtClean="0">
              <a:solidFill>
                <a:schemeClr val="tx1">
                  <a:lumMod val="75000"/>
                </a:schemeClr>
              </a:solidFill>
            </a:endParaRPr>
          </a:p>
        </p:txBody>
      </p:sp>
    </p:spTree>
    <p:extLst>
      <p:ext uri="{BB962C8B-B14F-4D97-AF65-F5344CB8AC3E}">
        <p14:creationId xmlns:p14="http://schemas.microsoft.com/office/powerpoint/2010/main" val="177430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21</a:t>
            </a:fld>
            <a:endParaRPr lang="en-US"/>
          </a:p>
        </p:txBody>
      </p:sp>
      <p:sp>
        <p:nvSpPr>
          <p:cNvPr id="5" name="Rectangle 4"/>
          <p:cNvSpPr/>
          <p:nvPr/>
        </p:nvSpPr>
        <p:spPr>
          <a:xfrm>
            <a:off x="762000" y="1115227"/>
            <a:ext cx="7555906" cy="5401479"/>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0"/>
              </a:spcAft>
            </a:pPr>
            <a:r>
              <a:rPr lang="en-IN" sz="2000" dirty="0" smtClean="0">
                <a:solidFill>
                  <a:schemeClr val="accent2">
                    <a:lumMod val="50000"/>
                  </a:schemeClr>
                </a:solidFill>
              </a:rPr>
              <a:t>begin</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for r1 in (select </a:t>
            </a:r>
            <a:r>
              <a:rPr lang="en-IN" sz="2000" dirty="0" err="1" smtClean="0">
                <a:solidFill>
                  <a:schemeClr val="accent2">
                    <a:lumMod val="50000"/>
                  </a:schemeClr>
                </a:solidFill>
              </a:rPr>
              <a:t>empno</a:t>
            </a:r>
            <a:r>
              <a:rPr lang="en-IN" sz="2000" dirty="0" smtClean="0">
                <a:solidFill>
                  <a:schemeClr val="accent2">
                    <a:lumMod val="50000"/>
                  </a:schemeClr>
                </a:solidFill>
              </a:rPr>
              <a:t>, </a:t>
            </a:r>
            <a:r>
              <a:rPr lang="en-IN" sz="2000" dirty="0" err="1" smtClean="0">
                <a:solidFill>
                  <a:schemeClr val="accent2">
                    <a:lumMod val="50000"/>
                  </a:schemeClr>
                </a:solidFill>
              </a:rPr>
              <a:t>sal</a:t>
            </a:r>
            <a:r>
              <a:rPr lang="en-IN" sz="2000" dirty="0" smtClean="0">
                <a:solidFill>
                  <a:schemeClr val="accent2">
                    <a:lumMod val="50000"/>
                  </a:schemeClr>
                </a:solidFill>
              </a:rPr>
              <a:t> from </a:t>
            </a:r>
            <a:r>
              <a:rPr lang="en-IN" sz="2000" dirty="0" err="1" smtClean="0">
                <a:solidFill>
                  <a:schemeClr val="accent2">
                    <a:lumMod val="50000"/>
                  </a:schemeClr>
                </a:solidFill>
              </a:rPr>
              <a:t>emp</a:t>
            </a:r>
            <a:r>
              <a:rPr lang="en-IN" sz="2000" dirty="0" smtClean="0">
                <a:solidFill>
                  <a:schemeClr val="accent2">
                    <a:lumMod val="50000"/>
                  </a:schemeClr>
                </a:solidFill>
              </a:rPr>
              <a:t> where </a:t>
            </a:r>
            <a:r>
              <a:rPr lang="en-IN" sz="2000" dirty="0" err="1" smtClean="0">
                <a:solidFill>
                  <a:schemeClr val="accent2">
                    <a:lumMod val="50000"/>
                  </a:schemeClr>
                </a:solidFill>
              </a:rPr>
              <a:t>sal</a:t>
            </a:r>
            <a:r>
              <a:rPr lang="en-IN" sz="2000" dirty="0" smtClean="0">
                <a:solidFill>
                  <a:schemeClr val="accent2">
                    <a:lumMod val="50000"/>
                  </a:schemeClr>
                </a:solidFill>
              </a:rPr>
              <a:t> &lt; 5000)</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loop</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end loop;</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for r1 in (select * from </a:t>
            </a:r>
            <a:r>
              <a:rPr lang="en-IN" sz="2000" dirty="0" err="1" smtClean="0">
                <a:solidFill>
                  <a:schemeClr val="accent2">
                    <a:lumMod val="50000"/>
                  </a:schemeClr>
                </a:solidFill>
              </a:rPr>
              <a:t>dept</a:t>
            </a:r>
            <a:r>
              <a:rPr lang="en-IN" sz="2000" dirty="0" smtClean="0">
                <a:solidFill>
                  <a:schemeClr val="accent2">
                    <a:lumMod val="50000"/>
                  </a:schemeClr>
                </a:solidFill>
              </a:rPr>
              <a:t>)</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loop</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end loop;</a:t>
            </a:r>
          </a:p>
          <a:p>
            <a:pPr>
              <a:spcBef>
                <a:spcPts val="600"/>
              </a:spcBef>
              <a:spcAft>
                <a:spcPts val="0"/>
              </a:spcAft>
            </a:pPr>
            <a:r>
              <a:rPr lang="en-IN" sz="2000" dirty="0">
                <a:solidFill>
                  <a:schemeClr val="accent2">
                    <a:lumMod val="50000"/>
                  </a:schemeClr>
                </a:solidFill>
              </a:rPr>
              <a:t> </a:t>
            </a:r>
            <a:r>
              <a:rPr lang="en-IN" sz="2000" dirty="0" smtClean="0">
                <a:solidFill>
                  <a:schemeClr val="accent2">
                    <a:lumMod val="50000"/>
                  </a:schemeClr>
                </a:solidFill>
              </a:rPr>
              <a:t>  ...</a:t>
            </a:r>
          </a:p>
          <a:p>
            <a:pPr>
              <a:spcBef>
                <a:spcPts val="600"/>
              </a:spcBef>
              <a:spcAft>
                <a:spcPts val="0"/>
              </a:spcAft>
            </a:pPr>
            <a:r>
              <a:rPr lang="en-IN" sz="2000" dirty="0" smtClean="0">
                <a:solidFill>
                  <a:schemeClr val="accent2">
                    <a:lumMod val="50000"/>
                  </a:schemeClr>
                </a:solidFill>
              </a:rPr>
              <a:t>end;</a:t>
            </a:r>
          </a:p>
          <a:p>
            <a:pPr>
              <a:spcBef>
                <a:spcPts val="600"/>
              </a:spcBef>
              <a:spcAft>
                <a:spcPts val="0"/>
              </a:spcAft>
            </a:pPr>
            <a:endParaRPr lang="en-IN" sz="2000" dirty="0">
              <a:solidFill>
                <a:schemeClr val="accent2">
                  <a:lumMod val="50000"/>
                </a:schemeClr>
              </a:solidFill>
            </a:endParaRPr>
          </a:p>
        </p:txBody>
      </p:sp>
      <p:sp>
        <p:nvSpPr>
          <p:cNvPr id="8" name="Text Placeholder 2"/>
          <p:cNvSpPr txBox="1">
            <a:spLocks/>
          </p:cNvSpPr>
          <p:nvPr/>
        </p:nvSpPr>
        <p:spPr>
          <a:xfrm>
            <a:off x="304800" y="381000"/>
            <a:ext cx="6248400" cy="740636"/>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800" dirty="0" smtClean="0">
                <a:solidFill>
                  <a:srgbClr val="C00000"/>
                </a:solidFill>
              </a:rPr>
              <a:t>Cursors ...</a:t>
            </a:r>
            <a:endParaRPr lang="en-US" sz="2800" dirty="0" smtClean="0">
              <a:solidFill>
                <a:srgbClr val="C00000"/>
              </a:solidFill>
            </a:endParaRPr>
          </a:p>
        </p:txBody>
      </p:sp>
    </p:spTree>
    <p:extLst>
      <p:ext uri="{BB962C8B-B14F-4D97-AF65-F5344CB8AC3E}">
        <p14:creationId xmlns:p14="http://schemas.microsoft.com/office/powerpoint/2010/main" val="3235046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22</a:t>
            </a:fld>
            <a:endParaRPr lang="en-US"/>
          </a:p>
        </p:txBody>
      </p:sp>
      <p:sp>
        <p:nvSpPr>
          <p:cNvPr id="5" name="Rectangle 4"/>
          <p:cNvSpPr/>
          <p:nvPr/>
        </p:nvSpPr>
        <p:spPr>
          <a:xfrm>
            <a:off x="368894" y="1676400"/>
            <a:ext cx="8153400" cy="2970044"/>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0"/>
              </a:spcAft>
            </a:pPr>
            <a:r>
              <a:rPr lang="en-IN" sz="1800" b="1" dirty="0" smtClean="0">
                <a:solidFill>
                  <a:schemeClr val="accent2">
                    <a:lumMod val="50000"/>
                  </a:schemeClr>
                </a:solidFill>
              </a:rPr>
              <a:t>Drawbacks </a:t>
            </a:r>
            <a:r>
              <a:rPr lang="en-IN" sz="1800" b="1" dirty="0" smtClean="0">
                <a:solidFill>
                  <a:schemeClr val="accent2">
                    <a:lumMod val="50000"/>
                  </a:schemeClr>
                </a:solidFill>
              </a:rPr>
              <a:t>of using cursors:</a:t>
            </a:r>
          </a:p>
          <a:p>
            <a:pPr marL="285750" indent="-285750">
              <a:spcBef>
                <a:spcPts val="600"/>
              </a:spcBef>
              <a:spcAft>
                <a:spcPts val="0"/>
              </a:spcAft>
              <a:buFont typeface="Wingdings" pitchFamily="2" charset="2"/>
              <a:buChar char="Ø"/>
            </a:pPr>
            <a:r>
              <a:rPr lang="en-IN" sz="1800" smtClean="0">
                <a:solidFill>
                  <a:schemeClr val="accent2">
                    <a:lumMod val="50000"/>
                  </a:schemeClr>
                </a:solidFill>
              </a:rPr>
              <a:t>occupy </a:t>
            </a:r>
            <a:r>
              <a:rPr lang="en-IN" sz="1800" dirty="0" smtClean="0">
                <a:solidFill>
                  <a:schemeClr val="accent2">
                    <a:lumMod val="50000"/>
                  </a:schemeClr>
                </a:solidFill>
              </a:rPr>
              <a:t>main memory</a:t>
            </a:r>
          </a:p>
          <a:p>
            <a:pPr marL="285750" indent="-285750">
              <a:spcBef>
                <a:spcPts val="600"/>
              </a:spcBef>
              <a:spcAft>
                <a:spcPts val="0"/>
              </a:spcAft>
              <a:buFont typeface="Wingdings" pitchFamily="2" charset="2"/>
              <a:buChar char="Ø"/>
            </a:pPr>
            <a:r>
              <a:rPr lang="en-IN" sz="1800" dirty="0" smtClean="0">
                <a:solidFill>
                  <a:schemeClr val="accent2">
                    <a:lumMod val="50000"/>
                  </a:schemeClr>
                </a:solidFill>
              </a:rPr>
              <a:t>create </a:t>
            </a:r>
            <a:r>
              <a:rPr lang="en-IN" sz="1800" dirty="0" smtClean="0">
                <a:solidFill>
                  <a:schemeClr val="accent2">
                    <a:lumMod val="50000"/>
                  </a:schemeClr>
                </a:solidFill>
              </a:rPr>
              <a:t>locks</a:t>
            </a:r>
          </a:p>
          <a:p>
            <a:pPr marL="285750" indent="-285750">
              <a:spcBef>
                <a:spcPts val="600"/>
              </a:spcBef>
              <a:spcAft>
                <a:spcPts val="0"/>
              </a:spcAft>
              <a:buFont typeface="Wingdings" pitchFamily="2" charset="2"/>
              <a:buChar char="Ø"/>
            </a:pPr>
            <a:r>
              <a:rPr lang="en-IN" sz="1800" dirty="0">
                <a:solidFill>
                  <a:schemeClr val="accent2">
                    <a:lumMod val="50000"/>
                  </a:schemeClr>
                </a:solidFill>
              </a:rPr>
              <a:t>reduce </a:t>
            </a:r>
            <a:r>
              <a:rPr lang="en-IN" sz="1800" dirty="0" smtClean="0">
                <a:solidFill>
                  <a:schemeClr val="accent2">
                    <a:lumMod val="50000"/>
                  </a:schemeClr>
                </a:solidFill>
              </a:rPr>
              <a:t>concurrency </a:t>
            </a:r>
          </a:p>
          <a:p>
            <a:pPr marL="285750" indent="-285750">
              <a:spcBef>
                <a:spcPts val="600"/>
              </a:spcBef>
              <a:spcAft>
                <a:spcPts val="0"/>
              </a:spcAft>
              <a:buFont typeface="Wingdings" pitchFamily="2" charset="2"/>
              <a:buChar char="Ø"/>
            </a:pPr>
            <a:r>
              <a:rPr lang="en-IN" sz="1800" dirty="0" smtClean="0">
                <a:solidFill>
                  <a:schemeClr val="accent2">
                    <a:lumMod val="50000"/>
                  </a:schemeClr>
                </a:solidFill>
              </a:rPr>
              <a:t>decrease </a:t>
            </a:r>
            <a:r>
              <a:rPr lang="en-IN" sz="1800" dirty="0">
                <a:solidFill>
                  <a:schemeClr val="accent2">
                    <a:lumMod val="50000"/>
                  </a:schemeClr>
                </a:solidFill>
              </a:rPr>
              <a:t>network </a:t>
            </a:r>
            <a:r>
              <a:rPr lang="en-IN" sz="1800" dirty="0" smtClean="0">
                <a:solidFill>
                  <a:schemeClr val="accent2">
                    <a:lumMod val="50000"/>
                  </a:schemeClr>
                </a:solidFill>
              </a:rPr>
              <a:t>bandwidth </a:t>
            </a:r>
            <a:r>
              <a:rPr lang="en-IN" sz="1800" dirty="0">
                <a:solidFill>
                  <a:schemeClr val="accent2">
                    <a:lumMod val="50000"/>
                  </a:schemeClr>
                </a:solidFill>
              </a:rPr>
              <a:t>- Each time when a row is fetched from the cursor it may result in a network round trip. This uses much more network bandwidth than the execution of a single SQL statement like SELECT or DELETE </a:t>
            </a:r>
            <a:r>
              <a:rPr lang="en-IN" sz="1800" dirty="0" err="1">
                <a:solidFill>
                  <a:schemeClr val="accent2">
                    <a:lumMod val="50000"/>
                  </a:schemeClr>
                </a:solidFill>
              </a:rPr>
              <a:t>etc</a:t>
            </a:r>
            <a:r>
              <a:rPr lang="en-IN" sz="1800" dirty="0">
                <a:solidFill>
                  <a:schemeClr val="accent2">
                    <a:lumMod val="50000"/>
                  </a:schemeClr>
                </a:solidFill>
              </a:rPr>
              <a:t> that makes only one round trip.</a:t>
            </a:r>
            <a:endParaRPr lang="en-IN" sz="1800" dirty="0" smtClean="0">
              <a:solidFill>
                <a:schemeClr val="accent2">
                  <a:lumMod val="50000"/>
                </a:schemeClr>
              </a:solidFill>
            </a:endParaRPr>
          </a:p>
          <a:p>
            <a:pPr>
              <a:spcBef>
                <a:spcPts val="600"/>
              </a:spcBef>
              <a:spcAft>
                <a:spcPts val="0"/>
              </a:spcAft>
            </a:pPr>
            <a:endParaRPr lang="en-IN" sz="1800" dirty="0" smtClean="0">
              <a:solidFill>
                <a:schemeClr val="tx2"/>
              </a:solidFill>
            </a:endParaRPr>
          </a:p>
        </p:txBody>
      </p:sp>
      <p:sp>
        <p:nvSpPr>
          <p:cNvPr id="8" name="Text Placeholder 2"/>
          <p:cNvSpPr txBox="1">
            <a:spLocks/>
          </p:cNvSpPr>
          <p:nvPr/>
        </p:nvSpPr>
        <p:spPr>
          <a:xfrm>
            <a:off x="304800" y="381000"/>
            <a:ext cx="6248400" cy="740636"/>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800" dirty="0" smtClean="0">
                <a:solidFill>
                  <a:srgbClr val="C00000"/>
                </a:solidFill>
              </a:rPr>
              <a:t>Cursors ...</a:t>
            </a:r>
            <a:endParaRPr lang="en-US" sz="2800" dirty="0" smtClean="0">
              <a:solidFill>
                <a:srgbClr val="C00000"/>
              </a:solidFill>
            </a:endParaRPr>
          </a:p>
        </p:txBody>
      </p:sp>
    </p:spTree>
    <p:extLst>
      <p:ext uri="{BB962C8B-B14F-4D97-AF65-F5344CB8AC3E}">
        <p14:creationId xmlns:p14="http://schemas.microsoft.com/office/powerpoint/2010/main" val="2023781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23</a:t>
            </a:fld>
            <a:endParaRPr lang="en-US"/>
          </a:p>
        </p:txBody>
      </p:sp>
      <p:sp>
        <p:nvSpPr>
          <p:cNvPr id="3" name="Rectangle 2"/>
          <p:cNvSpPr txBox="1">
            <a:spLocks noChangeArrowheads="1"/>
          </p:cNvSpPr>
          <p:nvPr/>
        </p:nvSpPr>
        <p:spPr>
          <a:xfrm>
            <a:off x="304800" y="2209800"/>
            <a:ext cx="8153400" cy="2362200"/>
          </a:xfrm>
          <a:prstGeom prst="rect">
            <a:avLst/>
          </a:prstGeom>
        </p:spPr>
        <p:txBody>
          <a:bodyPr vert="horz" lIns="91440" tIns="45720" rIns="91440" bIns="45720" rtlCol="0" anchor="b">
            <a:normAutofit/>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a:lstStyle>
          <a:p>
            <a:pPr algn="ctr" eaLnBrk="1" fontAlgn="auto" hangingPunct="1">
              <a:spcAft>
                <a:spcPts val="0"/>
              </a:spcAft>
              <a:defRPr/>
            </a:pPr>
            <a:r>
              <a:rPr lang="en-US" sz="4000" cap="none" dirty="0" smtClean="0">
                <a:solidFill>
                  <a:schemeClr val="bg1">
                    <a:lumMod val="50000"/>
                  </a:schemeClr>
                </a:solidFill>
              </a:rPr>
              <a:t>End </a:t>
            </a:r>
          </a:p>
          <a:p>
            <a:pPr algn="ctr" eaLnBrk="1" fontAlgn="auto" hangingPunct="1">
              <a:spcAft>
                <a:spcPts val="0"/>
              </a:spcAft>
              <a:defRPr/>
            </a:pPr>
            <a:r>
              <a:rPr lang="en-US" sz="4000" cap="none" dirty="0">
                <a:solidFill>
                  <a:schemeClr val="bg1">
                    <a:lumMod val="50000"/>
                  </a:schemeClr>
                </a:solidFill>
              </a:rPr>
              <a:t>o</a:t>
            </a:r>
            <a:r>
              <a:rPr lang="en-US" sz="4000" cap="none" dirty="0" smtClean="0">
                <a:solidFill>
                  <a:schemeClr val="bg1">
                    <a:lumMod val="50000"/>
                  </a:schemeClr>
                </a:solidFill>
              </a:rPr>
              <a:t>f </a:t>
            </a:r>
          </a:p>
          <a:p>
            <a:pPr algn="ctr" eaLnBrk="1" fontAlgn="auto" hangingPunct="1">
              <a:spcAft>
                <a:spcPts val="0"/>
              </a:spcAft>
              <a:defRPr/>
            </a:pPr>
            <a:r>
              <a:rPr lang="en-US" sz="4000" cap="none" dirty="0" smtClean="0">
                <a:solidFill>
                  <a:schemeClr val="bg1">
                    <a:lumMod val="50000"/>
                  </a:schemeClr>
                </a:solidFill>
              </a:rPr>
              <a:t>PL/SQL (Part-2)</a:t>
            </a:r>
          </a:p>
        </p:txBody>
      </p:sp>
    </p:spTree>
    <p:extLst>
      <p:ext uri="{BB962C8B-B14F-4D97-AF65-F5344CB8AC3E}">
        <p14:creationId xmlns:p14="http://schemas.microsoft.com/office/powerpoint/2010/main" val="306917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a:t>
            </a:fld>
            <a:endParaRPr lang="en-US"/>
          </a:p>
        </p:txBody>
      </p:sp>
      <p:sp>
        <p:nvSpPr>
          <p:cNvPr id="5" name="Rectangle 4"/>
          <p:cNvSpPr/>
          <p:nvPr/>
        </p:nvSpPr>
        <p:spPr>
          <a:xfrm>
            <a:off x="463609" y="1371600"/>
            <a:ext cx="8153400" cy="5016758"/>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spcBef>
                <a:spcPts val="600"/>
              </a:spcBef>
              <a:spcAft>
                <a:spcPts val="0"/>
              </a:spcAft>
              <a:buFont typeface="Wingdings" pitchFamily="2" charset="2"/>
              <a:buChar char="Ø"/>
            </a:pPr>
            <a:r>
              <a:rPr lang="en-IN" sz="2000" dirty="0" smtClean="0"/>
              <a:t>For every DML that is executed, an implicit context area is created in the main memory to hold the related records.</a:t>
            </a:r>
          </a:p>
          <a:p>
            <a:pPr marL="285750" indent="-285750">
              <a:spcBef>
                <a:spcPts val="600"/>
              </a:spcBef>
              <a:spcAft>
                <a:spcPts val="0"/>
              </a:spcAft>
              <a:buFont typeface="Wingdings" pitchFamily="2" charset="2"/>
              <a:buChar char="Ø"/>
            </a:pPr>
            <a:r>
              <a:rPr lang="en-IN" sz="2000" dirty="0" smtClean="0"/>
              <a:t>In case of an Insert, they are the new records and in case of Update or Delete they are the affected records.</a:t>
            </a:r>
          </a:p>
          <a:p>
            <a:pPr marL="285750" indent="-285750">
              <a:spcBef>
                <a:spcPts val="600"/>
              </a:spcBef>
              <a:spcAft>
                <a:spcPts val="0"/>
              </a:spcAft>
              <a:buFont typeface="Wingdings" pitchFamily="2" charset="2"/>
              <a:buChar char="Ø"/>
            </a:pPr>
            <a:r>
              <a:rPr lang="en-IN" sz="2000" dirty="0" smtClean="0"/>
              <a:t>An implicit cursor has the name ‘SQL’ associated with it.</a:t>
            </a:r>
          </a:p>
          <a:p>
            <a:pPr marL="285750" indent="-285750">
              <a:spcBef>
                <a:spcPts val="600"/>
              </a:spcBef>
              <a:spcAft>
                <a:spcPts val="0"/>
              </a:spcAft>
              <a:buFont typeface="Wingdings" pitchFamily="2" charset="2"/>
              <a:buChar char="Ø"/>
            </a:pPr>
            <a:r>
              <a:rPr lang="en-IN" sz="2000" dirty="0" smtClean="0"/>
              <a:t>The implicit ‘SQL’ cursor always refers to the last DML executed.</a:t>
            </a:r>
          </a:p>
          <a:p>
            <a:pPr marL="285750" indent="-285750">
              <a:spcBef>
                <a:spcPts val="600"/>
              </a:spcBef>
              <a:spcAft>
                <a:spcPts val="0"/>
              </a:spcAft>
              <a:buFont typeface="Wingdings" pitchFamily="2" charset="2"/>
              <a:buChar char="Ø"/>
            </a:pPr>
            <a:r>
              <a:rPr lang="en-IN" sz="2000" dirty="0" smtClean="0"/>
              <a:t>There are four main cursor attributes/parameters associated with every cursor-</a:t>
            </a:r>
          </a:p>
          <a:p>
            <a:pPr marL="914400" lvl="1" indent="-457200">
              <a:spcBef>
                <a:spcPts val="600"/>
              </a:spcBef>
              <a:spcAft>
                <a:spcPts val="0"/>
              </a:spcAft>
              <a:buFont typeface="+mj-lt"/>
              <a:buAutoNum type="arabicPeriod"/>
            </a:pPr>
            <a:r>
              <a:rPr lang="en-IN" sz="2000" dirty="0" err="1" smtClean="0">
                <a:solidFill>
                  <a:srgbClr val="C00000"/>
                </a:solidFill>
              </a:rPr>
              <a:t>sql%found</a:t>
            </a:r>
            <a:r>
              <a:rPr lang="en-IN" sz="2000" dirty="0" smtClean="0">
                <a:solidFill>
                  <a:srgbClr val="C00000"/>
                </a:solidFill>
              </a:rPr>
              <a:t> </a:t>
            </a:r>
            <a:r>
              <a:rPr lang="en-IN" sz="2000" dirty="0" smtClean="0"/>
              <a:t>– whether the DML affected any records (It is true if the insert/update/delete affected at least one record)</a:t>
            </a:r>
          </a:p>
          <a:p>
            <a:pPr marL="914400" lvl="1" indent="-457200">
              <a:spcBef>
                <a:spcPts val="600"/>
              </a:spcBef>
              <a:spcAft>
                <a:spcPts val="0"/>
              </a:spcAft>
              <a:buFont typeface="+mj-lt"/>
              <a:buAutoNum type="arabicPeriod"/>
            </a:pPr>
            <a:r>
              <a:rPr lang="en-IN" sz="2000" dirty="0" err="1" smtClean="0">
                <a:solidFill>
                  <a:srgbClr val="C00000"/>
                </a:solidFill>
              </a:rPr>
              <a:t>sql%notfound</a:t>
            </a:r>
            <a:r>
              <a:rPr lang="en-IN" sz="2000" dirty="0" smtClean="0"/>
              <a:t> – exactly opposite of previous</a:t>
            </a:r>
          </a:p>
          <a:p>
            <a:pPr marL="914400" lvl="1" indent="-457200">
              <a:spcBef>
                <a:spcPts val="600"/>
              </a:spcBef>
              <a:spcAft>
                <a:spcPts val="0"/>
              </a:spcAft>
              <a:buFont typeface="+mj-lt"/>
              <a:buAutoNum type="arabicPeriod"/>
            </a:pPr>
            <a:r>
              <a:rPr lang="en-IN" sz="2000" dirty="0" err="1" smtClean="0">
                <a:solidFill>
                  <a:srgbClr val="C00000"/>
                </a:solidFill>
              </a:rPr>
              <a:t>sql%rowcount</a:t>
            </a:r>
            <a:r>
              <a:rPr lang="en-IN" sz="2000" dirty="0" smtClean="0"/>
              <a:t> – how many records were affected</a:t>
            </a:r>
          </a:p>
          <a:p>
            <a:pPr marL="914400" lvl="1" indent="-457200">
              <a:spcBef>
                <a:spcPts val="600"/>
              </a:spcBef>
              <a:spcAft>
                <a:spcPts val="0"/>
              </a:spcAft>
              <a:buFont typeface="+mj-lt"/>
              <a:buAutoNum type="arabicPeriod"/>
            </a:pPr>
            <a:r>
              <a:rPr lang="en-IN" sz="2000" dirty="0" err="1" smtClean="0">
                <a:solidFill>
                  <a:srgbClr val="C00000"/>
                </a:solidFill>
              </a:rPr>
              <a:t>sql%isopen</a:t>
            </a:r>
            <a:r>
              <a:rPr lang="en-IN" sz="2000" dirty="0" smtClean="0"/>
              <a:t> – it is always false as the cursor closes before the user sees the DML results</a:t>
            </a:r>
          </a:p>
        </p:txBody>
      </p:sp>
      <p:sp>
        <p:nvSpPr>
          <p:cNvPr id="7" name="Text Placeholder 2"/>
          <p:cNvSpPr txBox="1">
            <a:spLocks/>
          </p:cNvSpPr>
          <p:nvPr/>
        </p:nvSpPr>
        <p:spPr>
          <a:xfrm>
            <a:off x="381000" y="457200"/>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Implicit Cursors</a:t>
            </a:r>
            <a:endParaRPr lang="en-IN" sz="2800" dirty="0">
              <a:solidFill>
                <a:srgbClr val="C00000"/>
              </a:solidFill>
            </a:endParaRPr>
          </a:p>
        </p:txBody>
      </p:sp>
    </p:spTree>
    <p:extLst>
      <p:ext uri="{BB962C8B-B14F-4D97-AF65-F5344CB8AC3E}">
        <p14:creationId xmlns:p14="http://schemas.microsoft.com/office/powerpoint/2010/main" val="2798715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4</a:t>
            </a:fld>
            <a:endParaRPr lang="en-US"/>
          </a:p>
        </p:txBody>
      </p:sp>
      <p:sp>
        <p:nvSpPr>
          <p:cNvPr id="5" name="Rectangle 4"/>
          <p:cNvSpPr/>
          <p:nvPr/>
        </p:nvSpPr>
        <p:spPr>
          <a:xfrm>
            <a:off x="376015" y="799031"/>
            <a:ext cx="8153400" cy="923330"/>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0"/>
              </a:spcAft>
            </a:pPr>
            <a:r>
              <a:rPr lang="en-IN" sz="1800" dirty="0" smtClean="0">
                <a:solidFill>
                  <a:schemeClr val="accent2">
                    <a:lumMod val="50000"/>
                  </a:schemeClr>
                </a:solidFill>
              </a:rPr>
              <a:t>Write a PL/SQL block which raises the salaries of all managers by 20% and deletes all employees of department 30. Display how many managers got a raise and how many employees were removed.</a:t>
            </a:r>
            <a:endParaRPr lang="en-IN" sz="1800" dirty="0" smtClean="0">
              <a:solidFill>
                <a:schemeClr val="tx1">
                  <a:lumMod val="75000"/>
                </a:schemeClr>
              </a:solidFill>
            </a:endParaRPr>
          </a:p>
        </p:txBody>
      </p:sp>
      <p:sp>
        <p:nvSpPr>
          <p:cNvPr id="7" name="Text Placeholder 2"/>
          <p:cNvSpPr txBox="1">
            <a:spLocks/>
          </p:cNvSpPr>
          <p:nvPr/>
        </p:nvSpPr>
        <p:spPr>
          <a:xfrm>
            <a:off x="304800" y="173764"/>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Example of Implicit Cursors</a:t>
            </a:r>
            <a:endParaRPr lang="en-IN" sz="2800" dirty="0">
              <a:solidFill>
                <a:srgbClr val="C00000"/>
              </a:solidFill>
            </a:endParaRPr>
          </a:p>
        </p:txBody>
      </p:sp>
      <p:sp>
        <p:nvSpPr>
          <p:cNvPr id="6" name="Rectangle 5"/>
          <p:cNvSpPr/>
          <p:nvPr/>
        </p:nvSpPr>
        <p:spPr>
          <a:xfrm>
            <a:off x="376015" y="1905000"/>
            <a:ext cx="8153400" cy="4801314"/>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1800" dirty="0" smtClean="0">
                <a:solidFill>
                  <a:schemeClr val="tx1">
                    <a:lumMod val="75000"/>
                  </a:schemeClr>
                </a:solidFill>
              </a:rPr>
              <a:t>declare</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 number(2);</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b number(2);</a:t>
            </a:r>
          </a:p>
          <a:p>
            <a:pPr>
              <a:spcBef>
                <a:spcPts val="0"/>
              </a:spcBef>
              <a:spcAft>
                <a:spcPts val="0"/>
              </a:spcAft>
            </a:pPr>
            <a:r>
              <a:rPr lang="en-IN" sz="1800" dirty="0" smtClean="0">
                <a:solidFill>
                  <a:schemeClr val="tx1">
                    <a:lumMod val="75000"/>
                  </a:schemeClr>
                </a:solidFill>
              </a:rPr>
              <a:t>begin</a:t>
            </a:r>
          </a:p>
          <a:p>
            <a:pPr>
              <a:spcBef>
                <a:spcPts val="0"/>
              </a:spcBef>
              <a:spcAft>
                <a:spcPts val="0"/>
              </a:spcAft>
            </a:pPr>
            <a:r>
              <a:rPr lang="en-IN" sz="1800" dirty="0" smtClean="0">
                <a:solidFill>
                  <a:schemeClr val="tx1">
                    <a:lumMod val="75000"/>
                  </a:schemeClr>
                </a:solidFill>
              </a:rPr>
              <a:t>   update </a:t>
            </a:r>
            <a:r>
              <a:rPr lang="en-IN" sz="1800" dirty="0" err="1" smtClean="0">
                <a:solidFill>
                  <a:schemeClr val="tx1">
                    <a:lumMod val="75000"/>
                  </a:schemeClr>
                </a:solidFill>
              </a:rPr>
              <a:t>emp</a:t>
            </a:r>
            <a:r>
              <a:rPr lang="en-IN" sz="1800" dirty="0" smtClean="0">
                <a:solidFill>
                  <a:schemeClr val="tx1">
                    <a:lumMod val="75000"/>
                  </a:schemeClr>
                </a:solidFill>
              </a:rPr>
              <a:t> set </a:t>
            </a:r>
            <a:r>
              <a:rPr lang="en-IN" sz="1800" dirty="0" err="1" smtClean="0">
                <a:solidFill>
                  <a:schemeClr val="tx1">
                    <a:lumMod val="75000"/>
                  </a:schemeClr>
                </a:solidFill>
              </a:rPr>
              <a:t>sal</a:t>
            </a:r>
            <a:r>
              <a:rPr lang="en-IN" sz="1800" dirty="0" smtClean="0">
                <a:solidFill>
                  <a:schemeClr val="tx1">
                    <a:lumMod val="75000"/>
                  </a:schemeClr>
                </a:solidFill>
              </a:rPr>
              <a:t> = </a:t>
            </a:r>
            <a:r>
              <a:rPr lang="en-IN" sz="1800" dirty="0" err="1" smtClean="0">
                <a:solidFill>
                  <a:schemeClr val="tx1">
                    <a:lumMod val="75000"/>
                  </a:schemeClr>
                </a:solidFill>
              </a:rPr>
              <a:t>sal</a:t>
            </a:r>
            <a:r>
              <a:rPr lang="en-IN" sz="1800" dirty="0" smtClean="0">
                <a:solidFill>
                  <a:schemeClr val="tx1">
                    <a:lumMod val="75000"/>
                  </a:schemeClr>
                </a:solidFill>
              </a:rPr>
              <a:t>*1.2 where upper(job) = ‘MANAGER’;</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if </a:t>
            </a:r>
            <a:r>
              <a:rPr lang="en-IN" sz="1800" dirty="0" err="1" smtClean="0">
                <a:solidFill>
                  <a:schemeClr val="tx1">
                    <a:lumMod val="75000"/>
                  </a:schemeClr>
                </a:solidFill>
              </a:rPr>
              <a:t>sql%found</a:t>
            </a:r>
            <a:r>
              <a:rPr lang="en-IN" sz="1800" dirty="0" smtClean="0">
                <a:solidFill>
                  <a:schemeClr val="tx1">
                    <a:lumMod val="75000"/>
                  </a:schemeClr>
                </a:solidFill>
              </a:rPr>
              <a:t> then</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 := </a:t>
            </a:r>
            <a:r>
              <a:rPr lang="en-IN" sz="1800" dirty="0" err="1" smtClean="0">
                <a:solidFill>
                  <a:schemeClr val="tx1">
                    <a:lumMod val="75000"/>
                  </a:schemeClr>
                </a:solidFill>
              </a:rPr>
              <a:t>sql%rowcount</a:t>
            </a:r>
            <a:r>
              <a:rPr lang="en-IN" sz="1800" dirty="0" smtClean="0">
                <a:solidFill>
                  <a:schemeClr val="tx1">
                    <a:lumMod val="75000"/>
                  </a:schemeClr>
                </a:solidFill>
              </a:rPr>
              <a:t>;</a:t>
            </a:r>
          </a:p>
          <a:p>
            <a:pPr>
              <a:spcBef>
                <a:spcPts val="0"/>
              </a:spcBef>
              <a:spcAft>
                <a:spcPts val="0"/>
              </a:spcAft>
            </a:pPr>
            <a:r>
              <a:rPr lang="en-IN" sz="1800" dirty="0">
                <a:solidFill>
                  <a:schemeClr val="tx1">
                    <a:lumMod val="75000"/>
                  </a:schemeClr>
                </a:solidFill>
              </a:rPr>
              <a:t>	</a:t>
            </a:r>
            <a:r>
              <a:rPr lang="en-IN" sz="1800" dirty="0" err="1" smtClean="0">
                <a:solidFill>
                  <a:schemeClr val="tx1">
                    <a:lumMod val="75000"/>
                  </a:schemeClr>
                </a:solidFill>
              </a:rPr>
              <a:t>dbms_output.put_line</a:t>
            </a:r>
            <a:r>
              <a:rPr lang="en-IN" sz="1800" dirty="0" smtClean="0">
                <a:solidFill>
                  <a:schemeClr val="tx1">
                    <a:lumMod val="75000"/>
                  </a:schemeClr>
                </a:solidFill>
              </a:rPr>
              <a:t> (‘Total no. of managers getting raise: ‘||a);</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end if;</a:t>
            </a:r>
          </a:p>
          <a:p>
            <a:pPr>
              <a:spcBef>
                <a:spcPts val="0"/>
              </a:spcBef>
              <a:spcAft>
                <a:spcPts val="0"/>
              </a:spcAft>
            </a:pPr>
            <a:r>
              <a:rPr lang="en-IN" sz="1800" dirty="0" smtClean="0">
                <a:solidFill>
                  <a:schemeClr val="tx1">
                    <a:lumMod val="75000"/>
                  </a:schemeClr>
                </a:solidFill>
              </a:rPr>
              <a:t>   delete from </a:t>
            </a:r>
            <a:r>
              <a:rPr lang="en-IN" sz="1800" dirty="0" err="1" smtClean="0">
                <a:solidFill>
                  <a:schemeClr val="tx1">
                    <a:lumMod val="75000"/>
                  </a:schemeClr>
                </a:solidFill>
              </a:rPr>
              <a:t>emp</a:t>
            </a:r>
            <a:r>
              <a:rPr lang="en-IN" sz="1800" dirty="0" smtClean="0">
                <a:solidFill>
                  <a:schemeClr val="tx1">
                    <a:lumMod val="75000"/>
                  </a:schemeClr>
                </a:solidFill>
              </a:rPr>
              <a:t> where </a:t>
            </a:r>
            <a:r>
              <a:rPr lang="en-IN" sz="1800" dirty="0" err="1" smtClean="0">
                <a:solidFill>
                  <a:schemeClr val="tx1">
                    <a:lumMod val="75000"/>
                  </a:schemeClr>
                </a:solidFill>
              </a:rPr>
              <a:t>deptno</a:t>
            </a:r>
            <a:r>
              <a:rPr lang="en-IN" sz="1800" dirty="0" smtClean="0">
                <a:solidFill>
                  <a:schemeClr val="tx1">
                    <a:lumMod val="75000"/>
                  </a:schemeClr>
                </a:solidFill>
              </a:rPr>
              <a:t> = 30;</a:t>
            </a:r>
          </a:p>
          <a:p>
            <a:pPr>
              <a:spcBef>
                <a:spcPts val="0"/>
              </a:spcBef>
              <a:spcAft>
                <a:spcPts val="0"/>
              </a:spcAft>
            </a:pPr>
            <a:r>
              <a:rPr lang="en-IN" sz="1800" dirty="0" smtClean="0">
                <a:solidFill>
                  <a:schemeClr val="tx1">
                    <a:lumMod val="75000"/>
                  </a:schemeClr>
                </a:solidFill>
              </a:rPr>
              <a:t>   if </a:t>
            </a:r>
            <a:r>
              <a:rPr lang="en-IN" sz="1800" dirty="0" err="1">
                <a:solidFill>
                  <a:schemeClr val="tx1">
                    <a:lumMod val="75000"/>
                  </a:schemeClr>
                </a:solidFill>
              </a:rPr>
              <a:t>sql%found</a:t>
            </a:r>
            <a:r>
              <a:rPr lang="en-IN" sz="1800" dirty="0">
                <a:solidFill>
                  <a:schemeClr val="tx1">
                    <a:lumMod val="75000"/>
                  </a:schemeClr>
                </a:solidFill>
              </a:rPr>
              <a:t> then</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b </a:t>
            </a:r>
            <a:r>
              <a:rPr lang="en-IN" sz="1800" dirty="0">
                <a:solidFill>
                  <a:schemeClr val="tx1">
                    <a:lumMod val="75000"/>
                  </a:schemeClr>
                </a:solidFill>
              </a:rPr>
              <a:t>:= </a:t>
            </a:r>
            <a:r>
              <a:rPr lang="en-IN" sz="1800" dirty="0" err="1">
                <a:solidFill>
                  <a:schemeClr val="tx1">
                    <a:lumMod val="75000"/>
                  </a:schemeClr>
                </a:solidFill>
              </a:rPr>
              <a:t>sql%rowcount</a:t>
            </a:r>
            <a:r>
              <a:rPr lang="en-IN" sz="1800" dirty="0">
                <a:solidFill>
                  <a:schemeClr val="tx1">
                    <a:lumMod val="75000"/>
                  </a:schemeClr>
                </a:solidFill>
              </a:rPr>
              <a:t>;</a:t>
            </a:r>
          </a:p>
          <a:p>
            <a:pPr>
              <a:spcBef>
                <a:spcPts val="0"/>
              </a:spcBef>
              <a:spcAft>
                <a:spcPts val="0"/>
              </a:spcAft>
            </a:pPr>
            <a:r>
              <a:rPr lang="en-IN" sz="1800" dirty="0">
                <a:solidFill>
                  <a:schemeClr val="tx1">
                    <a:lumMod val="75000"/>
                  </a:schemeClr>
                </a:solidFill>
              </a:rPr>
              <a:t>	</a:t>
            </a:r>
            <a:r>
              <a:rPr lang="en-IN" sz="1800" dirty="0" err="1">
                <a:solidFill>
                  <a:schemeClr val="tx1">
                    <a:lumMod val="75000"/>
                  </a:schemeClr>
                </a:solidFill>
              </a:rPr>
              <a:t>dbms_output.put_line</a:t>
            </a:r>
            <a:r>
              <a:rPr lang="en-IN" sz="1800" dirty="0">
                <a:solidFill>
                  <a:schemeClr val="tx1">
                    <a:lumMod val="75000"/>
                  </a:schemeClr>
                </a:solidFill>
              </a:rPr>
              <a:t> (‘Total no. of </a:t>
            </a:r>
            <a:r>
              <a:rPr lang="en-IN" sz="1800" dirty="0" smtClean="0">
                <a:solidFill>
                  <a:schemeClr val="tx1">
                    <a:lumMod val="75000"/>
                  </a:schemeClr>
                </a:solidFill>
              </a:rPr>
              <a:t>employees removed: ‘||b);</a:t>
            </a:r>
            <a:endParaRPr lang="en-IN" sz="1800" dirty="0">
              <a:solidFill>
                <a:schemeClr val="tx1">
                  <a:lumMod val="75000"/>
                </a:schemeClr>
              </a:solidFill>
            </a:endParaRPr>
          </a:p>
          <a:p>
            <a:pPr>
              <a:spcBef>
                <a:spcPts val="0"/>
              </a:spcBef>
              <a:spcAft>
                <a:spcPts val="0"/>
              </a:spcAft>
            </a:pPr>
            <a:r>
              <a:rPr lang="en-IN" sz="1800" dirty="0">
                <a:solidFill>
                  <a:schemeClr val="tx1">
                    <a:lumMod val="75000"/>
                  </a:schemeClr>
                </a:solidFill>
              </a:rPr>
              <a:t>   end if</a:t>
            </a:r>
            <a:r>
              <a:rPr lang="en-IN" sz="1800" dirty="0" smtClean="0">
                <a:solidFill>
                  <a:schemeClr val="tx1">
                    <a:lumMod val="75000"/>
                  </a:schemeClr>
                </a:solidFill>
              </a:rPr>
              <a:t>;</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commit;</a:t>
            </a:r>
          </a:p>
          <a:p>
            <a:pPr>
              <a:spcBef>
                <a:spcPts val="0"/>
              </a:spcBef>
              <a:spcAft>
                <a:spcPts val="0"/>
              </a:spcAft>
            </a:pPr>
            <a:r>
              <a:rPr lang="en-IN" sz="1800" dirty="0" smtClean="0">
                <a:solidFill>
                  <a:schemeClr val="tx1">
                    <a:lumMod val="75000"/>
                  </a:schemeClr>
                </a:solidFill>
              </a:rPr>
              <a:t>end;</a:t>
            </a:r>
          </a:p>
          <a:p>
            <a:pPr>
              <a:spcBef>
                <a:spcPts val="0"/>
              </a:spcBef>
              <a:spcAft>
                <a:spcPts val="0"/>
              </a:spcAft>
            </a:pPr>
            <a:r>
              <a:rPr lang="en-IN" sz="1800" dirty="0">
                <a:solidFill>
                  <a:schemeClr val="tx1">
                    <a:lumMod val="75000"/>
                  </a:schemeClr>
                </a:solidFill>
              </a:rPr>
              <a:t>/</a:t>
            </a:r>
            <a:endParaRPr lang="en-IN" sz="1800" dirty="0" smtClean="0">
              <a:solidFill>
                <a:schemeClr val="tx1">
                  <a:lumMod val="75000"/>
                </a:schemeClr>
              </a:solidFill>
            </a:endParaRPr>
          </a:p>
        </p:txBody>
      </p:sp>
    </p:spTree>
    <p:extLst>
      <p:ext uri="{BB962C8B-B14F-4D97-AF65-F5344CB8AC3E}">
        <p14:creationId xmlns:p14="http://schemas.microsoft.com/office/powerpoint/2010/main" val="2717976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5</a:t>
            </a:fld>
            <a:endParaRPr lang="en-US"/>
          </a:p>
        </p:txBody>
      </p:sp>
      <p:sp>
        <p:nvSpPr>
          <p:cNvPr id="5" name="Rectangle 4"/>
          <p:cNvSpPr/>
          <p:nvPr/>
        </p:nvSpPr>
        <p:spPr>
          <a:xfrm>
            <a:off x="343256" y="1295400"/>
            <a:ext cx="8267344" cy="5478423"/>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spcBef>
                <a:spcPts val="600"/>
              </a:spcBef>
              <a:spcAft>
                <a:spcPts val="0"/>
              </a:spcAft>
              <a:buFont typeface="Wingdings" pitchFamily="2" charset="2"/>
              <a:buChar char="Ø"/>
            </a:pPr>
            <a:r>
              <a:rPr lang="en-IN" sz="2000" dirty="0" smtClean="0"/>
              <a:t>Explicit cursors are created by the programmer.</a:t>
            </a:r>
          </a:p>
          <a:p>
            <a:pPr marL="285750" indent="-285750">
              <a:spcBef>
                <a:spcPts val="600"/>
              </a:spcBef>
              <a:spcAft>
                <a:spcPts val="0"/>
              </a:spcAft>
              <a:buFont typeface="Wingdings" pitchFamily="2" charset="2"/>
              <a:buChar char="Ø"/>
            </a:pPr>
            <a:r>
              <a:rPr lang="en-IN" sz="2000" dirty="0" smtClean="0"/>
              <a:t>The steps in creating and using explicit cursors(context area) are:</a:t>
            </a:r>
          </a:p>
          <a:p>
            <a:pPr marL="914400" lvl="1" indent="-457200">
              <a:spcBef>
                <a:spcPts val="600"/>
              </a:spcBef>
              <a:spcAft>
                <a:spcPts val="0"/>
              </a:spcAft>
              <a:buFont typeface="+mj-lt"/>
              <a:buAutoNum type="arabicPeriod"/>
            </a:pPr>
            <a:r>
              <a:rPr lang="en-IN" sz="2000" dirty="0" smtClean="0"/>
              <a:t>Create the cursor in the DECLARE section</a:t>
            </a:r>
          </a:p>
          <a:p>
            <a:pPr marL="914400" lvl="1" indent="-457200">
              <a:spcBef>
                <a:spcPts val="600"/>
              </a:spcBef>
              <a:spcAft>
                <a:spcPts val="0"/>
              </a:spcAft>
              <a:buFont typeface="+mj-lt"/>
              <a:buAutoNum type="arabicPeriod"/>
            </a:pPr>
            <a:r>
              <a:rPr lang="en-IN" sz="2000" dirty="0" smtClean="0"/>
              <a:t>Open the cursor</a:t>
            </a:r>
          </a:p>
          <a:p>
            <a:pPr marL="914400" lvl="1" indent="-457200">
              <a:spcBef>
                <a:spcPts val="600"/>
              </a:spcBef>
              <a:spcAft>
                <a:spcPts val="0"/>
              </a:spcAft>
              <a:buFont typeface="+mj-lt"/>
              <a:buAutoNum type="arabicPeriod"/>
            </a:pPr>
            <a:r>
              <a:rPr lang="en-IN" sz="2000" dirty="0" smtClean="0"/>
              <a:t>Fetch each row from the active cursor area one by one</a:t>
            </a:r>
          </a:p>
          <a:p>
            <a:pPr marL="914400" lvl="1" indent="-457200">
              <a:spcBef>
                <a:spcPts val="600"/>
              </a:spcBef>
              <a:spcAft>
                <a:spcPts val="0"/>
              </a:spcAft>
              <a:buFont typeface="+mj-lt"/>
              <a:buAutoNum type="arabicPeriod"/>
            </a:pPr>
            <a:r>
              <a:rPr lang="en-IN" sz="2000" dirty="0" smtClean="0"/>
              <a:t>Close the cursor when execution is completed</a:t>
            </a:r>
          </a:p>
          <a:p>
            <a:pPr marL="457200" indent="-457200">
              <a:spcBef>
                <a:spcPts val="600"/>
              </a:spcBef>
              <a:spcAft>
                <a:spcPts val="0"/>
              </a:spcAft>
              <a:buFont typeface="Wingdings" pitchFamily="2" charset="2"/>
              <a:buChar char="Ø"/>
            </a:pPr>
            <a:r>
              <a:rPr lang="en-IN" sz="2000" dirty="0" smtClean="0"/>
              <a:t>The explicit cursor attributes/parameters are: (assume the cursor name to be ‘c1’)</a:t>
            </a:r>
            <a:endParaRPr lang="en-IN" sz="2000" dirty="0"/>
          </a:p>
          <a:p>
            <a:pPr marL="914400" lvl="1" indent="-457200">
              <a:spcBef>
                <a:spcPts val="600"/>
              </a:spcBef>
              <a:spcAft>
                <a:spcPts val="0"/>
              </a:spcAft>
              <a:buFont typeface="+mj-lt"/>
              <a:buAutoNum type="arabicPeriod"/>
            </a:pPr>
            <a:r>
              <a:rPr lang="en-IN" sz="2000" dirty="0" smtClean="0">
                <a:solidFill>
                  <a:schemeClr val="accent2">
                    <a:lumMod val="50000"/>
                  </a:schemeClr>
                </a:solidFill>
              </a:rPr>
              <a:t>c1%found </a:t>
            </a:r>
            <a:r>
              <a:rPr lang="en-IN" sz="2000" dirty="0" smtClean="0"/>
              <a:t>– whether the cursor affected any records (It is true if the insert/update/delete affected at least one record)</a:t>
            </a:r>
          </a:p>
          <a:p>
            <a:pPr marL="914400" lvl="1" indent="-457200">
              <a:spcBef>
                <a:spcPts val="600"/>
              </a:spcBef>
              <a:spcAft>
                <a:spcPts val="0"/>
              </a:spcAft>
              <a:buFont typeface="+mj-lt"/>
              <a:buAutoNum type="arabicPeriod"/>
            </a:pPr>
            <a:r>
              <a:rPr lang="en-IN" sz="2000" dirty="0" smtClean="0">
                <a:solidFill>
                  <a:schemeClr val="accent2">
                    <a:lumMod val="50000"/>
                  </a:schemeClr>
                </a:solidFill>
              </a:rPr>
              <a:t>c1%notfound</a:t>
            </a:r>
            <a:r>
              <a:rPr lang="en-IN" sz="2000" dirty="0" smtClean="0"/>
              <a:t> – exactly opposite of previous</a:t>
            </a:r>
          </a:p>
          <a:p>
            <a:pPr marL="914400" lvl="1" indent="-457200">
              <a:spcBef>
                <a:spcPts val="600"/>
              </a:spcBef>
              <a:spcAft>
                <a:spcPts val="0"/>
              </a:spcAft>
              <a:buFont typeface="+mj-lt"/>
              <a:buAutoNum type="arabicPeriod"/>
            </a:pPr>
            <a:r>
              <a:rPr lang="en-IN" sz="2000" dirty="0" smtClean="0">
                <a:solidFill>
                  <a:schemeClr val="accent2">
                    <a:lumMod val="50000"/>
                  </a:schemeClr>
                </a:solidFill>
              </a:rPr>
              <a:t>c1%rowcount</a:t>
            </a:r>
            <a:r>
              <a:rPr lang="en-IN" sz="2000" dirty="0" smtClean="0"/>
              <a:t> – after each successful fetch, it gets incremented by 1.</a:t>
            </a:r>
          </a:p>
          <a:p>
            <a:pPr marL="914400" lvl="1" indent="-457200">
              <a:spcBef>
                <a:spcPts val="600"/>
              </a:spcBef>
              <a:spcAft>
                <a:spcPts val="0"/>
              </a:spcAft>
              <a:buFont typeface="+mj-lt"/>
              <a:buAutoNum type="arabicPeriod"/>
            </a:pPr>
            <a:r>
              <a:rPr lang="en-IN" sz="2000" dirty="0" smtClean="0">
                <a:solidFill>
                  <a:schemeClr val="accent2">
                    <a:lumMod val="50000"/>
                  </a:schemeClr>
                </a:solidFill>
              </a:rPr>
              <a:t>c1%isopen</a:t>
            </a:r>
            <a:r>
              <a:rPr lang="en-IN" sz="2000" dirty="0" smtClean="0"/>
              <a:t> – it is true after cursor is opened and becomes false when it is explicitly closed.</a:t>
            </a:r>
          </a:p>
        </p:txBody>
      </p:sp>
      <p:sp>
        <p:nvSpPr>
          <p:cNvPr id="7" name="Text Placeholder 2"/>
          <p:cNvSpPr txBox="1">
            <a:spLocks/>
          </p:cNvSpPr>
          <p:nvPr/>
        </p:nvSpPr>
        <p:spPr>
          <a:xfrm>
            <a:off x="381000" y="457200"/>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Explicit Cursors</a:t>
            </a:r>
            <a:endParaRPr lang="en-IN" sz="2800" dirty="0">
              <a:solidFill>
                <a:srgbClr val="C00000"/>
              </a:solidFill>
            </a:endParaRPr>
          </a:p>
        </p:txBody>
      </p:sp>
    </p:spTree>
    <p:extLst>
      <p:ext uri="{BB962C8B-B14F-4D97-AF65-F5344CB8AC3E}">
        <p14:creationId xmlns:p14="http://schemas.microsoft.com/office/powerpoint/2010/main" val="286412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6</a:t>
            </a:fld>
            <a:endParaRPr lang="en-US"/>
          </a:p>
        </p:txBody>
      </p:sp>
      <p:sp>
        <p:nvSpPr>
          <p:cNvPr id="3" name="Rectangle 2"/>
          <p:cNvSpPr/>
          <p:nvPr/>
        </p:nvSpPr>
        <p:spPr>
          <a:xfrm>
            <a:off x="304800" y="304800"/>
            <a:ext cx="4263280" cy="6401753"/>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600"/>
              </a:spcAft>
            </a:pPr>
            <a:r>
              <a:rPr lang="en-IN" sz="2000" dirty="0" smtClean="0"/>
              <a:t>declare</a:t>
            </a:r>
          </a:p>
          <a:p>
            <a:pPr>
              <a:spcBef>
                <a:spcPts val="600"/>
              </a:spcBef>
              <a:spcAft>
                <a:spcPts val="600"/>
              </a:spcAft>
            </a:pPr>
            <a:r>
              <a:rPr lang="en-IN" sz="2000" dirty="0" smtClean="0"/>
              <a:t>  </a:t>
            </a:r>
            <a:r>
              <a:rPr lang="en-IN" sz="2000" b="1" i="1" dirty="0" smtClean="0"/>
              <a:t>cursor c1 is select * from </a:t>
            </a:r>
            <a:r>
              <a:rPr lang="en-IN" sz="2000" b="1" i="1" dirty="0" err="1" smtClean="0"/>
              <a:t>emp</a:t>
            </a:r>
            <a:r>
              <a:rPr lang="en-IN" sz="2000" b="1" i="1" dirty="0" smtClean="0"/>
              <a:t>;</a:t>
            </a:r>
          </a:p>
          <a:p>
            <a:pPr>
              <a:spcBef>
                <a:spcPts val="600"/>
              </a:spcBef>
              <a:spcAft>
                <a:spcPts val="600"/>
              </a:spcAft>
            </a:pPr>
            <a:r>
              <a:rPr lang="en-IN" sz="2000" dirty="0"/>
              <a:t> </a:t>
            </a:r>
            <a:r>
              <a:rPr lang="en-IN" sz="2000" dirty="0" smtClean="0"/>
              <a:t> r1 c1%rowtype;</a:t>
            </a:r>
          </a:p>
          <a:p>
            <a:pPr>
              <a:spcBef>
                <a:spcPts val="600"/>
              </a:spcBef>
              <a:spcAft>
                <a:spcPts val="600"/>
              </a:spcAft>
            </a:pPr>
            <a:r>
              <a:rPr lang="en-IN" sz="2000" dirty="0" smtClean="0"/>
              <a:t>begin</a:t>
            </a:r>
          </a:p>
          <a:p>
            <a:pPr>
              <a:spcBef>
                <a:spcPts val="600"/>
              </a:spcBef>
              <a:spcAft>
                <a:spcPts val="600"/>
              </a:spcAft>
            </a:pPr>
            <a:r>
              <a:rPr lang="en-IN" sz="2000" dirty="0"/>
              <a:t> </a:t>
            </a:r>
            <a:r>
              <a:rPr lang="en-IN" sz="2000" dirty="0" smtClean="0"/>
              <a:t> </a:t>
            </a:r>
            <a:r>
              <a:rPr lang="en-IN" sz="2000" b="1" i="1" dirty="0" smtClean="0"/>
              <a:t>open c1;</a:t>
            </a:r>
          </a:p>
          <a:p>
            <a:pPr>
              <a:spcBef>
                <a:spcPts val="600"/>
              </a:spcBef>
              <a:spcAft>
                <a:spcPts val="600"/>
              </a:spcAft>
            </a:pPr>
            <a:r>
              <a:rPr lang="en-IN" sz="2000" dirty="0"/>
              <a:t> </a:t>
            </a:r>
            <a:r>
              <a:rPr lang="en-IN" sz="2000" dirty="0" smtClean="0"/>
              <a:t> loop</a:t>
            </a:r>
          </a:p>
          <a:p>
            <a:pPr>
              <a:spcBef>
                <a:spcPts val="600"/>
              </a:spcBef>
              <a:spcAft>
                <a:spcPts val="600"/>
              </a:spcAft>
            </a:pPr>
            <a:r>
              <a:rPr lang="en-IN" sz="2000" dirty="0"/>
              <a:t> </a:t>
            </a:r>
            <a:r>
              <a:rPr lang="en-IN" sz="2000" dirty="0" smtClean="0"/>
              <a:t>   </a:t>
            </a:r>
            <a:r>
              <a:rPr lang="en-IN" sz="2000" b="1" i="1" dirty="0" smtClean="0"/>
              <a:t>fetch c1 into r1;</a:t>
            </a:r>
          </a:p>
          <a:p>
            <a:pPr>
              <a:spcBef>
                <a:spcPts val="600"/>
              </a:spcBef>
              <a:spcAft>
                <a:spcPts val="600"/>
              </a:spcAft>
            </a:pPr>
            <a:r>
              <a:rPr lang="en-IN" sz="2000" i="1" dirty="0"/>
              <a:t> </a:t>
            </a:r>
            <a:r>
              <a:rPr lang="en-IN" sz="2000" i="1" dirty="0" smtClean="0"/>
              <a:t>   </a:t>
            </a:r>
            <a:r>
              <a:rPr lang="en-IN" sz="2000" b="1" i="1" dirty="0" smtClean="0"/>
              <a:t>exit when c1%notfound;</a:t>
            </a:r>
          </a:p>
          <a:p>
            <a:pPr>
              <a:spcBef>
                <a:spcPts val="600"/>
              </a:spcBef>
              <a:spcAft>
                <a:spcPts val="600"/>
              </a:spcAft>
            </a:pPr>
            <a:r>
              <a:rPr lang="en-IN" sz="2000" dirty="0"/>
              <a:t> </a:t>
            </a:r>
            <a:r>
              <a:rPr lang="en-IN" sz="2000" dirty="0" smtClean="0"/>
              <a:t>   ...</a:t>
            </a:r>
          </a:p>
          <a:p>
            <a:pPr>
              <a:spcBef>
                <a:spcPts val="600"/>
              </a:spcBef>
              <a:spcAft>
                <a:spcPts val="600"/>
              </a:spcAft>
            </a:pPr>
            <a:r>
              <a:rPr lang="en-IN" sz="2000" dirty="0"/>
              <a:t> </a:t>
            </a:r>
            <a:r>
              <a:rPr lang="en-IN" sz="2000" dirty="0" smtClean="0"/>
              <a:t>   ...</a:t>
            </a:r>
          </a:p>
          <a:p>
            <a:pPr>
              <a:spcBef>
                <a:spcPts val="600"/>
              </a:spcBef>
              <a:spcAft>
                <a:spcPts val="600"/>
              </a:spcAft>
            </a:pPr>
            <a:r>
              <a:rPr lang="en-IN" sz="2000" dirty="0"/>
              <a:t> </a:t>
            </a:r>
            <a:r>
              <a:rPr lang="en-IN" sz="2000" dirty="0" smtClean="0"/>
              <a:t>  end loop;</a:t>
            </a:r>
          </a:p>
          <a:p>
            <a:pPr>
              <a:spcBef>
                <a:spcPts val="600"/>
              </a:spcBef>
              <a:spcAft>
                <a:spcPts val="600"/>
              </a:spcAft>
            </a:pPr>
            <a:r>
              <a:rPr lang="en-IN" sz="2000" dirty="0"/>
              <a:t> </a:t>
            </a:r>
            <a:r>
              <a:rPr lang="en-IN" sz="2000" dirty="0" smtClean="0"/>
              <a:t>  </a:t>
            </a:r>
            <a:r>
              <a:rPr lang="en-IN" sz="2000" b="1" i="1" dirty="0" smtClean="0"/>
              <a:t>close c1;</a:t>
            </a:r>
          </a:p>
          <a:p>
            <a:pPr>
              <a:spcBef>
                <a:spcPts val="600"/>
              </a:spcBef>
              <a:spcAft>
                <a:spcPts val="600"/>
              </a:spcAft>
            </a:pPr>
            <a:r>
              <a:rPr lang="en-IN" sz="2000" dirty="0" smtClean="0"/>
              <a:t>end;</a:t>
            </a:r>
          </a:p>
          <a:p>
            <a:pPr>
              <a:spcBef>
                <a:spcPts val="600"/>
              </a:spcBef>
              <a:spcAft>
                <a:spcPts val="600"/>
              </a:spcAft>
            </a:pPr>
            <a:r>
              <a:rPr lang="en-IN" sz="2000" dirty="0" smtClean="0"/>
              <a:t>/</a:t>
            </a:r>
          </a:p>
        </p:txBody>
      </p:sp>
      <p:sp>
        <p:nvSpPr>
          <p:cNvPr id="4" name="Right Arrow 3"/>
          <p:cNvSpPr/>
          <p:nvPr/>
        </p:nvSpPr>
        <p:spPr>
          <a:xfrm rot="10800000" flipH="1">
            <a:off x="4564162" y="857290"/>
            <a:ext cx="1866545" cy="316468"/>
          </a:xfrm>
          <a:prstGeom prst="rightArrow">
            <a:avLst>
              <a:gd name="adj1" fmla="val 41028"/>
              <a:gd name="adj2" fmla="val 50000"/>
            </a:avLst>
          </a:prstGeom>
          <a:solidFill>
            <a:srgbClr val="FFC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477000" y="838200"/>
            <a:ext cx="2362200" cy="369332"/>
          </a:xfrm>
          <a:prstGeom prst="rect">
            <a:avLst/>
          </a:prstGeom>
          <a:solidFill>
            <a:schemeClr val="tx2">
              <a:lumMod val="20000"/>
              <a:lumOff val="80000"/>
            </a:schemeClr>
          </a:solidFill>
          <a:ln w="28575">
            <a:solidFill>
              <a:schemeClr val="tx1"/>
            </a:solidFill>
          </a:ln>
        </p:spPr>
        <p:txBody>
          <a:bodyPr wrap="square">
            <a:spAutoFit/>
          </a:bodyPr>
          <a:lstStyle/>
          <a:p>
            <a:pPr>
              <a:spcBef>
                <a:spcPts val="600"/>
              </a:spcBef>
              <a:spcAft>
                <a:spcPts val="0"/>
              </a:spcAft>
            </a:pPr>
            <a:r>
              <a:rPr lang="en-IN" sz="1800" dirty="0" smtClean="0"/>
              <a:t>cursor is defined</a:t>
            </a:r>
          </a:p>
        </p:txBody>
      </p:sp>
      <p:sp>
        <p:nvSpPr>
          <p:cNvPr id="6" name="Right Arrow 5"/>
          <p:cNvSpPr/>
          <p:nvPr/>
        </p:nvSpPr>
        <p:spPr>
          <a:xfrm rot="10800000" flipH="1">
            <a:off x="1752599" y="2209800"/>
            <a:ext cx="2965747" cy="304800"/>
          </a:xfrm>
          <a:prstGeom prst="rightArrow">
            <a:avLst/>
          </a:prstGeom>
          <a:solidFill>
            <a:srgbClr val="FFC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800600" y="1371600"/>
            <a:ext cx="4038600" cy="1277273"/>
          </a:xfrm>
          <a:prstGeom prst="rect">
            <a:avLst/>
          </a:prstGeom>
          <a:solidFill>
            <a:schemeClr val="tx2">
              <a:lumMod val="20000"/>
              <a:lumOff val="80000"/>
            </a:schemeClr>
          </a:solidFill>
          <a:ln w="28575">
            <a:solidFill>
              <a:schemeClr val="tx1"/>
            </a:solidFill>
          </a:ln>
        </p:spPr>
        <p:txBody>
          <a:bodyPr wrap="square">
            <a:spAutoFit/>
          </a:bodyPr>
          <a:lstStyle/>
          <a:p>
            <a:pPr>
              <a:spcBef>
                <a:spcPts val="600"/>
              </a:spcBef>
              <a:spcAft>
                <a:spcPts val="0"/>
              </a:spcAft>
            </a:pPr>
            <a:r>
              <a:rPr lang="en-IN" sz="1800" dirty="0" smtClean="0"/>
              <a:t>cursor is opened in main memory with the related records.</a:t>
            </a:r>
          </a:p>
          <a:p>
            <a:pPr>
              <a:spcBef>
                <a:spcPts val="600"/>
              </a:spcBef>
              <a:spcAft>
                <a:spcPts val="0"/>
              </a:spcAft>
            </a:pPr>
            <a:r>
              <a:rPr lang="en-IN" sz="1800" dirty="0" smtClean="0"/>
              <a:t>cursor pointer is pointing above the first record</a:t>
            </a:r>
          </a:p>
        </p:txBody>
      </p:sp>
      <p:sp>
        <p:nvSpPr>
          <p:cNvPr id="30" name="Rectangle 29"/>
          <p:cNvSpPr/>
          <p:nvPr/>
        </p:nvSpPr>
        <p:spPr>
          <a:xfrm>
            <a:off x="4832647" y="3589789"/>
            <a:ext cx="4007978" cy="369332"/>
          </a:xfrm>
          <a:prstGeom prst="rect">
            <a:avLst/>
          </a:prstGeom>
          <a:solidFill>
            <a:schemeClr val="tx2">
              <a:lumMod val="20000"/>
              <a:lumOff val="80000"/>
            </a:schemeClr>
          </a:solidFill>
          <a:ln w="28575">
            <a:solidFill>
              <a:schemeClr val="tx1"/>
            </a:solidFill>
          </a:ln>
        </p:spPr>
        <p:txBody>
          <a:bodyPr wrap="square">
            <a:spAutoFit/>
          </a:bodyPr>
          <a:lstStyle/>
          <a:p>
            <a:pPr>
              <a:spcBef>
                <a:spcPts val="600"/>
              </a:spcBef>
              <a:spcAft>
                <a:spcPts val="0"/>
              </a:spcAft>
            </a:pPr>
            <a:r>
              <a:rPr lang="en-IN" sz="1800" dirty="0" smtClean="0"/>
              <a:t>if no more records, exit loop</a:t>
            </a:r>
          </a:p>
        </p:txBody>
      </p:sp>
      <p:sp>
        <p:nvSpPr>
          <p:cNvPr id="31" name="Right Arrow 30"/>
          <p:cNvSpPr/>
          <p:nvPr/>
        </p:nvSpPr>
        <p:spPr>
          <a:xfrm rot="10800000" flipH="1">
            <a:off x="3956346" y="3547457"/>
            <a:ext cx="762000" cy="381000"/>
          </a:xfrm>
          <a:prstGeom prst="rightArrow">
            <a:avLst>
              <a:gd name="adj1" fmla="val 41028"/>
              <a:gd name="adj2" fmla="val 50000"/>
            </a:avLst>
          </a:prstGeom>
          <a:solidFill>
            <a:srgbClr val="FFC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ight Arrow 31"/>
          <p:cNvSpPr/>
          <p:nvPr/>
        </p:nvSpPr>
        <p:spPr>
          <a:xfrm rot="10800000" flipH="1">
            <a:off x="1867788" y="5334000"/>
            <a:ext cx="3694812" cy="381000"/>
          </a:xfrm>
          <a:prstGeom prst="rightArrow">
            <a:avLst>
              <a:gd name="adj1" fmla="val 41028"/>
              <a:gd name="adj2" fmla="val 50000"/>
            </a:avLst>
          </a:prstGeom>
          <a:solidFill>
            <a:srgbClr val="FFC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703606" y="5201333"/>
            <a:ext cx="3135594" cy="646331"/>
          </a:xfrm>
          <a:prstGeom prst="rect">
            <a:avLst/>
          </a:prstGeom>
          <a:solidFill>
            <a:schemeClr val="tx2">
              <a:lumMod val="20000"/>
              <a:lumOff val="80000"/>
            </a:schemeClr>
          </a:solidFill>
          <a:ln w="28575">
            <a:solidFill>
              <a:schemeClr val="tx1"/>
            </a:solidFill>
          </a:ln>
        </p:spPr>
        <p:txBody>
          <a:bodyPr wrap="square">
            <a:spAutoFit/>
          </a:bodyPr>
          <a:lstStyle/>
          <a:p>
            <a:pPr>
              <a:spcBef>
                <a:spcPts val="600"/>
              </a:spcBef>
              <a:spcAft>
                <a:spcPts val="0"/>
              </a:spcAft>
            </a:pPr>
            <a:r>
              <a:rPr lang="en-IN" sz="1800" dirty="0"/>
              <a:t>c</a:t>
            </a:r>
            <a:r>
              <a:rPr lang="en-IN" sz="1800" dirty="0" smtClean="0"/>
              <a:t>ursor area closed in the main memory</a:t>
            </a:r>
          </a:p>
        </p:txBody>
      </p:sp>
      <p:sp>
        <p:nvSpPr>
          <p:cNvPr id="34" name="Right Arrow 33"/>
          <p:cNvSpPr/>
          <p:nvPr/>
        </p:nvSpPr>
        <p:spPr>
          <a:xfrm rot="10800000" flipH="1">
            <a:off x="2819399" y="3073045"/>
            <a:ext cx="1898947" cy="381000"/>
          </a:xfrm>
          <a:prstGeom prst="rightArrow">
            <a:avLst>
              <a:gd name="adj1" fmla="val 41028"/>
              <a:gd name="adj2" fmla="val 50000"/>
            </a:avLst>
          </a:prstGeom>
          <a:solidFill>
            <a:srgbClr val="FFC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4831222" y="2859345"/>
            <a:ext cx="4007978" cy="646331"/>
          </a:xfrm>
          <a:prstGeom prst="rect">
            <a:avLst/>
          </a:prstGeom>
          <a:solidFill>
            <a:schemeClr val="tx2">
              <a:lumMod val="20000"/>
              <a:lumOff val="80000"/>
            </a:schemeClr>
          </a:solidFill>
          <a:ln w="28575">
            <a:solidFill>
              <a:schemeClr val="tx1"/>
            </a:solidFill>
          </a:ln>
        </p:spPr>
        <p:txBody>
          <a:bodyPr wrap="square">
            <a:spAutoFit/>
          </a:bodyPr>
          <a:lstStyle/>
          <a:p>
            <a:pPr>
              <a:spcBef>
                <a:spcPts val="600"/>
              </a:spcBef>
              <a:spcAft>
                <a:spcPts val="0"/>
              </a:spcAft>
            </a:pPr>
            <a:r>
              <a:rPr lang="en-IN" sz="1800" dirty="0" smtClean="0"/>
              <a:t>move the pointer to the next record and read the record values in r1</a:t>
            </a:r>
          </a:p>
        </p:txBody>
      </p:sp>
    </p:spTree>
    <p:extLst>
      <p:ext uri="{BB962C8B-B14F-4D97-AF65-F5344CB8AC3E}">
        <p14:creationId xmlns:p14="http://schemas.microsoft.com/office/powerpoint/2010/main" val="2304757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12" end="12"/>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32"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521015373"/>
              </p:ext>
            </p:extLst>
          </p:nvPr>
        </p:nvGraphicFramePr>
        <p:xfrm>
          <a:off x="4800600" y="1835995"/>
          <a:ext cx="3994445" cy="1879808"/>
        </p:xfrm>
        <a:graphic>
          <a:graphicData uri="http://schemas.openxmlformats.org/drawingml/2006/table">
            <a:tbl>
              <a:tblPr firstRow="1" bandRow="1">
                <a:tableStyleId>{5940675A-B579-460E-94D1-54222C63F5DA}</a:tableStyleId>
              </a:tblPr>
              <a:tblGrid>
                <a:gridCol w="798889"/>
                <a:gridCol w="798889"/>
                <a:gridCol w="798889"/>
                <a:gridCol w="798889"/>
                <a:gridCol w="798889"/>
              </a:tblGrid>
              <a:tr h="469952">
                <a:tc>
                  <a:txBody>
                    <a:bodyPr/>
                    <a:lstStyle/>
                    <a:p>
                      <a:r>
                        <a:rPr lang="en-IN" sz="1800" b="1" dirty="0" smtClean="0"/>
                        <a:t>7839</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King</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10</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469952">
                <a:tc>
                  <a:txBody>
                    <a:bodyPr/>
                    <a:lstStyle/>
                    <a:p>
                      <a:r>
                        <a:rPr lang="en-IN" sz="1800" b="1" dirty="0" smtClean="0"/>
                        <a:t>7782</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Clark</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10</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469952">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469952">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IN" sz="1800" b="1" dirty="0" smtClean="0"/>
                        <a:t>...</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9" name="TextBox 8"/>
          <p:cNvSpPr txBox="1"/>
          <p:nvPr/>
        </p:nvSpPr>
        <p:spPr>
          <a:xfrm>
            <a:off x="5257800" y="1019359"/>
            <a:ext cx="3124200" cy="400110"/>
          </a:xfrm>
          <a:prstGeom prst="rect">
            <a:avLst/>
          </a:prstGeom>
          <a:solidFill>
            <a:schemeClr val="tx2">
              <a:lumMod val="20000"/>
              <a:lumOff val="80000"/>
            </a:schemeClr>
          </a:solidFill>
          <a:ln w="19050">
            <a:solidFill>
              <a:schemeClr val="tx1"/>
            </a:solidFill>
          </a:ln>
        </p:spPr>
        <p:txBody>
          <a:bodyPr wrap="square" rtlCol="0">
            <a:spAutoFit/>
          </a:bodyPr>
          <a:lstStyle/>
          <a:p>
            <a:r>
              <a:rPr lang="en-IN" sz="2000" dirty="0" smtClean="0"/>
              <a:t>Context (Cursor) area c1</a:t>
            </a:r>
            <a:endParaRPr lang="en-IN" sz="2000" dirty="0"/>
          </a:p>
        </p:txBody>
      </p:sp>
      <p:sp>
        <p:nvSpPr>
          <p:cNvPr id="11" name="Right Arrow 10"/>
          <p:cNvSpPr/>
          <p:nvPr/>
        </p:nvSpPr>
        <p:spPr>
          <a:xfrm>
            <a:off x="3915398" y="1547185"/>
            <a:ext cx="747757" cy="24140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3907563" y="1917126"/>
            <a:ext cx="747757" cy="24140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3912549" y="2368188"/>
            <a:ext cx="747757" cy="24140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3912549" y="2877003"/>
            <a:ext cx="747757" cy="24140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3936050" y="3343858"/>
            <a:ext cx="747757" cy="24140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3921807" y="3843609"/>
            <a:ext cx="747757" cy="24140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4800600" y="3850774"/>
            <a:ext cx="2514600" cy="400110"/>
          </a:xfrm>
          <a:prstGeom prst="rect">
            <a:avLst/>
          </a:prstGeom>
          <a:solidFill>
            <a:schemeClr val="tx2">
              <a:lumMod val="20000"/>
              <a:lumOff val="80000"/>
            </a:schemeClr>
          </a:solidFill>
          <a:ln w="28575">
            <a:solidFill>
              <a:schemeClr val="tx1"/>
            </a:solidFill>
          </a:ln>
        </p:spPr>
        <p:txBody>
          <a:bodyPr wrap="square">
            <a:spAutoFit/>
          </a:bodyPr>
          <a:lstStyle/>
          <a:p>
            <a:pPr>
              <a:spcBef>
                <a:spcPts val="600"/>
              </a:spcBef>
              <a:spcAft>
                <a:spcPts val="0"/>
              </a:spcAft>
            </a:pPr>
            <a:r>
              <a:rPr lang="en-IN" sz="2000" dirty="0" smtClean="0"/>
              <a:t>c1%notfound is true</a:t>
            </a:r>
          </a:p>
        </p:txBody>
      </p:sp>
      <p:sp>
        <p:nvSpPr>
          <p:cNvPr id="18" name="TextBox 17"/>
          <p:cNvSpPr txBox="1"/>
          <p:nvPr/>
        </p:nvSpPr>
        <p:spPr>
          <a:xfrm>
            <a:off x="324028" y="1771496"/>
            <a:ext cx="3124200" cy="400110"/>
          </a:xfrm>
          <a:prstGeom prst="rect">
            <a:avLst/>
          </a:prstGeom>
          <a:solidFill>
            <a:schemeClr val="accent1">
              <a:lumMod val="20000"/>
              <a:lumOff val="80000"/>
            </a:schemeClr>
          </a:solidFill>
          <a:ln w="19050">
            <a:solidFill>
              <a:schemeClr val="tx1"/>
            </a:solidFill>
          </a:ln>
        </p:spPr>
        <p:txBody>
          <a:bodyPr wrap="square" rtlCol="0">
            <a:spAutoFit/>
          </a:bodyPr>
          <a:lstStyle/>
          <a:p>
            <a:r>
              <a:rPr lang="en-IN" sz="2000" dirty="0" smtClean="0"/>
              <a:t>open c1;</a:t>
            </a:r>
            <a:endParaRPr lang="en-IN" sz="2000" dirty="0"/>
          </a:p>
        </p:txBody>
      </p:sp>
      <p:sp>
        <p:nvSpPr>
          <p:cNvPr id="19" name="TextBox 18"/>
          <p:cNvSpPr txBox="1"/>
          <p:nvPr/>
        </p:nvSpPr>
        <p:spPr>
          <a:xfrm>
            <a:off x="319755" y="2168036"/>
            <a:ext cx="3124200" cy="3170099"/>
          </a:xfrm>
          <a:prstGeom prst="rect">
            <a:avLst/>
          </a:prstGeom>
          <a:solidFill>
            <a:schemeClr val="accent1">
              <a:lumMod val="20000"/>
              <a:lumOff val="80000"/>
            </a:schemeClr>
          </a:solidFill>
          <a:ln w="19050">
            <a:solidFill>
              <a:schemeClr val="tx1"/>
            </a:solidFill>
          </a:ln>
        </p:spPr>
        <p:txBody>
          <a:bodyPr wrap="square" rtlCol="0">
            <a:spAutoFit/>
          </a:bodyPr>
          <a:lstStyle/>
          <a:p>
            <a:pPr>
              <a:spcBef>
                <a:spcPts val="600"/>
              </a:spcBef>
              <a:spcAft>
                <a:spcPts val="600"/>
              </a:spcAft>
            </a:pPr>
            <a:r>
              <a:rPr lang="en-IN" sz="2000" dirty="0" smtClean="0"/>
              <a:t>loop</a:t>
            </a:r>
          </a:p>
          <a:p>
            <a:pPr>
              <a:spcBef>
                <a:spcPts val="600"/>
              </a:spcBef>
              <a:spcAft>
                <a:spcPts val="600"/>
              </a:spcAft>
            </a:pPr>
            <a:r>
              <a:rPr lang="en-IN" sz="2000" dirty="0"/>
              <a:t> </a:t>
            </a:r>
            <a:r>
              <a:rPr lang="en-IN" sz="2000" dirty="0" smtClean="0"/>
              <a:t> fetch c1 into r1;</a:t>
            </a:r>
          </a:p>
          <a:p>
            <a:pPr>
              <a:spcBef>
                <a:spcPts val="600"/>
              </a:spcBef>
              <a:spcAft>
                <a:spcPts val="600"/>
              </a:spcAft>
            </a:pPr>
            <a:r>
              <a:rPr lang="en-IN" sz="2000" dirty="0"/>
              <a:t> </a:t>
            </a:r>
            <a:r>
              <a:rPr lang="en-IN" sz="2000" dirty="0" smtClean="0"/>
              <a:t> exit when c1%notfound;</a:t>
            </a:r>
          </a:p>
          <a:p>
            <a:pPr>
              <a:spcBef>
                <a:spcPts val="600"/>
              </a:spcBef>
              <a:spcAft>
                <a:spcPts val="600"/>
              </a:spcAft>
            </a:pPr>
            <a:r>
              <a:rPr lang="en-IN" sz="2000" dirty="0"/>
              <a:t> </a:t>
            </a:r>
            <a:r>
              <a:rPr lang="en-IN" sz="2000" dirty="0" smtClean="0"/>
              <a:t> …</a:t>
            </a:r>
          </a:p>
          <a:p>
            <a:pPr>
              <a:spcBef>
                <a:spcPts val="600"/>
              </a:spcBef>
              <a:spcAft>
                <a:spcPts val="600"/>
              </a:spcAft>
            </a:pPr>
            <a:r>
              <a:rPr lang="en-IN" sz="2000" dirty="0"/>
              <a:t> </a:t>
            </a:r>
            <a:r>
              <a:rPr lang="en-IN" sz="2000" dirty="0" smtClean="0"/>
              <a:t> …</a:t>
            </a:r>
          </a:p>
          <a:p>
            <a:pPr>
              <a:spcBef>
                <a:spcPts val="600"/>
              </a:spcBef>
              <a:spcAft>
                <a:spcPts val="600"/>
              </a:spcAft>
            </a:pPr>
            <a:r>
              <a:rPr lang="en-IN" sz="2000" dirty="0" smtClean="0"/>
              <a:t>end loop;</a:t>
            </a:r>
          </a:p>
          <a:p>
            <a:pPr>
              <a:spcBef>
                <a:spcPts val="600"/>
              </a:spcBef>
              <a:spcAft>
                <a:spcPts val="600"/>
              </a:spcAft>
            </a:pPr>
            <a:r>
              <a:rPr lang="en-IN" sz="2000" dirty="0" smtClean="0"/>
              <a:t>close c1;</a:t>
            </a:r>
            <a:endParaRPr lang="en-IN" sz="2000" dirty="0"/>
          </a:p>
        </p:txBody>
      </p:sp>
      <p:sp>
        <p:nvSpPr>
          <p:cNvPr id="10" name="TextBox 9"/>
          <p:cNvSpPr txBox="1"/>
          <p:nvPr/>
        </p:nvSpPr>
        <p:spPr>
          <a:xfrm>
            <a:off x="1078430" y="1021768"/>
            <a:ext cx="803425" cy="400110"/>
          </a:xfrm>
          <a:prstGeom prst="rect">
            <a:avLst/>
          </a:prstGeom>
          <a:solidFill>
            <a:schemeClr val="tx2">
              <a:lumMod val="20000"/>
              <a:lumOff val="80000"/>
            </a:schemeClr>
          </a:solidFill>
          <a:ln w="12700">
            <a:solidFill>
              <a:schemeClr val="tx1"/>
            </a:solidFill>
          </a:ln>
        </p:spPr>
        <p:txBody>
          <a:bodyPr wrap="none" rtlCol="0">
            <a:spAutoFit/>
          </a:bodyPr>
          <a:lstStyle/>
          <a:p>
            <a:r>
              <a:rPr lang="en-IN" sz="2000" dirty="0" smtClean="0"/>
              <a:t>Steps</a:t>
            </a:r>
            <a:endParaRPr lang="en-IN" sz="2000" dirty="0"/>
          </a:p>
        </p:txBody>
      </p:sp>
      <p:sp>
        <p:nvSpPr>
          <p:cNvPr id="20" name="TextBox 19"/>
          <p:cNvSpPr txBox="1"/>
          <p:nvPr/>
        </p:nvSpPr>
        <p:spPr>
          <a:xfrm>
            <a:off x="3768339" y="1021768"/>
            <a:ext cx="990600" cy="400110"/>
          </a:xfrm>
          <a:prstGeom prst="rect">
            <a:avLst/>
          </a:prstGeom>
          <a:solidFill>
            <a:schemeClr val="tx2">
              <a:lumMod val="20000"/>
              <a:lumOff val="80000"/>
            </a:schemeClr>
          </a:solidFill>
          <a:ln w="12700">
            <a:solidFill>
              <a:schemeClr val="tx1"/>
            </a:solidFill>
          </a:ln>
        </p:spPr>
        <p:txBody>
          <a:bodyPr wrap="square" rtlCol="0">
            <a:spAutoFit/>
          </a:bodyPr>
          <a:lstStyle/>
          <a:p>
            <a:r>
              <a:rPr lang="en-IN" sz="2000" dirty="0" smtClean="0"/>
              <a:t>Pointer</a:t>
            </a:r>
            <a:endParaRPr lang="en-IN" sz="2000" dirty="0"/>
          </a:p>
        </p:txBody>
      </p:sp>
    </p:spTree>
    <p:extLst>
      <p:ext uri="{BB962C8B-B14F-4D97-AF65-F5344CB8AC3E}">
        <p14:creationId xmlns:p14="http://schemas.microsoft.com/office/powerpoint/2010/main" val="311441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0"/>
                                  </p:iterate>
                                  <p:childTnLst>
                                    <p:set>
                                      <p:cBhvr>
                                        <p:cTn id="3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iterate type="lt">
                                    <p:tmAbs val="0"/>
                                  </p:iterate>
                                  <p:childTnLst>
                                    <p:set>
                                      <p:cBhvr>
                                        <p:cTn id="47"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iterate type="lt">
                                    <p:tmAbs val="0"/>
                                  </p:iterate>
                                  <p:childTnLst>
                                    <p:set>
                                      <p:cBhvr>
                                        <p:cTn id="51"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iterate type="lt">
                                    <p:tmAbs val="0"/>
                                  </p:iterate>
                                  <p:childTnLst>
                                    <p:set>
                                      <p:cBhvr>
                                        <p:cTn id="55"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iterate type="lt">
                                    <p:tmAbs val="0"/>
                                  </p:iterate>
                                  <p:childTnLst>
                                    <p:set>
                                      <p:cBhvr>
                                        <p:cTn id="59"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5" presetClass="emph" presetSubtype="0" nodeType="clickEffect">
                                  <p:stCondLst>
                                    <p:cond delay="0"/>
                                  </p:stCondLst>
                                  <p:iterate type="lt">
                                    <p:tmAbs val="25"/>
                                  </p:iterate>
                                  <p:childTnLst>
                                    <p:set>
                                      <p:cBhvr override="childStyle">
                                        <p:cTn id="63" dur="indefinite"/>
                                        <p:tgtEl>
                                          <p:spTgt spid="19">
                                            <p:txEl>
                                              <p:pRg st="1" end="1"/>
                                            </p:txEl>
                                          </p:spTgt>
                                        </p:tgtEl>
                                        <p:attrNameLst>
                                          <p:attrName>style.fontWeight</p:attrName>
                                        </p:attrNameLst>
                                      </p:cBhvr>
                                      <p:to>
                                        <p:strVal val="bold"/>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2"/>
                                        </p:tgtEl>
                                      </p:cBhvr>
                                    </p:animEffect>
                                    <p:set>
                                      <p:cBhvr>
                                        <p:cTn id="68" dur="1" fill="hold">
                                          <p:stCondLst>
                                            <p:cond delay="499"/>
                                          </p:stCondLst>
                                        </p:cTn>
                                        <p:tgtEl>
                                          <p:spTgt spid="1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5" presetClass="emph" presetSubtype="0" nodeType="clickEffect">
                                  <p:stCondLst>
                                    <p:cond delay="0"/>
                                  </p:stCondLst>
                                  <p:iterate type="lt">
                                    <p:tmAbs val="25"/>
                                  </p:iterate>
                                  <p:childTnLst>
                                    <p:set>
                                      <p:cBhvr override="childStyle">
                                        <p:cTn id="76" dur="indefinite"/>
                                        <p:tgtEl>
                                          <p:spTgt spid="19">
                                            <p:txEl>
                                              <p:pRg st="1" end="1"/>
                                            </p:txEl>
                                          </p:spTgt>
                                        </p:tgtEl>
                                        <p:attrNameLst>
                                          <p:attrName>style.fontWeight</p:attrName>
                                        </p:attrNameLst>
                                      </p:cBhvr>
                                      <p:to>
                                        <p:strVal val="bold"/>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3"/>
                                        </p:tgtEl>
                                      </p:cBhvr>
                                    </p:animEffect>
                                    <p:set>
                                      <p:cBhvr>
                                        <p:cTn id="81" dur="1" fill="hold">
                                          <p:stCondLst>
                                            <p:cond delay="499"/>
                                          </p:stCondLst>
                                        </p:cTn>
                                        <p:tgtEl>
                                          <p:spTgt spid="1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iterate type="lt">
                                    <p:tmAbs val="0"/>
                                  </p:iterate>
                                  <p:childTnLst>
                                    <p:set>
                                      <p:cBhvr>
                                        <p:cTn id="8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5" presetClass="emph" presetSubtype="0" nodeType="clickEffect">
                                  <p:stCondLst>
                                    <p:cond delay="0"/>
                                  </p:stCondLst>
                                  <p:iterate type="lt">
                                    <p:tmAbs val="25"/>
                                  </p:iterate>
                                  <p:childTnLst>
                                    <p:set>
                                      <p:cBhvr override="childStyle">
                                        <p:cTn id="93" dur="indefinite"/>
                                        <p:tgtEl>
                                          <p:spTgt spid="19">
                                            <p:txEl>
                                              <p:pRg st="1" end="1"/>
                                            </p:txEl>
                                          </p:spTgt>
                                        </p:tgtEl>
                                        <p:attrNameLst>
                                          <p:attrName>style.fontWeight</p:attrName>
                                        </p:attrNameLst>
                                      </p:cBhvr>
                                      <p:to>
                                        <p:strVal val="bold"/>
                                      </p:to>
                                    </p:set>
                                  </p:childTnLst>
                                  <p:subTnLst>
                                    <p:set>
                                      <p:cBhvr override="childStyle">
                                        <p:cTn dur="1" fill="hold" display="0" masterRel="sameClick" afterEffect="1">
                                          <p:stCondLst>
                                            <p:cond evt="end" delay="0">
                                              <p:tn val="92"/>
                                            </p:cond>
                                          </p:stCondLst>
                                        </p:cTn>
                                        <p:tgtEl>
                                          <p:spTgt spid="19">
                                            <p:txEl>
                                              <p:pRg st="1" end="1"/>
                                            </p:txEl>
                                          </p:spTgt>
                                        </p:tgtEl>
                                        <p:attrNameLst>
                                          <p:attrName>style.visibility</p:attrName>
                                        </p:attrNameLst>
                                      </p:cBhvr>
                                      <p:to>
                                        <p:strVal val="hidden"/>
                                      </p:to>
                                    </p:set>
                                  </p:sub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14"/>
                                        </p:tgtEl>
                                      </p:cBhvr>
                                    </p:animEffect>
                                    <p:set>
                                      <p:cBhvr>
                                        <p:cTn id="98" dur="1" fill="hold">
                                          <p:stCondLst>
                                            <p:cond delay="499"/>
                                          </p:stCondLst>
                                        </p:cTn>
                                        <p:tgtEl>
                                          <p:spTgt spid="1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5" presetClass="emph" presetSubtype="0" nodeType="clickEffect">
                                  <p:stCondLst>
                                    <p:cond delay="0"/>
                                  </p:stCondLst>
                                  <p:iterate type="lt">
                                    <p:tmAbs val="25"/>
                                  </p:iterate>
                                  <p:childTnLst>
                                    <p:set>
                                      <p:cBhvr override="childStyle">
                                        <p:cTn id="106" dur="indefinite"/>
                                        <p:tgtEl>
                                          <p:spTgt spid="19">
                                            <p:txEl>
                                              <p:pRg st="1" end="1"/>
                                            </p:txEl>
                                          </p:spTgt>
                                        </p:tgtEl>
                                        <p:attrNameLst>
                                          <p:attrName>style.fontWeight</p:attrName>
                                        </p:attrNameLst>
                                      </p:cBhvr>
                                      <p:to>
                                        <p:strVal val="bold"/>
                                      </p:to>
                                    </p:set>
                                  </p:childTnLst>
                                  <p:subTnLst>
                                    <p:set>
                                      <p:cBhvr override="childStyle">
                                        <p:cTn dur="1" fill="hold" display="0" masterRel="sameClick" afterEffect="1">
                                          <p:stCondLst>
                                            <p:cond evt="end" delay="0">
                                              <p:tn val="105"/>
                                            </p:cond>
                                          </p:stCondLst>
                                        </p:cTn>
                                        <p:tgtEl>
                                          <p:spTgt spid="19">
                                            <p:txEl>
                                              <p:pRg st="1" end="1"/>
                                            </p:txEl>
                                          </p:spTgt>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15"/>
                                        </p:tgtEl>
                                      </p:cBhvr>
                                    </p:animEffect>
                                    <p:set>
                                      <p:cBhvr>
                                        <p:cTn id="111" dur="1" fill="hold">
                                          <p:stCondLst>
                                            <p:cond delay="499"/>
                                          </p:stCondLst>
                                        </p:cTn>
                                        <p:tgtEl>
                                          <p:spTgt spid="1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2" nodeType="clickEffect">
                                  <p:stCondLst>
                                    <p:cond delay="0"/>
                                  </p:stCondLst>
                                  <p:childTnLst>
                                    <p:animEffect transition="out" filter="fade">
                                      <p:cBhvr>
                                        <p:cTn id="115" dur="500"/>
                                        <p:tgtEl>
                                          <p:spTgt spid="15"/>
                                        </p:tgtEl>
                                      </p:cBhvr>
                                    </p:animEffect>
                                    <p:set>
                                      <p:cBhvr>
                                        <p:cTn id="116" dur="1" fill="hold">
                                          <p:stCondLst>
                                            <p:cond delay="499"/>
                                          </p:stCondLst>
                                        </p:cTn>
                                        <p:tgtEl>
                                          <p:spTgt spid="15"/>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8" presetClass="emph" presetSubtype="0" fill="hold" nodeType="clickEffect">
                                  <p:stCondLst>
                                    <p:cond delay="0"/>
                                  </p:stCondLst>
                                  <p:iterate type="lt">
                                    <p:tmPct val="4000"/>
                                  </p:iterate>
                                  <p:childTnLst>
                                    <p:set>
                                      <p:cBhvr override="childStyle">
                                        <p:cTn id="124" dur="500" fill="hold"/>
                                        <p:tgtEl>
                                          <p:spTgt spid="19">
                                            <p:txEl>
                                              <p:pRg st="2" end="2"/>
                                            </p:txEl>
                                          </p:spTgt>
                                        </p:tgtEl>
                                        <p:attrNameLst>
                                          <p:attrName>style.textDecorationUnderline</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iterate type="lt">
                                    <p:tmAbs val="0"/>
                                  </p:iterate>
                                  <p:childTnLst>
                                    <p:set>
                                      <p:cBhvr>
                                        <p:cTn id="13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4" presetClass="exit" presetSubtype="10" fill="hold" grpId="1" nodeType="clickEffect">
                                  <p:stCondLst>
                                    <p:cond delay="0"/>
                                  </p:stCondLst>
                                  <p:childTnLst>
                                    <p:animEffect transition="out" filter="randombar(horizontal)">
                                      <p:cBhvr>
                                        <p:cTn id="136" dur="500"/>
                                        <p:tgtEl>
                                          <p:spTgt spid="9"/>
                                        </p:tgtEl>
                                      </p:cBhvr>
                                    </p:animEffect>
                                    <p:set>
                                      <p:cBhvr>
                                        <p:cTn id="137" dur="1" fill="hold">
                                          <p:stCondLst>
                                            <p:cond delay="499"/>
                                          </p:stCondLst>
                                        </p:cTn>
                                        <p:tgtEl>
                                          <p:spTgt spid="9"/>
                                        </p:tgtEl>
                                        <p:attrNameLst>
                                          <p:attrName>style.visibility</p:attrName>
                                        </p:attrNameLst>
                                      </p:cBhvr>
                                      <p:to>
                                        <p:strVal val="hidden"/>
                                      </p:to>
                                    </p:set>
                                  </p:childTnLst>
                                </p:cTn>
                              </p:par>
                              <p:par>
                                <p:cTn id="138" presetID="14" presetClass="exit" presetSubtype="10" fill="hold" nodeType="withEffect">
                                  <p:stCondLst>
                                    <p:cond delay="0"/>
                                  </p:stCondLst>
                                  <p:childTnLst>
                                    <p:animEffect transition="out" filter="randombar(horizontal)">
                                      <p:cBhvr>
                                        <p:cTn id="139" dur="500"/>
                                        <p:tgtEl>
                                          <p:spTgt spid="8"/>
                                        </p:tgtEl>
                                      </p:cBhvr>
                                    </p:animEffect>
                                    <p:set>
                                      <p:cBhvr>
                                        <p:cTn id="140" dur="1" fill="hold">
                                          <p:stCondLst>
                                            <p:cond delay="499"/>
                                          </p:stCondLst>
                                        </p:cTn>
                                        <p:tgtEl>
                                          <p:spTgt spid="8"/>
                                        </p:tgtEl>
                                        <p:attrNameLst>
                                          <p:attrName>style.visibility</p:attrName>
                                        </p:attrNameLst>
                                      </p:cBhvr>
                                      <p:to>
                                        <p:strVal val="hidden"/>
                                      </p:to>
                                    </p:set>
                                  </p:childTnLst>
                                </p:cTn>
                              </p:par>
                              <p:par>
                                <p:cTn id="141" presetID="14" presetClass="exit" presetSubtype="10" fill="hold" grpId="2" nodeType="withEffect">
                                  <p:stCondLst>
                                    <p:cond delay="0"/>
                                  </p:stCondLst>
                                  <p:childTnLst>
                                    <p:animEffect transition="out" filter="randombar(horizontal)">
                                      <p:cBhvr>
                                        <p:cTn id="142" dur="500"/>
                                        <p:tgtEl>
                                          <p:spTgt spid="11"/>
                                        </p:tgtEl>
                                      </p:cBhvr>
                                    </p:animEffect>
                                    <p:set>
                                      <p:cBhvr>
                                        <p:cTn id="143" dur="1" fill="hold">
                                          <p:stCondLst>
                                            <p:cond delay="499"/>
                                          </p:stCondLst>
                                        </p:cTn>
                                        <p:tgtEl>
                                          <p:spTgt spid="11"/>
                                        </p:tgtEl>
                                        <p:attrNameLst>
                                          <p:attrName>style.visibility</p:attrName>
                                        </p:attrNameLst>
                                      </p:cBhvr>
                                      <p:to>
                                        <p:strVal val="hidden"/>
                                      </p:to>
                                    </p:set>
                                  </p:childTnLst>
                                </p:cTn>
                              </p:par>
                              <p:par>
                                <p:cTn id="144" presetID="14" presetClass="exit" presetSubtype="10" fill="hold" grpId="2" nodeType="withEffect">
                                  <p:stCondLst>
                                    <p:cond delay="0"/>
                                  </p:stCondLst>
                                  <p:childTnLst>
                                    <p:animEffect transition="out" filter="randombar(horizontal)">
                                      <p:cBhvr>
                                        <p:cTn id="145" dur="500"/>
                                        <p:tgtEl>
                                          <p:spTgt spid="12"/>
                                        </p:tgtEl>
                                      </p:cBhvr>
                                    </p:animEffect>
                                    <p:set>
                                      <p:cBhvr>
                                        <p:cTn id="146" dur="1" fill="hold">
                                          <p:stCondLst>
                                            <p:cond delay="499"/>
                                          </p:stCondLst>
                                        </p:cTn>
                                        <p:tgtEl>
                                          <p:spTgt spid="12"/>
                                        </p:tgtEl>
                                        <p:attrNameLst>
                                          <p:attrName>style.visibility</p:attrName>
                                        </p:attrNameLst>
                                      </p:cBhvr>
                                      <p:to>
                                        <p:strVal val="hidden"/>
                                      </p:to>
                                    </p:set>
                                  </p:childTnLst>
                                </p:cTn>
                              </p:par>
                              <p:par>
                                <p:cTn id="147" presetID="14" presetClass="exit" presetSubtype="10" fill="hold" grpId="2" nodeType="withEffect">
                                  <p:stCondLst>
                                    <p:cond delay="0"/>
                                  </p:stCondLst>
                                  <p:childTnLst>
                                    <p:animEffect transition="out" filter="randombar(horizontal)">
                                      <p:cBhvr>
                                        <p:cTn id="148" dur="500"/>
                                        <p:tgtEl>
                                          <p:spTgt spid="13"/>
                                        </p:tgtEl>
                                      </p:cBhvr>
                                    </p:animEffect>
                                    <p:set>
                                      <p:cBhvr>
                                        <p:cTn id="149" dur="1" fill="hold">
                                          <p:stCondLst>
                                            <p:cond delay="499"/>
                                          </p:stCondLst>
                                        </p:cTn>
                                        <p:tgtEl>
                                          <p:spTgt spid="13"/>
                                        </p:tgtEl>
                                        <p:attrNameLst>
                                          <p:attrName>style.visibility</p:attrName>
                                        </p:attrNameLst>
                                      </p:cBhvr>
                                      <p:to>
                                        <p:strVal val="hidden"/>
                                      </p:to>
                                    </p:set>
                                  </p:childTnLst>
                                </p:cTn>
                              </p:par>
                              <p:par>
                                <p:cTn id="150" presetID="14" presetClass="exit" presetSubtype="10" fill="hold" grpId="2" nodeType="withEffect">
                                  <p:stCondLst>
                                    <p:cond delay="0"/>
                                  </p:stCondLst>
                                  <p:childTnLst>
                                    <p:animEffect transition="out" filter="randombar(horizontal)">
                                      <p:cBhvr>
                                        <p:cTn id="151" dur="500"/>
                                        <p:tgtEl>
                                          <p:spTgt spid="14"/>
                                        </p:tgtEl>
                                      </p:cBhvr>
                                    </p:animEffect>
                                    <p:set>
                                      <p:cBhvr>
                                        <p:cTn id="152" dur="1" fill="hold">
                                          <p:stCondLst>
                                            <p:cond delay="499"/>
                                          </p:stCondLst>
                                        </p:cTn>
                                        <p:tgtEl>
                                          <p:spTgt spid="14"/>
                                        </p:tgtEl>
                                        <p:attrNameLst>
                                          <p:attrName>style.visibility</p:attrName>
                                        </p:attrNameLst>
                                      </p:cBhvr>
                                      <p:to>
                                        <p:strVal val="hidden"/>
                                      </p:to>
                                    </p:set>
                                  </p:childTnLst>
                                </p:cTn>
                              </p:par>
                              <p:par>
                                <p:cTn id="153" presetID="14" presetClass="exit" presetSubtype="10" fill="hold" grpId="3" nodeType="withEffect">
                                  <p:stCondLst>
                                    <p:cond delay="0"/>
                                  </p:stCondLst>
                                  <p:childTnLst>
                                    <p:animEffect transition="out" filter="randombar(horizontal)">
                                      <p:cBhvr>
                                        <p:cTn id="154" dur="500"/>
                                        <p:tgtEl>
                                          <p:spTgt spid="15"/>
                                        </p:tgtEl>
                                      </p:cBhvr>
                                    </p:animEffect>
                                    <p:set>
                                      <p:cBhvr>
                                        <p:cTn id="155" dur="1" fill="hold">
                                          <p:stCondLst>
                                            <p:cond delay="499"/>
                                          </p:stCondLst>
                                        </p:cTn>
                                        <p:tgtEl>
                                          <p:spTgt spid="15"/>
                                        </p:tgtEl>
                                        <p:attrNameLst>
                                          <p:attrName>style.visibility</p:attrName>
                                        </p:attrNameLst>
                                      </p:cBhvr>
                                      <p:to>
                                        <p:strVal val="hidden"/>
                                      </p:to>
                                    </p:set>
                                  </p:childTnLst>
                                </p:cTn>
                              </p:par>
                              <p:par>
                                <p:cTn id="156" presetID="14" presetClass="exit" presetSubtype="10" fill="hold" grpId="1" nodeType="withEffect">
                                  <p:stCondLst>
                                    <p:cond delay="0"/>
                                  </p:stCondLst>
                                  <p:childTnLst>
                                    <p:animEffect transition="out" filter="randombar(horizontal)">
                                      <p:cBhvr>
                                        <p:cTn id="157" dur="500"/>
                                        <p:tgtEl>
                                          <p:spTgt spid="16"/>
                                        </p:tgtEl>
                                      </p:cBhvr>
                                    </p:animEffect>
                                    <p:set>
                                      <p:cBhvr>
                                        <p:cTn id="158" dur="1" fill="hold">
                                          <p:stCondLst>
                                            <p:cond delay="499"/>
                                          </p:stCondLst>
                                        </p:cTn>
                                        <p:tgtEl>
                                          <p:spTgt spid="16"/>
                                        </p:tgtEl>
                                        <p:attrNameLst>
                                          <p:attrName>style.visibility</p:attrName>
                                        </p:attrNameLst>
                                      </p:cBhvr>
                                      <p:to>
                                        <p:strVal val="hidden"/>
                                      </p:to>
                                    </p:set>
                                  </p:childTnLst>
                                </p:cTn>
                              </p:par>
                              <p:par>
                                <p:cTn id="159" presetID="14" presetClass="exit" presetSubtype="10" fill="hold" grpId="1" nodeType="withEffect">
                                  <p:stCondLst>
                                    <p:cond delay="0"/>
                                  </p:stCondLst>
                                  <p:childTnLst>
                                    <p:animEffect transition="out" filter="randombar(horizontal)">
                                      <p:cBhvr>
                                        <p:cTn id="160" dur="500"/>
                                        <p:tgtEl>
                                          <p:spTgt spid="17"/>
                                        </p:tgtEl>
                                      </p:cBhvr>
                                    </p:animEffect>
                                    <p:set>
                                      <p:cBhvr>
                                        <p:cTn id="161" dur="1" fill="hold">
                                          <p:stCondLst>
                                            <p:cond delay="499"/>
                                          </p:stCondLst>
                                        </p:cTn>
                                        <p:tgtEl>
                                          <p:spTgt spid="17"/>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3" presetClass="exit" presetSubtype="10" fill="hold" grpId="1" nodeType="clickEffect">
                                  <p:stCondLst>
                                    <p:cond delay="0"/>
                                  </p:stCondLst>
                                  <p:childTnLst>
                                    <p:animEffect transition="out" filter="blinds(horizontal)">
                                      <p:cBhvr>
                                        <p:cTn id="165" dur="500"/>
                                        <p:tgtEl>
                                          <p:spTgt spid="20"/>
                                        </p:tgtEl>
                                      </p:cBhvr>
                                    </p:animEffect>
                                    <p:set>
                                      <p:cBhvr>
                                        <p:cTn id="16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5" grpId="3" animBg="1"/>
      <p:bldP spid="16" grpId="0" animBg="1"/>
      <p:bldP spid="16" grpId="1" animBg="1"/>
      <p:bldP spid="17" grpId="0" animBg="1"/>
      <p:bldP spid="17" grpId="1" animBg="1"/>
      <p:bldP spid="18" grpId="0" animBg="1"/>
      <p:bldP spid="10" grpId="0" animBg="1"/>
      <p:bldP spid="20" grpId="0" animBg="1"/>
      <p:bldP spid="2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8</a:t>
            </a:fld>
            <a:endParaRPr lang="en-US"/>
          </a:p>
        </p:txBody>
      </p:sp>
      <p:sp>
        <p:nvSpPr>
          <p:cNvPr id="5" name="Rectangle 4"/>
          <p:cNvSpPr/>
          <p:nvPr/>
        </p:nvSpPr>
        <p:spPr>
          <a:xfrm>
            <a:off x="376015" y="799031"/>
            <a:ext cx="8153400" cy="923330"/>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0"/>
              </a:spcAft>
            </a:pPr>
            <a:r>
              <a:rPr lang="en-IN" sz="1800" dirty="0" smtClean="0">
                <a:solidFill>
                  <a:schemeClr val="accent2">
                    <a:lumMod val="50000"/>
                  </a:schemeClr>
                </a:solidFill>
              </a:rPr>
              <a:t>Write a PL/SQL block which raises the salaries of all managers by 20% and the information about the raise is stored in the table bonus(</a:t>
            </a:r>
            <a:r>
              <a:rPr lang="en-IN" sz="1800" dirty="0" err="1" smtClean="0">
                <a:solidFill>
                  <a:schemeClr val="accent2">
                    <a:lumMod val="50000"/>
                  </a:schemeClr>
                </a:solidFill>
              </a:rPr>
              <a:t>empno</a:t>
            </a:r>
            <a:r>
              <a:rPr lang="en-IN" sz="1800" dirty="0" smtClean="0">
                <a:solidFill>
                  <a:schemeClr val="accent2">
                    <a:lumMod val="50000"/>
                  </a:schemeClr>
                </a:solidFill>
              </a:rPr>
              <a:t>, </a:t>
            </a:r>
            <a:r>
              <a:rPr lang="en-IN" sz="1800" dirty="0" err="1" smtClean="0">
                <a:solidFill>
                  <a:schemeClr val="accent2">
                    <a:lumMod val="50000"/>
                  </a:schemeClr>
                </a:solidFill>
              </a:rPr>
              <a:t>bonus_dt</a:t>
            </a:r>
            <a:r>
              <a:rPr lang="en-IN" sz="1800" dirty="0" smtClean="0">
                <a:solidFill>
                  <a:schemeClr val="accent2">
                    <a:lumMod val="50000"/>
                  </a:schemeClr>
                </a:solidFill>
              </a:rPr>
              <a:t>, </a:t>
            </a:r>
            <a:r>
              <a:rPr lang="en-IN" sz="1800" dirty="0" err="1" smtClean="0">
                <a:solidFill>
                  <a:schemeClr val="accent2">
                    <a:lumMod val="50000"/>
                  </a:schemeClr>
                </a:solidFill>
              </a:rPr>
              <a:t>sal</a:t>
            </a:r>
            <a:r>
              <a:rPr lang="en-IN" sz="1800" dirty="0" smtClean="0">
                <a:solidFill>
                  <a:schemeClr val="accent2">
                    <a:lumMod val="50000"/>
                  </a:schemeClr>
                </a:solidFill>
              </a:rPr>
              <a:t>, </a:t>
            </a:r>
            <a:r>
              <a:rPr lang="en-IN" sz="1800" dirty="0" err="1" smtClean="0">
                <a:solidFill>
                  <a:schemeClr val="accent2">
                    <a:lumMod val="50000"/>
                  </a:schemeClr>
                </a:solidFill>
              </a:rPr>
              <a:t>bonus_amt</a:t>
            </a:r>
            <a:r>
              <a:rPr lang="en-IN" sz="1800" dirty="0" smtClean="0">
                <a:solidFill>
                  <a:schemeClr val="accent2">
                    <a:lumMod val="50000"/>
                  </a:schemeClr>
                </a:solidFill>
              </a:rPr>
              <a:t>).</a:t>
            </a:r>
            <a:endParaRPr lang="en-IN" sz="1800" dirty="0" smtClean="0">
              <a:solidFill>
                <a:schemeClr val="tx1">
                  <a:lumMod val="75000"/>
                </a:schemeClr>
              </a:solidFill>
            </a:endParaRPr>
          </a:p>
        </p:txBody>
      </p:sp>
      <p:sp>
        <p:nvSpPr>
          <p:cNvPr id="7" name="Text Placeholder 2"/>
          <p:cNvSpPr txBox="1">
            <a:spLocks/>
          </p:cNvSpPr>
          <p:nvPr/>
        </p:nvSpPr>
        <p:spPr>
          <a:xfrm>
            <a:off x="304800" y="173764"/>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Example of Explicit Cursors</a:t>
            </a:r>
            <a:endParaRPr lang="en-IN" sz="2800" dirty="0">
              <a:solidFill>
                <a:srgbClr val="C00000"/>
              </a:solidFill>
            </a:endParaRPr>
          </a:p>
        </p:txBody>
      </p:sp>
      <p:sp>
        <p:nvSpPr>
          <p:cNvPr id="6" name="Rectangle 5"/>
          <p:cNvSpPr/>
          <p:nvPr/>
        </p:nvSpPr>
        <p:spPr>
          <a:xfrm>
            <a:off x="376015" y="1905000"/>
            <a:ext cx="8153400" cy="4801314"/>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1800" dirty="0" smtClean="0">
                <a:solidFill>
                  <a:schemeClr val="tx1">
                    <a:lumMod val="75000"/>
                  </a:schemeClr>
                </a:solidFill>
              </a:rPr>
              <a:t>declare</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cursor c1 is select </a:t>
            </a:r>
            <a:r>
              <a:rPr lang="en-IN" sz="1800" dirty="0" err="1" smtClean="0">
                <a:solidFill>
                  <a:schemeClr val="tx1">
                    <a:lumMod val="75000"/>
                  </a:schemeClr>
                </a:solidFill>
              </a:rPr>
              <a:t>empno</a:t>
            </a:r>
            <a:r>
              <a:rPr lang="en-IN" sz="1800" dirty="0" smtClean="0">
                <a:solidFill>
                  <a:schemeClr val="tx1">
                    <a:lumMod val="75000"/>
                  </a:schemeClr>
                </a:solidFill>
              </a:rPr>
              <a:t>, </a:t>
            </a:r>
            <a:r>
              <a:rPr lang="en-IN" sz="1800" dirty="0" err="1" smtClean="0">
                <a:solidFill>
                  <a:schemeClr val="tx1">
                    <a:lumMod val="75000"/>
                  </a:schemeClr>
                </a:solidFill>
              </a:rPr>
              <a:t>sal</a:t>
            </a:r>
            <a:r>
              <a:rPr lang="en-IN" sz="1800" dirty="0" smtClean="0">
                <a:solidFill>
                  <a:schemeClr val="tx1">
                    <a:lumMod val="75000"/>
                  </a:schemeClr>
                </a:solidFill>
              </a:rPr>
              <a:t> from </a:t>
            </a:r>
            <a:r>
              <a:rPr lang="en-IN" sz="1800" dirty="0" err="1" smtClean="0">
                <a:solidFill>
                  <a:schemeClr val="tx1">
                    <a:lumMod val="75000"/>
                  </a:schemeClr>
                </a:solidFill>
              </a:rPr>
              <a:t>emp</a:t>
            </a:r>
            <a:r>
              <a:rPr lang="en-IN" sz="1800" dirty="0" smtClean="0">
                <a:solidFill>
                  <a:schemeClr val="tx1">
                    <a:lumMod val="75000"/>
                  </a:schemeClr>
                </a:solidFill>
              </a:rPr>
              <a:t> where upper(job) = ‘MANAGER’;</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r1 c1%rowtype;</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err="1" smtClean="0">
                <a:solidFill>
                  <a:schemeClr val="tx1">
                    <a:lumMod val="75000"/>
                  </a:schemeClr>
                </a:solidFill>
              </a:rPr>
              <a:t>bamt</a:t>
            </a:r>
            <a:r>
              <a:rPr lang="en-IN" sz="1800" dirty="0" smtClean="0">
                <a:solidFill>
                  <a:schemeClr val="tx1">
                    <a:lumMod val="75000"/>
                  </a:schemeClr>
                </a:solidFill>
              </a:rPr>
              <a:t> number(15,2);</a:t>
            </a:r>
          </a:p>
          <a:p>
            <a:pPr>
              <a:spcBef>
                <a:spcPts val="0"/>
              </a:spcBef>
              <a:spcAft>
                <a:spcPts val="0"/>
              </a:spcAft>
            </a:pPr>
            <a:r>
              <a:rPr lang="en-IN" sz="1800" dirty="0" smtClean="0">
                <a:solidFill>
                  <a:schemeClr val="tx1">
                    <a:lumMod val="75000"/>
                  </a:schemeClr>
                </a:solidFill>
              </a:rPr>
              <a:t>begin</a:t>
            </a:r>
          </a:p>
          <a:p>
            <a:pPr>
              <a:spcBef>
                <a:spcPts val="0"/>
              </a:spcBef>
              <a:spcAft>
                <a:spcPts val="0"/>
              </a:spcAft>
            </a:pPr>
            <a:r>
              <a:rPr lang="en-IN" sz="1800" dirty="0" smtClean="0">
                <a:solidFill>
                  <a:schemeClr val="tx1">
                    <a:lumMod val="75000"/>
                  </a:schemeClr>
                </a:solidFill>
              </a:rPr>
              <a:t>   open c1;</a:t>
            </a:r>
          </a:p>
          <a:p>
            <a:pPr>
              <a:spcBef>
                <a:spcPts val="0"/>
              </a:spcBef>
              <a:spcAft>
                <a:spcPts val="0"/>
              </a:spcAft>
            </a:pPr>
            <a:r>
              <a:rPr lang="en-IN" sz="1800" dirty="0" smtClean="0">
                <a:solidFill>
                  <a:schemeClr val="tx1">
                    <a:lumMod val="75000"/>
                  </a:schemeClr>
                </a:solidFill>
              </a:rPr>
              <a:t>   loop</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fetch c1 into r1;</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exit when c1%notfound;</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err="1" smtClean="0">
                <a:solidFill>
                  <a:schemeClr val="tx1">
                    <a:lumMod val="75000"/>
                  </a:schemeClr>
                </a:solidFill>
              </a:rPr>
              <a:t>bamt</a:t>
            </a:r>
            <a:r>
              <a:rPr lang="en-IN" sz="1800" dirty="0" smtClean="0">
                <a:solidFill>
                  <a:schemeClr val="tx1">
                    <a:lumMod val="75000"/>
                  </a:schemeClr>
                </a:solidFill>
              </a:rPr>
              <a:t> := r1.sal * 0.2;</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insert into bonus values (r1.empno, </a:t>
            </a:r>
            <a:r>
              <a:rPr lang="en-IN" sz="1800" dirty="0" err="1" smtClean="0">
                <a:solidFill>
                  <a:schemeClr val="tx1">
                    <a:lumMod val="75000"/>
                  </a:schemeClr>
                </a:solidFill>
              </a:rPr>
              <a:t>sysdate</a:t>
            </a:r>
            <a:r>
              <a:rPr lang="en-IN" sz="1800" dirty="0" smtClean="0">
                <a:solidFill>
                  <a:schemeClr val="tx1">
                    <a:lumMod val="75000"/>
                  </a:schemeClr>
                </a:solidFill>
              </a:rPr>
              <a:t>, r1.sal, </a:t>
            </a:r>
            <a:r>
              <a:rPr lang="en-IN" sz="1800" dirty="0" err="1" smtClean="0">
                <a:solidFill>
                  <a:schemeClr val="tx1">
                    <a:lumMod val="75000"/>
                  </a:schemeClr>
                </a:solidFill>
              </a:rPr>
              <a:t>bamt</a:t>
            </a:r>
            <a:r>
              <a:rPr lang="en-IN" sz="1800" dirty="0" smtClean="0">
                <a:solidFill>
                  <a:schemeClr val="tx1">
                    <a:lumMod val="75000"/>
                  </a:schemeClr>
                </a:solidFill>
              </a:rPr>
              <a:t>);</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update </a:t>
            </a:r>
            <a:r>
              <a:rPr lang="en-IN" sz="1800" dirty="0" err="1" smtClean="0">
                <a:solidFill>
                  <a:schemeClr val="tx1">
                    <a:lumMod val="75000"/>
                  </a:schemeClr>
                </a:solidFill>
              </a:rPr>
              <a:t>emp</a:t>
            </a:r>
            <a:r>
              <a:rPr lang="en-IN" sz="1800" dirty="0" smtClean="0">
                <a:solidFill>
                  <a:schemeClr val="tx1">
                    <a:lumMod val="75000"/>
                  </a:schemeClr>
                </a:solidFill>
              </a:rPr>
              <a:t> set </a:t>
            </a:r>
            <a:r>
              <a:rPr lang="en-IN" sz="1800" dirty="0" err="1" smtClean="0">
                <a:solidFill>
                  <a:schemeClr val="tx1">
                    <a:lumMod val="75000"/>
                  </a:schemeClr>
                </a:solidFill>
              </a:rPr>
              <a:t>sal</a:t>
            </a:r>
            <a:r>
              <a:rPr lang="en-IN" sz="1800" dirty="0" smtClean="0">
                <a:solidFill>
                  <a:schemeClr val="tx1">
                    <a:lumMod val="75000"/>
                  </a:schemeClr>
                </a:solidFill>
              </a:rPr>
              <a:t> = </a:t>
            </a:r>
            <a:r>
              <a:rPr lang="en-IN" sz="1800" dirty="0" err="1" smtClean="0">
                <a:solidFill>
                  <a:schemeClr val="tx1">
                    <a:lumMod val="75000"/>
                  </a:schemeClr>
                </a:solidFill>
              </a:rPr>
              <a:t>sal</a:t>
            </a:r>
            <a:r>
              <a:rPr lang="en-IN" sz="1800" dirty="0" smtClean="0">
                <a:solidFill>
                  <a:schemeClr val="tx1">
                    <a:lumMod val="75000"/>
                  </a:schemeClr>
                </a:solidFill>
              </a:rPr>
              <a:t>*1.2 where </a:t>
            </a:r>
            <a:r>
              <a:rPr lang="en-IN" sz="1800" dirty="0" err="1" smtClean="0">
                <a:solidFill>
                  <a:schemeClr val="tx1">
                    <a:lumMod val="75000"/>
                  </a:schemeClr>
                </a:solidFill>
              </a:rPr>
              <a:t>empno</a:t>
            </a:r>
            <a:r>
              <a:rPr lang="en-IN" sz="1800" dirty="0" smtClean="0">
                <a:solidFill>
                  <a:schemeClr val="tx1">
                    <a:lumMod val="75000"/>
                  </a:schemeClr>
                </a:solidFill>
              </a:rPr>
              <a:t> = r1.empno;</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end loop;</a:t>
            </a:r>
          </a:p>
          <a:p>
            <a:pPr>
              <a:spcBef>
                <a:spcPts val="0"/>
              </a:spcBef>
              <a:spcAft>
                <a:spcPts val="0"/>
              </a:spcAft>
            </a:pPr>
            <a:r>
              <a:rPr lang="en-IN" sz="1800" dirty="0" smtClean="0">
                <a:solidFill>
                  <a:schemeClr val="tx1">
                    <a:lumMod val="75000"/>
                  </a:schemeClr>
                </a:solidFill>
              </a:rPr>
              <a:t>   close c1;</a:t>
            </a:r>
          </a:p>
          <a:p>
            <a:pPr>
              <a:spcBef>
                <a:spcPts val="0"/>
              </a:spcBef>
              <a:spcAft>
                <a:spcPts val="0"/>
              </a:spcAft>
            </a:pPr>
            <a:r>
              <a:rPr lang="en-IN" sz="1800" dirty="0" smtClean="0">
                <a:solidFill>
                  <a:schemeClr val="tx1">
                    <a:lumMod val="75000"/>
                  </a:schemeClr>
                </a:solidFill>
              </a:rPr>
              <a:t>   commit;</a:t>
            </a:r>
          </a:p>
          <a:p>
            <a:pPr>
              <a:spcBef>
                <a:spcPts val="0"/>
              </a:spcBef>
              <a:spcAft>
                <a:spcPts val="0"/>
              </a:spcAft>
            </a:pPr>
            <a:r>
              <a:rPr lang="en-IN" sz="1800" dirty="0" smtClean="0">
                <a:solidFill>
                  <a:schemeClr val="tx1">
                    <a:lumMod val="75000"/>
                  </a:schemeClr>
                </a:solidFill>
              </a:rPr>
              <a:t>end;</a:t>
            </a:r>
          </a:p>
          <a:p>
            <a:pPr>
              <a:spcBef>
                <a:spcPts val="0"/>
              </a:spcBef>
              <a:spcAft>
                <a:spcPts val="0"/>
              </a:spcAft>
            </a:pPr>
            <a:r>
              <a:rPr lang="en-IN" sz="1800" dirty="0">
                <a:solidFill>
                  <a:schemeClr val="tx1">
                    <a:lumMod val="75000"/>
                  </a:schemeClr>
                </a:solidFill>
              </a:rPr>
              <a:t>/</a:t>
            </a:r>
            <a:endParaRPr lang="en-IN" sz="1800" dirty="0" smtClean="0">
              <a:solidFill>
                <a:schemeClr val="tx1">
                  <a:lumMod val="75000"/>
                </a:schemeClr>
              </a:solidFill>
            </a:endParaRPr>
          </a:p>
        </p:txBody>
      </p:sp>
    </p:spTree>
    <p:extLst>
      <p:ext uri="{BB962C8B-B14F-4D97-AF65-F5344CB8AC3E}">
        <p14:creationId xmlns:p14="http://schemas.microsoft.com/office/powerpoint/2010/main" val="854858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9</a:t>
            </a:fld>
            <a:endParaRPr lang="en-US"/>
          </a:p>
        </p:txBody>
      </p:sp>
      <p:sp>
        <p:nvSpPr>
          <p:cNvPr id="7" name="Text Placeholder 2"/>
          <p:cNvSpPr txBox="1">
            <a:spLocks/>
          </p:cNvSpPr>
          <p:nvPr/>
        </p:nvSpPr>
        <p:spPr>
          <a:xfrm>
            <a:off x="304800" y="173764"/>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Example of Explicit Cursors</a:t>
            </a:r>
            <a:endParaRPr lang="en-IN" sz="2800" dirty="0">
              <a:solidFill>
                <a:srgbClr val="C00000"/>
              </a:solidFill>
            </a:endParaRPr>
          </a:p>
        </p:txBody>
      </p:sp>
      <p:sp>
        <p:nvSpPr>
          <p:cNvPr id="6" name="Rectangle 5"/>
          <p:cNvSpPr/>
          <p:nvPr/>
        </p:nvSpPr>
        <p:spPr>
          <a:xfrm>
            <a:off x="228600" y="789061"/>
            <a:ext cx="4076700" cy="5909310"/>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1800" dirty="0" smtClean="0">
                <a:solidFill>
                  <a:schemeClr val="tx1">
                    <a:lumMod val="75000"/>
                  </a:schemeClr>
                </a:solidFill>
              </a:rPr>
              <a:t>declare</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cursor c1 is select </a:t>
            </a:r>
            <a:r>
              <a:rPr lang="en-IN" sz="1800" dirty="0" err="1" smtClean="0">
                <a:solidFill>
                  <a:schemeClr val="tx1">
                    <a:lumMod val="75000"/>
                  </a:schemeClr>
                </a:solidFill>
              </a:rPr>
              <a:t>empno</a:t>
            </a:r>
            <a:r>
              <a:rPr lang="en-IN" sz="1800" dirty="0" smtClean="0">
                <a:solidFill>
                  <a:schemeClr val="tx1">
                    <a:lumMod val="75000"/>
                  </a:schemeClr>
                </a:solidFill>
              </a:rPr>
              <a:t>, </a:t>
            </a:r>
            <a:r>
              <a:rPr lang="en-IN" sz="1800" dirty="0" err="1" smtClean="0">
                <a:solidFill>
                  <a:schemeClr val="tx1">
                    <a:lumMod val="75000"/>
                  </a:schemeClr>
                </a:solidFill>
              </a:rPr>
              <a:t>sal</a:t>
            </a:r>
            <a:r>
              <a:rPr lang="en-IN" sz="1800" dirty="0" smtClean="0">
                <a:solidFill>
                  <a:schemeClr val="tx1">
                    <a:lumMod val="75000"/>
                  </a:schemeClr>
                </a:solidFill>
              </a:rPr>
              <a:t> from </a:t>
            </a:r>
            <a:r>
              <a:rPr lang="en-IN" sz="1800" dirty="0" err="1" smtClean="0">
                <a:solidFill>
                  <a:schemeClr val="tx1">
                    <a:lumMod val="75000"/>
                  </a:schemeClr>
                </a:solidFill>
              </a:rPr>
              <a:t>emp</a:t>
            </a:r>
            <a:r>
              <a:rPr lang="en-IN" sz="1800" dirty="0" smtClean="0">
                <a:solidFill>
                  <a:schemeClr val="tx1">
                    <a:lumMod val="75000"/>
                  </a:schemeClr>
                </a:solidFill>
              </a:rPr>
              <a:t> where upper(job) = ‘MANAGER’;</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smtClean="0">
                <a:solidFill>
                  <a:srgbClr val="C00000"/>
                </a:solidFill>
              </a:rPr>
              <a:t>r1 c1%rowtype;</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err="1" smtClean="0">
                <a:solidFill>
                  <a:schemeClr val="tx1">
                    <a:lumMod val="75000"/>
                  </a:schemeClr>
                </a:solidFill>
              </a:rPr>
              <a:t>bamt</a:t>
            </a:r>
            <a:r>
              <a:rPr lang="en-IN" sz="1800" dirty="0" smtClean="0">
                <a:solidFill>
                  <a:schemeClr val="tx1">
                    <a:lumMod val="75000"/>
                  </a:schemeClr>
                </a:solidFill>
              </a:rPr>
              <a:t> number(15,2);</a:t>
            </a:r>
          </a:p>
          <a:p>
            <a:pPr>
              <a:spcBef>
                <a:spcPts val="0"/>
              </a:spcBef>
              <a:spcAft>
                <a:spcPts val="0"/>
              </a:spcAft>
            </a:pPr>
            <a:r>
              <a:rPr lang="en-IN" sz="1800" dirty="0" smtClean="0">
                <a:solidFill>
                  <a:schemeClr val="tx1">
                    <a:lumMod val="75000"/>
                  </a:schemeClr>
                </a:solidFill>
              </a:rPr>
              <a:t>begin</a:t>
            </a:r>
          </a:p>
          <a:p>
            <a:pPr>
              <a:spcBef>
                <a:spcPts val="0"/>
              </a:spcBef>
              <a:spcAft>
                <a:spcPts val="0"/>
              </a:spcAft>
            </a:pPr>
            <a:r>
              <a:rPr lang="en-IN" sz="1800" dirty="0" smtClean="0">
                <a:solidFill>
                  <a:schemeClr val="tx1">
                    <a:lumMod val="75000"/>
                  </a:schemeClr>
                </a:solidFill>
              </a:rPr>
              <a:t>   open c1;</a:t>
            </a:r>
          </a:p>
          <a:p>
            <a:pPr>
              <a:spcBef>
                <a:spcPts val="0"/>
              </a:spcBef>
              <a:spcAft>
                <a:spcPts val="0"/>
              </a:spcAft>
            </a:pPr>
            <a:r>
              <a:rPr lang="en-IN" sz="1800" dirty="0" smtClean="0">
                <a:solidFill>
                  <a:schemeClr val="tx1">
                    <a:lumMod val="75000"/>
                  </a:schemeClr>
                </a:solidFill>
              </a:rPr>
              <a:t>   loop</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fetch c1 into r1;</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exit when c1%notfound;</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err="1" smtClean="0">
                <a:solidFill>
                  <a:schemeClr val="tx1">
                    <a:lumMod val="75000"/>
                  </a:schemeClr>
                </a:solidFill>
              </a:rPr>
              <a:t>bamt</a:t>
            </a:r>
            <a:r>
              <a:rPr lang="en-IN" sz="1800" dirty="0" smtClean="0">
                <a:solidFill>
                  <a:schemeClr val="tx1">
                    <a:lumMod val="75000"/>
                  </a:schemeClr>
                </a:solidFill>
              </a:rPr>
              <a:t> := r1.sal * 0.2;</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insert into bonus values </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(r1.empno, </a:t>
            </a:r>
            <a:r>
              <a:rPr lang="en-IN" sz="1800" dirty="0" err="1" smtClean="0">
                <a:solidFill>
                  <a:schemeClr val="tx1">
                    <a:lumMod val="75000"/>
                  </a:schemeClr>
                </a:solidFill>
              </a:rPr>
              <a:t>sysdate</a:t>
            </a:r>
            <a:r>
              <a:rPr lang="en-IN" sz="1800" dirty="0" smtClean="0">
                <a:solidFill>
                  <a:schemeClr val="tx1">
                    <a:lumMod val="75000"/>
                  </a:schemeClr>
                </a:solidFill>
              </a:rPr>
              <a:t>, r1.sal, </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err="1" smtClean="0">
                <a:solidFill>
                  <a:schemeClr val="tx1">
                    <a:lumMod val="75000"/>
                  </a:schemeClr>
                </a:solidFill>
              </a:rPr>
              <a:t>bamt</a:t>
            </a:r>
            <a:r>
              <a:rPr lang="en-IN" sz="1800" dirty="0" smtClean="0">
                <a:solidFill>
                  <a:schemeClr val="tx1">
                    <a:lumMod val="75000"/>
                  </a:schemeClr>
                </a:solidFill>
              </a:rPr>
              <a:t>);</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update </a:t>
            </a:r>
            <a:r>
              <a:rPr lang="en-IN" sz="1800" dirty="0" err="1" smtClean="0">
                <a:solidFill>
                  <a:schemeClr val="tx1">
                    <a:lumMod val="75000"/>
                  </a:schemeClr>
                </a:solidFill>
              </a:rPr>
              <a:t>emp</a:t>
            </a:r>
            <a:r>
              <a:rPr lang="en-IN" sz="1800" dirty="0" smtClean="0">
                <a:solidFill>
                  <a:schemeClr val="tx1">
                    <a:lumMod val="75000"/>
                  </a:schemeClr>
                </a:solidFill>
              </a:rPr>
              <a:t> set </a:t>
            </a:r>
            <a:r>
              <a:rPr lang="en-IN" sz="1800" dirty="0" err="1" smtClean="0">
                <a:solidFill>
                  <a:schemeClr val="tx1">
                    <a:lumMod val="75000"/>
                  </a:schemeClr>
                </a:solidFill>
              </a:rPr>
              <a:t>sal</a:t>
            </a:r>
            <a:r>
              <a:rPr lang="en-IN" sz="1800" dirty="0" smtClean="0">
                <a:solidFill>
                  <a:schemeClr val="tx1">
                    <a:lumMod val="75000"/>
                  </a:schemeClr>
                </a:solidFill>
              </a:rPr>
              <a:t> = </a:t>
            </a:r>
            <a:r>
              <a:rPr lang="en-IN" sz="1800" dirty="0" err="1" smtClean="0">
                <a:solidFill>
                  <a:schemeClr val="tx1">
                    <a:lumMod val="75000"/>
                  </a:schemeClr>
                </a:solidFill>
              </a:rPr>
              <a:t>sal</a:t>
            </a:r>
            <a:r>
              <a:rPr lang="en-IN" sz="1800" dirty="0" smtClean="0">
                <a:solidFill>
                  <a:schemeClr val="tx1">
                    <a:lumMod val="75000"/>
                  </a:schemeClr>
                </a:solidFill>
              </a:rPr>
              <a:t>*1.2 </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where </a:t>
            </a:r>
            <a:r>
              <a:rPr lang="en-IN" sz="1800" dirty="0" err="1" smtClean="0">
                <a:solidFill>
                  <a:schemeClr val="tx1">
                    <a:lumMod val="75000"/>
                  </a:schemeClr>
                </a:solidFill>
              </a:rPr>
              <a:t>empno</a:t>
            </a:r>
            <a:r>
              <a:rPr lang="en-IN" sz="1800" dirty="0" smtClean="0">
                <a:solidFill>
                  <a:schemeClr val="tx1">
                    <a:lumMod val="75000"/>
                  </a:schemeClr>
                </a:solidFill>
              </a:rPr>
              <a:t> = r1.empno;</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end loop;</a:t>
            </a:r>
          </a:p>
          <a:p>
            <a:pPr>
              <a:spcBef>
                <a:spcPts val="0"/>
              </a:spcBef>
              <a:spcAft>
                <a:spcPts val="0"/>
              </a:spcAft>
            </a:pPr>
            <a:r>
              <a:rPr lang="en-IN" sz="1800" dirty="0" smtClean="0">
                <a:solidFill>
                  <a:schemeClr val="tx1">
                    <a:lumMod val="75000"/>
                  </a:schemeClr>
                </a:solidFill>
              </a:rPr>
              <a:t>   close c1;</a:t>
            </a:r>
          </a:p>
          <a:p>
            <a:pPr>
              <a:spcBef>
                <a:spcPts val="0"/>
              </a:spcBef>
              <a:spcAft>
                <a:spcPts val="0"/>
              </a:spcAft>
            </a:pPr>
            <a:r>
              <a:rPr lang="en-IN" sz="1800" dirty="0" smtClean="0">
                <a:solidFill>
                  <a:schemeClr val="tx1">
                    <a:lumMod val="75000"/>
                  </a:schemeClr>
                </a:solidFill>
              </a:rPr>
              <a:t>   commit;</a:t>
            </a:r>
          </a:p>
          <a:p>
            <a:pPr>
              <a:spcBef>
                <a:spcPts val="0"/>
              </a:spcBef>
              <a:spcAft>
                <a:spcPts val="0"/>
              </a:spcAft>
            </a:pPr>
            <a:r>
              <a:rPr lang="en-IN" sz="1800" dirty="0" smtClean="0">
                <a:solidFill>
                  <a:schemeClr val="tx1">
                    <a:lumMod val="75000"/>
                  </a:schemeClr>
                </a:solidFill>
              </a:rPr>
              <a:t>end;</a:t>
            </a:r>
          </a:p>
          <a:p>
            <a:pPr>
              <a:spcBef>
                <a:spcPts val="0"/>
              </a:spcBef>
              <a:spcAft>
                <a:spcPts val="0"/>
              </a:spcAft>
            </a:pPr>
            <a:r>
              <a:rPr lang="en-IN" sz="1800" dirty="0">
                <a:solidFill>
                  <a:schemeClr val="tx1">
                    <a:lumMod val="75000"/>
                  </a:schemeClr>
                </a:solidFill>
              </a:rPr>
              <a:t>/</a:t>
            </a:r>
            <a:endParaRPr lang="en-IN" sz="1800" dirty="0" smtClean="0">
              <a:solidFill>
                <a:schemeClr val="tx1">
                  <a:lumMod val="75000"/>
                </a:schemeClr>
              </a:solidFill>
            </a:endParaRPr>
          </a:p>
        </p:txBody>
      </p:sp>
      <p:sp>
        <p:nvSpPr>
          <p:cNvPr id="8" name="Rectangle 7"/>
          <p:cNvSpPr/>
          <p:nvPr/>
        </p:nvSpPr>
        <p:spPr>
          <a:xfrm>
            <a:off x="4605114" y="783364"/>
            <a:ext cx="4234085" cy="5909310"/>
          </a:xfrm>
          <a:prstGeom prst="rect">
            <a:avLst/>
          </a:prstGeom>
          <a:solidFill>
            <a:schemeClr val="accent1">
              <a:lumMod val="20000"/>
              <a:lumOff val="80000"/>
            </a:schemeClr>
          </a:solidFill>
          <a:ln w="28575">
            <a:solidFill>
              <a:schemeClr val="tx1"/>
            </a:solidFill>
          </a:ln>
        </p:spPr>
        <p:txBody>
          <a:bodyPr wrap="square">
            <a:spAutoFit/>
          </a:bodyPr>
          <a:lstStyle/>
          <a:p>
            <a:pPr>
              <a:spcBef>
                <a:spcPts val="0"/>
              </a:spcBef>
              <a:spcAft>
                <a:spcPts val="0"/>
              </a:spcAft>
            </a:pPr>
            <a:r>
              <a:rPr lang="en-IN" sz="1800" dirty="0" smtClean="0">
                <a:solidFill>
                  <a:schemeClr val="tx1">
                    <a:lumMod val="75000"/>
                  </a:schemeClr>
                </a:solidFill>
              </a:rPr>
              <a:t>declare</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cursor c1 is select </a:t>
            </a:r>
            <a:r>
              <a:rPr lang="en-IN" sz="1800" dirty="0" err="1" smtClean="0">
                <a:solidFill>
                  <a:schemeClr val="tx1">
                    <a:lumMod val="75000"/>
                  </a:schemeClr>
                </a:solidFill>
              </a:rPr>
              <a:t>empno</a:t>
            </a:r>
            <a:r>
              <a:rPr lang="en-IN" sz="1800" dirty="0" smtClean="0">
                <a:solidFill>
                  <a:schemeClr val="tx1">
                    <a:lumMod val="75000"/>
                  </a:schemeClr>
                </a:solidFill>
              </a:rPr>
              <a:t>, </a:t>
            </a:r>
            <a:r>
              <a:rPr lang="en-IN" sz="1800" dirty="0" err="1" smtClean="0">
                <a:solidFill>
                  <a:schemeClr val="tx1">
                    <a:lumMod val="75000"/>
                  </a:schemeClr>
                </a:solidFill>
              </a:rPr>
              <a:t>sal</a:t>
            </a:r>
            <a:r>
              <a:rPr lang="en-IN" sz="1800" dirty="0" smtClean="0">
                <a:solidFill>
                  <a:schemeClr val="tx1">
                    <a:lumMod val="75000"/>
                  </a:schemeClr>
                </a:solidFill>
              </a:rPr>
              <a:t> from </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err="1" smtClean="0">
                <a:solidFill>
                  <a:schemeClr val="tx1">
                    <a:lumMod val="75000"/>
                  </a:schemeClr>
                </a:solidFill>
              </a:rPr>
              <a:t>emp</a:t>
            </a:r>
            <a:r>
              <a:rPr lang="en-IN" sz="1800" dirty="0" smtClean="0">
                <a:solidFill>
                  <a:schemeClr val="tx1">
                    <a:lumMod val="75000"/>
                  </a:schemeClr>
                </a:solidFill>
              </a:rPr>
              <a:t> where upper(job) = ‘MANAGER’;</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smtClean="0">
                <a:solidFill>
                  <a:srgbClr val="C00000"/>
                </a:solidFill>
              </a:rPr>
              <a:t>e </a:t>
            </a:r>
            <a:r>
              <a:rPr lang="en-IN" sz="1800" dirty="0" err="1" smtClean="0">
                <a:solidFill>
                  <a:srgbClr val="C00000"/>
                </a:solidFill>
              </a:rPr>
              <a:t>emp.empno%type</a:t>
            </a:r>
            <a:r>
              <a:rPr lang="en-IN" sz="1800" dirty="0" smtClean="0">
                <a:solidFill>
                  <a:srgbClr val="C00000"/>
                </a:solidFill>
              </a:rPr>
              <a:t>;</a:t>
            </a:r>
          </a:p>
          <a:p>
            <a:pPr>
              <a:spcBef>
                <a:spcPts val="0"/>
              </a:spcBef>
              <a:spcAft>
                <a:spcPts val="0"/>
              </a:spcAft>
            </a:pPr>
            <a:r>
              <a:rPr lang="en-IN" sz="1800" dirty="0">
                <a:solidFill>
                  <a:srgbClr val="C00000"/>
                </a:solidFill>
              </a:rPr>
              <a:t> </a:t>
            </a:r>
            <a:r>
              <a:rPr lang="en-IN" sz="1800" dirty="0" smtClean="0">
                <a:solidFill>
                  <a:srgbClr val="C00000"/>
                </a:solidFill>
              </a:rPr>
              <a:t>  s </a:t>
            </a:r>
            <a:r>
              <a:rPr lang="en-IN" sz="1800" dirty="0" err="1" smtClean="0">
                <a:solidFill>
                  <a:srgbClr val="C00000"/>
                </a:solidFill>
              </a:rPr>
              <a:t>emp.sal%type</a:t>
            </a:r>
            <a:r>
              <a:rPr lang="en-IN" sz="1800" dirty="0" smtClean="0">
                <a:solidFill>
                  <a:srgbClr val="C00000"/>
                </a:solidFill>
              </a:rPr>
              <a:t>;</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err="1" smtClean="0">
                <a:solidFill>
                  <a:schemeClr val="tx1">
                    <a:lumMod val="75000"/>
                  </a:schemeClr>
                </a:solidFill>
              </a:rPr>
              <a:t>bamt</a:t>
            </a:r>
            <a:r>
              <a:rPr lang="en-IN" sz="1800" dirty="0" smtClean="0">
                <a:solidFill>
                  <a:schemeClr val="tx1">
                    <a:lumMod val="75000"/>
                  </a:schemeClr>
                </a:solidFill>
              </a:rPr>
              <a:t> number(15,2);</a:t>
            </a:r>
          </a:p>
          <a:p>
            <a:pPr>
              <a:spcBef>
                <a:spcPts val="0"/>
              </a:spcBef>
              <a:spcAft>
                <a:spcPts val="0"/>
              </a:spcAft>
            </a:pPr>
            <a:r>
              <a:rPr lang="en-IN" sz="1800" dirty="0" smtClean="0">
                <a:solidFill>
                  <a:schemeClr val="tx1">
                    <a:lumMod val="75000"/>
                  </a:schemeClr>
                </a:solidFill>
              </a:rPr>
              <a:t>begin</a:t>
            </a:r>
          </a:p>
          <a:p>
            <a:pPr>
              <a:spcBef>
                <a:spcPts val="0"/>
              </a:spcBef>
              <a:spcAft>
                <a:spcPts val="0"/>
              </a:spcAft>
            </a:pPr>
            <a:r>
              <a:rPr lang="en-IN" sz="1800" dirty="0" smtClean="0">
                <a:solidFill>
                  <a:schemeClr val="tx1">
                    <a:lumMod val="75000"/>
                  </a:schemeClr>
                </a:solidFill>
              </a:rPr>
              <a:t>   open c1;</a:t>
            </a:r>
          </a:p>
          <a:p>
            <a:pPr>
              <a:spcBef>
                <a:spcPts val="0"/>
              </a:spcBef>
              <a:spcAft>
                <a:spcPts val="0"/>
              </a:spcAft>
            </a:pPr>
            <a:r>
              <a:rPr lang="en-IN" sz="1800" dirty="0" smtClean="0">
                <a:solidFill>
                  <a:schemeClr val="tx1">
                    <a:lumMod val="75000"/>
                  </a:schemeClr>
                </a:solidFill>
              </a:rPr>
              <a:t>   loop</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smtClean="0">
                <a:solidFill>
                  <a:srgbClr val="C00000"/>
                </a:solidFill>
              </a:rPr>
              <a:t>fetch c1 into e, s;</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exit when c1%notfound;</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a:t>
            </a:r>
            <a:r>
              <a:rPr lang="en-IN" sz="1800" dirty="0" err="1" smtClean="0">
                <a:solidFill>
                  <a:schemeClr val="tx1">
                    <a:lumMod val="75000"/>
                  </a:schemeClr>
                </a:solidFill>
              </a:rPr>
              <a:t>bamt</a:t>
            </a:r>
            <a:r>
              <a:rPr lang="en-IN" sz="1800" dirty="0" smtClean="0">
                <a:solidFill>
                  <a:schemeClr val="tx1">
                    <a:lumMod val="75000"/>
                  </a:schemeClr>
                </a:solidFill>
              </a:rPr>
              <a:t> := s * 0.2;</a:t>
            </a:r>
          </a:p>
          <a:p>
            <a:pPr>
              <a:spcBef>
                <a:spcPts val="0"/>
              </a:spcBef>
              <a:spcAft>
                <a:spcPts val="0"/>
              </a:spcAft>
            </a:pPr>
            <a:r>
              <a:rPr lang="en-IN" sz="1800" dirty="0">
                <a:solidFill>
                  <a:srgbClr val="C00000"/>
                </a:solidFill>
              </a:rPr>
              <a:t> </a:t>
            </a:r>
            <a:r>
              <a:rPr lang="en-IN" sz="1800" dirty="0" smtClean="0">
                <a:solidFill>
                  <a:srgbClr val="C00000"/>
                </a:solidFill>
              </a:rPr>
              <a:t>       insert into bonus values (e, </a:t>
            </a:r>
          </a:p>
          <a:p>
            <a:pPr>
              <a:spcBef>
                <a:spcPts val="0"/>
              </a:spcBef>
              <a:spcAft>
                <a:spcPts val="0"/>
              </a:spcAft>
            </a:pPr>
            <a:r>
              <a:rPr lang="en-IN" sz="1800" dirty="0">
                <a:solidFill>
                  <a:srgbClr val="C00000"/>
                </a:solidFill>
              </a:rPr>
              <a:t> </a:t>
            </a:r>
            <a:r>
              <a:rPr lang="en-IN" sz="1800" dirty="0" smtClean="0">
                <a:solidFill>
                  <a:srgbClr val="C00000"/>
                </a:solidFill>
              </a:rPr>
              <a:t>       </a:t>
            </a:r>
            <a:r>
              <a:rPr lang="en-IN" sz="1800" dirty="0" err="1" smtClean="0">
                <a:solidFill>
                  <a:srgbClr val="C00000"/>
                </a:solidFill>
              </a:rPr>
              <a:t>sysdate</a:t>
            </a:r>
            <a:r>
              <a:rPr lang="en-IN" sz="1800" dirty="0" smtClean="0">
                <a:solidFill>
                  <a:srgbClr val="C00000"/>
                </a:solidFill>
              </a:rPr>
              <a:t>, s, </a:t>
            </a:r>
            <a:r>
              <a:rPr lang="en-IN" sz="1800" dirty="0" err="1" smtClean="0">
                <a:solidFill>
                  <a:srgbClr val="C00000"/>
                </a:solidFill>
              </a:rPr>
              <a:t>bamt</a:t>
            </a:r>
            <a:r>
              <a:rPr lang="en-IN" sz="1800" dirty="0" smtClean="0">
                <a:solidFill>
                  <a:srgbClr val="C00000"/>
                </a:solidFill>
              </a:rPr>
              <a:t>);</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update </a:t>
            </a:r>
            <a:r>
              <a:rPr lang="en-IN" sz="1800" dirty="0" err="1" smtClean="0">
                <a:solidFill>
                  <a:schemeClr val="tx1">
                    <a:lumMod val="75000"/>
                  </a:schemeClr>
                </a:solidFill>
              </a:rPr>
              <a:t>emp</a:t>
            </a:r>
            <a:r>
              <a:rPr lang="en-IN" sz="1800" dirty="0" smtClean="0">
                <a:solidFill>
                  <a:schemeClr val="tx1">
                    <a:lumMod val="75000"/>
                  </a:schemeClr>
                </a:solidFill>
              </a:rPr>
              <a:t> set </a:t>
            </a:r>
            <a:r>
              <a:rPr lang="en-IN" sz="1800" dirty="0" err="1" smtClean="0">
                <a:solidFill>
                  <a:schemeClr val="tx1">
                    <a:lumMod val="75000"/>
                  </a:schemeClr>
                </a:solidFill>
              </a:rPr>
              <a:t>sal</a:t>
            </a:r>
            <a:r>
              <a:rPr lang="en-IN" sz="1800" dirty="0" smtClean="0">
                <a:solidFill>
                  <a:schemeClr val="tx1">
                    <a:lumMod val="75000"/>
                  </a:schemeClr>
                </a:solidFill>
              </a:rPr>
              <a:t> = </a:t>
            </a:r>
            <a:r>
              <a:rPr lang="en-IN" sz="1800" dirty="0" err="1" smtClean="0">
                <a:solidFill>
                  <a:schemeClr val="tx1">
                    <a:lumMod val="75000"/>
                  </a:schemeClr>
                </a:solidFill>
              </a:rPr>
              <a:t>sal</a:t>
            </a:r>
            <a:r>
              <a:rPr lang="en-IN" sz="1800" dirty="0" smtClean="0">
                <a:solidFill>
                  <a:schemeClr val="tx1">
                    <a:lumMod val="75000"/>
                  </a:schemeClr>
                </a:solidFill>
              </a:rPr>
              <a:t>*1.2  </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where </a:t>
            </a:r>
            <a:r>
              <a:rPr lang="en-IN" sz="1800" dirty="0" err="1" smtClean="0">
                <a:solidFill>
                  <a:schemeClr val="tx1">
                    <a:lumMod val="75000"/>
                  </a:schemeClr>
                </a:solidFill>
              </a:rPr>
              <a:t>empno</a:t>
            </a:r>
            <a:r>
              <a:rPr lang="en-IN" sz="1800" dirty="0" smtClean="0">
                <a:solidFill>
                  <a:schemeClr val="tx1">
                    <a:lumMod val="75000"/>
                  </a:schemeClr>
                </a:solidFill>
              </a:rPr>
              <a:t> = </a:t>
            </a:r>
            <a:r>
              <a:rPr lang="en-IN" sz="1800" dirty="0" smtClean="0">
                <a:solidFill>
                  <a:srgbClr val="C00000"/>
                </a:solidFill>
              </a:rPr>
              <a:t>e</a:t>
            </a:r>
            <a:r>
              <a:rPr lang="en-IN" sz="1800" dirty="0" smtClean="0">
                <a:solidFill>
                  <a:schemeClr val="tx1">
                    <a:lumMod val="75000"/>
                  </a:schemeClr>
                </a:solidFill>
              </a:rPr>
              <a:t>;</a:t>
            </a:r>
          </a:p>
          <a:p>
            <a:pPr>
              <a:spcBef>
                <a:spcPts val="0"/>
              </a:spcBef>
              <a:spcAft>
                <a:spcPts val="0"/>
              </a:spcAft>
            </a:pPr>
            <a:r>
              <a:rPr lang="en-IN" sz="1800" dirty="0">
                <a:solidFill>
                  <a:schemeClr val="tx1">
                    <a:lumMod val="75000"/>
                  </a:schemeClr>
                </a:solidFill>
              </a:rPr>
              <a:t> </a:t>
            </a:r>
            <a:r>
              <a:rPr lang="en-IN" sz="1800" dirty="0" smtClean="0">
                <a:solidFill>
                  <a:schemeClr val="tx1">
                    <a:lumMod val="75000"/>
                  </a:schemeClr>
                </a:solidFill>
              </a:rPr>
              <a:t>  end loop;</a:t>
            </a:r>
          </a:p>
          <a:p>
            <a:pPr>
              <a:spcBef>
                <a:spcPts val="0"/>
              </a:spcBef>
              <a:spcAft>
                <a:spcPts val="0"/>
              </a:spcAft>
            </a:pPr>
            <a:r>
              <a:rPr lang="en-IN" sz="1800" dirty="0" smtClean="0">
                <a:solidFill>
                  <a:schemeClr val="tx1">
                    <a:lumMod val="75000"/>
                  </a:schemeClr>
                </a:solidFill>
              </a:rPr>
              <a:t>   close c1;</a:t>
            </a:r>
          </a:p>
          <a:p>
            <a:pPr>
              <a:spcBef>
                <a:spcPts val="0"/>
              </a:spcBef>
              <a:spcAft>
                <a:spcPts val="0"/>
              </a:spcAft>
            </a:pPr>
            <a:r>
              <a:rPr lang="en-IN" sz="1800" dirty="0" smtClean="0">
                <a:solidFill>
                  <a:schemeClr val="tx1">
                    <a:lumMod val="75000"/>
                  </a:schemeClr>
                </a:solidFill>
              </a:rPr>
              <a:t>   commit;</a:t>
            </a:r>
          </a:p>
          <a:p>
            <a:pPr>
              <a:spcBef>
                <a:spcPts val="0"/>
              </a:spcBef>
              <a:spcAft>
                <a:spcPts val="0"/>
              </a:spcAft>
            </a:pPr>
            <a:r>
              <a:rPr lang="en-IN" sz="1800" dirty="0" smtClean="0">
                <a:solidFill>
                  <a:schemeClr val="tx1">
                    <a:lumMod val="75000"/>
                  </a:schemeClr>
                </a:solidFill>
              </a:rPr>
              <a:t>end;</a:t>
            </a:r>
          </a:p>
          <a:p>
            <a:pPr>
              <a:spcBef>
                <a:spcPts val="0"/>
              </a:spcBef>
              <a:spcAft>
                <a:spcPts val="0"/>
              </a:spcAft>
            </a:pPr>
            <a:r>
              <a:rPr lang="en-IN" sz="1800" dirty="0">
                <a:solidFill>
                  <a:schemeClr val="tx1">
                    <a:lumMod val="75000"/>
                  </a:schemeClr>
                </a:solidFill>
              </a:rPr>
              <a:t>/</a:t>
            </a:r>
            <a:endParaRPr lang="en-IN" sz="1800" dirty="0" smtClean="0">
              <a:solidFill>
                <a:schemeClr val="tx1">
                  <a:lumMod val="75000"/>
                </a:schemeClr>
              </a:solidFill>
            </a:endParaRPr>
          </a:p>
        </p:txBody>
      </p:sp>
    </p:spTree>
    <p:extLst>
      <p:ext uri="{BB962C8B-B14F-4D97-AF65-F5344CB8AC3E}">
        <p14:creationId xmlns:p14="http://schemas.microsoft.com/office/powerpoint/2010/main" val="2094845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3">
      <a:dk1>
        <a:srgbClr val="3C5184"/>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10733</TotalTime>
  <Words>2313</Words>
  <Application>Microsoft Office PowerPoint</Application>
  <PresentationFormat>On-screen Show (4:3)</PresentationFormat>
  <Paragraphs>409</Paragraphs>
  <Slides>23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Essential</vt:lpstr>
      <vt:lpstr>Clip</vt:lpstr>
      <vt:lpstr>PL/SQL  part-2 (Cursors)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Anjali Jivani</cp:lastModifiedBy>
  <cp:revision>1143</cp:revision>
  <cp:lastPrinted>2010-08-20T16:00:24Z</cp:lastPrinted>
  <dcterms:created xsi:type="dcterms:W3CDTF">1999-12-01T22:01:55Z</dcterms:created>
  <dcterms:modified xsi:type="dcterms:W3CDTF">2023-03-13T04:37:09Z</dcterms:modified>
</cp:coreProperties>
</file>