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73"/>
  </p:notesMasterIdLst>
  <p:handoutMasterIdLst>
    <p:handoutMasterId r:id="rId74"/>
  </p:handoutMasterIdLst>
  <p:sldIdLst>
    <p:sldId id="768" r:id="rId2"/>
    <p:sldId id="769" r:id="rId3"/>
    <p:sldId id="884" r:id="rId4"/>
    <p:sldId id="887" r:id="rId5"/>
    <p:sldId id="888" r:id="rId6"/>
    <p:sldId id="889" r:id="rId7"/>
    <p:sldId id="890" r:id="rId8"/>
    <p:sldId id="885" r:id="rId9"/>
    <p:sldId id="891" r:id="rId10"/>
    <p:sldId id="886" r:id="rId11"/>
    <p:sldId id="892" r:id="rId12"/>
    <p:sldId id="893" r:id="rId13"/>
    <p:sldId id="894" r:id="rId14"/>
    <p:sldId id="878" r:id="rId15"/>
    <p:sldId id="896" r:id="rId16"/>
    <p:sldId id="895" r:id="rId17"/>
    <p:sldId id="879" r:id="rId18"/>
    <p:sldId id="949" r:id="rId19"/>
    <p:sldId id="951" r:id="rId20"/>
    <p:sldId id="952" r:id="rId21"/>
    <p:sldId id="953" r:id="rId22"/>
    <p:sldId id="880" r:id="rId23"/>
    <p:sldId id="928" r:id="rId24"/>
    <p:sldId id="929" r:id="rId25"/>
    <p:sldId id="912" r:id="rId26"/>
    <p:sldId id="881" r:id="rId27"/>
    <p:sldId id="930" r:id="rId28"/>
    <p:sldId id="914" r:id="rId29"/>
    <p:sldId id="915" r:id="rId30"/>
    <p:sldId id="882" r:id="rId31"/>
    <p:sldId id="916" r:id="rId32"/>
    <p:sldId id="917" r:id="rId33"/>
    <p:sldId id="918" r:id="rId34"/>
    <p:sldId id="919" r:id="rId35"/>
    <p:sldId id="920" r:id="rId36"/>
    <p:sldId id="946" r:id="rId37"/>
    <p:sldId id="899" r:id="rId38"/>
    <p:sldId id="900" r:id="rId39"/>
    <p:sldId id="901" r:id="rId40"/>
    <p:sldId id="903" r:id="rId41"/>
    <p:sldId id="902" r:id="rId42"/>
    <p:sldId id="904" r:id="rId43"/>
    <p:sldId id="905" r:id="rId44"/>
    <p:sldId id="906" r:id="rId45"/>
    <p:sldId id="907" r:id="rId46"/>
    <p:sldId id="908" r:id="rId47"/>
    <p:sldId id="909" r:id="rId48"/>
    <p:sldId id="921" r:id="rId49"/>
    <p:sldId id="954" r:id="rId50"/>
    <p:sldId id="922" r:id="rId51"/>
    <p:sldId id="923" r:id="rId52"/>
    <p:sldId id="924" r:id="rId53"/>
    <p:sldId id="925" r:id="rId54"/>
    <p:sldId id="926" r:id="rId55"/>
    <p:sldId id="927" r:id="rId56"/>
    <p:sldId id="931" r:id="rId57"/>
    <p:sldId id="932" r:id="rId58"/>
    <p:sldId id="933" r:id="rId59"/>
    <p:sldId id="941" r:id="rId60"/>
    <p:sldId id="934" r:id="rId61"/>
    <p:sldId id="935" r:id="rId62"/>
    <p:sldId id="910" r:id="rId63"/>
    <p:sldId id="936" r:id="rId64"/>
    <p:sldId id="911" r:id="rId65"/>
    <p:sldId id="938" r:id="rId66"/>
    <p:sldId id="947" r:id="rId67"/>
    <p:sldId id="948" r:id="rId68"/>
    <p:sldId id="942" r:id="rId69"/>
    <p:sldId id="944" r:id="rId70"/>
    <p:sldId id="943" r:id="rId71"/>
    <p:sldId id="945" r:id="rId7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70B"/>
    <a:srgbClr val="28462B"/>
    <a:srgbClr val="422640"/>
    <a:srgbClr val="990000"/>
    <a:srgbClr val="500FF1"/>
    <a:srgbClr val="003300"/>
    <a:srgbClr val="3E6A54"/>
    <a:srgbClr val="DDDDDD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5" autoAdjust="0"/>
    <p:restoredTop sz="92624" autoAdjust="0"/>
  </p:normalViewPr>
  <p:slideViewPr>
    <p:cSldViewPr>
      <p:cViewPr>
        <p:scale>
          <a:sx n="99" d="100"/>
          <a:sy n="99" d="100"/>
        </p:scale>
        <p:origin x="-1152" y="6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73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fld id="{60F8B543-E635-43DD-9C47-F428C1FE9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9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FF97FE0-BFC1-4E88-A110-1CCDFAA4B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66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E20FA400-0319-4550-9320-13886793D647}" type="slidenum">
              <a:rPr lang="zh-CN" altLang="en-US" sz="1200">
                <a:latin typeface="Times New Roman" pitchFamily="18" charset="0"/>
              </a:rPr>
              <a:pPr algn="r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student(</a:t>
            </a:r>
            <a:r>
              <a:rPr lang="en-IN" dirty="0" err="1" smtClean="0"/>
              <a:t>rollno</a:t>
            </a:r>
            <a:r>
              <a:rPr lang="en-IN" dirty="0" smtClean="0"/>
              <a:t>,</a:t>
            </a:r>
            <a:r>
              <a:rPr lang="en-IN" baseline="0" dirty="0" smtClean="0"/>
              <a:t> name, phone, birthdate, hobbies, </a:t>
            </a:r>
            <a:r>
              <a:rPr lang="en-IN" baseline="0" dirty="0" err="1" smtClean="0"/>
              <a:t>deptno</a:t>
            </a:r>
            <a:r>
              <a:rPr lang="en-IN" baseline="0" dirty="0" smtClean="0"/>
              <a:t>)</a:t>
            </a:r>
          </a:p>
          <a:p>
            <a:r>
              <a:rPr lang="en-IN" baseline="0" dirty="0" smtClean="0"/>
              <a:t>phone and hobbies are not atomic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17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property(</a:t>
            </a:r>
            <a:r>
              <a:rPr lang="en-IN" dirty="0" err="1" smtClean="0"/>
              <a:t>pid</a:t>
            </a:r>
            <a:r>
              <a:rPr lang="en-IN" dirty="0" smtClean="0"/>
              <a:t>, district,</a:t>
            </a:r>
            <a:r>
              <a:rPr lang="en-IN" baseline="0" dirty="0" smtClean="0"/>
              <a:t> </a:t>
            </a:r>
            <a:r>
              <a:rPr lang="en-IN" baseline="0" dirty="0" err="1" smtClean="0"/>
              <a:t>lotno</a:t>
            </a:r>
            <a:r>
              <a:rPr lang="en-IN" baseline="0" dirty="0" smtClean="0"/>
              <a:t>, area, price, tax)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For every district, </a:t>
            </a:r>
            <a:r>
              <a:rPr lang="en-IN" baseline="0" dirty="0" err="1" smtClean="0"/>
              <a:t>lotno</a:t>
            </a:r>
            <a:r>
              <a:rPr lang="en-IN" baseline="0" dirty="0" smtClean="0"/>
              <a:t> starts from 1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Price depends on area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tax depends on district</a:t>
            </a:r>
          </a:p>
          <a:p>
            <a:pPr marL="228600" indent="-228600">
              <a:buAutoNum type="arabicPeriod"/>
            </a:pP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Keys: </a:t>
            </a:r>
            <a:r>
              <a:rPr lang="en-IN" baseline="0" dirty="0" err="1" smtClean="0"/>
              <a:t>pid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district+lotno</a:t>
            </a: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FDs: area </a:t>
            </a:r>
            <a:r>
              <a:rPr lang="en-IN" sz="1200" dirty="0" smtClean="0"/>
              <a:t>→ price	(1)</a:t>
            </a:r>
          </a:p>
          <a:p>
            <a:pPr marL="0" indent="0">
              <a:buNone/>
            </a:pPr>
            <a:r>
              <a:rPr lang="en-IN" sz="1200" baseline="0" dirty="0" smtClean="0"/>
              <a:t>       district </a:t>
            </a:r>
            <a:r>
              <a:rPr lang="en-IN" sz="1200" dirty="0" smtClean="0"/>
              <a:t>→ tax	(2)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property(</a:t>
            </a:r>
            <a:r>
              <a:rPr lang="en-IN" u="sng" dirty="0" err="1" smtClean="0"/>
              <a:t>pid</a:t>
            </a:r>
            <a:r>
              <a:rPr lang="en-IN" dirty="0" smtClean="0"/>
              <a:t>, </a:t>
            </a:r>
            <a:r>
              <a:rPr lang="en-IN" u="sng" dirty="0" smtClean="0"/>
              <a:t>district,</a:t>
            </a:r>
            <a:r>
              <a:rPr lang="en-IN" u="sng" baseline="0" dirty="0" smtClean="0"/>
              <a:t> </a:t>
            </a:r>
            <a:r>
              <a:rPr lang="en-IN" u="sng" baseline="0" dirty="0" err="1" smtClean="0"/>
              <a:t>lotno</a:t>
            </a:r>
            <a:r>
              <a:rPr lang="en-IN" baseline="0" dirty="0" smtClean="0"/>
              <a:t>, area, price, tax) – 2 candidate keys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IN" baseline="0" dirty="0" smtClean="0"/>
              <a:t>it is 1NF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IN" baseline="0" dirty="0" smtClean="0"/>
              <a:t>Not in 2NF because of (2) – partial dependency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property(</a:t>
            </a:r>
            <a:r>
              <a:rPr lang="en-IN" u="sng" dirty="0" err="1" smtClean="0"/>
              <a:t>pid</a:t>
            </a:r>
            <a:r>
              <a:rPr lang="en-IN" dirty="0" smtClean="0"/>
              <a:t>, </a:t>
            </a:r>
            <a:r>
              <a:rPr lang="en-IN" u="sng" dirty="0" smtClean="0"/>
              <a:t>district,</a:t>
            </a:r>
            <a:r>
              <a:rPr lang="en-IN" u="sng" baseline="0" dirty="0" smtClean="0"/>
              <a:t> </a:t>
            </a:r>
            <a:r>
              <a:rPr lang="en-IN" u="sng" baseline="0" dirty="0" err="1" smtClean="0"/>
              <a:t>lotno</a:t>
            </a:r>
            <a:r>
              <a:rPr lang="en-IN" baseline="0" dirty="0" smtClean="0"/>
              <a:t>, area, price), </a:t>
            </a:r>
            <a:r>
              <a:rPr lang="en-IN" baseline="0" dirty="0" err="1" smtClean="0"/>
              <a:t>taxdetails</a:t>
            </a:r>
            <a:r>
              <a:rPr lang="en-IN" dirty="0" smtClean="0"/>
              <a:t>(</a:t>
            </a:r>
            <a:r>
              <a:rPr lang="en-IN" u="sng" dirty="0" smtClean="0"/>
              <a:t>district</a:t>
            </a:r>
            <a:r>
              <a:rPr lang="en-IN" baseline="0" dirty="0" smtClean="0"/>
              <a:t>, tax)  - In 2NF now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Not in 3NF because of (1) – transitivity present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property(</a:t>
            </a:r>
            <a:r>
              <a:rPr lang="en-IN" u="sng" dirty="0" err="1" smtClean="0"/>
              <a:t>pid</a:t>
            </a:r>
            <a:r>
              <a:rPr lang="en-IN" dirty="0" smtClean="0"/>
              <a:t>, </a:t>
            </a:r>
            <a:r>
              <a:rPr lang="en-IN" u="sng" dirty="0" smtClean="0"/>
              <a:t>district,</a:t>
            </a:r>
            <a:r>
              <a:rPr lang="en-IN" u="sng" baseline="0" dirty="0" smtClean="0"/>
              <a:t> </a:t>
            </a:r>
            <a:r>
              <a:rPr lang="en-IN" u="sng" baseline="0" dirty="0" err="1" smtClean="0"/>
              <a:t>lotno</a:t>
            </a:r>
            <a:r>
              <a:rPr lang="en-IN" baseline="0" dirty="0" smtClean="0"/>
              <a:t>, area), </a:t>
            </a:r>
            <a:r>
              <a:rPr lang="en-IN" baseline="0" dirty="0" err="1" smtClean="0"/>
              <a:t>Pricetable</a:t>
            </a:r>
            <a:r>
              <a:rPr lang="en-IN" dirty="0" smtClean="0"/>
              <a:t>(</a:t>
            </a:r>
            <a:r>
              <a:rPr lang="en-IN" u="sng" baseline="0" dirty="0" smtClean="0"/>
              <a:t>area</a:t>
            </a:r>
            <a:r>
              <a:rPr lang="en-IN" baseline="0" dirty="0" smtClean="0"/>
              <a:t>, price) – In 3NF now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="1" baseline="0" dirty="0" smtClean="0"/>
              <a:t>Final normalized tables(</a:t>
            </a:r>
            <a:r>
              <a:rPr lang="en-IN" b="1" baseline="0" dirty="0" err="1" smtClean="0"/>
              <a:t>upto</a:t>
            </a:r>
            <a:r>
              <a:rPr lang="en-IN" b="1" baseline="0" dirty="0" smtClean="0"/>
              <a:t> 3NF):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 smtClean="0"/>
              <a:t>property(</a:t>
            </a:r>
            <a:r>
              <a:rPr lang="en-IN" u="sng" dirty="0" err="1" smtClean="0"/>
              <a:t>pid</a:t>
            </a:r>
            <a:r>
              <a:rPr lang="en-IN" dirty="0" smtClean="0"/>
              <a:t>, </a:t>
            </a:r>
            <a:r>
              <a:rPr lang="en-IN" u="sng" dirty="0" smtClean="0"/>
              <a:t>district,</a:t>
            </a:r>
            <a:r>
              <a:rPr lang="en-IN" u="sng" baseline="0" dirty="0" smtClean="0"/>
              <a:t> </a:t>
            </a:r>
            <a:r>
              <a:rPr lang="en-IN" u="sng" baseline="0" dirty="0" err="1" smtClean="0"/>
              <a:t>lotno</a:t>
            </a:r>
            <a:r>
              <a:rPr lang="en-IN" baseline="0" dirty="0" smtClean="0"/>
              <a:t>, area)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baseline="0" dirty="0" err="1" smtClean="0"/>
              <a:t>Pricetable</a:t>
            </a:r>
            <a:r>
              <a:rPr lang="en-IN" dirty="0" smtClean="0"/>
              <a:t>(</a:t>
            </a:r>
            <a:r>
              <a:rPr lang="en-IN" u="sng" baseline="0" dirty="0" smtClean="0"/>
              <a:t>area</a:t>
            </a:r>
            <a:r>
              <a:rPr lang="en-IN" baseline="0" dirty="0" smtClean="0"/>
              <a:t>, price)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baseline="0" dirty="0" err="1" smtClean="0"/>
              <a:t>taxdetails</a:t>
            </a:r>
            <a:r>
              <a:rPr lang="en-IN" dirty="0" smtClean="0"/>
              <a:t>(</a:t>
            </a:r>
            <a:r>
              <a:rPr lang="en-IN" u="sng" dirty="0" smtClean="0"/>
              <a:t>district</a:t>
            </a:r>
            <a:r>
              <a:rPr lang="en-IN" baseline="0" dirty="0" smtClean="0"/>
              <a:t>, tax)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If according to the data available we find that if area is,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500, 1500, 2500, etc. district is Abad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1000, 2000, 3000, etc. district is </a:t>
            </a:r>
            <a:r>
              <a:rPr lang="en-IN" baseline="0" dirty="0" err="1" smtClean="0"/>
              <a:t>Surat</a:t>
            </a: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200, 1200, 2200, etc. district is </a:t>
            </a:r>
            <a:r>
              <a:rPr lang="en-IN" baseline="0" dirty="0" err="1" smtClean="0"/>
              <a:t>Vda</a:t>
            </a: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err="1" smtClean="0"/>
              <a:t>i.e</a:t>
            </a:r>
            <a:r>
              <a:rPr lang="en-IN" baseline="0" dirty="0" smtClean="0"/>
              <a:t> FD now is area </a:t>
            </a:r>
            <a:r>
              <a:rPr lang="en-IN" sz="1200" dirty="0" smtClean="0"/>
              <a:t>→ district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aseline="0" dirty="0" smtClean="0"/>
              <a:t>In table-1, non-prime identifies prime attribute so relation is not in BCNF.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aseline="0" dirty="0" smtClean="0"/>
              <a:t>Split the table-1,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property(</a:t>
            </a:r>
            <a:r>
              <a:rPr lang="en-IN" u="sng" dirty="0" err="1" smtClean="0"/>
              <a:t>pid</a:t>
            </a:r>
            <a:r>
              <a:rPr lang="en-IN" dirty="0" smtClean="0"/>
              <a:t>, </a:t>
            </a:r>
            <a:r>
              <a:rPr lang="en-IN" u="sng" dirty="0" smtClean="0"/>
              <a:t>district,</a:t>
            </a:r>
            <a:r>
              <a:rPr lang="en-IN" u="sng" baseline="0" dirty="0" smtClean="0"/>
              <a:t> </a:t>
            </a:r>
            <a:r>
              <a:rPr lang="en-IN" u="sng" baseline="0" dirty="0" err="1" smtClean="0"/>
              <a:t>lotno</a:t>
            </a:r>
            <a:r>
              <a:rPr lang="en-IN" baseline="0" dirty="0" smtClean="0"/>
              <a:t>, area) into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4. property(</a:t>
            </a:r>
            <a:r>
              <a:rPr lang="en-IN" u="sng" dirty="0" err="1" smtClean="0"/>
              <a:t>pid</a:t>
            </a:r>
            <a:r>
              <a:rPr lang="en-IN" dirty="0" smtClean="0"/>
              <a:t>, </a:t>
            </a:r>
            <a:r>
              <a:rPr lang="en-IN" u="none" baseline="0" dirty="0" err="1" smtClean="0"/>
              <a:t>lotno</a:t>
            </a:r>
            <a:r>
              <a:rPr lang="en-IN" baseline="0" dirty="0" smtClean="0"/>
              <a:t>, area)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5. </a:t>
            </a:r>
            <a:r>
              <a:rPr lang="en-IN" dirty="0" err="1" smtClean="0"/>
              <a:t>areatable</a:t>
            </a:r>
            <a:r>
              <a:rPr lang="en-IN" dirty="0" smtClean="0"/>
              <a:t>(</a:t>
            </a:r>
            <a:r>
              <a:rPr lang="en-IN" u="sng" baseline="0" dirty="0" smtClean="0"/>
              <a:t>area</a:t>
            </a:r>
            <a:r>
              <a:rPr lang="en-IN" dirty="0" smtClean="0"/>
              <a:t>, </a:t>
            </a:r>
            <a:r>
              <a:rPr lang="en-IN" u="none" dirty="0" smtClean="0"/>
              <a:t>district</a:t>
            </a:r>
            <a:r>
              <a:rPr lang="en-IN" baseline="0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can join table-2 and table-5 (</a:t>
            </a:r>
            <a:r>
              <a:rPr lang="en-IN" baseline="0" dirty="0" err="1" smtClean="0"/>
              <a:t>denormalization</a:t>
            </a:r>
            <a:r>
              <a:rPr lang="en-IN" baseline="0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err="1" smtClean="0"/>
              <a:t>a_p_table</a:t>
            </a:r>
            <a:r>
              <a:rPr lang="en-IN" baseline="0" dirty="0" smtClean="0"/>
              <a:t>(</a:t>
            </a:r>
            <a:r>
              <a:rPr lang="en-IN" u="sng" baseline="0" dirty="0" smtClean="0"/>
              <a:t>area</a:t>
            </a:r>
            <a:r>
              <a:rPr lang="en-IN" baseline="0" dirty="0" smtClean="0"/>
              <a:t>, price, district)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Final tables after normalizing till BCNF: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dirty="0" smtClean="0"/>
              <a:t>property(</a:t>
            </a:r>
            <a:r>
              <a:rPr lang="en-IN" u="sng" dirty="0" err="1" smtClean="0"/>
              <a:t>pid</a:t>
            </a:r>
            <a:r>
              <a:rPr lang="en-IN" dirty="0" smtClean="0"/>
              <a:t>, </a:t>
            </a:r>
            <a:r>
              <a:rPr lang="en-IN" u="none" baseline="0" dirty="0" err="1" smtClean="0"/>
              <a:t>lotno</a:t>
            </a:r>
            <a:r>
              <a:rPr lang="en-IN" baseline="0" dirty="0" smtClean="0"/>
              <a:t>, area)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baseline="0" dirty="0" err="1" smtClean="0"/>
              <a:t>taxdetails</a:t>
            </a:r>
            <a:r>
              <a:rPr lang="en-IN" dirty="0" smtClean="0"/>
              <a:t>(</a:t>
            </a:r>
            <a:r>
              <a:rPr lang="en-IN" u="sng" dirty="0" smtClean="0"/>
              <a:t>district</a:t>
            </a:r>
            <a:r>
              <a:rPr lang="en-IN" baseline="0" dirty="0" smtClean="0"/>
              <a:t>, tax)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baseline="0" dirty="0" err="1" smtClean="0"/>
              <a:t>a_p_table</a:t>
            </a:r>
            <a:r>
              <a:rPr lang="en-IN" baseline="0" dirty="0" smtClean="0"/>
              <a:t>(</a:t>
            </a:r>
            <a:r>
              <a:rPr lang="en-IN" u="sng" baseline="0" dirty="0" smtClean="0"/>
              <a:t>area</a:t>
            </a:r>
            <a:r>
              <a:rPr lang="en-IN" baseline="0" dirty="0" smtClean="0"/>
              <a:t>, price, district)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 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5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trivial dependency – FDs that include the LHS on the RHS.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trivial functional dependency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is a database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dependency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that occurs when you describe a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functional dependency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of an attribute or of a collection of attributes that includes the original attribute.</a:t>
            </a:r>
            <a:endParaRPr lang="en-US" sz="1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3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R(CSZ)</a:t>
            </a:r>
          </a:p>
          <a:p>
            <a:r>
              <a:rPr lang="en-IN" dirty="0" smtClean="0"/>
              <a:t>Splits (BCNF)</a:t>
            </a:r>
          </a:p>
          <a:p>
            <a:r>
              <a:rPr lang="en-IN" dirty="0" smtClean="0"/>
              <a:t>R1(</a:t>
            </a:r>
            <a:r>
              <a:rPr lang="en-IN" u="sng" dirty="0" smtClean="0"/>
              <a:t>Z</a:t>
            </a:r>
            <a:r>
              <a:rPr lang="en-IN" dirty="0" smtClean="0"/>
              <a:t>C) R2(</a:t>
            </a:r>
            <a:r>
              <a:rPr lang="en-IN" u="sng" dirty="0" smtClean="0"/>
              <a:t>SZ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04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40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4FB01-FE4C-44CB-BF50-E31B09D74F59}" type="datetime4">
              <a:rPr lang="en-US" smtClean="0"/>
              <a:t>March 31, 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97C8B2-2FCC-46F0-95D6-AA23674C6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61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1D882-89A7-470F-B5AD-403828EF9D35}" type="datetime4">
              <a:rPr lang="en-US" smtClean="0"/>
              <a:t>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8D6FB-F6F5-4D54-8910-FF6695DA8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393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68969-C8DE-4471-AA71-35A3F57C4657}" type="datetime4">
              <a:rPr lang="en-US" smtClean="0"/>
              <a:t>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BE04C-79BF-4ECC-B21D-43FCE4D0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453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81B3-6540-4F33-A021-2E5BA8D336E5}" type="datetime4">
              <a:rPr lang="en-US" smtClean="0"/>
              <a:t>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D7420-7627-40E2-8915-B8E4ABF3F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141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584FB-12A7-48F4-BD7D-63BF81478351}" type="datetime4">
              <a:rPr lang="en-US" smtClean="0"/>
              <a:t>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3E8BF-197B-4499-B055-2C14D8BD4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610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D832-03F9-4ABE-AD33-A19387C65EAC}" type="datetime4">
              <a:rPr lang="en-US" smtClean="0"/>
              <a:t>March 31,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47BDF-832E-45EA-95AB-4740F8218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14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6C7CF-07D8-4BA6-A5BF-D4C94CEAC17B}" type="datetime4">
              <a:rPr lang="en-US" smtClean="0"/>
              <a:t>March 31, 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16879-CE13-4A79-A717-243C87D0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905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565E3-ABBD-4953-83C5-F0552753D884}" type="datetime4">
              <a:rPr lang="en-US" smtClean="0"/>
              <a:t>March 31, 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07C65-7C02-41A9-9DB6-703313EE3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786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636FC-3594-4D0C-B4F1-52D807DCAE8A}" type="datetime4">
              <a:rPr lang="en-US" smtClean="0"/>
              <a:t>March 31, 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DB580-F53F-4020-9300-9E2CD13BE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748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065C-E849-425E-AEC1-629FEDF14A79}" type="datetime4">
              <a:rPr lang="en-US" smtClean="0"/>
              <a:t>March 31,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9558-0E78-422D-92E7-ECBD59E1D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12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4C32C-FC5C-43A0-AFE1-2A6DC0C9EB90}" type="datetime4">
              <a:rPr lang="en-US" smtClean="0"/>
              <a:t>March 31, 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7E2FBF-9118-4E94-98B8-1CC6DBD77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371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4134ED-8B42-451A-9643-31F3B6A89756}" type="datetime4">
              <a:rPr lang="en-US" smtClean="0"/>
              <a:t>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5FA86A-B157-4CE4-B5B3-AF7D86E7F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33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3" r:id="rId9"/>
    <p:sldLayoutId id="2147483890" r:id="rId10"/>
    <p:sldLayoutId id="2147483891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26" y="3048000"/>
            <a:ext cx="86868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7030A0"/>
                </a:solidFill>
              </a:rPr>
              <a:t>normalization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57912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spc="-60" dirty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Courtesy:</a:t>
            </a:r>
            <a:br>
              <a:rPr lang="en-US" sz="1000" spc="-60" dirty="0">
                <a:solidFill>
                  <a:srgbClr val="3C5184"/>
                </a:solidFill>
                <a:latin typeface="+mn-lt"/>
                <a:ea typeface="+mj-ea"/>
                <a:cs typeface="+mj-cs"/>
              </a:rPr>
            </a:br>
            <a:r>
              <a:rPr lang="en-US" sz="1000" spc="-60" dirty="0" err="1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Silberschatz</a:t>
            </a:r>
            <a:r>
              <a:rPr lang="en-US" sz="1000" spc="-60" dirty="0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000" spc="-60" dirty="0" err="1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Korth</a:t>
            </a:r>
            <a:r>
              <a:rPr lang="en-US" sz="1000" spc="-60" dirty="0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 and </a:t>
            </a:r>
            <a:r>
              <a:rPr lang="en-US" sz="1000" spc="-60" dirty="0" err="1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Sudarshan</a:t>
            </a:r>
            <a:r>
              <a:rPr lang="en-US" sz="1000" spc="-60" dirty="0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1000" spc="-60" dirty="0" err="1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Ramakrishnan</a:t>
            </a:r>
            <a:r>
              <a:rPr lang="en-US" sz="1000" spc="-60" dirty="0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 and </a:t>
            </a:r>
            <a:r>
              <a:rPr lang="en-US" sz="1000" spc="-60" dirty="0" err="1" smtClean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Gehrke</a:t>
            </a:r>
            <a:endParaRPr lang="en-US" sz="1000" spc="-60" dirty="0" smtClean="0">
              <a:solidFill>
                <a:srgbClr val="3C5184"/>
              </a:solidFill>
              <a:latin typeface="+mn-lt"/>
              <a:ea typeface="+mj-ea"/>
              <a:cs typeface="+mj-cs"/>
            </a:endParaRPr>
          </a:p>
          <a:p>
            <a:r>
              <a:rPr lang="en-US" sz="1000" dirty="0" smtClean="0">
                <a:latin typeface="+mn-lt"/>
              </a:rPr>
              <a:t>courses.ischool.berkeley.edu, Pratik </a:t>
            </a:r>
            <a:r>
              <a:rPr lang="en-US" sz="1000" dirty="0" err="1" smtClean="0">
                <a:latin typeface="+mn-lt"/>
              </a:rPr>
              <a:t>Parimal</a:t>
            </a:r>
            <a:r>
              <a:rPr lang="en-US" sz="1000" dirty="0" smtClean="0">
                <a:latin typeface="+mn-lt"/>
              </a:rPr>
              <a:t>, tutorial point</a:t>
            </a:r>
          </a:p>
          <a:p>
            <a:r>
              <a:rPr lang="en-US" sz="1000" dirty="0" err="1" smtClean="0">
                <a:latin typeface="+mn-lt"/>
              </a:rPr>
              <a:t>geeksforgeeks</a:t>
            </a:r>
            <a:r>
              <a:rPr lang="en-US" sz="1000" dirty="0" smtClean="0">
                <a:latin typeface="+mn-lt"/>
              </a:rPr>
              <a:t>, </a:t>
            </a:r>
            <a:r>
              <a:rPr lang="en-US" sz="1000" dirty="0" err="1" smtClean="0">
                <a:latin typeface="+mn-lt"/>
              </a:rPr>
              <a:t>javapoint</a:t>
            </a:r>
            <a:r>
              <a:rPr lang="en-US" sz="1000" spc="-60" dirty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1000" spc="-60" dirty="0">
                <a:solidFill>
                  <a:srgbClr val="3C5184"/>
                </a:solidFill>
                <a:latin typeface="+mn-lt"/>
                <a:ea typeface="+mj-ea"/>
                <a:cs typeface="+mj-cs"/>
              </a:rPr>
            </a:br>
            <a:r>
              <a:rPr lang="en-US" sz="1000" spc="-60" dirty="0">
                <a:solidFill>
                  <a:srgbClr val="3C5184"/>
                </a:solidFill>
                <a:latin typeface="+mn-lt"/>
                <a:ea typeface="+mj-ea"/>
                <a:cs typeface="+mj-cs"/>
              </a:rPr>
              <a:t>Anjali Jivani</a:t>
            </a:r>
            <a:endParaRPr lang="en-IN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88" y="228600"/>
            <a:ext cx="3508131" cy="1600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2</a:t>
            </a:r>
            <a:r>
              <a:rPr lang="en-US" sz="2800" b="1" cap="none" baseline="30000" dirty="0" smtClean="0">
                <a:latin typeface="+mn-lt"/>
              </a:rPr>
              <a:t>nd</a:t>
            </a:r>
            <a:r>
              <a:rPr lang="en-US" sz="2800" b="1" dirty="0" smtClean="0">
                <a:latin typeface="+mn-lt"/>
              </a:rPr>
              <a:t>  normal form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</a:rPr>
              <a:t>The </a:t>
            </a:r>
            <a:r>
              <a:rPr lang="en-US" sz="2000" b="1" dirty="0" smtClean="0">
                <a:solidFill>
                  <a:srgbClr val="00B050"/>
                </a:solidFill>
              </a:rPr>
              <a:t>Second </a:t>
            </a:r>
            <a:r>
              <a:rPr lang="en-US" sz="2000" b="1" dirty="0">
                <a:solidFill>
                  <a:srgbClr val="00B050"/>
                </a:solidFill>
              </a:rPr>
              <a:t>Normal Form </a:t>
            </a:r>
            <a:r>
              <a:rPr lang="en-US" sz="2000" dirty="0"/>
              <a:t>says that a relation is in the </a:t>
            </a:r>
            <a:r>
              <a:rPr lang="en-US" sz="2000" dirty="0" smtClean="0"/>
              <a:t>2NF </a:t>
            </a:r>
            <a:r>
              <a:rPr lang="en-US" sz="2000" i="1" dirty="0" err="1"/>
              <a:t>iff</a:t>
            </a:r>
            <a:r>
              <a:rPr lang="en-US" sz="2000" i="1" dirty="0"/>
              <a:t> </a:t>
            </a:r>
            <a:r>
              <a:rPr lang="en-US" sz="2000" i="1" dirty="0" smtClean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i="1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000" dirty="0"/>
              <a:t>The </a:t>
            </a:r>
            <a:r>
              <a:rPr lang="en-IN" sz="2000" dirty="0" smtClean="0"/>
              <a:t>relation should be in 1NF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000" dirty="0" smtClean="0"/>
              <a:t>Every </a:t>
            </a:r>
            <a:r>
              <a:rPr lang="en-IN" sz="2000" dirty="0"/>
              <a:t>non-key </a:t>
            </a:r>
            <a:r>
              <a:rPr lang="en-IN" sz="2000" dirty="0" smtClean="0"/>
              <a:t>(non-prime) attribute </a:t>
            </a:r>
            <a:r>
              <a:rPr lang="en-IN" sz="2000" dirty="0"/>
              <a:t>is fully </a:t>
            </a:r>
            <a:r>
              <a:rPr lang="en-IN" sz="2000" dirty="0" smtClean="0"/>
              <a:t>functionally dependent </a:t>
            </a:r>
            <a:r>
              <a:rPr lang="en-IN" sz="2000" dirty="0"/>
              <a:t>on each candidate key. (That is, we don’t have any partial functional dependency</a:t>
            </a:r>
            <a:r>
              <a:rPr lang="en-IN" sz="2000" dirty="0" smtClean="0"/>
              <a:t>.)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/>
              <a:t>An attribute that is a part of </a:t>
            </a:r>
            <a:r>
              <a:rPr lang="en-IN" sz="2000" dirty="0" smtClean="0"/>
              <a:t>any one </a:t>
            </a:r>
            <a:r>
              <a:rPr lang="en-IN" sz="2000" dirty="0"/>
              <a:t>of the candidate keys is known as </a:t>
            </a:r>
            <a:r>
              <a:rPr lang="en-IN" sz="2000" dirty="0">
                <a:solidFill>
                  <a:srgbClr val="00B050"/>
                </a:solidFill>
              </a:rPr>
              <a:t>prime attribute. </a:t>
            </a:r>
            <a:endParaRPr lang="en-IN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sz="2000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/>
              <a:t>An </a:t>
            </a:r>
            <a:r>
              <a:rPr lang="en-IN" sz="2000" dirty="0"/>
              <a:t>attribute that is not part of any </a:t>
            </a:r>
            <a:r>
              <a:rPr lang="en-IN" sz="2000" dirty="0" smtClean="0"/>
              <a:t>of the candidate keys </a:t>
            </a:r>
            <a:r>
              <a:rPr lang="en-IN" sz="2000" dirty="0"/>
              <a:t>is known as </a:t>
            </a:r>
            <a:r>
              <a:rPr lang="en-IN" sz="2000" dirty="0" smtClean="0">
                <a:solidFill>
                  <a:schemeClr val="tx2"/>
                </a:solidFill>
              </a:rPr>
              <a:t>non-prime attribute</a:t>
            </a:r>
            <a:r>
              <a:rPr lang="en-IN" sz="2000" dirty="0"/>
              <a:t>. 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06561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2</a:t>
            </a:r>
            <a:r>
              <a:rPr lang="en-US" sz="2800" b="1" cap="none" baseline="30000" dirty="0" smtClean="0">
                <a:latin typeface="+mn-lt"/>
              </a:rPr>
              <a:t>nd</a:t>
            </a:r>
            <a:r>
              <a:rPr lang="en-US" sz="2800" b="1" dirty="0" smtClean="0">
                <a:latin typeface="+mn-lt"/>
              </a:rPr>
              <a:t>  normal form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4400" y="1371600"/>
            <a:ext cx="4191000" cy="1569660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dirty="0" smtClean="0"/>
              <a:t>Candidate key is SNO+PNO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00B050"/>
                </a:solidFill>
              </a:rPr>
              <a:t>SNO,PNO </a:t>
            </a:r>
            <a:r>
              <a:rPr lang="en-US" sz="16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  <a:sym typeface="Wingdings" charset="0"/>
              </a:rPr>
              <a:t> SNAME,SADDR,PRICE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ea typeface="Tahoma" pitchFamily="34" charset="0"/>
                <a:cs typeface="Tahoma" pitchFamily="34" charset="0"/>
                <a:sym typeface="Wingdings" charset="0"/>
              </a:rPr>
              <a:t>The table is in 1NF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ea typeface="Tahoma" pitchFamily="34" charset="0"/>
                <a:cs typeface="Tahoma" pitchFamily="34" charset="0"/>
                <a:sym typeface="Wingdings" charset="0"/>
              </a:rPr>
              <a:t>Partial dependency:</a:t>
            </a:r>
          </a:p>
          <a:p>
            <a:r>
              <a:rPr lang="en-US" sz="1600" dirty="0"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charset="0"/>
              </a:rPr>
              <a:t>    SNAME and SADDR depend only on SNO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ea typeface="Tahoma" pitchFamily="34" charset="0"/>
                <a:cs typeface="Tahoma" pitchFamily="34" charset="0"/>
                <a:sym typeface="Wingdings" charset="0"/>
              </a:rPr>
              <a:t>Table is not in 2NF</a:t>
            </a:r>
            <a:endParaRPr lang="en-IN" sz="16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41941"/>
              </p:ext>
            </p:extLst>
          </p:nvPr>
        </p:nvGraphicFramePr>
        <p:xfrm>
          <a:off x="152400" y="1295400"/>
          <a:ext cx="441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1219200"/>
                <a:gridCol w="990600"/>
                <a:gridCol w="838200"/>
              </a:tblGrid>
              <a:tr h="221916">
                <a:tc>
                  <a:txBody>
                    <a:bodyPr/>
                    <a:lstStyle/>
                    <a:p>
                      <a:r>
                        <a:rPr lang="en-IN" sz="1400" u="none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SNO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PNO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SNAME</a:t>
                      </a:r>
                      <a:endParaRPr lang="en-IN" sz="140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SADDR</a:t>
                      </a:r>
                      <a:endParaRPr lang="en-IN" sz="140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  <a:endParaRPr lang="en-IN" sz="140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7257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P1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ACCENTURE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AKOTA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78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08543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P2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ACCENTURE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AKOTA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...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P1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EDUSOFT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ALKAPURI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67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S3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P4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EDUSOFT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ALKAPURI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45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429000"/>
            <a:ext cx="8534400" cy="15696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What are the anomalies?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accent2"/>
                </a:solidFill>
              </a:rPr>
              <a:t>Insertion Anomaly: </a:t>
            </a:r>
            <a:r>
              <a:rPr lang="en-IN" sz="1600" dirty="0" smtClean="0"/>
              <a:t>Cannot insert new supplier details till supplier supplies a part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err="1" smtClean="0">
                <a:solidFill>
                  <a:schemeClr val="accent2"/>
                </a:solidFill>
              </a:rPr>
              <a:t>Updation</a:t>
            </a:r>
            <a:r>
              <a:rPr lang="en-IN" sz="1600" b="1" dirty="0" smtClean="0">
                <a:solidFill>
                  <a:schemeClr val="accent2"/>
                </a:solidFill>
              </a:rPr>
              <a:t> Anomaly: </a:t>
            </a:r>
            <a:r>
              <a:rPr lang="en-IN" sz="1600" dirty="0" smtClean="0"/>
              <a:t>If supplier address changes, have to change multiple records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accent2"/>
                </a:solidFill>
              </a:rPr>
              <a:t>Deletion Anomaly: </a:t>
            </a:r>
            <a:r>
              <a:rPr lang="en-IN" sz="1600" dirty="0" smtClean="0"/>
              <a:t>Assume a supplier is supplying only one part e.g. S3 is supplying only part P4. If for some </a:t>
            </a:r>
            <a:r>
              <a:rPr lang="en-IN" sz="1600" smtClean="0"/>
              <a:t>reason S3 </a:t>
            </a:r>
            <a:r>
              <a:rPr lang="en-IN" sz="1600" dirty="0" smtClean="0"/>
              <a:t>stops </a:t>
            </a:r>
            <a:r>
              <a:rPr lang="en-IN" sz="1600" smtClean="0"/>
              <a:t>supplying P4, </a:t>
            </a:r>
            <a:r>
              <a:rPr lang="en-IN" sz="1600" dirty="0" smtClean="0"/>
              <a:t>removing this record would result in loosing information </a:t>
            </a:r>
            <a:r>
              <a:rPr lang="en-IN" sz="1600" smtClean="0"/>
              <a:t>about S3 </a:t>
            </a:r>
            <a:r>
              <a:rPr lang="en-IN" sz="1600" dirty="0" smtClean="0"/>
              <a:t>too.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5644" y="5105400"/>
            <a:ext cx="8527356" cy="15696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B0F0"/>
                </a:solidFill>
              </a:rPr>
              <a:t>2NF:</a:t>
            </a:r>
          </a:p>
          <a:p>
            <a:r>
              <a:rPr lang="en-IN" sz="1600" dirty="0" smtClean="0"/>
              <a:t>Split the table: SUPPLIER(</a:t>
            </a:r>
            <a:r>
              <a:rPr lang="en-IN" sz="1600" u="sng" dirty="0" smtClean="0"/>
              <a:t>SNO</a:t>
            </a:r>
            <a:r>
              <a:rPr lang="en-IN" sz="1600" dirty="0" smtClean="0"/>
              <a:t>,SNAME,SADDR), SUPPLY(</a:t>
            </a:r>
            <a:r>
              <a:rPr lang="en-IN" sz="1600" u="sng" dirty="0" smtClean="0"/>
              <a:t>SNO,PNO</a:t>
            </a:r>
            <a:r>
              <a:rPr lang="en-IN" sz="1600" dirty="0" smtClean="0"/>
              <a:t>,PRICE)</a:t>
            </a:r>
          </a:p>
          <a:p>
            <a:r>
              <a:rPr lang="en-IN" sz="1600" dirty="0" smtClean="0"/>
              <a:t>Anomalies resolved:</a:t>
            </a:r>
          </a:p>
          <a:p>
            <a:r>
              <a:rPr lang="en-IN" sz="1600" b="1" dirty="0" smtClean="0"/>
              <a:t>Insertion:</a:t>
            </a:r>
            <a:r>
              <a:rPr lang="en-IN" sz="1600" dirty="0" smtClean="0"/>
              <a:t> Can insert new supplier anytime in SUPPLIER table</a:t>
            </a:r>
          </a:p>
          <a:p>
            <a:r>
              <a:rPr lang="en-IN" sz="1600" b="1" dirty="0" err="1" smtClean="0"/>
              <a:t>Updation</a:t>
            </a:r>
            <a:r>
              <a:rPr lang="en-IN" sz="1600" b="1" dirty="0" smtClean="0"/>
              <a:t>:</a:t>
            </a:r>
            <a:r>
              <a:rPr lang="en-IN" sz="1600" dirty="0" smtClean="0"/>
              <a:t> Only one record to be updated if address changes</a:t>
            </a:r>
          </a:p>
          <a:p>
            <a:r>
              <a:rPr lang="en-IN" sz="1600" b="1" dirty="0" smtClean="0"/>
              <a:t>Deletion:</a:t>
            </a:r>
            <a:r>
              <a:rPr lang="en-IN" sz="1600" dirty="0" smtClean="0"/>
              <a:t> If S1 stops supplying P1, a record deleted from SUPPLY table, S1 details remain.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5644" y="1579069"/>
            <a:ext cx="1143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2</a:t>
            </a:r>
            <a:r>
              <a:rPr lang="en-US" sz="2800" b="1" cap="none" baseline="30000" dirty="0" smtClean="0">
                <a:latin typeface="+mn-lt"/>
              </a:rPr>
              <a:t>nd</a:t>
            </a:r>
            <a:r>
              <a:rPr lang="en-US" sz="2800" b="1" dirty="0" smtClean="0">
                <a:latin typeface="+mn-lt"/>
              </a:rPr>
              <a:t>  normal form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89886"/>
              </p:ext>
            </p:extLst>
          </p:nvPr>
        </p:nvGraphicFramePr>
        <p:xfrm>
          <a:off x="533400" y="1905000"/>
          <a:ext cx="8153400" cy="780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342"/>
                <a:gridCol w="630202"/>
                <a:gridCol w="947056"/>
                <a:gridCol w="914400"/>
                <a:gridCol w="1143000"/>
                <a:gridCol w="1143000"/>
                <a:gridCol w="1219200"/>
                <a:gridCol w="1219200"/>
              </a:tblGrid>
              <a:tr h="780214">
                <a:tc>
                  <a:txBody>
                    <a:bodyPr/>
                    <a:lstStyle/>
                    <a:p>
                      <a:r>
                        <a:rPr lang="en-IN" sz="1400" u="none" dirty="0" err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Seatno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err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Sno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Name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Bdate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Subname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Maxmarks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Passmarks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Marks_obt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0600" y="2648786"/>
            <a:ext cx="2514600" cy="475414"/>
            <a:chOff x="990600" y="2648786"/>
            <a:chExt cx="2514600" cy="47541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90600" y="2667000"/>
              <a:ext cx="0" cy="4572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flipV="1">
              <a:off x="991240" y="2657893"/>
              <a:ext cx="1676400" cy="457200"/>
            </a:xfrm>
            <a:prstGeom prst="bentConnector3">
              <a:avLst>
                <a:gd name="adj1" fmla="val 99961"/>
              </a:avLst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682368" y="3105986"/>
              <a:ext cx="822832" cy="91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3505200" y="2648786"/>
              <a:ext cx="0" cy="4572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752600" y="2634378"/>
            <a:ext cx="5105400" cy="838200"/>
            <a:chOff x="1752600" y="2634378"/>
            <a:chExt cx="5105400" cy="83820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4495800" y="2667000"/>
              <a:ext cx="0" cy="7892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1752600" y="2634378"/>
              <a:ext cx="5105400" cy="838200"/>
              <a:chOff x="1752600" y="2286000"/>
              <a:chExt cx="5105400" cy="8382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752600" y="2286000"/>
                <a:ext cx="0" cy="83820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752600" y="3124200"/>
                <a:ext cx="5105400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6858000" y="2286000"/>
                <a:ext cx="0" cy="83820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5638800" y="2286000"/>
                <a:ext cx="0" cy="83820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90600" y="1295400"/>
            <a:ext cx="7010400" cy="609600"/>
            <a:chOff x="990600" y="1295400"/>
            <a:chExt cx="7010400" cy="60960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990600" y="1600200"/>
              <a:ext cx="0" cy="30480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752600" y="1600200"/>
              <a:ext cx="0" cy="30480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990600" y="1600200"/>
              <a:ext cx="76200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371600" y="1295400"/>
              <a:ext cx="0" cy="30480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371600" y="1295400"/>
              <a:ext cx="662940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8001000" y="1295400"/>
              <a:ext cx="0" cy="60960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/>
          <p:nvPr/>
        </p:nvCxnSpPr>
        <p:spPr>
          <a:xfrm flipH="1">
            <a:off x="1143000" y="3657600"/>
            <a:ext cx="3352800" cy="99060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95800" y="3657600"/>
            <a:ext cx="0" cy="99060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495800" y="3657600"/>
            <a:ext cx="2819400" cy="99060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75195"/>
              </p:ext>
            </p:extLst>
          </p:nvPr>
        </p:nvGraphicFramePr>
        <p:xfrm>
          <a:off x="336177" y="4724400"/>
          <a:ext cx="2362199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59759"/>
                <a:gridCol w="76424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1200" u="sng" dirty="0" err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Seatno</a:t>
                      </a:r>
                      <a:endParaRPr lang="en-IN" sz="1200" u="sng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Name</a:t>
                      </a:r>
                      <a:endParaRPr lang="en-IN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Bdate</a:t>
                      </a:r>
                      <a:endParaRPr lang="en-IN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15932"/>
              </p:ext>
            </p:extLst>
          </p:nvPr>
        </p:nvGraphicFramePr>
        <p:xfrm>
          <a:off x="6324600" y="4724400"/>
          <a:ext cx="2362199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533400"/>
                <a:gridCol w="1066799"/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1200" u="none" dirty="0" err="1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Seatno</a:t>
                      </a:r>
                      <a:endParaRPr lang="en-IN" sz="1200" u="none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u="none" dirty="0" err="1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Sno</a:t>
                      </a:r>
                      <a:endParaRPr lang="en-IN" sz="1200" u="none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Marks_obt</a:t>
                      </a:r>
                      <a:endParaRPr lang="en-IN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12548"/>
              </p:ext>
            </p:extLst>
          </p:nvPr>
        </p:nvGraphicFramePr>
        <p:xfrm>
          <a:off x="2895599" y="4724400"/>
          <a:ext cx="3276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05"/>
                <a:gridCol w="922986"/>
                <a:gridCol w="922986"/>
                <a:gridCol w="934523"/>
              </a:tblGrid>
              <a:tr h="533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u="sng" kern="1200" dirty="0" err="1">
                          <a:effectLst/>
                        </a:rPr>
                        <a:t>Sno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 err="1">
                          <a:effectLst/>
                        </a:rPr>
                        <a:t>Subname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 err="1">
                          <a:effectLst/>
                        </a:rPr>
                        <a:t>Maxmarks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 err="1">
                          <a:effectLst/>
                        </a:rPr>
                        <a:t>Passmarks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1993" y="5791201"/>
            <a:ext cx="866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800" b="1" dirty="0" smtClean="0">
                <a:solidFill>
                  <a:schemeClr val="accent1">
                    <a:lumMod val="50000"/>
                  </a:schemeClr>
                </a:solidFill>
              </a:rPr>
              <a:t>Check for 2NF only if the key is concatenated. (Else FFD will not occur)</a:t>
            </a: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09600" y="2209800"/>
            <a:ext cx="1371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0800" y="4953000"/>
            <a:ext cx="1066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07446" y="4953000"/>
            <a:ext cx="3691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000" y="4953000"/>
            <a:ext cx="6102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2</a:t>
            </a:r>
            <a:r>
              <a:rPr lang="en-US" sz="2800" b="1" cap="none" baseline="30000" dirty="0" smtClean="0">
                <a:latin typeface="+mn-lt"/>
              </a:rPr>
              <a:t>nd</a:t>
            </a:r>
            <a:r>
              <a:rPr lang="en-US" sz="2800" b="1" dirty="0" smtClean="0">
                <a:latin typeface="+mn-lt"/>
              </a:rPr>
              <a:t>  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3330262" cy="2680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71600"/>
            <a:ext cx="4191000" cy="1554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3" y="4114800"/>
            <a:ext cx="7087214" cy="2400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097946"/>
            <a:ext cx="4586927" cy="62869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2133600" y="3726637"/>
            <a:ext cx="141132" cy="4643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86000" y="3726637"/>
            <a:ext cx="3505200" cy="4643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0420" y="1981200"/>
            <a:ext cx="17141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86713" y="4800600"/>
            <a:ext cx="7424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0420" y="4800600"/>
            <a:ext cx="23237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3</a:t>
            </a:r>
            <a:r>
              <a:rPr lang="en-US" sz="2800" b="1" cap="none" baseline="30000" dirty="0" smtClean="0">
                <a:latin typeface="+mn-lt"/>
              </a:rPr>
              <a:t>rd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1533" y="1447800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</a:rPr>
              <a:t>The </a:t>
            </a:r>
            <a:r>
              <a:rPr lang="en-US" sz="2000" b="1" dirty="0" smtClean="0">
                <a:solidFill>
                  <a:srgbClr val="00B050"/>
                </a:solidFill>
              </a:rPr>
              <a:t>Third </a:t>
            </a:r>
            <a:r>
              <a:rPr lang="en-US" sz="2000" b="1" dirty="0">
                <a:solidFill>
                  <a:srgbClr val="00B050"/>
                </a:solidFill>
              </a:rPr>
              <a:t>Normal Form </a:t>
            </a:r>
            <a:r>
              <a:rPr lang="en-US" sz="2000" dirty="0"/>
              <a:t>says that a relation is in the </a:t>
            </a:r>
            <a:r>
              <a:rPr lang="en-US" sz="2000" dirty="0" smtClean="0"/>
              <a:t>3NF </a:t>
            </a:r>
            <a:r>
              <a:rPr lang="en-US" sz="2000" i="1" dirty="0" err="1"/>
              <a:t>iff</a:t>
            </a:r>
            <a:r>
              <a:rPr lang="en-US" sz="2000" i="1" dirty="0"/>
              <a:t> 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smtClean="0"/>
              <a:t>The Relation </a:t>
            </a:r>
            <a:r>
              <a:rPr lang="en-IN" sz="2000" dirty="0"/>
              <a:t>must be in </a:t>
            </a:r>
            <a:r>
              <a:rPr lang="en-IN" sz="2000" dirty="0" smtClean="0"/>
              <a:t>2NF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smtClean="0"/>
              <a:t>Transitive </a:t>
            </a:r>
            <a:r>
              <a:rPr lang="en-IN" sz="2000" dirty="0"/>
              <a:t>functional dependency of non-prime attribute on any </a:t>
            </a:r>
            <a:r>
              <a:rPr lang="en-IN" sz="2000" dirty="0" smtClean="0"/>
              <a:t>candidate </a:t>
            </a:r>
            <a:r>
              <a:rPr lang="en-IN" sz="2000" dirty="0"/>
              <a:t>key </a:t>
            </a:r>
            <a:r>
              <a:rPr lang="en-IN" sz="2000" dirty="0" smtClean="0"/>
              <a:t>should be </a:t>
            </a:r>
            <a:r>
              <a:rPr lang="en-IN" sz="2000" dirty="0"/>
              <a:t>removed</a:t>
            </a:r>
            <a:r>
              <a:rPr lang="en-IN" sz="2000" dirty="0" smtClean="0"/>
              <a:t>.</a:t>
            </a:r>
          </a:p>
          <a:p>
            <a:pPr lvl="1" algn="ctr"/>
            <a:r>
              <a:rPr lang="en-IN" sz="2000" b="1" dirty="0" smtClean="0"/>
              <a:t>OR</a:t>
            </a:r>
            <a:endParaRPr lang="en-IN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A </a:t>
            </a:r>
            <a:r>
              <a:rPr lang="en-IN" sz="2000" dirty="0"/>
              <a:t>table is in 3NF </a:t>
            </a:r>
            <a:r>
              <a:rPr lang="en-IN" sz="2000" dirty="0" smtClean="0"/>
              <a:t>if,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smtClean="0"/>
              <a:t> </a:t>
            </a:r>
            <a:r>
              <a:rPr lang="en-IN" sz="2000" dirty="0"/>
              <a:t>I</a:t>
            </a:r>
            <a:r>
              <a:rPr lang="en-IN" sz="2000" dirty="0" smtClean="0"/>
              <a:t>t </a:t>
            </a:r>
            <a:r>
              <a:rPr lang="en-IN" sz="2000" dirty="0"/>
              <a:t>is in 2NF </a:t>
            </a:r>
            <a:endParaRPr lang="en-IN" sz="2000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smtClean="0"/>
              <a:t>All non-prime attributes are non-transitively dependent on every candidate key. i.e.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Basically, if A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 B and B  C then A  C should not exist if A is a candidate key and B and C are non-prime.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Check for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3NF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only if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there are at least two non-prime attributes.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(Else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transitivity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will not occur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3</a:t>
            </a:r>
            <a:r>
              <a:rPr lang="en-US" sz="2800" b="1" cap="none" baseline="30000" dirty="0" smtClean="0">
                <a:latin typeface="+mn-lt"/>
              </a:rPr>
              <a:t>rd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39511"/>
              </p:ext>
            </p:extLst>
          </p:nvPr>
        </p:nvGraphicFramePr>
        <p:xfrm>
          <a:off x="381000" y="1447800"/>
          <a:ext cx="826574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14400"/>
                <a:gridCol w="838200"/>
                <a:gridCol w="838200"/>
                <a:gridCol w="1143000"/>
                <a:gridCol w="1143000"/>
                <a:gridCol w="1026749"/>
                <a:gridCol w="1219200"/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1400" u="sng" dirty="0" err="1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Empno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err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Ename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Sal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Job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ProjNo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Comp_dt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Deptno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1981200"/>
            <a:ext cx="8077200" cy="28007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dirty="0" smtClean="0"/>
              <a:t>Conditions: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Every employee works on only one project.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Every project has a completion date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 smtClean="0"/>
              <a:t>FDs based on the conditions:</a:t>
            </a:r>
          </a:p>
          <a:p>
            <a:pPr lvl="1"/>
            <a:r>
              <a:rPr lang="en-IN" sz="1600" dirty="0" err="1" smtClean="0"/>
              <a:t>empno</a:t>
            </a:r>
            <a:r>
              <a:rPr lang="en-IN" sz="1600" dirty="0" smtClean="0"/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projno</a:t>
            </a:r>
            <a:endParaRPr lang="en-US" sz="16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/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projno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comp_dt</a:t>
            </a:r>
            <a:endParaRPr lang="en-US" sz="16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/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⸫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compl_dt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 (transitivity)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Is this relation in the 3NF?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Relation is in 2NF as there are no concatenated keys (first condition satisfied)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Transitivity present (second condition not satisfied)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Relation is not in 3NF.</a:t>
            </a:r>
            <a:endParaRPr lang="en-IN" sz="1600" dirty="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858648"/>
            <a:ext cx="8534400" cy="181588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What are the anomalies?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accent2"/>
                </a:solidFill>
              </a:rPr>
              <a:t>Insertion Anomaly: </a:t>
            </a:r>
            <a:r>
              <a:rPr lang="en-IN" sz="1600" dirty="0" smtClean="0"/>
              <a:t>Cannot insert new project details till an employee works on it.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err="1" smtClean="0">
                <a:solidFill>
                  <a:schemeClr val="accent2"/>
                </a:solidFill>
              </a:rPr>
              <a:t>Updation</a:t>
            </a:r>
            <a:r>
              <a:rPr lang="en-IN" sz="1600" b="1" dirty="0" smtClean="0">
                <a:solidFill>
                  <a:schemeClr val="accent2"/>
                </a:solidFill>
              </a:rPr>
              <a:t> Anomaly: </a:t>
            </a:r>
            <a:r>
              <a:rPr lang="en-IN" sz="1600" dirty="0" smtClean="0"/>
              <a:t>If completion date of a project changes, have to change multiple records.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accent2"/>
                </a:solidFill>
              </a:rPr>
              <a:t>Deletion Anomaly: </a:t>
            </a:r>
            <a:r>
              <a:rPr lang="en-IN" sz="1600" dirty="0" smtClean="0"/>
              <a:t>Assume a project has only one employee working on it. If that employee leaves, removing the employee record would result in loosing information about the project too.  </a:t>
            </a:r>
          </a:p>
        </p:txBody>
      </p:sp>
    </p:spTree>
    <p:extLst>
      <p:ext uri="{BB962C8B-B14F-4D97-AF65-F5344CB8AC3E}">
        <p14:creationId xmlns:p14="http://schemas.microsoft.com/office/powerpoint/2010/main" val="38261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3</a:t>
            </a:r>
            <a:r>
              <a:rPr lang="en-US" sz="2800" b="1" cap="none" baseline="30000" dirty="0" smtClean="0">
                <a:latin typeface="+mn-lt"/>
              </a:rPr>
              <a:t>rd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58868"/>
              </p:ext>
            </p:extLst>
          </p:nvPr>
        </p:nvGraphicFramePr>
        <p:xfrm>
          <a:off x="533400" y="1905000"/>
          <a:ext cx="826574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41693"/>
                <a:gridCol w="947056"/>
                <a:gridCol w="914400"/>
                <a:gridCol w="1143000"/>
                <a:gridCol w="11430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1400" u="sng" dirty="0" err="1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Empno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err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Ename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Sal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Job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ProjNo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Comp_dt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Deptno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8" name="Straight Arrow Connector 87"/>
          <p:cNvCxnSpPr/>
          <p:nvPr/>
        </p:nvCxnSpPr>
        <p:spPr>
          <a:xfrm flipH="1">
            <a:off x="1752600" y="3412991"/>
            <a:ext cx="2667000" cy="77800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397188" y="3412991"/>
            <a:ext cx="3188714" cy="77800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627"/>
              </p:ext>
            </p:extLst>
          </p:nvPr>
        </p:nvGraphicFramePr>
        <p:xfrm>
          <a:off x="6172200" y="4281927"/>
          <a:ext cx="2362199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199"/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1400" u="sng" dirty="0" err="1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ProjNo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Comp_dt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326" y="1318843"/>
            <a:ext cx="4583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800" dirty="0" smtClean="0"/>
              <a:t>Every employee works on only one project.</a:t>
            </a:r>
            <a:endParaRPr lang="en-IN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0" y="2353093"/>
            <a:ext cx="1234568" cy="469295"/>
            <a:chOff x="4572000" y="2353093"/>
            <a:chExt cx="1234568" cy="46929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572000" y="2819400"/>
              <a:ext cx="1234568" cy="2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791200" y="2353093"/>
              <a:ext cx="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572000" y="2362200"/>
              <a:ext cx="0" cy="448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14400" y="2362200"/>
            <a:ext cx="3352800" cy="457200"/>
            <a:chOff x="914400" y="2362200"/>
            <a:chExt cx="3352800" cy="4572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14400" y="2362200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14400" y="2810863"/>
              <a:ext cx="3352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267200" y="2362200"/>
              <a:ext cx="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AutoShape 2" descr="Flashcard of a math symbol for Therefore | ClipArt ETC | Clip art,  Flashcards, Symbo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367931" y="2885994"/>
            <a:ext cx="5438637" cy="710132"/>
            <a:chOff x="367931" y="2885994"/>
            <a:chExt cx="5438637" cy="71013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28487" y="2919932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4400" y="3377132"/>
              <a:ext cx="48921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791200" y="2919932"/>
              <a:ext cx="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31" y="2885994"/>
              <a:ext cx="546469" cy="710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94694"/>
              </p:ext>
            </p:extLst>
          </p:nvPr>
        </p:nvGraphicFramePr>
        <p:xfrm>
          <a:off x="235644" y="4267200"/>
          <a:ext cx="5100966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66"/>
                <a:gridCol w="838200"/>
                <a:gridCol w="457200"/>
                <a:gridCol w="533400"/>
                <a:gridCol w="762000"/>
                <a:gridCol w="838200"/>
                <a:gridCol w="8382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1400" u="sng" dirty="0" err="1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Empno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err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Ename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Sal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Job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</a:t>
                      </a:r>
                      <a:endParaRPr lang="en-IN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Deptno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ProjNo</a:t>
                      </a:r>
                      <a:endParaRPr lang="en-IN" sz="14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76200" y="4953000"/>
            <a:ext cx="8686800" cy="153888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B0F0"/>
                </a:solidFill>
              </a:rPr>
              <a:t>3NF:</a:t>
            </a:r>
          </a:p>
          <a:p>
            <a:r>
              <a:rPr lang="en-IN" sz="1400" dirty="0" smtClean="0"/>
              <a:t>Split the table: </a:t>
            </a:r>
            <a:r>
              <a:rPr lang="en-IN" sz="1400" b="1" dirty="0" smtClean="0">
                <a:solidFill>
                  <a:schemeClr val="bg2">
                    <a:lumMod val="50000"/>
                  </a:schemeClr>
                </a:solidFill>
              </a:rPr>
              <a:t>EMP</a:t>
            </a:r>
            <a:r>
              <a:rPr lang="en-IN" sz="14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N" sz="1400" u="sng" dirty="0" smtClean="0">
                <a:solidFill>
                  <a:schemeClr val="bg2">
                    <a:lumMod val="50000"/>
                  </a:schemeClr>
                </a:solidFill>
              </a:rPr>
              <a:t>EMPNO</a:t>
            </a:r>
            <a:r>
              <a:rPr lang="en-IN" sz="1400" dirty="0" smtClean="0">
                <a:solidFill>
                  <a:schemeClr val="bg2">
                    <a:lumMod val="50000"/>
                  </a:schemeClr>
                </a:solidFill>
              </a:rPr>
              <a:t>,ENAME,SAL,JOB,COMM,DEPTNO,PROJNO)</a:t>
            </a:r>
            <a:r>
              <a:rPr lang="en-IN" sz="1400" dirty="0" smtClean="0"/>
              <a:t>, </a:t>
            </a:r>
            <a:r>
              <a:rPr lang="en-IN" sz="1400" b="1" dirty="0" smtClean="0">
                <a:solidFill>
                  <a:schemeClr val="accent5"/>
                </a:solidFill>
              </a:rPr>
              <a:t>PROJECT</a:t>
            </a:r>
            <a:r>
              <a:rPr lang="en-IN" sz="1400" dirty="0" smtClean="0">
                <a:solidFill>
                  <a:schemeClr val="accent5"/>
                </a:solidFill>
              </a:rPr>
              <a:t>(</a:t>
            </a:r>
            <a:r>
              <a:rPr lang="en-IN" sz="1400" u="sng" dirty="0" smtClean="0">
                <a:solidFill>
                  <a:schemeClr val="accent5"/>
                </a:solidFill>
              </a:rPr>
              <a:t>PROJNO</a:t>
            </a:r>
            <a:r>
              <a:rPr lang="en-IN" sz="1400" dirty="0" smtClean="0">
                <a:solidFill>
                  <a:schemeClr val="accent5"/>
                </a:solidFill>
              </a:rPr>
              <a:t>,COMP_DT)</a:t>
            </a:r>
          </a:p>
          <a:p>
            <a:r>
              <a:rPr lang="en-IN" sz="1600" dirty="0" smtClean="0"/>
              <a:t>Anomalies resolved:</a:t>
            </a:r>
          </a:p>
          <a:p>
            <a:r>
              <a:rPr lang="en-IN" sz="1600" b="1" dirty="0" smtClean="0"/>
              <a:t>Insertion:</a:t>
            </a:r>
            <a:r>
              <a:rPr lang="en-IN" sz="1600" dirty="0" smtClean="0"/>
              <a:t> Can insert new project anytime in PROJECT table</a:t>
            </a:r>
          </a:p>
          <a:p>
            <a:r>
              <a:rPr lang="en-IN" sz="1600" b="1" dirty="0" err="1" smtClean="0"/>
              <a:t>Updation</a:t>
            </a:r>
            <a:r>
              <a:rPr lang="en-IN" sz="1600" b="1" dirty="0" smtClean="0"/>
              <a:t>:</a:t>
            </a:r>
            <a:r>
              <a:rPr lang="en-IN" sz="1600" dirty="0" smtClean="0"/>
              <a:t> Only one record to be updated if </a:t>
            </a:r>
            <a:r>
              <a:rPr lang="en-IN" sz="1600" dirty="0" err="1" smtClean="0"/>
              <a:t>compl_dt</a:t>
            </a:r>
            <a:r>
              <a:rPr lang="en-IN" sz="1600" dirty="0" smtClean="0"/>
              <a:t> changes</a:t>
            </a:r>
          </a:p>
          <a:p>
            <a:r>
              <a:rPr lang="en-IN" sz="1600" b="1" dirty="0" smtClean="0"/>
              <a:t>Deletion:</a:t>
            </a:r>
            <a:r>
              <a:rPr lang="en-IN" sz="1600" dirty="0" smtClean="0"/>
              <a:t> Even if </a:t>
            </a:r>
            <a:r>
              <a:rPr lang="en-IN" sz="1600" dirty="0" err="1" smtClean="0"/>
              <a:t>emp</a:t>
            </a:r>
            <a:r>
              <a:rPr lang="en-IN" sz="1600" dirty="0" smtClean="0"/>
              <a:t> leaves, project details remain. </a:t>
            </a:r>
          </a:p>
        </p:txBody>
      </p:sp>
    </p:spTree>
    <p:extLst>
      <p:ext uri="{BB962C8B-B14F-4D97-AF65-F5344CB8AC3E}">
        <p14:creationId xmlns:p14="http://schemas.microsoft.com/office/powerpoint/2010/main" val="25659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3</a:t>
            </a:r>
            <a:r>
              <a:rPr lang="en-US" sz="2800" b="1" cap="none" baseline="30000" dirty="0" smtClean="0">
                <a:latin typeface="+mn-lt"/>
              </a:rPr>
              <a:t>rd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399"/>
            <a:ext cx="3352799" cy="2454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2112405"/>
            <a:ext cx="2958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557962"/>
            <a:ext cx="4451203" cy="556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81000" y="1972235"/>
            <a:ext cx="7427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3" y="4267200"/>
            <a:ext cx="7018628" cy="237764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68936" y="4953000"/>
            <a:ext cx="9240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19600" y="4950120"/>
            <a:ext cx="914400" cy="2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4079" y="1393832"/>
            <a:ext cx="4118435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In the given table there is transitivity.</a:t>
            </a:r>
          </a:p>
          <a:p>
            <a:endParaRPr lang="en-IN" sz="1600" b="1" dirty="0" smtClean="0"/>
          </a:p>
          <a:p>
            <a:r>
              <a:rPr lang="en-IN" sz="1600" b="1" dirty="0" err="1" smtClean="0"/>
              <a:t>Book_id</a:t>
            </a:r>
            <a:r>
              <a:rPr lang="en-IN" sz="1600" b="1" dirty="0" smtClean="0"/>
              <a:t>       </a:t>
            </a:r>
            <a:r>
              <a:rPr lang="en-IN" sz="1600" b="1" dirty="0" err="1" smtClean="0"/>
              <a:t>Genre_id</a:t>
            </a:r>
            <a:endParaRPr lang="en-IN" sz="1600" b="1" dirty="0" smtClean="0"/>
          </a:p>
          <a:p>
            <a:r>
              <a:rPr lang="en-IN" sz="1600" b="1" dirty="0" err="1" smtClean="0"/>
              <a:t>Genre_id</a:t>
            </a:r>
            <a:r>
              <a:rPr lang="en-IN" sz="1600" b="1" dirty="0" smtClean="0"/>
              <a:t>      </a:t>
            </a:r>
            <a:r>
              <a:rPr lang="en-IN" sz="1600" b="1" dirty="0" err="1" smtClean="0"/>
              <a:t>Genre_type</a:t>
            </a:r>
            <a:endParaRPr lang="en-IN" sz="1600" b="1" dirty="0" smtClean="0"/>
          </a:p>
          <a:p>
            <a:r>
              <a:rPr lang="en-US" sz="1600" b="1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⸫ </a:t>
            </a:r>
            <a:r>
              <a:rPr lang="en-IN" sz="1600" b="1" dirty="0" err="1" smtClean="0"/>
              <a:t>Book_id</a:t>
            </a:r>
            <a:r>
              <a:rPr lang="en-IN" sz="1600" b="1" dirty="0" smtClean="0"/>
              <a:t>      </a:t>
            </a:r>
            <a:r>
              <a:rPr lang="en-IN" sz="1600" b="1" dirty="0" err="1" smtClean="0"/>
              <a:t>Genre_type</a:t>
            </a:r>
            <a:endParaRPr lang="en-IN" sz="1600" b="1" dirty="0"/>
          </a:p>
          <a:p>
            <a:endParaRPr lang="en-IN" sz="1600" b="1" dirty="0" smtClean="0"/>
          </a:p>
          <a:p>
            <a:r>
              <a:rPr lang="en-IN" sz="1600" b="1" dirty="0" smtClean="0"/>
              <a:t>Table is not in the 3rd Normal Form.</a:t>
            </a:r>
            <a:endParaRPr lang="en-IN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7800" y="2308817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82025" y="2535868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20574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4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061750" y="4888903"/>
            <a:ext cx="1316038" cy="365125"/>
          </a:xfrm>
        </p:spPr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76200" y="76200"/>
            <a:ext cx="211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980"/>
              </p:ext>
            </p:extLst>
          </p:nvPr>
        </p:nvGraphicFramePr>
        <p:xfrm>
          <a:off x="2514600" y="322731"/>
          <a:ext cx="582734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9"/>
                <a:gridCol w="1129931"/>
                <a:gridCol w="914400"/>
                <a:gridCol w="990600"/>
                <a:gridCol w="1066800"/>
                <a:gridCol w="1026749"/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PID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Lotno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Tax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P1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Abad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2500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P2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Abad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5000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3000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...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...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P25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Bda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P26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Bda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1500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... 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...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496" y="3810000"/>
            <a:ext cx="810470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This relation stores details about different empty plot areas in Gujarat.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Price depends on area and every district has its own tax rate.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What are the Functional Dependencies??</a:t>
            </a:r>
          </a:p>
          <a:p>
            <a:pPr lvl="1"/>
            <a:r>
              <a:rPr lang="en-IN" sz="1800" dirty="0" smtClean="0"/>
              <a:t>area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price</a:t>
            </a:r>
            <a:endParaRPr lang="en-US" sz="1800" dirty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/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district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Which are the candidate keys?</a:t>
            </a:r>
          </a:p>
          <a:p>
            <a:pPr lvl="1"/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PID</a:t>
            </a:r>
          </a:p>
          <a:p>
            <a:pPr lvl="1"/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District+Lotno</a:t>
            </a:r>
            <a:endParaRPr lang="en-US" sz="18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PID would be chosen as the primary key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The above relation is in 1NF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74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061750" y="4888903"/>
            <a:ext cx="1316038" cy="365125"/>
          </a:xfrm>
        </p:spPr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20061" y="352185"/>
            <a:ext cx="211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97795"/>
              </p:ext>
            </p:extLst>
          </p:nvPr>
        </p:nvGraphicFramePr>
        <p:xfrm>
          <a:off x="1447800" y="1371600"/>
          <a:ext cx="582734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9"/>
                <a:gridCol w="1129931"/>
                <a:gridCol w="914400"/>
                <a:gridCol w="990600"/>
                <a:gridCol w="1066800"/>
                <a:gridCol w="1026749"/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1800" u="sng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PID</a:t>
                      </a:r>
                      <a:endParaRPr lang="en-IN" sz="1800" u="sng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Lotno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Tax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2395" y="4495800"/>
            <a:ext cx="810470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Is it in 2NF?</a:t>
            </a:r>
          </a:p>
          <a:p>
            <a:pPr lvl="1"/>
            <a:r>
              <a:rPr lang="en-IN" sz="1800" dirty="0" smtClean="0"/>
              <a:t>NO!</a:t>
            </a:r>
          </a:p>
          <a:p>
            <a:pPr lvl="1"/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district,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Lotno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tax (partial dependency) as,</a:t>
            </a:r>
          </a:p>
          <a:p>
            <a:pPr lvl="1"/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district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After splits, we have table 2 and 3 which are in 2NF.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76400"/>
            <a:ext cx="18288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548475" y="1878462"/>
            <a:ext cx="4030123" cy="466307"/>
            <a:chOff x="4572000" y="2353093"/>
            <a:chExt cx="1219200" cy="46630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2819400"/>
              <a:ext cx="121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791200" y="2353093"/>
              <a:ext cx="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72000" y="2362200"/>
              <a:ext cx="0" cy="448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1707747" y="2514600"/>
            <a:ext cx="2667000" cy="77800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2335" y="2514600"/>
            <a:ext cx="3188714" cy="77800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35139"/>
              </p:ext>
            </p:extLst>
          </p:nvPr>
        </p:nvGraphicFramePr>
        <p:xfrm>
          <a:off x="6127347" y="3383536"/>
          <a:ext cx="2362199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199"/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Tax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13939"/>
              </p:ext>
            </p:extLst>
          </p:nvPr>
        </p:nvGraphicFramePr>
        <p:xfrm>
          <a:off x="190790" y="3368809"/>
          <a:ext cx="44574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610"/>
                <a:gridCol w="990600"/>
                <a:gridCol w="762000"/>
                <a:gridCol w="989381"/>
                <a:gridCol w="991818"/>
              </a:tblGrid>
              <a:tr h="517392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PID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Lotno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</a:p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858000" y="980355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1</a:t>
            </a:r>
            <a:endParaRPr lang="en-IN" sz="2000" dirty="0">
              <a:solidFill>
                <a:srgbClr val="05070B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02908" y="2996134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3</a:t>
            </a:r>
            <a:endParaRPr lang="en-IN" sz="2000" dirty="0">
              <a:solidFill>
                <a:srgbClr val="05070B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6285" y="2987809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2</a:t>
            </a:r>
            <a:endParaRPr lang="en-IN" sz="2000" dirty="0">
              <a:solidFill>
                <a:srgbClr val="0507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77724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what is normalization?</a:t>
            </a:r>
            <a:endParaRPr lang="en-IN" sz="28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745696"/>
            <a:ext cx="4267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/>
              <a:t>Normalization</a:t>
            </a:r>
            <a:r>
              <a:rPr lang="en-IN" sz="2000" dirty="0"/>
              <a:t> </a:t>
            </a:r>
            <a:r>
              <a:rPr lang="en-IN" sz="2000" b="1" dirty="0" smtClean="0"/>
              <a:t>is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smtClean="0"/>
              <a:t>a process </a:t>
            </a:r>
            <a:r>
              <a:rPr lang="en-IN" sz="2000" dirty="0"/>
              <a:t>of organizing the data in the database.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smtClean="0"/>
              <a:t>used </a:t>
            </a:r>
            <a:r>
              <a:rPr lang="en-IN" sz="2000" dirty="0"/>
              <a:t>to minimize the redundancy from a relation or set of relations. </a:t>
            </a:r>
            <a:endParaRPr lang="en-IN" sz="2000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smtClean="0"/>
              <a:t>used </a:t>
            </a:r>
            <a:r>
              <a:rPr lang="en-IN" sz="2000" dirty="0"/>
              <a:t>to eliminate the undesirable characteristics like Insertion, Update and Deletion Anomalies.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smtClean="0"/>
              <a:t>divides </a:t>
            </a:r>
            <a:r>
              <a:rPr lang="en-IN" sz="2000" dirty="0"/>
              <a:t>the larger table into the smaller table and links them using relationship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52126" y="1686645"/>
            <a:ext cx="4191000" cy="3752370"/>
            <a:chOff x="2514600" y="3210164"/>
            <a:chExt cx="4191000" cy="3752370"/>
          </a:xfrm>
        </p:grpSpPr>
        <p:sp>
          <p:nvSpPr>
            <p:cNvPr id="11" name="Flowchart: Connector 10"/>
            <p:cNvSpPr/>
            <p:nvPr/>
          </p:nvSpPr>
          <p:spPr>
            <a:xfrm>
              <a:off x="2514600" y="3210164"/>
              <a:ext cx="4191000" cy="375237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895600" y="3505200"/>
              <a:ext cx="3429000" cy="316230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314700" y="3829050"/>
              <a:ext cx="2590800" cy="25146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657600" y="4133850"/>
              <a:ext cx="1905000" cy="1905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000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981450" y="4438650"/>
              <a:ext cx="1257300" cy="1295400"/>
            </a:xfrm>
            <a:prstGeom prst="flowChartConnector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endParaRPr lang="en-IN" sz="1000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305300" y="4786352"/>
              <a:ext cx="609600" cy="599995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4510" y="3562830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Snap ITC" pitchFamily="82" charset="0"/>
                </a:rPr>
                <a:t>4</a:t>
              </a:r>
              <a:r>
                <a:rPr lang="en-IN" sz="1100" dirty="0" smtClean="0">
                  <a:latin typeface="Snap ITC" pitchFamily="82" charset="0"/>
                </a:rPr>
                <a:t>NF</a:t>
              </a:r>
              <a:endParaRPr lang="en-IN" sz="1100" dirty="0">
                <a:latin typeface="Snap ITC" pitchFamily="8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9833" y="495554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Snap ITC" pitchFamily="82" charset="0"/>
                </a:rPr>
                <a:t>1</a:t>
              </a:r>
              <a:r>
                <a:rPr lang="en-IN" sz="1100" dirty="0" smtClean="0">
                  <a:latin typeface="Snap ITC" pitchFamily="82" charset="0"/>
                </a:rPr>
                <a:t>NF</a:t>
              </a:r>
              <a:endParaRPr lang="en-IN" sz="1100" dirty="0">
                <a:latin typeface="Snap ITC" pitchFamily="8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2319" y="3846035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latin typeface="Snap ITC" pitchFamily="82" charset="0"/>
                </a:rPr>
                <a:t>BCNF</a:t>
              </a:r>
              <a:endParaRPr lang="en-IN" sz="1100" dirty="0">
                <a:latin typeface="Snap ITC" pitchFamily="8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5300" y="4179441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Snap ITC" pitchFamily="82" charset="0"/>
                </a:rPr>
                <a:t>3</a:t>
              </a:r>
              <a:r>
                <a:rPr lang="en-IN" sz="1100" dirty="0" smtClean="0">
                  <a:latin typeface="Snap ITC" pitchFamily="82" charset="0"/>
                </a:rPr>
                <a:t>NF</a:t>
              </a:r>
              <a:endParaRPr lang="en-IN" sz="1100" dirty="0">
                <a:latin typeface="Snap ITC" pitchFamily="8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9832" y="4510654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Snap ITC" pitchFamily="82" charset="0"/>
                </a:rPr>
                <a:t>2</a:t>
              </a:r>
              <a:r>
                <a:rPr lang="en-IN" sz="1100" dirty="0" smtClean="0">
                  <a:latin typeface="Snap ITC" pitchFamily="82" charset="0"/>
                </a:rPr>
                <a:t>NF</a:t>
              </a:r>
              <a:endParaRPr lang="en-IN" sz="1100" dirty="0">
                <a:latin typeface="Snap ITC" pitchFamily="8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9832" y="3226460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Snap ITC" pitchFamily="82" charset="0"/>
                </a:rPr>
                <a:t>5</a:t>
              </a:r>
              <a:r>
                <a:rPr lang="en-IN" sz="1100" dirty="0" smtClean="0">
                  <a:latin typeface="Snap ITC" pitchFamily="82" charset="0"/>
                </a:rPr>
                <a:t>NF</a:t>
              </a:r>
              <a:endParaRPr lang="en-IN" sz="1100" dirty="0">
                <a:latin typeface="Snap ITC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5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061750" y="4888903"/>
            <a:ext cx="1316038" cy="365125"/>
          </a:xfrm>
        </p:spPr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20061" y="352185"/>
            <a:ext cx="211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</a:t>
            </a:r>
            <a:endParaRPr lang="en-IN" sz="28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395" y="4419600"/>
            <a:ext cx="810470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Is the relation 2 in </a:t>
            </a:r>
            <a:r>
              <a:rPr lang="en-IN" sz="1800" dirty="0"/>
              <a:t>3</a:t>
            </a:r>
            <a:r>
              <a:rPr lang="en-IN" sz="1800" dirty="0" smtClean="0"/>
              <a:t>NF?</a:t>
            </a:r>
          </a:p>
          <a:p>
            <a:pPr lvl="1"/>
            <a:r>
              <a:rPr lang="en-IN" sz="1800" dirty="0" smtClean="0"/>
              <a:t>NO!</a:t>
            </a:r>
          </a:p>
          <a:p>
            <a:pPr lvl="1"/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PID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area </a:t>
            </a:r>
          </a:p>
          <a:p>
            <a:pPr lvl="1"/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area  price</a:t>
            </a:r>
          </a:p>
          <a:p>
            <a:pPr lvl="1"/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PID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price  (Transitivity)</a:t>
            </a:r>
          </a:p>
          <a:p>
            <a:pPr lvl="1"/>
            <a:endParaRPr lang="en-US" sz="18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After splits, we have table 4 and 5 which are in 3NF.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48475" y="1831370"/>
            <a:ext cx="2709325" cy="407538"/>
            <a:chOff x="4572000" y="2353093"/>
            <a:chExt cx="1219200" cy="46630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2819400"/>
              <a:ext cx="121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791200" y="2353093"/>
              <a:ext cx="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72000" y="2362200"/>
              <a:ext cx="0" cy="448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2452841" y="2941065"/>
            <a:ext cx="1915271" cy="564135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2089" y="2941066"/>
            <a:ext cx="2236508" cy="640334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58876"/>
              </p:ext>
            </p:extLst>
          </p:nvPr>
        </p:nvGraphicFramePr>
        <p:xfrm>
          <a:off x="5873353" y="3657600"/>
          <a:ext cx="2362199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199"/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400" u="sng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  <a:endParaRPr lang="en-IN" sz="1400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53847"/>
              </p:ext>
            </p:extLst>
          </p:nvPr>
        </p:nvGraphicFramePr>
        <p:xfrm>
          <a:off x="2286000" y="1285155"/>
          <a:ext cx="44574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610"/>
                <a:gridCol w="990600"/>
                <a:gridCol w="762000"/>
                <a:gridCol w="989381"/>
                <a:gridCol w="991818"/>
              </a:tblGrid>
              <a:tr h="517392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PID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Lotno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</a:p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424822" y="914400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2</a:t>
            </a:r>
            <a:endParaRPr lang="en-IN" sz="2000" dirty="0">
              <a:solidFill>
                <a:srgbClr val="05070B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30124" y="3300934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5</a:t>
            </a:r>
            <a:endParaRPr lang="en-IN" sz="2000" dirty="0">
              <a:solidFill>
                <a:srgbClr val="05070B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0000" y="3276600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4</a:t>
            </a:r>
            <a:endParaRPr lang="en-IN" sz="2000" dirty="0">
              <a:solidFill>
                <a:srgbClr val="05070B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1600200"/>
            <a:ext cx="1524000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410200" y="1828812"/>
            <a:ext cx="854025" cy="419069"/>
            <a:chOff x="5483593" y="1875624"/>
            <a:chExt cx="854025" cy="419069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5483593" y="2278042"/>
              <a:ext cx="841007" cy="166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337618" y="1875624"/>
              <a:ext cx="0" cy="3995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483593" y="1895113"/>
              <a:ext cx="0" cy="3916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562562" y="2331134"/>
            <a:ext cx="3688645" cy="407538"/>
            <a:chOff x="4572000" y="2353093"/>
            <a:chExt cx="1219200" cy="46630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572000" y="2819400"/>
              <a:ext cx="121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791200" y="2353093"/>
              <a:ext cx="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72000" y="2362200"/>
              <a:ext cx="0" cy="448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1235"/>
            <a:ext cx="395441" cy="51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74756"/>
              </p:ext>
            </p:extLst>
          </p:nvPr>
        </p:nvGraphicFramePr>
        <p:xfrm>
          <a:off x="803865" y="3657600"/>
          <a:ext cx="3465591" cy="51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610"/>
                <a:gridCol w="990600"/>
                <a:gridCol w="762000"/>
                <a:gridCol w="989381"/>
              </a:tblGrid>
              <a:tr h="517392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PID</a:t>
                      </a:r>
                      <a:endParaRPr lang="en-IN" sz="1400" u="sng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400" u="none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Lotno</a:t>
                      </a:r>
                      <a:endParaRPr lang="en-IN" sz="1400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400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76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061750" y="4888903"/>
            <a:ext cx="1316038" cy="365125"/>
          </a:xfrm>
        </p:spPr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20061" y="352185"/>
            <a:ext cx="211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09184"/>
              </p:ext>
            </p:extLst>
          </p:nvPr>
        </p:nvGraphicFramePr>
        <p:xfrm>
          <a:off x="1100865" y="1394332"/>
          <a:ext cx="582734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9"/>
                <a:gridCol w="1129931"/>
                <a:gridCol w="914400"/>
                <a:gridCol w="990600"/>
                <a:gridCol w="1066800"/>
                <a:gridCol w="1026749"/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1800" u="sng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PID</a:t>
                      </a:r>
                      <a:endParaRPr lang="en-IN" sz="1800" u="sng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Lotno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Tax</a:t>
                      </a:r>
                      <a:endParaRPr lang="en-IN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862865" y="1699132"/>
            <a:ext cx="18288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20065" y="1851532"/>
            <a:ext cx="1496901" cy="85324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6966" y="1851532"/>
            <a:ext cx="2541699" cy="85324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61143"/>
              </p:ext>
            </p:extLst>
          </p:nvPr>
        </p:nvGraphicFramePr>
        <p:xfrm>
          <a:off x="5291865" y="2781300"/>
          <a:ext cx="2362199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199"/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Tax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41684"/>
              </p:ext>
            </p:extLst>
          </p:nvPr>
        </p:nvGraphicFramePr>
        <p:xfrm>
          <a:off x="338865" y="2765932"/>
          <a:ext cx="44574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610"/>
                <a:gridCol w="990600"/>
                <a:gridCol w="762000"/>
                <a:gridCol w="989381"/>
                <a:gridCol w="991818"/>
              </a:tblGrid>
              <a:tr h="517392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chemeClr val="accent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PID</a:t>
                      </a:r>
                      <a:endParaRPr lang="en-IN" sz="1400" u="sng" dirty="0">
                        <a:solidFill>
                          <a:schemeClr val="accent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400" u="none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Lotno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</a:p>
                    <a:p>
                      <a:endParaRPr lang="en-IN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511065" y="1003087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1</a:t>
            </a:r>
            <a:endParaRPr lang="en-IN" sz="2000" dirty="0">
              <a:solidFill>
                <a:srgbClr val="05070B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73065" y="2410548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3</a:t>
            </a:r>
            <a:endParaRPr lang="en-IN" sz="2000" dirty="0">
              <a:solidFill>
                <a:srgbClr val="05070B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5065" y="2399981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2</a:t>
            </a:r>
            <a:endParaRPr lang="en-IN" sz="2000" dirty="0">
              <a:solidFill>
                <a:srgbClr val="05070B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06382" y="3334553"/>
            <a:ext cx="957637" cy="110777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37995" y="3334554"/>
            <a:ext cx="2577670" cy="1111623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79713"/>
              </p:ext>
            </p:extLst>
          </p:nvPr>
        </p:nvGraphicFramePr>
        <p:xfrm>
          <a:off x="4148866" y="4518532"/>
          <a:ext cx="2362199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199"/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400" u="sng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</a:t>
                      </a:r>
                      <a:endParaRPr lang="en-IN" sz="1400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6126030" y="4141377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5</a:t>
            </a:r>
            <a:endParaRPr lang="en-IN" sz="2000" dirty="0">
              <a:solidFill>
                <a:srgbClr val="05070B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7587" y="4137532"/>
            <a:ext cx="307551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5070B"/>
                </a:solidFill>
              </a:rPr>
              <a:t>4</a:t>
            </a:r>
            <a:endParaRPr lang="en-IN" sz="2000" dirty="0">
              <a:solidFill>
                <a:srgbClr val="05070B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9619"/>
              </p:ext>
            </p:extLst>
          </p:nvPr>
        </p:nvGraphicFramePr>
        <p:xfrm>
          <a:off x="226074" y="4518532"/>
          <a:ext cx="3465591" cy="51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610"/>
                <a:gridCol w="990600"/>
                <a:gridCol w="762000"/>
                <a:gridCol w="989381"/>
              </a:tblGrid>
              <a:tr h="517392">
                <a:tc>
                  <a:txBody>
                    <a:bodyPr/>
                    <a:lstStyle/>
                    <a:p>
                      <a:r>
                        <a:rPr lang="en-IN" sz="1400" u="sng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PID</a:t>
                      </a:r>
                      <a:endParaRPr lang="en-IN" sz="1400" u="sng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u="none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District</a:t>
                      </a:r>
                      <a:endParaRPr lang="en-IN" sz="1400" u="none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Lotno</a:t>
                      </a:r>
                      <a:endParaRPr lang="en-IN" sz="1400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05070B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IN" sz="1400" dirty="0">
                        <a:solidFill>
                          <a:srgbClr val="05070B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1177065" y="3070732"/>
            <a:ext cx="1486954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24665" y="4823332"/>
            <a:ext cx="15240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7857885" y="2704781"/>
            <a:ext cx="381000" cy="8967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Brace 33"/>
          <p:cNvSpPr/>
          <p:nvPr/>
        </p:nvSpPr>
        <p:spPr>
          <a:xfrm>
            <a:off x="7879656" y="1236809"/>
            <a:ext cx="381000" cy="8967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Brace 34"/>
          <p:cNvSpPr/>
          <p:nvPr/>
        </p:nvSpPr>
        <p:spPr>
          <a:xfrm>
            <a:off x="7848600" y="4374936"/>
            <a:ext cx="381000" cy="8967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8364071" y="152985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1NF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4103" y="465405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3NF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73620" y="2983899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2NF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91040" y="5822185"/>
            <a:ext cx="489650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Segoe UI Black" pitchFamily="34" charset="0"/>
                <a:ea typeface="Segoe UI Black" pitchFamily="34" charset="0"/>
                <a:cs typeface="Tahoma" pitchFamily="34" charset="0"/>
                <a:sym typeface="Wingdings" pitchFamily="2" charset="2"/>
              </a:rPr>
              <a:t>Final normalized tables: 3, 4 and 5.</a:t>
            </a:r>
          </a:p>
        </p:txBody>
      </p:sp>
    </p:spTree>
    <p:extLst>
      <p:ext uri="{BB962C8B-B14F-4D97-AF65-F5344CB8AC3E}">
        <p14:creationId xmlns:p14="http://schemas.microsoft.com/office/powerpoint/2010/main" val="15445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  <p:bldP spid="24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228600" y="536602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</a:t>
            </a:r>
            <a:r>
              <a:rPr lang="en-US" sz="2800" b="1" dirty="0" err="1" smtClean="0">
                <a:latin typeface="+mn-lt"/>
              </a:rPr>
              <a:t>boyce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codd</a:t>
            </a:r>
            <a:r>
              <a:rPr lang="en-US" sz="2800" b="1" dirty="0" smtClean="0">
                <a:latin typeface="+mn-lt"/>
              </a:rPr>
              <a:t> normal form (BCNF)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8182" y="1524000"/>
            <a:ext cx="78486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smtClean="0"/>
              <a:t>A </a:t>
            </a:r>
            <a:r>
              <a:rPr lang="en-IN" sz="2000" dirty="0"/>
              <a:t>table is in BCNF </a:t>
            </a:r>
            <a:r>
              <a:rPr lang="en-IN" sz="2000" dirty="0" smtClean="0"/>
              <a:t>if,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/>
              <a:t>It is in the 3NF and,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/>
              <a:t>for every </a:t>
            </a:r>
            <a:r>
              <a:rPr lang="en-IN" sz="2000" dirty="0"/>
              <a:t>functional dependency X → Y, X is the super key of the </a:t>
            </a:r>
            <a:r>
              <a:rPr lang="en-IN" sz="2000" dirty="0" smtClean="0"/>
              <a:t>table i.e. X cannot be non-prime if Y is prime.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i="1" dirty="0" smtClean="0">
                <a:solidFill>
                  <a:schemeClr val="accent5"/>
                </a:solidFill>
              </a:rPr>
              <a:t>‘A </a:t>
            </a:r>
            <a:r>
              <a:rPr lang="en-IN" sz="2000" b="1" i="1" dirty="0">
                <a:solidFill>
                  <a:schemeClr val="accent5"/>
                </a:solidFill>
              </a:rPr>
              <a:t>relation is in BCNF, if and only if, every determinant is a </a:t>
            </a:r>
            <a:r>
              <a:rPr lang="en-IN" sz="2000" b="1" i="1" dirty="0" smtClean="0">
                <a:solidFill>
                  <a:schemeClr val="accent5"/>
                </a:solidFill>
              </a:rPr>
              <a:t>candidate </a:t>
            </a:r>
            <a:r>
              <a:rPr lang="en-IN" sz="2000" b="1" i="1" dirty="0">
                <a:solidFill>
                  <a:schemeClr val="accent5"/>
                </a:solidFill>
              </a:rPr>
              <a:t>key</a:t>
            </a:r>
            <a:r>
              <a:rPr lang="en-IN" sz="2000" b="1" i="1" dirty="0" smtClean="0">
                <a:solidFill>
                  <a:schemeClr val="accent5"/>
                </a:solidFill>
              </a:rPr>
              <a:t>.’</a:t>
            </a:r>
            <a:endParaRPr lang="en-IN" sz="2000" b="1" dirty="0" smtClean="0">
              <a:solidFill>
                <a:schemeClr val="accent5"/>
              </a:solidFill>
            </a:endParaRPr>
          </a:p>
          <a:p>
            <a:pPr marL="342900" indent="-342900" eaLnBrk="1" fontAlgn="auto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A 3NF relation is NOT in BCNF if:</a:t>
            </a:r>
          </a:p>
          <a:p>
            <a:pPr marL="800100" lvl="1" indent="-342900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/>
              <a:t>Candidate keys in the relation are composite keys (they are not single attributes)</a:t>
            </a:r>
          </a:p>
          <a:p>
            <a:pPr marL="800100" lvl="1" indent="-342900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/>
              <a:t>There is more than one candidate key in the relation, and</a:t>
            </a:r>
          </a:p>
          <a:p>
            <a:pPr marL="1257300" lvl="2" indent="-342900" fontAlgn="auto">
              <a:spcBef>
                <a:spcPts val="600"/>
              </a:spcBef>
              <a:spcAft>
                <a:spcPts val="600"/>
              </a:spcAft>
              <a:buClr>
                <a:schemeClr val="tx1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000" dirty="0"/>
              <a:t>The keys are not disjoint, that is, some attributes in the keys are </a:t>
            </a:r>
            <a:r>
              <a:rPr lang="en-US" sz="2000" dirty="0" smtClean="0"/>
              <a:t>common</a:t>
            </a:r>
            <a:endParaRPr lang="en-IN" sz="2000" dirty="0"/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</a:schemeClr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9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536602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BCNF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39459"/>
              </p:ext>
            </p:extLst>
          </p:nvPr>
        </p:nvGraphicFramePr>
        <p:xfrm>
          <a:off x="4876800" y="1398494"/>
          <a:ext cx="3810000" cy="2377440"/>
        </p:xfrm>
        <a:graphic>
          <a:graphicData uri="http://schemas.openxmlformats.org/drawingml/2006/table">
            <a:tbl>
              <a:tblPr/>
              <a:tblGrid>
                <a:gridCol w="1371600"/>
                <a:gridCol w="1295400"/>
                <a:gridCol w="1143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student_id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subject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professor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Java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P.Java1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C++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P.Cpp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Java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P.Java2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C#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P.Chash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Java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P.Java1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371600"/>
            <a:ext cx="4038600" cy="493981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 smtClean="0"/>
              <a:t>For the college enrollment table given on the RHS, the FDs are: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One student can </a:t>
            </a:r>
            <a:r>
              <a:rPr lang="en-IN" sz="1800" dirty="0" smtClean="0"/>
              <a:t>enrol for </a:t>
            </a:r>
            <a:r>
              <a:rPr lang="en-IN" sz="1800" dirty="0"/>
              <a:t>multiple subjects.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For each subject, a professor is assigned to the student.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And, there can be multiple professors teaching one subject like we have for Java</a:t>
            </a:r>
            <a:r>
              <a:rPr lang="en-IN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One professor can teach only one subject</a:t>
            </a:r>
          </a:p>
          <a:p>
            <a:r>
              <a:rPr lang="en-IN" sz="1800" b="1" smtClean="0">
                <a:solidFill>
                  <a:schemeClr val="accent2"/>
                </a:solidFill>
              </a:rPr>
              <a:t>Keys??</a:t>
            </a:r>
            <a:endParaRPr lang="en-IN" sz="1800" b="1" dirty="0" smtClean="0">
              <a:solidFill>
                <a:schemeClr val="accent2"/>
              </a:solidFill>
            </a:endParaRPr>
          </a:p>
          <a:p>
            <a:r>
              <a:rPr lang="en-IN" sz="1800" dirty="0" smtClean="0"/>
              <a:t>Case 1. </a:t>
            </a:r>
          </a:p>
          <a:p>
            <a:r>
              <a:rPr lang="en-IN" sz="1800" dirty="0" err="1" smtClean="0"/>
              <a:t>student_id</a:t>
            </a:r>
            <a:r>
              <a:rPr lang="en-IN" sz="1800" dirty="0" smtClean="0"/>
              <a:t> + subject </a:t>
            </a:r>
            <a:r>
              <a:rPr lang="en-IN" sz="2000" dirty="0" smtClean="0"/>
              <a:t>→ </a:t>
            </a:r>
            <a:r>
              <a:rPr lang="en-IN" sz="1800" dirty="0" smtClean="0"/>
              <a:t>professor</a:t>
            </a:r>
          </a:p>
          <a:p>
            <a:r>
              <a:rPr lang="en-IN" sz="1800" dirty="0" smtClean="0"/>
              <a:t>                      </a:t>
            </a:r>
            <a:r>
              <a:rPr lang="en-IN" sz="1800" b="1" dirty="0" smtClean="0">
                <a:solidFill>
                  <a:schemeClr val="tx2"/>
                </a:solidFill>
              </a:rPr>
              <a:t>or</a:t>
            </a:r>
          </a:p>
          <a:p>
            <a:r>
              <a:rPr lang="en-IN" sz="1800" dirty="0" smtClean="0"/>
              <a:t>Case 2. </a:t>
            </a:r>
          </a:p>
          <a:p>
            <a:r>
              <a:rPr lang="en-IN" sz="1800" dirty="0" err="1" smtClean="0"/>
              <a:t>student_id</a:t>
            </a:r>
            <a:r>
              <a:rPr lang="en-IN" sz="1800" dirty="0" smtClean="0"/>
              <a:t> + professor </a:t>
            </a:r>
            <a:r>
              <a:rPr lang="en-IN" sz="2000" dirty="0" smtClean="0"/>
              <a:t>→ </a:t>
            </a:r>
            <a:r>
              <a:rPr lang="en-IN" sz="1800" dirty="0" smtClean="0"/>
              <a:t>subject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5800" y="3971773"/>
            <a:ext cx="4267200" cy="230832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800" dirty="0"/>
              <a:t>Case 1. </a:t>
            </a:r>
          </a:p>
          <a:p>
            <a:r>
              <a:rPr lang="en-IN" sz="1800" dirty="0" err="1"/>
              <a:t>student_id</a:t>
            </a:r>
            <a:r>
              <a:rPr lang="en-IN" sz="1800" dirty="0"/>
              <a:t> + subject → </a:t>
            </a:r>
            <a:r>
              <a:rPr lang="en-IN" sz="1800" dirty="0" smtClean="0"/>
              <a:t>professor</a:t>
            </a:r>
          </a:p>
          <a:p>
            <a:r>
              <a:rPr lang="en-IN" sz="1800" dirty="0" smtClean="0">
                <a:solidFill>
                  <a:schemeClr val="tx2"/>
                </a:solidFill>
              </a:rPr>
              <a:t>but, professor → subject</a:t>
            </a:r>
          </a:p>
          <a:p>
            <a:r>
              <a:rPr lang="en-IN" sz="1800" dirty="0" smtClean="0"/>
              <a:t>i.e. non-prime identifies prime</a:t>
            </a:r>
            <a:endParaRPr lang="en-IN" sz="1800" dirty="0"/>
          </a:p>
          <a:p>
            <a:r>
              <a:rPr lang="en-IN" sz="1800" dirty="0"/>
              <a:t>                      </a:t>
            </a:r>
            <a:r>
              <a:rPr lang="en-IN" sz="1800" b="1" dirty="0">
                <a:solidFill>
                  <a:schemeClr val="tx2"/>
                </a:solidFill>
              </a:rPr>
              <a:t>or</a:t>
            </a:r>
          </a:p>
          <a:p>
            <a:r>
              <a:rPr lang="en-IN" sz="1800" dirty="0"/>
              <a:t>Case 2. </a:t>
            </a:r>
          </a:p>
          <a:p>
            <a:r>
              <a:rPr lang="en-IN" sz="1800" dirty="0" err="1"/>
              <a:t>student_id</a:t>
            </a:r>
            <a:r>
              <a:rPr lang="en-IN" sz="1800" dirty="0"/>
              <a:t> + professor → </a:t>
            </a:r>
            <a:r>
              <a:rPr lang="en-IN" sz="1800" dirty="0" smtClean="0"/>
              <a:t>subject</a:t>
            </a:r>
          </a:p>
          <a:p>
            <a:r>
              <a:rPr lang="en-IN" sz="1800" dirty="0" smtClean="0"/>
              <a:t>(Better option)</a:t>
            </a:r>
          </a:p>
        </p:txBody>
      </p:sp>
    </p:spTree>
    <p:extLst>
      <p:ext uri="{BB962C8B-B14F-4D97-AF65-F5344CB8AC3E}">
        <p14:creationId xmlns:p14="http://schemas.microsoft.com/office/powerpoint/2010/main" val="28738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536602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BCNF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92877"/>
              </p:ext>
            </p:extLst>
          </p:nvPr>
        </p:nvGraphicFramePr>
        <p:xfrm>
          <a:off x="2476500" y="1315378"/>
          <a:ext cx="4038600" cy="2377440"/>
        </p:xfrm>
        <a:graphic>
          <a:graphicData uri="http://schemas.openxmlformats.org/drawingml/2006/table">
            <a:tbl>
              <a:tblPr/>
              <a:tblGrid>
                <a:gridCol w="1453896"/>
                <a:gridCol w="1373124"/>
                <a:gridCol w="1211580"/>
              </a:tblGrid>
              <a:tr h="346934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 err="1">
                          <a:solidFill>
                            <a:schemeClr val="tx2"/>
                          </a:solidFill>
                          <a:effectLst/>
                        </a:rPr>
                        <a:t>student_id</a:t>
                      </a:r>
                      <a:endParaRPr lang="en-IN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2"/>
                          </a:solidFill>
                          <a:effectLst/>
                        </a:rPr>
                        <a:t>subject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2"/>
                          </a:solidFill>
                          <a:effectLst/>
                        </a:rPr>
                        <a:t>professor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Java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P.Java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C++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effectLst/>
                        </a:rPr>
                        <a:t>P.Cpp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102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Java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P.Java2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103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C#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P.Chash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104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Java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effectLst/>
                        </a:rPr>
                        <a:t>P.Java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55036"/>
              </p:ext>
            </p:extLst>
          </p:nvPr>
        </p:nvGraphicFramePr>
        <p:xfrm>
          <a:off x="1219200" y="4511809"/>
          <a:ext cx="2514600" cy="2194560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</a:tblGrid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dirty="0" err="1">
                          <a:solidFill>
                            <a:schemeClr val="tx2"/>
                          </a:solidFill>
                          <a:effectLst/>
                        </a:rPr>
                        <a:t>student_id</a:t>
                      </a:r>
                      <a:endParaRPr lang="en-IN" sz="16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u="none" dirty="0" smtClean="0">
                          <a:solidFill>
                            <a:schemeClr val="tx2"/>
                          </a:solidFill>
                          <a:effectLst/>
                        </a:rPr>
                        <a:t>professor</a:t>
                      </a:r>
                      <a:endParaRPr lang="en-IN" sz="16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101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P.Java1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101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</a:rPr>
                        <a:t>P.Cpp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102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P.Java2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103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</a:rPr>
                        <a:t>P.Chash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104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P. Java1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2" idx="0"/>
          </p:cNvCxnSpPr>
          <p:nvPr/>
        </p:nvCxnSpPr>
        <p:spPr>
          <a:xfrm flipH="1">
            <a:off x="2476500" y="3657600"/>
            <a:ext cx="1991766" cy="85420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8266" y="3657600"/>
            <a:ext cx="2313534" cy="85420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38595"/>
              </p:ext>
            </p:extLst>
          </p:nvPr>
        </p:nvGraphicFramePr>
        <p:xfrm>
          <a:off x="5486400" y="4528458"/>
          <a:ext cx="2286000" cy="1828800"/>
        </p:xfrm>
        <a:graphic>
          <a:graphicData uri="http://schemas.openxmlformats.org/drawingml/2006/table">
            <a:tbl>
              <a:tblPr/>
              <a:tblGrid>
                <a:gridCol w="1246909"/>
                <a:gridCol w="1039091"/>
              </a:tblGrid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u="none" dirty="0" smtClean="0">
                          <a:solidFill>
                            <a:schemeClr val="tx2"/>
                          </a:solidFill>
                          <a:effectLst/>
                        </a:rPr>
                        <a:t>professor</a:t>
                      </a:r>
                      <a:endParaRPr lang="en-IN" sz="16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u="none" dirty="0" smtClean="0">
                          <a:solidFill>
                            <a:schemeClr val="tx2"/>
                          </a:solidFill>
                          <a:effectLst/>
                        </a:rPr>
                        <a:t>subject</a:t>
                      </a:r>
                      <a:endParaRPr lang="en-IN" sz="16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effectLst/>
                        </a:rPr>
                        <a:t>P.Java1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Java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</a:rPr>
                        <a:t>P.Cpp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C++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P.Java2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Java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</a:rPr>
                        <a:t>P.Chash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C#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5562600" y="4800600"/>
            <a:ext cx="990600" cy="44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1600" y="4800600"/>
            <a:ext cx="2209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228600" y="536602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</a:t>
            </a:r>
            <a:r>
              <a:rPr lang="en-US" sz="2800" b="1" dirty="0" err="1" smtClean="0">
                <a:latin typeface="+mn-lt"/>
              </a:rPr>
              <a:t>boyce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codd</a:t>
            </a:r>
            <a:r>
              <a:rPr lang="en-US" sz="2800" b="1" dirty="0" smtClean="0">
                <a:latin typeface="+mn-lt"/>
              </a:rPr>
              <a:t> normal form (BCNF)</a:t>
            </a:r>
            <a:endParaRPr lang="en-IN" sz="2800" b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923" y="1524000"/>
            <a:ext cx="8229600" cy="452431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dirty="0" smtClean="0"/>
              <a:t>Consider </a:t>
            </a:r>
            <a:r>
              <a:rPr lang="en-IN" sz="1800" dirty="0"/>
              <a:t>a relation </a:t>
            </a:r>
            <a:r>
              <a:rPr lang="en-IN" sz="1800" dirty="0" smtClean="0"/>
              <a:t>R(A,B,C,D) </a:t>
            </a:r>
            <a:r>
              <a:rPr lang="en-IN" sz="1800" dirty="0"/>
              <a:t>with FDs</a:t>
            </a:r>
          </a:p>
          <a:p>
            <a:r>
              <a:rPr lang="en-IN" sz="1800" dirty="0" smtClean="0"/>
              <a:t>A</a:t>
            </a:r>
            <a:r>
              <a:rPr lang="en-IN" sz="1800" dirty="0"/>
              <a:t>→</a:t>
            </a:r>
            <a:r>
              <a:rPr lang="en-IN" sz="1800" dirty="0" smtClean="0"/>
              <a:t>BCD</a:t>
            </a:r>
            <a:r>
              <a:rPr lang="en-IN" sz="1800" dirty="0"/>
              <a:t>	(1)</a:t>
            </a:r>
          </a:p>
          <a:p>
            <a:r>
              <a:rPr lang="en-IN" sz="1800" dirty="0"/>
              <a:t>BC→</a:t>
            </a:r>
            <a:r>
              <a:rPr lang="en-IN" sz="1800" dirty="0" smtClean="0"/>
              <a:t>AD</a:t>
            </a:r>
            <a:r>
              <a:rPr lang="en-IN" sz="1800" dirty="0"/>
              <a:t>	(2)</a:t>
            </a:r>
          </a:p>
          <a:p>
            <a:r>
              <a:rPr lang="en-IN" sz="1800" dirty="0"/>
              <a:t>D</a:t>
            </a:r>
            <a:r>
              <a:rPr lang="en-IN" sz="1800" dirty="0" smtClean="0"/>
              <a:t>→B</a:t>
            </a:r>
            <a:r>
              <a:rPr lang="en-IN" sz="1800" dirty="0"/>
              <a:t>	</a:t>
            </a:r>
            <a:r>
              <a:rPr lang="en-IN" sz="1800" dirty="0" smtClean="0"/>
              <a:t>(</a:t>
            </a:r>
            <a:r>
              <a:rPr lang="en-IN" sz="1800" dirty="0"/>
              <a:t>3</a:t>
            </a:r>
            <a:r>
              <a:rPr lang="en-IN" sz="1800" dirty="0" smtClean="0"/>
              <a:t>)</a:t>
            </a:r>
          </a:p>
          <a:p>
            <a:endParaRPr lang="en-IN" sz="1800" dirty="0"/>
          </a:p>
          <a:p>
            <a:r>
              <a:rPr lang="en-IN" sz="1800" b="1" dirty="0" smtClean="0"/>
              <a:t>Find the key(s) and normal form.</a:t>
            </a:r>
          </a:p>
          <a:p>
            <a:r>
              <a:rPr lang="en-IN" sz="1800" dirty="0" smtClean="0"/>
              <a:t>A</a:t>
            </a:r>
            <a:r>
              <a:rPr lang="en-IN" sz="1800" dirty="0"/>
              <a:t>→</a:t>
            </a:r>
            <a:r>
              <a:rPr lang="en-IN" sz="1800" dirty="0" smtClean="0"/>
              <a:t>A 		(4) 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reflexivity</a:t>
            </a:r>
            <a:endParaRPr lang="en-IN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800" dirty="0" smtClean="0"/>
              <a:t>A</a:t>
            </a:r>
            <a:r>
              <a:rPr lang="en-IN" sz="1800" dirty="0"/>
              <a:t>→</a:t>
            </a:r>
            <a:r>
              <a:rPr lang="en-IN" sz="1800" dirty="0" smtClean="0"/>
              <a:t>ABCD	 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1), (4), union, </a:t>
            </a:r>
            <a:r>
              <a:rPr lang="en-IN" sz="1800" b="1" dirty="0" smtClean="0">
                <a:solidFill>
                  <a:srgbClr val="00B050"/>
                </a:solidFill>
              </a:rPr>
              <a:t>A </a:t>
            </a:r>
            <a:r>
              <a:rPr lang="en-IN" sz="1800" b="1" dirty="0">
                <a:solidFill>
                  <a:srgbClr val="00B050"/>
                </a:solidFill>
              </a:rPr>
              <a:t>is the key </a:t>
            </a:r>
            <a:endParaRPr lang="en-IN" sz="1800" b="1" dirty="0" smtClean="0">
              <a:solidFill>
                <a:srgbClr val="00B050"/>
              </a:solidFill>
            </a:endParaRPr>
          </a:p>
          <a:p>
            <a:r>
              <a:rPr lang="en-IN" sz="1800" dirty="0" smtClean="0"/>
              <a:t>BC</a:t>
            </a:r>
            <a:r>
              <a:rPr lang="en-IN" sz="1800" dirty="0"/>
              <a:t>→</a:t>
            </a:r>
            <a:r>
              <a:rPr lang="en-IN" sz="1800" dirty="0" smtClean="0"/>
              <a:t>ABCD 	</a:t>
            </a:r>
            <a:r>
              <a:rPr lang="en-IN" sz="1800" dirty="0" smtClean="0"/>
              <a:t>(5) 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(2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reflexivity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, union, </a:t>
            </a:r>
            <a:r>
              <a:rPr lang="en-IN" sz="1800" b="1" dirty="0">
                <a:solidFill>
                  <a:srgbClr val="00B050"/>
                </a:solidFill>
              </a:rPr>
              <a:t>BC is </a:t>
            </a:r>
            <a:r>
              <a:rPr lang="en-IN" sz="1800" b="1" dirty="0" smtClean="0">
                <a:solidFill>
                  <a:srgbClr val="00B050"/>
                </a:solidFill>
              </a:rPr>
              <a:t>key</a:t>
            </a:r>
          </a:p>
          <a:p>
            <a:r>
              <a:rPr lang="en-IN" sz="1800" dirty="0"/>
              <a:t>D</a:t>
            </a:r>
            <a:r>
              <a:rPr lang="en-IN" sz="1800" dirty="0" smtClean="0"/>
              <a:t>C</a:t>
            </a:r>
            <a:r>
              <a:rPr lang="en-IN" sz="1800" dirty="0"/>
              <a:t>→ABCD 	</a:t>
            </a:r>
            <a:r>
              <a:rPr lang="en-IN" sz="1800" dirty="0" smtClean="0">
                <a:solidFill>
                  <a:srgbClr val="C00000"/>
                </a:solidFill>
              </a:rPr>
              <a:t>(5), (3) pseudo-transitivity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800" b="1" dirty="0" smtClean="0">
                <a:solidFill>
                  <a:srgbClr val="00B050"/>
                </a:solidFill>
              </a:rPr>
              <a:t>DC </a:t>
            </a:r>
            <a:r>
              <a:rPr lang="en-IN" sz="1800" b="1" dirty="0">
                <a:solidFill>
                  <a:srgbClr val="00B050"/>
                </a:solidFill>
              </a:rPr>
              <a:t>is key</a:t>
            </a:r>
          </a:p>
          <a:p>
            <a:r>
              <a:rPr lang="en-IN" sz="1800" dirty="0" smtClean="0"/>
              <a:t>Keys – A, BC, DC</a:t>
            </a:r>
            <a:endParaRPr lang="en-IN" sz="1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All are prime attributes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Relation is in 3NF but not in BCNF as keys are BC and DC </a:t>
            </a:r>
            <a:r>
              <a:rPr lang="en-IN" sz="1800" smtClean="0"/>
              <a:t>are overlapping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So split the table,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 smtClean="0"/>
              <a:t>R1 (</a:t>
            </a:r>
            <a:r>
              <a:rPr lang="en-IN" sz="1800" u="sng" dirty="0" smtClean="0"/>
              <a:t>A</a:t>
            </a:r>
            <a:r>
              <a:rPr lang="en-IN" sz="1800" dirty="0" smtClean="0"/>
              <a:t>, D, C</a:t>
            </a:r>
            <a:r>
              <a:rPr lang="en-IN" sz="1800" dirty="0" smtClean="0"/>
              <a:t>)   2. R2 </a:t>
            </a:r>
            <a:r>
              <a:rPr lang="en-IN" sz="1800" dirty="0" smtClean="0"/>
              <a:t>(</a:t>
            </a:r>
            <a:r>
              <a:rPr lang="en-IN" sz="1800" u="sng" dirty="0" smtClean="0"/>
              <a:t>D</a:t>
            </a:r>
            <a:r>
              <a:rPr lang="en-IN" sz="1800" dirty="0" smtClean="0"/>
              <a:t>, B)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9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4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cap="none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normal form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554658"/>
            <a:ext cx="3276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/>
              <a:t>Any relation is in Fourth Normal Form if it is BCNF </a:t>
            </a:r>
            <a:r>
              <a:rPr lang="en-US" sz="2000" i="1" dirty="0"/>
              <a:t>and</a:t>
            </a:r>
            <a:r>
              <a:rPr lang="en-US" sz="2000" dirty="0"/>
              <a:t> any multivalued dependencies are trivial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Eliminate </a:t>
            </a:r>
            <a:r>
              <a:rPr lang="en-US" sz="2000" dirty="0"/>
              <a:t>non-trivial multivalued dependencies by projecting into simpler </a:t>
            </a:r>
            <a:r>
              <a:rPr lang="en-US" sz="2000" dirty="0" smtClean="0"/>
              <a:t>tables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e.g. one employee can work on many projects and one employee can have zero or more dependents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68617"/>
              </p:ext>
            </p:extLst>
          </p:nvPr>
        </p:nvGraphicFramePr>
        <p:xfrm>
          <a:off x="4267200" y="1315251"/>
          <a:ext cx="4495800" cy="1981200"/>
        </p:xfrm>
        <a:graphic>
          <a:graphicData uri="http://schemas.openxmlformats.org/drawingml/2006/table">
            <a:tbl>
              <a:tblPr/>
              <a:tblGrid>
                <a:gridCol w="1618488"/>
                <a:gridCol w="1528572"/>
                <a:gridCol w="1348740"/>
              </a:tblGrid>
              <a:tr h="361149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err="1" smtClean="0">
                          <a:solidFill>
                            <a:schemeClr val="tx2"/>
                          </a:solidFill>
                          <a:effectLst/>
                        </a:rPr>
                        <a:t>Empno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dirty="0" err="1" smtClean="0">
                          <a:solidFill>
                            <a:schemeClr val="tx2"/>
                          </a:solidFill>
                          <a:effectLst/>
                        </a:rPr>
                        <a:t>Projno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dependent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0391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P1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D1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039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P2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D2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039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smtClean="0">
                          <a:effectLst/>
                        </a:rPr>
                        <a:t>101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P1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D3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6389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smtClean="0">
                          <a:effectLst/>
                        </a:rPr>
                        <a:t>102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P5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 smtClean="0">
                          <a:effectLst/>
                        </a:rPr>
                        <a:t>Dnull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76396"/>
              </p:ext>
            </p:extLst>
          </p:nvPr>
        </p:nvGraphicFramePr>
        <p:xfrm>
          <a:off x="3886200" y="4495800"/>
          <a:ext cx="2258466" cy="1828800"/>
        </p:xfrm>
        <a:graphic>
          <a:graphicData uri="http://schemas.openxmlformats.org/drawingml/2006/table">
            <a:tbl>
              <a:tblPr/>
              <a:tblGrid>
                <a:gridCol w="1231891"/>
                <a:gridCol w="1026575"/>
              </a:tblGrid>
              <a:tr h="276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dirty="0" err="1" smtClean="0">
                          <a:solidFill>
                            <a:schemeClr val="tx2"/>
                          </a:solidFill>
                          <a:effectLst/>
                        </a:rPr>
                        <a:t>Empno</a:t>
                      </a:r>
                      <a:endParaRPr lang="en-IN" sz="16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u="none" dirty="0" err="1" smtClean="0">
                          <a:solidFill>
                            <a:schemeClr val="tx2"/>
                          </a:solidFill>
                          <a:effectLst/>
                        </a:rPr>
                        <a:t>Projno</a:t>
                      </a:r>
                      <a:endParaRPr lang="en-IN" sz="16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101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P1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101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P2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102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P5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smtClean="0">
                          <a:effectLst/>
                        </a:rPr>
                        <a:t>…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…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0"/>
          </p:cNvCxnSpPr>
          <p:nvPr/>
        </p:nvCxnSpPr>
        <p:spPr>
          <a:xfrm flipH="1">
            <a:off x="5015433" y="3336151"/>
            <a:ext cx="1537767" cy="115964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53200" y="3352800"/>
            <a:ext cx="1156767" cy="1112699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02923"/>
              </p:ext>
            </p:extLst>
          </p:nvPr>
        </p:nvGraphicFramePr>
        <p:xfrm>
          <a:off x="6553200" y="4511809"/>
          <a:ext cx="2209799" cy="1828800"/>
        </p:xfrm>
        <a:graphic>
          <a:graphicData uri="http://schemas.openxmlformats.org/drawingml/2006/table">
            <a:tbl>
              <a:tblPr/>
              <a:tblGrid>
                <a:gridCol w="990600"/>
                <a:gridCol w="1219199"/>
              </a:tblGrid>
              <a:tr h="276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u="none" dirty="0" err="1" smtClean="0">
                          <a:solidFill>
                            <a:schemeClr val="tx2"/>
                          </a:solidFill>
                          <a:effectLst/>
                        </a:rPr>
                        <a:t>Empno</a:t>
                      </a:r>
                      <a:endParaRPr lang="en-IN" sz="16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u="none" dirty="0" smtClean="0">
                          <a:solidFill>
                            <a:schemeClr val="tx2"/>
                          </a:solidFill>
                          <a:effectLst/>
                        </a:rPr>
                        <a:t>dependent</a:t>
                      </a:r>
                      <a:endParaRPr lang="en-IN" sz="16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D1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101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D2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101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D3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…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</a:rPr>
                        <a:t>…</a:t>
                      </a:r>
                      <a:endParaRPr lang="en-IN" sz="16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648200" y="1662313"/>
            <a:ext cx="396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52900" y="4800600"/>
            <a:ext cx="1631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4800600"/>
            <a:ext cx="198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4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cap="none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normal form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56494"/>
              </p:ext>
            </p:extLst>
          </p:nvPr>
        </p:nvGraphicFramePr>
        <p:xfrm>
          <a:off x="609600" y="1524001"/>
          <a:ext cx="2743200" cy="1704920"/>
        </p:xfrm>
        <a:graphic>
          <a:graphicData uri="http://schemas.openxmlformats.org/drawingml/2006/table">
            <a:tbl>
              <a:tblPr/>
              <a:tblGrid>
                <a:gridCol w="938463"/>
                <a:gridCol w="721895"/>
                <a:gridCol w="1082842"/>
              </a:tblGrid>
              <a:tr h="30676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dirty="0" err="1" smtClean="0">
                          <a:solidFill>
                            <a:schemeClr val="tx2"/>
                          </a:solidFill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 smtClean="0">
                          <a:solidFill>
                            <a:schemeClr val="tx2"/>
                          </a:solidFill>
                          <a:effectLst/>
                        </a:rPr>
                        <a:t>Projno</a:t>
                      </a:r>
                      <a:endParaRPr lang="en-IN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smtClean="0">
                          <a:solidFill>
                            <a:schemeClr val="tx2"/>
                          </a:solidFill>
                          <a:effectLst/>
                        </a:rPr>
                        <a:t>dependent</a:t>
                      </a:r>
                      <a:endParaRPr lang="en-IN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33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P1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D1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33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P2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D2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33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 smtClean="0">
                          <a:effectLst/>
                        </a:rPr>
                        <a:t>101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P1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D3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 smtClean="0">
                          <a:effectLst/>
                        </a:rPr>
                        <a:t>102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P5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 smtClean="0">
                          <a:effectLst/>
                        </a:rPr>
                        <a:t>Dnull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4191000"/>
            <a:ext cx="8534400" cy="206210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What are the anomalies?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accent2"/>
                </a:solidFill>
              </a:rPr>
              <a:t>Insertion Anomaly: </a:t>
            </a:r>
            <a:r>
              <a:rPr lang="en-IN" sz="1600" dirty="0" smtClean="0"/>
              <a:t>To insert a project for an employee, a dependent is required and to insert a dependent, a project is required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err="1" smtClean="0">
                <a:solidFill>
                  <a:schemeClr val="accent2"/>
                </a:solidFill>
              </a:rPr>
              <a:t>Updation</a:t>
            </a:r>
            <a:r>
              <a:rPr lang="en-IN" sz="1600" b="1" dirty="0" smtClean="0">
                <a:solidFill>
                  <a:schemeClr val="accent2"/>
                </a:solidFill>
              </a:rPr>
              <a:t> Anomaly: </a:t>
            </a:r>
            <a:r>
              <a:rPr lang="en-IN" sz="1600" dirty="0" smtClean="0"/>
              <a:t>If a project number changes, multiple records to be changes. e.g. if P1 changes to P6 for </a:t>
            </a:r>
            <a:r>
              <a:rPr lang="en-IN" sz="1600" dirty="0" err="1" smtClean="0"/>
              <a:t>empno</a:t>
            </a:r>
            <a:r>
              <a:rPr lang="en-IN" sz="1600" dirty="0" smtClean="0"/>
              <a:t> 101, then two records to be updated.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accent2"/>
                </a:solidFill>
              </a:rPr>
              <a:t>Deletion Anomaly: </a:t>
            </a:r>
            <a:r>
              <a:rPr lang="en-IN" sz="1600" dirty="0" smtClean="0"/>
              <a:t>If an employee stops working on a project, deleting that record could result in losing information about the dependent and vice-versa. E.g. if 101 stops working on P1, deleting that record results in deleting information about D1 and D3. 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8163"/>
              </p:ext>
            </p:extLst>
          </p:nvPr>
        </p:nvGraphicFramePr>
        <p:xfrm>
          <a:off x="4191000" y="1524000"/>
          <a:ext cx="1752600" cy="1676400"/>
        </p:xfrm>
        <a:graphic>
          <a:graphicData uri="http://schemas.openxmlformats.org/drawingml/2006/table">
            <a:tbl>
              <a:tblPr/>
              <a:tblGrid>
                <a:gridCol w="1051560"/>
                <a:gridCol w="701040"/>
              </a:tblGrid>
              <a:tr h="2895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dirty="0" err="1" smtClean="0">
                          <a:solidFill>
                            <a:schemeClr val="tx2"/>
                          </a:solidFill>
                          <a:effectLst/>
                        </a:rPr>
                        <a:t>Empno</a:t>
                      </a:r>
                      <a:endParaRPr lang="en-IN" sz="14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dirty="0" err="1" smtClean="0">
                          <a:solidFill>
                            <a:schemeClr val="tx2"/>
                          </a:solidFill>
                          <a:effectLst/>
                        </a:rPr>
                        <a:t>Projno</a:t>
                      </a:r>
                      <a:endParaRPr lang="en-IN" sz="14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 smtClean="0">
                          <a:effectLst/>
                        </a:rPr>
                        <a:t>101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P1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 smtClean="0">
                          <a:effectLst/>
                        </a:rPr>
                        <a:t>101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P2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 smtClean="0">
                          <a:effectLst/>
                        </a:rPr>
                        <a:t>102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P5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 smtClean="0">
                          <a:effectLst/>
                        </a:rPr>
                        <a:t>…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…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03775"/>
              </p:ext>
            </p:extLst>
          </p:nvPr>
        </p:nvGraphicFramePr>
        <p:xfrm>
          <a:off x="6781800" y="1524000"/>
          <a:ext cx="1905000" cy="1676400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</a:tblGrid>
              <a:tr h="276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dirty="0" err="1" smtClean="0">
                          <a:solidFill>
                            <a:schemeClr val="tx2"/>
                          </a:solidFill>
                          <a:effectLst/>
                        </a:rPr>
                        <a:t>Empno</a:t>
                      </a:r>
                      <a:endParaRPr lang="en-IN" sz="14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dirty="0" smtClean="0">
                          <a:solidFill>
                            <a:schemeClr val="tx2"/>
                          </a:solidFill>
                          <a:effectLst/>
                        </a:rPr>
                        <a:t>dependent</a:t>
                      </a:r>
                      <a:endParaRPr lang="en-IN" sz="1400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</a:rPr>
                        <a:t>101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D1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101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D2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101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D3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6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…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smtClean="0">
                          <a:effectLst/>
                        </a:rPr>
                        <a:t>…</a:t>
                      </a:r>
                      <a:endParaRPr lang="en-IN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828800" y="3200400"/>
            <a:ext cx="3352800" cy="304800"/>
            <a:chOff x="914400" y="2286000"/>
            <a:chExt cx="33528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14400" y="2362200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4400" y="2810863"/>
              <a:ext cx="3352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267200" y="22860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243943"/>
            <a:ext cx="5867400" cy="561179"/>
            <a:chOff x="914400" y="1837337"/>
            <a:chExt cx="3352800" cy="982063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14400" y="2286000"/>
              <a:ext cx="0" cy="533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14400" y="2810863"/>
              <a:ext cx="3352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267200" y="1837337"/>
              <a:ext cx="0" cy="982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762000" y="1828800"/>
            <a:ext cx="2438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9600" y="1828800"/>
            <a:ext cx="1447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58000" y="1828800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3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4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cap="none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096000" cy="35171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0" y="4648200"/>
            <a:ext cx="670560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800" dirty="0"/>
              <a:t>The table has no non-key attributes </a:t>
            </a:r>
          </a:p>
          <a:p>
            <a:pPr marL="742950" lvl="1" indent="-285750" eaLnBrk="1" hangingPunct="1">
              <a:buFont typeface="Wingdings" pitchFamily="2" charset="2"/>
              <a:buChar char="§"/>
            </a:pPr>
            <a:r>
              <a:rPr lang="en-US" altLang="en-US" sz="1800" dirty="0"/>
              <a:t>Key is { Restaurant, Pizza, </a:t>
            </a:r>
            <a:r>
              <a:rPr lang="en-US" altLang="en-US" sz="1800" dirty="0" err="1"/>
              <a:t>DeliveryArea</a:t>
            </a:r>
            <a:r>
              <a:rPr lang="en-US" altLang="en-US" sz="1800" dirty="0"/>
              <a:t>}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800" dirty="0"/>
              <a:t>Two non-trivial multivalued dependencies </a:t>
            </a:r>
          </a:p>
          <a:p>
            <a:pPr marL="742950" lvl="1" indent="-285750" eaLnBrk="1" hangingPunct="1">
              <a:buFont typeface="Wingdings" pitchFamily="2" charset="2"/>
              <a:buChar char="§"/>
            </a:pPr>
            <a:r>
              <a:rPr lang="en-US" altLang="en-US" sz="1800" dirty="0"/>
              <a:t>Restaurant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 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Pizza</a:t>
            </a:r>
          </a:p>
          <a:p>
            <a:pPr marL="742950" lvl="1" indent="-285750" eaLnBrk="1" hangingPunct="1">
              <a:buFont typeface="Wingdings" pitchFamily="2" charset="2"/>
              <a:buChar char="§"/>
            </a:pPr>
            <a:r>
              <a:rPr lang="en-US" altLang="en-US" sz="1800" dirty="0"/>
              <a:t>Restaurant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 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DeliveryArea</a:t>
            </a:r>
            <a:endParaRPr lang="en-US" altLang="en-US" sz="1800" dirty="0"/>
          </a:p>
          <a:p>
            <a:pPr lvl="1"/>
            <a:r>
              <a:rPr lang="en-US" altLang="en-US" sz="1800" dirty="0" smtClean="0"/>
              <a:t>since </a:t>
            </a:r>
            <a:r>
              <a:rPr lang="en-US" altLang="en-US" sz="1800" dirty="0"/>
              <a:t>each restaurant delivers the same pizzas to all its delivery areas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5080"/>
            <a:ext cx="457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4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cap="none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03509"/>
            <a:ext cx="6925866" cy="480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67200" y="1981200"/>
            <a:ext cx="31242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4267200"/>
            <a:ext cx="24384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77724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functional dependencies</a:t>
            </a:r>
            <a:endParaRPr lang="en-IN" sz="2800" b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79248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Functional dependencies (FDs) are used to specify </a:t>
            </a:r>
            <a:r>
              <a:rPr lang="en-US" sz="2000" i="1" dirty="0">
                <a:ea typeface="Tahoma" pitchFamily="34" charset="0"/>
                <a:cs typeface="Tahoma" pitchFamily="34" charset="0"/>
              </a:rPr>
              <a:t>formal measures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 of the "goodness" of relational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designs.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FDs 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and keys are used to define </a:t>
            </a:r>
            <a:r>
              <a:rPr lang="en-US" sz="2000" b="1" dirty="0">
                <a:ea typeface="Tahoma" pitchFamily="34" charset="0"/>
                <a:cs typeface="Tahoma" pitchFamily="34" charset="0"/>
              </a:rPr>
              <a:t>normal forms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for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relations.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FDs 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are </a:t>
            </a:r>
            <a:r>
              <a:rPr lang="en-US" sz="2000" b="1" dirty="0">
                <a:ea typeface="Tahoma" pitchFamily="34" charset="0"/>
                <a:cs typeface="Tahoma" pitchFamily="34" charset="0"/>
              </a:rPr>
              <a:t>constraints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that are derived from the </a:t>
            </a:r>
            <a:r>
              <a:rPr lang="en-US" sz="2000" i="1" dirty="0">
                <a:ea typeface="Tahoma" pitchFamily="34" charset="0"/>
                <a:cs typeface="Tahoma" pitchFamily="34" charset="0"/>
              </a:rPr>
              <a:t>meaning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 and </a:t>
            </a:r>
            <a:r>
              <a:rPr lang="en-US" sz="2000" i="1" dirty="0">
                <a:ea typeface="Tahoma" pitchFamily="34" charset="0"/>
                <a:cs typeface="Tahoma" pitchFamily="34" charset="0"/>
              </a:rPr>
              <a:t>interrelationships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 of the data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attributes.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Definition:</a:t>
            </a:r>
          </a:p>
          <a:p>
            <a:pPr marL="342900" indent="-342900" fontAlgn="auto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A set of attributes X </a:t>
            </a:r>
            <a:r>
              <a:rPr lang="en-US" sz="2000" i="1" dirty="0">
                <a:ea typeface="Tahoma" pitchFamily="34" charset="0"/>
                <a:cs typeface="Tahoma" pitchFamily="34" charset="0"/>
              </a:rPr>
              <a:t>functionally determines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 a set of attributes Y if the value of X determines a unique value for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Y.</a:t>
            </a:r>
          </a:p>
          <a:p>
            <a:pPr lvl="1" fontAlgn="auto">
              <a:spcAft>
                <a:spcPts val="600"/>
              </a:spcAft>
              <a:defRPr/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e.g.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empno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 </a:t>
            </a:r>
            <a:r>
              <a:rPr lang="en-US" sz="2000" dirty="0" err="1" smtClean="0">
                <a:ea typeface="Tahoma" pitchFamily="34" charset="0"/>
                <a:cs typeface="Tahoma" pitchFamily="34" charset="0"/>
                <a:sym typeface="Wingdings" charset="0"/>
              </a:rPr>
              <a:t>sal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, </a:t>
            </a:r>
            <a:r>
              <a:rPr lang="en-US" sz="2000" dirty="0" err="1" smtClean="0">
                <a:ea typeface="Tahoma" pitchFamily="34" charset="0"/>
                <a:cs typeface="Tahoma" pitchFamily="34" charset="0"/>
                <a:sym typeface="Wingdings" charset="0"/>
              </a:rPr>
              <a:t>passportno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  name, </a:t>
            </a:r>
            <a:r>
              <a:rPr lang="en-US" sz="2000" dirty="0" err="1" smtClean="0">
                <a:ea typeface="Tahoma" pitchFamily="34" charset="0"/>
                <a:cs typeface="Tahoma" pitchFamily="34" charset="0"/>
                <a:sym typeface="Wingdings" charset="0"/>
              </a:rPr>
              <a:t>rollno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  birthdate,</a:t>
            </a:r>
          </a:p>
          <a:p>
            <a:pPr lvl="1" fontAlgn="auto">
              <a:spcAft>
                <a:spcPts val="600"/>
              </a:spcAft>
              <a:defRPr/>
            </a:pPr>
            <a:r>
              <a:rPr lang="en-US" sz="2000" dirty="0"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     </a:t>
            </a:r>
            <a:r>
              <a:rPr lang="en-US" sz="2000" dirty="0" err="1" smtClean="0">
                <a:ea typeface="Tahoma" pitchFamily="34" charset="0"/>
                <a:cs typeface="Tahoma" pitchFamily="34" charset="0"/>
                <a:sym typeface="Wingdings" charset="0"/>
              </a:rPr>
              <a:t>empno,ename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  </a:t>
            </a:r>
            <a:r>
              <a:rPr lang="en-US" sz="2000" dirty="0" err="1" smtClean="0">
                <a:ea typeface="Tahoma" pitchFamily="34" charset="0"/>
                <a:cs typeface="Tahoma" pitchFamily="34" charset="0"/>
                <a:sym typeface="Wingdings" charset="0"/>
              </a:rPr>
              <a:t>sal,comm</a:t>
            </a:r>
            <a:endParaRPr lang="en-US" sz="2000" dirty="0" smtClean="0">
              <a:ea typeface="Tahoma" pitchFamily="34" charset="0"/>
              <a:cs typeface="Tahoma" pitchFamily="34" charset="0"/>
              <a:sym typeface="Wingdings" charset="0"/>
            </a:endParaRPr>
          </a:p>
          <a:p>
            <a:pPr lvl="1" fontAlgn="auto">
              <a:spcAft>
                <a:spcPts val="600"/>
              </a:spcAft>
              <a:defRPr/>
            </a:pP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For a value of LHS, only one value for RHS.</a:t>
            </a:r>
          </a:p>
          <a:p>
            <a:pPr lvl="1" fontAlgn="auto">
              <a:spcAft>
                <a:spcPts val="600"/>
              </a:spcAft>
              <a:defRPr/>
            </a:pP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e.g. </a:t>
            </a:r>
            <a:r>
              <a:rPr lang="en-US" sz="20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  <a:sym typeface="Wingdings" charset="0"/>
              </a:rPr>
              <a:t>sal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  <a:sym typeface="Wingdings" charset="0"/>
              </a:rPr>
              <a:t>  </a:t>
            </a:r>
            <a:r>
              <a:rPr lang="en-US" sz="20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  <a:sym typeface="Wingdings" charset="0"/>
              </a:rPr>
              <a:t>empno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  <a:sym typeface="Wingdings" charset="0"/>
              </a:rPr>
              <a:t>is not a functional dependency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) </a:t>
            </a:r>
          </a:p>
          <a:p>
            <a:pPr lvl="1" fontAlgn="auto">
              <a:spcAft>
                <a:spcPts val="600"/>
              </a:spcAft>
              <a:defRPr/>
            </a:pPr>
            <a:r>
              <a:rPr lang="en-US" sz="2000" dirty="0"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     5000  many employee numbers, so not a FD.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endParaRPr lang="en-US" sz="20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5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001000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/>
              <a:t>A relation is in 5NF if every join dependency in the relation is implied by the keys of the relation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Implies </a:t>
            </a:r>
            <a:r>
              <a:rPr lang="en-US" sz="2000" dirty="0"/>
              <a:t>that relations that have been decomposed in previous normal forms can be recombined via natural joins to recreate the original relation</a:t>
            </a:r>
            <a:r>
              <a:rPr lang="en-US" sz="2000" dirty="0" smtClean="0"/>
              <a:t>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Also called the Project-Join Normal form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04122"/>
              </p:ext>
            </p:extLst>
          </p:nvPr>
        </p:nvGraphicFramePr>
        <p:xfrm>
          <a:off x="2209800" y="3505200"/>
          <a:ext cx="4495800" cy="396240"/>
        </p:xfrm>
        <a:graphic>
          <a:graphicData uri="http://schemas.openxmlformats.org/drawingml/2006/table">
            <a:tbl>
              <a:tblPr/>
              <a:tblGrid>
                <a:gridCol w="1618488"/>
                <a:gridCol w="1528572"/>
                <a:gridCol w="1348740"/>
              </a:tblGrid>
              <a:tr h="361149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SNO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PNO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JNO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15060"/>
              </p:ext>
            </p:extLst>
          </p:nvPr>
        </p:nvGraphicFramePr>
        <p:xfrm>
          <a:off x="914400" y="4648200"/>
          <a:ext cx="2258466" cy="396240"/>
        </p:xfrm>
        <a:graphic>
          <a:graphicData uri="http://schemas.openxmlformats.org/drawingml/2006/table">
            <a:tbl>
              <a:tblPr/>
              <a:tblGrid>
                <a:gridCol w="1231891"/>
                <a:gridCol w="1026575"/>
              </a:tblGrid>
              <a:tr h="276732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SNO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PNO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2444"/>
              </p:ext>
            </p:extLst>
          </p:nvPr>
        </p:nvGraphicFramePr>
        <p:xfrm>
          <a:off x="3505200" y="4648200"/>
          <a:ext cx="2258466" cy="396240"/>
        </p:xfrm>
        <a:graphic>
          <a:graphicData uri="http://schemas.openxmlformats.org/drawingml/2006/table">
            <a:tbl>
              <a:tblPr/>
              <a:tblGrid>
                <a:gridCol w="1231891"/>
                <a:gridCol w="1026575"/>
              </a:tblGrid>
              <a:tr h="276732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PNO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JNO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51533"/>
              </p:ext>
            </p:extLst>
          </p:nvPr>
        </p:nvGraphicFramePr>
        <p:xfrm>
          <a:off x="6199734" y="4648200"/>
          <a:ext cx="2258466" cy="396240"/>
        </p:xfrm>
        <a:graphic>
          <a:graphicData uri="http://schemas.openxmlformats.org/drawingml/2006/table">
            <a:tbl>
              <a:tblPr/>
              <a:tblGrid>
                <a:gridCol w="1231891"/>
                <a:gridCol w="1026575"/>
              </a:tblGrid>
              <a:tr h="276732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JNO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dirty="0" smtClean="0">
                          <a:solidFill>
                            <a:schemeClr val="tx2"/>
                          </a:solidFill>
                          <a:effectLst/>
                        </a:rPr>
                        <a:t>SNO</a:t>
                      </a:r>
                      <a:endParaRPr lang="en-IN" b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47595" y="5334000"/>
            <a:ext cx="800100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Top down is projection and bottom up is join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Split the table in such a way that a natural join on the bottom relations gives the original top relation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33600" y="3886200"/>
            <a:ext cx="2314495" cy="76200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48095" y="3900287"/>
            <a:ext cx="1" cy="747913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4457700" y="3901440"/>
            <a:ext cx="3009900" cy="746760"/>
          </a:xfrm>
          <a:prstGeom prst="straightConnector1">
            <a:avLst/>
          </a:prstGeom>
          <a:ln w="381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05100" y="3816403"/>
            <a:ext cx="350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53200" y="4982455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0" y="4963245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57300" y="4953000"/>
            <a:ext cx="1600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5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5" y="1219200"/>
            <a:ext cx="4419600" cy="26097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29200" y="1967591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Note that Circuit City sells Apple tablets and phones but only Toshiba laptops</a:t>
            </a:r>
            <a:endParaRPr lang="en-I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9328"/>
            <a:ext cx="5288560" cy="29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5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61735"/>
            <a:ext cx="4267200" cy="3202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5243014" cy="17832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05400" y="51054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1800" dirty="0"/>
              <a:t>Introduces two spurious </a:t>
            </a:r>
            <a:r>
              <a:rPr lang="en-US" sz="1800" dirty="0" smtClean="0"/>
              <a:t>tuples (Extra)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52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5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80" y="1371600"/>
            <a:ext cx="6462020" cy="47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5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4953000" cy="2192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10200" y="2559348"/>
            <a:ext cx="3214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3C5184"/>
                </a:solidFill>
              </a:rPr>
              <a:t>Let see what happens when we do a natural </a:t>
            </a:r>
            <a:r>
              <a:rPr lang="en-US" sz="1800" dirty="0" smtClean="0">
                <a:solidFill>
                  <a:srgbClr val="3C5184"/>
                </a:solidFill>
              </a:rPr>
              <a:t>join:</a:t>
            </a:r>
            <a:endParaRPr lang="en-US" sz="1800" dirty="0">
              <a:solidFill>
                <a:srgbClr val="3C518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9" y="3733800"/>
            <a:ext cx="3928462" cy="28880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66806" y="5486400"/>
            <a:ext cx="3106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/>
              <a:t>Still one spurious tuple</a:t>
            </a:r>
          </a:p>
        </p:txBody>
      </p:sp>
    </p:spTree>
    <p:extLst>
      <p:ext uri="{BB962C8B-B14F-4D97-AF65-F5344CB8AC3E}">
        <p14:creationId xmlns:p14="http://schemas.microsoft.com/office/powerpoint/2010/main" val="39338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the 5</a:t>
            </a:r>
            <a:r>
              <a:rPr lang="en-US" sz="2800" b="1" cap="none" baseline="30000" dirty="0" smtClean="0">
                <a:latin typeface="+mn-lt"/>
              </a:rPr>
              <a:t>th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6485182" cy="4473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200" y="4495800"/>
            <a:ext cx="4800600" cy="1015663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/>
              <a:t>The first "big" table was 5NF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A natural join between these three tables will give the original 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8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4818" name="Picture 2" descr="Normalization Process in DBM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543800" cy="55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77724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normal forms</a:t>
            </a:r>
            <a:endParaRPr lang="en-IN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2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5879254" cy="182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59502" y="1310768"/>
            <a:ext cx="28194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buSzPct val="75000"/>
            </a:pPr>
            <a:r>
              <a:rPr lang="en-US" altLang="en-US" sz="1800" dirty="0" smtClean="0"/>
              <a:t>Conditions:</a:t>
            </a:r>
          </a:p>
          <a:p>
            <a:pPr marL="342900" indent="-342900" eaLnBrk="1" hangingPunct="1">
              <a:buSzPct val="75000"/>
              <a:buFont typeface="+mj-lt"/>
              <a:buAutoNum type="arabicPeriod"/>
            </a:pPr>
            <a:r>
              <a:rPr lang="en-US" altLang="en-US" sz="1800" dirty="0" smtClean="0"/>
              <a:t>A patron can borrow more than one book</a:t>
            </a:r>
          </a:p>
          <a:p>
            <a:pPr marL="342900" indent="-342900" eaLnBrk="1" hangingPunct="1">
              <a:buSzPct val="75000"/>
              <a:buFont typeface="+mj-lt"/>
              <a:buAutoNum type="arabicPeriod"/>
            </a:pPr>
            <a:r>
              <a:rPr lang="en-US" altLang="en-US" sz="1800" dirty="0" smtClean="0"/>
              <a:t>A book is borrowed by one patron only</a:t>
            </a:r>
          </a:p>
          <a:p>
            <a:pPr marL="342900" indent="-342900" eaLnBrk="1" hangingPunct="1">
              <a:buSzPct val="75000"/>
              <a:buFont typeface="+mj-lt"/>
              <a:buAutoNum type="arabicPeriod"/>
            </a:pPr>
            <a:endParaRPr lang="en-US" altLang="en-US" sz="1800" dirty="0" smtClean="0"/>
          </a:p>
          <a:p>
            <a:pPr eaLnBrk="1" hangingPunct="1">
              <a:buSzPct val="75000"/>
            </a:pPr>
            <a:r>
              <a:rPr lang="en-US" altLang="en-US" sz="1800" dirty="0" smtClean="0"/>
              <a:t>Candidate key?</a:t>
            </a:r>
          </a:p>
          <a:p>
            <a:pPr eaLnBrk="1" hangingPunct="1">
              <a:buSzPct val="75000"/>
            </a:pPr>
            <a:r>
              <a:rPr lang="en-US" altLang="en-US" sz="1800" b="1" dirty="0" err="1" smtClean="0"/>
              <a:t>BookNo</a:t>
            </a:r>
            <a:endParaRPr lang="en-US" altLang="en-US" sz="1800" b="1" dirty="0"/>
          </a:p>
          <a:p>
            <a:pPr eaLnBrk="1" hangingPunct="1">
              <a:buSzPct val="75000"/>
            </a:pPr>
            <a:r>
              <a:rPr lang="en-US" altLang="en-US" sz="1800" dirty="0"/>
              <a:t>Patron  → </a:t>
            </a:r>
            <a:r>
              <a:rPr lang="en-US" altLang="en-US" sz="1800" dirty="0" smtClean="0"/>
              <a:t>Address</a:t>
            </a:r>
          </a:p>
          <a:p>
            <a:pPr eaLnBrk="1" hangingPunct="1">
              <a:buSzPct val="75000"/>
            </a:pPr>
            <a:r>
              <a:rPr lang="en-US" altLang="en-US" sz="1800" dirty="0" smtClean="0"/>
              <a:t>Transitivity present</a:t>
            </a:r>
            <a:endParaRPr lang="en-US" alt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2" y="3352800"/>
            <a:ext cx="5093130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9" y="4579621"/>
            <a:ext cx="4693002" cy="137816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62000" y="497413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497413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4514"/>
            <a:ext cx="6172200" cy="24645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3731727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600" dirty="0"/>
              <a:t>K</a:t>
            </a:r>
            <a:r>
              <a:rPr lang="en-US" altLang="en-US" sz="1600" dirty="0" smtClean="0"/>
              <a:t>ey </a:t>
            </a:r>
            <a:r>
              <a:rPr lang="en-US" altLang="en-US" sz="1600" dirty="0"/>
              <a:t>is {Tournament, Year</a:t>
            </a:r>
            <a:r>
              <a:rPr lang="en-US" altLang="en-US" sz="1600" dirty="0" smtClean="0"/>
              <a:t>}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600" dirty="0" smtClean="0"/>
              <a:t>Normal Form??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00B050"/>
                </a:solidFill>
              </a:rPr>
              <a:t>     It is in 1NF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600" dirty="0" smtClean="0"/>
              <a:t>All non-prime attributes – Winner and DOB depend on the whole key (FFD)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00B050"/>
                </a:solidFill>
              </a:rPr>
              <a:t>     It is in 2NF </a:t>
            </a:r>
            <a:endParaRPr lang="en-US" altLang="en-US" sz="1600" b="1" dirty="0">
              <a:solidFill>
                <a:srgbClr val="00B050"/>
              </a:solidFill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600" dirty="0"/>
              <a:t>Winner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altLang="en-US" sz="1600" dirty="0" smtClean="0"/>
              <a:t> DOB</a:t>
            </a:r>
          </a:p>
          <a:p>
            <a:pPr eaLnBrk="1" hangingPunct="1"/>
            <a:r>
              <a:rPr lang="en-US" altLang="en-US" sz="1600" b="1" dirty="0" smtClean="0">
                <a:solidFill>
                  <a:schemeClr val="tx2"/>
                </a:solidFill>
              </a:rPr>
              <a:t>     Not in 3NF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en-US" sz="1600" dirty="0"/>
              <a:t>Tournament, </a:t>
            </a:r>
            <a:r>
              <a:rPr lang="en-US" altLang="en-US" sz="1600" dirty="0" smtClean="0"/>
              <a:t>Year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 Winner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Winner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 DOB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en-US" sz="1600" dirty="0"/>
              <a:t>Tournament, Year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DOB (Transitivity)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err="1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Tournament_Winner</a:t>
            </a:r>
            <a:r>
              <a:rPr lang="en-US" sz="1600" b="1" dirty="0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altLang="en-US" sz="1600" b="1" u="sng" dirty="0">
                <a:solidFill>
                  <a:srgbClr val="00B0F0"/>
                </a:solidFill>
              </a:rPr>
              <a:t>Tournament, </a:t>
            </a:r>
            <a:r>
              <a:rPr lang="en-US" altLang="en-US" sz="1600" b="1" u="sng" dirty="0" smtClean="0">
                <a:solidFill>
                  <a:srgbClr val="00B0F0"/>
                </a:solidFill>
              </a:rPr>
              <a:t>Year</a:t>
            </a:r>
            <a:r>
              <a:rPr lang="en-US" altLang="en-US" sz="1600" b="1" dirty="0" smtClean="0">
                <a:solidFill>
                  <a:srgbClr val="00B0F0"/>
                </a:solidFill>
              </a:rPr>
              <a:t>, </a:t>
            </a:r>
            <a:r>
              <a:rPr lang="en-US" sz="1600" b="1" dirty="0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Winner)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err="1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Winner_details</a:t>
            </a:r>
            <a:r>
              <a:rPr lang="en-US" sz="1600" b="1" dirty="0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600" b="1" u="sng" dirty="0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Winner</a:t>
            </a:r>
            <a:r>
              <a:rPr lang="en-US" sz="1600" b="1" dirty="0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, DOB)</a:t>
            </a:r>
            <a:endParaRPr lang="en-US" altLang="en-US" sz="1600" b="1" dirty="0">
              <a:solidFill>
                <a:srgbClr val="00B0F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096000" y="6248400"/>
            <a:ext cx="533400" cy="4572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705600" y="6177257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3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923" y="1295400"/>
            <a:ext cx="8229600" cy="304698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 smtClean="0"/>
              <a:t>Consider </a:t>
            </a:r>
            <a:r>
              <a:rPr lang="en-IN" sz="1600" dirty="0"/>
              <a:t>a relation R(A,B,C,D,E) with FDs</a:t>
            </a:r>
          </a:p>
          <a:p>
            <a:r>
              <a:rPr lang="en-IN" sz="1600" dirty="0" smtClean="0"/>
              <a:t>A</a:t>
            </a:r>
            <a:r>
              <a:rPr lang="en-IN" sz="1600" dirty="0"/>
              <a:t>→BCDE	(1)</a:t>
            </a:r>
          </a:p>
          <a:p>
            <a:r>
              <a:rPr lang="en-IN" sz="1600" dirty="0"/>
              <a:t>BC→ADE	(2)</a:t>
            </a:r>
          </a:p>
          <a:p>
            <a:r>
              <a:rPr lang="en-IN" sz="1600" dirty="0"/>
              <a:t>D→E	</a:t>
            </a:r>
            <a:r>
              <a:rPr lang="en-IN" sz="1600" dirty="0" smtClean="0"/>
              <a:t>(</a:t>
            </a:r>
            <a:r>
              <a:rPr lang="en-IN" sz="1600" dirty="0"/>
              <a:t>3)</a:t>
            </a:r>
          </a:p>
          <a:p>
            <a:r>
              <a:rPr lang="en-IN" sz="1600" b="1" dirty="0" smtClean="0"/>
              <a:t>Find the key(s) and normal form. </a:t>
            </a:r>
            <a:r>
              <a:rPr lang="en-IN" sz="1600" b="1" dirty="0" smtClean="0">
                <a:solidFill>
                  <a:schemeClr val="tx2"/>
                </a:solidFill>
                <a:hlinkClick r:id="rId3" action="ppaction://hlinksldjump"/>
              </a:rPr>
              <a:t>Armstrong</a:t>
            </a:r>
            <a:endParaRPr lang="en-IN" sz="1600" b="1" dirty="0" smtClean="0">
              <a:solidFill>
                <a:schemeClr val="tx2"/>
              </a:solidFill>
            </a:endParaRPr>
          </a:p>
          <a:p>
            <a:r>
              <a:rPr lang="en-IN" sz="1600" dirty="0" smtClean="0"/>
              <a:t>A</a:t>
            </a:r>
            <a:r>
              <a:rPr lang="en-IN" sz="1600" dirty="0"/>
              <a:t>→</a:t>
            </a:r>
            <a:r>
              <a:rPr lang="en-IN" sz="1600" dirty="0" smtClean="0"/>
              <a:t>A 		(4) </a:t>
            </a: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reflexivity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600" dirty="0" smtClean="0"/>
              <a:t>A</a:t>
            </a:r>
            <a:r>
              <a:rPr lang="en-IN" sz="1600" dirty="0"/>
              <a:t>→ABCDE </a:t>
            </a:r>
            <a:r>
              <a:rPr lang="en-IN" sz="1600" dirty="0" smtClean="0"/>
              <a:t>	</a:t>
            </a: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1), (4), union, </a:t>
            </a:r>
            <a:r>
              <a:rPr lang="en-IN" sz="1600" b="1" dirty="0" smtClean="0">
                <a:solidFill>
                  <a:srgbClr val="00B050"/>
                </a:solidFill>
              </a:rPr>
              <a:t>A </a:t>
            </a:r>
            <a:r>
              <a:rPr lang="en-IN" sz="1600" b="1" dirty="0">
                <a:solidFill>
                  <a:srgbClr val="00B050"/>
                </a:solidFill>
              </a:rPr>
              <a:t>is the key 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r>
              <a:rPr lang="en-IN" sz="1600" dirty="0" smtClean="0"/>
              <a:t>BC</a:t>
            </a:r>
            <a:r>
              <a:rPr lang="en-IN" sz="1600" dirty="0"/>
              <a:t>→ABCDE </a:t>
            </a:r>
            <a:r>
              <a:rPr lang="en-IN" sz="1600" dirty="0" smtClean="0"/>
              <a:t>	</a:t>
            </a: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reflexivity</a:t>
            </a: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, union, </a:t>
            </a:r>
            <a:r>
              <a:rPr lang="en-IN" sz="1600" b="1" dirty="0">
                <a:solidFill>
                  <a:srgbClr val="00B050"/>
                </a:solidFill>
              </a:rPr>
              <a:t>BC is </a:t>
            </a:r>
            <a:r>
              <a:rPr lang="en-IN" sz="1600" b="1" dirty="0" smtClean="0">
                <a:solidFill>
                  <a:srgbClr val="00B050"/>
                </a:solidFill>
              </a:rPr>
              <a:t>key</a:t>
            </a:r>
          </a:p>
          <a:p>
            <a:r>
              <a:rPr lang="en-IN" sz="1600" dirty="0" smtClean="0"/>
              <a:t>R(</a:t>
            </a:r>
            <a:r>
              <a:rPr lang="en-IN" sz="1600" u="sng" dirty="0" smtClean="0">
                <a:solidFill>
                  <a:srgbClr val="C00000"/>
                </a:solidFill>
              </a:rPr>
              <a:t>A</a:t>
            </a:r>
            <a:r>
              <a:rPr lang="en-IN" sz="1600" dirty="0" smtClean="0">
                <a:solidFill>
                  <a:srgbClr val="C00000"/>
                </a:solidFill>
              </a:rPr>
              <a:t> </a:t>
            </a:r>
            <a:r>
              <a:rPr lang="en-IN" sz="1600" u="sng" dirty="0" smtClean="0">
                <a:solidFill>
                  <a:srgbClr val="00B050"/>
                </a:solidFill>
              </a:rPr>
              <a:t>BC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 smtClean="0"/>
              <a:t>DE)</a:t>
            </a:r>
            <a:endParaRPr lang="en-IN" sz="1600" dirty="0"/>
          </a:p>
          <a:p>
            <a:r>
              <a:rPr lang="en-IN" sz="1600" dirty="0" smtClean="0"/>
              <a:t>From </a:t>
            </a:r>
            <a:r>
              <a:rPr lang="en-IN" sz="1600" dirty="0"/>
              <a:t>(3), there is transitivity hence it is not in 3NF.</a:t>
            </a:r>
          </a:p>
          <a:p>
            <a:r>
              <a:rPr lang="en-IN" sz="1600" dirty="0"/>
              <a:t>BC is key and all the rest are fully functionally dependent on both, hence </a:t>
            </a:r>
            <a:r>
              <a:rPr lang="en-IN" sz="1600" b="1" dirty="0">
                <a:solidFill>
                  <a:srgbClr val="00B0F0"/>
                </a:solidFill>
              </a:rPr>
              <a:t>relation is in 2NF</a:t>
            </a:r>
            <a:r>
              <a:rPr lang="en-IN" sz="16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223" y="4419600"/>
            <a:ext cx="8001000" cy="230832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Consider a relation R(</a:t>
            </a:r>
            <a:r>
              <a:rPr lang="en-US" sz="1600" dirty="0" err="1"/>
              <a:t>city,street,zip</a:t>
            </a:r>
            <a:r>
              <a:rPr lang="en-US" sz="1600" dirty="0"/>
              <a:t>) or R(C,S,Z) and FDs,</a:t>
            </a:r>
            <a:endParaRPr lang="en-IN" sz="1600" dirty="0"/>
          </a:p>
          <a:p>
            <a:r>
              <a:rPr lang="en-US" sz="1600" dirty="0"/>
              <a:t>CS→Z	(1)</a:t>
            </a:r>
            <a:endParaRPr lang="en-IN" sz="1600" dirty="0"/>
          </a:p>
          <a:p>
            <a:r>
              <a:rPr lang="en-US" sz="1600" dirty="0"/>
              <a:t>Z→C	(2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Find the key(s) and normal </a:t>
            </a:r>
            <a:r>
              <a:rPr lang="en-US" sz="1600" b="1" dirty="0"/>
              <a:t>f</a:t>
            </a:r>
            <a:r>
              <a:rPr lang="en-US" sz="1600" b="1" dirty="0" smtClean="0"/>
              <a:t>orm.</a:t>
            </a:r>
          </a:p>
          <a:p>
            <a:r>
              <a:rPr lang="en-US" sz="1600" dirty="0"/>
              <a:t>CS→</a:t>
            </a:r>
            <a:r>
              <a:rPr lang="en-US" sz="1600" dirty="0" smtClean="0"/>
              <a:t>CS		(3)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reflexivity</a:t>
            </a:r>
          </a:p>
          <a:p>
            <a:r>
              <a:rPr lang="en-US" sz="1600" dirty="0"/>
              <a:t>CS</a:t>
            </a:r>
            <a:r>
              <a:rPr lang="en-US" sz="1600" dirty="0" smtClean="0"/>
              <a:t>→CSZ		(4)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from (1), (3), union  </a:t>
            </a:r>
            <a:r>
              <a:rPr lang="en-US" sz="1600" b="1" dirty="0" smtClean="0">
                <a:solidFill>
                  <a:srgbClr val="00B050"/>
                </a:solidFill>
              </a:rPr>
              <a:t>CS is a key</a:t>
            </a:r>
          </a:p>
          <a:p>
            <a:r>
              <a:rPr lang="en-US" sz="1600" dirty="0"/>
              <a:t>ZS</a:t>
            </a:r>
            <a:r>
              <a:rPr lang="en-US" sz="1600" dirty="0" smtClean="0"/>
              <a:t>→CS		(5)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from (2), augmentation</a:t>
            </a:r>
          </a:p>
          <a:p>
            <a:r>
              <a:rPr lang="en-US" sz="1600" dirty="0"/>
              <a:t>ZS→</a:t>
            </a:r>
            <a:r>
              <a:rPr lang="en-US" sz="1600" dirty="0" smtClean="0"/>
              <a:t>CSZ	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from (5), (4), transitivity  </a:t>
            </a:r>
            <a:r>
              <a:rPr lang="en-US" sz="1600" b="1" dirty="0" smtClean="0">
                <a:solidFill>
                  <a:srgbClr val="00B050"/>
                </a:solidFill>
              </a:rPr>
              <a:t>ZS is a key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There are no non-prime attributes so it is in 3NF. </a:t>
            </a:r>
            <a:r>
              <a:rPr lang="en-US" sz="1600" b="1" dirty="0" smtClean="0">
                <a:solidFill>
                  <a:srgbClr val="FF0000"/>
                </a:solidFill>
              </a:rPr>
              <a:t>(Not in BCNF)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77724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functional dependencies</a:t>
            </a:r>
            <a:endParaRPr lang="en-IN" sz="2800" b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79248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X 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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Y 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holds if whenever two tuples have the same value for X, they </a:t>
            </a:r>
            <a:r>
              <a:rPr lang="en-US" sz="2000" i="1" dirty="0">
                <a:ea typeface="Tahoma" pitchFamily="34" charset="0"/>
                <a:cs typeface="Tahoma" pitchFamily="34" charset="0"/>
              </a:rPr>
              <a:t>must have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 the same value for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Y.</a:t>
            </a:r>
            <a:endParaRPr lang="en-US" sz="2000" dirty="0">
              <a:ea typeface="Tahoma" pitchFamily="34" charset="0"/>
              <a:cs typeface="Tahoma" pitchFamily="34" charset="0"/>
            </a:endParaRPr>
          </a:p>
          <a:p>
            <a:pPr marL="742950" lvl="1" indent="-285750" fontAlgn="auto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i="1" dirty="0">
                <a:ea typeface="Tahoma" pitchFamily="34" charset="0"/>
                <a:cs typeface="Tahoma" pitchFamily="34" charset="0"/>
              </a:rPr>
              <a:t>If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 t1[X]=t2[X], </a:t>
            </a:r>
            <a:r>
              <a:rPr lang="en-US" sz="2000" i="1" dirty="0">
                <a:ea typeface="Tahoma" pitchFamily="34" charset="0"/>
                <a:cs typeface="Tahoma" pitchFamily="34" charset="0"/>
              </a:rPr>
              <a:t>then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 t1[Y]=t2[Y] in any relation instance r(R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)</a:t>
            </a:r>
          </a:p>
          <a:p>
            <a:pPr marL="742950" lvl="1" indent="-285750" fontAlgn="auto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e.g. if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sal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 </a:t>
            </a:r>
            <a:r>
              <a:rPr lang="en-US" sz="2000" dirty="0" err="1" smtClean="0">
                <a:ea typeface="Tahoma" pitchFamily="34" charset="0"/>
                <a:cs typeface="Tahoma" pitchFamily="34" charset="0"/>
                <a:sym typeface="Wingdings" charset="0"/>
              </a:rPr>
              <a:t>comm</a:t>
            </a:r>
            <a:r>
              <a:rPr lang="en-US" sz="2000" dirty="0" smtClean="0">
                <a:ea typeface="Tahoma" pitchFamily="34" charset="0"/>
                <a:cs typeface="Tahoma" pitchFamily="34" charset="0"/>
                <a:sym typeface="Wingdings" charset="0"/>
              </a:rPr>
              <a:t> is a FD, then two people having the same salary will have the same commission.</a:t>
            </a:r>
          </a:p>
          <a:p>
            <a:pPr marL="742950" lvl="1" indent="-285750" fontAlgn="auto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IN" sz="2000" dirty="0" smtClean="0">
                <a:ea typeface="Tahoma" pitchFamily="34" charset="0"/>
                <a:cs typeface="Tahoma" pitchFamily="34" charset="0"/>
              </a:rPr>
              <a:t>e.g. Project </a:t>
            </a:r>
            <a:r>
              <a:rPr lang="en-IN" sz="2000" dirty="0">
                <a:ea typeface="Tahoma" pitchFamily="34" charset="0"/>
                <a:cs typeface="Tahoma" pitchFamily="34" charset="0"/>
              </a:rPr>
              <a:t>Number determines project name and location</a:t>
            </a:r>
          </a:p>
          <a:p>
            <a:pPr lvl="1" fontAlgn="auto">
              <a:spcAft>
                <a:spcPts val="600"/>
              </a:spcAft>
              <a:buClr>
                <a:schemeClr val="tx1"/>
              </a:buClr>
              <a:defRPr/>
            </a:pPr>
            <a:r>
              <a:rPr lang="en-IN" sz="2000" dirty="0" smtClean="0">
                <a:ea typeface="Tahoma" pitchFamily="34" charset="0"/>
                <a:cs typeface="Tahoma" pitchFamily="34" charset="0"/>
              </a:rPr>
              <a:t>    PNUMBER </a:t>
            </a:r>
            <a:r>
              <a:rPr lang="en-US" sz="2000" dirty="0">
                <a:ea typeface="Tahoma" pitchFamily="34" charset="0"/>
                <a:cs typeface="Tahoma" pitchFamily="34" charset="0"/>
                <a:sym typeface="Wingdings" charset="0"/>
              </a:rPr>
              <a:t></a:t>
            </a:r>
            <a:r>
              <a:rPr lang="en-IN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IN" sz="2000" dirty="0">
                <a:ea typeface="Tahoma" pitchFamily="34" charset="0"/>
                <a:cs typeface="Tahoma" pitchFamily="34" charset="0"/>
              </a:rPr>
              <a:t>{PNAME, PLOCATION}</a:t>
            </a:r>
          </a:p>
          <a:p>
            <a:pPr marL="742950" lvl="1" indent="-285750" fontAlgn="auto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IN" sz="2000" dirty="0" smtClean="0">
                <a:ea typeface="Tahoma" pitchFamily="34" charset="0"/>
                <a:cs typeface="Tahoma" pitchFamily="34" charset="0"/>
              </a:rPr>
              <a:t>e.g. EMPNO </a:t>
            </a:r>
            <a:r>
              <a:rPr lang="en-IN" sz="2000" dirty="0">
                <a:ea typeface="Tahoma" pitchFamily="34" charset="0"/>
                <a:cs typeface="Tahoma" pitchFamily="34" charset="0"/>
              </a:rPr>
              <a:t>and project number determines the hours per week that the employee works on the project</a:t>
            </a:r>
          </a:p>
          <a:p>
            <a:pPr lvl="1" fontAlgn="auto">
              <a:spcAft>
                <a:spcPts val="600"/>
              </a:spcAft>
              <a:buClr>
                <a:schemeClr val="tx1"/>
              </a:buClr>
              <a:defRPr/>
            </a:pPr>
            <a:r>
              <a:rPr lang="en-IN" sz="2000" dirty="0" smtClean="0">
                <a:ea typeface="Tahoma" pitchFamily="34" charset="0"/>
                <a:cs typeface="Tahoma" pitchFamily="34" charset="0"/>
              </a:rPr>
              <a:t>    {EMPNO, </a:t>
            </a:r>
            <a:r>
              <a:rPr lang="en-IN" sz="2000" dirty="0">
                <a:ea typeface="Tahoma" pitchFamily="34" charset="0"/>
                <a:cs typeface="Tahoma" pitchFamily="34" charset="0"/>
              </a:rPr>
              <a:t>PNUMBER} </a:t>
            </a:r>
            <a:r>
              <a:rPr lang="en-US" sz="2000" dirty="0">
                <a:ea typeface="Tahoma" pitchFamily="34" charset="0"/>
                <a:cs typeface="Tahoma" pitchFamily="34" charset="0"/>
                <a:sym typeface="Wingdings" charset="0"/>
              </a:rPr>
              <a:t></a:t>
            </a:r>
            <a:r>
              <a:rPr lang="en-IN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IN" sz="2000" dirty="0">
                <a:ea typeface="Tahoma" pitchFamily="34" charset="0"/>
                <a:cs typeface="Tahoma" pitchFamily="34" charset="0"/>
              </a:rPr>
              <a:t>HOURS</a:t>
            </a:r>
          </a:p>
          <a:p>
            <a:pPr marL="285750" indent="-285750" fontAlgn="auto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X </a:t>
            </a:r>
            <a:r>
              <a:rPr lang="en-US" sz="2000" dirty="0">
                <a:ea typeface="Tahoma" pitchFamily="34" charset="0"/>
                <a:cs typeface="Tahoma" pitchFamily="34" charset="0"/>
                <a:sym typeface="Wingdings" charset="0"/>
              </a:rPr>
              <a:t>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Y in R specifies a </a:t>
            </a:r>
            <a:r>
              <a:rPr lang="en-US" sz="2000" i="1" dirty="0">
                <a:ea typeface="Tahoma" pitchFamily="34" charset="0"/>
                <a:cs typeface="Tahoma" pitchFamily="34" charset="0"/>
              </a:rPr>
              <a:t>constraint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 on all relation instances r(R)</a:t>
            </a:r>
          </a:p>
          <a:p>
            <a:pPr marL="285750" indent="-285750" fontAlgn="auto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FDs are derived from the real-world constraints on the attributes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endParaRPr lang="en-US" sz="20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Consider the relation </a:t>
            </a:r>
            <a:r>
              <a:rPr lang="en-US" sz="1800" dirty="0" smtClean="0"/>
              <a:t>R(ABCDEFGHIJ) </a:t>
            </a:r>
            <a:r>
              <a:rPr lang="en-US" sz="1800" dirty="0"/>
              <a:t>and FDs are: </a:t>
            </a:r>
            <a:endParaRPr lang="en-US" sz="1800" dirty="0" smtClean="0"/>
          </a:p>
          <a:p>
            <a:r>
              <a:rPr lang="en-US" sz="1800" dirty="0" smtClean="0"/>
              <a:t>AB</a:t>
            </a:r>
            <a:r>
              <a:rPr lang="en-US" sz="1800" dirty="0"/>
              <a:t>→C	(1)</a:t>
            </a:r>
            <a:endParaRPr lang="en-IN" sz="1800" dirty="0"/>
          </a:p>
          <a:p>
            <a:r>
              <a:rPr lang="en-US" sz="1800" dirty="0"/>
              <a:t>A→DE	(2)</a:t>
            </a:r>
            <a:endParaRPr lang="en-IN" sz="1800" dirty="0"/>
          </a:p>
          <a:p>
            <a:r>
              <a:rPr lang="en-US" sz="1800" dirty="0"/>
              <a:t>B→F	(3)</a:t>
            </a:r>
            <a:endParaRPr lang="en-IN" sz="1800" dirty="0"/>
          </a:p>
          <a:p>
            <a:r>
              <a:rPr lang="en-US" sz="1800" dirty="0"/>
              <a:t>F→GH	(4)</a:t>
            </a:r>
            <a:endParaRPr lang="en-IN" sz="1800" dirty="0"/>
          </a:p>
          <a:p>
            <a:r>
              <a:rPr lang="en-US" sz="1800" dirty="0"/>
              <a:t>D→IJ	(5)</a:t>
            </a:r>
            <a:endParaRPr lang="en-IN" sz="1800" dirty="0"/>
          </a:p>
          <a:p>
            <a:r>
              <a:rPr lang="en-US" sz="1800" dirty="0" smtClean="0"/>
              <a:t>---------------------------------------------------------------------</a:t>
            </a:r>
            <a:r>
              <a:rPr lang="en-US" sz="1800" dirty="0"/>
              <a:t>  </a:t>
            </a:r>
            <a:endParaRPr lang="en-IN" sz="1800" dirty="0"/>
          </a:p>
          <a:p>
            <a:r>
              <a:rPr lang="en-US" sz="1800" dirty="0"/>
              <a:t>AB→ABC </a:t>
            </a:r>
            <a:r>
              <a:rPr lang="en-US" sz="1800" dirty="0" smtClean="0"/>
              <a:t>	(6) </a:t>
            </a:r>
            <a:r>
              <a:rPr lang="en-US" sz="1800" dirty="0" smtClean="0">
                <a:solidFill>
                  <a:srgbClr val="990000"/>
                </a:solidFill>
              </a:rPr>
              <a:t>from reflexivity</a:t>
            </a:r>
            <a:r>
              <a:rPr lang="en-US" sz="1800" dirty="0">
                <a:solidFill>
                  <a:srgbClr val="990000"/>
                </a:solidFill>
              </a:rPr>
              <a:t>, (1)	</a:t>
            </a:r>
            <a:endParaRPr lang="en-IN" sz="1800" dirty="0">
              <a:solidFill>
                <a:srgbClr val="990000"/>
              </a:solidFill>
            </a:endParaRPr>
          </a:p>
          <a:p>
            <a:r>
              <a:rPr lang="en-US" sz="1800" dirty="0"/>
              <a:t>AB→ABCDE </a:t>
            </a:r>
            <a:r>
              <a:rPr lang="en-US" sz="1800" dirty="0" smtClean="0"/>
              <a:t>	(7) </a:t>
            </a:r>
            <a:r>
              <a:rPr lang="en-US" sz="1800" dirty="0" smtClean="0">
                <a:solidFill>
                  <a:srgbClr val="990000"/>
                </a:solidFill>
              </a:rPr>
              <a:t>from (2), (6) union (AB→A and A→DE, so </a:t>
            </a:r>
            <a:r>
              <a:rPr lang="en-US" sz="1800" dirty="0">
                <a:solidFill>
                  <a:srgbClr val="990000"/>
                </a:solidFill>
              </a:rPr>
              <a:t>AB</a:t>
            </a:r>
            <a:r>
              <a:rPr lang="en-US" sz="1800" dirty="0" smtClean="0">
                <a:solidFill>
                  <a:srgbClr val="990000"/>
                </a:solidFill>
              </a:rPr>
              <a:t>→DE) </a:t>
            </a:r>
            <a:r>
              <a:rPr lang="en-US" sz="1800" dirty="0">
                <a:solidFill>
                  <a:srgbClr val="990000"/>
                </a:solidFill>
              </a:rPr>
              <a:t>	</a:t>
            </a:r>
            <a:endParaRPr lang="en-IN" sz="1800" dirty="0">
              <a:solidFill>
                <a:srgbClr val="990000"/>
              </a:solidFill>
            </a:endParaRPr>
          </a:p>
          <a:p>
            <a:r>
              <a:rPr lang="en-US" sz="1800" dirty="0"/>
              <a:t>AB→F  </a:t>
            </a:r>
            <a:r>
              <a:rPr lang="en-US" sz="1800" dirty="0" smtClean="0"/>
              <a:t>		(8) </a:t>
            </a:r>
            <a:r>
              <a:rPr lang="en-US" sz="1800" dirty="0" smtClean="0">
                <a:solidFill>
                  <a:srgbClr val="990000"/>
                </a:solidFill>
              </a:rPr>
              <a:t>from (6), (</a:t>
            </a:r>
            <a:r>
              <a:rPr lang="en-US" sz="1800" dirty="0">
                <a:solidFill>
                  <a:srgbClr val="990000"/>
                </a:solidFill>
              </a:rPr>
              <a:t>3), transitivity</a:t>
            </a:r>
            <a:r>
              <a:rPr lang="en-US" sz="1800" dirty="0"/>
              <a:t>	</a:t>
            </a:r>
            <a:endParaRPr lang="en-IN" sz="1800" dirty="0"/>
          </a:p>
          <a:p>
            <a:r>
              <a:rPr lang="en-US" sz="1800" dirty="0"/>
              <a:t>AB→GH	</a:t>
            </a:r>
            <a:r>
              <a:rPr lang="en-US" sz="1800" dirty="0" smtClean="0"/>
              <a:t> 	(9) </a:t>
            </a:r>
            <a:r>
              <a:rPr lang="en-US" sz="1800" dirty="0" smtClean="0">
                <a:solidFill>
                  <a:srgbClr val="990000"/>
                </a:solidFill>
              </a:rPr>
              <a:t>from (8</a:t>
            </a:r>
            <a:r>
              <a:rPr lang="en-US" sz="1800" dirty="0">
                <a:solidFill>
                  <a:srgbClr val="990000"/>
                </a:solidFill>
              </a:rPr>
              <a:t>), (4), transitivity</a:t>
            </a:r>
            <a:r>
              <a:rPr lang="en-US" sz="1800" dirty="0"/>
              <a:t>	</a:t>
            </a:r>
            <a:endParaRPr lang="en-US" sz="1800" dirty="0" smtClean="0"/>
          </a:p>
          <a:p>
            <a:r>
              <a:rPr lang="en-US" sz="1800" dirty="0" smtClean="0"/>
              <a:t>AB→IJ		(10) </a:t>
            </a:r>
            <a:r>
              <a:rPr lang="en-US" sz="1800" dirty="0" smtClean="0">
                <a:solidFill>
                  <a:srgbClr val="990000"/>
                </a:solidFill>
              </a:rPr>
              <a:t>from (7), (5), transitivity </a:t>
            </a:r>
            <a:endParaRPr lang="en-IN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/>
              <a:t>AB</a:t>
            </a:r>
            <a:r>
              <a:rPr lang="en-US" sz="1800" dirty="0"/>
              <a:t>→</a:t>
            </a:r>
            <a:r>
              <a:rPr lang="en-US" sz="1800" dirty="0" smtClean="0"/>
              <a:t>ABCDEFGHIJ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990000"/>
                </a:solidFill>
              </a:rPr>
              <a:t> </a:t>
            </a:r>
            <a:r>
              <a:rPr lang="en-US" sz="1800" dirty="0" smtClean="0">
                <a:solidFill>
                  <a:srgbClr val="990000"/>
                </a:solidFill>
              </a:rPr>
              <a:t>from (7</a:t>
            </a:r>
            <a:r>
              <a:rPr lang="en-US" sz="1800" dirty="0">
                <a:solidFill>
                  <a:srgbClr val="990000"/>
                </a:solidFill>
              </a:rPr>
              <a:t>),(8),(9),(10), u</a:t>
            </a:r>
            <a:r>
              <a:rPr lang="en-US" sz="1800" dirty="0" smtClean="0">
                <a:solidFill>
                  <a:srgbClr val="990000"/>
                </a:solidFill>
              </a:rPr>
              <a:t>nion  </a:t>
            </a:r>
            <a:r>
              <a:rPr lang="en-US" sz="1800" b="1" dirty="0" smtClean="0">
                <a:solidFill>
                  <a:srgbClr val="00B050"/>
                </a:solidFill>
              </a:rPr>
              <a:t>AB </a:t>
            </a:r>
            <a:r>
              <a:rPr lang="en-US" sz="1800" b="1" dirty="0">
                <a:solidFill>
                  <a:srgbClr val="00B050"/>
                </a:solidFill>
              </a:rPr>
              <a:t>is the </a:t>
            </a:r>
            <a:r>
              <a:rPr lang="en-US" sz="1800" b="1" dirty="0" smtClean="0">
                <a:solidFill>
                  <a:srgbClr val="00B050"/>
                </a:solidFill>
              </a:rPr>
              <a:t>key</a:t>
            </a:r>
          </a:p>
          <a:p>
            <a:r>
              <a:rPr lang="en-US" sz="1800" dirty="0" smtClean="0"/>
              <a:t>----------------------------------------------------------------------</a:t>
            </a:r>
          </a:p>
          <a:p>
            <a:r>
              <a:rPr lang="en-US" sz="1800" smtClean="0"/>
              <a:t>R(</a:t>
            </a:r>
            <a:r>
              <a:rPr lang="en-US" sz="1800" u="sng" smtClean="0">
                <a:solidFill>
                  <a:srgbClr val="00B050"/>
                </a:solidFill>
              </a:rPr>
              <a:t>AB</a:t>
            </a:r>
            <a:r>
              <a:rPr lang="en-US" sz="1800" smtClean="0"/>
              <a:t>CDEFGHIJ)</a:t>
            </a:r>
            <a:endParaRPr lang="en-US" sz="1800" dirty="0" smtClean="0"/>
          </a:p>
          <a:p>
            <a:r>
              <a:rPr lang="en-US" sz="1800" dirty="0"/>
              <a:t>A→DE	(2</a:t>
            </a:r>
            <a:r>
              <a:rPr lang="en-US" sz="1800" dirty="0" smtClean="0"/>
              <a:t>), which means D and E depend on only A and not AB (not FFD)</a:t>
            </a:r>
          </a:p>
          <a:p>
            <a:r>
              <a:rPr lang="en-US" sz="1800" dirty="0" smtClean="0"/>
              <a:t>So R is not in 2NF.</a:t>
            </a:r>
          </a:p>
          <a:p>
            <a:r>
              <a:rPr lang="en-US" sz="1800" b="1" dirty="0" smtClean="0">
                <a:solidFill>
                  <a:srgbClr val="00B0F0"/>
                </a:solidFill>
              </a:rPr>
              <a:t>R is in 1NF.</a:t>
            </a:r>
            <a:endParaRPr lang="en-IN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Consider a relation R(ABCDEF) with the following set of FDs</a:t>
            </a:r>
            <a:r>
              <a:rPr lang="en-US" sz="1600" dirty="0" smtClean="0"/>
              <a:t>: (Find key(s) and NF). </a:t>
            </a:r>
          </a:p>
          <a:p>
            <a:r>
              <a:rPr lang="en-US" sz="1600" dirty="0" smtClean="0"/>
              <a:t>A</a:t>
            </a:r>
            <a:r>
              <a:rPr lang="en-US" sz="1600" dirty="0"/>
              <a:t>→</a:t>
            </a:r>
            <a:r>
              <a:rPr lang="en-US" sz="1600" dirty="0" smtClean="0"/>
              <a:t>C	(1)</a:t>
            </a:r>
            <a:endParaRPr lang="en-IN" sz="1600" dirty="0"/>
          </a:p>
          <a:p>
            <a:r>
              <a:rPr lang="en-US" sz="1600" dirty="0"/>
              <a:t>C→A </a:t>
            </a:r>
            <a:r>
              <a:rPr lang="en-US" sz="1600" dirty="0" smtClean="0"/>
              <a:t>	(2)</a:t>
            </a:r>
          </a:p>
          <a:p>
            <a:r>
              <a:rPr lang="en-US" sz="1600" dirty="0" smtClean="0"/>
              <a:t>C</a:t>
            </a:r>
            <a:r>
              <a:rPr lang="en-US" sz="1600" dirty="0"/>
              <a:t>→E </a:t>
            </a:r>
            <a:r>
              <a:rPr lang="en-US" sz="1600" dirty="0" smtClean="0"/>
              <a:t>	(3)</a:t>
            </a:r>
          </a:p>
          <a:p>
            <a:r>
              <a:rPr lang="en-US" sz="1600" dirty="0" smtClean="0"/>
              <a:t>B</a:t>
            </a:r>
            <a:r>
              <a:rPr lang="en-US" sz="1600" dirty="0"/>
              <a:t>→F </a:t>
            </a:r>
            <a:r>
              <a:rPr lang="en-US" sz="1600" dirty="0" smtClean="0"/>
              <a:t>	(4)</a:t>
            </a:r>
          </a:p>
          <a:p>
            <a:r>
              <a:rPr lang="en-US" sz="1600" dirty="0" smtClean="0"/>
              <a:t>AD</a:t>
            </a:r>
            <a:r>
              <a:rPr lang="en-US" sz="1600" dirty="0"/>
              <a:t>→</a:t>
            </a:r>
            <a:r>
              <a:rPr lang="en-US" sz="1600" dirty="0" smtClean="0"/>
              <a:t>B	(5)</a:t>
            </a:r>
          </a:p>
          <a:p>
            <a:r>
              <a:rPr lang="en-US" sz="1600" dirty="0" smtClean="0"/>
              <a:t>--------------------------------------------------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→ACE	(6)</a:t>
            </a:r>
          </a:p>
          <a:p>
            <a:r>
              <a:rPr lang="en-US" sz="1600" dirty="0"/>
              <a:t>C→</a:t>
            </a:r>
            <a:r>
              <a:rPr lang="en-US" sz="1600" dirty="0" smtClean="0"/>
              <a:t>ACE	(7)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→BF	(8)</a:t>
            </a:r>
          </a:p>
          <a:p>
            <a:r>
              <a:rPr lang="en-US" sz="1600" dirty="0"/>
              <a:t>AD→</a:t>
            </a:r>
            <a:r>
              <a:rPr lang="en-US" sz="1600" dirty="0" smtClean="0"/>
              <a:t>BF		(9)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(5), (4), transitivity</a:t>
            </a:r>
            <a:endParaRPr lang="en-US" sz="1600" dirty="0" smtClean="0"/>
          </a:p>
          <a:p>
            <a:r>
              <a:rPr lang="en-US" sz="1600" dirty="0" smtClean="0"/>
              <a:t>AD→ACED	(10)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from (6), augment. D</a:t>
            </a:r>
          </a:p>
          <a:p>
            <a:r>
              <a:rPr lang="en-US" sz="1600" dirty="0" smtClean="0"/>
              <a:t>AD→ABCDEF	(11)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from (9), (10), union</a:t>
            </a:r>
          </a:p>
          <a:p>
            <a:r>
              <a:rPr lang="en-US" sz="1600" dirty="0" smtClean="0"/>
              <a:t>CD</a:t>
            </a:r>
            <a:r>
              <a:rPr lang="en-US" sz="1600" dirty="0"/>
              <a:t>→ABCDEF 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990000"/>
                </a:solidFill>
              </a:rPr>
              <a:t>from (2), (11), </a:t>
            </a:r>
            <a:r>
              <a:rPr lang="en-US" sz="1600" dirty="0" err="1" smtClean="0">
                <a:solidFill>
                  <a:srgbClr val="990000"/>
                </a:solidFill>
              </a:rPr>
              <a:t>pseudotransitivity</a:t>
            </a:r>
            <a:endParaRPr lang="en-US" sz="1600" dirty="0" smtClean="0">
              <a:solidFill>
                <a:srgbClr val="99000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AD</a:t>
            </a:r>
            <a:r>
              <a:rPr lang="en-US" sz="1600" b="1" dirty="0">
                <a:solidFill>
                  <a:srgbClr val="00B050"/>
                </a:solidFill>
              </a:rPr>
              <a:t>→</a:t>
            </a:r>
            <a:r>
              <a:rPr lang="en-US" sz="1600" b="1" dirty="0" smtClean="0">
                <a:solidFill>
                  <a:srgbClr val="00B050"/>
                </a:solidFill>
              </a:rPr>
              <a:t>ABCDEF  key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CD</a:t>
            </a:r>
            <a:r>
              <a:rPr lang="en-US" sz="1600" b="1" dirty="0">
                <a:solidFill>
                  <a:srgbClr val="00B050"/>
                </a:solidFill>
              </a:rPr>
              <a:t>→ABCDEF  key</a:t>
            </a:r>
          </a:p>
          <a:p>
            <a:r>
              <a:rPr lang="en-US" sz="1600" dirty="0" smtClean="0"/>
              <a:t>--------------------------------------------------</a:t>
            </a:r>
          </a:p>
          <a:p>
            <a:r>
              <a:rPr lang="en-US" sz="1600" dirty="0" smtClean="0"/>
              <a:t>R(</a:t>
            </a:r>
            <a:r>
              <a:rPr lang="en-US" sz="1600" u="sng" dirty="0" smtClean="0">
                <a:solidFill>
                  <a:srgbClr val="00B050"/>
                </a:solidFill>
              </a:rPr>
              <a:t>AD</a:t>
            </a:r>
            <a:r>
              <a:rPr lang="en-US" sz="1600" dirty="0" smtClean="0"/>
              <a:t>B</a:t>
            </a:r>
            <a:r>
              <a:rPr lang="en-US" sz="1600" u="sng" dirty="0" smtClean="0">
                <a:solidFill>
                  <a:srgbClr val="00B050"/>
                </a:solidFill>
              </a:rPr>
              <a:t>C</a:t>
            </a:r>
            <a:r>
              <a:rPr lang="en-US" sz="1600" dirty="0" smtClean="0"/>
              <a:t>EF</a:t>
            </a:r>
            <a:r>
              <a:rPr lang="en-US" sz="1600" dirty="0"/>
              <a:t>)</a:t>
            </a:r>
            <a:endParaRPr lang="en-US" sz="1600" dirty="0" smtClean="0"/>
          </a:p>
          <a:p>
            <a:r>
              <a:rPr lang="en-US" sz="1600" dirty="0" smtClean="0"/>
              <a:t>From (3) E depends only on C and not CD together (not FFD).</a:t>
            </a:r>
          </a:p>
          <a:p>
            <a:r>
              <a:rPr lang="en-US" sz="1600" dirty="0" smtClean="0"/>
              <a:t>The relation is not in 2NF, </a:t>
            </a:r>
            <a:r>
              <a:rPr lang="en-US" sz="1600" b="1" dirty="0" smtClean="0">
                <a:solidFill>
                  <a:srgbClr val="00B0F0"/>
                </a:solidFill>
              </a:rPr>
              <a:t>it is in 1NF.</a:t>
            </a:r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348" y="14478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Consider a relation R(A,B,C,D,E) with F = { A →B, BC→E, ED→A}. Given R is in which highest normal form?</a:t>
            </a:r>
            <a:endParaRPr lang="en-IN" sz="1800" dirty="0"/>
          </a:p>
          <a:p>
            <a:r>
              <a:rPr lang="en-US" sz="1800" dirty="0"/>
              <a:t> </a:t>
            </a:r>
            <a:endParaRPr lang="en-IN" sz="1800" dirty="0"/>
          </a:p>
          <a:p>
            <a:r>
              <a:rPr lang="en-US" sz="1800" dirty="0" smtClean="0"/>
              <a:t>A→</a:t>
            </a:r>
            <a:r>
              <a:rPr lang="en-US" sz="1800" dirty="0"/>
              <a:t>B	(1)</a:t>
            </a:r>
            <a:endParaRPr lang="en-IN" sz="1800" dirty="0"/>
          </a:p>
          <a:p>
            <a:r>
              <a:rPr lang="en-US" sz="1800" dirty="0"/>
              <a:t>BC→E	(2)</a:t>
            </a:r>
            <a:endParaRPr lang="en-IN" sz="1800" dirty="0"/>
          </a:p>
          <a:p>
            <a:r>
              <a:rPr lang="en-US" sz="1800" dirty="0"/>
              <a:t>ED→A	(3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---------------------------------------------------</a:t>
            </a:r>
          </a:p>
          <a:p>
            <a:r>
              <a:rPr lang="en-US" sz="1800" dirty="0"/>
              <a:t>AC→E	</a:t>
            </a:r>
            <a:r>
              <a:rPr lang="en-US" sz="1800" dirty="0" smtClean="0"/>
              <a:t>	(</a:t>
            </a:r>
            <a:r>
              <a:rPr lang="en-US" sz="1800" dirty="0"/>
              <a:t>4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990000"/>
                </a:solidFill>
              </a:rPr>
              <a:t>from (1</a:t>
            </a:r>
            <a:r>
              <a:rPr lang="en-US" sz="1800" dirty="0">
                <a:solidFill>
                  <a:srgbClr val="990000"/>
                </a:solidFill>
              </a:rPr>
              <a:t>), (2), </a:t>
            </a:r>
            <a:r>
              <a:rPr lang="en-US" sz="1800" dirty="0" smtClean="0">
                <a:solidFill>
                  <a:srgbClr val="990000"/>
                </a:solidFill>
              </a:rPr>
              <a:t>pseudo-transitivity</a:t>
            </a:r>
            <a:endParaRPr lang="en-IN" sz="1800" dirty="0">
              <a:solidFill>
                <a:srgbClr val="990000"/>
              </a:solidFill>
            </a:endParaRPr>
          </a:p>
          <a:p>
            <a:r>
              <a:rPr lang="en-US" sz="1800" dirty="0"/>
              <a:t>ACD</a:t>
            </a:r>
            <a:r>
              <a:rPr lang="en-US" sz="1800" dirty="0" smtClean="0"/>
              <a:t>→ED</a:t>
            </a:r>
            <a:r>
              <a:rPr lang="en-US" sz="1800" dirty="0"/>
              <a:t>	</a:t>
            </a:r>
            <a:r>
              <a:rPr lang="en-US" sz="1800" dirty="0" smtClean="0"/>
              <a:t>(5) </a:t>
            </a:r>
            <a:r>
              <a:rPr lang="en-US" sz="1800" dirty="0" smtClean="0">
                <a:solidFill>
                  <a:srgbClr val="990000"/>
                </a:solidFill>
              </a:rPr>
              <a:t>from (4</a:t>
            </a:r>
            <a:r>
              <a:rPr lang="en-US" sz="1800" dirty="0">
                <a:solidFill>
                  <a:srgbClr val="990000"/>
                </a:solidFill>
              </a:rPr>
              <a:t>), </a:t>
            </a:r>
            <a:r>
              <a:rPr lang="en-US" sz="1800" dirty="0" smtClean="0">
                <a:solidFill>
                  <a:srgbClr val="990000"/>
                </a:solidFill>
              </a:rPr>
              <a:t>augmentation D</a:t>
            </a:r>
            <a:endParaRPr lang="en-IN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/>
              <a:t>BCD→A		(6) </a:t>
            </a:r>
            <a:r>
              <a:rPr lang="en-US" sz="1800" dirty="0" smtClean="0">
                <a:solidFill>
                  <a:srgbClr val="990000"/>
                </a:solidFill>
              </a:rPr>
              <a:t>(2), (3), pseudo-transitivity </a:t>
            </a:r>
            <a:endParaRPr lang="en-IN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/>
              <a:t>ACD</a:t>
            </a:r>
            <a:r>
              <a:rPr lang="en-US" sz="1800" dirty="0"/>
              <a:t>→ABCDE	</a:t>
            </a:r>
            <a:r>
              <a:rPr lang="en-US" sz="1800" dirty="0" smtClean="0">
                <a:solidFill>
                  <a:srgbClr val="990000"/>
                </a:solidFill>
              </a:rPr>
              <a:t>from (5</a:t>
            </a:r>
            <a:r>
              <a:rPr lang="en-US" sz="1800" dirty="0">
                <a:solidFill>
                  <a:srgbClr val="990000"/>
                </a:solidFill>
              </a:rPr>
              <a:t>), (1</a:t>
            </a:r>
            <a:r>
              <a:rPr lang="en-US" sz="1800" dirty="0" smtClean="0">
                <a:solidFill>
                  <a:srgbClr val="990000"/>
                </a:solidFill>
              </a:rPr>
              <a:t>) </a:t>
            </a:r>
            <a:r>
              <a:rPr lang="en-US" sz="1800" dirty="0">
                <a:solidFill>
                  <a:srgbClr val="990000"/>
                </a:solidFill>
              </a:rPr>
              <a:t>(ACD</a:t>
            </a:r>
            <a:r>
              <a:rPr lang="en-US" sz="1800" dirty="0" smtClean="0">
                <a:solidFill>
                  <a:srgbClr val="990000"/>
                </a:solidFill>
              </a:rPr>
              <a:t>→A, </a:t>
            </a:r>
            <a:r>
              <a:rPr lang="en-US" sz="1800" dirty="0">
                <a:solidFill>
                  <a:srgbClr val="990000"/>
                </a:solidFill>
              </a:rPr>
              <a:t>A →</a:t>
            </a:r>
            <a:r>
              <a:rPr lang="en-US" sz="1800" dirty="0" smtClean="0">
                <a:solidFill>
                  <a:srgbClr val="990000"/>
                </a:solidFill>
              </a:rPr>
              <a:t>B), </a:t>
            </a:r>
            <a:r>
              <a:rPr lang="en-US" sz="1800" dirty="0" err="1" smtClean="0">
                <a:solidFill>
                  <a:srgbClr val="990000"/>
                </a:solidFill>
              </a:rPr>
              <a:t>decomp</a:t>
            </a:r>
            <a:r>
              <a:rPr lang="en-US" sz="1800" dirty="0" smtClean="0">
                <a:solidFill>
                  <a:srgbClr val="990000"/>
                </a:solidFill>
              </a:rPr>
              <a:t>., transitivity </a:t>
            </a:r>
          </a:p>
          <a:p>
            <a:r>
              <a:rPr lang="en-US" sz="1800" dirty="0" smtClean="0"/>
              <a:t>BCD</a:t>
            </a:r>
            <a:r>
              <a:rPr lang="en-US" sz="1800" dirty="0"/>
              <a:t>→ABCDE	</a:t>
            </a:r>
            <a:r>
              <a:rPr lang="en-US" sz="1800" dirty="0" smtClean="0">
                <a:solidFill>
                  <a:srgbClr val="990000"/>
                </a:solidFill>
              </a:rPr>
              <a:t>from (6</a:t>
            </a:r>
            <a:r>
              <a:rPr lang="en-US" sz="1800" dirty="0">
                <a:solidFill>
                  <a:srgbClr val="990000"/>
                </a:solidFill>
              </a:rPr>
              <a:t>), (2) </a:t>
            </a:r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/>
              <a:t>ECD</a:t>
            </a:r>
            <a:r>
              <a:rPr lang="en-US" sz="1800" dirty="0"/>
              <a:t>→ABCDE</a:t>
            </a:r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b="1" dirty="0" smtClean="0">
                <a:solidFill>
                  <a:srgbClr val="00B050"/>
                </a:solidFill>
              </a:rPr>
              <a:t>ACD, BCD and ECD are keys.</a:t>
            </a:r>
            <a:r>
              <a:rPr lang="en-US" sz="1800" dirty="0"/>
              <a:t> </a:t>
            </a:r>
            <a:endParaRPr lang="en-US" sz="1800" dirty="0" smtClean="0"/>
          </a:p>
          <a:p>
            <a:r>
              <a:rPr lang="en-US" sz="1800" dirty="0"/>
              <a:t>---------------------------------------------------</a:t>
            </a:r>
          </a:p>
          <a:p>
            <a:r>
              <a:rPr lang="en-US" sz="1800" dirty="0" smtClean="0"/>
              <a:t>All are prime attributes. Overlapping keys so not in BCNF.</a:t>
            </a:r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787098"/>
            <a:ext cx="3771900" cy="369331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A relation schema R(ABCDEF) have the following FDs: </a:t>
            </a:r>
            <a:endParaRPr lang="en-US" sz="1800" dirty="0" smtClean="0"/>
          </a:p>
          <a:p>
            <a:r>
              <a:rPr lang="en-US" sz="1800" dirty="0" smtClean="0"/>
              <a:t>A → B	1</a:t>
            </a:r>
            <a:endParaRPr lang="en-IN" sz="1800" dirty="0" smtClean="0"/>
          </a:p>
          <a:p>
            <a:r>
              <a:rPr lang="en-US" sz="1800" dirty="0" smtClean="0"/>
              <a:t>B </a:t>
            </a:r>
            <a:r>
              <a:rPr lang="en-US" sz="1800" dirty="0"/>
              <a:t>→</a:t>
            </a:r>
            <a:r>
              <a:rPr lang="en-US" sz="1800" dirty="0" smtClean="0"/>
              <a:t> </a:t>
            </a:r>
            <a:r>
              <a:rPr lang="en-US" sz="1800" dirty="0"/>
              <a:t>C	2</a:t>
            </a:r>
            <a:endParaRPr lang="en-IN" sz="1800" dirty="0"/>
          </a:p>
          <a:p>
            <a:r>
              <a:rPr lang="en-US" sz="1800" dirty="0"/>
              <a:t>C →</a:t>
            </a:r>
            <a:r>
              <a:rPr lang="en-US" sz="1800" dirty="0" smtClean="0"/>
              <a:t> </a:t>
            </a:r>
            <a:r>
              <a:rPr lang="en-US" sz="1800" dirty="0"/>
              <a:t>D	3</a:t>
            </a:r>
            <a:endParaRPr lang="en-IN" sz="1800" dirty="0"/>
          </a:p>
          <a:p>
            <a:r>
              <a:rPr lang="en-US" sz="1800" dirty="0"/>
              <a:t>E →</a:t>
            </a:r>
            <a:r>
              <a:rPr lang="en-US" sz="1800" dirty="0" smtClean="0"/>
              <a:t> </a:t>
            </a:r>
            <a:r>
              <a:rPr lang="en-US" sz="1800" dirty="0"/>
              <a:t>F	4</a:t>
            </a:r>
            <a:endParaRPr lang="en-IN" sz="1800" dirty="0"/>
          </a:p>
          <a:p>
            <a:r>
              <a:rPr lang="en-US" sz="1800" dirty="0"/>
              <a:t>C →</a:t>
            </a:r>
            <a:r>
              <a:rPr lang="en-US" sz="1800" dirty="0" smtClean="0"/>
              <a:t> </a:t>
            </a:r>
            <a:r>
              <a:rPr lang="en-US" sz="1800" dirty="0"/>
              <a:t>A	</a:t>
            </a:r>
            <a:r>
              <a:rPr lang="en-US" sz="1800" dirty="0" smtClean="0"/>
              <a:t>5</a:t>
            </a:r>
          </a:p>
          <a:p>
            <a:r>
              <a:rPr lang="en-US" sz="1800" dirty="0" smtClean="0"/>
              <a:t>-------------------------------------------</a:t>
            </a:r>
          </a:p>
          <a:p>
            <a:r>
              <a:rPr lang="en-US" sz="1800" dirty="0" smtClean="0"/>
              <a:t>A → ABCD</a:t>
            </a:r>
          </a:p>
          <a:p>
            <a:r>
              <a:rPr lang="en-US" sz="1800" dirty="0" smtClean="0"/>
              <a:t>B </a:t>
            </a:r>
            <a:r>
              <a:rPr lang="en-US" sz="1800" dirty="0"/>
              <a:t>→ </a:t>
            </a:r>
            <a:r>
              <a:rPr lang="en-US" sz="1800" dirty="0" smtClean="0"/>
              <a:t>BCDA</a:t>
            </a:r>
          </a:p>
          <a:p>
            <a:r>
              <a:rPr lang="en-US" sz="1800" dirty="0"/>
              <a:t>C → </a:t>
            </a:r>
            <a:r>
              <a:rPr lang="en-US" sz="1800" dirty="0" smtClean="0"/>
              <a:t>CDAB</a:t>
            </a:r>
          </a:p>
          <a:p>
            <a:r>
              <a:rPr lang="en-US" sz="1800" dirty="0"/>
              <a:t>E → </a:t>
            </a:r>
            <a:r>
              <a:rPr lang="en-US" sz="1800" dirty="0" smtClean="0"/>
              <a:t>EF</a:t>
            </a:r>
          </a:p>
          <a:p>
            <a:r>
              <a:rPr lang="en-US" sz="1800" dirty="0" smtClean="0"/>
              <a:t>-------------------------------------------</a:t>
            </a:r>
            <a:endParaRPr lang="en-IN" sz="1800" dirty="0"/>
          </a:p>
        </p:txBody>
      </p:sp>
      <p:sp>
        <p:nvSpPr>
          <p:cNvPr id="3" name="Rectangle 2"/>
          <p:cNvSpPr/>
          <p:nvPr/>
        </p:nvSpPr>
        <p:spPr>
          <a:xfrm>
            <a:off x="4495800" y="1383126"/>
            <a:ext cx="4114800" cy="507831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AE → AE </a:t>
            </a:r>
            <a:r>
              <a:rPr lang="en-US" sz="1800" dirty="0" smtClean="0"/>
              <a:t>	(</a:t>
            </a:r>
            <a:r>
              <a:rPr lang="en-US" sz="1800" dirty="0"/>
              <a:t>augment)</a:t>
            </a:r>
            <a:endParaRPr lang="en-IN" sz="1800" dirty="0"/>
          </a:p>
          <a:p>
            <a:r>
              <a:rPr lang="en-US" sz="1800" dirty="0"/>
              <a:t>AE → </a:t>
            </a:r>
            <a:r>
              <a:rPr lang="en-US" sz="1800" dirty="0" smtClean="0"/>
              <a:t>ABCDEF     	(1,2,3,4 </a:t>
            </a:r>
            <a:r>
              <a:rPr lang="en-US" sz="1800" dirty="0"/>
              <a:t>transitivity</a:t>
            </a:r>
            <a:r>
              <a:rPr lang="en-US" sz="1800" dirty="0" smtClean="0"/>
              <a:t>)</a:t>
            </a:r>
          </a:p>
          <a:p>
            <a:r>
              <a:rPr lang="en-US" sz="1800" dirty="0" smtClean="0">
                <a:solidFill>
                  <a:srgbClr val="00B0F0"/>
                </a:solidFill>
              </a:rPr>
              <a:t>AE </a:t>
            </a:r>
            <a:r>
              <a:rPr lang="en-US" sz="1800" dirty="0">
                <a:solidFill>
                  <a:srgbClr val="00B0F0"/>
                </a:solidFill>
              </a:rPr>
              <a:t>is key</a:t>
            </a:r>
            <a:endParaRPr lang="en-IN" sz="1800" dirty="0">
              <a:solidFill>
                <a:srgbClr val="00B0F0"/>
              </a:solidFill>
            </a:endParaRPr>
          </a:p>
          <a:p>
            <a:r>
              <a:rPr lang="en-US" sz="1800" dirty="0"/>
              <a:t>CE → CE</a:t>
            </a:r>
            <a:endParaRPr lang="en-IN" sz="1800" dirty="0"/>
          </a:p>
          <a:p>
            <a:r>
              <a:rPr lang="en-US" sz="1800" dirty="0"/>
              <a:t>CE → ABD </a:t>
            </a:r>
            <a:r>
              <a:rPr lang="en-US" sz="1800" dirty="0" smtClean="0"/>
              <a:t>	(</a:t>
            </a:r>
            <a:r>
              <a:rPr lang="en-US" sz="1800" dirty="0"/>
              <a:t>5,1,2,3)</a:t>
            </a:r>
            <a:endParaRPr lang="en-IN" sz="1800" dirty="0"/>
          </a:p>
          <a:p>
            <a:r>
              <a:rPr lang="en-US" sz="1800" dirty="0"/>
              <a:t>CE → </a:t>
            </a:r>
            <a:r>
              <a:rPr lang="en-US" sz="1800" dirty="0" smtClean="0"/>
              <a:t>ABCDEF</a:t>
            </a:r>
            <a:r>
              <a:rPr lang="en-US" sz="1800" dirty="0"/>
              <a:t>			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00B0F0"/>
                </a:solidFill>
              </a:rPr>
              <a:t>CE </a:t>
            </a:r>
            <a:r>
              <a:rPr lang="en-US" sz="1800" dirty="0">
                <a:solidFill>
                  <a:srgbClr val="00B0F0"/>
                </a:solidFill>
              </a:rPr>
              <a:t>is key</a:t>
            </a:r>
            <a:endParaRPr lang="en-IN" sz="1800" dirty="0">
              <a:solidFill>
                <a:srgbClr val="00B0F0"/>
              </a:solidFill>
            </a:endParaRPr>
          </a:p>
          <a:p>
            <a:r>
              <a:rPr lang="en-US" sz="1800" dirty="0"/>
              <a:t>BE → BE</a:t>
            </a:r>
            <a:endParaRPr lang="en-IN" sz="1800" dirty="0"/>
          </a:p>
          <a:p>
            <a:r>
              <a:rPr lang="en-US" sz="1800" dirty="0"/>
              <a:t>BE → CDA	(2,3,5)</a:t>
            </a:r>
            <a:endParaRPr lang="en-IN" sz="1800" dirty="0"/>
          </a:p>
          <a:p>
            <a:r>
              <a:rPr lang="en-US" sz="1800" dirty="0"/>
              <a:t>BE → </a:t>
            </a:r>
            <a:r>
              <a:rPr lang="en-US" sz="1800" dirty="0" smtClean="0"/>
              <a:t>ABCDEF</a:t>
            </a:r>
            <a:r>
              <a:rPr lang="en-US" sz="1800" dirty="0"/>
              <a:t>			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00B0F0"/>
                </a:solidFill>
              </a:rPr>
              <a:t>BE </a:t>
            </a:r>
            <a:r>
              <a:rPr lang="en-US" sz="1800" dirty="0">
                <a:solidFill>
                  <a:srgbClr val="00B0F0"/>
                </a:solidFill>
              </a:rPr>
              <a:t>is key</a:t>
            </a:r>
            <a:endParaRPr lang="en-IN" sz="1800" dirty="0">
              <a:solidFill>
                <a:srgbClr val="00B0F0"/>
              </a:solidFill>
            </a:endParaRPr>
          </a:p>
          <a:p>
            <a:r>
              <a:rPr lang="en-US" sz="1800" dirty="0"/>
              <a:t>DE → DE</a:t>
            </a:r>
            <a:endParaRPr lang="en-IN" sz="1800" dirty="0"/>
          </a:p>
          <a:p>
            <a:r>
              <a:rPr lang="en-US" sz="1800" dirty="0"/>
              <a:t>DE → F	(4)</a:t>
            </a:r>
            <a:endParaRPr lang="en-IN" sz="1800" dirty="0"/>
          </a:p>
          <a:p>
            <a:r>
              <a:rPr lang="en-US" sz="1800" dirty="0"/>
              <a:t>DE → DEF	</a:t>
            </a:r>
            <a:endParaRPr lang="en-US" sz="1800" dirty="0" smtClean="0"/>
          </a:p>
          <a:p>
            <a:r>
              <a:rPr lang="en-US" sz="1800" dirty="0" smtClean="0"/>
              <a:t>DE </a:t>
            </a:r>
            <a:r>
              <a:rPr lang="en-US" sz="1800" dirty="0"/>
              <a:t>is not a key 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B0F0"/>
                </a:solidFill>
              </a:rPr>
              <a:t>Keys </a:t>
            </a:r>
            <a:r>
              <a:rPr lang="en-US" sz="1800" b="1" dirty="0">
                <a:solidFill>
                  <a:srgbClr val="00B0F0"/>
                </a:solidFill>
              </a:rPr>
              <a:t>are: AE, BE, </a:t>
            </a:r>
            <a:r>
              <a:rPr lang="en-US" sz="1800" b="1" dirty="0" smtClean="0">
                <a:solidFill>
                  <a:srgbClr val="00B0F0"/>
                </a:solidFill>
              </a:rPr>
              <a:t>CE</a:t>
            </a:r>
          </a:p>
          <a:p>
            <a:r>
              <a:rPr lang="en-US" sz="1800" b="1" dirty="0" smtClean="0">
                <a:solidFill>
                  <a:srgbClr val="00B0F0"/>
                </a:solidFill>
              </a:rPr>
              <a:t>Not FFD as D depends only on C, so R is in 1NF.</a:t>
            </a:r>
            <a:endParaRPr lang="en-IN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closure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00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Given a set F set of functional dependencies, there are certain other functional dependencies that are logically implied by F.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For example:  If  A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B and  B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C,  then we can infer that A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C</a:t>
            </a: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The set of </a:t>
            </a:r>
            <a:r>
              <a:rPr lang="en-US" sz="1600" dirty="0">
                <a:solidFill>
                  <a:schemeClr val="tx2"/>
                </a:solidFill>
              </a:rPr>
              <a:t>all</a:t>
            </a:r>
            <a:r>
              <a:rPr lang="en-US" sz="1600" dirty="0"/>
              <a:t> functional dependencies logically implied by F is the </a:t>
            </a:r>
            <a:r>
              <a:rPr lang="en-US" sz="1600" dirty="0">
                <a:solidFill>
                  <a:schemeClr val="tx2"/>
                </a:solidFill>
              </a:rPr>
              <a:t>closure</a:t>
            </a:r>
            <a:r>
              <a:rPr lang="en-US" sz="1600" dirty="0"/>
              <a:t> of F.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We denote the closure of F by </a:t>
            </a:r>
            <a:r>
              <a:rPr lang="en-US" sz="1600" dirty="0">
                <a:solidFill>
                  <a:schemeClr val="tx2"/>
                </a:solidFill>
              </a:rPr>
              <a:t>F</a:t>
            </a:r>
            <a:r>
              <a:rPr lang="en-US" sz="1600" baseline="30000" dirty="0" smtClean="0">
                <a:solidFill>
                  <a:schemeClr val="tx2"/>
                </a:solidFill>
              </a:rPr>
              <a:t>+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</a:p>
          <a:p>
            <a:pPr>
              <a:tabLst>
                <a:tab pos="803275" algn="l"/>
              </a:tabLst>
            </a:pPr>
            <a:r>
              <a:rPr lang="en-US" sz="1600" dirty="0"/>
              <a:t>R = (A, B, C, G, H, I)</a:t>
            </a:r>
            <a:br>
              <a:rPr lang="en-US" sz="1600" dirty="0"/>
            </a:br>
            <a:r>
              <a:rPr lang="en-US" sz="1600" dirty="0"/>
              <a:t>F = { </a:t>
            </a:r>
            <a:r>
              <a:rPr lang="en-US" sz="1600" dirty="0" smtClean="0">
                <a:sym typeface="Iconic Symbols Ext" pitchFamily="2" charset="2"/>
              </a:rPr>
              <a:t>A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B</a:t>
            </a:r>
            <a:br>
              <a:rPr lang="en-US" sz="1600" dirty="0">
                <a:sym typeface="Monotype Sorts" pitchFamily="2" charset="2"/>
              </a:rPr>
            </a:br>
            <a:r>
              <a:rPr lang="en-US" sz="1600" dirty="0" smtClean="0">
                <a:sym typeface="Monotype Sorts" pitchFamily="2" charset="2"/>
              </a:rPr>
              <a:t>        </a:t>
            </a:r>
            <a:r>
              <a:rPr lang="en-US" sz="1600" dirty="0" smtClean="0">
                <a:sym typeface="Iconic Symbols Ext" pitchFamily="2" charset="2"/>
              </a:rPr>
              <a:t>A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C</a:t>
            </a:r>
            <a:br>
              <a:rPr lang="en-US" sz="1600" dirty="0">
                <a:sym typeface="Monotype Sorts" pitchFamily="2" charset="2"/>
              </a:rPr>
            </a:br>
            <a:r>
              <a:rPr lang="en-US" sz="1600" dirty="0" smtClean="0">
                <a:sym typeface="Monotype Sorts" pitchFamily="2" charset="2"/>
              </a:rPr>
              <a:t>        </a:t>
            </a:r>
            <a:r>
              <a:rPr lang="en-US" sz="1600" dirty="0" smtClean="0">
                <a:sym typeface="Iconic Symbols Ext" pitchFamily="2" charset="2"/>
              </a:rPr>
              <a:t>CG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H</a:t>
            </a:r>
            <a:br>
              <a:rPr lang="en-US" sz="1600" dirty="0">
                <a:sym typeface="Monotype Sorts" pitchFamily="2" charset="2"/>
              </a:rPr>
            </a:br>
            <a:r>
              <a:rPr lang="en-US" sz="1600" dirty="0" smtClean="0">
                <a:sym typeface="Monotype Sorts" pitchFamily="2" charset="2"/>
              </a:rPr>
              <a:t>        </a:t>
            </a:r>
            <a:r>
              <a:rPr lang="en-US" sz="1600" dirty="0" smtClean="0">
                <a:sym typeface="Iconic Symbols Ext" pitchFamily="2" charset="2"/>
              </a:rPr>
              <a:t>CG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I</a:t>
            </a:r>
            <a:br>
              <a:rPr lang="en-US" sz="1600" dirty="0">
                <a:sym typeface="Monotype Sorts" pitchFamily="2" charset="2"/>
              </a:rPr>
            </a:br>
            <a:r>
              <a:rPr lang="en-US" sz="1600" dirty="0" smtClean="0">
                <a:sym typeface="Monotype Sorts" pitchFamily="2" charset="2"/>
              </a:rPr>
              <a:t>        </a:t>
            </a:r>
            <a:r>
              <a:rPr lang="en-US" sz="1600" dirty="0" smtClean="0">
                <a:sym typeface="Iconic Symbols Ext" pitchFamily="2" charset="2"/>
              </a:rPr>
              <a:t>B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H}</a:t>
            </a:r>
            <a:endParaRPr lang="en-US" sz="1600" dirty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sz="1600" dirty="0" smtClean="0">
                <a:sym typeface="MS LineDraw" pitchFamily="49" charset="2"/>
              </a:rPr>
              <a:t>Some </a:t>
            </a:r>
            <a:r>
              <a:rPr lang="en-US" sz="1600" dirty="0">
                <a:sym typeface="MS LineDraw" pitchFamily="49" charset="2"/>
              </a:rPr>
              <a:t>members of F</a:t>
            </a:r>
            <a:r>
              <a:rPr lang="en-US" sz="1600" baseline="30000" dirty="0">
                <a:sym typeface="MS LineDraw" pitchFamily="49" charset="2"/>
              </a:rPr>
              <a:t>+</a:t>
            </a:r>
            <a:endParaRPr lang="en-US" sz="1600" dirty="0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600" dirty="0">
                <a:sym typeface="Monotype Sorts" pitchFamily="2" charset="2"/>
              </a:rPr>
              <a:t>A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H        </a:t>
            </a:r>
          </a:p>
          <a:p>
            <a:pPr lvl="2">
              <a:tabLst>
                <a:tab pos="803275" algn="l"/>
              </a:tabLst>
            </a:pPr>
            <a:r>
              <a:rPr lang="en-US" sz="1600" dirty="0">
                <a:sym typeface="Monotype Sorts" pitchFamily="2" charset="2"/>
              </a:rPr>
              <a:t>by transitivity from </a:t>
            </a:r>
            <a:r>
              <a:rPr lang="en-US" sz="1600" dirty="0">
                <a:sym typeface="Iconic Symbols Ext" pitchFamily="2" charset="2"/>
              </a:rPr>
              <a:t>A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B and </a:t>
            </a:r>
            <a:r>
              <a:rPr lang="en-US" sz="1600" dirty="0">
                <a:sym typeface="Iconic Symbols Ext" pitchFamily="2" charset="2"/>
              </a:rPr>
              <a:t>B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H</a:t>
            </a:r>
          </a:p>
          <a:p>
            <a:pPr lvl="1">
              <a:tabLst>
                <a:tab pos="803275" algn="l"/>
              </a:tabLst>
            </a:pPr>
            <a:r>
              <a:rPr lang="en-US" sz="1600" dirty="0">
                <a:sym typeface="Monotype Sorts" pitchFamily="2" charset="2"/>
              </a:rPr>
              <a:t>AG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I       </a:t>
            </a:r>
          </a:p>
          <a:p>
            <a:pPr lvl="2">
              <a:tabLst>
                <a:tab pos="803275" algn="l"/>
              </a:tabLst>
            </a:pPr>
            <a:r>
              <a:rPr lang="en-US" sz="1600" dirty="0">
                <a:sym typeface="Monotype Sorts" pitchFamily="2" charset="2"/>
              </a:rPr>
              <a:t>by augmenting </a:t>
            </a:r>
            <a:r>
              <a:rPr lang="en-US" sz="1600" dirty="0">
                <a:sym typeface="Iconic Symbols Ext" pitchFamily="2" charset="2"/>
              </a:rPr>
              <a:t>A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C with G, to get </a:t>
            </a:r>
            <a:r>
              <a:rPr lang="en-US" sz="1600" dirty="0">
                <a:sym typeface="Iconic Symbols Ext" pitchFamily="2" charset="2"/>
              </a:rPr>
              <a:t>AG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CG </a:t>
            </a:r>
            <a:br>
              <a:rPr lang="en-US" sz="1600" dirty="0">
                <a:sym typeface="Monotype Sorts" pitchFamily="2" charset="2"/>
              </a:rPr>
            </a:br>
            <a:r>
              <a:rPr lang="en-US" sz="1600" dirty="0">
                <a:sym typeface="Monotype Sorts" pitchFamily="2" charset="2"/>
              </a:rPr>
              <a:t>                   and then transitivity with </a:t>
            </a:r>
            <a:r>
              <a:rPr lang="en-US" sz="1600" dirty="0">
                <a:sym typeface="Iconic Symbols Ext" pitchFamily="2" charset="2"/>
              </a:rPr>
              <a:t>CG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I </a:t>
            </a:r>
          </a:p>
          <a:p>
            <a:pPr lvl="1">
              <a:tabLst>
                <a:tab pos="803275" algn="l"/>
              </a:tabLst>
            </a:pPr>
            <a:r>
              <a:rPr lang="en-US" sz="1600" dirty="0">
                <a:sym typeface="Monotype Sorts" pitchFamily="2" charset="2"/>
              </a:rPr>
              <a:t>CG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HI     </a:t>
            </a:r>
          </a:p>
          <a:p>
            <a:pPr lvl="2">
              <a:tabLst>
                <a:tab pos="803275" algn="l"/>
              </a:tabLst>
            </a:pPr>
            <a:r>
              <a:rPr lang="en-US" sz="1600" dirty="0">
                <a:sym typeface="Monotype Sorts" pitchFamily="2" charset="2"/>
              </a:rPr>
              <a:t>by augmenting </a:t>
            </a:r>
            <a:r>
              <a:rPr lang="en-US" sz="1600" dirty="0">
                <a:sym typeface="Iconic Symbols Ext" pitchFamily="2" charset="2"/>
              </a:rPr>
              <a:t>CG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I to infer </a:t>
            </a:r>
            <a:r>
              <a:rPr lang="en-US" sz="1600" dirty="0">
                <a:sym typeface="Iconic Symbols Ext" pitchFamily="2" charset="2"/>
              </a:rPr>
              <a:t>CG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CGI,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 sz="1600" dirty="0">
                <a:sym typeface="Monotype Sorts" pitchFamily="2" charset="2"/>
              </a:rPr>
              <a:t>    and augmenting of </a:t>
            </a:r>
            <a:r>
              <a:rPr lang="en-US" sz="1600" dirty="0">
                <a:sym typeface="Iconic Symbols Ext" pitchFamily="2" charset="2"/>
              </a:rPr>
              <a:t>CG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H to infer </a:t>
            </a:r>
            <a:r>
              <a:rPr lang="en-US" sz="1600" dirty="0">
                <a:sym typeface="Iconic Symbols Ext" pitchFamily="2" charset="2"/>
              </a:rPr>
              <a:t>CGI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ym typeface="Monotype Sorts" pitchFamily="2" charset="2"/>
              </a:rPr>
              <a:t> HI, </a:t>
            </a:r>
            <a:r>
              <a:rPr lang="en-US" sz="1600" dirty="0" smtClean="0">
                <a:sym typeface="Monotype Sorts" pitchFamily="2" charset="2"/>
              </a:rPr>
              <a:t>and </a:t>
            </a:r>
            <a:r>
              <a:rPr lang="en-US" sz="1600" dirty="0">
                <a:sym typeface="Monotype Sorts" pitchFamily="2" charset="2"/>
              </a:rPr>
              <a:t>then </a:t>
            </a:r>
            <a:r>
              <a:rPr lang="en-US" sz="1600" dirty="0" smtClean="0">
                <a:sym typeface="Monotype Sorts" pitchFamily="2" charset="2"/>
              </a:rPr>
              <a:t>transitivity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attribute closure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229531"/>
            <a:ext cx="6553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/>
              <a:t>F = </a:t>
            </a:r>
            <a:r>
              <a:rPr lang="en-US" sz="2000" dirty="0" smtClean="0"/>
              <a:t>{   </a:t>
            </a:r>
            <a:r>
              <a:rPr lang="en-US" sz="2000" dirty="0" smtClean="0">
                <a:sym typeface="Iconic Symbols Ext" pitchFamily="2" charset="2"/>
              </a:rPr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</a:t>
            </a:r>
            <a:br>
              <a:rPr lang="en-US" sz="2000" dirty="0">
                <a:sym typeface="Monotype Sorts" pitchFamily="2" charset="2"/>
              </a:rPr>
            </a:br>
            <a:r>
              <a:rPr lang="en-US" sz="2000" dirty="0">
                <a:sym typeface="Monotype Sorts" pitchFamily="2" charset="2"/>
              </a:rPr>
              <a:t>	</a:t>
            </a:r>
            <a:r>
              <a:rPr lang="en-US" sz="2000" dirty="0">
                <a:sym typeface="Iconic Symbols Ext" pitchFamily="2" charset="2"/>
              </a:rPr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C </a:t>
            </a:r>
            <a:br>
              <a:rPr lang="en-US" sz="2000" dirty="0">
                <a:sym typeface="Monotype Sorts" pitchFamily="2" charset="2"/>
              </a:rPr>
            </a:br>
            <a:r>
              <a:rPr lang="en-US" sz="2000" dirty="0">
                <a:sym typeface="Monotype Sorts" pitchFamily="2" charset="2"/>
              </a:rPr>
              <a:t>	</a:t>
            </a:r>
            <a:r>
              <a:rPr lang="en-US" sz="2000" dirty="0">
                <a:sym typeface="Iconic Symbols Ext" pitchFamily="2" charset="2"/>
              </a:rPr>
              <a:t>CG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H</a:t>
            </a:r>
            <a:br>
              <a:rPr lang="en-US" sz="2000" dirty="0">
                <a:sym typeface="Monotype Sorts" pitchFamily="2" charset="2"/>
              </a:rPr>
            </a:br>
            <a:r>
              <a:rPr lang="en-US" sz="2000" dirty="0">
                <a:sym typeface="Monotype Sorts" pitchFamily="2" charset="2"/>
              </a:rPr>
              <a:t>	</a:t>
            </a:r>
            <a:r>
              <a:rPr lang="en-US" sz="2000" dirty="0">
                <a:sym typeface="Iconic Symbols Ext" pitchFamily="2" charset="2"/>
              </a:rPr>
              <a:t>CG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I</a:t>
            </a:r>
            <a:br>
              <a:rPr lang="en-US" sz="2000" dirty="0">
                <a:sym typeface="Monotype Sorts" pitchFamily="2" charset="2"/>
              </a:rPr>
            </a:br>
            <a:r>
              <a:rPr lang="en-US" sz="2000" dirty="0">
                <a:sym typeface="Monotype Sorts" pitchFamily="2" charset="2"/>
              </a:rPr>
              <a:t>	</a:t>
            </a:r>
            <a:r>
              <a:rPr lang="en-US" sz="2000" dirty="0">
                <a:sym typeface="Iconic Symbols Ext" pitchFamily="2" charset="2"/>
              </a:rPr>
              <a:t>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H</a:t>
            </a:r>
            <a:r>
              <a:rPr lang="en-US" sz="2000" dirty="0" smtClean="0">
                <a:sym typeface="Monotype Sorts" pitchFamily="2" charset="2"/>
              </a:rPr>
              <a:t>}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MS LineDraw" pitchFamily="49" charset="2"/>
              </a:rPr>
              <a:t>(</a:t>
            </a:r>
            <a:r>
              <a:rPr lang="en-US" sz="2000" dirty="0" smtClean="0">
                <a:sym typeface="MS LineDraw" pitchFamily="49" charset="2"/>
              </a:rPr>
              <a:t>A)</a:t>
            </a:r>
            <a:r>
              <a:rPr lang="en-US" sz="2000" baseline="30000" dirty="0" smtClean="0">
                <a:sym typeface="MS LineDraw" pitchFamily="49" charset="2"/>
              </a:rPr>
              <a:t>+</a:t>
            </a:r>
            <a:endParaRPr lang="en-US" sz="2000" dirty="0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Iconic Symbols Ext" pitchFamily="2" charset="2"/>
              </a:rPr>
              <a:t>	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 smtClean="0">
                <a:sym typeface="Monotype Sorts" pitchFamily="2" charset="2"/>
              </a:rPr>
              <a:t>A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Iconic Symbols Ext" pitchFamily="2" charset="2"/>
              </a:rPr>
              <a:t>	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 smtClean="0">
                <a:sym typeface="Monotype Sorts" pitchFamily="2" charset="2"/>
              </a:rPr>
              <a:t>AB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Monotype Sorts" pitchFamily="2" charset="2"/>
              </a:rPr>
              <a:t>	</a:t>
            </a:r>
            <a:r>
              <a:rPr lang="en-US" sz="2000" dirty="0" smtClean="0">
                <a:sym typeface="Iconic Symbols Ext" pitchFamily="2" charset="2"/>
              </a:rPr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 smtClean="0">
                <a:sym typeface="Monotype Sorts" pitchFamily="2" charset="2"/>
              </a:rPr>
              <a:t>ABC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Monotype Sorts" pitchFamily="2" charset="2"/>
              </a:rPr>
              <a:t>	A</a:t>
            </a:r>
            <a:r>
              <a:rPr lang="en-US" sz="2000" dirty="0">
                <a:sym typeface="Symbol" pitchFamily="18" charset="2"/>
              </a:rPr>
              <a:t> 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 smtClean="0">
                <a:sym typeface="Monotype Sorts" pitchFamily="2" charset="2"/>
              </a:rPr>
              <a:t>ABCH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MS LineDraw" pitchFamily="49" charset="2"/>
              </a:rPr>
              <a:t>(A</a:t>
            </a:r>
            <a:r>
              <a:rPr lang="en-US" sz="2000" dirty="0" smtClean="0">
                <a:sym typeface="MS LineDraw" pitchFamily="49" charset="2"/>
              </a:rPr>
              <a:t>)</a:t>
            </a:r>
            <a:r>
              <a:rPr lang="en-US" sz="2000" baseline="30000" dirty="0" smtClean="0">
                <a:sym typeface="MS LineDraw" pitchFamily="49" charset="2"/>
              </a:rPr>
              <a:t>+ </a:t>
            </a:r>
            <a:r>
              <a:rPr lang="en-US" sz="2000" dirty="0" smtClean="0">
                <a:sym typeface="MS LineDraw" pitchFamily="49" charset="2"/>
              </a:rPr>
              <a:t>is ABCH</a:t>
            </a:r>
            <a:endParaRPr lang="en-US" sz="2000" dirty="0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sz="2000" dirty="0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MS LineDraw" pitchFamily="49" charset="2"/>
              </a:rPr>
              <a:t>(AG)</a:t>
            </a:r>
            <a:r>
              <a:rPr lang="en-US" sz="2000" baseline="30000" dirty="0">
                <a:sym typeface="MS LineDraw" pitchFamily="49" charset="2"/>
              </a:rPr>
              <a:t>+</a:t>
            </a:r>
            <a:endParaRPr lang="en-US" sz="2000" dirty="0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MS LineDraw" pitchFamily="49" charset="2"/>
              </a:rPr>
              <a:t>	</a:t>
            </a:r>
            <a:r>
              <a:rPr lang="en-US" sz="2000" dirty="0">
                <a:sym typeface="Iconic Symbols Ext" pitchFamily="2" charset="2"/>
              </a:rPr>
              <a:t> </a:t>
            </a:r>
            <a:r>
              <a:rPr lang="en-US" sz="2000" dirty="0" smtClean="0">
                <a:sym typeface="Iconic Symbols Ext" pitchFamily="2" charset="2"/>
              </a:rPr>
              <a:t>AG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 smtClean="0">
                <a:sym typeface="MS LineDraw" pitchFamily="49" charset="2"/>
              </a:rPr>
              <a:t> AG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MS LineDraw" pitchFamily="49" charset="2"/>
              </a:rPr>
              <a:t>	</a:t>
            </a:r>
            <a:r>
              <a:rPr lang="en-US" sz="2000" dirty="0">
                <a:sym typeface="Iconic Symbols Ext" pitchFamily="2" charset="2"/>
              </a:rPr>
              <a:t> AG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 smtClean="0">
                <a:sym typeface="MS LineDraw" pitchFamily="49" charset="2"/>
              </a:rPr>
              <a:t> AGBC</a:t>
            </a:r>
            <a:r>
              <a:rPr lang="en-US" sz="2000" dirty="0">
                <a:sym typeface="MS LineDraw" pitchFamily="49" charset="2"/>
              </a:rPr>
              <a:t>	(A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C and A </a:t>
            </a:r>
            <a:r>
              <a:rPr lang="en-US" sz="2000" dirty="0">
                <a:sym typeface="Symbol" pitchFamily="18" charset="2"/>
              </a:rPr>
              <a:t> B)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>
                <a:sym typeface="Iconic Symbols Ext" pitchFamily="2" charset="2"/>
              </a:rPr>
              <a:t> AG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 smtClean="0">
                <a:sym typeface="MS LineDraw" pitchFamily="49" charset="2"/>
              </a:rPr>
              <a:t> </a:t>
            </a:r>
            <a:r>
              <a:rPr lang="en-US" sz="2000" dirty="0">
                <a:sym typeface="MS LineDraw" pitchFamily="49" charset="2"/>
              </a:rPr>
              <a:t>ABCG</a:t>
            </a:r>
            <a:r>
              <a:rPr lang="en-US" sz="2000" dirty="0">
                <a:sym typeface="Monotype Sorts" pitchFamily="2" charset="2"/>
              </a:rPr>
              <a:t>H	(CG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H and CG </a:t>
            </a:r>
            <a:r>
              <a:rPr lang="en-US" sz="2000" dirty="0">
                <a:sym typeface="Symbol" pitchFamily="18" charset="2"/>
              </a:rPr>
              <a:t> AGBC)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>
                <a:sym typeface="Iconic Symbols Ext" pitchFamily="2" charset="2"/>
              </a:rPr>
              <a:t> AG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 smtClean="0">
                <a:sym typeface="MS LineDraw" pitchFamily="49" charset="2"/>
              </a:rPr>
              <a:t> </a:t>
            </a:r>
            <a:r>
              <a:rPr lang="en-US" sz="2000" dirty="0">
                <a:sym typeface="MS LineDraw" pitchFamily="49" charset="2"/>
              </a:rPr>
              <a:t>ABCG</a:t>
            </a:r>
            <a:r>
              <a:rPr lang="en-US" sz="2000" dirty="0">
                <a:sym typeface="Monotype Sorts" pitchFamily="2" charset="2"/>
              </a:rPr>
              <a:t>HI	(CG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I and CG </a:t>
            </a:r>
            <a:r>
              <a:rPr lang="en-US" sz="2000" dirty="0">
                <a:sym typeface="Symbol" pitchFamily="18" charset="2"/>
              </a:rPr>
              <a:t> AGBCH</a:t>
            </a:r>
            <a:r>
              <a:rPr lang="en-US" sz="2000" dirty="0" smtClean="0">
                <a:sym typeface="Symbol" pitchFamily="18" charset="2"/>
              </a:rPr>
              <a:t>)</a:t>
            </a:r>
            <a:endParaRPr lang="en-IN" sz="2000" dirty="0">
              <a:sym typeface="Symbol" pitchFamily="18" charset="2"/>
            </a:endParaRPr>
          </a:p>
          <a:p>
            <a:pPr marL="304800" indent="-3048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>
                <a:sym typeface="MS LineDraw" pitchFamily="49" charset="2"/>
              </a:rPr>
              <a:t>(</a:t>
            </a:r>
            <a:r>
              <a:rPr lang="en-US" sz="2000" dirty="0" smtClean="0">
                <a:sym typeface="MS LineDraw" pitchFamily="49" charset="2"/>
              </a:rPr>
              <a:t>AG)</a:t>
            </a:r>
            <a:r>
              <a:rPr lang="en-US" sz="2000" baseline="30000" dirty="0" smtClean="0">
                <a:sym typeface="MS LineDraw" pitchFamily="49" charset="2"/>
              </a:rPr>
              <a:t>+ </a:t>
            </a:r>
            <a:r>
              <a:rPr lang="en-US" sz="2000" dirty="0">
                <a:sym typeface="MS LineDraw" pitchFamily="49" charset="2"/>
              </a:rPr>
              <a:t>is </a:t>
            </a:r>
            <a:r>
              <a:rPr lang="en-US" sz="2000" dirty="0" smtClean="0">
                <a:sym typeface="MS LineDraw" pitchFamily="49" charset="2"/>
              </a:rPr>
              <a:t>ABCGHI</a:t>
            </a:r>
            <a:endParaRPr lang="en-US" sz="20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uses of attribute closure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There are several uses of the attribute closure algorithm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Testing for </a:t>
            </a:r>
            <a:r>
              <a:rPr lang="en-US" sz="2000" dirty="0" err="1"/>
              <a:t>superkey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To test if </a:t>
            </a:r>
            <a:r>
              <a:rPr lang="en-US" sz="2000" dirty="0">
                <a:sym typeface="Symbol" pitchFamily="18" charset="2"/>
              </a:rPr>
              <a:t> is a </a:t>
            </a:r>
            <a:r>
              <a:rPr lang="en-US" sz="2000" dirty="0" err="1">
                <a:sym typeface="Symbol" pitchFamily="18" charset="2"/>
              </a:rPr>
              <a:t>superkey</a:t>
            </a:r>
            <a:r>
              <a:rPr lang="en-US" sz="2000" dirty="0">
                <a:sym typeface="Symbol" pitchFamily="18" charset="2"/>
              </a:rPr>
              <a:t>, we compute </a:t>
            </a:r>
            <a:r>
              <a:rPr lang="en-US" sz="2000" baseline="30000" dirty="0">
                <a:sym typeface="Symbol" pitchFamily="18" charset="2"/>
              </a:rPr>
              <a:t>+,</a:t>
            </a:r>
            <a:r>
              <a:rPr lang="en-US" sz="2000" dirty="0">
                <a:sym typeface="Symbol" pitchFamily="18" charset="2"/>
              </a:rPr>
              <a:t> and check if </a:t>
            </a:r>
            <a:r>
              <a:rPr lang="en-US" sz="2000" baseline="30000" dirty="0">
                <a:sym typeface="Symbol" pitchFamily="18" charset="2"/>
              </a:rPr>
              <a:t>+ </a:t>
            </a:r>
            <a:r>
              <a:rPr lang="en-US" sz="2000" dirty="0">
                <a:sym typeface="Symbol" pitchFamily="18" charset="2"/>
              </a:rPr>
              <a:t>contains all attributes of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ym typeface="Symbol" pitchFamily="18" charset="2"/>
              </a:rPr>
              <a:t>Testing functional dependencies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ym typeface="Symbol" pitchFamily="18" charset="2"/>
              </a:rPr>
              <a:t>To check if a functional dependency    holds (or, in other words, is in F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sz="2000" dirty="0">
                <a:sym typeface="Symbol" pitchFamily="18" charset="2"/>
              </a:rPr>
              <a:t>), just check if   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ym typeface="Symbol" pitchFamily="18" charset="2"/>
              </a:rPr>
              <a:t>That is, we compute </a:t>
            </a:r>
            <a:r>
              <a:rPr lang="en-US" sz="2000" baseline="30000" dirty="0">
                <a:sym typeface="Symbol" pitchFamily="18" charset="2"/>
              </a:rPr>
              <a:t>+ </a:t>
            </a:r>
            <a:r>
              <a:rPr lang="en-US" sz="2000" dirty="0">
                <a:sym typeface="Symbol" pitchFamily="18" charset="2"/>
              </a:rPr>
              <a:t>by using attribute closure, and then check if it contains .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ym typeface="Symbol" pitchFamily="18" charset="2"/>
              </a:rPr>
              <a:t>Is a simple and cheap test, and very useful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ym typeface="Symbol" pitchFamily="18" charset="2"/>
              </a:rPr>
              <a:t>Computing closure of F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ym typeface="Symbol" pitchFamily="18" charset="2"/>
              </a:rPr>
              <a:t>For each   </a:t>
            </a:r>
            <a:r>
              <a:rPr lang="en-US" sz="2000" i="1" dirty="0">
                <a:sym typeface="Symbol" pitchFamily="18" charset="2"/>
              </a:rPr>
              <a:t>R, </a:t>
            </a:r>
            <a:r>
              <a:rPr lang="en-US" sz="2000" dirty="0">
                <a:sym typeface="Symbol" pitchFamily="18" charset="2"/>
              </a:rPr>
              <a:t>we find the closure 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sz="2000" dirty="0">
                <a:sym typeface="Symbol" pitchFamily="18" charset="2"/>
              </a:rPr>
              <a:t>, and for each </a:t>
            </a:r>
            <a:r>
              <a:rPr lang="en-US" sz="2000" i="1" dirty="0">
                <a:sym typeface="Symbol" pitchFamily="18" charset="2"/>
              </a:rPr>
              <a:t>S</a:t>
            </a:r>
            <a:r>
              <a:rPr lang="en-US" sz="2000" dirty="0">
                <a:sym typeface="Symbol" pitchFamily="18" charset="2"/>
              </a:rPr>
              <a:t>  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sz="2000" dirty="0">
                <a:sym typeface="Symbol" pitchFamily="18" charset="2"/>
              </a:rPr>
              <a:t>, we output a functional dependency   </a:t>
            </a:r>
            <a:r>
              <a:rPr lang="en-US" sz="2000" i="1" dirty="0">
                <a:sym typeface="Symbol" pitchFamily="18" charset="2"/>
              </a:rPr>
              <a:t>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canonical cover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6764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Sets of functional dependencies may have redundant dependencies that can be inferred from the others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For example:  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 is redundant in:   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B,  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C}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Parts of a functional dependency may be redundant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E.g.: on RHS: </a:t>
            </a:r>
            <a:r>
              <a:rPr lang="en-US" sz="2000" dirty="0" smtClean="0"/>
              <a:t>{</a:t>
            </a:r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B,  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C,   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CD}  can be simplified </a:t>
            </a:r>
            <a:r>
              <a:rPr lang="en-US" sz="2000" dirty="0" smtClean="0"/>
              <a:t>to -      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  {</a:t>
            </a:r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B,  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C,   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D} 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E.g.: on LHS:  </a:t>
            </a:r>
            <a:r>
              <a:rPr lang="en-US" sz="2000" dirty="0" smtClean="0"/>
              <a:t>{</a:t>
            </a:r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B,  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C,   AC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D}  can be simplified to </a:t>
            </a:r>
            <a:r>
              <a:rPr lang="en-US" sz="2000" dirty="0" smtClean="0"/>
              <a:t>–</a:t>
            </a:r>
          </a:p>
          <a:p>
            <a:pPr lvl="2"/>
            <a:r>
              <a:rPr lang="en-US" sz="2000" dirty="0" smtClean="0"/>
              <a:t>                         {</a:t>
            </a:r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B,  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C,   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D}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Intuitively, </a:t>
            </a:r>
            <a:r>
              <a:rPr lang="en-US" sz="2000" dirty="0">
                <a:solidFill>
                  <a:srgbClr val="00B050"/>
                </a:solidFill>
              </a:rPr>
              <a:t>a </a:t>
            </a:r>
            <a:r>
              <a:rPr lang="en-US" sz="2000" dirty="0" smtClean="0">
                <a:solidFill>
                  <a:srgbClr val="00B050"/>
                </a:solidFill>
              </a:rPr>
              <a:t>Canonical Cover </a:t>
            </a:r>
            <a:r>
              <a:rPr lang="en-US" sz="2000" dirty="0">
                <a:solidFill>
                  <a:srgbClr val="00B050"/>
                </a:solidFill>
              </a:rPr>
              <a:t>of F is a “minimal” set of functional dependencies equivalent to F</a:t>
            </a:r>
            <a:r>
              <a:rPr lang="en-US" sz="2000" dirty="0"/>
              <a:t>, having no redundant dependencies or redundant parts of </a:t>
            </a:r>
            <a:r>
              <a:rPr lang="en-US" sz="2000" dirty="0" smtClean="0"/>
              <a:t>dependencies.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extraneous attributes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553" y="1524000"/>
            <a:ext cx="800100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Example</a:t>
            </a:r>
            <a:r>
              <a:rPr lang="en-US" sz="2000" dirty="0"/>
              <a:t>: Given F = 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C, 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 }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B is extraneous in 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 because 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C, 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C} logically </a:t>
            </a:r>
            <a:r>
              <a:rPr lang="en-US" sz="2000" dirty="0" smtClean="0"/>
              <a:t>implies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 </a:t>
            </a:r>
            <a:r>
              <a:rPr lang="en-US" sz="2000" dirty="0" smtClean="0"/>
              <a:t>(i.e</a:t>
            </a:r>
            <a:r>
              <a:rPr lang="en-US" sz="2000" dirty="0"/>
              <a:t>. the result of dropping B from 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C).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Example:  Given F = 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C, 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CD}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 is extraneous in 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CD since  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C can be inferred even after deleting </a:t>
            </a:r>
            <a:r>
              <a:rPr lang="en-US" sz="2000" dirty="0" smtClean="0"/>
              <a:t>C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Final Fc is: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	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C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	</a:t>
            </a:r>
            <a:r>
              <a:rPr lang="en-US" sz="2000" dirty="0" smtClean="0"/>
              <a:t>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extraneous attributes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01000" cy="4498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Consider a set F of functional dependencies and the functional dependency </a:t>
            </a:r>
            <a:endParaRPr lang="en-US" sz="1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ym typeface="Symbol" pitchFamily="18" charset="2"/>
              </a:rPr>
              <a:t>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dirty="0">
                <a:sym typeface="Symbol" pitchFamily="18" charset="2"/>
              </a:rPr>
              <a:t> </a:t>
            </a:r>
            <a:r>
              <a:rPr lang="en-US" sz="1800" dirty="0">
                <a:sym typeface="Greek Symbols" pitchFamily="18" charset="2"/>
              </a:rPr>
              <a:t>in F.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ym typeface="Monotype Sorts" pitchFamily="2" charset="2"/>
              </a:rPr>
              <a:t>Attribute A is </a:t>
            </a:r>
            <a:r>
              <a:rPr lang="en-US" sz="1800" dirty="0">
                <a:solidFill>
                  <a:schemeClr val="tx2"/>
                </a:solidFill>
                <a:sym typeface="Monotype Sorts" pitchFamily="2" charset="2"/>
              </a:rPr>
              <a:t>extraneous </a:t>
            </a:r>
            <a:r>
              <a:rPr lang="en-US" sz="1800" dirty="0">
                <a:sym typeface="Monotype Sorts" pitchFamily="2" charset="2"/>
              </a:rPr>
              <a:t>in </a:t>
            </a:r>
            <a:r>
              <a:rPr lang="en-US" sz="1800" dirty="0">
                <a:sym typeface="Symbol" pitchFamily="18" charset="2"/>
              </a:rPr>
              <a:t></a:t>
            </a:r>
            <a:r>
              <a:rPr lang="en-US" sz="1800" dirty="0">
                <a:sym typeface="Greek Symbols" pitchFamily="18" charset="2"/>
              </a:rPr>
              <a:t> if A </a:t>
            </a:r>
            <a:r>
              <a:rPr lang="en-US" sz="1800" dirty="0">
                <a:sym typeface="Symbol" pitchFamily="18" charset="2"/>
              </a:rPr>
              <a:t> </a:t>
            </a:r>
            <a:r>
              <a:rPr lang="en-US" sz="1800" dirty="0">
                <a:sym typeface="Greek Symbols" pitchFamily="18" charset="2"/>
              </a:rPr>
              <a:t> </a:t>
            </a:r>
            <a:br>
              <a:rPr lang="en-US" sz="1800" dirty="0">
                <a:sym typeface="Greek Symbols" pitchFamily="18" charset="2"/>
              </a:rPr>
            </a:br>
            <a:r>
              <a:rPr lang="en-US" sz="1800" dirty="0">
                <a:sym typeface="Greek Symbols" pitchFamily="18" charset="2"/>
              </a:rPr>
              <a:t>   and F logically implies (F – {</a:t>
            </a:r>
            <a:r>
              <a:rPr lang="en-US" sz="1800" dirty="0">
                <a:sym typeface="Symbol" pitchFamily="18" charset="2"/>
              </a:rPr>
              <a:t></a:t>
            </a:r>
            <a:r>
              <a:rPr lang="en-US" sz="1800" dirty="0">
                <a:sym typeface="Greek Symbols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dirty="0">
                <a:sym typeface="Symbol" pitchFamily="18" charset="2"/>
              </a:rPr>
              <a:t></a:t>
            </a:r>
            <a:r>
              <a:rPr lang="en-US" sz="1800" dirty="0">
                <a:sym typeface="Greek Symbols" pitchFamily="18" charset="2"/>
              </a:rPr>
              <a:t>}) </a:t>
            </a:r>
            <a:r>
              <a:rPr lang="en-US" sz="1800" dirty="0">
                <a:sym typeface="Symbol" pitchFamily="18" charset="2"/>
              </a:rPr>
              <a:t> {(</a:t>
            </a:r>
            <a:r>
              <a:rPr lang="en-US" sz="1800" dirty="0">
                <a:sym typeface="Greek Symbols" pitchFamily="18" charset="2"/>
              </a:rPr>
              <a:t>  – A)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dirty="0">
                <a:sym typeface="Symbol" pitchFamily="18" charset="2"/>
              </a:rPr>
              <a:t></a:t>
            </a:r>
            <a:r>
              <a:rPr lang="en-US" sz="1800" dirty="0">
                <a:sym typeface="Greek Symbols" pitchFamily="18" charset="2"/>
              </a:rPr>
              <a:t>}.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ym typeface="Greek Symbols" pitchFamily="18" charset="2"/>
              </a:rPr>
              <a:t>Attribute A is </a:t>
            </a:r>
            <a:r>
              <a:rPr lang="en-US" sz="1800" dirty="0">
                <a:solidFill>
                  <a:schemeClr val="tx2"/>
                </a:solidFill>
                <a:sym typeface="Greek Symbols" pitchFamily="18" charset="2"/>
              </a:rPr>
              <a:t>extraneous</a:t>
            </a:r>
            <a:r>
              <a:rPr lang="en-US" sz="1800" dirty="0">
                <a:sym typeface="Greek Symbols" pitchFamily="18" charset="2"/>
              </a:rPr>
              <a:t> in </a:t>
            </a:r>
            <a:r>
              <a:rPr lang="en-US" sz="1800" dirty="0">
                <a:sym typeface="Symbol" pitchFamily="18" charset="2"/>
              </a:rPr>
              <a:t></a:t>
            </a:r>
            <a:r>
              <a:rPr lang="en-US" sz="1800" dirty="0">
                <a:sym typeface="Greek Symbols" pitchFamily="18" charset="2"/>
              </a:rPr>
              <a:t> if A </a:t>
            </a:r>
            <a:r>
              <a:rPr lang="en-US" sz="1800" dirty="0">
                <a:sym typeface="Symbol" pitchFamily="18" charset="2"/>
              </a:rPr>
              <a:t> </a:t>
            </a:r>
            <a:r>
              <a:rPr lang="en-US" sz="1800" dirty="0">
                <a:sym typeface="Greek Symbols" pitchFamily="18" charset="2"/>
              </a:rPr>
              <a:t> </a:t>
            </a:r>
            <a:br>
              <a:rPr lang="en-US" sz="1800" dirty="0">
                <a:sym typeface="Greek Symbols" pitchFamily="18" charset="2"/>
              </a:rPr>
            </a:br>
            <a:r>
              <a:rPr lang="en-US" sz="1800" dirty="0">
                <a:sym typeface="Greek Symbols" pitchFamily="18" charset="2"/>
              </a:rPr>
              <a:t>  and the set of functional dependencies </a:t>
            </a:r>
            <a:br>
              <a:rPr lang="en-US" sz="1800" dirty="0">
                <a:sym typeface="Greek Symbols" pitchFamily="18" charset="2"/>
              </a:rPr>
            </a:br>
            <a:r>
              <a:rPr lang="en-US" sz="1800" dirty="0">
                <a:sym typeface="Greek Symbols" pitchFamily="18" charset="2"/>
              </a:rPr>
              <a:t>  (F  – {</a:t>
            </a:r>
            <a:r>
              <a:rPr lang="en-US" sz="1800" dirty="0">
                <a:sym typeface="Symbol" pitchFamily="18" charset="2"/>
              </a:rPr>
              <a:t></a:t>
            </a:r>
            <a:r>
              <a:rPr lang="en-US" sz="1800" dirty="0">
                <a:sym typeface="Greek Symbols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dirty="0">
                <a:sym typeface="Symbol" pitchFamily="18" charset="2"/>
              </a:rPr>
              <a:t></a:t>
            </a:r>
            <a:r>
              <a:rPr lang="en-US" sz="1800" dirty="0">
                <a:sym typeface="Greek Symbols" pitchFamily="18" charset="2"/>
              </a:rPr>
              <a:t>}) </a:t>
            </a:r>
            <a:r>
              <a:rPr lang="en-US" sz="1800" dirty="0">
                <a:sym typeface="Symbol" pitchFamily="18" charset="2"/>
              </a:rPr>
              <a:t> {</a:t>
            </a:r>
            <a:r>
              <a:rPr lang="en-US" sz="1800" dirty="0">
                <a:sym typeface="Greek Symbols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Greek Symbols" pitchFamily="18" charset="2"/>
              </a:rPr>
              <a:t>(</a:t>
            </a:r>
            <a:r>
              <a:rPr lang="en-US" sz="1800" dirty="0">
                <a:sym typeface="Symbol" pitchFamily="18" charset="2"/>
              </a:rPr>
              <a:t></a:t>
            </a:r>
            <a:r>
              <a:rPr lang="en-US" sz="1800" dirty="0">
                <a:sym typeface="Greek Symbols" pitchFamily="18" charset="2"/>
              </a:rPr>
              <a:t> – A)} logically implies F.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ym typeface="Greek Symbols" pitchFamily="18" charset="2"/>
              </a:rPr>
              <a:t>Note: implication in the opposite direction is trivial in each of the cases above, since a “stronger” functional dependency always implies a weaker </a:t>
            </a:r>
            <a:r>
              <a:rPr lang="en-US" sz="1800" dirty="0" smtClean="0">
                <a:sym typeface="Greek Symbols" pitchFamily="18" charset="2"/>
              </a:rPr>
              <a:t>one</a:t>
            </a:r>
            <a:endParaRPr lang="en-US" sz="1800" dirty="0"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040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77724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functional dependencies</a:t>
            </a:r>
            <a:endParaRPr lang="en-IN" sz="2800" b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229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If X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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Y holds, X is called the </a:t>
            </a:r>
            <a:r>
              <a:rPr lang="en-US" sz="1800" i="1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determinant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cs typeface="Times New Roman" pitchFamily="18" charset="0"/>
              </a:rPr>
              <a:t> </a:t>
            </a:r>
            <a:r>
              <a:rPr lang="en-US" sz="1800" dirty="0">
                <a:solidFill>
                  <a:schemeClr val="accent2"/>
                </a:solidFill>
                <a:cs typeface="Times New Roman" pitchFamily="18" charset="0"/>
              </a:rPr>
              <a:t>If K is a key of R</a:t>
            </a:r>
            <a:r>
              <a:rPr lang="en-US" sz="1800" dirty="0">
                <a:cs typeface="Times New Roman" pitchFamily="18" charset="0"/>
              </a:rPr>
              <a:t>, then </a:t>
            </a:r>
            <a:r>
              <a:rPr lang="en-US" sz="1800" dirty="0">
                <a:solidFill>
                  <a:schemeClr val="accent2"/>
                </a:solidFill>
                <a:cs typeface="Times New Roman" pitchFamily="18" charset="0"/>
              </a:rPr>
              <a:t>K functionally determines all attributes in R </a:t>
            </a:r>
            <a:r>
              <a:rPr lang="en-US" sz="1800" dirty="0">
                <a:cs typeface="Times New Roman" pitchFamily="18" charset="0"/>
              </a:rPr>
              <a:t>{</a:t>
            </a:r>
            <a:r>
              <a:rPr lang="en-US" sz="1800" dirty="0" smtClean="0">
                <a:cs typeface="Times New Roman" pitchFamily="18" charset="0"/>
              </a:rPr>
              <a:t>since two tuples (records) of a relation (table) are never same}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800" dirty="0">
              <a:cs typeface="Times New Roman" pitchFamily="18" charset="0"/>
            </a:endParaRPr>
          </a:p>
          <a:p>
            <a:pPr fontAlgn="auto">
              <a:spcAft>
                <a:spcPts val="600"/>
              </a:spcAft>
              <a:defRPr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    i.e. </a:t>
            </a:r>
            <a:r>
              <a:rPr lang="en-US" sz="1800" dirty="0" err="1" smtClean="0">
                <a:ea typeface="Tahoma" pitchFamily="34" charset="0"/>
                <a:cs typeface="Tahoma" pitchFamily="34" charset="0"/>
              </a:rPr>
              <a:t>empno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ename,hiredate,sal,comm,job,deptno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(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empno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is key)</a:t>
            </a:r>
          </a:p>
          <a:p>
            <a:pPr marL="285750" indent="-285750" fontAlgn="auto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e.g.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empno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hiredate</a:t>
            </a:r>
            <a:endParaRPr lang="en-US" sz="1800" dirty="0" smtClean="0">
              <a:ea typeface="Tahoma" pitchFamily="34" charset="0"/>
              <a:cs typeface="Tahoma" pitchFamily="34" charset="0"/>
              <a:sym typeface="Wingdings" charset="0"/>
            </a:endParaRPr>
          </a:p>
          <a:p>
            <a:pPr fontAlgn="auto">
              <a:spcAft>
                <a:spcPts val="600"/>
              </a:spcAft>
              <a:defRPr/>
            </a:pPr>
            <a:r>
              <a:rPr lang="en-US" sz="1800" dirty="0"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       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empno,ename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hiredate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(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hiredate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actually is not dependent </a:t>
            </a:r>
          </a:p>
          <a:p>
            <a:pPr fontAlgn="auto">
              <a:spcAft>
                <a:spcPts val="600"/>
              </a:spcAft>
              <a:defRPr/>
            </a:pPr>
            <a:r>
              <a:rPr lang="en-US" sz="1800" dirty="0"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                                               on both)</a:t>
            </a:r>
          </a:p>
          <a:p>
            <a:pPr fontAlgn="auto">
              <a:spcAft>
                <a:spcPts val="600"/>
              </a:spcAft>
              <a:defRPr/>
            </a:pPr>
            <a:r>
              <a:rPr lang="en-US" sz="1800" dirty="0"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  This is called </a:t>
            </a:r>
            <a:r>
              <a:rPr lang="en-US" sz="1800" b="1" dirty="0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charset="0"/>
              </a:rPr>
              <a:t>partial dependency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.</a:t>
            </a:r>
          </a:p>
          <a:p>
            <a:pPr marL="285750" indent="-285750" fontAlgn="auto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e.g.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seatno,subno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marks_obt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(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marks_obt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depends on both the </a:t>
            </a:r>
          </a:p>
          <a:p>
            <a:pPr fontAlgn="auto">
              <a:spcAft>
                <a:spcPts val="600"/>
              </a:spcAft>
              <a:defRPr/>
            </a:pPr>
            <a:r>
              <a:rPr lang="en-US" sz="1800" dirty="0">
                <a:ea typeface="Tahoma" pitchFamily="34" charset="0"/>
                <a:cs typeface="Tahoma" pitchFamily="34" charset="0"/>
                <a:sym typeface="Wingdings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				attributes)</a:t>
            </a:r>
          </a:p>
          <a:p>
            <a:pPr fontAlgn="auto">
              <a:spcAft>
                <a:spcPts val="600"/>
              </a:spcAft>
              <a:defRPr/>
            </a:pPr>
            <a:r>
              <a:rPr lang="en-US" sz="1800" dirty="0" smtClean="0">
                <a:ea typeface="Tahoma" pitchFamily="34" charset="0"/>
                <a:cs typeface="Tahoma" pitchFamily="34" charset="0"/>
                <a:sym typeface="Wingdings" charset="0"/>
              </a:rPr>
              <a:t>    This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charset="0"/>
              </a:rPr>
              <a:t>is called </a:t>
            </a:r>
            <a:r>
              <a:rPr lang="en-US" sz="1800" b="1" dirty="0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charset="0"/>
              </a:rPr>
              <a:t>Fully Functionally Dependent (FFD).</a:t>
            </a:r>
          </a:p>
          <a:p>
            <a:pPr fontAlgn="auto">
              <a:spcAft>
                <a:spcPts val="600"/>
              </a:spcAft>
              <a:defRPr/>
            </a:pPr>
            <a:endParaRPr lang="en-US" sz="1800" b="1" dirty="0" smtClean="0">
              <a:solidFill>
                <a:srgbClr val="00B0F0"/>
              </a:solidFill>
              <a:ea typeface="Tahoma" pitchFamily="34" charset="0"/>
              <a:cs typeface="Tahoma" pitchFamily="34" charset="0"/>
              <a:sym typeface="Wingdings" charset="0"/>
            </a:endParaRPr>
          </a:p>
          <a:p>
            <a:pPr marL="285750" indent="-285750" fontAlgn="auto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IN" sz="1800" dirty="0">
                <a:ea typeface="Tahoma" pitchFamily="34" charset="0"/>
                <a:cs typeface="Tahoma" pitchFamily="34" charset="0"/>
                <a:sym typeface="Wingdings" charset="0"/>
              </a:rPr>
              <a:t>A </a:t>
            </a:r>
            <a:r>
              <a:rPr lang="en-IN" sz="1800" b="1" dirty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charset="0"/>
              </a:rPr>
              <a:t>trivial </a:t>
            </a:r>
            <a:r>
              <a:rPr lang="en-IN" sz="1800" b="1" dirty="0" smtClean="0">
                <a:solidFill>
                  <a:srgbClr val="00B0F0"/>
                </a:solidFill>
                <a:ea typeface="Tahoma" pitchFamily="34" charset="0"/>
                <a:cs typeface="Tahoma" pitchFamily="34" charset="0"/>
                <a:sym typeface="Wingdings" charset="0"/>
              </a:rPr>
              <a:t>dependency </a:t>
            </a:r>
            <a:r>
              <a:rPr lang="en-IN" sz="1800" dirty="0">
                <a:ea typeface="Tahoma" pitchFamily="34" charset="0"/>
                <a:cs typeface="Tahoma" pitchFamily="34" charset="0"/>
                <a:sym typeface="Wingdings" charset="0"/>
              </a:rPr>
              <a:t>X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charset="0"/>
              </a:rPr>
              <a:t> </a:t>
            </a:r>
            <a:r>
              <a:rPr lang="en-IN" sz="1800" dirty="0" smtClean="0">
                <a:ea typeface="Tahoma" pitchFamily="34" charset="0"/>
                <a:cs typeface="Tahoma" pitchFamily="34" charset="0"/>
                <a:sym typeface="Wingdings" charset="0"/>
              </a:rPr>
              <a:t>Y </a:t>
            </a:r>
            <a:r>
              <a:rPr lang="en-IN" sz="1800" dirty="0">
                <a:ea typeface="Tahoma" pitchFamily="34" charset="0"/>
                <a:cs typeface="Tahoma" pitchFamily="34" charset="0"/>
                <a:sym typeface="Wingdings" charset="0"/>
              </a:rPr>
              <a:t>is one where </a:t>
            </a:r>
            <a:r>
              <a:rPr lang="en-IN" sz="1800" dirty="0" smtClean="0">
                <a:ea typeface="Tahoma" pitchFamily="34" charset="0"/>
                <a:cs typeface="Tahoma" pitchFamily="34" charset="0"/>
                <a:sym typeface="Wingdings" charset="0"/>
              </a:rPr>
              <a:t>Y </a:t>
            </a:r>
            <a:r>
              <a:rPr lang="en-IN" sz="1800" dirty="0">
                <a:ea typeface="Tahoma" pitchFamily="34" charset="0"/>
                <a:cs typeface="Tahoma" pitchFamily="34" charset="0"/>
                <a:sym typeface="Wingdings" charset="0"/>
              </a:rPr>
              <a:t>is a subset of </a:t>
            </a:r>
            <a:r>
              <a:rPr lang="en-IN" sz="1800" dirty="0" smtClean="0">
                <a:ea typeface="Tahoma" pitchFamily="34" charset="0"/>
                <a:cs typeface="Tahoma" pitchFamily="34" charset="0"/>
                <a:sym typeface="Wingdings" charset="0"/>
              </a:rPr>
              <a:t>X.</a:t>
            </a:r>
          </a:p>
          <a:p>
            <a:pPr fontAlgn="auto">
              <a:spcAft>
                <a:spcPts val="600"/>
              </a:spcAft>
              <a:defRPr/>
            </a:pPr>
            <a:r>
              <a:rPr lang="en-IN" sz="1800" dirty="0" smtClean="0">
                <a:ea typeface="Tahoma" pitchFamily="34" charset="0"/>
                <a:cs typeface="Tahoma" pitchFamily="34" charset="0"/>
                <a:sym typeface="Wingdings" charset="0"/>
              </a:rPr>
              <a:t>    e.g. </a:t>
            </a:r>
            <a:r>
              <a:rPr lang="en-US" sz="1800" dirty="0" err="1">
                <a:ea typeface="Tahoma" pitchFamily="34" charset="0"/>
                <a:cs typeface="Tahoma" pitchFamily="34" charset="0"/>
                <a:sym typeface="Wingdings" charset="0"/>
              </a:rPr>
              <a:t>seatno,subno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charset="0"/>
              </a:rPr>
              <a:t> 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charset="0"/>
              </a:rPr>
              <a:t>subno</a:t>
            </a:r>
            <a:endParaRPr lang="en-US" sz="18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testing for extraneous attributes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723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Consider a set F of functional dependencies and the functional dependency </a:t>
            </a:r>
            <a:r>
              <a:rPr lang="en-US" sz="2000" dirty="0">
                <a:sym typeface="Symbol" pitchFamily="18" charset="2"/>
              </a:rPr>
              <a:t> 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 </a:t>
            </a:r>
            <a:r>
              <a:rPr lang="en-US" sz="2000" dirty="0">
                <a:sym typeface="Greek Symbols" pitchFamily="18" charset="2"/>
              </a:rPr>
              <a:t>in F.</a:t>
            </a:r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ym typeface="Monotype Sorts" pitchFamily="2" charset="2"/>
              </a:rPr>
              <a:t>To test if attribute A </a:t>
            </a:r>
            <a:r>
              <a:rPr lang="en-US" sz="2000" dirty="0">
                <a:sym typeface="Symbol" pitchFamily="18" charset="2"/>
              </a:rPr>
              <a:t> </a:t>
            </a:r>
            <a:r>
              <a:rPr lang="en-US" sz="2000" dirty="0">
                <a:sym typeface="Monotype Sorts" pitchFamily="2" charset="2"/>
              </a:rPr>
              <a:t> is extraneous</a:t>
            </a:r>
            <a:r>
              <a:rPr lang="en-US" sz="20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sz="2000" dirty="0">
                <a:sym typeface="Monotype Sorts" pitchFamily="2" charset="2"/>
              </a:rPr>
              <a:t>in</a:t>
            </a:r>
            <a:r>
              <a:rPr lang="en-US" sz="20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>
                <a:solidFill>
                  <a:schemeClr val="tx2"/>
                </a:solidFill>
                <a:sym typeface="Monotype Sorts" pitchFamily="2" charset="2"/>
              </a:rPr>
              <a:t>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sz="2000" dirty="0">
                <a:sym typeface="Greek Symbols" pitchFamily="18" charset="2"/>
              </a:rPr>
              <a:t>compute ({</a:t>
            </a:r>
            <a:r>
              <a:rPr lang="en-US" sz="2000" dirty="0">
                <a:sym typeface="Symbol" pitchFamily="18" charset="2"/>
              </a:rPr>
              <a:t>} </a:t>
            </a:r>
            <a:r>
              <a:rPr lang="en-US" sz="2000" dirty="0">
                <a:sym typeface="Greek Symbols" pitchFamily="18" charset="2"/>
              </a:rPr>
              <a:t>– A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sz="2000" dirty="0">
                <a:sym typeface="Symbol" pitchFamily="18" charset="2"/>
              </a:rPr>
              <a:t> using the dependencies in </a:t>
            </a:r>
            <a:r>
              <a:rPr lang="en-US" sz="2000" dirty="0">
                <a:sym typeface="Greek Symbols" pitchFamily="18" charset="2"/>
              </a:rPr>
              <a:t>F </a:t>
            </a:r>
            <a:endParaRPr lang="en-US" sz="2000" dirty="0">
              <a:sym typeface="Symbol" pitchFamily="18" charset="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sz="2000" dirty="0">
                <a:sym typeface="Symbol" pitchFamily="18" charset="2"/>
              </a:rPr>
              <a:t> check that </a:t>
            </a:r>
            <a:r>
              <a:rPr lang="en-US" sz="2000" dirty="0">
                <a:sym typeface="Greek Symbols" pitchFamily="18" charset="2"/>
              </a:rPr>
              <a:t>({</a:t>
            </a:r>
            <a:r>
              <a:rPr lang="en-US" sz="2000" dirty="0">
                <a:sym typeface="Symbol" pitchFamily="18" charset="2"/>
              </a:rPr>
              <a:t>} </a:t>
            </a:r>
            <a:r>
              <a:rPr lang="en-US" sz="2000" dirty="0">
                <a:sym typeface="Greek Symbols" pitchFamily="18" charset="2"/>
              </a:rPr>
              <a:t>– A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US" sz="2000" dirty="0">
                <a:sym typeface="Symbol" pitchFamily="18" charset="2"/>
              </a:rPr>
              <a:t> contains </a:t>
            </a:r>
            <a:r>
              <a:rPr lang="en-US" sz="2000" dirty="0">
                <a:sym typeface="Greek Symbols" pitchFamily="18" charset="2"/>
              </a:rPr>
              <a:t>; if it does, A is extraneous </a:t>
            </a:r>
            <a:r>
              <a:rPr lang="en-US" sz="2000" dirty="0">
                <a:sym typeface="Monotype Sorts" pitchFamily="2" charset="2"/>
              </a:rPr>
              <a:t>in</a:t>
            </a:r>
            <a:r>
              <a:rPr lang="en-US" sz="20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endParaRPr lang="en-US" sz="2000" dirty="0">
              <a:sym typeface="Greek Symbols" pitchFamily="18" charset="2"/>
            </a:endParaRPr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ym typeface="Greek Symbols" pitchFamily="18" charset="2"/>
              </a:rPr>
              <a:t>To test if attribute A </a:t>
            </a:r>
            <a:r>
              <a:rPr lang="en-US" sz="2000" dirty="0">
                <a:sym typeface="Symbol" pitchFamily="18" charset="2"/>
              </a:rPr>
              <a:t> </a:t>
            </a:r>
            <a:r>
              <a:rPr lang="en-US" sz="2000" dirty="0">
                <a:sym typeface="Greek Symbols" pitchFamily="18" charset="2"/>
              </a:rPr>
              <a:t>  is extraneous in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>
                <a:sym typeface="Greek Symbols" pitchFamily="18" charset="2"/>
              </a:rPr>
              <a:t>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sz="2000" dirty="0">
                <a:sym typeface="Greek Symbols" pitchFamily="18" charset="2"/>
              </a:rPr>
              <a:t>compute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baseline="30000" dirty="0">
                <a:sym typeface="Greek Symbols" pitchFamily="18" charset="2"/>
              </a:rPr>
              <a:t>+ </a:t>
            </a:r>
            <a:r>
              <a:rPr lang="en-US" sz="2000" dirty="0">
                <a:sym typeface="Greek Symbols" pitchFamily="18" charset="2"/>
              </a:rPr>
              <a:t> using only the dependencies in  </a:t>
            </a:r>
            <a:br>
              <a:rPr lang="en-US" sz="2000" dirty="0">
                <a:sym typeface="Greek Symbols" pitchFamily="18" charset="2"/>
              </a:rPr>
            </a:br>
            <a:r>
              <a:rPr lang="en-US" sz="2000" dirty="0">
                <a:sym typeface="Greek Symbols" pitchFamily="18" charset="2"/>
              </a:rPr>
              <a:t>         F’ = (F  – {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>
                <a:sym typeface="Greek Symbols" pitchFamily="18" charset="2"/>
              </a:rPr>
              <a:t>}) </a:t>
            </a:r>
            <a:r>
              <a:rPr lang="en-US" sz="2000" dirty="0">
                <a:sym typeface="Symbol" pitchFamily="18" charset="2"/>
              </a:rPr>
              <a:t> {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Greek Symbols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>
                <a:sym typeface="Greek Symbols" pitchFamily="18" charset="2"/>
              </a:rPr>
              <a:t> – A)},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sz="2000" dirty="0">
                <a:sym typeface="Greek Symbols" pitchFamily="18" charset="2"/>
              </a:rPr>
              <a:t> check that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baseline="30000" dirty="0">
                <a:sym typeface="Greek Symbols" pitchFamily="18" charset="2"/>
              </a:rPr>
              <a:t>+ </a:t>
            </a:r>
            <a:r>
              <a:rPr lang="en-US" sz="2000" dirty="0">
                <a:sym typeface="Greek Symbols" pitchFamily="18" charset="2"/>
              </a:rPr>
              <a:t> contains A; if it does, A is extraneous in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>
                <a:sym typeface="Greek Symbols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9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canonical cover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ym typeface="Greek Symbols" pitchFamily="18" charset="2"/>
              </a:rPr>
              <a:t>A </a:t>
            </a:r>
            <a:r>
              <a:rPr lang="en-US" sz="2000" dirty="0">
                <a:solidFill>
                  <a:schemeClr val="tx2"/>
                </a:solidFill>
                <a:sym typeface="Greek Symbols" pitchFamily="18" charset="2"/>
              </a:rPr>
              <a:t>canonical cover</a:t>
            </a:r>
            <a:r>
              <a:rPr lang="en-US" sz="2000" dirty="0">
                <a:sym typeface="Greek Symbols" pitchFamily="18" charset="2"/>
              </a:rPr>
              <a:t> for F is a set of dependencies F</a:t>
            </a:r>
            <a:r>
              <a:rPr lang="en-US" sz="2000" baseline="-25000" dirty="0">
                <a:sym typeface="Greek Symbols" pitchFamily="18" charset="2"/>
              </a:rPr>
              <a:t>c </a:t>
            </a:r>
            <a:r>
              <a:rPr lang="en-US" sz="2000" dirty="0">
                <a:sym typeface="Greek Symbols" pitchFamily="18" charset="2"/>
              </a:rPr>
              <a:t>such that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ym typeface="Greek Symbols" pitchFamily="18" charset="2"/>
              </a:rPr>
              <a:t>F logically implies all dependencies in </a:t>
            </a:r>
            <a:r>
              <a:rPr lang="en-US" sz="2000" dirty="0" smtClean="0">
                <a:sym typeface="Greek Symbols" pitchFamily="18" charset="2"/>
              </a:rPr>
              <a:t>F</a:t>
            </a:r>
            <a:r>
              <a:rPr lang="en-US" sz="2000" baseline="-25000" dirty="0" smtClean="0">
                <a:sym typeface="Greek Symbols" pitchFamily="18" charset="2"/>
              </a:rPr>
              <a:t>c</a:t>
            </a:r>
            <a:r>
              <a:rPr lang="en-US" sz="2000" dirty="0" smtClean="0">
                <a:sym typeface="Greek Symbols" pitchFamily="18" charset="2"/>
              </a:rPr>
              <a:t> , and </a:t>
            </a:r>
            <a:endParaRPr lang="en-US" sz="2000" dirty="0">
              <a:sym typeface="Greek Symbols" pitchFamily="18" charset="2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ym typeface="Greek Symbols" pitchFamily="18" charset="2"/>
              </a:rPr>
              <a:t>F</a:t>
            </a:r>
            <a:r>
              <a:rPr lang="en-US" sz="2000" baseline="-25000" dirty="0">
                <a:sym typeface="Greek Symbols" pitchFamily="18" charset="2"/>
              </a:rPr>
              <a:t>c </a:t>
            </a:r>
            <a:r>
              <a:rPr lang="en-US" sz="2000" dirty="0">
                <a:sym typeface="Greek Symbols" pitchFamily="18" charset="2"/>
              </a:rPr>
              <a:t>logically implies all dependencies in </a:t>
            </a:r>
            <a:r>
              <a:rPr lang="en-US" sz="2000" dirty="0" smtClean="0">
                <a:sym typeface="Greek Symbols" pitchFamily="18" charset="2"/>
              </a:rPr>
              <a:t>F </a:t>
            </a:r>
            <a:r>
              <a:rPr lang="en-US" sz="2000" dirty="0">
                <a:sym typeface="Greek Symbols" pitchFamily="18" charset="2"/>
              </a:rPr>
              <a:t>and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ym typeface="Greek Symbols" pitchFamily="18" charset="2"/>
              </a:rPr>
              <a:t>No functional dependency in F</a:t>
            </a:r>
            <a:r>
              <a:rPr lang="en-US" sz="2000" baseline="-25000" dirty="0">
                <a:sym typeface="Greek Symbols" pitchFamily="18" charset="2"/>
              </a:rPr>
              <a:t>c</a:t>
            </a:r>
            <a:r>
              <a:rPr lang="en-US" sz="2000" dirty="0">
                <a:sym typeface="Greek Symbols" pitchFamily="18" charset="2"/>
              </a:rPr>
              <a:t> contains an extraneous attribute, and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ym typeface="Greek Symbols" pitchFamily="18" charset="2"/>
              </a:rPr>
              <a:t>Each left side of functional dependency in F</a:t>
            </a:r>
            <a:r>
              <a:rPr lang="en-US" sz="2000" baseline="-25000" dirty="0">
                <a:sym typeface="Greek Symbols" pitchFamily="18" charset="2"/>
              </a:rPr>
              <a:t>c</a:t>
            </a:r>
            <a:r>
              <a:rPr lang="en-US" sz="2000" dirty="0">
                <a:sym typeface="Greek Symbols" pitchFamily="18" charset="2"/>
              </a:rPr>
              <a:t> is unique.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/>
              <a:t>To compute a canonical cover for F:</a:t>
            </a:r>
            <a:br>
              <a:rPr lang="en-US" sz="2000" dirty="0"/>
            </a:br>
            <a:r>
              <a:rPr lang="en-US" sz="2000" b="1" dirty="0"/>
              <a:t>repeat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dirty="0"/>
              <a:t>Use the union rule to replace any dependencies in F</a:t>
            </a:r>
            <a:br>
              <a:rPr lang="en-US" sz="2000" dirty="0"/>
            </a:br>
            <a:r>
              <a:rPr lang="en-US" sz="2000" dirty="0"/>
              <a:t>		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and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baseline="-25000" dirty="0">
                <a:sym typeface="Greek Symbols" pitchFamily="18" charset="2"/>
              </a:rPr>
              <a:t>2</a:t>
            </a:r>
            <a:r>
              <a:rPr lang="en-US" sz="2000" dirty="0">
                <a:sym typeface="Greek Symbols" pitchFamily="18" charset="2"/>
              </a:rPr>
              <a:t> with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baseline="-25000" dirty="0">
                <a:sym typeface="Greek Symbols" pitchFamily="18" charset="2"/>
              </a:rPr>
              <a:t>2</a:t>
            </a:r>
            <a:r>
              <a:rPr lang="en-US" sz="2000" dirty="0">
                <a:sym typeface="Greek Symbols" pitchFamily="18" charset="2"/>
              </a:rPr>
              <a:t> </a:t>
            </a:r>
            <a:br>
              <a:rPr lang="en-US" sz="2000" dirty="0">
                <a:sym typeface="Greek Symbols" pitchFamily="18" charset="2"/>
              </a:rPr>
            </a:br>
            <a:r>
              <a:rPr lang="en-US" sz="2000" dirty="0">
                <a:sym typeface="Greek Symbols" pitchFamily="18" charset="2"/>
              </a:rPr>
              <a:t>	Find a functional dependency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>
                <a:sym typeface="Greek Symbols" pitchFamily="18" charset="2"/>
              </a:rPr>
              <a:t> with an </a:t>
            </a:r>
            <a:br>
              <a:rPr lang="en-US" sz="2000" dirty="0">
                <a:sym typeface="Greek Symbols" pitchFamily="18" charset="2"/>
              </a:rPr>
            </a:br>
            <a:r>
              <a:rPr lang="en-US" sz="2000" dirty="0">
                <a:sym typeface="Greek Symbols" pitchFamily="18" charset="2"/>
              </a:rPr>
              <a:t>		extraneous attribute either in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>
                <a:sym typeface="Greek Symbols" pitchFamily="18" charset="2"/>
              </a:rPr>
              <a:t> or in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Greek Symbols" pitchFamily="18" charset="2"/>
              </a:rPr>
              <a:t/>
            </a:r>
            <a:br>
              <a:rPr lang="en-US" sz="2000" dirty="0">
                <a:sym typeface="Greek Symbols" pitchFamily="18" charset="2"/>
              </a:rPr>
            </a:br>
            <a:r>
              <a:rPr lang="en-US" sz="2000" dirty="0">
                <a:sym typeface="Greek Symbols" pitchFamily="18" charset="2"/>
              </a:rPr>
              <a:t>	If an extraneous attribute is found, delete it from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>
                <a:sym typeface="Greek Symbols" pitchFamily="18" charset="2"/>
              </a:rPr>
              <a:t> </a:t>
            </a:r>
            <a:br>
              <a:rPr lang="en-US" sz="2000" dirty="0">
                <a:sym typeface="Greek Symbols" pitchFamily="18" charset="2"/>
              </a:rPr>
            </a:br>
            <a:r>
              <a:rPr lang="en-US" sz="2000" b="1" dirty="0">
                <a:sym typeface="Greek Symbols" pitchFamily="18" charset="2"/>
              </a:rPr>
              <a:t>until </a:t>
            </a:r>
            <a:r>
              <a:rPr lang="en-US" sz="2000" dirty="0">
                <a:sym typeface="Greek Symbols" pitchFamily="18" charset="2"/>
              </a:rPr>
              <a:t>F does not change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ym typeface="Greek Symbols" pitchFamily="18" charset="2"/>
              </a:rPr>
              <a:t>Note: Union rule may become applicable after some extraneous attributes have been deleted, so it has to be re-applied</a:t>
            </a:r>
          </a:p>
        </p:txBody>
      </p:sp>
    </p:spTree>
    <p:extLst>
      <p:ext uri="{BB962C8B-B14F-4D97-AF65-F5344CB8AC3E}">
        <p14:creationId xmlns:p14="http://schemas.microsoft.com/office/powerpoint/2010/main" val="2899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canonical cover example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371600"/>
            <a:ext cx="762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sz="1800" dirty="0"/>
              <a:t>R = (A, B, C)</a:t>
            </a:r>
            <a:br>
              <a:rPr lang="en-US" sz="1800" dirty="0"/>
            </a:br>
            <a:r>
              <a:rPr lang="en-US" sz="1800" dirty="0"/>
              <a:t>F = </a:t>
            </a:r>
            <a:r>
              <a:rPr lang="en-US" sz="1800" dirty="0" smtClean="0"/>
              <a:t>  {</a:t>
            </a:r>
            <a:r>
              <a:rPr lang="en-US" sz="1800" dirty="0"/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BC</a:t>
            </a:r>
            <a:br>
              <a:rPr lang="en-US" sz="1800" dirty="0">
                <a:sym typeface="Monotype Sorts" pitchFamily="2" charset="2"/>
              </a:rPr>
            </a:b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dirty="0" smtClean="0">
                <a:sym typeface="Monotype Sorts" pitchFamily="2" charset="2"/>
              </a:rPr>
              <a:t>       	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</a:t>
            </a:r>
            <a:br>
              <a:rPr lang="en-US" sz="1800" dirty="0">
                <a:sym typeface="Monotype Sorts" pitchFamily="2" charset="2"/>
              </a:rPr>
            </a:b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dirty="0" smtClean="0">
                <a:sym typeface="Monotype Sorts" pitchFamily="2" charset="2"/>
              </a:rPr>
              <a:t>       	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</a:t>
            </a:r>
            <a:br>
              <a:rPr lang="en-US" sz="1800" dirty="0">
                <a:sym typeface="Monotype Sorts" pitchFamily="2" charset="2"/>
              </a:rPr>
            </a:br>
            <a:r>
              <a:rPr lang="en-US" sz="1800" dirty="0" smtClean="0">
                <a:sym typeface="Monotype Sorts" pitchFamily="2" charset="2"/>
              </a:rPr>
              <a:t>   	AB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Combine 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BC and 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 into 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Set is now </a:t>
            </a:r>
            <a:r>
              <a:rPr lang="en-US" sz="1800" dirty="0"/>
              <a:t>{A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BC,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C, AB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A is extraneous in AB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Check if the result of deleting A from  AB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  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Yes: in fact, 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 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Set is now </a:t>
            </a:r>
            <a:r>
              <a:rPr lang="en-US" sz="1800" dirty="0"/>
              <a:t>{A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BC,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C is extraneous in 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BC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Check if 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 is logically implied by 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 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Yes: using transitivity on 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  and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Can use attribute closure of A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The canonical cover is: 	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</a:t>
            </a:r>
            <a:br>
              <a:rPr lang="en-US" sz="1800" dirty="0">
                <a:sym typeface="Monotype Sorts" pitchFamily="2" charset="2"/>
              </a:rPr>
            </a:br>
            <a:r>
              <a:rPr lang="en-US" sz="1800" dirty="0">
                <a:sym typeface="Monotype Sorts" pitchFamily="2" charset="2"/>
              </a:rPr>
              <a:t>		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899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Decomposition in normalization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0999" y="1371600"/>
            <a:ext cx="83723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 smtClean="0"/>
              <a:t>When </a:t>
            </a:r>
            <a:r>
              <a:rPr lang="en-IN" sz="2000" dirty="0"/>
              <a:t>a relation in the relational model is not in appropriate normal form then the decomposition of a relation is required.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/>
              <a:t>In a database, it breaks the table into multiple tables.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/>
              <a:t>If the relation has no proper decomposition, then it may lead to problems like loss of information.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/>
              <a:t>Decomposition is used to eliminate some of the problems of bad design like anomalies, inconsistencies, and redundancy.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27328" y="5557477"/>
            <a:ext cx="2837956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rnd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IN" sz="2000" dirty="0" smtClean="0"/>
              <a:t>Dependency Preserving</a:t>
            </a:r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44952" y="5557477"/>
            <a:ext cx="284616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rnd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IN" sz="2000" dirty="0" smtClean="0"/>
              <a:t>Lossless Decomposition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743200" y="3962400"/>
            <a:ext cx="395274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rnd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Types of Decomposition</a:t>
            </a:r>
            <a:endParaRPr lang="en-IN" b="1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2357374" y="4485620"/>
            <a:ext cx="2362201" cy="10007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90417" y="4485620"/>
            <a:ext cx="2209800" cy="10007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lossless decomposition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371600"/>
            <a:ext cx="8229600" cy="175432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/>
              <a:t>If the information is not lost from the relation that is decomposed, then the decomposition will be lossless.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/>
              <a:t>The lossless decomposition guarantees that the join of relations will result in the same relation as it was decomposed.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/>
              <a:t>The relation is said to be lossless decomposition if natural joins of all the decomposition give the original relation</a:t>
            </a:r>
            <a:r>
              <a:rPr lang="en-IN" sz="1800" dirty="0" smtClean="0"/>
              <a:t>. e.g. if the split is incorrect</a:t>
            </a:r>
            <a:endParaRPr lang="en-IN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61103"/>
              </p:ext>
            </p:extLst>
          </p:nvPr>
        </p:nvGraphicFramePr>
        <p:xfrm>
          <a:off x="1088576" y="3473569"/>
          <a:ext cx="6988626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/>
                <a:gridCol w="1164771"/>
                <a:gridCol w="1164771"/>
                <a:gridCol w="1164771"/>
                <a:gridCol w="1164771"/>
                <a:gridCol w="1164771"/>
              </a:tblGrid>
              <a:tr h="49530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Loc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87306"/>
              </p:ext>
            </p:extLst>
          </p:nvPr>
        </p:nvGraphicFramePr>
        <p:xfrm>
          <a:off x="1823358" y="4523720"/>
          <a:ext cx="4659084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/>
                <a:gridCol w="1164771"/>
                <a:gridCol w="1164771"/>
                <a:gridCol w="1164771"/>
              </a:tblGrid>
              <a:tr h="49530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Loc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1099"/>
              </p:ext>
            </p:extLst>
          </p:nvPr>
        </p:nvGraphicFramePr>
        <p:xfrm>
          <a:off x="2514600" y="5715000"/>
          <a:ext cx="3494313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/>
                <a:gridCol w="1164771"/>
                <a:gridCol w="1164771"/>
              </a:tblGrid>
              <a:tr h="49530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Loc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429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222" y="5728447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R2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222" y="44958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R1</a:t>
            </a:r>
            <a:endParaRPr lang="en-IN" dirty="0">
              <a:latin typeface="Algerian" pitchFamily="82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7331081" y="4054481"/>
            <a:ext cx="768339" cy="723902"/>
          </a:xfrm>
          <a:prstGeom prst="bentConnector3">
            <a:avLst>
              <a:gd name="adj1" fmla="val 100004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6705600" y="4800602"/>
            <a:ext cx="1372242" cy="1176010"/>
          </a:xfrm>
          <a:prstGeom prst="bentConnector3">
            <a:avLst>
              <a:gd name="adj1" fmla="val -39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81949"/>
              </p:ext>
            </p:extLst>
          </p:nvPr>
        </p:nvGraphicFramePr>
        <p:xfrm>
          <a:off x="1295400" y="152400"/>
          <a:ext cx="556502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48"/>
                <a:gridCol w="856648"/>
                <a:gridCol w="713874"/>
                <a:gridCol w="853455"/>
                <a:gridCol w="988996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Empno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James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Accounts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Martin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4670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Admin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John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Marketing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27574"/>
              </p:ext>
            </p:extLst>
          </p:nvPr>
        </p:nvGraphicFramePr>
        <p:xfrm>
          <a:off x="595295" y="3276600"/>
          <a:ext cx="364394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48"/>
                <a:gridCol w="856648"/>
                <a:gridCol w="713874"/>
                <a:gridCol w="1216779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Empno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James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Martin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4670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John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73282"/>
              </p:ext>
            </p:extLst>
          </p:nvPr>
        </p:nvGraphicFramePr>
        <p:xfrm>
          <a:off x="5410200" y="3276600"/>
          <a:ext cx="3137851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55"/>
                <a:gridCol w="988996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Accounts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Admin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Marketing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769" y="28194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R1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768" y="1524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28194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R2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59554"/>
              </p:ext>
            </p:extLst>
          </p:nvPr>
        </p:nvGraphicFramePr>
        <p:xfrm>
          <a:off x="457200" y="76200"/>
          <a:ext cx="364394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48"/>
                <a:gridCol w="856648"/>
                <a:gridCol w="713874"/>
                <a:gridCol w="1216779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Empno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James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Martin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4670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John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79436"/>
              </p:ext>
            </p:extLst>
          </p:nvPr>
        </p:nvGraphicFramePr>
        <p:xfrm>
          <a:off x="5638800" y="76200"/>
          <a:ext cx="3137851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55"/>
                <a:gridCol w="988996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Accounts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Admin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Marketing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null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95800" y="1143000"/>
            <a:ext cx="654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⨝</a:t>
            </a:r>
            <a:endParaRPr lang="en-IN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98337"/>
              </p:ext>
            </p:extLst>
          </p:nvPr>
        </p:nvGraphicFramePr>
        <p:xfrm>
          <a:off x="1219200" y="2971800"/>
          <a:ext cx="6781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48"/>
                <a:gridCol w="856648"/>
                <a:gridCol w="713874"/>
                <a:gridCol w="1216779"/>
                <a:gridCol w="853455"/>
                <a:gridCol w="988996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Empno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James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111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James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5000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Admin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Accounts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113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Martin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4670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Sales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Martin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4670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 gridSpan="7"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114 tuple</a:t>
                      </a:r>
                      <a:r>
                        <a:rPr lang="en-IN" sz="1400" baseline="0" dirty="0" smtClean="0">
                          <a:solidFill>
                            <a:srgbClr val="C00000"/>
                          </a:solidFill>
                        </a:rPr>
                        <a:t> is not connected to any tuple of </a:t>
                      </a:r>
                      <a:r>
                        <a:rPr lang="en-IN" sz="1400" baseline="0" dirty="0" err="1" smtClean="0">
                          <a:solidFill>
                            <a:srgbClr val="C00000"/>
                          </a:solidFill>
                        </a:rPr>
                        <a:t>Dept</a:t>
                      </a:r>
                      <a:r>
                        <a:rPr lang="en-IN" sz="1400" baseline="0" dirty="0" smtClean="0">
                          <a:solidFill>
                            <a:srgbClr val="C00000"/>
                          </a:solidFill>
                        </a:rPr>
                        <a:t> table because of null value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9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36137"/>
              </p:ext>
            </p:extLst>
          </p:nvPr>
        </p:nvGraphicFramePr>
        <p:xfrm>
          <a:off x="1402847" y="609600"/>
          <a:ext cx="556502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48"/>
                <a:gridCol w="856648"/>
                <a:gridCol w="713874"/>
                <a:gridCol w="853455"/>
                <a:gridCol w="988996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Empno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James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Accounts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Martin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4670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Admin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John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Marketing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06992"/>
              </p:ext>
            </p:extLst>
          </p:nvPr>
        </p:nvGraphicFramePr>
        <p:xfrm>
          <a:off x="609600" y="3505200"/>
          <a:ext cx="6781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48"/>
                <a:gridCol w="856648"/>
                <a:gridCol w="713874"/>
                <a:gridCol w="1216779"/>
                <a:gridCol w="853455"/>
                <a:gridCol w="988996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Empno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James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111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James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5000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Sales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Accounts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113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Martin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4670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Sales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C00000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Martin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4670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Boston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...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2981" y="658971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127" y="3004066"/>
            <a:ext cx="577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>
                <a:solidFill>
                  <a:srgbClr val="00B050"/>
                </a:solidFill>
              </a:rPr>
              <a:t>Table after joining the splits: (</a:t>
            </a:r>
            <a:r>
              <a:rPr lang="en-IN" sz="1800" b="1" dirty="0" err="1" smtClean="0">
                <a:solidFill>
                  <a:schemeClr val="accent5">
                    <a:lumMod val="75000"/>
                  </a:schemeClr>
                </a:solidFill>
              </a:rPr>
              <a:t>Lossy</a:t>
            </a: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 Decomposition</a:t>
            </a:r>
            <a:r>
              <a:rPr lang="en-IN" sz="1800" dirty="0" smtClean="0">
                <a:solidFill>
                  <a:srgbClr val="00B050"/>
                </a:solidFill>
              </a:rPr>
              <a:t>)</a:t>
            </a:r>
            <a:endParaRPr lang="en-IN" sz="1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4422707"/>
            <a:ext cx="1186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00B050"/>
                </a:solidFill>
              </a:rPr>
              <a:t>Extra rows created (</a:t>
            </a:r>
            <a:r>
              <a:rPr lang="en-IN" sz="1600" b="1" dirty="0" smtClean="0">
                <a:solidFill>
                  <a:schemeClr val="accent5">
                    <a:lumMod val="75000"/>
                  </a:schemeClr>
                </a:solidFill>
              </a:rPr>
              <a:t>Spurious tuples</a:t>
            </a:r>
            <a:r>
              <a:rPr lang="en-IN" sz="1600" dirty="0" smtClean="0">
                <a:solidFill>
                  <a:srgbClr val="00B050"/>
                </a:solidFill>
              </a:rPr>
              <a:t>)</a:t>
            </a:r>
            <a:endParaRPr lang="en-IN" sz="16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91400" y="4422708"/>
            <a:ext cx="381000" cy="61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91400" y="5038520"/>
            <a:ext cx="381000" cy="30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135751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>
                <a:solidFill>
                  <a:srgbClr val="00B050"/>
                </a:solidFill>
              </a:rPr>
              <a:t>Original Table</a:t>
            </a:r>
            <a:endParaRPr lang="en-IN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lossless decomposition</a:t>
            </a:r>
            <a:endParaRPr lang="en-IN" sz="28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862" y="1447800"/>
            <a:ext cx="8229600" cy="36933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 smtClean="0"/>
              <a:t>The actual decomposition should have been:</a:t>
            </a:r>
            <a:endParaRPr lang="en-IN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04763"/>
              </p:ext>
            </p:extLst>
          </p:nvPr>
        </p:nvGraphicFramePr>
        <p:xfrm>
          <a:off x="897317" y="2057400"/>
          <a:ext cx="6988626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/>
                <a:gridCol w="1164771"/>
                <a:gridCol w="1164771"/>
                <a:gridCol w="1164771"/>
                <a:gridCol w="1164771"/>
                <a:gridCol w="1164771"/>
              </a:tblGrid>
              <a:tr h="49530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Loc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03690"/>
              </p:ext>
            </p:extLst>
          </p:nvPr>
        </p:nvGraphicFramePr>
        <p:xfrm>
          <a:off x="1905000" y="3181350"/>
          <a:ext cx="4659084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/>
                <a:gridCol w="1164771"/>
                <a:gridCol w="1164771"/>
                <a:gridCol w="1164771"/>
              </a:tblGrid>
              <a:tr h="49530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84625"/>
              </p:ext>
            </p:extLst>
          </p:nvPr>
        </p:nvGraphicFramePr>
        <p:xfrm>
          <a:off x="2514600" y="4262110"/>
          <a:ext cx="3494313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/>
                <a:gridCol w="1164771"/>
                <a:gridCol w="1164771"/>
              </a:tblGrid>
              <a:tr h="49530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Loc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0574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642" y="4154822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R2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31242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R1</a:t>
            </a:r>
            <a:endParaRPr lang="en-IN" dirty="0">
              <a:latin typeface="Algerian" pitchFamily="82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6684663" y="2639690"/>
            <a:ext cx="768339" cy="723902"/>
          </a:xfrm>
          <a:prstGeom prst="bentConnector3">
            <a:avLst>
              <a:gd name="adj1" fmla="val 100004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6058542" y="3385811"/>
            <a:ext cx="1372242" cy="1176010"/>
          </a:xfrm>
          <a:prstGeom prst="bentConnector3">
            <a:avLst>
              <a:gd name="adj1" fmla="val -39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0862" y="5486400"/>
            <a:ext cx="8229600" cy="64633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 smtClean="0"/>
              <a:t>The </a:t>
            </a:r>
            <a:r>
              <a:rPr lang="en-IN" sz="1800" dirty="0" err="1" smtClean="0"/>
              <a:t>lossy</a:t>
            </a:r>
            <a:r>
              <a:rPr lang="en-IN" sz="1800" dirty="0" smtClean="0"/>
              <a:t> decomposition was due to the split containing </a:t>
            </a:r>
            <a:r>
              <a:rPr lang="en-IN" sz="1800" dirty="0" err="1" smtClean="0"/>
              <a:t>Loc</a:t>
            </a:r>
            <a:r>
              <a:rPr lang="en-IN" sz="1800" dirty="0" smtClean="0"/>
              <a:t> instead of </a:t>
            </a:r>
            <a:r>
              <a:rPr lang="en-IN" sz="1800" dirty="0" err="1" smtClean="0"/>
              <a:t>Deptno</a:t>
            </a:r>
            <a:r>
              <a:rPr lang="en-IN" sz="1800" dirty="0" smtClean="0"/>
              <a:t> i.e. the foreign key was not included.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29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35297"/>
              </p:ext>
            </p:extLst>
          </p:nvPr>
        </p:nvGraphicFramePr>
        <p:xfrm>
          <a:off x="457200" y="76200"/>
          <a:ext cx="364394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48"/>
                <a:gridCol w="856648"/>
                <a:gridCol w="713874"/>
                <a:gridCol w="1216779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Empno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James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Martin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4670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John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66256"/>
              </p:ext>
            </p:extLst>
          </p:nvPr>
        </p:nvGraphicFramePr>
        <p:xfrm>
          <a:off x="5638800" y="76200"/>
          <a:ext cx="3137851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55"/>
                <a:gridCol w="988996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Accounts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Admin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Marketing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null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95800" y="1143000"/>
            <a:ext cx="654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⨝</a:t>
            </a:r>
            <a:endParaRPr lang="en-IN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23900"/>
              </p:ext>
            </p:extLst>
          </p:nvPr>
        </p:nvGraphicFramePr>
        <p:xfrm>
          <a:off x="1219200" y="2971800"/>
          <a:ext cx="6781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48"/>
                <a:gridCol w="856648"/>
                <a:gridCol w="713874"/>
                <a:gridCol w="1216779"/>
                <a:gridCol w="853455"/>
                <a:gridCol w="988996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Empno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Ename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Deptno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Loc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James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Accounts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Chicago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Martin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4670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Admin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Boston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John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Marketing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/>
                </a:tc>
              </a:tr>
              <a:tr h="381000">
                <a:tc gridSpan="7"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5562600"/>
            <a:ext cx="291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We get the original table </a:t>
            </a:r>
            <a:r>
              <a:rPr lang="en-IN" sz="1800" dirty="0">
                <a:latin typeface="Algerian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612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77724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inference rules of </a:t>
            </a:r>
            <a:r>
              <a:rPr lang="en-US" sz="2800" b="1" dirty="0" err="1" smtClean="0">
                <a:latin typeface="+mn-lt"/>
              </a:rPr>
              <a:t>fd</a:t>
            </a:r>
            <a:r>
              <a:rPr lang="en-US" sz="2800" b="1" cap="none" dirty="0" err="1" smtClean="0">
                <a:latin typeface="+mn-lt"/>
              </a:rPr>
              <a:t>s</a:t>
            </a:r>
            <a:endParaRPr lang="en-IN" sz="2800" b="1" cap="none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53440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ea typeface="Tahoma" pitchFamily="34" charset="0"/>
                <a:cs typeface="Tahoma" pitchFamily="34" charset="0"/>
              </a:rPr>
              <a:t>Given a set of FDs F, we can </a:t>
            </a:r>
            <a:r>
              <a:rPr lang="en-US" sz="1800" i="1" dirty="0">
                <a:ea typeface="Tahoma" pitchFamily="34" charset="0"/>
                <a:cs typeface="Tahoma" pitchFamily="34" charset="0"/>
              </a:rPr>
              <a:t>infer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additional FDs that hold whenever the FDs in F hold</a:t>
            </a:r>
          </a:p>
          <a:p>
            <a:pPr>
              <a:spcAft>
                <a:spcPts val="600"/>
              </a:spcAft>
            </a:pPr>
            <a:r>
              <a:rPr lang="en-US" sz="1800" b="1" u="sng" dirty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Armstrong's inference </a:t>
            </a:r>
            <a:r>
              <a:rPr lang="en-US" sz="1800" b="1" u="sng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rules</a:t>
            </a:r>
            <a:r>
              <a:rPr lang="en-US" sz="1800" b="1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 (Armstrong’s Axioms)</a:t>
            </a:r>
            <a:endParaRPr lang="en-US" sz="1800" b="1" dirty="0">
              <a:solidFill>
                <a:schemeClr val="accent2"/>
              </a:solidFill>
              <a:ea typeface="Tahoma" pitchFamily="34" charset="0"/>
              <a:cs typeface="Tahoma" pitchFamily="34" charset="0"/>
            </a:endParaRP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A1. </a:t>
            </a:r>
            <a:r>
              <a:rPr lang="en-US" sz="18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Reflexive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 - If 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Y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is a subset-of 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X, then X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Y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e.g. </a:t>
            </a:r>
            <a:r>
              <a:rPr lang="en-US" sz="1800" dirty="0" err="1" smtClean="0">
                <a:ea typeface="Tahoma" pitchFamily="34" charset="0"/>
                <a:cs typeface="Tahoma" pitchFamily="34" charset="0"/>
              </a:rPr>
              <a:t>empno,ename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ename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</a:t>
            </a:r>
            <a:endParaRPr lang="en-US" sz="1800" dirty="0">
              <a:ea typeface="Tahoma" pitchFamily="34" charset="0"/>
              <a:cs typeface="Tahoma" pitchFamily="34" charset="0"/>
            </a:endParaRP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A2. </a:t>
            </a:r>
            <a:r>
              <a:rPr lang="en-US" sz="18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Augmentation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 - If 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X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Y, then XZ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YZ (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Notation: XZ stands for X U Z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)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e.g. if </a:t>
            </a:r>
            <a:r>
              <a:rPr lang="en-US" sz="1800" dirty="0" err="1" smtClean="0">
                <a:ea typeface="Tahoma" pitchFamily="34" charset="0"/>
                <a:cs typeface="Tahoma" pitchFamily="34" charset="0"/>
              </a:rPr>
              <a:t>empno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sal</a:t>
            </a:r>
            <a:endParaRPr lang="en-US" sz="18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then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empno,ename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sal,ename</a:t>
            </a:r>
            <a:endParaRPr lang="en-US" sz="1800" dirty="0">
              <a:ea typeface="Tahoma" pitchFamily="34" charset="0"/>
              <a:cs typeface="Tahoma" pitchFamily="34" charset="0"/>
            </a:endParaRP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A3. </a:t>
            </a:r>
            <a:r>
              <a:rPr lang="en-US" sz="18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Transitive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 - 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If X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Y and Y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Z, then X </a:t>
            </a: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Z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e.g. if </a:t>
            </a:r>
            <a:r>
              <a:rPr lang="en-US" sz="1800" dirty="0" err="1" smtClean="0">
                <a:ea typeface="Tahoma" pitchFamily="34" charset="0"/>
                <a:cs typeface="Tahoma" pitchFamily="34" charset="0"/>
              </a:rPr>
              <a:t>empno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sal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sal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comm</a:t>
            </a:r>
            <a:endParaRPr lang="en-US" sz="18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then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</a:t>
            </a:r>
            <a:r>
              <a:rPr lang="en-US" sz="18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8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comm</a:t>
            </a:r>
            <a:endParaRPr lang="en-US" sz="1800" dirty="0">
              <a:ea typeface="Tahoma" pitchFamily="34" charset="0"/>
              <a:cs typeface="Tahoma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ea typeface="Tahoma" pitchFamily="34" charset="0"/>
                <a:cs typeface="Tahoma" pitchFamily="34" charset="0"/>
              </a:rPr>
              <a:t>A1, A2, A3 form a </a:t>
            </a:r>
            <a:r>
              <a:rPr lang="en-US" sz="1800" i="1" dirty="0">
                <a:ea typeface="Tahoma" pitchFamily="34" charset="0"/>
                <a:cs typeface="Tahoma" pitchFamily="34" charset="0"/>
              </a:rPr>
              <a:t>sound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 and</a:t>
            </a:r>
            <a:r>
              <a:rPr lang="en-US" sz="1800" i="1" dirty="0">
                <a:ea typeface="Tahoma" pitchFamily="34" charset="0"/>
                <a:cs typeface="Tahoma" pitchFamily="34" charset="0"/>
              </a:rPr>
              <a:t> complete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  set of inference rules </a:t>
            </a:r>
            <a:endParaRPr lang="en-US" sz="1800" dirty="0" smtClean="0"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800" dirty="0" smtClean="0">
                <a:solidFill>
                  <a:schemeClr val="tx2"/>
                </a:solidFill>
                <a:sym typeface="Greek Symbols" pitchFamily="18" charset="2"/>
              </a:rPr>
              <a:t>sound</a:t>
            </a:r>
            <a:r>
              <a:rPr lang="en-US" sz="1800" dirty="0" smtClean="0">
                <a:sym typeface="Greek Symbols" pitchFamily="18" charset="2"/>
              </a:rPr>
              <a:t> </a:t>
            </a:r>
            <a:r>
              <a:rPr lang="en-US" sz="1800" dirty="0">
                <a:sym typeface="Greek Symbols" pitchFamily="18" charset="2"/>
              </a:rPr>
              <a:t>(generate only functional dependencies that actually hold) and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sym typeface="Greek Symbols" pitchFamily="18" charset="2"/>
              </a:rPr>
              <a:t>complete</a:t>
            </a:r>
            <a:r>
              <a:rPr lang="en-US" sz="1800" dirty="0">
                <a:sym typeface="Greek Symbols" pitchFamily="18" charset="2"/>
              </a:rPr>
              <a:t> (generate all functional dependencies that hold</a:t>
            </a:r>
            <a:r>
              <a:rPr lang="en-US" sz="1800" dirty="0" smtClean="0">
                <a:sym typeface="Greek Symbols" pitchFamily="18" charset="2"/>
              </a:rPr>
              <a:t>).</a:t>
            </a:r>
          </a:p>
          <a:p>
            <a:pPr lvl="1"/>
            <a:endParaRPr lang="en-US" sz="1800" dirty="0" smtClean="0">
              <a:sym typeface="Greek Symbols" pitchFamily="18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a typeface="Tahoma" pitchFamily="34" charset="0"/>
                <a:cs typeface="Tahoma" pitchFamily="34" charset="0"/>
              </a:rPr>
              <a:t>There are three other rules which are derived from these basic rules.</a:t>
            </a:r>
          </a:p>
          <a:p>
            <a:pPr lvl="1"/>
            <a:endParaRPr lang="en-US" sz="18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+mn-lt"/>
              </a:rPr>
              <a:t>Checking for lossless decomposition</a:t>
            </a:r>
            <a:endParaRPr lang="en-IN" sz="24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7848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If </a:t>
            </a:r>
            <a:r>
              <a:rPr lang="en-IN" sz="2000" dirty="0"/>
              <a:t>we decompose a relation R into relations R1 and R2,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C00000"/>
                </a:solidFill>
              </a:rPr>
              <a:t>Decomposition is </a:t>
            </a:r>
            <a:r>
              <a:rPr lang="en-IN" sz="2000" b="1" dirty="0" err="1">
                <a:solidFill>
                  <a:srgbClr val="C00000"/>
                </a:solidFill>
              </a:rPr>
              <a:t>lossy</a:t>
            </a:r>
            <a:r>
              <a:rPr lang="en-IN" sz="2000" b="1" dirty="0">
                <a:solidFill>
                  <a:srgbClr val="C00000"/>
                </a:solidFill>
              </a:rPr>
              <a:t> </a:t>
            </a:r>
            <a:r>
              <a:rPr lang="en-IN" sz="2000" dirty="0"/>
              <a:t>if R </a:t>
            </a:r>
            <a:r>
              <a:rPr lang="en-IN" sz="2000" dirty="0" smtClean="0"/>
              <a:t>⸦ (R1 </a:t>
            </a:r>
            <a:r>
              <a:rPr lang="en-IN" sz="2000" dirty="0"/>
              <a:t>⋈ </a:t>
            </a:r>
            <a:r>
              <a:rPr lang="en-IN" sz="2000" dirty="0" smtClean="0"/>
              <a:t>R2)</a:t>
            </a:r>
          </a:p>
          <a:p>
            <a:pPr lvl="0"/>
            <a:r>
              <a:rPr lang="en-IN" sz="2000" dirty="0"/>
              <a:t> </a:t>
            </a:r>
            <a:r>
              <a:rPr lang="en-IN" sz="2000" dirty="0" smtClean="0"/>
              <a:t>    i.e. the natural join after the splits contains more tuples than the    </a:t>
            </a:r>
          </a:p>
          <a:p>
            <a:pPr lvl="0"/>
            <a:r>
              <a:rPr lang="en-IN" sz="2000" dirty="0"/>
              <a:t> </a:t>
            </a:r>
            <a:r>
              <a:rPr lang="en-IN" sz="2000" dirty="0" smtClean="0"/>
              <a:t>    original relation (spurious tuples exist). </a:t>
            </a:r>
            <a:endParaRPr lang="en-IN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00B050"/>
                </a:solidFill>
              </a:rPr>
              <a:t>Decomposition is lossless </a:t>
            </a:r>
            <a:r>
              <a:rPr lang="en-IN" sz="2000" dirty="0"/>
              <a:t>if R1 ⋈ R2 = R</a:t>
            </a:r>
          </a:p>
          <a:p>
            <a:r>
              <a:rPr lang="en-IN" sz="2000" b="1" dirty="0"/>
              <a:t>To check for lossless join decomposition using FD set, following conditions must hold: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Union of Attributes of R1 and R2 must be equal to </a:t>
            </a:r>
            <a:r>
              <a:rPr lang="en-IN" sz="2000" dirty="0" smtClean="0"/>
              <a:t>attributes </a:t>
            </a:r>
            <a:r>
              <a:rPr lang="en-IN" sz="2000" dirty="0"/>
              <a:t>of R. Each attribute of R must be either in R1 or in R2.</a:t>
            </a:r>
          </a:p>
          <a:p>
            <a:r>
              <a:rPr lang="en-IN" sz="2000" dirty="0" smtClean="0"/>
              <a:t>      </a:t>
            </a:r>
            <a:r>
              <a:rPr lang="en-IN" sz="2000" dirty="0" err="1" smtClean="0"/>
              <a:t>Att</a:t>
            </a:r>
            <a:r>
              <a:rPr lang="en-IN" sz="2000" dirty="0" smtClean="0"/>
              <a:t>(R1</a:t>
            </a:r>
            <a:r>
              <a:rPr lang="en-IN" sz="2000" dirty="0"/>
              <a:t>) U </a:t>
            </a:r>
            <a:r>
              <a:rPr lang="en-IN" sz="2000" dirty="0" err="1"/>
              <a:t>Att</a:t>
            </a:r>
            <a:r>
              <a:rPr lang="en-IN" sz="2000" dirty="0"/>
              <a:t>(R2) = </a:t>
            </a:r>
            <a:r>
              <a:rPr lang="en-IN" sz="2000" dirty="0" err="1"/>
              <a:t>Att</a:t>
            </a:r>
            <a:r>
              <a:rPr lang="en-IN" sz="2000" dirty="0"/>
              <a:t>(R)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IN" sz="2000" dirty="0"/>
              <a:t>Intersection of Attributes of R1 and R2 must not be NULL.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</a:t>
            </a:r>
            <a:r>
              <a:rPr lang="en-IN" sz="2000" dirty="0" err="1" smtClean="0"/>
              <a:t>Att</a:t>
            </a:r>
            <a:r>
              <a:rPr lang="en-IN" sz="2000" dirty="0" smtClean="0"/>
              <a:t>(R1</a:t>
            </a:r>
            <a:r>
              <a:rPr lang="en-IN" sz="2000" dirty="0"/>
              <a:t>) ∩ </a:t>
            </a:r>
            <a:r>
              <a:rPr lang="en-IN" sz="2000" dirty="0" err="1"/>
              <a:t>Att</a:t>
            </a:r>
            <a:r>
              <a:rPr lang="en-IN" sz="2000" dirty="0"/>
              <a:t>(R2) ≠ </a:t>
            </a:r>
            <a:r>
              <a:rPr lang="en-IN" sz="2000" dirty="0" smtClean="0"/>
              <a:t>Φ (</a:t>
            </a:r>
            <a:r>
              <a:rPr lang="en-IN" sz="2000" dirty="0" err="1" smtClean="0"/>
              <a:t>deptno</a:t>
            </a:r>
            <a:r>
              <a:rPr lang="en-IN" sz="2000" dirty="0" smtClean="0"/>
              <a:t> is common in EMP and </a:t>
            </a:r>
            <a:r>
              <a:rPr lang="en-IN" sz="2000" dirty="0" err="1" smtClean="0"/>
              <a:t>Dept</a:t>
            </a:r>
            <a:r>
              <a:rPr lang="en-IN" sz="2000" dirty="0" smtClean="0"/>
              <a:t>)</a:t>
            </a:r>
            <a:endParaRPr lang="en-IN" sz="2000" dirty="0"/>
          </a:p>
          <a:p>
            <a:pPr marL="457200" lvl="0" indent="-457200">
              <a:buFont typeface="+mj-lt"/>
              <a:buAutoNum type="arabicPeriod" startAt="3"/>
            </a:pPr>
            <a:r>
              <a:rPr lang="en-IN" sz="2000" dirty="0"/>
              <a:t>Common attribute must be a key for at least one relation (R1 or R2</a:t>
            </a:r>
            <a:r>
              <a:rPr lang="en-IN" sz="2000" dirty="0" smtClean="0"/>
              <a:t>)</a:t>
            </a:r>
            <a:endParaRPr lang="en-IN" sz="2000" dirty="0"/>
          </a:p>
          <a:p>
            <a:r>
              <a:rPr lang="en-IN" sz="2000" dirty="0"/>
              <a:t> </a:t>
            </a:r>
            <a:r>
              <a:rPr lang="en-IN" sz="2000" dirty="0" smtClean="0"/>
              <a:t>    R1 </a:t>
            </a:r>
            <a:r>
              <a:rPr lang="en-IN" sz="2000" dirty="0"/>
              <a:t>∩ </a:t>
            </a:r>
            <a:r>
              <a:rPr lang="en-IN" sz="2000" dirty="0" smtClean="0"/>
              <a:t>R2 → key of (R1</a:t>
            </a:r>
            <a:r>
              <a:rPr lang="en-IN" sz="2000" dirty="0"/>
              <a:t>) or </a:t>
            </a:r>
            <a:r>
              <a:rPr lang="en-IN" sz="2000" dirty="0" smtClean="0"/>
              <a:t>key of (R2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9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Dependency preserving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7696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000" dirty="0" smtClean="0"/>
              <a:t>The splits (the new relations) created due to normalization should satisfy the following:</a:t>
            </a:r>
            <a:endParaRPr lang="en-IN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/>
              <a:t>In the dependency preservation, at least one decomposed table must satisfy every dependency.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/>
              <a:t>If a relation R is decomposed into relation R1 and R2, then the </a:t>
            </a:r>
            <a:r>
              <a:rPr lang="en-IN" sz="2000" dirty="0" smtClean="0"/>
              <a:t>functional dependencies </a:t>
            </a:r>
            <a:r>
              <a:rPr lang="en-IN" sz="2000" dirty="0"/>
              <a:t>of R either must be a part of R1 or R2 or must be derivable from the combination of functional dependencies of R1 and R2.</a:t>
            </a:r>
          </a:p>
          <a:p>
            <a:pPr lvl="1"/>
            <a:r>
              <a:rPr lang="en-IN" sz="2000" dirty="0"/>
              <a:t>For example, suppose there is a relation R (A, B, C, D) with functional dependency set (</a:t>
            </a:r>
            <a:r>
              <a:rPr lang="en-IN" sz="2000" dirty="0" smtClean="0"/>
              <a:t>A</a:t>
            </a:r>
            <a:r>
              <a:rPr lang="en-IN" sz="2000" dirty="0"/>
              <a:t> → </a:t>
            </a:r>
            <a:r>
              <a:rPr lang="en-IN" sz="2000" dirty="0" smtClean="0"/>
              <a:t>BC</a:t>
            </a:r>
            <a:r>
              <a:rPr lang="en-IN" sz="2000" dirty="0"/>
              <a:t>). </a:t>
            </a:r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relational R is decomposed into R1(ABC) and R2(AD) which is dependency preserving because FD </a:t>
            </a:r>
            <a:r>
              <a:rPr lang="en-IN" sz="2000" dirty="0" smtClean="0"/>
              <a:t>A </a:t>
            </a:r>
            <a:r>
              <a:rPr lang="en-IN" sz="2000" dirty="0"/>
              <a:t>→ </a:t>
            </a:r>
            <a:r>
              <a:rPr lang="en-IN" sz="2000" dirty="0" smtClean="0"/>
              <a:t>BC </a:t>
            </a:r>
            <a:r>
              <a:rPr lang="en-IN" sz="2000" dirty="0"/>
              <a:t>is a part of relation R1(ABC</a:t>
            </a:r>
            <a:r>
              <a:rPr lang="en-IN" sz="2000" dirty="0" smtClean="0"/>
              <a:t>).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000" dirty="0" smtClean="0"/>
              <a:t>So basically no functional dependency should be lost when tables/relations are split.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29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7848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A relation R (ABCDE) with id set of FDs: 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2"/>
                </a:solidFill>
              </a:rPr>
              <a:t>A → </a:t>
            </a:r>
            <a:r>
              <a:rPr lang="en-US" sz="1800" dirty="0">
                <a:solidFill>
                  <a:schemeClr val="tx2"/>
                </a:solidFill>
              </a:rPr>
              <a:t>BC	</a:t>
            </a:r>
            <a:r>
              <a:rPr lang="en-US" sz="1800" dirty="0" smtClean="0">
                <a:solidFill>
                  <a:schemeClr val="tx2"/>
                </a:solidFill>
              </a:rPr>
              <a:t>	1</a:t>
            </a:r>
            <a:endParaRPr lang="en-IN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C </a:t>
            </a:r>
            <a:r>
              <a:rPr lang="en-US" sz="1800" dirty="0" smtClean="0">
                <a:solidFill>
                  <a:schemeClr val="tx2"/>
                </a:solidFill>
              </a:rPr>
              <a:t>→ </a:t>
            </a:r>
            <a:r>
              <a:rPr lang="en-US" sz="1800" dirty="0">
                <a:solidFill>
                  <a:schemeClr val="tx2"/>
                </a:solidFill>
              </a:rPr>
              <a:t>DE	</a:t>
            </a:r>
            <a:r>
              <a:rPr lang="en-US" sz="1800" dirty="0" smtClean="0">
                <a:solidFill>
                  <a:schemeClr val="tx2"/>
                </a:solidFill>
              </a:rPr>
              <a:t>	2</a:t>
            </a:r>
            <a:endParaRPr lang="en-IN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D </a:t>
            </a:r>
            <a:r>
              <a:rPr lang="en-US" sz="1800" dirty="0" smtClean="0">
                <a:solidFill>
                  <a:schemeClr val="tx2"/>
                </a:solidFill>
              </a:rPr>
              <a:t>→ </a:t>
            </a:r>
            <a:r>
              <a:rPr lang="en-US" sz="1800" dirty="0">
                <a:solidFill>
                  <a:schemeClr val="tx2"/>
                </a:solidFill>
              </a:rPr>
              <a:t>E	</a:t>
            </a:r>
            <a:r>
              <a:rPr lang="en-US" sz="1800" dirty="0" smtClean="0">
                <a:solidFill>
                  <a:schemeClr val="tx2"/>
                </a:solidFill>
              </a:rPr>
              <a:t>	3</a:t>
            </a:r>
            <a:endParaRPr lang="en-IN" sz="1800" dirty="0">
              <a:solidFill>
                <a:schemeClr val="tx2"/>
              </a:solidFill>
            </a:endParaRPr>
          </a:p>
          <a:p>
            <a:r>
              <a:rPr lang="en-US" sz="1800" dirty="0"/>
              <a:t> </a:t>
            </a:r>
            <a:endParaRPr lang="en-IN" sz="1800" dirty="0"/>
          </a:p>
          <a:p>
            <a:r>
              <a:rPr lang="en-US" sz="1800" dirty="0"/>
              <a:t>And the decomposition: R1 (ABCD) &amp; R2 (DE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Is it dependency preserving?</a:t>
            </a:r>
          </a:p>
          <a:p>
            <a:r>
              <a:rPr lang="en-US" sz="1800" dirty="0" smtClean="0"/>
              <a:t>R1 (ABCD) would have FDs,</a:t>
            </a:r>
          </a:p>
          <a:p>
            <a:r>
              <a:rPr lang="en-US" sz="1800" dirty="0">
                <a:solidFill>
                  <a:schemeClr val="tx2"/>
                </a:solidFill>
              </a:rPr>
              <a:t>A → </a:t>
            </a:r>
            <a:r>
              <a:rPr lang="en-US" sz="1800" dirty="0" smtClean="0">
                <a:solidFill>
                  <a:schemeClr val="tx2"/>
                </a:solidFill>
              </a:rPr>
              <a:t>BC		4</a:t>
            </a:r>
          </a:p>
          <a:p>
            <a:r>
              <a:rPr lang="en-US" sz="1800" dirty="0"/>
              <a:t>C → </a:t>
            </a:r>
            <a:r>
              <a:rPr lang="en-US" sz="1800" dirty="0" smtClean="0"/>
              <a:t>D		5</a:t>
            </a:r>
          </a:p>
          <a:p>
            <a:r>
              <a:rPr lang="en-US" sz="1800" dirty="0" smtClean="0"/>
              <a:t>R2 (DE) would have FDs,</a:t>
            </a:r>
          </a:p>
          <a:p>
            <a:r>
              <a:rPr lang="en-US" sz="1800" dirty="0">
                <a:solidFill>
                  <a:schemeClr val="tx2"/>
                </a:solidFill>
              </a:rPr>
              <a:t>D → </a:t>
            </a:r>
            <a:r>
              <a:rPr lang="en-US" sz="1800" dirty="0" smtClean="0">
                <a:solidFill>
                  <a:schemeClr val="tx2"/>
                </a:solidFill>
              </a:rPr>
              <a:t>E		6</a:t>
            </a:r>
          </a:p>
          <a:p>
            <a:r>
              <a:rPr lang="en-US" sz="1800" dirty="0" smtClean="0"/>
              <a:t>Combining them we have 4, 5 and 6.</a:t>
            </a:r>
          </a:p>
          <a:p>
            <a:r>
              <a:rPr lang="en-US" sz="1800" dirty="0" smtClean="0"/>
              <a:t>From 5, 6 and transitivity we have,</a:t>
            </a:r>
          </a:p>
          <a:p>
            <a:r>
              <a:rPr lang="en-US" sz="1800" dirty="0"/>
              <a:t>C → </a:t>
            </a:r>
            <a:r>
              <a:rPr lang="en-US" sz="1800" dirty="0" smtClean="0"/>
              <a:t>E		7</a:t>
            </a:r>
          </a:p>
          <a:p>
            <a:r>
              <a:rPr lang="en-US" sz="1800" dirty="0">
                <a:solidFill>
                  <a:schemeClr val="tx2"/>
                </a:solidFill>
              </a:rPr>
              <a:t>C → </a:t>
            </a:r>
            <a:r>
              <a:rPr lang="en-US" sz="1800" dirty="0" smtClean="0">
                <a:solidFill>
                  <a:schemeClr val="tx2"/>
                </a:solidFill>
              </a:rPr>
              <a:t>DE		8 </a:t>
            </a:r>
            <a:r>
              <a:rPr lang="en-US" sz="1800" dirty="0" smtClean="0"/>
              <a:t>from 5, 7, union</a:t>
            </a:r>
          </a:p>
          <a:p>
            <a:r>
              <a:rPr lang="en-US" sz="1800" dirty="0" smtClean="0"/>
              <a:t>Original FDs of R - 1, 2, 3 are same as 4, 8, 6 as derived from R1 and R2</a:t>
            </a:r>
          </a:p>
          <a:p>
            <a:r>
              <a:rPr lang="en-US" sz="1800" dirty="0" smtClean="0"/>
              <a:t>Therefore it is dependency preserving.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A relation R (ABCDE) with id set of FDs: </a:t>
            </a:r>
            <a:endParaRPr lang="en-US" sz="1800" dirty="0" smtClean="0"/>
          </a:p>
          <a:p>
            <a:r>
              <a:rPr lang="en-US" sz="1800" dirty="0" smtClean="0"/>
              <a:t>A → </a:t>
            </a:r>
            <a:r>
              <a:rPr lang="en-US" sz="1800" dirty="0"/>
              <a:t>BC	</a:t>
            </a:r>
            <a:r>
              <a:rPr lang="en-US" sz="1800" dirty="0" smtClean="0"/>
              <a:t>	1</a:t>
            </a:r>
            <a:endParaRPr lang="en-IN" sz="1800" dirty="0"/>
          </a:p>
          <a:p>
            <a:r>
              <a:rPr lang="en-US" sz="1800" dirty="0"/>
              <a:t>C </a:t>
            </a:r>
            <a:r>
              <a:rPr lang="en-US" sz="1800" dirty="0" smtClean="0"/>
              <a:t>→ </a:t>
            </a:r>
            <a:r>
              <a:rPr lang="en-US" sz="1800" dirty="0"/>
              <a:t>DE	</a:t>
            </a:r>
            <a:r>
              <a:rPr lang="en-US" sz="1800" dirty="0" smtClean="0"/>
              <a:t>	2</a:t>
            </a:r>
            <a:endParaRPr lang="en-IN" sz="1800" dirty="0"/>
          </a:p>
          <a:p>
            <a:r>
              <a:rPr lang="en-US" sz="1800" dirty="0"/>
              <a:t>D </a:t>
            </a:r>
            <a:r>
              <a:rPr lang="en-US" sz="1800" dirty="0" smtClean="0"/>
              <a:t>→ </a:t>
            </a:r>
            <a:r>
              <a:rPr lang="en-US" sz="1800" dirty="0"/>
              <a:t>E	</a:t>
            </a:r>
            <a:r>
              <a:rPr lang="en-US" sz="1800" dirty="0" smtClean="0"/>
              <a:t>	3</a:t>
            </a:r>
            <a:endParaRPr lang="en-IN" sz="1800" dirty="0"/>
          </a:p>
          <a:p>
            <a:r>
              <a:rPr lang="en-US" sz="1800" dirty="0"/>
              <a:t> </a:t>
            </a:r>
            <a:endParaRPr lang="en-IN" sz="1800" dirty="0"/>
          </a:p>
          <a:p>
            <a:r>
              <a:rPr lang="en-US" sz="1800" dirty="0"/>
              <a:t>And the decomposition: R1 (ABCD) &amp; R2 (DE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Is it lossless decomposition?</a:t>
            </a:r>
          </a:p>
          <a:p>
            <a:r>
              <a:rPr lang="en-US" sz="1800" dirty="0" smtClean="0"/>
              <a:t>R1 (ABCD) would have FDs,</a:t>
            </a:r>
          </a:p>
          <a:p>
            <a:r>
              <a:rPr lang="en-US" sz="1800" dirty="0"/>
              <a:t>A → </a:t>
            </a:r>
            <a:r>
              <a:rPr lang="en-US" sz="1800" dirty="0" smtClean="0"/>
              <a:t>BC		4</a:t>
            </a:r>
          </a:p>
          <a:p>
            <a:r>
              <a:rPr lang="en-US" sz="1800" dirty="0"/>
              <a:t>C → </a:t>
            </a:r>
            <a:r>
              <a:rPr lang="en-US" sz="1800" dirty="0" smtClean="0"/>
              <a:t>D		5</a:t>
            </a:r>
          </a:p>
          <a:p>
            <a:r>
              <a:rPr lang="en-US" sz="1800" dirty="0" smtClean="0"/>
              <a:t>A</a:t>
            </a:r>
            <a:r>
              <a:rPr lang="en-US" sz="1800" dirty="0"/>
              <a:t> → </a:t>
            </a:r>
            <a:r>
              <a:rPr lang="en-US" sz="1800" dirty="0" smtClean="0"/>
              <a:t>ABCD 		– A is key</a:t>
            </a:r>
          </a:p>
          <a:p>
            <a:r>
              <a:rPr lang="en-US" sz="1800" dirty="0" smtClean="0"/>
              <a:t>R2 (DE) would have FDs,</a:t>
            </a:r>
          </a:p>
          <a:p>
            <a:r>
              <a:rPr lang="en-US" sz="1800" dirty="0"/>
              <a:t>D → </a:t>
            </a:r>
            <a:r>
              <a:rPr lang="en-US" sz="1800" dirty="0" smtClean="0"/>
              <a:t>E		6 	– D is key</a:t>
            </a:r>
          </a:p>
          <a:p>
            <a:r>
              <a:rPr lang="en-US" sz="1800" dirty="0" smtClean="0"/>
              <a:t>For lossless decomposition,</a:t>
            </a:r>
          </a:p>
          <a:p>
            <a:r>
              <a:rPr lang="en-US" sz="1800" dirty="0" smtClean="0"/>
              <a:t>R1 </a:t>
            </a:r>
            <a:r>
              <a:rPr lang="en-US" sz="1800" b="1" dirty="0" smtClean="0"/>
              <a:t>∩ </a:t>
            </a:r>
            <a:r>
              <a:rPr lang="en-US" sz="1800" dirty="0" smtClean="0"/>
              <a:t>R2  = D  (which is key of R2)</a:t>
            </a:r>
          </a:p>
          <a:p>
            <a:r>
              <a:rPr lang="en-US" sz="1800" b="1" dirty="0" smtClean="0"/>
              <a:t>Hence it is lossless 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23008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examples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3841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/>
              <a:t>Consider a schema R(A,B,C,D) and functional dependencies </a:t>
            </a:r>
            <a:endParaRPr lang="en-IN" sz="1800" dirty="0" smtClean="0"/>
          </a:p>
          <a:p>
            <a:r>
              <a:rPr lang="en-IN" sz="1800" dirty="0" smtClean="0"/>
              <a:t>A</a:t>
            </a:r>
            <a:r>
              <a:rPr lang="en-US" sz="1800" dirty="0"/>
              <a:t> → </a:t>
            </a:r>
            <a:r>
              <a:rPr lang="en-IN" sz="1800" dirty="0" smtClean="0"/>
              <a:t>B		1</a:t>
            </a:r>
          </a:p>
          <a:p>
            <a:r>
              <a:rPr lang="en-IN" sz="1800" dirty="0" smtClean="0"/>
              <a:t>C</a:t>
            </a:r>
            <a:r>
              <a:rPr lang="en-US" sz="1800" dirty="0" smtClean="0"/>
              <a:t> </a:t>
            </a:r>
            <a:r>
              <a:rPr lang="en-US" sz="1800" dirty="0"/>
              <a:t>→ </a:t>
            </a:r>
            <a:r>
              <a:rPr lang="en-IN" sz="1800" dirty="0" smtClean="0"/>
              <a:t>D		2</a:t>
            </a:r>
          </a:p>
          <a:p>
            <a:r>
              <a:rPr lang="en-IN" sz="1800" dirty="0" smtClean="0"/>
              <a:t>Find whether the </a:t>
            </a:r>
            <a:r>
              <a:rPr lang="en-IN" sz="1800" dirty="0"/>
              <a:t>decomposition of R into R1(AB) and R2(CD</a:t>
            </a:r>
            <a:r>
              <a:rPr lang="en-IN" sz="1800" dirty="0" smtClean="0"/>
              <a:t>) is lossless and dependency preserving.</a:t>
            </a:r>
          </a:p>
          <a:p>
            <a:endParaRPr lang="en-IN" sz="1800" dirty="0" smtClean="0"/>
          </a:p>
          <a:p>
            <a:r>
              <a:rPr lang="en-IN" sz="1800" dirty="0" smtClean="0"/>
              <a:t>R1(AB)</a:t>
            </a:r>
          </a:p>
          <a:p>
            <a:r>
              <a:rPr lang="en-IN" sz="1800" dirty="0"/>
              <a:t>A</a:t>
            </a:r>
            <a:r>
              <a:rPr lang="en-US" sz="1800" dirty="0"/>
              <a:t> → </a:t>
            </a:r>
            <a:r>
              <a:rPr lang="en-IN" sz="1800" dirty="0"/>
              <a:t>B		</a:t>
            </a:r>
            <a:r>
              <a:rPr lang="en-IN" sz="1800" dirty="0" smtClean="0"/>
              <a:t>3  A is key</a:t>
            </a:r>
          </a:p>
          <a:p>
            <a:r>
              <a:rPr lang="en-IN" sz="1800" dirty="0" smtClean="0"/>
              <a:t>R2(CD)</a:t>
            </a:r>
          </a:p>
          <a:p>
            <a:r>
              <a:rPr lang="en-IN" sz="1800" dirty="0"/>
              <a:t>C</a:t>
            </a:r>
            <a:r>
              <a:rPr lang="en-US" sz="1800" dirty="0"/>
              <a:t> → </a:t>
            </a:r>
            <a:r>
              <a:rPr lang="en-IN" sz="1800" dirty="0"/>
              <a:t>D		</a:t>
            </a:r>
            <a:r>
              <a:rPr lang="en-IN" sz="1800" dirty="0" smtClean="0"/>
              <a:t>4  C is key</a:t>
            </a:r>
          </a:p>
          <a:p>
            <a:r>
              <a:rPr lang="en-IN" sz="1800" dirty="0" smtClean="0"/>
              <a:t>R1 ∩ R2 = Ø 			- it is </a:t>
            </a:r>
            <a:r>
              <a:rPr lang="en-IN" sz="1800" dirty="0" smtClean="0">
                <a:solidFill>
                  <a:srgbClr val="FF0000"/>
                </a:solidFill>
              </a:rPr>
              <a:t>NOT LOSSLESS (It is </a:t>
            </a:r>
            <a:r>
              <a:rPr lang="en-IN" sz="1800" dirty="0" err="1" smtClean="0">
                <a:solidFill>
                  <a:srgbClr val="FF0000"/>
                </a:solidFill>
              </a:rPr>
              <a:t>lossy</a:t>
            </a:r>
            <a:r>
              <a:rPr lang="en-IN" sz="1800" dirty="0" smtClean="0">
                <a:solidFill>
                  <a:srgbClr val="FF0000"/>
                </a:solidFill>
              </a:rPr>
              <a:t>)</a:t>
            </a:r>
          </a:p>
          <a:p>
            <a:endParaRPr lang="en-IN" sz="1800" dirty="0" smtClean="0"/>
          </a:p>
          <a:p>
            <a:r>
              <a:rPr lang="en-IN" sz="1800" dirty="0" smtClean="0"/>
              <a:t>FDs on R are 1 and 2 and combined FDs of R1 and R2 are 3 and 4.</a:t>
            </a:r>
          </a:p>
          <a:p>
            <a:endParaRPr lang="en-IN" sz="1800" dirty="0" smtClean="0"/>
          </a:p>
          <a:p>
            <a:r>
              <a:rPr lang="en-IN" sz="1800" dirty="0" smtClean="0"/>
              <a:t>1, 2 are same as 3, 4		- it is </a:t>
            </a:r>
            <a:r>
              <a:rPr lang="en-IN" sz="1800" dirty="0" smtClean="0">
                <a:solidFill>
                  <a:srgbClr val="00B050"/>
                </a:solidFill>
              </a:rPr>
              <a:t>DEPENDENCY PRESERVING</a:t>
            </a:r>
          </a:p>
          <a:p>
            <a:endParaRPr lang="en-IN" sz="1800" dirty="0">
              <a:solidFill>
                <a:srgbClr val="00B050"/>
              </a:solidFill>
            </a:endParaRPr>
          </a:p>
          <a:p>
            <a:r>
              <a:rPr lang="en-IN" sz="1800" dirty="0" smtClean="0"/>
              <a:t>Actual splits should have </a:t>
            </a:r>
            <a:r>
              <a:rPr lang="en-IN" sz="1800" dirty="0"/>
              <a:t>been: </a:t>
            </a:r>
            <a:r>
              <a:rPr lang="en-IN" sz="1800" dirty="0" smtClean="0"/>
              <a:t>R1(</a:t>
            </a:r>
            <a:r>
              <a:rPr lang="en-IN" sz="1800" u="sng" dirty="0" smtClean="0"/>
              <a:t>A</a:t>
            </a:r>
            <a:r>
              <a:rPr lang="en-IN" sz="1800" dirty="0" smtClean="0"/>
              <a:t>BC) C is </a:t>
            </a:r>
            <a:r>
              <a:rPr lang="en-IN" sz="1800" dirty="0" err="1" smtClean="0"/>
              <a:t>Fk</a:t>
            </a:r>
            <a:r>
              <a:rPr lang="en-IN" sz="1800" dirty="0" smtClean="0"/>
              <a:t>, </a:t>
            </a:r>
            <a:r>
              <a:rPr lang="en-IN" sz="1800" dirty="0"/>
              <a:t>and R2(</a:t>
            </a:r>
            <a:r>
              <a:rPr lang="en-IN" sz="1800" u="sng" dirty="0"/>
              <a:t>C</a:t>
            </a:r>
            <a:r>
              <a:rPr lang="en-IN" sz="1800" dirty="0"/>
              <a:t>D</a:t>
            </a:r>
            <a:r>
              <a:rPr lang="en-IN" sz="1800" dirty="0" smtClean="0"/>
              <a:t>)</a:t>
            </a:r>
          </a:p>
          <a:p>
            <a:r>
              <a:rPr lang="en-IN" sz="1800" dirty="0"/>
              <a:t>R1 ∩ R2 </a:t>
            </a:r>
            <a:r>
              <a:rPr lang="en-IN" sz="1800" dirty="0" smtClean="0"/>
              <a:t>= C which is a key</a:t>
            </a:r>
          </a:p>
        </p:txBody>
      </p:sp>
    </p:spTree>
    <p:extLst>
      <p:ext uri="{BB962C8B-B14F-4D97-AF65-F5344CB8AC3E}">
        <p14:creationId xmlns:p14="http://schemas.microsoft.com/office/powerpoint/2010/main" val="994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effects of normalization</a:t>
            </a:r>
            <a:endParaRPr lang="en-IN" sz="28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95400"/>
            <a:ext cx="800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Normalization is performed to reduce or eliminate Insertion, Deletion or Update anomalies.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However</a:t>
            </a:r>
            <a:r>
              <a:rPr lang="en-US" sz="2000" dirty="0">
                <a:ea typeface="Tahoma" pitchFamily="34" charset="0"/>
                <a:cs typeface="Tahoma" pitchFamily="34" charset="0"/>
              </a:rPr>
              <a:t>, a completely normalized database may not be the most efficient or effective implementation.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ja-JP" altLang="en-US" sz="2000" dirty="0" smtClean="0">
                <a:ea typeface="MS Gothic" pitchFamily="49" charset="-128"/>
                <a:cs typeface="Tahoma" pitchFamily="34" charset="0"/>
              </a:rPr>
              <a:t>“</a:t>
            </a:r>
            <a:r>
              <a:rPr lang="en-US" altLang="ja-JP" sz="2000" dirty="0" err="1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Denormalization</a:t>
            </a:r>
            <a:r>
              <a:rPr lang="ja-JP" altLang="en-US" sz="2000" dirty="0">
                <a:ea typeface="MS Gothic" pitchFamily="49" charset="-128"/>
                <a:cs typeface="Tahoma" pitchFamily="34" charset="0"/>
              </a:rPr>
              <a:t>”</a:t>
            </a:r>
            <a:r>
              <a:rPr lang="en-US" altLang="ja-JP" sz="2000" dirty="0">
                <a:ea typeface="Tahoma" pitchFamily="34" charset="0"/>
                <a:cs typeface="Tahoma" pitchFamily="34" charset="0"/>
              </a:rPr>
              <a:t> is sometimes used to improve efficiency</a:t>
            </a:r>
            <a:r>
              <a:rPr lang="en-US" altLang="ja-JP" sz="2000" dirty="0" smtClean="0">
                <a:ea typeface="Tahoma" pitchFamily="34" charset="0"/>
                <a:cs typeface="Tahoma" pitchFamily="34" charset="0"/>
              </a:rPr>
              <a:t>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/>
              <a:t>Normalization splits database information across multiple tables.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/>
              <a:t>To retrieve complete information from a normalized database, the JOIN operation must be used.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/>
              <a:t>JOIN tends to be expensive in terms of processing time, and very large joins are very expensive</a:t>
            </a:r>
            <a:r>
              <a:rPr lang="en-US" sz="2000" dirty="0" smtClean="0"/>
              <a:t>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sz="2000" dirty="0" smtClean="0"/>
          </a:p>
          <a:p>
            <a:pPr eaLnBrk="1" hangingPunct="1"/>
            <a:r>
              <a:rPr lang="en-US" altLang="ja-JP" sz="2000" b="1" dirty="0" err="1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Denormalization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Usually </a:t>
            </a:r>
            <a:r>
              <a:rPr lang="en-US" sz="2000" dirty="0"/>
              <a:t>driven by the need to improve query speed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sz="2000" dirty="0" smtClean="0"/>
              <a:t>Query </a:t>
            </a:r>
            <a:r>
              <a:rPr lang="en-US" sz="2000" dirty="0"/>
              <a:t>speed is improved at the expense of more complex or problematic DML (Data manipulation language) for updates, deletions and insertions</a:t>
            </a:r>
            <a:r>
              <a:rPr lang="en-US" sz="2000" dirty="0" smtClean="0"/>
              <a:t>.</a:t>
            </a:r>
            <a:endParaRPr lang="en-US" sz="20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downward </a:t>
            </a:r>
            <a:r>
              <a:rPr lang="en-US" sz="2800" b="1" dirty="0" err="1" smtClean="0">
                <a:latin typeface="+mn-lt"/>
              </a:rPr>
              <a:t>denormalization</a:t>
            </a:r>
            <a:endParaRPr lang="en-IN" sz="2800" b="1" dirty="0">
              <a:latin typeface="+mn-lt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04813" y="1506537"/>
            <a:ext cx="3252788" cy="4606925"/>
            <a:chOff x="159" y="960"/>
            <a:chExt cx="2049" cy="2902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008" y="960"/>
              <a:ext cx="1056" cy="1136"/>
              <a:chOff x="1008" y="1104"/>
              <a:chExt cx="1056" cy="1104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104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FF3300"/>
                    </a:solidFill>
                    <a:latin typeface="Times New Roman" charset="0"/>
                    <a:ea typeface="ＭＳ Ｐゴシック" charset="0"/>
                  </a:rPr>
                  <a:t>Customer   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ID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Address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Name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Telephone</a:t>
                </a:r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864" y="2496"/>
              <a:ext cx="1344" cy="1366"/>
              <a:chOff x="1008" y="1104"/>
              <a:chExt cx="1056" cy="1366"/>
            </a:xfrm>
          </p:grpSpPr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366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FF3300"/>
                    </a:solidFill>
                    <a:latin typeface="Times New Roman" charset="0"/>
                    <a:ea typeface="ＭＳ Ｐゴシック" charset="0"/>
                  </a:rPr>
                  <a:t>Order   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Order No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Taken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Dispatched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Invoiced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 err="1">
                    <a:latin typeface="Times New Roman" charset="0"/>
                    <a:ea typeface="ＭＳ Ｐゴシック" charset="0"/>
                  </a:rPr>
                  <a:t>Cust</a:t>
                </a:r>
                <a:r>
                  <a:rPr lang="en-US" sz="2000" dirty="0">
                    <a:latin typeface="Times New Roman" charset="0"/>
                    <a:ea typeface="ＭＳ Ｐゴシック" charset="0"/>
                  </a:rPr>
                  <a:t> </a:t>
                </a:r>
                <a:r>
                  <a:rPr lang="en-US" sz="2000" dirty="0" smtClean="0">
                    <a:latin typeface="Times New Roman" charset="0"/>
                    <a:ea typeface="ＭＳ Ｐゴシック" charset="0"/>
                  </a:rPr>
                  <a:t>ID (</a:t>
                </a:r>
                <a:r>
                  <a:rPr lang="en-US" sz="2000" dirty="0" err="1" smtClean="0">
                    <a:latin typeface="Times New Roman" charset="0"/>
                    <a:ea typeface="ＭＳ Ｐゴシック" charset="0"/>
                  </a:rPr>
                  <a:t>Fk</a:t>
                </a:r>
                <a:r>
                  <a:rPr lang="en-US" sz="2000" dirty="0" smtClean="0">
                    <a:latin typeface="Times New Roman" charset="0"/>
                    <a:ea typeface="ＭＳ Ｐゴシック" charset="0"/>
                  </a:rPr>
                  <a:t>)</a:t>
                </a:r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488" y="2112"/>
              <a:ext cx="96" cy="384"/>
              <a:chOff x="1488" y="2256"/>
              <a:chExt cx="96" cy="384"/>
            </a:xfrm>
          </p:grpSpPr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59" y="96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dirty="0">
                  <a:solidFill>
                    <a:srgbClr val="FF3300"/>
                  </a:solidFill>
                  <a:latin typeface="Times New Roman" charset="0"/>
                  <a:ea typeface="ＭＳ Ｐゴシック" charset="0"/>
                </a:rPr>
                <a:t>Before:</a:t>
              </a: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4869756" y="1443037"/>
            <a:ext cx="3200400" cy="4987925"/>
            <a:chOff x="3024" y="998"/>
            <a:chExt cx="2016" cy="3142"/>
          </a:xfrm>
        </p:grpSpPr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3792" y="1008"/>
              <a:ext cx="1056" cy="1136"/>
              <a:chOff x="3840" y="1152"/>
              <a:chExt cx="1056" cy="1136"/>
            </a:xfrm>
          </p:grpSpPr>
          <p:sp>
            <p:nvSpPr>
              <p:cNvPr id="33" name="Text Box 19"/>
              <p:cNvSpPr txBox="1">
                <a:spLocks noChangeArrowheads="1"/>
              </p:cNvSpPr>
              <p:nvPr/>
            </p:nvSpPr>
            <p:spPr bwMode="auto">
              <a:xfrm>
                <a:off x="3840" y="1152"/>
                <a:ext cx="1056" cy="1136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FF3300"/>
                    </a:solidFill>
                    <a:latin typeface="Times New Roman" charset="0"/>
                    <a:ea typeface="ＭＳ Ｐゴシック" charset="0"/>
                  </a:rPr>
                  <a:t>Customer   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ID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Address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Name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Telephone</a:t>
                </a:r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3696" y="2544"/>
              <a:ext cx="1344" cy="1596"/>
              <a:chOff x="1008" y="1104"/>
              <a:chExt cx="1056" cy="1596"/>
            </a:xfrm>
          </p:grpSpPr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596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>
                    <a:solidFill>
                      <a:srgbClr val="FF3300"/>
                    </a:solidFill>
                    <a:latin typeface="Times New Roman" charset="0"/>
                    <a:ea typeface="ＭＳ Ｐゴシック" charset="0"/>
                  </a:rPr>
                  <a:t>Order   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>
                    <a:latin typeface="Times New Roman" charset="0"/>
                    <a:ea typeface="ＭＳ Ｐゴシック" charset="0"/>
                  </a:rPr>
                  <a:t>Order No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Date Taken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Date Dispatched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Date Invoiced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Cust ID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Cust Name</a:t>
                </a: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4272" y="2160"/>
              <a:ext cx="96" cy="384"/>
              <a:chOff x="1488" y="2256"/>
              <a:chExt cx="96" cy="384"/>
            </a:xfrm>
          </p:grpSpPr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3024" y="998"/>
              <a:ext cx="5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dirty="0">
                  <a:solidFill>
                    <a:srgbClr val="FF3300"/>
                  </a:solidFill>
                  <a:latin typeface="Times New Roman" charset="0"/>
                  <a:ea typeface="ＭＳ Ｐゴシック" charset="0"/>
                </a:rPr>
                <a:t>After:</a:t>
              </a: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3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533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+mn-lt"/>
              </a:rPr>
              <a:t>upward </a:t>
            </a:r>
            <a:r>
              <a:rPr lang="en-US" sz="2800" b="1" dirty="0" err="1" smtClean="0">
                <a:latin typeface="+mn-lt"/>
              </a:rPr>
              <a:t>denormalization</a:t>
            </a:r>
            <a:endParaRPr lang="en-IN" sz="2800" b="1" dirty="0">
              <a:latin typeface="+mn-lt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739973" y="1422400"/>
            <a:ext cx="2362200" cy="5080000"/>
            <a:chOff x="3408" y="1056"/>
            <a:chExt cx="1488" cy="320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408" y="1056"/>
              <a:ext cx="1488" cy="1822"/>
              <a:chOff x="1008" y="1104"/>
              <a:chExt cx="1169" cy="1822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169" cy="1822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FF3300"/>
                    </a:solidFill>
                    <a:latin typeface="Times New Roman" charset="0"/>
                    <a:ea typeface="ＭＳ Ｐゴシック" charset="0"/>
                  </a:rPr>
                  <a:t>Order   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Order No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Taken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Dispatched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Invoiced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 err="1">
                    <a:latin typeface="Times New Roman" charset="0"/>
                    <a:ea typeface="ＭＳ Ｐゴシック" charset="0"/>
                  </a:rPr>
                  <a:t>Cust</a:t>
                </a:r>
                <a:r>
                  <a:rPr lang="en-US" sz="2000" dirty="0">
                    <a:latin typeface="Times New Roman" charset="0"/>
                    <a:ea typeface="ＭＳ Ｐゴシック" charset="0"/>
                  </a:rPr>
                  <a:t> ID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 err="1">
                    <a:latin typeface="Times New Roman" charset="0"/>
                    <a:ea typeface="ＭＳ Ｐゴシック" charset="0"/>
                  </a:rPr>
                  <a:t>Cust</a:t>
                </a:r>
                <a:r>
                  <a:rPr lang="en-US" sz="2000" dirty="0">
                    <a:latin typeface="Times New Roman" charset="0"/>
                    <a:ea typeface="ＭＳ Ｐゴシック" charset="0"/>
                  </a:rPr>
                  <a:t> Name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Order </a:t>
                </a:r>
                <a:r>
                  <a:rPr lang="en-US" sz="2000" dirty="0" err="1" smtClean="0">
                    <a:latin typeface="Times New Roman" charset="0"/>
                    <a:ea typeface="ＭＳ Ｐゴシック" charset="0"/>
                  </a:rPr>
                  <a:t>Amt</a:t>
                </a:r>
                <a:r>
                  <a:rPr lang="en-US" sz="2000" dirty="0" smtClean="0">
                    <a:latin typeface="Times New Roman" charset="0"/>
                    <a:ea typeface="ＭＳ Ｐゴシック" charset="0"/>
                  </a:rPr>
                  <a:t> (Added)</a:t>
                </a:r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552" y="3120"/>
              <a:ext cx="1056" cy="1136"/>
              <a:chOff x="1008" y="1104"/>
              <a:chExt cx="1056" cy="1103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103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FF3300"/>
                    </a:solidFill>
                    <a:latin typeface="Times New Roman" charset="0"/>
                    <a:ea typeface="ＭＳ Ｐゴシック" charset="0"/>
                  </a:rPr>
                  <a:t>Order Item   </a:t>
                </a:r>
                <a:endParaRPr lang="en-US" sz="2000" u="sng" dirty="0">
                  <a:latin typeface="Times New Roman" charset="0"/>
                  <a:ea typeface="ＭＳ Ｐゴシック" charset="0"/>
                </a:endParaRP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Order No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Item No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Item Price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 err="1">
                    <a:latin typeface="Times New Roman" charset="0"/>
                    <a:ea typeface="ＭＳ Ｐゴシック" charset="0"/>
                  </a:rPr>
                  <a:t>Num</a:t>
                </a:r>
                <a:r>
                  <a:rPr lang="en-US" sz="2000" dirty="0">
                    <a:latin typeface="Times New Roman" charset="0"/>
                    <a:ea typeface="ＭＳ Ｐゴシック" charset="0"/>
                  </a:rPr>
                  <a:t> Ordered</a:t>
                </a:r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032" y="2880"/>
              <a:ext cx="48" cy="240"/>
              <a:chOff x="1488" y="2256"/>
              <a:chExt cx="96" cy="384"/>
            </a:xfrm>
          </p:grpSpPr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1524000" y="1447800"/>
            <a:ext cx="2133600" cy="4775200"/>
            <a:chOff x="816" y="1104"/>
            <a:chExt cx="1344" cy="3008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816" y="1104"/>
              <a:ext cx="1344" cy="1596"/>
              <a:chOff x="1008" y="1104"/>
              <a:chExt cx="1056" cy="1596"/>
            </a:xfrm>
          </p:grpSpPr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596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FF3300"/>
                    </a:solidFill>
                    <a:latin typeface="Times New Roman" charset="0"/>
                    <a:ea typeface="ＭＳ Ｐゴシック" charset="0"/>
                  </a:rPr>
                  <a:t>Order   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Order No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Taken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Dispatched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Date Invoiced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 err="1">
                    <a:latin typeface="Times New Roman" charset="0"/>
                    <a:ea typeface="ＭＳ Ｐゴシック" charset="0"/>
                  </a:rPr>
                  <a:t>Cust</a:t>
                </a:r>
                <a:r>
                  <a:rPr lang="en-US" sz="2000" dirty="0">
                    <a:latin typeface="Times New Roman" charset="0"/>
                    <a:ea typeface="ＭＳ Ｐゴシック" charset="0"/>
                  </a:rPr>
                  <a:t> ID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 err="1">
                    <a:latin typeface="Times New Roman" charset="0"/>
                    <a:ea typeface="ＭＳ Ｐゴシック" charset="0"/>
                  </a:rPr>
                  <a:t>Cust</a:t>
                </a:r>
                <a:r>
                  <a:rPr lang="en-US" sz="2000" dirty="0">
                    <a:latin typeface="Times New Roman" charset="0"/>
                    <a:ea typeface="ＭＳ Ｐゴシック" charset="0"/>
                  </a:rPr>
                  <a:t> Name</a:t>
                </a:r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912" y="2976"/>
              <a:ext cx="1056" cy="1136"/>
              <a:chOff x="1008" y="1104"/>
              <a:chExt cx="1056" cy="1103"/>
            </a:xfrm>
          </p:grpSpPr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103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FF3300"/>
                    </a:solidFill>
                    <a:latin typeface="Times New Roman" charset="0"/>
                    <a:ea typeface="ＭＳ Ｐゴシック" charset="0"/>
                  </a:rPr>
                  <a:t>Order Item   </a:t>
                </a:r>
                <a:endParaRPr lang="en-US" sz="2000" u="sng" dirty="0">
                  <a:latin typeface="Times New Roman" charset="0"/>
                  <a:ea typeface="ＭＳ Ｐゴシック" charset="0"/>
                </a:endParaRP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Order No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u="sng" dirty="0">
                    <a:latin typeface="Times New Roman" charset="0"/>
                    <a:ea typeface="ＭＳ Ｐゴシック" charset="0"/>
                  </a:rPr>
                  <a:t>Item No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Item Price</a:t>
                </a:r>
              </a:p>
              <a:p>
                <a:pPr algn="l" eaLnBrk="0" hangingPunct="0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sz="2000" dirty="0" err="1">
                    <a:latin typeface="Times New Roman" charset="0"/>
                    <a:ea typeface="ＭＳ Ｐゴシック" charset="0"/>
                  </a:rPr>
                  <a:t>Num</a:t>
                </a:r>
                <a:r>
                  <a:rPr lang="en-US" sz="2000" dirty="0">
                    <a:latin typeface="Times New Roman" charset="0"/>
                    <a:ea typeface="ＭＳ Ｐゴシック" charset="0"/>
                  </a:rPr>
                  <a:t> Ordered</a:t>
                </a:r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1392" y="2688"/>
              <a:ext cx="96" cy="288"/>
              <a:chOff x="1488" y="2256"/>
              <a:chExt cx="96" cy="384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Oval 28"/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304160" y="1447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dirty="0">
                <a:solidFill>
                  <a:srgbClr val="FF3300"/>
                </a:solidFill>
                <a:latin typeface="Times New Roman" charset="0"/>
                <a:ea typeface="ＭＳ Ｐゴシック" charset="0"/>
              </a:rPr>
              <a:t>Before: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573587" y="14478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dirty="0">
                <a:solidFill>
                  <a:srgbClr val="FF3300"/>
                </a:solidFill>
                <a:latin typeface="Times New Roman" charset="0"/>
                <a:ea typeface="ＭＳ Ｐゴシック" charset="0"/>
              </a:rPr>
              <a:t>After: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447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Decomposition: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Proof: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6" y="1828800"/>
            <a:ext cx="5880250" cy="82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200400"/>
            <a:ext cx="6046237" cy="20574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04800" y="228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+mn-lt"/>
              </a:rPr>
              <a:t>Deriving the secondary Armstrong’s axioms</a:t>
            </a:r>
            <a:endParaRPr lang="en-IN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447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Union: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Proof: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2" y="1883896"/>
            <a:ext cx="5398176" cy="706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1" y="3272758"/>
            <a:ext cx="5178035" cy="26670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04800" y="228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+mn-lt"/>
              </a:rPr>
              <a:t>Deriving the secondary Armstrong’s axioms</a:t>
            </a:r>
            <a:endParaRPr lang="en-IN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52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77724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additional inference rules</a:t>
            </a:r>
            <a:endParaRPr lang="en-IN" sz="2800" b="1" cap="none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b="1" u="sng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Armstrong's </a:t>
            </a:r>
            <a:r>
              <a:rPr lang="en-US" sz="1600" b="1" u="sng" dirty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inference </a:t>
            </a:r>
            <a:r>
              <a:rPr lang="en-US" sz="1600" b="1" u="sng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rules</a:t>
            </a:r>
            <a:r>
              <a:rPr lang="en-US" sz="1600" b="1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 (Armstrong’s Axioms)</a:t>
            </a:r>
            <a:endParaRPr lang="en-US" sz="1600" b="1" dirty="0">
              <a:solidFill>
                <a:schemeClr val="accent2"/>
              </a:solidFill>
              <a:ea typeface="Tahoma" pitchFamily="34" charset="0"/>
              <a:cs typeface="Tahoma" pitchFamily="34" charset="0"/>
            </a:endParaRP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600" dirty="0" smtClean="0">
                <a:ea typeface="Tahoma" pitchFamily="34" charset="0"/>
                <a:cs typeface="Tahoma" pitchFamily="34" charset="0"/>
              </a:rPr>
              <a:t>	A1. </a:t>
            </a:r>
            <a:r>
              <a:rPr lang="en-US" sz="16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Reflexive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- If 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Y 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is a subset-of 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X, then 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Y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600" dirty="0" smtClean="0">
                <a:ea typeface="Tahoma" pitchFamily="34" charset="0"/>
                <a:cs typeface="Tahoma" pitchFamily="34" charset="0"/>
              </a:rPr>
              <a:t>	A2. </a:t>
            </a:r>
            <a:r>
              <a:rPr lang="en-US" sz="16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Augmentation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- 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If 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Y, then XZ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YZ 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sz="1600" dirty="0" smtClean="0">
                <a:ea typeface="Tahoma" pitchFamily="34" charset="0"/>
                <a:cs typeface="Tahoma" pitchFamily="34" charset="0"/>
              </a:rPr>
              <a:t>	A3. </a:t>
            </a:r>
            <a:r>
              <a:rPr lang="en-US" sz="16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Transitive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- If 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Y and Y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Z, then 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Z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Additional Armstrong’s Axioms: (</a:t>
            </a:r>
            <a:r>
              <a:rPr lang="en-US" sz="1600" b="1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  <a:hlinkClick r:id="rId2" action="ppaction://hlinksldjump"/>
              </a:rPr>
              <a:t>Proofs</a:t>
            </a:r>
            <a:r>
              <a:rPr lang="en-US" sz="1600" b="1" dirty="0" smtClean="0">
                <a:solidFill>
                  <a:schemeClr val="accent2"/>
                </a:solidFill>
                <a:ea typeface="Tahoma" pitchFamily="34" charset="0"/>
                <a:cs typeface="Tahoma" pitchFamily="34" charset="0"/>
              </a:rPr>
              <a:t>)</a:t>
            </a:r>
            <a:endParaRPr lang="en-US" sz="1600" b="1" dirty="0">
              <a:solidFill>
                <a:schemeClr val="accent2"/>
              </a:solidFill>
              <a:ea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ea typeface="Tahoma" pitchFamily="34" charset="0"/>
                <a:cs typeface="Tahoma" pitchFamily="34" charset="0"/>
              </a:rPr>
              <a:t>	A4. </a:t>
            </a:r>
            <a:r>
              <a:rPr lang="en-US" sz="16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Decomposition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- If 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YZ, then 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Y and 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Z</a:t>
            </a:r>
          </a:p>
          <a:p>
            <a:r>
              <a:rPr lang="en-US" sz="1600" dirty="0"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     e.g. if </a:t>
            </a:r>
            <a:r>
              <a:rPr lang="en-US" sz="1600" dirty="0" err="1" smtClean="0">
                <a:ea typeface="Tahoma" pitchFamily="34" charset="0"/>
                <a:cs typeface="Tahoma" pitchFamily="34" charset="0"/>
              </a:rPr>
              <a:t>empno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ename,sal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then </a:t>
            </a:r>
          </a:p>
          <a:p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	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ename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sal</a:t>
            </a:r>
            <a:endParaRPr lang="en-US" sz="1600" dirty="0">
              <a:ea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ea typeface="Tahoma" pitchFamily="34" charset="0"/>
                <a:cs typeface="Tahoma" pitchFamily="34" charset="0"/>
              </a:rPr>
              <a:t>	A5. </a:t>
            </a:r>
            <a:r>
              <a:rPr lang="en-US" sz="16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Union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- If 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Y and 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Z, then 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YZ</a:t>
            </a:r>
          </a:p>
          <a:p>
            <a:r>
              <a:rPr lang="en-US" sz="1600" dirty="0">
                <a:ea typeface="Tahoma" pitchFamily="34" charset="0"/>
                <a:cs typeface="Tahoma" pitchFamily="34" charset="0"/>
              </a:rPr>
              <a:t>	 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    e.g. if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ename</a:t>
            </a:r>
            <a:endParaRPr lang="en-US" sz="16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	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       and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sal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</a:p>
          <a:p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	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      then </a:t>
            </a:r>
            <a:r>
              <a:rPr lang="en-US" sz="1600" dirty="0" err="1" smtClean="0">
                <a:ea typeface="Tahoma" pitchFamily="34" charset="0"/>
                <a:cs typeface="Tahoma" pitchFamily="34" charset="0"/>
              </a:rPr>
              <a:t>empno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600" dirty="0" err="1">
                <a:ea typeface="Tahoma" pitchFamily="34" charset="0"/>
                <a:cs typeface="Tahoma" pitchFamily="34" charset="0"/>
                <a:sym typeface="Wingdings" pitchFamily="2" charset="2"/>
              </a:rPr>
              <a:t>ename,sal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endParaRPr lang="en-US" sz="1600" dirty="0">
              <a:ea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ea typeface="Tahoma" pitchFamily="34" charset="0"/>
                <a:cs typeface="Tahoma" pitchFamily="34" charset="0"/>
              </a:rPr>
              <a:t>	A6. </a:t>
            </a:r>
            <a:r>
              <a:rPr lang="en-US" sz="16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Psuedotransitivity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- If 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Y and WY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Z, then WX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Z </a:t>
            </a:r>
            <a:endParaRPr lang="en-US" sz="1600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1600" dirty="0"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     e.g. if </a:t>
            </a:r>
            <a:r>
              <a:rPr lang="en-US" sz="1600" dirty="0" err="1" smtClean="0">
                <a:ea typeface="Tahoma" pitchFamily="34" charset="0"/>
                <a:cs typeface="Tahoma" pitchFamily="34" charset="0"/>
              </a:rPr>
              <a:t>empno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sal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endParaRPr lang="en-US" sz="16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      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sal,comm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netpay</a:t>
            </a:r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endParaRPr lang="en-US" sz="16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r>
              <a:rPr lang="en-US" sz="1600" dirty="0"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       then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empno,comm</a:t>
            </a:r>
            <a:r>
              <a:rPr lang="en-US" sz="1600" dirty="0" smtClean="0">
                <a:ea typeface="Tahoma" pitchFamily="34" charset="0"/>
                <a:cs typeface="Tahoma" pitchFamily="34" charset="0"/>
                <a:sym typeface="Wingdings" pitchFamily="2" charset="2"/>
              </a:rPr>
              <a:t>  </a:t>
            </a:r>
            <a:r>
              <a:rPr lang="en-US" sz="1600" dirty="0" err="1" smtClean="0">
                <a:ea typeface="Tahoma" pitchFamily="34" charset="0"/>
                <a:cs typeface="Tahoma" pitchFamily="34" charset="0"/>
                <a:sym typeface="Wingdings" pitchFamily="2" charset="2"/>
              </a:rPr>
              <a:t>netpay</a:t>
            </a:r>
            <a:endParaRPr lang="en-US" sz="1600" dirty="0" smtClean="0"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endParaRPr lang="en-US" sz="1600" dirty="0"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ea typeface="Tahoma" pitchFamily="34" charset="0"/>
                <a:cs typeface="Tahoma" pitchFamily="34" charset="0"/>
              </a:rPr>
              <a:t>Closure</a:t>
            </a:r>
            <a:r>
              <a:rPr lang="en-US" sz="1600" dirty="0">
                <a:ea typeface="Tahoma" pitchFamily="34" charset="0"/>
                <a:cs typeface="Tahoma" pitchFamily="34" charset="0"/>
              </a:rPr>
              <a:t> of a set F of FDs is the set F+ of all FDs that can be inferred from 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F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ea typeface="Tahoma" pitchFamily="34" charset="0"/>
                <a:cs typeface="Tahoma" pitchFamily="34" charset="0"/>
                <a:hlinkClick r:id="rId3" action="ppaction://hlinksldjump"/>
              </a:rPr>
              <a:t>GoToSlide38</a:t>
            </a:r>
            <a:endParaRPr lang="en-US" sz="16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447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Composition: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Proof: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1905000"/>
            <a:ext cx="5507645" cy="684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0"/>
            <a:ext cx="4419600" cy="3164488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04800" y="228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+mn-lt"/>
              </a:rPr>
              <a:t>Deriving the secondary Armstrong’s axioms</a:t>
            </a:r>
            <a:endParaRPr lang="en-IN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52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447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Pseudo-transitivity: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Proof: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560832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00400"/>
            <a:ext cx="6026826" cy="25908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04800" y="228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+mn-lt"/>
              </a:rPr>
              <a:t>Deriving the secondary Armstrong’s axioms</a:t>
            </a:r>
            <a:endParaRPr lang="en-IN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59436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400" b="1" u="sng" dirty="0" smtClean="0">
                <a:solidFill>
                  <a:srgbClr val="00B050"/>
                </a:solidFill>
                <a:hlinkClick r:id="rId4" action="ppaction://hlinksldjump"/>
              </a:rPr>
              <a:t>Return</a:t>
            </a:r>
            <a:endParaRPr lang="en-IN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4800" y="533400"/>
            <a:ext cx="76962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the 1</a:t>
            </a:r>
            <a:r>
              <a:rPr lang="en-US" sz="2800" b="1" baseline="30000" dirty="0" smtClean="0">
                <a:latin typeface="+mn-lt"/>
              </a:rPr>
              <a:t>st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323809"/>
            <a:ext cx="8305800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b="1" dirty="0">
                <a:cs typeface="Times New Roman" pitchFamily="18" charset="0"/>
              </a:rPr>
              <a:t>Normal form</a:t>
            </a:r>
            <a:r>
              <a:rPr lang="en-US" sz="1800" dirty="0">
                <a:cs typeface="Times New Roman" pitchFamily="18" charset="0"/>
              </a:rPr>
              <a:t>: Condition using keys and FDs of a relation to certify whether a relation schema is in a particular normal </a:t>
            </a:r>
            <a:r>
              <a:rPr lang="en-US" sz="1800" dirty="0" smtClean="0">
                <a:cs typeface="Times New Roman" pitchFamily="18" charset="0"/>
              </a:rPr>
              <a:t>form.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00B050"/>
                </a:solidFill>
              </a:rPr>
              <a:t>The First </a:t>
            </a:r>
            <a:r>
              <a:rPr lang="en-US" sz="1800" b="1" dirty="0">
                <a:solidFill>
                  <a:srgbClr val="00B050"/>
                </a:solidFill>
              </a:rPr>
              <a:t>Normal Form </a:t>
            </a:r>
            <a:r>
              <a:rPr lang="en-US" sz="1800" dirty="0" smtClean="0"/>
              <a:t>says that a </a:t>
            </a:r>
            <a:r>
              <a:rPr lang="en-US" sz="1800" dirty="0"/>
              <a:t>relation </a:t>
            </a:r>
            <a:r>
              <a:rPr lang="en-US" sz="1800" dirty="0" smtClean="0"/>
              <a:t>is in the 1NF </a:t>
            </a:r>
            <a:r>
              <a:rPr lang="en-US" sz="1800" i="1" dirty="0" err="1" smtClean="0"/>
              <a:t>iff</a:t>
            </a:r>
            <a:r>
              <a:rPr lang="en-US" sz="1800" i="1" dirty="0" smtClean="0"/>
              <a:t> 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1800" dirty="0" smtClean="0"/>
              <a:t>The </a:t>
            </a:r>
            <a:r>
              <a:rPr lang="en-IN" sz="1800" dirty="0"/>
              <a:t>domain of each attribute contains only atomic values, and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1800" dirty="0"/>
              <a:t>The value of each attribute contains only a single value from that domain.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800" dirty="0" smtClean="0"/>
              <a:t>There should not be repeating groups.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                       </a:t>
            </a:r>
            <a:r>
              <a:rPr lang="en-US" sz="1800" b="1" u="sng" dirty="0" smtClean="0"/>
              <a:t>OR</a:t>
            </a:r>
          </a:p>
          <a:p>
            <a:pPr lvl="1"/>
            <a:r>
              <a:rPr lang="en-US" sz="1800" b="1" dirty="0" smtClean="0">
                <a:solidFill>
                  <a:srgbClr val="C00000"/>
                </a:solidFill>
              </a:rPr>
              <a:t>‘Every value in a relation should be atomic’</a:t>
            </a:r>
          </a:p>
          <a:p>
            <a:pPr lvl="1"/>
            <a:endParaRPr lang="en-US" sz="1800" b="1" dirty="0">
              <a:solidFill>
                <a:srgbClr val="C00000"/>
              </a:solidFill>
            </a:endParaRPr>
          </a:p>
          <a:p>
            <a:pPr lvl="1"/>
            <a:r>
              <a:rPr lang="en-US" sz="1800" b="1" dirty="0" smtClean="0"/>
              <a:t>e.g.</a:t>
            </a:r>
          </a:p>
          <a:p>
            <a:pPr lvl="1"/>
            <a:endParaRPr lang="en-US" sz="1800" b="1" dirty="0" smtClean="0">
              <a:solidFill>
                <a:srgbClr val="C00000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</p:txBody>
      </p:sp>
      <p:graphicFrame>
        <p:nvGraphicFramePr>
          <p:cNvPr id="10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80536"/>
              </p:ext>
            </p:extLst>
          </p:nvPr>
        </p:nvGraphicFramePr>
        <p:xfrm>
          <a:off x="838200" y="4909066"/>
          <a:ext cx="3009900" cy="991665"/>
        </p:xfrm>
        <a:graphic>
          <a:graphicData uri="http://schemas.openxmlformats.org/drawingml/2006/table">
            <a:tbl>
              <a:tblPr/>
              <a:tblGrid>
                <a:gridCol w="1005493"/>
                <a:gridCol w="2004407"/>
              </a:tblGrid>
              <a:tr h="335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Mem_ID</a:t>
                      </a:r>
                      <a:endParaRPr kumimoji="0" lang="en-US" altLang="en-US" sz="14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Borrowed books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B33, B44, B55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03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052764" y="5486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3900" y="5211027"/>
            <a:ext cx="1528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Not in 1NF</a:t>
            </a:r>
          </a:p>
          <a:p>
            <a:r>
              <a:rPr lang="en-IN" sz="1600" dirty="0" smtClean="0"/>
              <a:t>Split the tables</a:t>
            </a:r>
            <a:endParaRPr lang="en-IN" sz="1600" dirty="0"/>
          </a:p>
        </p:txBody>
      </p:sp>
      <p:graphicFrame>
        <p:nvGraphicFramePr>
          <p:cNvPr id="14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082873"/>
              </p:ext>
            </p:extLst>
          </p:nvPr>
        </p:nvGraphicFramePr>
        <p:xfrm>
          <a:off x="6057260" y="3886200"/>
          <a:ext cx="2590800" cy="2464395"/>
        </p:xfrm>
        <a:graphic>
          <a:graphicData uri="http://schemas.openxmlformats.org/drawingml/2006/table">
            <a:tbl>
              <a:tblPr/>
              <a:tblGrid>
                <a:gridCol w="1167053"/>
                <a:gridCol w="1423747"/>
              </a:tblGrid>
              <a:tr h="4069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1NF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69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Mem_ID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Borrowed 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7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7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8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172200" y="4572000"/>
            <a:ext cx="2362200" cy="0"/>
          </a:xfrm>
          <a:prstGeom prst="line">
            <a:avLst/>
          </a:prstGeom>
          <a:ln w="25400">
            <a:solidFill>
              <a:srgbClr val="050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3E8BF-197B-4499-B055-2C14D8BD49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4800" y="533400"/>
            <a:ext cx="7696200" cy="6096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the 1</a:t>
            </a:r>
            <a:r>
              <a:rPr lang="en-US" sz="2800" b="1" baseline="30000" dirty="0" smtClean="0">
                <a:latin typeface="+mn-lt"/>
              </a:rPr>
              <a:t>st</a:t>
            </a:r>
            <a:r>
              <a:rPr lang="en-US" sz="2800" b="1" dirty="0" smtClean="0">
                <a:latin typeface="+mn-lt"/>
              </a:rPr>
              <a:t> normal form</a:t>
            </a:r>
            <a:endParaRPr lang="en-IN" sz="28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3596952" cy="3162574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81000" y="4648200"/>
            <a:ext cx="3596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</a:rPr>
              <a:t>This table is not in first </a:t>
            </a:r>
            <a:r>
              <a:rPr lang="en-IN" sz="1600" dirty="0" smtClean="0">
                <a:solidFill>
                  <a:srgbClr val="00B050"/>
                </a:solidFill>
              </a:rPr>
              <a:t>normal form </a:t>
            </a:r>
            <a:r>
              <a:rPr lang="en-IN" sz="1600" dirty="0">
                <a:solidFill>
                  <a:srgbClr val="00B050"/>
                </a:solidFill>
              </a:rPr>
              <a:t>because the “Colour</a:t>
            </a:r>
            <a:r>
              <a:rPr lang="en-IN" sz="1600" dirty="0" smtClean="0">
                <a:solidFill>
                  <a:srgbClr val="00B050"/>
                </a:solidFill>
              </a:rPr>
              <a:t>” column </a:t>
            </a:r>
            <a:r>
              <a:rPr lang="en-IN" sz="1600" dirty="0">
                <a:solidFill>
                  <a:srgbClr val="00B050"/>
                </a:solidFill>
              </a:rPr>
              <a:t>contains </a:t>
            </a:r>
            <a:r>
              <a:rPr lang="en-IN" sz="1600" dirty="0" smtClean="0">
                <a:solidFill>
                  <a:srgbClr val="00B050"/>
                </a:solidFill>
              </a:rPr>
              <a:t>multiple Values</a:t>
            </a:r>
            <a:r>
              <a:rPr lang="en-IN" sz="1600" dirty="0">
                <a:solidFill>
                  <a:srgbClr val="00B050"/>
                </a:solidFill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380520"/>
            <a:ext cx="4765215" cy="3161339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11" name="Straight Connector 10"/>
          <p:cNvCxnSpPr/>
          <p:nvPr/>
        </p:nvCxnSpPr>
        <p:spPr>
          <a:xfrm>
            <a:off x="4191000" y="24384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2416629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33500" y="5562600"/>
            <a:ext cx="6400800" cy="10895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800" dirty="0"/>
              <a:t>First normal form enforces these criteria: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IN" sz="1800" dirty="0"/>
              <a:t>Eliminate repeating groups in individual tables.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IN" sz="1800" dirty="0"/>
              <a:t>Create a separate table for each set of related data.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IN" sz="1800" dirty="0"/>
              <a:t>Identify each set of related data with a primary key.</a:t>
            </a: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3">
      <a:dk1>
        <a:srgbClr val="3C5184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11055</TotalTime>
  <Words>4316</Words>
  <Application>Microsoft Office PowerPoint</Application>
  <PresentationFormat>On-screen Show (4:3)</PresentationFormat>
  <Paragraphs>1473</Paragraphs>
  <Slides>71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Essential</vt:lpstr>
      <vt:lpstr>Clip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Anjali Jivani</cp:lastModifiedBy>
  <cp:revision>1192</cp:revision>
  <cp:lastPrinted>2010-08-20T16:00:24Z</cp:lastPrinted>
  <dcterms:created xsi:type="dcterms:W3CDTF">1999-12-01T22:01:55Z</dcterms:created>
  <dcterms:modified xsi:type="dcterms:W3CDTF">2023-03-31T09:35:10Z</dcterms:modified>
</cp:coreProperties>
</file>