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9"/>
  </p:notesMasterIdLst>
  <p:handoutMasterIdLst>
    <p:handoutMasterId r:id="rId50"/>
  </p:handoutMasterIdLst>
  <p:sldIdLst>
    <p:sldId id="768" r:id="rId2"/>
    <p:sldId id="890" r:id="rId3"/>
    <p:sldId id="833" r:id="rId4"/>
    <p:sldId id="889" r:id="rId5"/>
    <p:sldId id="834" r:id="rId6"/>
    <p:sldId id="835" r:id="rId7"/>
    <p:sldId id="849" r:id="rId8"/>
    <p:sldId id="836" r:id="rId9"/>
    <p:sldId id="837" r:id="rId10"/>
    <p:sldId id="838" r:id="rId11"/>
    <p:sldId id="839" r:id="rId12"/>
    <p:sldId id="840" r:id="rId13"/>
    <p:sldId id="841" r:id="rId14"/>
    <p:sldId id="842" r:id="rId15"/>
    <p:sldId id="875" r:id="rId16"/>
    <p:sldId id="843" r:id="rId17"/>
    <p:sldId id="850" r:id="rId18"/>
    <p:sldId id="844" r:id="rId19"/>
    <p:sldId id="845" r:id="rId20"/>
    <p:sldId id="851" r:id="rId21"/>
    <p:sldId id="869" r:id="rId22"/>
    <p:sldId id="846" r:id="rId23"/>
    <p:sldId id="891" r:id="rId24"/>
    <p:sldId id="847" r:id="rId25"/>
    <p:sldId id="876" r:id="rId26"/>
    <p:sldId id="852" r:id="rId27"/>
    <p:sldId id="853" r:id="rId28"/>
    <p:sldId id="770" r:id="rId29"/>
    <p:sldId id="854" r:id="rId30"/>
    <p:sldId id="855" r:id="rId31"/>
    <p:sldId id="771" r:id="rId32"/>
    <p:sldId id="856" r:id="rId33"/>
    <p:sldId id="857" r:id="rId34"/>
    <p:sldId id="865" r:id="rId35"/>
    <p:sldId id="866" r:id="rId36"/>
    <p:sldId id="867" r:id="rId37"/>
    <p:sldId id="877" r:id="rId38"/>
    <p:sldId id="878" r:id="rId39"/>
    <p:sldId id="887" r:id="rId40"/>
    <p:sldId id="888" r:id="rId41"/>
    <p:sldId id="858" r:id="rId42"/>
    <p:sldId id="868" r:id="rId43"/>
    <p:sldId id="870" r:id="rId44"/>
    <p:sldId id="874" r:id="rId45"/>
    <p:sldId id="871" r:id="rId46"/>
    <p:sldId id="872" r:id="rId47"/>
    <p:sldId id="873" r:id="rId48"/>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5070B"/>
    <a:srgbClr val="500FF1"/>
    <a:srgbClr val="3E6A54"/>
    <a:srgbClr val="DDDDDD"/>
    <a:srgbClr val="000099"/>
    <a:srgbClr val="000066"/>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3" autoAdjust="0"/>
    <p:restoredTop sz="51391" autoAdjust="0"/>
  </p:normalViewPr>
  <p:slideViewPr>
    <p:cSldViewPr>
      <p:cViewPr>
        <p:scale>
          <a:sx n="100" d="100"/>
          <a:sy n="100" d="100"/>
        </p:scale>
        <p:origin x="-1339"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IN" sz="2000" dirty="0" smtClean="0"/>
              <a:t>. create assertion </a:t>
            </a:r>
            <a:r>
              <a:rPr lang="en-IN" sz="2000" i="1" dirty="0" smtClean="0"/>
              <a:t>sum-constraint </a:t>
            </a:r>
            <a:r>
              <a:rPr lang="en-IN" sz="2000" dirty="0" smtClean="0"/>
              <a:t>check</a:t>
            </a:r>
            <a:br>
              <a:rPr lang="en-IN" sz="2000" dirty="0" smtClean="0"/>
            </a:br>
            <a:r>
              <a:rPr lang="en-IN" sz="2000" dirty="0" smtClean="0"/>
              <a:t>    (not exists (select * from </a:t>
            </a:r>
            <a:r>
              <a:rPr lang="en-IN" sz="2000" i="1" dirty="0" smtClean="0"/>
              <a:t>branch</a:t>
            </a:r>
            <a:br>
              <a:rPr lang="en-IN" sz="2000" i="1" dirty="0" smtClean="0"/>
            </a:br>
            <a:r>
              <a:rPr lang="en-IN" sz="2000" i="1" dirty="0" smtClean="0"/>
              <a:t>    </a:t>
            </a:r>
            <a:r>
              <a:rPr lang="en-IN" sz="2000" dirty="0" smtClean="0"/>
              <a:t>where (select sum(</a:t>
            </a:r>
            <a:r>
              <a:rPr lang="en-IN" sz="2000" i="1" dirty="0" smtClean="0"/>
              <a:t>amount) from loan</a:t>
            </a:r>
            <a:br>
              <a:rPr lang="en-IN" sz="2000" i="1" dirty="0" smtClean="0"/>
            </a:br>
            <a:r>
              <a:rPr lang="en-IN" sz="2000" i="1" dirty="0" smtClean="0"/>
              <a:t>    </a:t>
            </a:r>
            <a:r>
              <a:rPr lang="en-IN" sz="2000" dirty="0" smtClean="0"/>
              <a:t>where </a:t>
            </a:r>
            <a:r>
              <a:rPr lang="en-IN" sz="2000" i="1" dirty="0" err="1" smtClean="0"/>
              <a:t>loan.branch_name</a:t>
            </a:r>
            <a:r>
              <a:rPr lang="en-IN" sz="2000" i="1" dirty="0" smtClean="0"/>
              <a:t> = </a:t>
            </a:r>
            <a:r>
              <a:rPr lang="en-IN" sz="2000" i="1" dirty="0" err="1" smtClean="0"/>
              <a:t>branch.branch_name</a:t>
            </a:r>
            <a:r>
              <a:rPr lang="en-IN" sz="2000" i="1" dirty="0" smtClean="0"/>
              <a:t>)</a:t>
            </a:r>
            <a:br>
              <a:rPr lang="en-IN" sz="2000" i="1" dirty="0" smtClean="0"/>
            </a:br>
            <a:r>
              <a:rPr lang="en-IN" sz="2000" i="1" dirty="0" smtClean="0"/>
              <a:t>    &gt;= (select sum(balance) from account</a:t>
            </a:r>
            <a:br>
              <a:rPr lang="en-IN" sz="2000" i="1" dirty="0" smtClean="0"/>
            </a:br>
            <a:r>
              <a:rPr lang="en-IN" sz="2000" i="1" dirty="0" smtClean="0"/>
              <a:t>    </a:t>
            </a:r>
            <a:r>
              <a:rPr lang="en-IN" sz="2000" dirty="0" smtClean="0"/>
              <a:t>where </a:t>
            </a:r>
            <a:r>
              <a:rPr lang="en-IN" sz="2000" i="1" dirty="0" err="1" smtClean="0"/>
              <a:t>account.branch_name</a:t>
            </a:r>
            <a:r>
              <a:rPr lang="en-IN" sz="2000" i="1" dirty="0" smtClean="0"/>
              <a:t> = </a:t>
            </a:r>
            <a:r>
              <a:rPr lang="en-IN" sz="2000" i="1" dirty="0" err="1" smtClean="0"/>
              <a:t>branch.branch_name</a:t>
            </a:r>
            <a:r>
              <a:rPr lang="en-IN" sz="2000" i="1" dirty="0" smtClean="0"/>
              <a:t>)))</a:t>
            </a:r>
            <a:r>
              <a:rPr lang="en-IN" sz="2000" dirty="0" smtClean="0"/>
              <a:t> </a:t>
            </a:r>
          </a:p>
          <a:p>
            <a:endParaRPr lang="en-IN" dirty="0"/>
          </a:p>
        </p:txBody>
      </p:sp>
    </p:spTree>
    <p:extLst>
      <p:ext uri="{BB962C8B-B14F-4D97-AF65-F5344CB8AC3E}">
        <p14:creationId xmlns:p14="http://schemas.microsoft.com/office/powerpoint/2010/main" val="305226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for a column A, it has a null value,</a:t>
            </a:r>
          </a:p>
          <a:p>
            <a:r>
              <a:rPr lang="en-IN" dirty="0" smtClean="0"/>
              <a:t>Not(A &lt; 5)</a:t>
            </a:r>
            <a:r>
              <a:rPr lang="en-IN" baseline="0" dirty="0" smtClean="0"/>
              <a:t> cannot become false as it implies that A &gt;= 5. Therefore the result is unknown or null.</a:t>
            </a:r>
            <a:endParaRPr lang="en-IN" dirty="0"/>
          </a:p>
        </p:txBody>
      </p:sp>
    </p:spTree>
    <p:extLst>
      <p:ext uri="{BB962C8B-B14F-4D97-AF65-F5344CB8AC3E}">
        <p14:creationId xmlns:p14="http://schemas.microsoft.com/office/powerpoint/2010/main" val="345020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March 15, 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March 15,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March 15,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March 15,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March 15,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March 15,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March 15, 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March 15, 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March 15, 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March 15,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March 15, 2023</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March 15, 2023</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546"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7620" y="2209800"/>
            <a:ext cx="8686800" cy="1752600"/>
          </a:xfrm>
        </p:spPr>
        <p:txBody>
          <a:bodyPr>
            <a:normAutofit/>
          </a:bodyPr>
          <a:lstStyle/>
          <a:p>
            <a:pPr eaLnBrk="1" fontAlgn="auto" hangingPunct="1">
              <a:spcAft>
                <a:spcPts val="0"/>
              </a:spcAft>
              <a:defRPr/>
            </a:pPr>
            <a:r>
              <a:rPr lang="en-US" sz="4800" dirty="0" smtClean="0"/>
              <a:t>The relational model</a:t>
            </a:r>
          </a:p>
        </p:txBody>
      </p:sp>
      <p:sp>
        <p:nvSpPr>
          <p:cNvPr id="2" name="Rectangle 1"/>
          <p:cNvSpPr/>
          <p:nvPr/>
        </p:nvSpPr>
        <p:spPr>
          <a:xfrm>
            <a:off x="152400" y="5791200"/>
            <a:ext cx="4572000" cy="707886"/>
          </a:xfrm>
          <a:prstGeom prst="rect">
            <a:avLst/>
          </a:prstGeom>
        </p:spPr>
        <p:txBody>
          <a:bodyPr>
            <a:spAutoFit/>
          </a:bodyPr>
          <a:lstStyle/>
          <a:p>
            <a:r>
              <a:rPr lang="en-US" sz="1000" spc="-60" dirty="0">
                <a:solidFill>
                  <a:srgbClr val="3C5184"/>
                </a:solidFill>
                <a:latin typeface="Arial Black"/>
                <a:ea typeface="+mj-ea"/>
                <a:cs typeface="+mj-cs"/>
              </a:rPr>
              <a:t>Courtesy:</a:t>
            </a:r>
            <a:br>
              <a:rPr lang="en-US" sz="1000" spc="-60" dirty="0">
                <a:solidFill>
                  <a:srgbClr val="3C5184"/>
                </a:solidFill>
                <a:latin typeface="Arial Black"/>
                <a:ea typeface="+mj-ea"/>
                <a:cs typeface="+mj-cs"/>
              </a:rPr>
            </a:br>
            <a:r>
              <a:rPr lang="en-US" sz="1000" spc="-60" dirty="0" err="1" smtClean="0">
                <a:solidFill>
                  <a:srgbClr val="3C5184"/>
                </a:solidFill>
                <a:latin typeface="Arial Black"/>
                <a:ea typeface="+mj-ea"/>
                <a:cs typeface="+mj-cs"/>
              </a:rPr>
              <a:t>Silberschatz</a:t>
            </a:r>
            <a:r>
              <a:rPr lang="en-US" sz="1000" spc="-60" dirty="0" smtClean="0">
                <a:solidFill>
                  <a:srgbClr val="3C5184"/>
                </a:solidFill>
                <a:latin typeface="Arial Black"/>
                <a:ea typeface="+mj-ea"/>
                <a:cs typeface="+mj-cs"/>
              </a:rPr>
              <a:t> </a:t>
            </a:r>
            <a:r>
              <a:rPr lang="en-US" sz="1000" spc="-60" dirty="0" err="1" smtClean="0">
                <a:solidFill>
                  <a:srgbClr val="3C5184"/>
                </a:solidFill>
                <a:latin typeface="Arial Black"/>
                <a:ea typeface="+mj-ea"/>
                <a:cs typeface="+mj-cs"/>
              </a:rPr>
              <a:t>Korth</a:t>
            </a:r>
            <a:r>
              <a:rPr lang="en-US" sz="1000" spc="-60" dirty="0" smtClean="0">
                <a:solidFill>
                  <a:srgbClr val="3C5184"/>
                </a:solidFill>
                <a:latin typeface="Arial Black"/>
                <a:ea typeface="+mj-ea"/>
                <a:cs typeface="+mj-cs"/>
              </a:rPr>
              <a:t> and </a:t>
            </a:r>
            <a:r>
              <a:rPr lang="en-US" sz="1000" spc="-60" dirty="0" err="1" smtClean="0">
                <a:solidFill>
                  <a:srgbClr val="3C5184"/>
                </a:solidFill>
                <a:latin typeface="Arial Black"/>
                <a:ea typeface="+mj-ea"/>
                <a:cs typeface="+mj-cs"/>
              </a:rPr>
              <a:t>Sudarshan</a:t>
            </a:r>
            <a:endParaRPr lang="en-US" sz="1000" spc="-60" dirty="0" smtClean="0">
              <a:solidFill>
                <a:srgbClr val="3C5184"/>
              </a:solidFill>
              <a:latin typeface="Arial Black"/>
              <a:ea typeface="+mj-ea"/>
              <a:cs typeface="+mj-cs"/>
            </a:endParaRPr>
          </a:p>
          <a:p>
            <a:r>
              <a:rPr lang="en-US" sz="1000" spc="-60" dirty="0" err="1" smtClean="0">
                <a:solidFill>
                  <a:srgbClr val="3C5184"/>
                </a:solidFill>
                <a:latin typeface="Arial Black"/>
                <a:ea typeface="+mj-ea"/>
                <a:cs typeface="+mj-cs"/>
              </a:rPr>
              <a:t>Ramakrishnan</a:t>
            </a:r>
            <a:r>
              <a:rPr lang="en-US" sz="1000" spc="-60" dirty="0" smtClean="0">
                <a:solidFill>
                  <a:srgbClr val="3C5184"/>
                </a:solidFill>
                <a:latin typeface="Arial Black"/>
                <a:ea typeface="+mj-ea"/>
                <a:cs typeface="+mj-cs"/>
              </a:rPr>
              <a:t> and </a:t>
            </a:r>
            <a:r>
              <a:rPr lang="en-US" sz="1000" spc="-60" dirty="0" err="1" smtClean="0">
                <a:solidFill>
                  <a:srgbClr val="3C5184"/>
                </a:solidFill>
                <a:latin typeface="Arial Black"/>
                <a:ea typeface="+mj-ea"/>
                <a:cs typeface="+mj-cs"/>
              </a:rPr>
              <a:t>Gehrke</a:t>
            </a:r>
            <a:r>
              <a:rPr lang="en-US" sz="1000" spc="-60" dirty="0">
                <a:solidFill>
                  <a:srgbClr val="3C5184"/>
                </a:solidFill>
                <a:latin typeface="Arial Black"/>
                <a:ea typeface="+mj-ea"/>
                <a:cs typeface="+mj-cs"/>
              </a:rPr>
              <a:t/>
            </a:r>
            <a:br>
              <a:rPr lang="en-US" sz="1000" spc="-60" dirty="0">
                <a:solidFill>
                  <a:srgbClr val="3C5184"/>
                </a:solidFill>
                <a:latin typeface="Arial Black"/>
                <a:ea typeface="+mj-ea"/>
                <a:cs typeface="+mj-cs"/>
              </a:rPr>
            </a:br>
            <a:r>
              <a:rPr lang="en-US" sz="1000" spc="-60" dirty="0">
                <a:solidFill>
                  <a:srgbClr val="3C5184"/>
                </a:solidFill>
                <a:latin typeface="Arial Black"/>
                <a:ea typeface="+mj-ea"/>
                <a:cs typeface="+mj-cs"/>
              </a:rPr>
              <a:t>Anjali Jivani</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10</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rPr>
              <a:t>assertions</a:t>
            </a:r>
            <a:endParaRPr lang="en-IN" sz="2800" b="1" dirty="0">
              <a:latin typeface="+mn-lt"/>
            </a:endParaRPr>
          </a:p>
        </p:txBody>
      </p:sp>
      <p:sp>
        <p:nvSpPr>
          <p:cNvPr id="6" name="Rectangle 5"/>
          <p:cNvSpPr/>
          <p:nvPr/>
        </p:nvSpPr>
        <p:spPr>
          <a:xfrm>
            <a:off x="609600" y="1752600"/>
            <a:ext cx="7772400" cy="3477875"/>
          </a:xfrm>
          <a:prstGeom prst="rect">
            <a:avLst/>
          </a:prstGeom>
        </p:spPr>
        <p:txBody>
          <a:bodyPr wrap="square">
            <a:spAutoFit/>
          </a:bodyPr>
          <a:lstStyle/>
          <a:p>
            <a:pPr marL="342900" indent="-342900">
              <a:buFont typeface="Wingdings" pitchFamily="2" charset="2"/>
              <a:buChar char="Ø"/>
            </a:pPr>
            <a:r>
              <a:rPr lang="en-IN" sz="2000" dirty="0" smtClean="0"/>
              <a:t>An assertion is a predicate expressing a condition that we wish the database to always satisfy. </a:t>
            </a:r>
            <a:r>
              <a:rPr lang="en-US" sz="2000" dirty="0"/>
              <a:t>Applies to entire database (not just the individual rows of a single table</a:t>
            </a:r>
            <a:r>
              <a:rPr lang="en-US" sz="2000" dirty="0" smtClean="0"/>
              <a:t>). </a:t>
            </a:r>
          </a:p>
          <a:p>
            <a:endParaRPr lang="en-US" sz="2000" dirty="0"/>
          </a:p>
          <a:p>
            <a:pPr lvl="1"/>
            <a:r>
              <a:rPr lang="en-IN" sz="2000" b="1" dirty="0" smtClean="0">
                <a:solidFill>
                  <a:schemeClr val="accent2"/>
                </a:solidFill>
              </a:rPr>
              <a:t>create assertion &lt;assertion-name&gt; check &lt;predicate&gt;</a:t>
            </a:r>
            <a:br>
              <a:rPr lang="en-IN" sz="2000" b="1" dirty="0" smtClean="0">
                <a:solidFill>
                  <a:schemeClr val="accent2"/>
                </a:solidFill>
              </a:rPr>
            </a:br>
            <a:endParaRPr lang="en-IN" sz="2000" b="1" dirty="0" smtClean="0">
              <a:solidFill>
                <a:schemeClr val="accent2"/>
              </a:solidFill>
            </a:endParaRPr>
          </a:p>
          <a:p>
            <a:pPr lvl="1"/>
            <a:r>
              <a:rPr lang="en-IN" sz="2000" dirty="0" smtClean="0"/>
              <a:t>Example:</a:t>
            </a:r>
          </a:p>
          <a:p>
            <a:endParaRPr lang="en-IN" sz="2000" dirty="0" smtClean="0"/>
          </a:p>
          <a:p>
            <a:pPr lvl="1"/>
            <a:r>
              <a:rPr lang="en-US" sz="2000" dirty="0" smtClean="0">
                <a:solidFill>
                  <a:srgbClr val="C00000"/>
                </a:solidFill>
                <a:ea typeface="Tahoma" pitchFamily="34" charset="0"/>
                <a:cs typeface="Tahoma" pitchFamily="34" charset="0"/>
              </a:rPr>
              <a:t>create assertion </a:t>
            </a:r>
            <a:r>
              <a:rPr lang="en-US" sz="2000" dirty="0" err="1" smtClean="0">
                <a:solidFill>
                  <a:srgbClr val="C00000"/>
                </a:solidFill>
                <a:ea typeface="Tahoma" pitchFamily="34" charset="0"/>
                <a:cs typeface="Tahoma" pitchFamily="34" charset="0"/>
              </a:rPr>
              <a:t>dont_fire_everyone</a:t>
            </a:r>
            <a:endParaRPr lang="en-US" sz="2000" dirty="0" smtClean="0">
              <a:solidFill>
                <a:srgbClr val="C00000"/>
              </a:solidFill>
              <a:ea typeface="Tahoma" pitchFamily="34" charset="0"/>
              <a:cs typeface="Tahoma" pitchFamily="34" charset="0"/>
            </a:endParaRPr>
          </a:p>
          <a:p>
            <a:pPr lvl="1"/>
            <a:r>
              <a:rPr lang="en-US" sz="2000" dirty="0" smtClean="0">
                <a:solidFill>
                  <a:srgbClr val="C00000"/>
                </a:solidFill>
                <a:ea typeface="Tahoma" pitchFamily="34" charset="0"/>
                <a:cs typeface="Tahoma" pitchFamily="34" charset="0"/>
              </a:rPr>
              <a:t>check (0 &lt; select  count (*)  from employee);</a:t>
            </a:r>
          </a:p>
          <a:p>
            <a:pPr lvl="1"/>
            <a:r>
              <a:rPr lang="en-US" sz="2000" dirty="0" smtClean="0"/>
              <a:t>    </a:t>
            </a:r>
            <a:endParaRPr lang="en-US" sz="2000" dirty="0" smtClean="0">
              <a:ea typeface="Tahoma" pitchFamily="34" charset="0"/>
              <a:cs typeface="Tahoma" pitchFamily="34" charset="0"/>
            </a:endParaRPr>
          </a:p>
        </p:txBody>
      </p:sp>
    </p:spTree>
    <p:extLst>
      <p:ext uri="{BB962C8B-B14F-4D97-AF65-F5344CB8AC3E}">
        <p14:creationId xmlns:p14="http://schemas.microsoft.com/office/powerpoint/2010/main" val="1435866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11</a:t>
            </a:fld>
            <a:endParaRPr lang="en-US"/>
          </a:p>
        </p:txBody>
      </p:sp>
      <p:sp>
        <p:nvSpPr>
          <p:cNvPr id="5" name="Rectangle 4"/>
          <p:cNvSpPr/>
          <p:nvPr/>
        </p:nvSpPr>
        <p:spPr>
          <a:xfrm>
            <a:off x="495300" y="1828800"/>
            <a:ext cx="8115300" cy="4324261"/>
          </a:xfrm>
          <a:prstGeom prst="rect">
            <a:avLst/>
          </a:prstGeom>
        </p:spPr>
        <p:txBody>
          <a:bodyPr wrap="square">
            <a:spAutoFit/>
          </a:bodyPr>
          <a:lstStyle/>
          <a:p>
            <a:pPr marL="342900" indent="-342900">
              <a:spcAft>
                <a:spcPts val="600"/>
              </a:spcAft>
              <a:buFont typeface="Wingdings" pitchFamily="2" charset="2"/>
              <a:buChar char="Ø"/>
            </a:pPr>
            <a:r>
              <a:rPr lang="en-US" sz="2400" dirty="0"/>
              <a:t>Language in which user requests information from the database.</a:t>
            </a:r>
          </a:p>
          <a:p>
            <a:pPr marL="342900" indent="-342900">
              <a:spcAft>
                <a:spcPts val="600"/>
              </a:spcAft>
              <a:buFont typeface="Wingdings" pitchFamily="2" charset="2"/>
              <a:buChar char="Ø"/>
            </a:pPr>
            <a:r>
              <a:rPr lang="en-US" sz="2400" dirty="0" smtClean="0"/>
              <a:t>There are the following languages:</a:t>
            </a:r>
            <a:endParaRPr lang="en-US" sz="2400" dirty="0"/>
          </a:p>
          <a:p>
            <a:pPr marL="914400" lvl="1" indent="-457200">
              <a:spcAft>
                <a:spcPts val="600"/>
              </a:spcAft>
              <a:buFont typeface="+mj-lt"/>
              <a:buAutoNum type="arabicPeriod"/>
            </a:pPr>
            <a:r>
              <a:rPr lang="en-US" sz="2400" dirty="0">
                <a:solidFill>
                  <a:schemeClr val="accent2"/>
                </a:solidFill>
              </a:rPr>
              <a:t>Relational </a:t>
            </a:r>
            <a:r>
              <a:rPr lang="en-US" sz="2400" dirty="0" smtClean="0">
                <a:solidFill>
                  <a:schemeClr val="accent2"/>
                </a:solidFill>
              </a:rPr>
              <a:t>algebra</a:t>
            </a:r>
            <a:r>
              <a:rPr lang="en-US" sz="2400" dirty="0" smtClean="0"/>
              <a:t>			-	</a:t>
            </a:r>
            <a:r>
              <a:rPr lang="en-US" sz="2400" dirty="0" smtClean="0">
                <a:solidFill>
                  <a:srgbClr val="00B050"/>
                </a:solidFill>
              </a:rPr>
              <a:t>SQL</a:t>
            </a:r>
            <a:endParaRPr lang="en-US" sz="2400" dirty="0">
              <a:solidFill>
                <a:srgbClr val="00B050"/>
              </a:solidFill>
            </a:endParaRPr>
          </a:p>
          <a:p>
            <a:pPr marL="914400" lvl="1" indent="-457200">
              <a:spcAft>
                <a:spcPts val="600"/>
              </a:spcAft>
              <a:buFont typeface="+mj-lt"/>
              <a:buAutoNum type="arabicPeriod"/>
            </a:pPr>
            <a:r>
              <a:rPr lang="en-US" sz="2400" dirty="0" smtClean="0">
                <a:solidFill>
                  <a:schemeClr val="accent2"/>
                </a:solidFill>
              </a:rPr>
              <a:t>Relational calculus</a:t>
            </a:r>
          </a:p>
          <a:p>
            <a:pPr marL="1371600" lvl="2" indent="-457200">
              <a:spcAft>
                <a:spcPts val="600"/>
              </a:spcAft>
              <a:buFont typeface="+mj-lt"/>
              <a:buAutoNum type="alphaLcParenR"/>
            </a:pPr>
            <a:r>
              <a:rPr lang="en-US" sz="2400" dirty="0" smtClean="0">
                <a:solidFill>
                  <a:srgbClr val="00B050"/>
                </a:solidFill>
              </a:rPr>
              <a:t>Tuple </a:t>
            </a:r>
            <a:r>
              <a:rPr lang="en-US" sz="2400" dirty="0">
                <a:solidFill>
                  <a:srgbClr val="00B050"/>
                </a:solidFill>
              </a:rPr>
              <a:t>relational </a:t>
            </a:r>
            <a:r>
              <a:rPr lang="en-US" sz="2400" dirty="0" smtClean="0">
                <a:solidFill>
                  <a:srgbClr val="00B050"/>
                </a:solidFill>
              </a:rPr>
              <a:t>calculus	-	QUEL</a:t>
            </a:r>
            <a:endParaRPr lang="en-US" sz="2400" dirty="0">
              <a:solidFill>
                <a:srgbClr val="00B050"/>
              </a:solidFill>
            </a:endParaRPr>
          </a:p>
          <a:p>
            <a:pPr marL="1371600" lvl="2" indent="-457200">
              <a:spcAft>
                <a:spcPts val="600"/>
              </a:spcAft>
              <a:buFont typeface="+mj-lt"/>
              <a:buAutoNum type="alphaLcParenR"/>
            </a:pPr>
            <a:r>
              <a:rPr lang="en-US" sz="2400" dirty="0">
                <a:solidFill>
                  <a:srgbClr val="00B050"/>
                </a:solidFill>
              </a:rPr>
              <a:t>Domain relational </a:t>
            </a:r>
            <a:r>
              <a:rPr lang="en-US" sz="2400" dirty="0" smtClean="0">
                <a:solidFill>
                  <a:srgbClr val="00B050"/>
                </a:solidFill>
              </a:rPr>
              <a:t>calculus	-	QBE</a:t>
            </a:r>
          </a:p>
          <a:p>
            <a:pPr marL="342900" indent="-342900">
              <a:spcAft>
                <a:spcPts val="600"/>
              </a:spcAft>
              <a:buFont typeface="Wingdings" pitchFamily="2" charset="2"/>
              <a:buChar char="Ø"/>
            </a:pPr>
            <a:r>
              <a:rPr lang="en-US" sz="2400" dirty="0" smtClean="0"/>
              <a:t>SQL has already been discussed</a:t>
            </a:r>
          </a:p>
          <a:p>
            <a:pPr marL="342900" indent="-342900">
              <a:spcAft>
                <a:spcPts val="600"/>
              </a:spcAft>
              <a:buFont typeface="Wingdings" pitchFamily="2" charset="2"/>
              <a:buChar char="Ø"/>
            </a:pPr>
            <a:r>
              <a:rPr lang="en-US" sz="2400" dirty="0" smtClean="0"/>
              <a:t>SQL is based on Relational Algebra and implements all the basic operations of RA as well as many extra ones.</a:t>
            </a:r>
            <a:endParaRPr lang="en-US" sz="2400" dirty="0"/>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rPr>
              <a:t>query languages</a:t>
            </a:r>
            <a:endParaRPr lang="en-IN" sz="2800" b="1" dirty="0">
              <a:latin typeface="+mn-lt"/>
            </a:endParaRPr>
          </a:p>
        </p:txBody>
      </p:sp>
    </p:spTree>
    <p:extLst>
      <p:ext uri="{BB962C8B-B14F-4D97-AF65-F5344CB8AC3E}">
        <p14:creationId xmlns:p14="http://schemas.microsoft.com/office/powerpoint/2010/main" val="181642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12</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rPr>
              <a:t>Relational algebra</a:t>
            </a:r>
            <a:endParaRPr lang="en-IN" sz="2800" b="1" dirty="0">
              <a:latin typeface="+mn-lt"/>
            </a:endParaRPr>
          </a:p>
        </p:txBody>
      </p:sp>
      <p:sp>
        <p:nvSpPr>
          <p:cNvPr id="6" name="Rectangle 5"/>
          <p:cNvSpPr/>
          <p:nvPr/>
        </p:nvSpPr>
        <p:spPr>
          <a:xfrm>
            <a:off x="609600" y="1447800"/>
            <a:ext cx="7620000" cy="5016758"/>
          </a:xfrm>
          <a:prstGeom prst="rect">
            <a:avLst/>
          </a:prstGeom>
        </p:spPr>
        <p:txBody>
          <a:bodyPr wrap="square">
            <a:spAutoFit/>
          </a:bodyPr>
          <a:lstStyle/>
          <a:p>
            <a:pPr marL="342900" indent="-342900">
              <a:buFont typeface="Wingdings" pitchFamily="2" charset="2"/>
              <a:buChar char="Ø"/>
            </a:pPr>
            <a:r>
              <a:rPr lang="en-IN" sz="2000" dirty="0"/>
              <a:t>Relational algebra is a procedural query language, which takes instances of relations as input and yields instances of relations as output. It uses operators to perform queries. </a:t>
            </a:r>
            <a:endParaRPr lang="en-IN" sz="2000" dirty="0" smtClean="0"/>
          </a:p>
          <a:p>
            <a:pPr marL="342900" indent="-342900">
              <a:buFont typeface="Wingdings" pitchFamily="2" charset="2"/>
              <a:buChar char="Ø"/>
            </a:pPr>
            <a:r>
              <a:rPr lang="en-IN" sz="2000" dirty="0" smtClean="0"/>
              <a:t>An </a:t>
            </a:r>
            <a:r>
              <a:rPr lang="en-IN" sz="2000" dirty="0"/>
              <a:t>operator can be either </a:t>
            </a:r>
            <a:r>
              <a:rPr lang="en-IN" sz="2000" b="1" dirty="0"/>
              <a:t>unary</a:t>
            </a:r>
            <a:r>
              <a:rPr lang="en-IN" sz="2000" dirty="0"/>
              <a:t> or </a:t>
            </a:r>
            <a:r>
              <a:rPr lang="en-IN" sz="2000" b="1" dirty="0"/>
              <a:t>binary</a:t>
            </a:r>
            <a:r>
              <a:rPr lang="en-IN" sz="2000" dirty="0"/>
              <a:t>. They accept relations as their input and yield relations as their output. </a:t>
            </a:r>
            <a:endParaRPr lang="en-IN" sz="2000" dirty="0" smtClean="0"/>
          </a:p>
          <a:p>
            <a:pPr marL="342900" indent="-342900">
              <a:buFont typeface="Wingdings" pitchFamily="2" charset="2"/>
              <a:buChar char="Ø"/>
            </a:pPr>
            <a:r>
              <a:rPr lang="en-IN" sz="2000" dirty="0" smtClean="0"/>
              <a:t>Relational </a:t>
            </a:r>
            <a:r>
              <a:rPr lang="en-IN" sz="2000" dirty="0"/>
              <a:t>algebra is performed recursively on a relation and intermediate results are also considered relations</a:t>
            </a:r>
            <a:r>
              <a:rPr lang="en-IN" sz="2000" dirty="0" smtClean="0"/>
              <a:t>.</a:t>
            </a:r>
          </a:p>
          <a:p>
            <a:pPr marL="342900" indent="-342900">
              <a:buFont typeface="Wingdings" pitchFamily="2" charset="2"/>
              <a:buChar char="Ø"/>
            </a:pPr>
            <a:r>
              <a:rPr lang="en-US" sz="2000" dirty="0" smtClean="0"/>
              <a:t>Six </a:t>
            </a:r>
            <a:r>
              <a:rPr lang="en-US" sz="2000" dirty="0"/>
              <a:t>basic </a:t>
            </a:r>
            <a:r>
              <a:rPr lang="en-US" sz="2000" dirty="0" smtClean="0"/>
              <a:t>operators</a:t>
            </a:r>
          </a:p>
          <a:p>
            <a:pPr marL="800100" lvl="1" indent="-342900">
              <a:buFont typeface="Wingdings" pitchFamily="2" charset="2"/>
              <a:buChar char="§"/>
            </a:pPr>
            <a:r>
              <a:rPr lang="en-US" sz="2000" b="1" dirty="0" smtClean="0">
                <a:solidFill>
                  <a:schemeClr val="accent2"/>
                </a:solidFill>
              </a:rPr>
              <a:t>Unary operators</a:t>
            </a:r>
            <a:endParaRPr lang="en-US" sz="2000" b="1" dirty="0">
              <a:solidFill>
                <a:schemeClr val="accent2"/>
              </a:solidFill>
            </a:endParaRPr>
          </a:p>
          <a:p>
            <a:pPr marL="1371600" lvl="2" indent="-457200">
              <a:buFont typeface="+mj-lt"/>
              <a:buAutoNum type="arabicPeriod"/>
            </a:pPr>
            <a:r>
              <a:rPr lang="en-US" sz="2000" dirty="0"/>
              <a:t>select: </a:t>
            </a:r>
            <a:r>
              <a:rPr lang="en-US" sz="2000" dirty="0">
                <a:sym typeface="Symbol" pitchFamily="18" charset="2"/>
              </a:rPr>
              <a:t></a:t>
            </a:r>
            <a:endParaRPr lang="en-US" sz="2000" dirty="0"/>
          </a:p>
          <a:p>
            <a:pPr marL="1371600" lvl="2" indent="-457200">
              <a:buFont typeface="+mj-lt"/>
              <a:buAutoNum type="arabicPeriod"/>
            </a:pPr>
            <a:r>
              <a:rPr lang="en-US" sz="2000" dirty="0"/>
              <a:t>project: </a:t>
            </a:r>
            <a:r>
              <a:rPr lang="en-US" sz="2000" dirty="0" smtClean="0">
                <a:sym typeface="Symbol" pitchFamily="18" charset="2"/>
              </a:rPr>
              <a:t></a:t>
            </a:r>
          </a:p>
          <a:p>
            <a:pPr marL="1371600" lvl="2" indent="-457200">
              <a:buFont typeface="+mj-lt"/>
              <a:buAutoNum type="arabicPeriod"/>
            </a:pPr>
            <a:r>
              <a:rPr lang="en-US" sz="2000" dirty="0"/>
              <a:t>rename: </a:t>
            </a:r>
            <a:r>
              <a:rPr lang="en-US" sz="2000" i="1" dirty="0">
                <a:sym typeface="Symbol" pitchFamily="18" charset="2"/>
              </a:rPr>
              <a:t></a:t>
            </a:r>
            <a:endParaRPr lang="en-US" sz="2000" dirty="0"/>
          </a:p>
          <a:p>
            <a:pPr marL="914400" lvl="1" indent="-457200">
              <a:buFont typeface="Wingdings" pitchFamily="2" charset="2"/>
              <a:buChar char="§"/>
            </a:pPr>
            <a:r>
              <a:rPr lang="en-US" sz="2000" b="1" dirty="0" smtClean="0">
                <a:solidFill>
                  <a:schemeClr val="accent2"/>
                </a:solidFill>
              </a:rPr>
              <a:t>Binary operators</a:t>
            </a:r>
            <a:endParaRPr lang="en-US" sz="2000" b="1" dirty="0">
              <a:solidFill>
                <a:schemeClr val="accent2"/>
              </a:solidFill>
            </a:endParaRPr>
          </a:p>
          <a:p>
            <a:pPr marL="1371600" lvl="2" indent="-457200">
              <a:buFont typeface="+mj-lt"/>
              <a:buAutoNum type="arabicPeriod"/>
            </a:pPr>
            <a:r>
              <a:rPr lang="en-US" sz="2000" dirty="0" smtClean="0"/>
              <a:t>union and intersect: </a:t>
            </a:r>
            <a:r>
              <a:rPr lang="en-US" sz="2000" dirty="0" smtClean="0">
                <a:sym typeface="Symbol" pitchFamily="18" charset="2"/>
              </a:rPr>
              <a:t> and </a:t>
            </a:r>
            <a:r>
              <a:rPr lang="en-US" sz="2000" b="1" dirty="0">
                <a:sym typeface="Symbol" pitchFamily="18" charset="2"/>
              </a:rPr>
              <a:t>∩</a:t>
            </a:r>
            <a:endParaRPr lang="en-US" sz="2000" dirty="0"/>
          </a:p>
          <a:p>
            <a:pPr marL="1371600" lvl="2" indent="-457200">
              <a:buFont typeface="+mj-lt"/>
              <a:buAutoNum type="arabicPeriod"/>
            </a:pPr>
            <a:r>
              <a:rPr lang="en-US" sz="2000" dirty="0"/>
              <a:t>set difference: </a:t>
            </a:r>
            <a:r>
              <a:rPr lang="en-US" sz="2000" i="1" dirty="0"/>
              <a:t>–</a:t>
            </a:r>
            <a:r>
              <a:rPr lang="en-US" sz="2000" dirty="0"/>
              <a:t> </a:t>
            </a:r>
          </a:p>
          <a:p>
            <a:pPr marL="1371600" lvl="2" indent="-457200">
              <a:buFont typeface="+mj-lt"/>
              <a:buAutoNum type="arabicPeriod"/>
            </a:pPr>
            <a:r>
              <a:rPr lang="en-US" sz="2000" dirty="0"/>
              <a:t>Cartesian product: </a:t>
            </a:r>
            <a:r>
              <a:rPr lang="en-US" sz="2000" dirty="0" smtClean="0"/>
              <a:t>x</a:t>
            </a:r>
            <a:endParaRPr lang="en-US" sz="2000" dirty="0"/>
          </a:p>
        </p:txBody>
      </p:sp>
    </p:spTree>
    <p:extLst>
      <p:ext uri="{BB962C8B-B14F-4D97-AF65-F5344CB8AC3E}">
        <p14:creationId xmlns:p14="http://schemas.microsoft.com/office/powerpoint/2010/main" val="3033921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z="2000" smtClean="0">
                <a:ea typeface="Tahoma" pitchFamily="34" charset="0"/>
                <a:cs typeface="Tahoma" pitchFamily="34" charset="0"/>
              </a:rPr>
              <a:pPr>
                <a:defRPr/>
              </a:pPr>
              <a:t>13</a:t>
            </a:fld>
            <a:endParaRPr lang="en-US" sz="2000">
              <a:ea typeface="Tahoma" pitchFamily="34" charset="0"/>
              <a:cs typeface="Tahoma" pitchFamily="34" charset="0"/>
            </a:endParaRPr>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Tahoma" pitchFamily="34" charset="0"/>
                <a:ea typeface="Tahoma" pitchFamily="34" charset="0"/>
                <a:cs typeface="Tahoma" pitchFamily="34" charset="0"/>
              </a:rPr>
              <a:t>Select (</a:t>
            </a:r>
            <a:r>
              <a:rPr lang="en-US" sz="2800" b="1" dirty="0" smtClean="0">
                <a:latin typeface="Tahoma" pitchFamily="34" charset="0"/>
                <a:ea typeface="Tahoma" pitchFamily="34" charset="0"/>
                <a:cs typeface="Tahoma" pitchFamily="34" charset="0"/>
                <a:sym typeface="Symbol" pitchFamily="18" charset="2"/>
              </a:rPr>
              <a:t>) AND assignment (</a:t>
            </a:r>
            <a:r>
              <a:rPr lang="en-US" sz="2800" dirty="0">
                <a:sym typeface="Symbol" pitchFamily="18" charset="2"/>
              </a:rPr>
              <a:t></a:t>
            </a:r>
            <a:r>
              <a:rPr lang="en-US" sz="2800" b="1" dirty="0" smtClean="0">
                <a:latin typeface="Tahoma" pitchFamily="34" charset="0"/>
                <a:ea typeface="Tahoma" pitchFamily="34" charset="0"/>
                <a:cs typeface="Tahoma" pitchFamily="34" charset="0"/>
                <a:sym typeface="Symbol" pitchFamily="18" charset="2"/>
              </a:rPr>
              <a:t>)</a:t>
            </a:r>
            <a:endParaRPr lang="en-IN" sz="2800" b="1" dirty="0">
              <a:latin typeface="Tahoma" pitchFamily="34" charset="0"/>
              <a:ea typeface="Tahoma" pitchFamily="34" charset="0"/>
              <a:cs typeface="Tahoma" pitchFamily="34" charset="0"/>
            </a:endParaRPr>
          </a:p>
        </p:txBody>
      </p:sp>
      <p:sp>
        <p:nvSpPr>
          <p:cNvPr id="6" name="Rectangle 5"/>
          <p:cNvSpPr/>
          <p:nvPr/>
        </p:nvSpPr>
        <p:spPr>
          <a:xfrm>
            <a:off x="533400" y="1534764"/>
            <a:ext cx="8077200" cy="5022914"/>
          </a:xfrm>
          <a:prstGeom prst="rect">
            <a:avLst/>
          </a:prstGeom>
        </p:spPr>
        <p:txBody>
          <a:bodyPr wrap="square">
            <a:spAutoFit/>
          </a:bodyPr>
          <a:lstStyle/>
          <a:p>
            <a:pPr marL="342900" indent="-342900">
              <a:lnSpc>
                <a:spcPct val="90000"/>
              </a:lnSpc>
              <a:buFont typeface="Wingdings" pitchFamily="2" charset="2"/>
              <a:buChar char="Ø"/>
              <a:tabLst>
                <a:tab pos="1658938" algn="l"/>
                <a:tab pos="3149600" algn="ctr"/>
                <a:tab pos="3425825" algn="l"/>
              </a:tabLst>
            </a:pPr>
            <a:r>
              <a:rPr lang="en-US" sz="2400" dirty="0">
                <a:ea typeface="Tahoma" pitchFamily="34" charset="0"/>
                <a:cs typeface="Tahoma" pitchFamily="34" charset="0"/>
              </a:rPr>
              <a:t>Notation:  </a:t>
            </a:r>
            <a:r>
              <a:rPr lang="en-US" sz="2400" dirty="0">
                <a:solidFill>
                  <a:schemeClr val="tx2"/>
                </a:solidFill>
                <a:ea typeface="Tahoma" pitchFamily="34" charset="0"/>
                <a:cs typeface="Tahoma" pitchFamily="34" charset="0"/>
                <a:sym typeface="Symbol" pitchFamily="18" charset="2"/>
              </a:rPr>
              <a:t> </a:t>
            </a:r>
            <a:r>
              <a:rPr lang="en-US" sz="2400" baseline="-25000" dirty="0">
                <a:solidFill>
                  <a:schemeClr val="tx2"/>
                </a:solidFill>
                <a:ea typeface="Tahoma" pitchFamily="34" charset="0"/>
                <a:cs typeface="Tahoma" pitchFamily="34" charset="0"/>
                <a:sym typeface="Symbol" pitchFamily="18" charset="2"/>
              </a:rPr>
              <a:t>p</a:t>
            </a:r>
            <a:r>
              <a:rPr lang="en-US" sz="2400" dirty="0">
                <a:solidFill>
                  <a:schemeClr val="tx2"/>
                </a:solidFill>
                <a:ea typeface="Tahoma" pitchFamily="34" charset="0"/>
                <a:cs typeface="Tahoma" pitchFamily="34" charset="0"/>
                <a:sym typeface="Symbol" pitchFamily="18" charset="2"/>
              </a:rPr>
              <a:t>(r)</a:t>
            </a:r>
          </a:p>
          <a:p>
            <a:pPr marL="342900" indent="-342900">
              <a:lnSpc>
                <a:spcPct val="90000"/>
              </a:lnSpc>
              <a:buFont typeface="Wingdings" pitchFamily="2" charset="2"/>
              <a:buChar char="Ø"/>
              <a:tabLst>
                <a:tab pos="1658938" algn="l"/>
                <a:tab pos="3149600" algn="ctr"/>
                <a:tab pos="3425825" algn="l"/>
              </a:tabLst>
            </a:pPr>
            <a:r>
              <a:rPr lang="en-US" sz="2400" i="1" dirty="0">
                <a:ea typeface="Tahoma" pitchFamily="34" charset="0"/>
                <a:cs typeface="Tahoma" pitchFamily="34" charset="0"/>
                <a:sym typeface="Symbol" pitchFamily="18" charset="2"/>
              </a:rPr>
              <a:t>p</a:t>
            </a:r>
            <a:r>
              <a:rPr lang="en-US" sz="2400" dirty="0">
                <a:ea typeface="Tahoma" pitchFamily="34" charset="0"/>
                <a:cs typeface="Tahoma" pitchFamily="34" charset="0"/>
                <a:sym typeface="Symbol" pitchFamily="18" charset="2"/>
              </a:rPr>
              <a:t> is called the </a:t>
            </a:r>
            <a:r>
              <a:rPr lang="en-US" sz="2400" b="1" dirty="0">
                <a:solidFill>
                  <a:schemeClr val="tx2"/>
                </a:solidFill>
                <a:ea typeface="Tahoma" pitchFamily="34" charset="0"/>
                <a:cs typeface="Tahoma" pitchFamily="34" charset="0"/>
                <a:sym typeface="Symbol" pitchFamily="18" charset="2"/>
              </a:rPr>
              <a:t>selection </a:t>
            </a:r>
            <a:r>
              <a:rPr lang="en-US" sz="2400" b="1" dirty="0" smtClean="0">
                <a:solidFill>
                  <a:schemeClr val="tx2"/>
                </a:solidFill>
                <a:ea typeface="Tahoma" pitchFamily="34" charset="0"/>
                <a:cs typeface="Tahoma" pitchFamily="34" charset="0"/>
                <a:sym typeface="Symbol" pitchFamily="18" charset="2"/>
              </a:rPr>
              <a:t>predicate (condition), </a:t>
            </a:r>
            <a:r>
              <a:rPr lang="en-US" sz="2400" dirty="0" smtClean="0">
                <a:ea typeface="Tahoma" pitchFamily="34" charset="0"/>
                <a:cs typeface="Tahoma" pitchFamily="34" charset="0"/>
                <a:sym typeface="Symbol" pitchFamily="18" charset="2"/>
              </a:rPr>
              <a:t>r is the </a:t>
            </a:r>
            <a:r>
              <a:rPr lang="en-US" sz="2400" b="1" dirty="0" smtClean="0">
                <a:solidFill>
                  <a:schemeClr val="tx2"/>
                </a:solidFill>
                <a:ea typeface="Tahoma" pitchFamily="34" charset="0"/>
                <a:cs typeface="Tahoma" pitchFamily="34" charset="0"/>
                <a:sym typeface="Symbol" pitchFamily="18" charset="2"/>
              </a:rPr>
              <a:t>relation.</a:t>
            </a:r>
          </a:p>
          <a:p>
            <a:pPr marL="342900" indent="-342900">
              <a:lnSpc>
                <a:spcPct val="90000"/>
              </a:lnSpc>
              <a:buFont typeface="Wingdings" pitchFamily="2" charset="2"/>
              <a:buChar char="Ø"/>
              <a:tabLst>
                <a:tab pos="1658938" algn="l"/>
                <a:tab pos="3149600" algn="ctr"/>
                <a:tab pos="3425825" algn="l"/>
              </a:tabLst>
            </a:pPr>
            <a:r>
              <a:rPr lang="en-US" sz="2400" dirty="0" smtClean="0">
                <a:ea typeface="Tahoma" pitchFamily="34" charset="0"/>
                <a:cs typeface="Tahoma" pitchFamily="34" charset="0"/>
                <a:sym typeface="Symbol" pitchFamily="18" charset="2"/>
              </a:rPr>
              <a:t>Assignment notation: </a:t>
            </a:r>
            <a:r>
              <a:rPr lang="en-US" sz="2400" b="1" dirty="0" smtClean="0">
                <a:solidFill>
                  <a:schemeClr val="tx2"/>
                </a:solidFill>
                <a:sym typeface="Symbol" pitchFamily="18" charset="2"/>
              </a:rPr>
              <a:t> </a:t>
            </a:r>
            <a:r>
              <a:rPr lang="en-US" sz="2000" dirty="0" smtClean="0">
                <a:solidFill>
                  <a:schemeClr val="tx2"/>
                </a:solidFill>
                <a:sym typeface="Symbol" pitchFamily="18" charset="2"/>
              </a:rPr>
              <a:t>(in some implementations it is :=)</a:t>
            </a:r>
          </a:p>
          <a:p>
            <a:pPr>
              <a:lnSpc>
                <a:spcPct val="90000"/>
              </a:lnSpc>
              <a:tabLst>
                <a:tab pos="1658938" algn="l"/>
                <a:tab pos="3149600" algn="ctr"/>
                <a:tab pos="3425825" algn="l"/>
              </a:tabLst>
            </a:pPr>
            <a:endParaRPr lang="en-US" sz="2000" b="1" i="1" dirty="0">
              <a:solidFill>
                <a:schemeClr val="tx2"/>
              </a:solidFill>
              <a:ea typeface="Tahoma" pitchFamily="34" charset="0"/>
              <a:cs typeface="Tahoma" pitchFamily="34" charset="0"/>
              <a:sym typeface="Symbol" pitchFamily="18" charset="2"/>
            </a:endParaRPr>
          </a:p>
          <a:p>
            <a:pPr marL="457200" indent="-457200">
              <a:lnSpc>
                <a:spcPct val="90000"/>
              </a:lnSpc>
              <a:buAutoNum type="alphaLcParenBoth"/>
              <a:tabLst>
                <a:tab pos="1658938" algn="l"/>
                <a:tab pos="3149600" algn="ctr"/>
                <a:tab pos="3425825" algn="l"/>
              </a:tabLst>
            </a:pPr>
            <a:r>
              <a:rPr lang="en-IN" sz="2400" dirty="0" smtClean="0"/>
              <a:t>Example 1: </a:t>
            </a:r>
            <a:r>
              <a:rPr lang="en-IN" sz="2400" dirty="0"/>
              <a:t>select those tuples of the </a:t>
            </a:r>
            <a:r>
              <a:rPr lang="en-IN" sz="2400" dirty="0" err="1" smtClean="0"/>
              <a:t>dept</a:t>
            </a:r>
            <a:r>
              <a:rPr lang="en-IN" sz="2400" dirty="0" smtClean="0"/>
              <a:t> relation where </a:t>
            </a:r>
            <a:r>
              <a:rPr lang="en-IN" sz="2400" dirty="0"/>
              <a:t>the </a:t>
            </a:r>
            <a:r>
              <a:rPr lang="en-IN" sz="2400" dirty="0" smtClean="0"/>
              <a:t>location is ‘Mumbai’.</a:t>
            </a:r>
          </a:p>
          <a:p>
            <a:pPr>
              <a:lnSpc>
                <a:spcPct val="90000"/>
              </a:lnSpc>
              <a:tabLst>
                <a:tab pos="1658938" algn="l"/>
                <a:tab pos="3149600" algn="ctr"/>
                <a:tab pos="3425825" algn="l"/>
              </a:tabLst>
            </a:pPr>
            <a:endParaRPr lang="en-IN" sz="2400" i="1" dirty="0" smtClean="0"/>
          </a:p>
          <a:p>
            <a:pPr>
              <a:lnSpc>
                <a:spcPct val="90000"/>
              </a:lnSpc>
              <a:tabLst>
                <a:tab pos="1658938" algn="l"/>
                <a:tab pos="3149600" algn="ctr"/>
                <a:tab pos="3425825" algn="l"/>
              </a:tabLst>
            </a:pPr>
            <a:r>
              <a:rPr lang="en-IN" sz="2400" i="1" dirty="0" smtClean="0"/>
              <a:t>	</a:t>
            </a:r>
            <a:r>
              <a:rPr lang="en-IN" sz="2400" dirty="0" smtClean="0"/>
              <a:t>T1 </a:t>
            </a:r>
            <a:r>
              <a:rPr lang="en-US" sz="2400" dirty="0" smtClean="0">
                <a:sym typeface="Symbol" pitchFamily="18" charset="2"/>
              </a:rPr>
              <a:t></a:t>
            </a:r>
            <a:r>
              <a:rPr lang="en-IN" sz="2400" dirty="0" smtClean="0"/>
              <a:t> </a:t>
            </a:r>
            <a:r>
              <a:rPr lang="en-IN" sz="2400" dirty="0" err="1" smtClean="0"/>
              <a:t>σ</a:t>
            </a:r>
            <a:r>
              <a:rPr lang="en-IN" sz="2400" b="1" baseline="-25000" dirty="0" err="1" smtClean="0"/>
              <a:t>loc</a:t>
            </a:r>
            <a:r>
              <a:rPr lang="en-IN" sz="2400" b="1" baseline="-25000" dirty="0" smtClean="0"/>
              <a:t> = ‘Mumbai’</a:t>
            </a:r>
            <a:r>
              <a:rPr lang="en-IN" sz="2400" dirty="0" smtClean="0"/>
              <a:t> (</a:t>
            </a:r>
            <a:r>
              <a:rPr lang="en-IN" sz="2400" dirty="0" err="1" smtClean="0"/>
              <a:t>dept</a:t>
            </a:r>
            <a:r>
              <a:rPr lang="en-IN" sz="2400" dirty="0" smtClean="0"/>
              <a:t>)</a:t>
            </a:r>
          </a:p>
          <a:p>
            <a:pPr marL="457200" indent="-457200">
              <a:lnSpc>
                <a:spcPct val="90000"/>
              </a:lnSpc>
              <a:buAutoNum type="alphaLcParenBoth"/>
              <a:tabLst>
                <a:tab pos="1658938" algn="l"/>
                <a:tab pos="3149600" algn="ctr"/>
                <a:tab pos="3425825" algn="l"/>
              </a:tabLst>
            </a:pPr>
            <a:endParaRPr lang="en-IN" sz="2400" dirty="0" smtClean="0"/>
          </a:p>
          <a:p>
            <a:pPr marL="457200" indent="-457200">
              <a:lnSpc>
                <a:spcPct val="90000"/>
              </a:lnSpc>
              <a:buAutoNum type="alphaLcParenBoth"/>
              <a:tabLst>
                <a:tab pos="1658938" algn="l"/>
                <a:tab pos="3149600" algn="ctr"/>
                <a:tab pos="3425825" algn="l"/>
              </a:tabLst>
            </a:pPr>
            <a:r>
              <a:rPr lang="en-IN" sz="2400" dirty="0" smtClean="0"/>
              <a:t>Example 2: </a:t>
            </a:r>
            <a:r>
              <a:rPr lang="en-IN" sz="2400" dirty="0"/>
              <a:t>find those tuples pertaining to </a:t>
            </a:r>
            <a:r>
              <a:rPr lang="en-IN" sz="2400" dirty="0" err="1" smtClean="0"/>
              <a:t>emp</a:t>
            </a:r>
            <a:r>
              <a:rPr lang="en-IN" sz="2400" dirty="0" smtClean="0"/>
              <a:t> relation who are earning more than $1200 and are managers.</a:t>
            </a:r>
            <a:r>
              <a:rPr lang="en-IN" sz="2400" dirty="0"/>
              <a:t/>
            </a:r>
            <a:br>
              <a:rPr lang="en-IN" sz="2400" dirty="0"/>
            </a:br>
            <a:r>
              <a:rPr lang="en-IN" sz="2400" dirty="0" smtClean="0"/>
              <a:t>	</a:t>
            </a:r>
          </a:p>
          <a:p>
            <a:pPr>
              <a:lnSpc>
                <a:spcPct val="90000"/>
              </a:lnSpc>
              <a:tabLst>
                <a:tab pos="1658938" algn="l"/>
                <a:tab pos="3149600" algn="ctr"/>
                <a:tab pos="3425825" algn="l"/>
              </a:tabLst>
            </a:pPr>
            <a:r>
              <a:rPr lang="en-IN" sz="2400" i="1" dirty="0"/>
              <a:t>	</a:t>
            </a:r>
            <a:r>
              <a:rPr lang="en-IN" sz="2400" dirty="0" smtClean="0"/>
              <a:t>T2 </a:t>
            </a:r>
            <a:r>
              <a:rPr lang="en-US" sz="2400" dirty="0">
                <a:sym typeface="Symbol" pitchFamily="18" charset="2"/>
              </a:rPr>
              <a:t></a:t>
            </a:r>
            <a:r>
              <a:rPr lang="en-IN" sz="2400" dirty="0" smtClean="0"/>
              <a:t> </a:t>
            </a:r>
            <a:r>
              <a:rPr lang="en-IN" sz="2400" i="1" dirty="0" err="1" smtClean="0"/>
              <a:t>σ</a:t>
            </a:r>
            <a:r>
              <a:rPr lang="en-IN" sz="2400" b="1" baseline="-25000" dirty="0" err="1" smtClean="0"/>
              <a:t>job</a:t>
            </a:r>
            <a:r>
              <a:rPr lang="en-IN" sz="2400" b="1" baseline="-25000" dirty="0" smtClean="0"/>
              <a:t> =‘MANAGER’ and salary &gt; 1200</a:t>
            </a:r>
            <a:r>
              <a:rPr lang="en-IN" sz="2400" dirty="0" smtClean="0"/>
              <a:t> (</a:t>
            </a:r>
            <a:r>
              <a:rPr lang="en-IN" sz="2400" dirty="0" err="1" smtClean="0"/>
              <a:t>emp</a:t>
            </a:r>
            <a:r>
              <a:rPr lang="en-IN" sz="2400" dirty="0" smtClean="0"/>
              <a:t>) </a:t>
            </a:r>
            <a:r>
              <a:rPr lang="en-IN" sz="2400" dirty="0"/>
              <a:t/>
            </a:r>
            <a:br>
              <a:rPr lang="en-IN" sz="2400" dirty="0"/>
            </a:br>
            <a:endParaRPr lang="en-US" sz="2400" b="1" dirty="0">
              <a:solidFill>
                <a:schemeClr val="tx2"/>
              </a:solidFill>
              <a:ea typeface="Tahoma" pitchFamily="34" charset="0"/>
              <a:cs typeface="Tahoma" pitchFamily="34" charset="0"/>
              <a:sym typeface="Symbol" pitchFamily="18" charset="2"/>
            </a:endParaRPr>
          </a:p>
        </p:txBody>
      </p:sp>
    </p:spTree>
    <p:extLst>
      <p:ext uri="{BB962C8B-B14F-4D97-AF65-F5344CB8AC3E}">
        <p14:creationId xmlns:p14="http://schemas.microsoft.com/office/powerpoint/2010/main" val="77944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14</a:t>
            </a:fld>
            <a:endParaRPr lang="en-US"/>
          </a:p>
        </p:txBody>
      </p:sp>
      <p:sp>
        <p:nvSpPr>
          <p:cNvPr id="5" name="Rectangle 4"/>
          <p:cNvSpPr/>
          <p:nvPr/>
        </p:nvSpPr>
        <p:spPr>
          <a:xfrm>
            <a:off x="609600" y="1447800"/>
            <a:ext cx="7924800" cy="5213735"/>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dirty="0"/>
              <a:t>Notation</a:t>
            </a:r>
            <a:r>
              <a:rPr lang="en-US" sz="2000" dirty="0" smtClean="0"/>
              <a:t>: </a:t>
            </a:r>
            <a:r>
              <a:rPr lang="az-Cyrl-AZ" sz="2400" dirty="0" smtClean="0">
                <a:solidFill>
                  <a:schemeClr val="tx2"/>
                </a:solidFill>
                <a:ea typeface="Tahoma" pitchFamily="34" charset="0"/>
                <a:cs typeface="Tahoma" pitchFamily="34" charset="0"/>
                <a:sym typeface="Symbol" pitchFamily="18" charset="2"/>
              </a:rPr>
              <a:t>П</a:t>
            </a:r>
            <a:r>
              <a:rPr lang="en-US" sz="2400" dirty="0" smtClean="0">
                <a:solidFill>
                  <a:schemeClr val="tx2"/>
                </a:solidFill>
                <a:ea typeface="Tahoma" pitchFamily="34" charset="0"/>
                <a:cs typeface="Tahoma" pitchFamily="34" charset="0"/>
                <a:sym typeface="Symbol" pitchFamily="18" charset="2"/>
              </a:rPr>
              <a:t> </a:t>
            </a:r>
            <a:r>
              <a:rPr lang="en-US" sz="2400" baseline="-25000" dirty="0" smtClean="0">
                <a:solidFill>
                  <a:schemeClr val="tx2"/>
                </a:solidFill>
                <a:ea typeface="Tahoma" pitchFamily="34" charset="0"/>
                <a:cs typeface="Tahoma" pitchFamily="34" charset="0"/>
                <a:sym typeface="Symbol" pitchFamily="18" charset="2"/>
              </a:rPr>
              <a:t>A</a:t>
            </a:r>
            <a:r>
              <a:rPr lang="en-US" sz="2400" baseline="-50000" dirty="0" smtClean="0">
                <a:solidFill>
                  <a:schemeClr val="tx2"/>
                </a:solidFill>
                <a:ea typeface="Tahoma" pitchFamily="34" charset="0"/>
                <a:cs typeface="Tahoma" pitchFamily="34" charset="0"/>
                <a:sym typeface="Symbol" pitchFamily="18" charset="2"/>
              </a:rPr>
              <a:t>1</a:t>
            </a:r>
            <a:r>
              <a:rPr lang="en-US" sz="2400" baseline="-25000" dirty="0" smtClean="0">
                <a:solidFill>
                  <a:schemeClr val="tx2"/>
                </a:solidFill>
                <a:ea typeface="Tahoma" pitchFamily="34" charset="0"/>
                <a:cs typeface="Tahoma" pitchFamily="34" charset="0"/>
                <a:sym typeface="Symbol" pitchFamily="18" charset="2"/>
              </a:rPr>
              <a:t>,A</a:t>
            </a:r>
            <a:r>
              <a:rPr lang="en-US" sz="2400" baseline="-50000" dirty="0" smtClean="0">
                <a:solidFill>
                  <a:schemeClr val="tx2"/>
                </a:solidFill>
                <a:ea typeface="Tahoma" pitchFamily="34" charset="0"/>
                <a:cs typeface="Tahoma" pitchFamily="34" charset="0"/>
                <a:sym typeface="Symbol" pitchFamily="18" charset="2"/>
              </a:rPr>
              <a:t>2</a:t>
            </a:r>
            <a:r>
              <a:rPr lang="en-US" sz="2400" baseline="-25000" dirty="0" smtClean="0">
                <a:solidFill>
                  <a:schemeClr val="tx2"/>
                </a:solidFill>
                <a:ea typeface="Tahoma" pitchFamily="34" charset="0"/>
                <a:cs typeface="Tahoma" pitchFamily="34" charset="0"/>
                <a:sym typeface="Symbol" pitchFamily="18" charset="2"/>
              </a:rPr>
              <a:t>, … </a:t>
            </a:r>
            <a:r>
              <a:rPr lang="en-US" sz="2400" baseline="-25000" dirty="0" err="1" smtClean="0">
                <a:solidFill>
                  <a:schemeClr val="tx2"/>
                </a:solidFill>
                <a:ea typeface="Tahoma" pitchFamily="34" charset="0"/>
                <a:cs typeface="Tahoma" pitchFamily="34" charset="0"/>
                <a:sym typeface="Symbol" pitchFamily="18" charset="2"/>
              </a:rPr>
              <a:t>A</a:t>
            </a:r>
            <a:r>
              <a:rPr lang="en-US" sz="2400" baseline="-50000" dirty="0" err="1" smtClean="0">
                <a:solidFill>
                  <a:schemeClr val="tx2"/>
                </a:solidFill>
                <a:ea typeface="Tahoma" pitchFamily="34" charset="0"/>
                <a:cs typeface="Tahoma" pitchFamily="34" charset="0"/>
                <a:sym typeface="Symbol" pitchFamily="18" charset="2"/>
              </a:rPr>
              <a:t>k</a:t>
            </a:r>
            <a:r>
              <a:rPr lang="en-US" sz="2400" dirty="0" smtClean="0">
                <a:solidFill>
                  <a:schemeClr val="tx2"/>
                </a:solidFill>
                <a:ea typeface="Tahoma" pitchFamily="34" charset="0"/>
                <a:cs typeface="Tahoma" pitchFamily="34" charset="0"/>
                <a:sym typeface="Symbol" pitchFamily="18" charset="2"/>
              </a:rPr>
              <a:t>(r</a:t>
            </a:r>
            <a:r>
              <a:rPr lang="en-US" sz="2400" dirty="0">
                <a:solidFill>
                  <a:schemeClr val="tx2"/>
                </a:solidFill>
                <a:ea typeface="Tahoma" pitchFamily="34" charset="0"/>
                <a:cs typeface="Tahoma" pitchFamily="34" charset="0"/>
                <a:sym typeface="Symbol" pitchFamily="18" charset="2"/>
              </a:rPr>
              <a:t>)</a:t>
            </a:r>
          </a:p>
          <a:p>
            <a:pPr>
              <a:lnSpc>
                <a:spcPct val="120000"/>
              </a:lnSpc>
              <a:tabLst>
                <a:tab pos="3257550" algn="ctr"/>
              </a:tabLst>
            </a:pPr>
            <a:r>
              <a:rPr lang="en-US" sz="2000" dirty="0"/>
              <a:t>	</a:t>
            </a:r>
            <a:r>
              <a:rPr lang="en-US" sz="1800" dirty="0"/>
              <a:t>where A</a:t>
            </a:r>
            <a:r>
              <a:rPr lang="en-US" sz="1800" baseline="-25000" dirty="0"/>
              <a:t>1</a:t>
            </a:r>
            <a:r>
              <a:rPr lang="en-US" sz="1800" dirty="0"/>
              <a:t>, A</a:t>
            </a:r>
            <a:r>
              <a:rPr lang="en-US" sz="1800" baseline="-25000" dirty="0"/>
              <a:t>2</a:t>
            </a:r>
            <a:r>
              <a:rPr lang="en-US" sz="1800" dirty="0"/>
              <a:t> are attribute names and </a:t>
            </a:r>
            <a:r>
              <a:rPr lang="en-US" sz="1800" i="1" dirty="0"/>
              <a:t>r</a:t>
            </a:r>
            <a:r>
              <a:rPr lang="en-US" sz="1800" dirty="0"/>
              <a:t> is a relation name.</a:t>
            </a:r>
          </a:p>
          <a:p>
            <a:pPr marL="342900" indent="-342900">
              <a:buFont typeface="Wingdings" pitchFamily="2" charset="2"/>
              <a:buChar char="Ø"/>
              <a:tabLst>
                <a:tab pos="3257550" algn="ctr"/>
              </a:tabLst>
            </a:pPr>
            <a:r>
              <a:rPr lang="en-US" sz="2000" dirty="0"/>
              <a:t>The result is defined as the relation of </a:t>
            </a:r>
            <a:r>
              <a:rPr lang="en-US" sz="2000" i="1" dirty="0"/>
              <a:t>k</a:t>
            </a:r>
            <a:r>
              <a:rPr lang="en-US" sz="2000" dirty="0"/>
              <a:t> columns obtained by erasing the columns that are not </a:t>
            </a:r>
            <a:r>
              <a:rPr lang="en-US" sz="2000" dirty="0" smtClean="0"/>
              <a:t>listed.</a:t>
            </a:r>
            <a:endParaRPr lang="en-US" sz="2000" dirty="0"/>
          </a:p>
          <a:p>
            <a:pPr marL="342900" indent="-342900">
              <a:buFont typeface="Wingdings" pitchFamily="2" charset="2"/>
              <a:buChar char="Ø"/>
              <a:tabLst>
                <a:tab pos="3257550" algn="ctr"/>
              </a:tabLst>
            </a:pPr>
            <a:r>
              <a:rPr lang="en-US" sz="2000" dirty="0"/>
              <a:t>Duplicate rows removed from result, since relations are </a:t>
            </a:r>
            <a:r>
              <a:rPr lang="en-US" sz="2000" dirty="0" smtClean="0"/>
              <a:t>sets</a:t>
            </a:r>
          </a:p>
          <a:p>
            <a:pPr>
              <a:tabLst>
                <a:tab pos="3257550" algn="ctr"/>
              </a:tabLst>
            </a:pPr>
            <a:endParaRPr lang="en-US" sz="2000" dirty="0"/>
          </a:p>
          <a:p>
            <a:pPr marL="457200" indent="-457200">
              <a:buAutoNum type="alphaLcParenBoth"/>
              <a:tabLst>
                <a:tab pos="3257550" algn="ctr"/>
              </a:tabLst>
            </a:pPr>
            <a:r>
              <a:rPr lang="en-US" sz="2000" dirty="0" smtClean="0"/>
              <a:t>Example 1: Select the </a:t>
            </a:r>
            <a:r>
              <a:rPr lang="en-US" sz="2000" dirty="0" err="1" smtClean="0"/>
              <a:t>emp</a:t>
            </a:r>
            <a:r>
              <a:rPr lang="en-US" sz="2000" dirty="0" smtClean="0"/>
              <a:t> name, salary and designation.</a:t>
            </a:r>
            <a:r>
              <a:rPr lang="en-US" sz="2000" dirty="0"/>
              <a:t/>
            </a:r>
            <a:br>
              <a:rPr lang="en-US" sz="2000" dirty="0"/>
            </a:br>
            <a:r>
              <a:rPr lang="en-US" sz="2000" dirty="0"/>
              <a:t/>
            </a:r>
            <a:br>
              <a:rPr lang="en-US" sz="2000" dirty="0"/>
            </a:br>
            <a:r>
              <a:rPr lang="en-US" sz="2000" dirty="0"/>
              <a:t>         	 </a:t>
            </a:r>
            <a:r>
              <a:rPr lang="en-US" sz="2000" dirty="0" smtClean="0">
                <a:sym typeface="Symbol" pitchFamily="18" charset="2"/>
              </a:rPr>
              <a:t></a:t>
            </a:r>
            <a:r>
              <a:rPr lang="en-US" sz="2000" b="1" i="1" baseline="-25000" dirty="0" err="1" smtClean="0"/>
              <a:t>ename</a:t>
            </a:r>
            <a:r>
              <a:rPr lang="en-US" sz="2000" b="1" i="1" baseline="-25000" dirty="0" smtClean="0"/>
              <a:t>, salary, job</a:t>
            </a:r>
            <a:r>
              <a:rPr lang="en-US" sz="2000" b="1" dirty="0" smtClean="0"/>
              <a:t> </a:t>
            </a:r>
            <a:r>
              <a:rPr lang="en-US" sz="2000" dirty="0" smtClean="0"/>
              <a:t>(</a:t>
            </a:r>
            <a:r>
              <a:rPr lang="en-US" sz="2000" i="1" dirty="0" err="1" smtClean="0"/>
              <a:t>emp</a:t>
            </a:r>
            <a:r>
              <a:rPr lang="en-US" sz="2000" dirty="0" smtClean="0"/>
              <a:t>) </a:t>
            </a:r>
          </a:p>
          <a:p>
            <a:pPr>
              <a:tabLst>
                <a:tab pos="3257550" algn="ctr"/>
              </a:tabLst>
            </a:pPr>
            <a:endParaRPr lang="en-US" sz="2000" dirty="0" smtClean="0"/>
          </a:p>
          <a:p>
            <a:pPr>
              <a:tabLst>
                <a:tab pos="3257550" algn="ctr"/>
              </a:tabLst>
            </a:pPr>
            <a:r>
              <a:rPr lang="en-US" sz="2000" dirty="0" smtClean="0"/>
              <a:t>(b) Example 2: Select the </a:t>
            </a:r>
            <a:r>
              <a:rPr lang="en-US" sz="2000" dirty="0" err="1" smtClean="0"/>
              <a:t>empno</a:t>
            </a:r>
            <a:r>
              <a:rPr lang="en-US" sz="2000" dirty="0" smtClean="0"/>
              <a:t>, </a:t>
            </a:r>
            <a:r>
              <a:rPr lang="en-US" sz="2000" dirty="0" err="1" smtClean="0"/>
              <a:t>emp</a:t>
            </a:r>
            <a:r>
              <a:rPr lang="en-US" sz="2000" dirty="0" smtClean="0"/>
              <a:t> name and commission  </a:t>
            </a:r>
          </a:p>
          <a:p>
            <a:pPr>
              <a:tabLst>
                <a:tab pos="3257550" algn="ctr"/>
              </a:tabLst>
            </a:pPr>
            <a:r>
              <a:rPr lang="en-US" sz="2000" dirty="0"/>
              <a:t> </a:t>
            </a:r>
            <a:r>
              <a:rPr lang="en-US" sz="2000" dirty="0" smtClean="0"/>
              <a:t>    of employees earning more than 5000.</a:t>
            </a:r>
          </a:p>
          <a:p>
            <a:pPr>
              <a:tabLst>
                <a:tab pos="3257550" algn="ctr"/>
              </a:tabLst>
            </a:pPr>
            <a:endParaRPr lang="en-US" sz="2000" dirty="0" smtClean="0"/>
          </a:p>
          <a:p>
            <a:pPr lvl="3">
              <a:tabLst>
                <a:tab pos="3257550" algn="ctr"/>
              </a:tabLst>
            </a:pPr>
            <a:r>
              <a:rPr lang="en-US" sz="2000" dirty="0">
                <a:sym typeface="Symbol" pitchFamily="18" charset="2"/>
              </a:rPr>
              <a:t></a:t>
            </a:r>
            <a:r>
              <a:rPr lang="en-US" sz="2000" b="1" i="1" baseline="-25000" dirty="0" err="1" smtClean="0"/>
              <a:t>empno</a:t>
            </a:r>
            <a:r>
              <a:rPr lang="en-US" sz="2000" b="1" i="1" baseline="-25000" dirty="0" smtClean="0"/>
              <a:t>, </a:t>
            </a:r>
            <a:r>
              <a:rPr lang="en-US" sz="2000" b="1" i="1" baseline="-25000" dirty="0" err="1" smtClean="0"/>
              <a:t>ename</a:t>
            </a:r>
            <a:r>
              <a:rPr lang="en-US" sz="2000" b="1" i="1" baseline="-25000" dirty="0" smtClean="0"/>
              <a:t>, </a:t>
            </a:r>
            <a:r>
              <a:rPr lang="en-US" sz="2000" b="1" i="1" baseline="-25000" dirty="0" err="1" smtClean="0"/>
              <a:t>comm</a:t>
            </a:r>
            <a:r>
              <a:rPr lang="en-US" sz="2000" b="1" i="1" baseline="-25000" dirty="0" smtClean="0"/>
              <a:t> </a:t>
            </a:r>
            <a:r>
              <a:rPr lang="en-US" sz="2000" dirty="0" smtClean="0"/>
              <a:t>(</a:t>
            </a:r>
            <a:r>
              <a:rPr lang="en-IN" sz="2000" dirty="0" err="1" smtClean="0"/>
              <a:t>σ</a:t>
            </a:r>
            <a:r>
              <a:rPr lang="en-IN" sz="2000" b="1" baseline="-25000" dirty="0" err="1" smtClean="0"/>
              <a:t>sal</a:t>
            </a:r>
            <a:r>
              <a:rPr lang="en-IN" sz="2000" b="1" baseline="-25000" dirty="0" smtClean="0"/>
              <a:t> &gt; 5000</a:t>
            </a:r>
            <a:r>
              <a:rPr lang="en-IN" sz="2000" dirty="0" smtClean="0"/>
              <a:t> (</a:t>
            </a:r>
            <a:r>
              <a:rPr lang="en-IN" sz="2000" dirty="0" err="1" smtClean="0"/>
              <a:t>emp</a:t>
            </a:r>
            <a:r>
              <a:rPr lang="en-IN" sz="2000" dirty="0" smtClean="0"/>
              <a:t>))</a:t>
            </a:r>
            <a:endParaRPr lang="en-IN" sz="2000" dirty="0"/>
          </a:p>
          <a:p>
            <a:pPr lvl="5">
              <a:tabLst>
                <a:tab pos="3257550" algn="ctr"/>
              </a:tabLst>
            </a:pPr>
            <a:r>
              <a:rPr lang="en-US" sz="2000" dirty="0"/>
              <a:t/>
            </a:r>
            <a:br>
              <a:rPr lang="en-US" sz="2000" dirty="0"/>
            </a:br>
            <a:endParaRPr lang="en-US" sz="2000" dirty="0"/>
          </a:p>
        </p:txBody>
      </p:sp>
      <p:sp>
        <p:nvSpPr>
          <p:cNvPr id="7"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Tahoma" pitchFamily="34" charset="0"/>
                <a:ea typeface="Tahoma" pitchFamily="34" charset="0"/>
                <a:cs typeface="Tahoma" pitchFamily="34" charset="0"/>
              </a:rPr>
              <a:t>project (</a:t>
            </a:r>
            <a:r>
              <a:rPr lang="en-US" sz="2800" dirty="0">
                <a:sym typeface="Symbol" pitchFamily="18" charset="2"/>
              </a:rPr>
              <a:t> </a:t>
            </a:r>
            <a:r>
              <a:rPr lang="en-US" sz="2800" dirty="0" smtClean="0">
                <a:latin typeface="Tahoma" pitchFamily="34" charset="0"/>
                <a:ea typeface="Tahoma" pitchFamily="34" charset="0"/>
                <a:cs typeface="Tahoma" pitchFamily="34" charset="0"/>
                <a:sym typeface="Symbol" pitchFamily="18" charset="2"/>
              </a:rPr>
              <a:t>)</a:t>
            </a:r>
            <a:endParaRPr lang="en-IN"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0598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urved Connector 6"/>
          <p:cNvCxnSpPr>
            <a:stCxn id="20" idx="1"/>
          </p:cNvCxnSpPr>
          <p:nvPr/>
        </p:nvCxnSpPr>
        <p:spPr>
          <a:xfrm rot="10800000">
            <a:off x="3810000" y="3276601"/>
            <a:ext cx="1143000" cy="609601"/>
          </a:xfrm>
          <a:prstGeom prst="curvedConnector3">
            <a:avLst>
              <a:gd name="adj1" fmla="val 10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9100" y="1524000"/>
            <a:ext cx="7772400" cy="762000"/>
          </a:xfrm>
        </p:spPr>
        <p:txBody>
          <a:bodyPr/>
          <a:lstStyle/>
          <a:p>
            <a:r>
              <a:rPr lang="en-US" sz="2400" cap="none" dirty="0" smtClean="0">
                <a:sym typeface="Symbol" pitchFamily="18" charset="2"/>
              </a:rPr>
              <a:t/>
            </a:r>
            <a:br>
              <a:rPr lang="en-US" sz="2400" cap="none" dirty="0" smtClean="0">
                <a:sym typeface="Symbol" pitchFamily="18" charset="2"/>
              </a:rPr>
            </a:br>
            <a:r>
              <a:rPr lang="en-US" sz="2400" cap="none" dirty="0">
                <a:sym typeface="Symbol" pitchFamily="18" charset="2"/>
              </a:rPr>
              <a:t/>
            </a:r>
            <a:br>
              <a:rPr lang="en-US" sz="2400" cap="none" dirty="0">
                <a:sym typeface="Symbol" pitchFamily="18" charset="2"/>
              </a:rPr>
            </a:br>
            <a:r>
              <a:rPr lang="en-US" sz="2800" cap="none" dirty="0" smtClean="0">
                <a:latin typeface="Tahoma" pitchFamily="34" charset="0"/>
                <a:ea typeface="Tahoma" pitchFamily="34" charset="0"/>
                <a:cs typeface="Tahoma" pitchFamily="34" charset="0"/>
                <a:sym typeface="Symbol" pitchFamily="18" charset="2"/>
              </a:rPr>
              <a:t></a:t>
            </a:r>
            <a:r>
              <a:rPr lang="en-US" sz="2800" b="1" i="1" cap="none" baseline="-25000" dirty="0" err="1" smtClean="0">
                <a:latin typeface="Tahoma" pitchFamily="34" charset="0"/>
                <a:ea typeface="Tahoma" pitchFamily="34" charset="0"/>
                <a:cs typeface="Tahoma" pitchFamily="34" charset="0"/>
              </a:rPr>
              <a:t>Empno</a:t>
            </a:r>
            <a:r>
              <a:rPr lang="en-US" sz="2800" b="1" i="1" cap="none" baseline="-25000" dirty="0" smtClean="0">
                <a:latin typeface="Tahoma" pitchFamily="34" charset="0"/>
                <a:ea typeface="Tahoma" pitchFamily="34" charset="0"/>
                <a:cs typeface="Tahoma" pitchFamily="34" charset="0"/>
              </a:rPr>
              <a:t>, </a:t>
            </a:r>
            <a:r>
              <a:rPr lang="en-US" sz="2800" b="1" i="1" cap="none" baseline="-25000" dirty="0" err="1" smtClean="0">
                <a:latin typeface="Tahoma" pitchFamily="34" charset="0"/>
                <a:ea typeface="Tahoma" pitchFamily="34" charset="0"/>
                <a:cs typeface="Tahoma" pitchFamily="34" charset="0"/>
              </a:rPr>
              <a:t>ename</a:t>
            </a:r>
            <a:r>
              <a:rPr lang="en-US" sz="2800" b="1" i="1" cap="none" baseline="-25000" dirty="0" smtClean="0">
                <a:latin typeface="Tahoma" pitchFamily="34" charset="0"/>
                <a:ea typeface="Tahoma" pitchFamily="34" charset="0"/>
                <a:cs typeface="Tahoma" pitchFamily="34" charset="0"/>
              </a:rPr>
              <a:t>, </a:t>
            </a:r>
            <a:r>
              <a:rPr lang="en-US" sz="2800" b="1" i="1" cap="none" baseline="-25000" dirty="0" err="1" smtClean="0">
                <a:latin typeface="Tahoma" pitchFamily="34" charset="0"/>
                <a:ea typeface="Tahoma" pitchFamily="34" charset="0"/>
                <a:cs typeface="Tahoma" pitchFamily="34" charset="0"/>
              </a:rPr>
              <a:t>comm</a:t>
            </a:r>
            <a:r>
              <a:rPr lang="en-US" sz="2800" b="1" i="1" cap="none" baseline="-25000" dirty="0" smtClean="0">
                <a:latin typeface="Tahoma" pitchFamily="34" charset="0"/>
                <a:ea typeface="Tahoma" pitchFamily="34" charset="0"/>
                <a:cs typeface="Tahoma" pitchFamily="34" charset="0"/>
              </a:rPr>
              <a:t> </a:t>
            </a:r>
            <a:r>
              <a:rPr lang="en-US" sz="2800" cap="none" dirty="0" smtClean="0">
                <a:latin typeface="Tahoma" pitchFamily="34" charset="0"/>
                <a:ea typeface="Tahoma" pitchFamily="34" charset="0"/>
                <a:cs typeface="Tahoma" pitchFamily="34" charset="0"/>
              </a:rPr>
              <a:t>(</a:t>
            </a:r>
            <a:r>
              <a:rPr lang="en-IN" sz="2800" cap="none" dirty="0" err="1" smtClean="0">
                <a:latin typeface="Tahoma" pitchFamily="34" charset="0"/>
                <a:ea typeface="Tahoma" pitchFamily="34" charset="0"/>
                <a:cs typeface="Tahoma" pitchFamily="34" charset="0"/>
              </a:rPr>
              <a:t>σ</a:t>
            </a:r>
            <a:r>
              <a:rPr lang="en-IN" sz="2800" b="1" cap="none" baseline="-25000" dirty="0" err="1" smtClean="0">
                <a:latin typeface="Tahoma" pitchFamily="34" charset="0"/>
                <a:ea typeface="Tahoma" pitchFamily="34" charset="0"/>
                <a:cs typeface="Tahoma" pitchFamily="34" charset="0"/>
              </a:rPr>
              <a:t>sal</a:t>
            </a:r>
            <a:r>
              <a:rPr lang="en-IN" sz="2800" b="1" cap="none" baseline="-25000" dirty="0" smtClean="0">
                <a:latin typeface="Tahoma" pitchFamily="34" charset="0"/>
                <a:ea typeface="Tahoma" pitchFamily="34" charset="0"/>
                <a:cs typeface="Tahoma" pitchFamily="34" charset="0"/>
              </a:rPr>
              <a:t> &gt; 5000</a:t>
            </a:r>
            <a:r>
              <a:rPr lang="en-IN" sz="2800" cap="none" dirty="0" smtClean="0">
                <a:latin typeface="Tahoma" pitchFamily="34" charset="0"/>
                <a:ea typeface="Tahoma" pitchFamily="34" charset="0"/>
                <a:cs typeface="Tahoma" pitchFamily="34" charset="0"/>
              </a:rPr>
              <a:t> (</a:t>
            </a:r>
            <a:r>
              <a:rPr lang="en-IN" sz="2800" cap="none" dirty="0" err="1" smtClean="0">
                <a:latin typeface="Tahoma" pitchFamily="34" charset="0"/>
                <a:ea typeface="Tahoma" pitchFamily="34" charset="0"/>
                <a:cs typeface="Tahoma" pitchFamily="34" charset="0"/>
              </a:rPr>
              <a:t>emp</a:t>
            </a:r>
            <a:r>
              <a:rPr lang="en-IN" sz="2800" cap="none" dirty="0" smtClean="0">
                <a:latin typeface="Tahoma" pitchFamily="34" charset="0"/>
                <a:ea typeface="Tahoma" pitchFamily="34" charset="0"/>
                <a:cs typeface="Tahoma" pitchFamily="34" charset="0"/>
              </a:rPr>
              <a:t>))</a:t>
            </a:r>
            <a:br>
              <a:rPr lang="en-IN" sz="2800" cap="none" dirty="0" smtClean="0">
                <a:latin typeface="Tahoma" pitchFamily="34" charset="0"/>
                <a:ea typeface="Tahoma" pitchFamily="34" charset="0"/>
                <a:cs typeface="Tahoma" pitchFamily="34" charset="0"/>
              </a:rPr>
            </a:br>
            <a:r>
              <a:rPr lang="en-IN" sz="2400" cap="none" dirty="0"/>
              <a:t/>
            </a:r>
            <a:br>
              <a:rPr lang="en-IN" sz="2400" cap="none" dirty="0"/>
            </a:br>
            <a:endParaRPr lang="en-IN" sz="2400" cap="none" dirty="0"/>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15</a:t>
            </a:fld>
            <a:endParaRPr lang="en-US"/>
          </a:p>
        </p:txBody>
      </p:sp>
      <p:sp>
        <p:nvSpPr>
          <p:cNvPr id="5" name="Rectangle 4"/>
          <p:cNvSpPr/>
          <p:nvPr/>
        </p:nvSpPr>
        <p:spPr>
          <a:xfrm>
            <a:off x="457200" y="2667000"/>
            <a:ext cx="7391400" cy="954107"/>
          </a:xfrm>
          <a:prstGeom prst="rect">
            <a:avLst/>
          </a:prstGeom>
        </p:spPr>
        <p:txBody>
          <a:bodyPr wrap="square">
            <a:spAutoFit/>
          </a:bodyPr>
          <a:lstStyle/>
          <a:p>
            <a:r>
              <a:rPr lang="en-IN" dirty="0" err="1"/>
              <a:t>σ</a:t>
            </a:r>
            <a:r>
              <a:rPr lang="en-IN" b="1" baseline="-25000" dirty="0" err="1"/>
              <a:t>sal</a:t>
            </a:r>
            <a:r>
              <a:rPr lang="en-IN" b="1" baseline="-25000" dirty="0"/>
              <a:t> &gt; 5000</a:t>
            </a:r>
            <a:r>
              <a:rPr lang="en-IN" dirty="0"/>
              <a:t>(</a:t>
            </a:r>
            <a:r>
              <a:rPr lang="en-US" dirty="0">
                <a:sym typeface="Symbol" pitchFamily="18" charset="2"/>
              </a:rPr>
              <a:t></a:t>
            </a:r>
            <a:r>
              <a:rPr lang="en-US" b="1" i="1" baseline="-25000" dirty="0" err="1"/>
              <a:t>Empno</a:t>
            </a:r>
            <a:r>
              <a:rPr lang="en-US" b="1" i="1" baseline="-25000" dirty="0"/>
              <a:t>, </a:t>
            </a:r>
            <a:r>
              <a:rPr lang="en-US" b="1" i="1" baseline="-25000" dirty="0" err="1"/>
              <a:t>ename</a:t>
            </a:r>
            <a:r>
              <a:rPr lang="en-US" b="1" i="1" baseline="-25000" dirty="0" smtClean="0"/>
              <a:t>, </a:t>
            </a:r>
            <a:r>
              <a:rPr lang="en-US" b="1" i="1" baseline="-25000" dirty="0" err="1"/>
              <a:t>comm</a:t>
            </a:r>
            <a:r>
              <a:rPr lang="en-IN" dirty="0"/>
              <a:t>(</a:t>
            </a:r>
            <a:r>
              <a:rPr lang="en-IN" dirty="0" err="1"/>
              <a:t>emp</a:t>
            </a:r>
            <a:r>
              <a:rPr lang="en-IN" dirty="0" smtClean="0"/>
              <a:t>))</a:t>
            </a:r>
            <a:r>
              <a:rPr lang="en-IN" dirty="0"/>
              <a:t/>
            </a:r>
            <a:br>
              <a:rPr lang="en-IN" dirty="0"/>
            </a:br>
            <a:endParaRPr lang="en-IN" dirty="0"/>
          </a:p>
        </p:txBody>
      </p:sp>
      <p:sp>
        <p:nvSpPr>
          <p:cNvPr id="6" name="Rectangle 5"/>
          <p:cNvSpPr/>
          <p:nvPr/>
        </p:nvSpPr>
        <p:spPr>
          <a:xfrm>
            <a:off x="502920" y="4680287"/>
            <a:ext cx="6941820" cy="954107"/>
          </a:xfrm>
          <a:prstGeom prst="rect">
            <a:avLst/>
          </a:prstGeom>
        </p:spPr>
        <p:txBody>
          <a:bodyPr wrap="square">
            <a:spAutoFit/>
          </a:bodyPr>
          <a:lstStyle/>
          <a:p>
            <a:r>
              <a:rPr lang="en-IN" dirty="0" err="1"/>
              <a:t>σ</a:t>
            </a:r>
            <a:r>
              <a:rPr lang="en-IN" b="1" baseline="-25000" dirty="0" err="1"/>
              <a:t>sal</a:t>
            </a:r>
            <a:r>
              <a:rPr lang="en-IN" b="1" baseline="-25000" dirty="0"/>
              <a:t> &gt; 5000</a:t>
            </a:r>
            <a:r>
              <a:rPr lang="en-IN" dirty="0"/>
              <a:t>(</a:t>
            </a:r>
            <a:r>
              <a:rPr lang="en-US" dirty="0">
                <a:sym typeface="Symbol" pitchFamily="18" charset="2"/>
              </a:rPr>
              <a:t></a:t>
            </a:r>
            <a:r>
              <a:rPr lang="en-US" b="1" i="1" baseline="-25000" dirty="0" err="1"/>
              <a:t>Empno</a:t>
            </a:r>
            <a:r>
              <a:rPr lang="en-US" b="1" i="1" baseline="-25000" dirty="0"/>
              <a:t>, </a:t>
            </a:r>
            <a:r>
              <a:rPr lang="en-US" b="1" i="1" baseline="-25000" dirty="0" err="1"/>
              <a:t>ename</a:t>
            </a:r>
            <a:r>
              <a:rPr lang="en-US" b="1" i="1" baseline="-25000" dirty="0"/>
              <a:t>, </a:t>
            </a:r>
            <a:r>
              <a:rPr lang="en-US" b="1" i="1" baseline="-25000" dirty="0" err="1" smtClean="0"/>
              <a:t>sal</a:t>
            </a:r>
            <a:r>
              <a:rPr lang="en-US" b="1" i="1" baseline="-25000" dirty="0" smtClean="0"/>
              <a:t>, </a:t>
            </a:r>
            <a:r>
              <a:rPr lang="en-US" b="1" i="1" baseline="-25000" dirty="0" err="1" smtClean="0"/>
              <a:t>comm</a:t>
            </a:r>
            <a:r>
              <a:rPr lang="en-IN" dirty="0"/>
              <a:t>(</a:t>
            </a:r>
            <a:r>
              <a:rPr lang="en-IN" dirty="0" err="1"/>
              <a:t>emp</a:t>
            </a:r>
            <a:r>
              <a:rPr lang="en-IN" dirty="0"/>
              <a:t>))</a:t>
            </a:r>
            <a:br>
              <a:rPr lang="en-IN" dirty="0"/>
            </a:br>
            <a:endParaRPr lang="en-IN" dirty="0"/>
          </a:p>
        </p:txBody>
      </p:sp>
      <p:sp>
        <p:nvSpPr>
          <p:cNvPr id="20" name="TextBox 19"/>
          <p:cNvSpPr txBox="1"/>
          <p:nvPr/>
        </p:nvSpPr>
        <p:spPr>
          <a:xfrm>
            <a:off x="4953000" y="3532258"/>
            <a:ext cx="3733800" cy="707886"/>
          </a:xfrm>
          <a:prstGeom prst="rect">
            <a:avLst/>
          </a:prstGeom>
          <a:noFill/>
        </p:spPr>
        <p:txBody>
          <a:bodyPr wrap="square" rtlCol="0">
            <a:spAutoFit/>
          </a:bodyPr>
          <a:lstStyle/>
          <a:p>
            <a:r>
              <a:rPr lang="en-IN" sz="2000" b="1" dirty="0" smtClean="0">
                <a:solidFill>
                  <a:srgbClr val="FF0000"/>
                </a:solidFill>
              </a:rPr>
              <a:t>Will not work as </a:t>
            </a:r>
            <a:r>
              <a:rPr lang="en-IN" sz="2000" b="1" dirty="0" err="1" smtClean="0">
                <a:solidFill>
                  <a:srgbClr val="FF0000"/>
                </a:solidFill>
              </a:rPr>
              <a:t>sal</a:t>
            </a:r>
            <a:r>
              <a:rPr lang="en-IN" sz="2000" b="1" dirty="0" smtClean="0">
                <a:solidFill>
                  <a:srgbClr val="FF0000"/>
                </a:solidFill>
              </a:rPr>
              <a:t> is not included in inner bracket</a:t>
            </a:r>
            <a:endParaRPr lang="en-IN" sz="2000" b="1" dirty="0">
              <a:solidFill>
                <a:srgbClr val="FF0000"/>
              </a:solidFill>
            </a:endParaRPr>
          </a:p>
        </p:txBody>
      </p:sp>
    </p:spTree>
    <p:extLst>
      <p:ext uri="{BB962C8B-B14F-4D97-AF65-F5344CB8AC3E}">
        <p14:creationId xmlns:p14="http://schemas.microsoft.com/office/powerpoint/2010/main" val="1363128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16</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union (</a:t>
            </a:r>
            <a:r>
              <a:rPr lang="en-US" sz="2800" b="1" dirty="0" smtClean="0">
                <a:latin typeface="+mn-lt"/>
                <a:sym typeface="Symbol" pitchFamily="18" charset="2"/>
              </a:rPr>
              <a:t>U</a:t>
            </a:r>
            <a:r>
              <a:rPr lang="en-US" sz="2800" b="1" dirty="0" smtClean="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4955203"/>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dirty="0" smtClean="0">
                <a:solidFill>
                  <a:schemeClr val="tx2"/>
                </a:solidFill>
                <a:sym typeface="Symbol" pitchFamily="18" charset="2"/>
              </a:rPr>
              <a:t>U</a:t>
            </a:r>
            <a:r>
              <a:rPr lang="en-US" sz="2000" b="1" dirty="0" smtClean="0">
                <a:solidFill>
                  <a:schemeClr val="tx2"/>
                </a:solidFill>
                <a:sym typeface="Symbol" pitchFamily="18" charset="2"/>
              </a:rPr>
              <a:t> </a:t>
            </a:r>
            <a:r>
              <a:rPr lang="en-US" sz="2000" dirty="0" smtClean="0">
                <a:solidFill>
                  <a:schemeClr val="tx2"/>
                </a:solidFill>
                <a:sym typeface="Symbol" pitchFamily="18" charset="2"/>
              </a:rPr>
              <a:t>s</a:t>
            </a:r>
            <a:endParaRPr lang="en-US" sz="2000" dirty="0">
              <a:solidFill>
                <a:schemeClr val="tx2"/>
              </a:solidFill>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Defined as: </a:t>
            </a:r>
            <a:r>
              <a:rPr lang="en-US" sz="2000" i="1" dirty="0" smtClean="0"/>
              <a:t>r</a:t>
            </a:r>
            <a:r>
              <a:rPr lang="en-US" sz="2000" dirty="0" smtClean="0"/>
              <a:t> </a:t>
            </a:r>
            <a:r>
              <a:rPr lang="en-US" sz="2000" dirty="0" smtClean="0">
                <a:sym typeface="Symbol" pitchFamily="18" charset="2"/>
              </a:rPr>
              <a:t>U</a:t>
            </a:r>
            <a:r>
              <a:rPr lang="en-US" sz="2000" i="1" dirty="0" smtClean="0">
                <a:sym typeface="Symbol" pitchFamily="18" charset="2"/>
              </a:rPr>
              <a:t>s</a:t>
            </a:r>
            <a:r>
              <a:rPr lang="en-US" sz="2000" dirty="0" smtClean="0">
                <a:sym typeface="Symbol" pitchFamily="18" charset="2"/>
              </a:rPr>
              <a:t> </a:t>
            </a:r>
            <a:r>
              <a:rPr lang="en-US" sz="2000" dirty="0">
                <a:sym typeface="Symbol" pitchFamily="18" charset="2"/>
              </a:rPr>
              <a:t>= {</a:t>
            </a:r>
            <a:r>
              <a:rPr lang="en-US" sz="2000" i="1" dirty="0" smtClean="0">
                <a:sym typeface="Symbol" pitchFamily="18" charset="2"/>
              </a:rPr>
              <a:t>t </a:t>
            </a:r>
            <a:r>
              <a:rPr lang="en-US" sz="2000" dirty="0" smtClean="0">
                <a:sym typeface="Symbol" pitchFamily="18" charset="2"/>
              </a:rPr>
              <a:t> </a:t>
            </a:r>
            <a:r>
              <a:rPr lang="en-US" sz="2000" dirty="0">
                <a:sym typeface="Symbol" pitchFamily="18" charset="2"/>
              </a:rPr>
              <a:t>|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or</a:t>
            </a:r>
            <a:r>
              <a:rPr lang="en-US" sz="2000" i="1" dirty="0">
                <a:sym typeface="Symbol" pitchFamily="18" charset="2"/>
              </a:rPr>
              <a:t> t</a:t>
            </a:r>
            <a:r>
              <a:rPr lang="en-US" sz="2000" dirty="0">
                <a:sym typeface="Symbol" pitchFamily="18" charset="2"/>
              </a:rPr>
              <a:t>  </a:t>
            </a:r>
            <a:r>
              <a:rPr lang="en-US" sz="2000" i="1" dirty="0">
                <a:sym typeface="Symbol" pitchFamily="18" charset="2"/>
              </a:rPr>
              <a:t>s</a:t>
            </a:r>
            <a:r>
              <a:rPr lang="en-US" sz="2000" dirty="0" smtClean="0">
                <a:sym typeface="Symbol" pitchFamily="18" charset="2"/>
              </a:rPr>
              <a:t>} – t are the tuples</a:t>
            </a:r>
            <a:endParaRPr lang="en-US" sz="2000" dirty="0">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dirty="0" smtClean="0">
                <a:sym typeface="Symbol" pitchFamily="18" charset="2"/>
              </a:rPr>
              <a:t>Us </a:t>
            </a:r>
            <a:r>
              <a:rPr lang="en-US" sz="2000" dirty="0">
                <a:sym typeface="Symbol" pitchFamily="18" charset="2"/>
              </a:rPr>
              <a:t>to be </a:t>
            </a:r>
            <a:r>
              <a:rPr lang="en-US" sz="2000" dirty="0" smtClean="0">
                <a:sym typeface="Symbol" pitchFamily="18" charset="2"/>
              </a:rPr>
              <a:t>valid:</a:t>
            </a:r>
            <a:endParaRPr lang="en-US" sz="2000" dirty="0">
              <a:sym typeface="Symbol" pitchFamily="18" charset="2"/>
            </a:endParaRPr>
          </a:p>
          <a:p>
            <a:pPr marL="914400" lvl="1" indent="-457200">
              <a:buFont typeface="+mj-lt"/>
              <a:buAutoNum type="arabicPeriod"/>
              <a:tabLst>
                <a:tab pos="2965450" algn="ctr"/>
              </a:tabLst>
            </a:pPr>
            <a:r>
              <a:rPr lang="en-US" sz="2000" dirty="0">
                <a:sym typeface="Symbol" pitchFamily="18" charset="2"/>
              </a:rPr>
              <a:t>	</a:t>
            </a:r>
            <a:r>
              <a:rPr lang="en-US" sz="2000" dirty="0" smtClean="0">
                <a:sym typeface="Symbol" pitchFamily="18" charset="2"/>
              </a:rPr>
              <a:t>r</a:t>
            </a:r>
            <a:r>
              <a:rPr lang="en-US" sz="2000" dirty="0">
                <a:sym typeface="Symbol" pitchFamily="18" charset="2"/>
              </a:rPr>
              <a:t>, s must have the same </a:t>
            </a:r>
            <a:r>
              <a:rPr lang="en-US" sz="2000" b="1" dirty="0">
                <a:solidFill>
                  <a:schemeClr val="tx2"/>
                </a:solidFill>
                <a:sym typeface="Symbol" pitchFamily="18" charset="2"/>
              </a:rPr>
              <a:t>arity</a:t>
            </a:r>
            <a:r>
              <a:rPr lang="en-US" sz="2000" dirty="0">
                <a:sym typeface="Symbol" pitchFamily="18" charset="2"/>
              </a:rPr>
              <a:t> (same number of attributes)</a:t>
            </a:r>
          </a:p>
          <a:p>
            <a:pPr marL="914400" lvl="1" indent="-457200">
              <a:buFont typeface="+mj-lt"/>
              <a:buAutoNum type="arabicPeriod"/>
              <a:tabLst>
                <a:tab pos="2965450" algn="ctr"/>
              </a:tabLst>
            </a:pPr>
            <a:r>
              <a:rPr lang="en-US" sz="2000" dirty="0" smtClean="0">
                <a:sym typeface="Symbol" pitchFamily="18" charset="2"/>
              </a:rPr>
              <a:t>The </a:t>
            </a:r>
            <a:r>
              <a:rPr lang="en-US" sz="2000" dirty="0">
                <a:sym typeface="Symbol" pitchFamily="18" charset="2"/>
              </a:rPr>
              <a:t>attribute domains must be </a:t>
            </a:r>
            <a:r>
              <a:rPr lang="en-US" sz="2000" b="1" dirty="0">
                <a:solidFill>
                  <a:schemeClr val="tx2"/>
                </a:solidFill>
                <a:sym typeface="Symbol" pitchFamily="18" charset="2"/>
              </a:rPr>
              <a:t>compatible</a:t>
            </a:r>
            <a:r>
              <a:rPr lang="en-US" sz="2000" dirty="0">
                <a:sym typeface="Symbol" pitchFamily="18" charset="2"/>
              </a:rPr>
              <a:t> (example: 2</a:t>
            </a:r>
            <a:r>
              <a:rPr lang="en-US" sz="2000" baseline="30000" dirty="0">
                <a:sym typeface="Symbol" pitchFamily="18" charset="2"/>
              </a:rPr>
              <a:t>nd</a:t>
            </a:r>
            <a:r>
              <a:rPr lang="en-US" sz="2000" dirty="0">
                <a:sym typeface="Symbol" pitchFamily="18" charset="2"/>
              </a:rPr>
              <a:t> column 	of r deals with the same type of values as does the </a:t>
            </a:r>
            <a:r>
              <a:rPr lang="en-US" sz="2000" dirty="0" smtClean="0">
                <a:sym typeface="Symbol" pitchFamily="18" charset="2"/>
              </a:rPr>
              <a:t>2</a:t>
            </a:r>
            <a:r>
              <a:rPr lang="en-US" sz="2000" baseline="30000" dirty="0" smtClean="0">
                <a:sym typeface="Symbol" pitchFamily="18" charset="2"/>
              </a:rPr>
              <a:t>nd </a:t>
            </a:r>
            <a:r>
              <a:rPr lang="en-US" sz="2000" dirty="0" smtClean="0">
                <a:sym typeface="Symbol" pitchFamily="18" charset="2"/>
              </a:rPr>
              <a:t>column </a:t>
            </a:r>
            <a:r>
              <a:rPr lang="en-US" sz="2000" dirty="0">
                <a:sym typeface="Symbol" pitchFamily="18" charset="2"/>
              </a:rPr>
              <a:t>of s</a:t>
            </a:r>
            <a:r>
              <a:rPr lang="en-US" sz="2000" dirty="0" smtClean="0">
                <a:sym typeface="Symbol" pitchFamily="18" charset="2"/>
              </a:rPr>
              <a:t>)</a:t>
            </a:r>
          </a:p>
          <a:p>
            <a:pPr>
              <a:tabLst>
                <a:tab pos="2965450" algn="ctr"/>
              </a:tabLst>
            </a:pPr>
            <a:endParaRPr lang="en-US" sz="2000" dirty="0">
              <a:sym typeface="Symbol" pitchFamily="18" charset="2"/>
            </a:endParaRPr>
          </a:p>
          <a:p>
            <a:pPr marL="457200" indent="-457200">
              <a:buAutoNum type="alphaLcParenBoth"/>
              <a:tabLst>
                <a:tab pos="2965450" algn="ctr"/>
              </a:tabLst>
            </a:pPr>
            <a:r>
              <a:rPr lang="en-US" sz="2000" dirty="0" smtClean="0"/>
              <a:t>Example 1: </a:t>
            </a:r>
            <a:r>
              <a:rPr lang="en-US" sz="2000" dirty="0"/>
              <a:t>to find all customers with either an account or a </a:t>
            </a:r>
            <a:r>
              <a:rPr lang="en-US" sz="2000" dirty="0" smtClean="0"/>
              <a:t>      loan:</a:t>
            </a:r>
            <a:endParaRPr lang="en-US" sz="2000" dirty="0"/>
          </a:p>
          <a:p>
            <a:pPr>
              <a:tabLst>
                <a:tab pos="2965450" algn="ctr"/>
              </a:tabLst>
            </a:pPr>
            <a:r>
              <a:rPr lang="en-US" sz="2000" dirty="0" smtClean="0"/>
              <a:t>                </a:t>
            </a:r>
            <a:r>
              <a:rPr lang="en-US" sz="1800" dirty="0" smtClean="0"/>
              <a:t>	</a:t>
            </a:r>
            <a:r>
              <a:rPr lang="en-US" sz="1800" dirty="0" smtClean="0">
                <a:sym typeface="Symbol" pitchFamily="18" charset="2"/>
              </a:rPr>
              <a:t></a:t>
            </a:r>
            <a:r>
              <a:rPr lang="en-US" sz="1800" b="1" i="1" baseline="-25000" dirty="0" err="1"/>
              <a:t>customer_name</a:t>
            </a:r>
            <a:r>
              <a:rPr lang="en-US" sz="1800" dirty="0"/>
              <a:t> (</a:t>
            </a:r>
            <a:r>
              <a:rPr lang="en-US" sz="1800" i="1" dirty="0"/>
              <a:t>depositor</a:t>
            </a:r>
            <a:r>
              <a:rPr lang="en-US" sz="1800" dirty="0"/>
              <a:t>) </a:t>
            </a:r>
            <a:r>
              <a:rPr lang="en-US" sz="1800" dirty="0">
                <a:sym typeface="Symbol" pitchFamily="18" charset="2"/>
              </a:rPr>
              <a:t>U</a:t>
            </a:r>
            <a:r>
              <a:rPr lang="en-US" sz="1800" dirty="0" smtClean="0">
                <a:sym typeface="Symbol" pitchFamily="18" charset="2"/>
              </a:rPr>
              <a:t>  </a:t>
            </a:r>
            <a:r>
              <a:rPr lang="en-US" sz="1800" dirty="0">
                <a:sym typeface="Symbol" pitchFamily="18" charset="2"/>
              </a:rPr>
              <a:t></a:t>
            </a:r>
            <a:r>
              <a:rPr lang="en-US" sz="1800" b="1" i="1" baseline="-25000" dirty="0" err="1"/>
              <a:t>customer_name</a:t>
            </a:r>
            <a:r>
              <a:rPr lang="en-US" sz="1800" dirty="0"/>
              <a:t> (</a:t>
            </a:r>
            <a:r>
              <a:rPr lang="en-US" sz="1800" i="1" dirty="0"/>
              <a:t>borrower</a:t>
            </a:r>
            <a:r>
              <a:rPr lang="en-US" sz="1800" i="1" dirty="0" smtClean="0"/>
              <a:t>)</a:t>
            </a:r>
          </a:p>
          <a:p>
            <a:pPr marL="457200" indent="-457200">
              <a:buAutoNum type="alphaLcParenBoth"/>
              <a:tabLst>
                <a:tab pos="2965450" algn="ctr"/>
              </a:tabLst>
            </a:pPr>
            <a:endParaRPr lang="en-US" sz="1800" i="1" dirty="0" smtClean="0"/>
          </a:p>
          <a:p>
            <a:pPr marL="457200" indent="-457200">
              <a:buAutoNum type="alphaLcParenBoth"/>
              <a:tabLst>
                <a:tab pos="2965450" algn="ctr"/>
              </a:tabLst>
            </a:pPr>
            <a:r>
              <a:rPr lang="en-US" sz="2000" dirty="0" smtClean="0"/>
              <a:t>Example 2: to find departments which are in emp1 table or emp2 table:</a:t>
            </a:r>
          </a:p>
          <a:p>
            <a:pPr>
              <a:tabLst>
                <a:tab pos="2965450" algn="ctr"/>
              </a:tabLst>
            </a:pPr>
            <a:endParaRPr lang="en-US" sz="2000" dirty="0"/>
          </a:p>
          <a:p>
            <a:pPr lvl="1">
              <a:tabLst>
                <a:tab pos="2965450" algn="ctr"/>
              </a:tabLst>
            </a:pPr>
            <a:r>
              <a:rPr lang="en-US" sz="1800" dirty="0"/>
              <a:t>	</a:t>
            </a:r>
            <a:r>
              <a:rPr lang="en-US" sz="1800" dirty="0" smtClean="0"/>
              <a:t>    </a:t>
            </a:r>
            <a:r>
              <a:rPr lang="en-US" sz="1800" dirty="0" smtClean="0">
                <a:sym typeface="Symbol" pitchFamily="18" charset="2"/>
              </a:rPr>
              <a:t></a:t>
            </a:r>
            <a:r>
              <a:rPr lang="en-US" sz="1800" b="1" i="1" baseline="-25000" dirty="0" err="1" smtClean="0"/>
              <a:t>deptno</a:t>
            </a:r>
            <a:r>
              <a:rPr lang="en-US" sz="1800" dirty="0" smtClean="0"/>
              <a:t> (</a:t>
            </a:r>
            <a:r>
              <a:rPr lang="en-US" sz="1800" i="1" dirty="0" smtClean="0"/>
              <a:t>emp1</a:t>
            </a:r>
            <a:r>
              <a:rPr lang="en-US" sz="1800" dirty="0" smtClean="0"/>
              <a:t>) </a:t>
            </a:r>
            <a:r>
              <a:rPr lang="en-US" sz="1800" dirty="0">
                <a:sym typeface="Symbol" pitchFamily="18" charset="2"/>
              </a:rPr>
              <a:t>U  </a:t>
            </a:r>
            <a:r>
              <a:rPr lang="en-US" sz="1800" dirty="0" smtClean="0">
                <a:sym typeface="Symbol" pitchFamily="18" charset="2"/>
              </a:rPr>
              <a:t></a:t>
            </a:r>
            <a:r>
              <a:rPr lang="en-US" sz="1800" b="1" i="1" baseline="-25000" dirty="0" err="1" smtClean="0"/>
              <a:t>deptno</a:t>
            </a:r>
            <a:r>
              <a:rPr lang="en-US" sz="1800" dirty="0" smtClean="0"/>
              <a:t> (</a:t>
            </a:r>
            <a:r>
              <a:rPr lang="en-US" sz="1800" i="1" dirty="0" smtClean="0"/>
              <a:t>emp2)</a:t>
            </a:r>
            <a:endParaRPr lang="en-US" sz="1800" i="1" dirty="0"/>
          </a:p>
        </p:txBody>
      </p:sp>
    </p:spTree>
    <p:extLst>
      <p:ext uri="{BB962C8B-B14F-4D97-AF65-F5344CB8AC3E}">
        <p14:creationId xmlns:p14="http://schemas.microsoft.com/office/powerpoint/2010/main" val="86965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17</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intersect (</a:t>
            </a:r>
            <a:r>
              <a:rPr lang="en-US" sz="2800" b="1" dirty="0" smtClean="0">
                <a:latin typeface="+mn-lt"/>
                <a:sym typeface="Symbol" pitchFamily="18" charset="2"/>
              </a:rPr>
              <a:t>U</a:t>
            </a:r>
            <a:r>
              <a:rPr lang="en-US" sz="2800" b="1" dirty="0" smtClean="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4924425"/>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b="1" dirty="0" smtClean="0">
                <a:solidFill>
                  <a:schemeClr val="tx2"/>
                </a:solidFill>
                <a:sym typeface="Symbol" pitchFamily="18" charset="2"/>
              </a:rPr>
              <a:t>∩ </a:t>
            </a:r>
            <a:r>
              <a:rPr lang="en-US" sz="2000" dirty="0" smtClean="0">
                <a:solidFill>
                  <a:schemeClr val="tx2"/>
                </a:solidFill>
                <a:sym typeface="Symbol" pitchFamily="18" charset="2"/>
              </a:rPr>
              <a:t>s</a:t>
            </a:r>
            <a:endParaRPr lang="en-US" sz="2000" dirty="0">
              <a:solidFill>
                <a:schemeClr val="tx2"/>
              </a:solidFill>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Defined as: </a:t>
            </a:r>
            <a:r>
              <a:rPr lang="en-US" sz="2000" i="1" dirty="0" smtClean="0"/>
              <a:t>r</a:t>
            </a:r>
            <a:r>
              <a:rPr lang="en-US" sz="2000" dirty="0" smtClean="0"/>
              <a:t> </a:t>
            </a:r>
            <a:r>
              <a:rPr lang="en-US" sz="2000" b="1" dirty="0">
                <a:sym typeface="Symbol" pitchFamily="18" charset="2"/>
              </a:rPr>
              <a:t>∩</a:t>
            </a:r>
            <a:r>
              <a:rPr lang="en-US" sz="2000" dirty="0" smtClean="0">
                <a:sym typeface="Symbol" pitchFamily="18" charset="2"/>
              </a:rPr>
              <a:t> </a:t>
            </a:r>
            <a:r>
              <a:rPr lang="en-US" sz="2000" i="1" dirty="0">
                <a:sym typeface="Symbol" pitchFamily="18" charset="2"/>
              </a:rPr>
              <a:t>s</a:t>
            </a:r>
            <a:r>
              <a:rPr lang="en-US" sz="2000" dirty="0">
                <a:sym typeface="Symbol" pitchFamily="18" charset="2"/>
              </a:rPr>
              <a:t> = {</a:t>
            </a:r>
            <a:r>
              <a:rPr lang="en-US" sz="2000" i="1" dirty="0" smtClean="0">
                <a:sym typeface="Symbol" pitchFamily="18" charset="2"/>
              </a:rPr>
              <a:t>t </a:t>
            </a:r>
            <a:r>
              <a:rPr lang="en-US" sz="2000" dirty="0" smtClean="0">
                <a:sym typeface="Symbol" pitchFamily="18" charset="2"/>
              </a:rPr>
              <a:t> </a:t>
            </a:r>
            <a:r>
              <a:rPr lang="en-US" sz="2000" dirty="0">
                <a:sym typeface="Symbol" pitchFamily="18" charset="2"/>
              </a:rPr>
              <a:t>|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a:t>
            </a:r>
            <a:r>
              <a:rPr lang="en-US" sz="2000" dirty="0" smtClean="0">
                <a:sym typeface="Symbol" pitchFamily="18" charset="2"/>
              </a:rPr>
              <a:t>and</a:t>
            </a:r>
            <a:r>
              <a:rPr lang="en-US" sz="2000" i="1" dirty="0" smtClean="0">
                <a:sym typeface="Symbol" pitchFamily="18" charset="2"/>
              </a:rPr>
              <a:t> </a:t>
            </a:r>
            <a:r>
              <a:rPr lang="en-US" sz="2000" i="1" dirty="0">
                <a:sym typeface="Symbol" pitchFamily="18" charset="2"/>
              </a:rPr>
              <a:t>t</a:t>
            </a:r>
            <a:r>
              <a:rPr lang="en-US" sz="2000" dirty="0">
                <a:sym typeface="Symbol" pitchFamily="18" charset="2"/>
              </a:rPr>
              <a:t>  </a:t>
            </a:r>
            <a:r>
              <a:rPr lang="en-US" sz="2000" i="1" dirty="0">
                <a:sym typeface="Symbol" pitchFamily="18" charset="2"/>
              </a:rPr>
              <a:t>s</a:t>
            </a:r>
            <a:r>
              <a:rPr lang="en-US" sz="2000" dirty="0" smtClean="0">
                <a:sym typeface="Symbol" pitchFamily="18" charset="2"/>
              </a:rPr>
              <a:t>} – t are the tuples</a:t>
            </a:r>
            <a:endParaRPr lang="en-US" sz="2000" dirty="0">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b="1" dirty="0">
                <a:sym typeface="Symbol" pitchFamily="18" charset="2"/>
              </a:rPr>
              <a:t>∩</a:t>
            </a:r>
            <a:r>
              <a:rPr lang="en-US" sz="2000" dirty="0" smtClean="0">
                <a:sym typeface="Symbol" pitchFamily="18" charset="2"/>
              </a:rPr>
              <a:t> s </a:t>
            </a:r>
            <a:r>
              <a:rPr lang="en-US" sz="2000" dirty="0">
                <a:sym typeface="Symbol" pitchFamily="18" charset="2"/>
              </a:rPr>
              <a:t>to be </a:t>
            </a:r>
            <a:r>
              <a:rPr lang="en-US" sz="2000" dirty="0" smtClean="0">
                <a:sym typeface="Symbol" pitchFamily="18" charset="2"/>
              </a:rPr>
              <a:t>valid:</a:t>
            </a:r>
            <a:endParaRPr lang="en-US" sz="2000" dirty="0">
              <a:sym typeface="Symbol" pitchFamily="18" charset="2"/>
            </a:endParaRPr>
          </a:p>
          <a:p>
            <a:pPr marL="914400" lvl="1" indent="-457200">
              <a:buFont typeface="+mj-lt"/>
              <a:buAutoNum type="arabicPeriod"/>
              <a:tabLst>
                <a:tab pos="2965450" algn="ctr"/>
              </a:tabLst>
            </a:pPr>
            <a:r>
              <a:rPr lang="en-US" sz="2000" dirty="0">
                <a:sym typeface="Symbol" pitchFamily="18" charset="2"/>
              </a:rPr>
              <a:t>	</a:t>
            </a:r>
            <a:r>
              <a:rPr lang="en-US" sz="2000" dirty="0" smtClean="0">
                <a:sym typeface="Symbol" pitchFamily="18" charset="2"/>
              </a:rPr>
              <a:t>r</a:t>
            </a:r>
            <a:r>
              <a:rPr lang="en-US" sz="2000" dirty="0">
                <a:sym typeface="Symbol" pitchFamily="18" charset="2"/>
              </a:rPr>
              <a:t>, s must have the same </a:t>
            </a:r>
            <a:r>
              <a:rPr lang="en-US" sz="2000" b="1" dirty="0">
                <a:solidFill>
                  <a:schemeClr val="tx2"/>
                </a:solidFill>
                <a:sym typeface="Symbol" pitchFamily="18" charset="2"/>
              </a:rPr>
              <a:t>arity</a:t>
            </a:r>
            <a:r>
              <a:rPr lang="en-US" sz="2000" dirty="0">
                <a:sym typeface="Symbol" pitchFamily="18" charset="2"/>
              </a:rPr>
              <a:t> (same number of attributes)</a:t>
            </a:r>
          </a:p>
          <a:p>
            <a:pPr marL="914400" lvl="1" indent="-457200">
              <a:buFont typeface="+mj-lt"/>
              <a:buAutoNum type="arabicPeriod"/>
              <a:tabLst>
                <a:tab pos="2965450" algn="ctr"/>
              </a:tabLst>
            </a:pPr>
            <a:r>
              <a:rPr lang="en-US" sz="2000" dirty="0" smtClean="0">
                <a:sym typeface="Symbol" pitchFamily="18" charset="2"/>
              </a:rPr>
              <a:t>The </a:t>
            </a:r>
            <a:r>
              <a:rPr lang="en-US" sz="2000" dirty="0">
                <a:sym typeface="Symbol" pitchFamily="18" charset="2"/>
              </a:rPr>
              <a:t>attribute domains must be </a:t>
            </a:r>
            <a:r>
              <a:rPr lang="en-US" sz="2000" b="1" dirty="0">
                <a:solidFill>
                  <a:schemeClr val="tx2"/>
                </a:solidFill>
                <a:sym typeface="Symbol" pitchFamily="18" charset="2"/>
              </a:rPr>
              <a:t>compatible</a:t>
            </a:r>
            <a:r>
              <a:rPr lang="en-US" sz="2000" dirty="0">
                <a:sym typeface="Symbol" pitchFamily="18" charset="2"/>
              </a:rPr>
              <a:t> (example: 2</a:t>
            </a:r>
            <a:r>
              <a:rPr lang="en-US" sz="2000" baseline="30000" dirty="0">
                <a:sym typeface="Symbol" pitchFamily="18" charset="2"/>
              </a:rPr>
              <a:t>nd</a:t>
            </a:r>
            <a:r>
              <a:rPr lang="en-US" sz="2000" dirty="0">
                <a:sym typeface="Symbol" pitchFamily="18" charset="2"/>
              </a:rPr>
              <a:t> column 	of r deals with the same type of values as does the </a:t>
            </a:r>
            <a:r>
              <a:rPr lang="en-US" sz="2000" dirty="0" smtClean="0">
                <a:sym typeface="Symbol" pitchFamily="18" charset="2"/>
              </a:rPr>
              <a:t>2</a:t>
            </a:r>
            <a:r>
              <a:rPr lang="en-US" sz="2000" baseline="30000" dirty="0" smtClean="0">
                <a:sym typeface="Symbol" pitchFamily="18" charset="2"/>
              </a:rPr>
              <a:t>nd </a:t>
            </a:r>
            <a:r>
              <a:rPr lang="en-US" sz="2000" dirty="0" smtClean="0">
                <a:sym typeface="Symbol" pitchFamily="18" charset="2"/>
              </a:rPr>
              <a:t>column </a:t>
            </a:r>
            <a:r>
              <a:rPr lang="en-US" sz="2000" dirty="0">
                <a:sym typeface="Symbol" pitchFamily="18" charset="2"/>
              </a:rPr>
              <a:t>of s</a:t>
            </a:r>
            <a:r>
              <a:rPr lang="en-US" sz="2000" dirty="0" smtClean="0">
                <a:sym typeface="Symbol" pitchFamily="18" charset="2"/>
              </a:rPr>
              <a:t>)</a:t>
            </a:r>
          </a:p>
          <a:p>
            <a:pPr>
              <a:tabLst>
                <a:tab pos="2965450" algn="ctr"/>
              </a:tabLst>
            </a:pPr>
            <a:endParaRPr lang="en-US" sz="2000" dirty="0">
              <a:sym typeface="Symbol" pitchFamily="18" charset="2"/>
            </a:endParaRPr>
          </a:p>
          <a:p>
            <a:pPr marL="457200" indent="-457200">
              <a:buAutoNum type="alphaLcParenBoth"/>
              <a:tabLst>
                <a:tab pos="2965450" algn="ctr"/>
              </a:tabLst>
            </a:pPr>
            <a:r>
              <a:rPr lang="en-US" sz="2000" dirty="0" smtClean="0"/>
              <a:t>Example 1: </a:t>
            </a:r>
            <a:r>
              <a:rPr lang="en-US" sz="2000" dirty="0"/>
              <a:t>to find all customers </a:t>
            </a:r>
            <a:r>
              <a:rPr lang="en-US" sz="2000" dirty="0" smtClean="0"/>
              <a:t>who have an </a:t>
            </a:r>
            <a:r>
              <a:rPr lang="en-US" sz="2000" dirty="0"/>
              <a:t>account </a:t>
            </a:r>
            <a:r>
              <a:rPr lang="en-US" sz="2000" dirty="0" smtClean="0"/>
              <a:t>and </a:t>
            </a:r>
            <a:r>
              <a:rPr lang="en-US" sz="2000" dirty="0"/>
              <a:t>a </a:t>
            </a:r>
            <a:r>
              <a:rPr lang="en-US" sz="2000" dirty="0" smtClean="0"/>
              <a:t>      loan:</a:t>
            </a:r>
          </a:p>
          <a:p>
            <a:pPr>
              <a:tabLst>
                <a:tab pos="2965450" algn="ctr"/>
              </a:tabLst>
            </a:pPr>
            <a:r>
              <a:rPr lang="en-US" sz="2000" dirty="0" smtClean="0"/>
              <a:t>              </a:t>
            </a:r>
            <a:r>
              <a:rPr lang="en-US" sz="1800" dirty="0" smtClean="0"/>
              <a:t>	</a:t>
            </a:r>
            <a:r>
              <a:rPr lang="en-US" sz="1800" dirty="0" smtClean="0">
                <a:sym typeface="Symbol" pitchFamily="18" charset="2"/>
              </a:rPr>
              <a:t></a:t>
            </a:r>
            <a:r>
              <a:rPr lang="en-US" sz="1800" b="1" i="1" baseline="-25000" dirty="0" err="1"/>
              <a:t>customer_name</a:t>
            </a:r>
            <a:r>
              <a:rPr lang="en-US" sz="1800" dirty="0"/>
              <a:t> (</a:t>
            </a:r>
            <a:r>
              <a:rPr lang="en-US" sz="1800" i="1" dirty="0"/>
              <a:t>depositor</a:t>
            </a:r>
            <a:r>
              <a:rPr lang="en-US" sz="1800" dirty="0"/>
              <a:t>) </a:t>
            </a:r>
            <a:r>
              <a:rPr lang="en-US" sz="1800" b="1" dirty="0">
                <a:sym typeface="Symbol" pitchFamily="18" charset="2"/>
              </a:rPr>
              <a:t>∩</a:t>
            </a:r>
            <a:r>
              <a:rPr lang="en-US" sz="1800" dirty="0" smtClean="0">
                <a:sym typeface="Symbol" pitchFamily="18" charset="2"/>
              </a:rPr>
              <a:t>  </a:t>
            </a:r>
            <a:r>
              <a:rPr lang="en-US" sz="1800" dirty="0">
                <a:sym typeface="Symbol" pitchFamily="18" charset="2"/>
              </a:rPr>
              <a:t></a:t>
            </a:r>
            <a:r>
              <a:rPr lang="en-US" sz="1800" b="1" i="1" baseline="-25000" dirty="0" err="1"/>
              <a:t>customer_name</a:t>
            </a:r>
            <a:r>
              <a:rPr lang="en-US" sz="1800" dirty="0"/>
              <a:t> (</a:t>
            </a:r>
            <a:r>
              <a:rPr lang="en-US" sz="1800" i="1" dirty="0"/>
              <a:t>borrower</a:t>
            </a:r>
            <a:r>
              <a:rPr lang="en-US" sz="1800" i="1" dirty="0" smtClean="0"/>
              <a:t>)</a:t>
            </a:r>
          </a:p>
          <a:p>
            <a:pPr marL="457200" indent="-457200">
              <a:buAutoNum type="alphaLcParenBoth"/>
              <a:tabLst>
                <a:tab pos="2965450" algn="ctr"/>
              </a:tabLst>
            </a:pPr>
            <a:endParaRPr lang="en-US" sz="1800" i="1" dirty="0" smtClean="0"/>
          </a:p>
          <a:p>
            <a:pPr marL="457200" indent="-457200">
              <a:buAutoNum type="alphaLcParenBoth"/>
              <a:tabLst>
                <a:tab pos="2965450" algn="ctr"/>
              </a:tabLst>
            </a:pPr>
            <a:r>
              <a:rPr lang="en-US" sz="2000" dirty="0" smtClean="0"/>
              <a:t>Example 2: to find departments which are in </a:t>
            </a:r>
            <a:r>
              <a:rPr lang="en-US" sz="2000" dirty="0" err="1" smtClean="0"/>
              <a:t>emp</a:t>
            </a:r>
            <a:r>
              <a:rPr lang="en-US" sz="2000" dirty="0" smtClean="0"/>
              <a:t> and </a:t>
            </a:r>
            <a:r>
              <a:rPr lang="en-US" sz="2000" dirty="0" err="1" smtClean="0"/>
              <a:t>dept</a:t>
            </a:r>
            <a:r>
              <a:rPr lang="en-US" sz="2000" dirty="0" smtClean="0"/>
              <a:t> tables </a:t>
            </a:r>
            <a:r>
              <a:rPr lang="en-US" sz="2000" dirty="0" err="1" smtClean="0"/>
              <a:t>i.e</a:t>
            </a:r>
            <a:r>
              <a:rPr lang="en-US" sz="2000" dirty="0" smtClean="0"/>
              <a:t> </a:t>
            </a:r>
            <a:r>
              <a:rPr lang="en-US" sz="2000" dirty="0" err="1" smtClean="0"/>
              <a:t>deparments</a:t>
            </a:r>
            <a:r>
              <a:rPr lang="en-US" sz="2000" dirty="0" smtClean="0"/>
              <a:t> which have employees:</a:t>
            </a:r>
          </a:p>
          <a:p>
            <a:pPr lvl="1">
              <a:tabLst>
                <a:tab pos="2965450" algn="ctr"/>
              </a:tabLst>
            </a:pPr>
            <a:r>
              <a:rPr lang="en-US" sz="1800" dirty="0"/>
              <a:t>	</a:t>
            </a:r>
            <a:r>
              <a:rPr lang="en-US" sz="1800" dirty="0" smtClean="0"/>
              <a:t>    </a:t>
            </a:r>
            <a:r>
              <a:rPr lang="en-US" sz="1800" dirty="0" smtClean="0">
                <a:sym typeface="Symbol" pitchFamily="18" charset="2"/>
              </a:rPr>
              <a:t></a:t>
            </a:r>
            <a:r>
              <a:rPr lang="en-US" sz="1800" b="1" i="1" baseline="-25000" dirty="0" err="1" smtClean="0"/>
              <a:t>deptno</a:t>
            </a:r>
            <a:r>
              <a:rPr lang="en-US" sz="1800" dirty="0" smtClean="0"/>
              <a:t> (</a:t>
            </a:r>
            <a:r>
              <a:rPr lang="en-US" sz="1800" i="1" dirty="0" err="1" smtClean="0"/>
              <a:t>emp</a:t>
            </a:r>
            <a:r>
              <a:rPr lang="en-US" sz="1800" dirty="0" smtClean="0"/>
              <a:t>) </a:t>
            </a:r>
            <a:r>
              <a:rPr lang="en-US" sz="1800" b="1" dirty="0">
                <a:sym typeface="Symbol" pitchFamily="18" charset="2"/>
              </a:rPr>
              <a:t>∩</a:t>
            </a:r>
            <a:r>
              <a:rPr lang="en-US" sz="1800" dirty="0" smtClean="0">
                <a:sym typeface="Symbol" pitchFamily="18" charset="2"/>
              </a:rPr>
              <a:t>  </a:t>
            </a:r>
            <a:r>
              <a:rPr lang="en-US" sz="1800" b="1" i="1" baseline="-25000" dirty="0" err="1" smtClean="0"/>
              <a:t>deptno</a:t>
            </a:r>
            <a:r>
              <a:rPr lang="en-US" sz="1800" dirty="0" smtClean="0"/>
              <a:t> (</a:t>
            </a:r>
            <a:r>
              <a:rPr lang="en-US" sz="1800" dirty="0" err="1" smtClean="0"/>
              <a:t>dept</a:t>
            </a:r>
            <a:r>
              <a:rPr lang="en-US" sz="1800" i="1" dirty="0" smtClean="0"/>
              <a:t>)</a:t>
            </a:r>
            <a:endParaRPr lang="en-US" sz="1800" i="1" dirty="0"/>
          </a:p>
          <a:p>
            <a:pPr lvl="1">
              <a:tabLst>
                <a:tab pos="2965450" algn="ctr"/>
              </a:tabLst>
            </a:pPr>
            <a:endParaRPr lang="en-US" sz="1800" i="1" dirty="0"/>
          </a:p>
        </p:txBody>
      </p:sp>
    </p:spTree>
    <p:extLst>
      <p:ext uri="{BB962C8B-B14F-4D97-AF65-F5344CB8AC3E}">
        <p14:creationId xmlns:p14="http://schemas.microsoft.com/office/powerpoint/2010/main" val="1155420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18</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minus (</a:t>
            </a:r>
            <a:r>
              <a:rPr lang="en-US" sz="2800" dirty="0">
                <a:sym typeface="Symbol" pitchFamily="18" charset="2"/>
              </a:rPr>
              <a:t>–</a:t>
            </a:r>
            <a:r>
              <a:rPr lang="en-US" sz="2800" b="1" dirty="0" smtClean="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5232202"/>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dirty="0">
                <a:solidFill>
                  <a:schemeClr val="tx2"/>
                </a:solidFill>
                <a:sym typeface="Symbol" pitchFamily="18" charset="2"/>
              </a:rPr>
              <a:t>–</a:t>
            </a:r>
            <a:r>
              <a:rPr lang="en-US" sz="2000" b="1" dirty="0" smtClean="0">
                <a:solidFill>
                  <a:schemeClr val="tx2"/>
                </a:solidFill>
                <a:sym typeface="Symbol" pitchFamily="18" charset="2"/>
              </a:rPr>
              <a:t> </a:t>
            </a:r>
            <a:r>
              <a:rPr lang="en-US" sz="2000" dirty="0" smtClean="0">
                <a:solidFill>
                  <a:schemeClr val="tx2"/>
                </a:solidFill>
                <a:sym typeface="Symbol" pitchFamily="18" charset="2"/>
              </a:rPr>
              <a:t>s</a:t>
            </a:r>
            <a:endParaRPr lang="en-US" sz="2000" dirty="0">
              <a:solidFill>
                <a:schemeClr val="tx2"/>
              </a:solidFill>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Defined as: </a:t>
            </a:r>
            <a:r>
              <a:rPr lang="en-US" sz="2000" i="1" dirty="0" smtClean="0"/>
              <a:t>r</a:t>
            </a:r>
            <a:r>
              <a:rPr lang="en-US" sz="2000" dirty="0" smtClean="0"/>
              <a:t> </a:t>
            </a:r>
            <a:r>
              <a:rPr lang="en-US" sz="2000" dirty="0">
                <a:sym typeface="Symbol" pitchFamily="18" charset="2"/>
              </a:rPr>
              <a:t>–</a:t>
            </a:r>
            <a:r>
              <a:rPr lang="en-US" sz="2000" dirty="0" smtClean="0">
                <a:sym typeface="Symbol" pitchFamily="18" charset="2"/>
              </a:rPr>
              <a:t> </a:t>
            </a:r>
            <a:r>
              <a:rPr lang="en-US" sz="2000" i="1" dirty="0">
                <a:sym typeface="Symbol" pitchFamily="18" charset="2"/>
              </a:rPr>
              <a:t>s</a:t>
            </a:r>
            <a:r>
              <a:rPr lang="en-US" sz="2000" dirty="0">
                <a:sym typeface="Symbol" pitchFamily="18" charset="2"/>
              </a:rPr>
              <a:t> = {</a:t>
            </a:r>
            <a:r>
              <a:rPr lang="en-US" sz="2000" i="1" dirty="0" smtClean="0">
                <a:sym typeface="Symbol" pitchFamily="18" charset="2"/>
              </a:rPr>
              <a:t>t </a:t>
            </a:r>
            <a:r>
              <a:rPr lang="en-US" sz="2000" dirty="0" smtClean="0">
                <a:sym typeface="Symbol" pitchFamily="18" charset="2"/>
              </a:rPr>
              <a:t> </a:t>
            </a:r>
            <a:r>
              <a:rPr lang="en-US" sz="2000" dirty="0">
                <a:sym typeface="Symbol" pitchFamily="18" charset="2"/>
              </a:rPr>
              <a:t>|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a:t>
            </a:r>
            <a:r>
              <a:rPr lang="en-US" sz="2000" dirty="0" smtClean="0">
                <a:sym typeface="Symbol" pitchFamily="18" charset="2"/>
              </a:rPr>
              <a:t>and</a:t>
            </a:r>
            <a:r>
              <a:rPr lang="en-US" sz="2000" i="1" dirty="0" smtClean="0">
                <a:sym typeface="Symbol" pitchFamily="18" charset="2"/>
              </a:rPr>
              <a:t> </a:t>
            </a:r>
            <a:r>
              <a:rPr lang="en-US" sz="2000" i="1" dirty="0">
                <a:sym typeface="Symbol" pitchFamily="18" charset="2"/>
              </a:rPr>
              <a:t>t</a:t>
            </a:r>
            <a:r>
              <a:rPr lang="en-US" sz="2000" dirty="0">
                <a:sym typeface="Symbol" pitchFamily="18" charset="2"/>
              </a:rPr>
              <a:t> </a:t>
            </a:r>
            <a:r>
              <a:rPr lang="en-US" sz="2000" dirty="0" smtClean="0">
                <a:sym typeface="Symbol"/>
              </a:rPr>
              <a:t></a:t>
            </a:r>
            <a:r>
              <a:rPr lang="en-US" sz="2000" dirty="0" smtClean="0">
                <a:sym typeface="Symbol" pitchFamily="18" charset="2"/>
              </a:rPr>
              <a:t> </a:t>
            </a:r>
            <a:r>
              <a:rPr lang="en-US" sz="2000" i="1" dirty="0">
                <a:sym typeface="Symbol" pitchFamily="18" charset="2"/>
              </a:rPr>
              <a:t>s</a:t>
            </a:r>
            <a:r>
              <a:rPr lang="en-US" sz="2000" dirty="0" smtClean="0">
                <a:sym typeface="Symbol" pitchFamily="18" charset="2"/>
              </a:rPr>
              <a:t>} – tuples which are in r but not in s.</a:t>
            </a:r>
            <a:endParaRPr lang="en-US" sz="2000" dirty="0">
              <a:sym typeface="Symbol" pitchFamily="18" charset="2"/>
            </a:endParaRP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dirty="0">
                <a:sym typeface="Symbol" pitchFamily="18" charset="2"/>
              </a:rPr>
              <a:t>–</a:t>
            </a:r>
            <a:r>
              <a:rPr lang="en-US" sz="2000" dirty="0" smtClean="0">
                <a:sym typeface="Symbol" pitchFamily="18" charset="2"/>
              </a:rPr>
              <a:t> s </a:t>
            </a:r>
            <a:r>
              <a:rPr lang="en-US" sz="2000" dirty="0">
                <a:sym typeface="Symbol" pitchFamily="18" charset="2"/>
              </a:rPr>
              <a:t>to be </a:t>
            </a:r>
            <a:r>
              <a:rPr lang="en-US" sz="2000" dirty="0" smtClean="0">
                <a:sym typeface="Symbol" pitchFamily="18" charset="2"/>
              </a:rPr>
              <a:t>valid:</a:t>
            </a:r>
            <a:endParaRPr lang="en-US" sz="2000" dirty="0">
              <a:sym typeface="Symbol" pitchFamily="18" charset="2"/>
            </a:endParaRPr>
          </a:p>
          <a:p>
            <a:pPr marL="914400" lvl="1" indent="-457200">
              <a:buFont typeface="+mj-lt"/>
              <a:buAutoNum type="arabicPeriod"/>
              <a:tabLst>
                <a:tab pos="2965450" algn="ctr"/>
              </a:tabLst>
            </a:pPr>
            <a:r>
              <a:rPr lang="en-US" sz="2000" dirty="0">
                <a:sym typeface="Symbol" pitchFamily="18" charset="2"/>
              </a:rPr>
              <a:t>	</a:t>
            </a:r>
            <a:r>
              <a:rPr lang="en-US" sz="2000" dirty="0" smtClean="0">
                <a:sym typeface="Symbol" pitchFamily="18" charset="2"/>
              </a:rPr>
              <a:t>r</a:t>
            </a:r>
            <a:r>
              <a:rPr lang="en-US" sz="2000" dirty="0">
                <a:sym typeface="Symbol" pitchFamily="18" charset="2"/>
              </a:rPr>
              <a:t>, s must have the same </a:t>
            </a:r>
            <a:r>
              <a:rPr lang="en-US" sz="2000" b="1" dirty="0">
                <a:solidFill>
                  <a:schemeClr val="tx2"/>
                </a:solidFill>
                <a:sym typeface="Symbol" pitchFamily="18" charset="2"/>
              </a:rPr>
              <a:t>arity</a:t>
            </a:r>
            <a:r>
              <a:rPr lang="en-US" sz="2000" dirty="0">
                <a:sym typeface="Symbol" pitchFamily="18" charset="2"/>
              </a:rPr>
              <a:t> (same number of attributes)</a:t>
            </a:r>
          </a:p>
          <a:p>
            <a:pPr marL="914400" lvl="1" indent="-457200">
              <a:buFont typeface="+mj-lt"/>
              <a:buAutoNum type="arabicPeriod"/>
              <a:tabLst>
                <a:tab pos="2965450" algn="ctr"/>
              </a:tabLst>
            </a:pPr>
            <a:r>
              <a:rPr lang="en-US" sz="2000" dirty="0" smtClean="0">
                <a:sym typeface="Symbol" pitchFamily="18" charset="2"/>
              </a:rPr>
              <a:t>The </a:t>
            </a:r>
            <a:r>
              <a:rPr lang="en-US" sz="2000" dirty="0">
                <a:sym typeface="Symbol" pitchFamily="18" charset="2"/>
              </a:rPr>
              <a:t>attribute domains must be </a:t>
            </a:r>
            <a:r>
              <a:rPr lang="en-US" sz="2000" b="1" dirty="0">
                <a:solidFill>
                  <a:schemeClr val="tx2"/>
                </a:solidFill>
                <a:sym typeface="Symbol" pitchFamily="18" charset="2"/>
              </a:rPr>
              <a:t>compatible</a:t>
            </a:r>
            <a:r>
              <a:rPr lang="en-US" sz="2000" dirty="0">
                <a:sym typeface="Symbol" pitchFamily="18" charset="2"/>
              </a:rPr>
              <a:t> (example: 2</a:t>
            </a:r>
            <a:r>
              <a:rPr lang="en-US" sz="2000" baseline="30000" dirty="0">
                <a:sym typeface="Symbol" pitchFamily="18" charset="2"/>
              </a:rPr>
              <a:t>nd</a:t>
            </a:r>
            <a:r>
              <a:rPr lang="en-US" sz="2000" dirty="0">
                <a:sym typeface="Symbol" pitchFamily="18" charset="2"/>
              </a:rPr>
              <a:t> column 	of r deals with the same type of values as does the </a:t>
            </a:r>
            <a:r>
              <a:rPr lang="en-US" sz="2000" dirty="0" smtClean="0">
                <a:sym typeface="Symbol" pitchFamily="18" charset="2"/>
              </a:rPr>
              <a:t>2</a:t>
            </a:r>
            <a:r>
              <a:rPr lang="en-US" sz="2000" baseline="30000" dirty="0" smtClean="0">
                <a:sym typeface="Symbol" pitchFamily="18" charset="2"/>
              </a:rPr>
              <a:t>nd </a:t>
            </a:r>
            <a:r>
              <a:rPr lang="en-US" sz="2000" dirty="0" smtClean="0">
                <a:sym typeface="Symbol" pitchFamily="18" charset="2"/>
              </a:rPr>
              <a:t>column </a:t>
            </a:r>
            <a:r>
              <a:rPr lang="en-US" sz="2000" dirty="0">
                <a:sym typeface="Symbol" pitchFamily="18" charset="2"/>
              </a:rPr>
              <a:t>of s</a:t>
            </a:r>
            <a:r>
              <a:rPr lang="en-US" sz="2000" dirty="0" smtClean="0">
                <a:sym typeface="Symbol" pitchFamily="18" charset="2"/>
              </a:rPr>
              <a:t>)</a:t>
            </a:r>
          </a:p>
          <a:p>
            <a:pPr>
              <a:tabLst>
                <a:tab pos="2965450" algn="ctr"/>
              </a:tabLst>
            </a:pPr>
            <a:endParaRPr lang="en-US" sz="2000" dirty="0">
              <a:sym typeface="Symbol" pitchFamily="18" charset="2"/>
            </a:endParaRPr>
          </a:p>
          <a:p>
            <a:pPr marL="457200" indent="-457200">
              <a:buAutoNum type="alphaLcParenBoth"/>
              <a:tabLst>
                <a:tab pos="2965450" algn="ctr"/>
              </a:tabLst>
            </a:pPr>
            <a:r>
              <a:rPr lang="en-US" sz="2000" dirty="0" smtClean="0"/>
              <a:t>Example 1: </a:t>
            </a:r>
            <a:r>
              <a:rPr lang="en-US" sz="2000" dirty="0"/>
              <a:t>to find all customers </a:t>
            </a:r>
            <a:r>
              <a:rPr lang="en-US" sz="2000" dirty="0" smtClean="0"/>
              <a:t>who have an </a:t>
            </a:r>
            <a:r>
              <a:rPr lang="en-US" sz="2000" dirty="0"/>
              <a:t>account </a:t>
            </a:r>
            <a:r>
              <a:rPr lang="en-US" sz="2000" dirty="0" smtClean="0"/>
              <a:t>but not a loan:</a:t>
            </a:r>
          </a:p>
          <a:p>
            <a:pPr>
              <a:tabLst>
                <a:tab pos="2965450" algn="ctr"/>
              </a:tabLst>
            </a:pPr>
            <a:r>
              <a:rPr lang="en-US" sz="2000" dirty="0" smtClean="0"/>
              <a:t>             </a:t>
            </a:r>
            <a:r>
              <a:rPr lang="en-US" sz="1800" dirty="0" smtClean="0"/>
              <a:t>	</a:t>
            </a:r>
            <a:r>
              <a:rPr lang="en-US" sz="1800" dirty="0" smtClean="0">
                <a:sym typeface="Symbol" pitchFamily="18" charset="2"/>
              </a:rPr>
              <a:t></a:t>
            </a:r>
            <a:r>
              <a:rPr lang="en-US" sz="1800" b="1" baseline="-25000" dirty="0" err="1"/>
              <a:t>customer_name</a:t>
            </a:r>
            <a:r>
              <a:rPr lang="en-US" sz="1800" dirty="0"/>
              <a:t> (depositor) </a:t>
            </a:r>
            <a:r>
              <a:rPr lang="en-US" sz="1800" dirty="0">
                <a:sym typeface="Symbol" pitchFamily="18" charset="2"/>
              </a:rPr>
              <a:t>–</a:t>
            </a:r>
            <a:r>
              <a:rPr lang="en-US" sz="1800" dirty="0" smtClean="0">
                <a:sym typeface="Symbol" pitchFamily="18" charset="2"/>
              </a:rPr>
              <a:t>  </a:t>
            </a:r>
            <a:r>
              <a:rPr lang="en-US" sz="1800" dirty="0">
                <a:sym typeface="Symbol" pitchFamily="18" charset="2"/>
              </a:rPr>
              <a:t></a:t>
            </a:r>
            <a:r>
              <a:rPr lang="en-US" sz="1800" b="1" baseline="-25000" dirty="0" err="1"/>
              <a:t>customer_name</a:t>
            </a:r>
            <a:r>
              <a:rPr lang="en-US" sz="1800" dirty="0"/>
              <a:t> (borrower</a:t>
            </a:r>
            <a:r>
              <a:rPr lang="en-US" sz="1800" dirty="0" smtClean="0"/>
              <a:t>)</a:t>
            </a:r>
          </a:p>
          <a:p>
            <a:pPr marL="457200" indent="-457200">
              <a:buAutoNum type="alphaLcParenBoth"/>
              <a:tabLst>
                <a:tab pos="2965450" algn="ctr"/>
              </a:tabLst>
            </a:pPr>
            <a:endParaRPr lang="en-US" sz="1800" dirty="0" smtClean="0"/>
          </a:p>
          <a:p>
            <a:pPr marL="457200" indent="-457200">
              <a:buAutoNum type="alphaLcParenBoth"/>
              <a:tabLst>
                <a:tab pos="2965450" algn="ctr"/>
              </a:tabLst>
            </a:pPr>
            <a:r>
              <a:rPr lang="en-US" sz="2000" dirty="0" smtClean="0"/>
              <a:t>Example 2: to find departments where no employees are working:</a:t>
            </a:r>
          </a:p>
          <a:p>
            <a:pPr lvl="1">
              <a:tabLst>
                <a:tab pos="2965450" algn="ctr"/>
              </a:tabLst>
            </a:pPr>
            <a:r>
              <a:rPr lang="en-US" sz="1800" dirty="0"/>
              <a:t>	</a:t>
            </a:r>
            <a:r>
              <a:rPr lang="en-US" sz="1800" dirty="0" smtClean="0"/>
              <a:t>    </a:t>
            </a:r>
            <a:r>
              <a:rPr lang="en-US" sz="1800" dirty="0" smtClean="0">
                <a:sym typeface="Symbol" pitchFamily="18" charset="2"/>
              </a:rPr>
              <a:t></a:t>
            </a:r>
            <a:r>
              <a:rPr lang="en-US" sz="1800" b="1" baseline="-25000" dirty="0" err="1" smtClean="0"/>
              <a:t>deptno</a:t>
            </a:r>
            <a:r>
              <a:rPr lang="en-US" sz="1800" dirty="0" smtClean="0"/>
              <a:t> (</a:t>
            </a:r>
            <a:r>
              <a:rPr lang="en-US" sz="1800" dirty="0" err="1" smtClean="0"/>
              <a:t>dept</a:t>
            </a:r>
            <a:r>
              <a:rPr lang="en-US" sz="1800" dirty="0" smtClean="0"/>
              <a:t>) </a:t>
            </a:r>
            <a:r>
              <a:rPr lang="en-US" sz="1800" dirty="0">
                <a:sym typeface="Symbol" pitchFamily="18" charset="2"/>
              </a:rPr>
              <a:t>–</a:t>
            </a:r>
            <a:r>
              <a:rPr lang="en-US" sz="1800" dirty="0" smtClean="0">
                <a:sym typeface="Symbol" pitchFamily="18" charset="2"/>
              </a:rPr>
              <a:t>  </a:t>
            </a:r>
            <a:r>
              <a:rPr lang="en-US" sz="1800" b="1" baseline="-25000" dirty="0" err="1" smtClean="0"/>
              <a:t>deptno</a:t>
            </a:r>
            <a:r>
              <a:rPr lang="en-US" sz="1800" dirty="0" smtClean="0"/>
              <a:t> (</a:t>
            </a:r>
            <a:r>
              <a:rPr lang="en-US" sz="1800" dirty="0" err="1" smtClean="0"/>
              <a:t>emp</a:t>
            </a:r>
            <a:r>
              <a:rPr lang="en-US" sz="1800" dirty="0" smtClean="0"/>
              <a:t>)</a:t>
            </a:r>
            <a:endParaRPr lang="en-US" sz="1800" dirty="0"/>
          </a:p>
          <a:p>
            <a:pPr lvl="1">
              <a:tabLst>
                <a:tab pos="2965450" algn="ctr"/>
              </a:tabLst>
            </a:pPr>
            <a:endParaRPr lang="en-US" sz="1800" i="1" dirty="0"/>
          </a:p>
        </p:txBody>
      </p:sp>
    </p:spTree>
    <p:extLst>
      <p:ext uri="{BB962C8B-B14F-4D97-AF65-F5344CB8AC3E}">
        <p14:creationId xmlns:p14="http://schemas.microsoft.com/office/powerpoint/2010/main" val="224732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19</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Cartesian product </a:t>
            </a:r>
            <a:endParaRPr lang="en-IN" sz="2800" b="1" dirty="0">
              <a:latin typeface="+mn-lt"/>
              <a:ea typeface="Tahoma" pitchFamily="34" charset="0"/>
              <a:cs typeface="Tahoma" pitchFamily="34" charset="0"/>
            </a:endParaRPr>
          </a:p>
        </p:txBody>
      </p:sp>
      <p:sp>
        <p:nvSpPr>
          <p:cNvPr id="5" name="Rectangle 4"/>
          <p:cNvSpPr/>
          <p:nvPr/>
        </p:nvSpPr>
        <p:spPr>
          <a:xfrm>
            <a:off x="556260" y="1295400"/>
            <a:ext cx="7772400" cy="5416868"/>
          </a:xfrm>
          <a:prstGeom prst="rect">
            <a:avLst/>
          </a:prstGeom>
        </p:spPr>
        <p:txBody>
          <a:bodyPr wrap="square">
            <a:spAutoFit/>
          </a:bodyPr>
          <a:lstStyle/>
          <a:p>
            <a:pPr marL="342900" indent="-342900">
              <a:spcAft>
                <a:spcPts val="600"/>
              </a:spcAft>
              <a:buFont typeface="Wingdings" pitchFamily="2" charset="2"/>
              <a:buChar char="Ø"/>
              <a:tabLst>
                <a:tab pos="2965450" algn="ctr"/>
              </a:tabLst>
            </a:pPr>
            <a:r>
              <a:rPr lang="en-US" sz="2000" dirty="0" smtClean="0"/>
              <a:t>Notation for Cartesian Product:  </a:t>
            </a:r>
            <a:r>
              <a:rPr lang="en-US" sz="2000" b="1" dirty="0" smtClean="0">
                <a:solidFill>
                  <a:schemeClr val="tx2"/>
                </a:solidFill>
              </a:rPr>
              <a:t>X</a:t>
            </a:r>
            <a:endParaRPr lang="en-US" sz="2000" b="1" dirty="0">
              <a:solidFill>
                <a:schemeClr val="tx2"/>
              </a:solidFill>
              <a:sym typeface="Symbol" pitchFamily="18" charset="2"/>
            </a:endParaRPr>
          </a:p>
          <a:p>
            <a:pPr marL="342900" indent="-342900">
              <a:spcAft>
                <a:spcPts val="600"/>
              </a:spcAft>
              <a:buFont typeface="Wingdings" pitchFamily="2" charset="2"/>
              <a:buChar char="Ø"/>
              <a:tabLst>
                <a:tab pos="3149600" algn="ctr"/>
              </a:tabLst>
            </a:pPr>
            <a:r>
              <a:rPr lang="en-US" sz="2000" dirty="0"/>
              <a:t>Defined as</a:t>
            </a:r>
            <a:r>
              <a:rPr lang="en-US" sz="2000" dirty="0" smtClean="0"/>
              <a:t>:</a:t>
            </a:r>
            <a:r>
              <a:rPr lang="en-US" sz="2000" dirty="0"/>
              <a:t>	</a:t>
            </a:r>
            <a:r>
              <a:rPr lang="en-US" sz="2000" dirty="0" smtClean="0"/>
              <a:t> </a:t>
            </a:r>
            <a:r>
              <a:rPr lang="en-US" sz="2000" dirty="0" smtClean="0">
                <a:solidFill>
                  <a:schemeClr val="tx2"/>
                </a:solidFill>
              </a:rPr>
              <a:t>r </a:t>
            </a:r>
            <a:r>
              <a:rPr lang="en-US" sz="2000" dirty="0">
                <a:solidFill>
                  <a:schemeClr val="tx2"/>
                </a:solidFill>
              </a:rPr>
              <a:t>x s </a:t>
            </a:r>
            <a:r>
              <a:rPr lang="en-US" sz="2000" dirty="0"/>
              <a:t>= {</a:t>
            </a:r>
            <a:r>
              <a:rPr lang="en-US" sz="2000" i="1" dirty="0"/>
              <a:t>t q </a:t>
            </a:r>
            <a:r>
              <a:rPr lang="en-US" sz="2000" dirty="0"/>
              <a:t>|</a:t>
            </a:r>
            <a:r>
              <a:rPr lang="en-US" sz="2000" i="1" dirty="0"/>
              <a:t> t </a:t>
            </a:r>
            <a:r>
              <a:rPr lang="en-US" sz="2000" dirty="0">
                <a:sym typeface="Symbol" pitchFamily="18" charset="2"/>
              </a:rPr>
              <a:t></a:t>
            </a:r>
            <a:r>
              <a:rPr lang="en-US" sz="2000" i="1" dirty="0">
                <a:sym typeface="Symbol" pitchFamily="18" charset="2"/>
              </a:rPr>
              <a:t> r </a:t>
            </a:r>
            <a:r>
              <a:rPr lang="en-US" sz="2000" b="1" dirty="0">
                <a:sym typeface="Symbol" pitchFamily="18" charset="2"/>
              </a:rPr>
              <a:t>and </a:t>
            </a:r>
            <a:r>
              <a:rPr lang="en-US" sz="2000" i="1" dirty="0">
                <a:sym typeface="Symbol" pitchFamily="18" charset="2"/>
              </a:rPr>
              <a:t>q </a:t>
            </a:r>
            <a:r>
              <a:rPr lang="en-US" sz="2000" dirty="0">
                <a:sym typeface="Symbol" pitchFamily="18" charset="2"/>
              </a:rPr>
              <a:t> </a:t>
            </a:r>
            <a:r>
              <a:rPr lang="en-US" sz="2000" i="1" dirty="0">
                <a:sym typeface="Symbol" pitchFamily="18" charset="2"/>
              </a:rPr>
              <a:t>s</a:t>
            </a:r>
            <a:r>
              <a:rPr lang="en-US" sz="2000" dirty="0">
                <a:sym typeface="Symbol" pitchFamily="18" charset="2"/>
              </a:rPr>
              <a:t>}</a:t>
            </a:r>
            <a:br>
              <a:rPr lang="en-US" sz="2000" dirty="0">
                <a:sym typeface="Symbol" pitchFamily="18" charset="2"/>
              </a:rPr>
            </a:br>
            <a:endParaRPr lang="en-US" sz="2000" dirty="0">
              <a:sym typeface="Symbol" pitchFamily="18" charset="2"/>
            </a:endParaRPr>
          </a:p>
          <a:p>
            <a:pPr marL="342900" indent="-342900">
              <a:spcAft>
                <a:spcPts val="600"/>
              </a:spcAft>
              <a:buFont typeface="Wingdings" pitchFamily="2" charset="2"/>
              <a:buChar char="Ø"/>
              <a:tabLst>
                <a:tab pos="3149600" algn="ctr"/>
              </a:tabLst>
            </a:pPr>
            <a:r>
              <a:rPr lang="en-US" sz="2000" dirty="0">
                <a:sym typeface="Symbol" pitchFamily="18" charset="2"/>
              </a:rPr>
              <a:t>Assume that attributes of r(R) and s(S) are disjoint. (That is, </a:t>
            </a:r>
            <a:r>
              <a:rPr lang="en-US" sz="2000" i="1" dirty="0">
                <a:sym typeface="Symbol" pitchFamily="18" charset="2"/>
              </a:rPr>
              <a:t>R</a:t>
            </a:r>
            <a:r>
              <a:rPr lang="en-US" sz="2000" dirty="0">
                <a:sym typeface="Symbol" pitchFamily="18" charset="2"/>
              </a:rPr>
              <a:t> </a:t>
            </a:r>
            <a:r>
              <a:rPr lang="en-US" sz="2000" i="1" dirty="0">
                <a:sym typeface="Symbol" pitchFamily="18" charset="2"/>
              </a:rPr>
              <a:t> S</a:t>
            </a:r>
            <a:r>
              <a:rPr lang="en-US" sz="2000" dirty="0">
                <a:sym typeface="Symbol" pitchFamily="18" charset="2"/>
              </a:rPr>
              <a:t> = </a:t>
            </a:r>
            <a:r>
              <a:rPr lang="en-US" sz="2000" i="1" dirty="0">
                <a:sym typeface="Symbol" pitchFamily="18" charset="2"/>
              </a:rPr>
              <a:t></a:t>
            </a:r>
            <a:r>
              <a:rPr lang="en-US" sz="2000" dirty="0">
                <a:sym typeface="Symbol" pitchFamily="18" charset="2"/>
              </a:rPr>
              <a:t>).</a:t>
            </a:r>
          </a:p>
          <a:p>
            <a:pPr marL="342900" indent="-342900">
              <a:spcAft>
                <a:spcPts val="600"/>
              </a:spcAft>
              <a:buFont typeface="Wingdings" pitchFamily="2" charset="2"/>
              <a:buChar char="Ø"/>
              <a:tabLst>
                <a:tab pos="3149600" algn="ctr"/>
              </a:tabLst>
            </a:pPr>
            <a:r>
              <a:rPr lang="en-US" sz="2000" dirty="0">
                <a:sym typeface="Symbol" pitchFamily="18" charset="2"/>
              </a:rPr>
              <a:t>If attributes of </a:t>
            </a:r>
            <a:r>
              <a:rPr lang="en-US" sz="2000" i="1" dirty="0">
                <a:sym typeface="Symbol" pitchFamily="18" charset="2"/>
              </a:rPr>
              <a:t>r(R)</a:t>
            </a:r>
            <a:r>
              <a:rPr lang="en-US" sz="2000" dirty="0">
                <a:sym typeface="Symbol" pitchFamily="18" charset="2"/>
              </a:rPr>
              <a:t> and </a:t>
            </a:r>
            <a:r>
              <a:rPr lang="en-US" sz="2000" i="1" dirty="0">
                <a:sym typeface="Symbol" pitchFamily="18" charset="2"/>
              </a:rPr>
              <a:t>s(S</a:t>
            </a:r>
            <a:r>
              <a:rPr lang="en-US" sz="2000" dirty="0">
                <a:sym typeface="Symbol" pitchFamily="18" charset="2"/>
              </a:rPr>
              <a:t>) are not disjoint, then renaming must be used</a:t>
            </a:r>
            <a:r>
              <a:rPr lang="en-US" sz="2000" dirty="0" smtClean="0">
                <a:sym typeface="Symbol" pitchFamily="18" charset="2"/>
              </a:rPr>
              <a:t>.</a:t>
            </a:r>
          </a:p>
          <a:p>
            <a:pPr>
              <a:spcAft>
                <a:spcPts val="600"/>
              </a:spcAft>
              <a:tabLst>
                <a:tab pos="3149600" algn="ctr"/>
              </a:tabLst>
            </a:pPr>
            <a:endParaRPr lang="en-US" sz="2000" dirty="0">
              <a:sym typeface="Symbol" pitchFamily="18" charset="2"/>
            </a:endParaRPr>
          </a:p>
          <a:p>
            <a:pPr>
              <a:spcAft>
                <a:spcPts val="600"/>
              </a:spcAft>
              <a:tabLst>
                <a:tab pos="3149600" algn="ctr"/>
              </a:tabLst>
            </a:pPr>
            <a:r>
              <a:rPr lang="en-US" sz="2000" dirty="0" smtClean="0">
                <a:sym typeface="Symbol" pitchFamily="18" charset="2"/>
              </a:rPr>
              <a:t>(a) Example 1: Find </a:t>
            </a:r>
            <a:r>
              <a:rPr lang="en-US" sz="2000" dirty="0" err="1" smtClean="0">
                <a:sym typeface="Symbol" pitchFamily="18" charset="2"/>
              </a:rPr>
              <a:t>empno</a:t>
            </a:r>
            <a:r>
              <a:rPr lang="en-US" sz="2000" dirty="0" smtClean="0">
                <a:sym typeface="Symbol" pitchFamily="18" charset="2"/>
              </a:rPr>
              <a:t>, </a:t>
            </a:r>
            <a:r>
              <a:rPr lang="en-US" sz="2000" dirty="0" err="1" smtClean="0">
                <a:sym typeface="Symbol" pitchFamily="18" charset="2"/>
              </a:rPr>
              <a:t>ename</a:t>
            </a:r>
            <a:r>
              <a:rPr lang="en-US" sz="2000" dirty="0" smtClean="0">
                <a:sym typeface="Symbol" pitchFamily="18" charset="2"/>
              </a:rPr>
              <a:t> and salary of employees working in the ‘SALES’ dept.</a:t>
            </a:r>
            <a:endParaRPr lang="en-US" sz="2000" dirty="0">
              <a:sym typeface="Symbol" pitchFamily="18" charset="2"/>
            </a:endParaRPr>
          </a:p>
          <a:p>
            <a:pPr>
              <a:spcAft>
                <a:spcPts val="600"/>
              </a:spcAft>
              <a:tabLst>
                <a:tab pos="2965450" algn="ctr"/>
              </a:tabLst>
            </a:pPr>
            <a:r>
              <a:rPr lang="en-US" sz="2000" dirty="0" smtClean="0">
                <a:sym typeface="Symbol" pitchFamily="18" charset="2"/>
              </a:rPr>
              <a:t>r1 </a:t>
            </a:r>
            <a:r>
              <a:rPr kumimoji="1" lang="en-US" sz="2000" dirty="0" smtClean="0">
                <a:sym typeface="Symbol" pitchFamily="18" charset="2"/>
              </a:rPr>
              <a:t> </a:t>
            </a:r>
            <a:r>
              <a:rPr lang="en-IN" sz="2000" b="1" dirty="0" err="1"/>
              <a:t>σ</a:t>
            </a:r>
            <a:r>
              <a:rPr lang="en-IN" sz="2000" b="1" baseline="-25000" dirty="0" err="1"/>
              <a:t>emp.depno</a:t>
            </a:r>
            <a:r>
              <a:rPr lang="en-IN" sz="2000" b="1" baseline="-25000" dirty="0"/>
              <a:t> = </a:t>
            </a:r>
            <a:r>
              <a:rPr lang="en-IN" sz="2000" b="1" baseline="-25000" dirty="0" err="1"/>
              <a:t>dept.deptno</a:t>
            </a:r>
            <a:r>
              <a:rPr lang="en-IN" sz="2000" b="1" dirty="0"/>
              <a:t> (</a:t>
            </a:r>
            <a:r>
              <a:rPr lang="en-IN" sz="2000" b="1" dirty="0" err="1"/>
              <a:t>emp</a:t>
            </a:r>
            <a:r>
              <a:rPr lang="en-IN" sz="2000" b="1" dirty="0"/>
              <a:t> x </a:t>
            </a:r>
            <a:r>
              <a:rPr lang="en-IN" sz="2000" b="1" dirty="0" err="1"/>
              <a:t>dept</a:t>
            </a:r>
            <a:r>
              <a:rPr lang="en-IN" sz="2000" b="1" dirty="0" smtClean="0"/>
              <a:t>)</a:t>
            </a:r>
          </a:p>
          <a:p>
            <a:pPr>
              <a:spcAft>
                <a:spcPts val="600"/>
              </a:spcAft>
              <a:tabLst>
                <a:tab pos="2965450" algn="ctr"/>
              </a:tabLst>
            </a:pPr>
            <a:r>
              <a:rPr lang="en-IN" sz="2000" dirty="0" smtClean="0">
                <a:sym typeface="Symbol" pitchFamily="18" charset="2"/>
              </a:rPr>
              <a:t>r2 </a:t>
            </a:r>
            <a:r>
              <a:rPr kumimoji="1" lang="en-US" sz="2000" dirty="0" smtClean="0">
                <a:sym typeface="Symbol" pitchFamily="18" charset="2"/>
              </a:rPr>
              <a:t> </a:t>
            </a:r>
            <a:r>
              <a:rPr lang="en-IN" sz="2000" b="1" dirty="0" err="1"/>
              <a:t>σ</a:t>
            </a:r>
            <a:r>
              <a:rPr lang="en-IN" sz="2000" b="1" baseline="-25000" dirty="0" err="1"/>
              <a:t>dname</a:t>
            </a:r>
            <a:r>
              <a:rPr lang="en-IN" sz="2000" b="1" baseline="-25000" dirty="0"/>
              <a:t> = ‘SALES’</a:t>
            </a:r>
            <a:r>
              <a:rPr lang="en-IN" sz="2000" b="1" dirty="0"/>
              <a:t> </a:t>
            </a:r>
            <a:r>
              <a:rPr lang="en-IN" sz="2000" b="1" dirty="0" smtClean="0"/>
              <a:t>(</a:t>
            </a:r>
            <a:r>
              <a:rPr lang="en-IN" sz="2000" dirty="0" smtClean="0"/>
              <a:t>r1</a:t>
            </a:r>
            <a:r>
              <a:rPr lang="en-IN" sz="2000" b="1" dirty="0" smtClean="0"/>
              <a:t>)</a:t>
            </a:r>
          </a:p>
          <a:p>
            <a:pPr>
              <a:spcAft>
                <a:spcPts val="600"/>
              </a:spcAft>
              <a:tabLst>
                <a:tab pos="2965450" algn="ctr"/>
              </a:tabLst>
            </a:pPr>
            <a:r>
              <a:rPr lang="en-IN" sz="2000" dirty="0" smtClean="0">
                <a:sym typeface="Symbol" pitchFamily="18" charset="2"/>
              </a:rPr>
              <a:t>r3</a:t>
            </a:r>
            <a:r>
              <a:rPr lang="en-IN" sz="2000" b="1" dirty="0" smtClean="0">
                <a:sym typeface="Symbol" pitchFamily="18" charset="2"/>
              </a:rPr>
              <a:t> </a:t>
            </a:r>
            <a:r>
              <a:rPr kumimoji="1" lang="en-US" sz="2000" dirty="0" smtClean="0">
                <a:sym typeface="Symbol" pitchFamily="18" charset="2"/>
              </a:rPr>
              <a:t> </a:t>
            </a:r>
            <a:r>
              <a:rPr lang="en-US" sz="2000" b="1" dirty="0">
                <a:sym typeface="Symbol" pitchFamily="18" charset="2"/>
              </a:rPr>
              <a:t></a:t>
            </a:r>
            <a:r>
              <a:rPr lang="en-US" sz="2000" b="1" baseline="-25000" dirty="0" err="1"/>
              <a:t>empno</a:t>
            </a:r>
            <a:r>
              <a:rPr lang="en-US" sz="2000" b="1" baseline="-25000" dirty="0"/>
              <a:t>, </a:t>
            </a:r>
            <a:r>
              <a:rPr lang="en-US" sz="2000" b="1" baseline="-25000" dirty="0" err="1"/>
              <a:t>ename</a:t>
            </a:r>
            <a:r>
              <a:rPr lang="en-US" sz="2000" b="1" baseline="-25000" dirty="0"/>
              <a:t>, salary </a:t>
            </a:r>
            <a:r>
              <a:rPr lang="en-US" sz="2000" b="1" dirty="0" smtClean="0"/>
              <a:t>(</a:t>
            </a:r>
            <a:r>
              <a:rPr lang="en-US" sz="2000" dirty="0" smtClean="0"/>
              <a:t>r2</a:t>
            </a:r>
            <a:r>
              <a:rPr lang="en-US" sz="2000" b="1" dirty="0" smtClean="0"/>
              <a:t>)</a:t>
            </a:r>
            <a:endParaRPr lang="en-US" sz="2000" dirty="0">
              <a:sym typeface="Symbol" pitchFamily="18" charset="2"/>
            </a:endParaRPr>
          </a:p>
          <a:p>
            <a:pPr>
              <a:spcAft>
                <a:spcPts val="600"/>
              </a:spcAft>
              <a:tabLst>
                <a:tab pos="2965450" algn="ctr"/>
              </a:tabLst>
            </a:pPr>
            <a:r>
              <a:rPr lang="en-US" sz="1800" b="1" dirty="0" smtClean="0">
                <a:solidFill>
                  <a:schemeClr val="accent5">
                    <a:lumMod val="50000"/>
                  </a:schemeClr>
                </a:solidFill>
                <a:sym typeface="Symbol" pitchFamily="18" charset="2"/>
              </a:rPr>
              <a:t></a:t>
            </a:r>
            <a:r>
              <a:rPr lang="en-US" sz="1800" b="1" i="1" baseline="-25000" dirty="0" err="1">
                <a:solidFill>
                  <a:schemeClr val="accent5">
                    <a:lumMod val="50000"/>
                  </a:schemeClr>
                </a:solidFill>
              </a:rPr>
              <a:t>empno</a:t>
            </a:r>
            <a:r>
              <a:rPr lang="en-US" sz="1800" b="1" i="1" baseline="-25000" dirty="0">
                <a:solidFill>
                  <a:schemeClr val="accent5">
                    <a:lumMod val="50000"/>
                  </a:schemeClr>
                </a:solidFill>
              </a:rPr>
              <a:t>, </a:t>
            </a:r>
            <a:r>
              <a:rPr lang="en-US" sz="1800" b="1" i="1" baseline="-25000" dirty="0" err="1">
                <a:solidFill>
                  <a:schemeClr val="accent5">
                    <a:lumMod val="50000"/>
                  </a:schemeClr>
                </a:solidFill>
              </a:rPr>
              <a:t>ename</a:t>
            </a:r>
            <a:r>
              <a:rPr lang="en-US" sz="1800" b="1" i="1" baseline="-25000" dirty="0">
                <a:solidFill>
                  <a:schemeClr val="accent5">
                    <a:lumMod val="50000"/>
                  </a:schemeClr>
                </a:solidFill>
              </a:rPr>
              <a:t>, </a:t>
            </a:r>
            <a:r>
              <a:rPr lang="en-US" sz="1800" b="1" i="1" baseline="-25000" dirty="0" smtClean="0">
                <a:solidFill>
                  <a:schemeClr val="accent5">
                    <a:lumMod val="50000"/>
                  </a:schemeClr>
                </a:solidFill>
              </a:rPr>
              <a:t>salary </a:t>
            </a:r>
            <a:r>
              <a:rPr lang="en-US" sz="1800" b="1" dirty="0">
                <a:solidFill>
                  <a:schemeClr val="accent5">
                    <a:lumMod val="50000"/>
                  </a:schemeClr>
                </a:solidFill>
              </a:rPr>
              <a:t>(</a:t>
            </a:r>
            <a:r>
              <a:rPr lang="en-IN" sz="1800" b="1" dirty="0" err="1" smtClean="0">
                <a:solidFill>
                  <a:schemeClr val="accent5">
                    <a:lumMod val="50000"/>
                  </a:schemeClr>
                </a:solidFill>
              </a:rPr>
              <a:t>σ</a:t>
            </a:r>
            <a:r>
              <a:rPr lang="en-IN" sz="1800" b="1" baseline="-25000" dirty="0" err="1" smtClean="0">
                <a:solidFill>
                  <a:schemeClr val="accent5">
                    <a:lumMod val="50000"/>
                  </a:schemeClr>
                </a:solidFill>
              </a:rPr>
              <a:t>dname</a:t>
            </a:r>
            <a:r>
              <a:rPr lang="en-IN" sz="1800" b="1" baseline="-25000" dirty="0" smtClean="0">
                <a:solidFill>
                  <a:schemeClr val="accent5">
                    <a:lumMod val="50000"/>
                  </a:schemeClr>
                </a:solidFill>
              </a:rPr>
              <a:t> = ‘SALES’</a:t>
            </a:r>
            <a:r>
              <a:rPr lang="en-IN" sz="1800" b="1" dirty="0" smtClean="0">
                <a:solidFill>
                  <a:schemeClr val="accent5">
                    <a:lumMod val="50000"/>
                  </a:schemeClr>
                </a:solidFill>
              </a:rPr>
              <a:t> (</a:t>
            </a:r>
            <a:r>
              <a:rPr lang="en-IN" sz="1800" b="1" dirty="0" err="1">
                <a:solidFill>
                  <a:schemeClr val="accent5">
                    <a:lumMod val="50000"/>
                  </a:schemeClr>
                </a:solidFill>
              </a:rPr>
              <a:t>σ</a:t>
            </a:r>
            <a:r>
              <a:rPr lang="en-IN" sz="1800" b="1" baseline="-25000" dirty="0" err="1">
                <a:solidFill>
                  <a:schemeClr val="accent5">
                    <a:lumMod val="50000"/>
                  </a:schemeClr>
                </a:solidFill>
              </a:rPr>
              <a:t>emp.depno</a:t>
            </a:r>
            <a:r>
              <a:rPr lang="en-IN" sz="1800" b="1" baseline="-25000" dirty="0">
                <a:solidFill>
                  <a:schemeClr val="accent5">
                    <a:lumMod val="50000"/>
                  </a:schemeClr>
                </a:solidFill>
              </a:rPr>
              <a:t> </a:t>
            </a:r>
            <a:r>
              <a:rPr lang="en-IN" sz="1800" b="1" baseline="-25000" dirty="0" smtClean="0">
                <a:solidFill>
                  <a:schemeClr val="accent5">
                    <a:lumMod val="50000"/>
                  </a:schemeClr>
                </a:solidFill>
              </a:rPr>
              <a:t>= </a:t>
            </a:r>
            <a:r>
              <a:rPr lang="en-IN" sz="1800" b="1" baseline="-25000" dirty="0" err="1">
                <a:solidFill>
                  <a:schemeClr val="accent5">
                    <a:lumMod val="50000"/>
                  </a:schemeClr>
                </a:solidFill>
              </a:rPr>
              <a:t>dept.deptno</a:t>
            </a:r>
            <a:r>
              <a:rPr lang="en-IN" sz="1800" b="1" dirty="0">
                <a:solidFill>
                  <a:schemeClr val="accent5">
                    <a:lumMod val="50000"/>
                  </a:schemeClr>
                </a:solidFill>
              </a:rPr>
              <a:t> (</a:t>
            </a:r>
            <a:r>
              <a:rPr lang="en-IN" sz="1800" b="1" dirty="0" err="1" smtClean="0">
                <a:solidFill>
                  <a:schemeClr val="accent5">
                    <a:lumMod val="50000"/>
                  </a:schemeClr>
                </a:solidFill>
              </a:rPr>
              <a:t>emp</a:t>
            </a:r>
            <a:r>
              <a:rPr lang="en-IN" sz="1800" b="1" dirty="0" smtClean="0">
                <a:solidFill>
                  <a:schemeClr val="accent5">
                    <a:lumMod val="50000"/>
                  </a:schemeClr>
                </a:solidFill>
              </a:rPr>
              <a:t> x </a:t>
            </a:r>
            <a:r>
              <a:rPr lang="en-IN" sz="1800" b="1" dirty="0" err="1" smtClean="0">
                <a:solidFill>
                  <a:schemeClr val="accent5">
                    <a:lumMod val="50000"/>
                  </a:schemeClr>
                </a:solidFill>
              </a:rPr>
              <a:t>dept</a:t>
            </a:r>
            <a:r>
              <a:rPr lang="en-IN" sz="1800" b="1" dirty="0" smtClean="0">
                <a:solidFill>
                  <a:schemeClr val="accent5">
                    <a:lumMod val="50000"/>
                  </a:schemeClr>
                </a:solidFill>
              </a:rPr>
              <a:t>)))</a:t>
            </a:r>
            <a:endParaRPr lang="en-US" sz="1800" i="1" dirty="0" smtClean="0">
              <a:solidFill>
                <a:schemeClr val="accent5">
                  <a:lumMod val="50000"/>
                </a:schemeClr>
              </a:solidFill>
            </a:endParaRPr>
          </a:p>
          <a:p>
            <a:pPr lvl="1">
              <a:spcAft>
                <a:spcPts val="600"/>
              </a:spcAft>
              <a:tabLst>
                <a:tab pos="2965450" algn="ctr"/>
              </a:tabLst>
            </a:pPr>
            <a:endParaRPr lang="en-US" sz="1800" i="1" dirty="0"/>
          </a:p>
        </p:txBody>
      </p:sp>
    </p:spTree>
    <p:extLst>
      <p:ext uri="{BB962C8B-B14F-4D97-AF65-F5344CB8AC3E}">
        <p14:creationId xmlns:p14="http://schemas.microsoft.com/office/powerpoint/2010/main" val="48120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533400"/>
            <a:ext cx="7772400" cy="609600"/>
          </a:xfrm>
        </p:spPr>
        <p:txBody>
          <a:bodyPr/>
          <a:lstStyle/>
          <a:p>
            <a:r>
              <a:rPr lang="en-US" sz="2800" b="1" dirty="0" smtClean="0">
                <a:latin typeface="+mn-lt"/>
              </a:rPr>
              <a:t>The Basics</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a:t>
            </a:fld>
            <a:endParaRPr lang="en-US"/>
          </a:p>
        </p:txBody>
      </p:sp>
      <p:sp>
        <p:nvSpPr>
          <p:cNvPr id="2" name="Rectangle 1"/>
          <p:cNvSpPr/>
          <p:nvPr/>
        </p:nvSpPr>
        <p:spPr>
          <a:xfrm>
            <a:off x="457200" y="1449050"/>
            <a:ext cx="7772400" cy="4862870"/>
          </a:xfrm>
          <a:prstGeom prst="rect">
            <a:avLst/>
          </a:prstGeom>
        </p:spPr>
        <p:txBody>
          <a:bodyPr wrap="square">
            <a:spAutoFit/>
          </a:bodyPr>
          <a:lstStyle/>
          <a:p>
            <a:pPr marL="342900" indent="-342900">
              <a:spcBef>
                <a:spcPts val="600"/>
              </a:spcBef>
              <a:buFont typeface="Wingdings" pitchFamily="2" charset="2"/>
              <a:buChar char="Ø"/>
            </a:pPr>
            <a:r>
              <a:rPr lang="en-IN" sz="2000" b="1" dirty="0">
                <a:solidFill>
                  <a:schemeClr val="accent2"/>
                </a:solidFill>
              </a:rPr>
              <a:t>Edgar F. </a:t>
            </a:r>
            <a:r>
              <a:rPr lang="en-IN" sz="2000" b="1" dirty="0" err="1">
                <a:solidFill>
                  <a:schemeClr val="accent2"/>
                </a:solidFill>
              </a:rPr>
              <a:t>Codd</a:t>
            </a:r>
            <a:r>
              <a:rPr lang="en-IN" sz="2000" b="1" dirty="0">
                <a:solidFill>
                  <a:schemeClr val="accent2"/>
                </a:solidFill>
              </a:rPr>
              <a:t> </a:t>
            </a:r>
            <a:r>
              <a:rPr lang="en-IN" sz="2000" dirty="0"/>
              <a:t>at IBM </a:t>
            </a:r>
            <a:r>
              <a:rPr lang="en-IN" sz="2000" dirty="0" smtClean="0"/>
              <a:t>developed </a:t>
            </a:r>
            <a:r>
              <a:rPr lang="en-IN" sz="2000" dirty="0"/>
              <a:t>the relational database</a:t>
            </a:r>
            <a:br>
              <a:rPr lang="en-IN" sz="2000" dirty="0"/>
            </a:br>
            <a:r>
              <a:rPr lang="en-IN" sz="2000" dirty="0"/>
              <a:t>in 1970. </a:t>
            </a:r>
            <a:r>
              <a:rPr lang="en-IN" sz="2000" dirty="0" smtClean="0"/>
              <a:t>He is called ‘Father </a:t>
            </a:r>
            <a:r>
              <a:rPr lang="en-IN" sz="2000" dirty="0"/>
              <a:t>of </a:t>
            </a:r>
            <a:r>
              <a:rPr lang="en-IN" sz="2000" dirty="0" smtClean="0"/>
              <a:t>RDBMS’.</a:t>
            </a:r>
          </a:p>
          <a:p>
            <a:pPr marL="800100" lvl="1" indent="-342900">
              <a:spcBef>
                <a:spcPts val="600"/>
              </a:spcBef>
              <a:buFont typeface="Wingdings" pitchFamily="2" charset="2"/>
              <a:buChar char="§"/>
            </a:pPr>
            <a:r>
              <a:rPr lang="en-IN" sz="2000" dirty="0" smtClean="0"/>
              <a:t> </a:t>
            </a:r>
            <a:r>
              <a:rPr lang="en-IN" sz="2000" dirty="0"/>
              <a:t>The main elements of RDBMS are based on </a:t>
            </a:r>
            <a:r>
              <a:rPr lang="en-IN" sz="2000" dirty="0" err="1"/>
              <a:t>Codd’s</a:t>
            </a:r>
            <a:r>
              <a:rPr lang="en-IN" sz="2000" dirty="0"/>
              <a:t> </a:t>
            </a:r>
            <a:r>
              <a:rPr lang="en-IN" sz="2000" dirty="0" smtClean="0"/>
              <a:t>12 </a:t>
            </a:r>
            <a:r>
              <a:rPr lang="en-IN" sz="2000" dirty="0"/>
              <a:t>rules for a relational system.</a:t>
            </a:r>
          </a:p>
          <a:p>
            <a:pPr marL="800100" lvl="1" indent="-342900">
              <a:spcBef>
                <a:spcPts val="600"/>
              </a:spcBef>
              <a:buFont typeface="Wingdings" pitchFamily="2" charset="2"/>
              <a:buChar char="§"/>
            </a:pPr>
            <a:r>
              <a:rPr lang="en-IN" sz="2000" dirty="0"/>
              <a:t>Tables (or relations) are related to each other by</a:t>
            </a:r>
            <a:br>
              <a:rPr lang="en-IN" sz="2000" dirty="0"/>
            </a:br>
            <a:r>
              <a:rPr lang="en-IN" sz="2000" dirty="0"/>
              <a:t>sharing common </a:t>
            </a:r>
            <a:r>
              <a:rPr lang="en-IN" sz="2000" dirty="0" smtClean="0"/>
              <a:t>characteristics</a:t>
            </a:r>
          </a:p>
          <a:p>
            <a:pPr marL="342900" indent="-342900">
              <a:spcBef>
                <a:spcPts val="600"/>
              </a:spcBef>
              <a:buFont typeface="Wingdings" pitchFamily="2" charset="2"/>
              <a:buChar char="Ø"/>
            </a:pPr>
            <a:r>
              <a:rPr lang="en-IN" sz="2000" dirty="0"/>
              <a:t>A relational database allows the definition of data structures, storage and retrieval operations and integrity constraints. </a:t>
            </a:r>
          </a:p>
          <a:p>
            <a:pPr marL="342900" indent="-342900">
              <a:spcBef>
                <a:spcPts val="600"/>
              </a:spcBef>
              <a:buFont typeface="Wingdings" pitchFamily="2" charset="2"/>
              <a:buChar char="Ø"/>
            </a:pPr>
            <a:r>
              <a:rPr lang="en-IN" sz="2000" dirty="0"/>
              <a:t>In such a database the data and relations between them are organized into tables. </a:t>
            </a:r>
          </a:p>
          <a:p>
            <a:pPr marL="342900" indent="-342900">
              <a:spcBef>
                <a:spcPts val="600"/>
              </a:spcBef>
              <a:buFont typeface="Wingdings" pitchFamily="2" charset="2"/>
              <a:buChar char="Ø"/>
            </a:pPr>
            <a:r>
              <a:rPr lang="en-IN" sz="2000" dirty="0"/>
              <a:t>A table is a collection of records and each record in a table contains the same fields. </a:t>
            </a:r>
          </a:p>
          <a:p>
            <a:pPr marL="342900" indent="-342900">
              <a:spcBef>
                <a:spcPts val="600"/>
              </a:spcBef>
              <a:buFont typeface="Wingdings" pitchFamily="2" charset="2"/>
              <a:buChar char="Ø"/>
            </a:pPr>
            <a:r>
              <a:rPr lang="en-IN" sz="2000" dirty="0"/>
              <a:t>The word relation comes from the concept of </a:t>
            </a:r>
            <a:r>
              <a:rPr lang="en-IN" sz="2000" dirty="0">
                <a:solidFill>
                  <a:schemeClr val="accent2"/>
                </a:solidFill>
              </a:rPr>
              <a:t>‘Relation’ </a:t>
            </a:r>
            <a:r>
              <a:rPr lang="en-IN" sz="2000" dirty="0"/>
              <a:t>as in mathematics</a:t>
            </a:r>
            <a:r>
              <a:rPr lang="en-IN" sz="2000" dirty="0" smtClean="0"/>
              <a:t>.</a:t>
            </a:r>
            <a:endParaRPr lang="en-IN" sz="2000" dirty="0"/>
          </a:p>
        </p:txBody>
      </p:sp>
    </p:spTree>
    <p:extLst>
      <p:ext uri="{BB962C8B-B14F-4D97-AF65-F5344CB8AC3E}">
        <p14:creationId xmlns:p14="http://schemas.microsoft.com/office/powerpoint/2010/main" val="1695900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20</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Cartesian product </a:t>
            </a:r>
            <a:endParaRPr lang="en-IN" sz="2800" b="1" dirty="0">
              <a:latin typeface="+mn-lt"/>
              <a:ea typeface="Tahoma" pitchFamily="34" charset="0"/>
              <a:cs typeface="Tahom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71600"/>
            <a:ext cx="5486400" cy="5238956"/>
          </a:xfrm>
          <a:prstGeom prst="rect">
            <a:avLst/>
          </a:prstGeom>
          <a:ln w="25400">
            <a:solidFill>
              <a:schemeClr val="tx1"/>
            </a:solidFill>
          </a:ln>
        </p:spPr>
      </p:pic>
    </p:spTree>
    <p:extLst>
      <p:ext uri="{BB962C8B-B14F-4D97-AF65-F5344CB8AC3E}">
        <p14:creationId xmlns:p14="http://schemas.microsoft.com/office/powerpoint/2010/main" val="3156747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21</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Cartesian product </a:t>
            </a:r>
            <a:endParaRPr lang="en-IN" sz="2800" b="1" dirty="0">
              <a:latin typeface="+mn-lt"/>
              <a:ea typeface="Tahoma" pitchFamily="34" charset="0"/>
              <a:cs typeface="Tahoma"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33498"/>
            <a:ext cx="5056077" cy="5297995"/>
          </a:xfrm>
          <a:prstGeom prst="rect">
            <a:avLst/>
          </a:prstGeom>
          <a:ln w="25400">
            <a:solidFill>
              <a:schemeClr val="tx1"/>
            </a:solidFill>
          </a:ln>
        </p:spPr>
      </p:pic>
    </p:spTree>
    <p:extLst>
      <p:ext uri="{BB962C8B-B14F-4D97-AF65-F5344CB8AC3E}">
        <p14:creationId xmlns:p14="http://schemas.microsoft.com/office/powerpoint/2010/main" val="3067440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22</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rename</a:t>
            </a:r>
            <a:endParaRPr lang="en-IN" sz="2800" b="1" dirty="0">
              <a:latin typeface="+mn-lt"/>
              <a:ea typeface="Tahoma" pitchFamily="34" charset="0"/>
              <a:cs typeface="Tahoma" pitchFamily="34" charset="0"/>
            </a:endParaRPr>
          </a:p>
        </p:txBody>
      </p:sp>
      <p:sp>
        <p:nvSpPr>
          <p:cNvPr id="2" name="Rectangle 1"/>
          <p:cNvSpPr/>
          <p:nvPr/>
        </p:nvSpPr>
        <p:spPr>
          <a:xfrm>
            <a:off x="381000" y="1302633"/>
            <a:ext cx="8153400" cy="5247590"/>
          </a:xfrm>
          <a:prstGeom prst="rect">
            <a:avLst/>
          </a:prstGeom>
        </p:spPr>
        <p:txBody>
          <a:bodyPr wrap="square">
            <a:spAutoFit/>
          </a:bodyPr>
          <a:lstStyle/>
          <a:p>
            <a:pPr marL="285750" indent="-285750">
              <a:buFont typeface="Wingdings" pitchFamily="2" charset="2"/>
              <a:buChar char="Ø"/>
            </a:pPr>
            <a:r>
              <a:rPr lang="en-US" sz="2000" dirty="0" smtClean="0"/>
              <a:t>Allows </a:t>
            </a:r>
            <a:r>
              <a:rPr lang="en-US" sz="2000" dirty="0"/>
              <a:t>us to refer to a relation by more than one name.</a:t>
            </a:r>
          </a:p>
          <a:p>
            <a:pPr marL="285750" indent="-285750">
              <a:buFont typeface="Wingdings" pitchFamily="2" charset="2"/>
              <a:buChar char="Ø"/>
            </a:pPr>
            <a:r>
              <a:rPr lang="en-US" sz="2000" dirty="0" smtClean="0"/>
              <a:t>Notation: </a:t>
            </a:r>
            <a:r>
              <a:rPr lang="en-US" sz="2000" b="1" i="1" dirty="0" smtClean="0">
                <a:solidFill>
                  <a:schemeClr val="tx2"/>
                </a:solidFill>
                <a:sym typeface="Symbol" pitchFamily="18" charset="2"/>
              </a:rPr>
              <a:t></a:t>
            </a:r>
            <a:r>
              <a:rPr lang="en-US" sz="2000" i="1" dirty="0" smtClean="0">
                <a:solidFill>
                  <a:schemeClr val="tx2"/>
                </a:solidFill>
              </a:rPr>
              <a:t> </a:t>
            </a:r>
            <a:r>
              <a:rPr lang="en-US" sz="2000" i="1" baseline="-25000" dirty="0">
                <a:solidFill>
                  <a:schemeClr val="tx2"/>
                </a:solidFill>
              </a:rPr>
              <a:t>x</a:t>
            </a:r>
            <a:r>
              <a:rPr lang="en-US" sz="2000" dirty="0">
                <a:solidFill>
                  <a:schemeClr val="tx2"/>
                </a:solidFill>
              </a:rPr>
              <a:t> (</a:t>
            </a:r>
            <a:r>
              <a:rPr lang="en-US" sz="2000" i="1" dirty="0" smtClean="0">
                <a:solidFill>
                  <a:schemeClr val="tx2"/>
                </a:solidFill>
              </a:rPr>
              <a:t>E </a:t>
            </a:r>
            <a:r>
              <a:rPr lang="en-US" sz="2000" dirty="0" smtClean="0">
                <a:solidFill>
                  <a:schemeClr val="tx2"/>
                </a:solidFill>
              </a:rPr>
              <a:t>)</a:t>
            </a:r>
            <a:r>
              <a:rPr lang="en-US" sz="2000" dirty="0" smtClean="0"/>
              <a:t>, returns </a:t>
            </a:r>
            <a:r>
              <a:rPr lang="en-US" sz="2000" dirty="0"/>
              <a:t>the expression </a:t>
            </a:r>
            <a:r>
              <a:rPr lang="en-US" sz="2000" i="1" dirty="0"/>
              <a:t>E</a:t>
            </a:r>
            <a:r>
              <a:rPr lang="en-US" sz="2000" dirty="0"/>
              <a:t> under the name </a:t>
            </a:r>
            <a:r>
              <a:rPr lang="en-US" sz="2000" i="1" dirty="0" smtClean="0"/>
              <a:t>X.</a:t>
            </a:r>
          </a:p>
          <a:p>
            <a:pPr marL="285750" indent="-285750">
              <a:buFont typeface="Wingdings" pitchFamily="2" charset="2"/>
              <a:buChar char="Ø"/>
            </a:pPr>
            <a:endParaRPr lang="en-US" sz="2000" i="1" dirty="0"/>
          </a:p>
          <a:p>
            <a:pPr marL="285750" indent="-285750">
              <a:buFont typeface="Wingdings" pitchFamily="2" charset="2"/>
              <a:buChar char="Ø"/>
            </a:pPr>
            <a:r>
              <a:rPr lang="en-US" sz="2000" dirty="0" smtClean="0"/>
              <a:t>If </a:t>
            </a:r>
            <a:r>
              <a:rPr lang="en-US" sz="2000" dirty="0"/>
              <a:t>a relational-algebra expression </a:t>
            </a:r>
            <a:r>
              <a:rPr lang="en-US" sz="2000" i="1" dirty="0"/>
              <a:t>E</a:t>
            </a:r>
            <a:r>
              <a:rPr lang="en-US" sz="2000" dirty="0"/>
              <a:t> has </a:t>
            </a:r>
            <a:r>
              <a:rPr lang="en-US" sz="2000" dirty="0" err="1"/>
              <a:t>arity</a:t>
            </a:r>
            <a:r>
              <a:rPr lang="en-US" sz="2000" dirty="0"/>
              <a:t> </a:t>
            </a:r>
            <a:r>
              <a:rPr lang="en-US" sz="2000" i="1" dirty="0"/>
              <a:t>n</a:t>
            </a:r>
            <a:r>
              <a:rPr lang="en-US" sz="2000" dirty="0"/>
              <a:t>, then </a:t>
            </a:r>
          </a:p>
          <a:p>
            <a:r>
              <a:rPr lang="en-US" sz="2000" dirty="0"/>
              <a:t>                                          </a:t>
            </a:r>
          </a:p>
          <a:p>
            <a:pPr marL="285750" indent="-285750">
              <a:buFont typeface="Wingdings" pitchFamily="2" charset="2"/>
              <a:buChar char="Ø"/>
            </a:pPr>
            <a:endParaRPr lang="en-US" sz="2000" dirty="0"/>
          </a:p>
          <a:p>
            <a:r>
              <a:rPr lang="en-US" sz="2000" dirty="0"/>
              <a:t>	returns the result of expression </a:t>
            </a:r>
            <a:r>
              <a:rPr lang="en-US" sz="2000" i="1" dirty="0"/>
              <a:t>E</a:t>
            </a:r>
            <a:r>
              <a:rPr lang="en-US" sz="2000" dirty="0"/>
              <a:t> under the name </a:t>
            </a:r>
            <a:r>
              <a:rPr lang="en-US" sz="2000" i="1" dirty="0"/>
              <a:t>X</a:t>
            </a:r>
            <a:r>
              <a:rPr lang="en-US" sz="2000" dirty="0"/>
              <a:t>, and </a:t>
            </a:r>
            <a:r>
              <a:rPr lang="en-US" sz="2000" dirty="0" smtClean="0"/>
              <a:t>   </a:t>
            </a:r>
          </a:p>
          <a:p>
            <a:r>
              <a:rPr lang="en-US" sz="2000" dirty="0"/>
              <a:t> </a:t>
            </a:r>
            <a:r>
              <a:rPr lang="en-US" sz="2000" dirty="0" smtClean="0"/>
              <a:t>          with the attributes </a:t>
            </a:r>
            <a:r>
              <a:rPr lang="en-US" sz="2000" dirty="0"/>
              <a:t>renamed to </a:t>
            </a:r>
            <a:r>
              <a:rPr lang="en-US" sz="2000" i="1" dirty="0"/>
              <a:t>A</a:t>
            </a:r>
            <a:r>
              <a:rPr lang="en-US" sz="2000" i="1" baseline="-25000" dirty="0"/>
              <a:t>1 </a:t>
            </a:r>
            <a:r>
              <a:rPr lang="en-US" sz="2000" i="1" dirty="0"/>
              <a:t>, A</a:t>
            </a:r>
            <a:r>
              <a:rPr lang="en-US" sz="2000" i="1" baseline="-25000" dirty="0"/>
              <a:t>2 </a:t>
            </a:r>
            <a:r>
              <a:rPr lang="en-US" sz="2000" i="1" dirty="0"/>
              <a:t>, …., A</a:t>
            </a:r>
            <a:r>
              <a:rPr lang="en-US" sz="2000" i="1" baseline="-25000" dirty="0"/>
              <a:t>n </a:t>
            </a:r>
            <a:r>
              <a:rPr lang="en-US" sz="2000" dirty="0" smtClean="0"/>
              <a:t>.</a:t>
            </a:r>
          </a:p>
          <a:p>
            <a:endParaRPr lang="en-US" sz="2000" dirty="0" smtClean="0"/>
          </a:p>
          <a:p>
            <a:pPr marL="342900" indent="-342900">
              <a:buAutoNum type="alphaLcParenBoth"/>
            </a:pPr>
            <a:r>
              <a:rPr lang="en-US" sz="2000" dirty="0" smtClean="0"/>
              <a:t>Find </a:t>
            </a:r>
            <a:r>
              <a:rPr lang="en-US" sz="2000" dirty="0" smtClean="0"/>
              <a:t>employee names of those employees who earn more </a:t>
            </a:r>
          </a:p>
          <a:p>
            <a:r>
              <a:rPr lang="en-US" sz="2000" dirty="0"/>
              <a:t> </a:t>
            </a:r>
            <a:r>
              <a:rPr lang="en-US" sz="2000" dirty="0" smtClean="0"/>
              <a:t>    than their managers.</a:t>
            </a:r>
          </a:p>
          <a:p>
            <a:pPr lvl="1">
              <a:spcBef>
                <a:spcPts val="600"/>
              </a:spcBef>
            </a:pPr>
            <a:r>
              <a:rPr lang="en-US" sz="2000" dirty="0" smtClean="0"/>
              <a:t>r1 </a:t>
            </a:r>
            <a:r>
              <a:rPr kumimoji="1" lang="en-US" sz="2000" dirty="0" smtClean="0">
                <a:sym typeface="Symbol" pitchFamily="18" charset="2"/>
              </a:rPr>
              <a:t> </a:t>
            </a:r>
            <a:r>
              <a:rPr lang="en-US" sz="2000" b="1" i="1" spc="-100" dirty="0">
                <a:sym typeface="Symbol" pitchFamily="18" charset="2"/>
              </a:rPr>
              <a:t></a:t>
            </a:r>
            <a:r>
              <a:rPr lang="en-US" sz="2000" b="1" i="1" spc="-100" dirty="0"/>
              <a:t> </a:t>
            </a:r>
            <a:r>
              <a:rPr lang="en-US" sz="2000" b="1" i="1" spc="-100" baseline="-25000" dirty="0"/>
              <a:t>E</a:t>
            </a:r>
            <a:r>
              <a:rPr lang="en-US" sz="2000" b="1" dirty="0"/>
              <a:t> (</a:t>
            </a:r>
            <a:r>
              <a:rPr lang="en-US" sz="2000" b="1" i="1" dirty="0" err="1"/>
              <a:t>Emp</a:t>
            </a:r>
            <a:r>
              <a:rPr lang="en-US" sz="2000" b="1" dirty="0"/>
              <a:t>) x </a:t>
            </a:r>
            <a:r>
              <a:rPr lang="en-US" sz="2000" b="1" i="1" spc="-100" dirty="0">
                <a:sym typeface="Symbol" pitchFamily="18" charset="2"/>
              </a:rPr>
              <a:t></a:t>
            </a:r>
            <a:r>
              <a:rPr lang="en-US" sz="2000" b="1" i="1" spc="-100" dirty="0"/>
              <a:t> </a:t>
            </a:r>
            <a:r>
              <a:rPr lang="en-US" sz="2000" b="1" i="1" spc="-100" baseline="-25000" dirty="0"/>
              <a:t>M</a:t>
            </a:r>
            <a:r>
              <a:rPr lang="en-US" sz="2000" b="1" dirty="0"/>
              <a:t> (</a:t>
            </a:r>
            <a:r>
              <a:rPr lang="en-US" sz="2000" b="1" i="1" dirty="0" err="1"/>
              <a:t>Emp</a:t>
            </a:r>
            <a:r>
              <a:rPr lang="en-US" sz="2000" b="1" dirty="0"/>
              <a:t>) </a:t>
            </a:r>
            <a:endParaRPr lang="en-US" sz="2000" b="1" dirty="0" smtClean="0"/>
          </a:p>
          <a:p>
            <a:pPr lvl="1">
              <a:spcBef>
                <a:spcPts val="600"/>
              </a:spcBef>
            </a:pPr>
            <a:r>
              <a:rPr lang="en-US" sz="2000" dirty="0" smtClean="0"/>
              <a:t>r2 </a:t>
            </a:r>
            <a:r>
              <a:rPr kumimoji="1" lang="en-US" sz="2000" dirty="0" smtClean="0">
                <a:sym typeface="Symbol" pitchFamily="18" charset="2"/>
              </a:rPr>
              <a:t> </a:t>
            </a:r>
            <a:r>
              <a:rPr lang="en-IN" sz="2000" b="1" dirty="0"/>
              <a:t>σ</a:t>
            </a:r>
            <a:r>
              <a:rPr lang="en-IN" sz="2000" b="1" baseline="-25000" dirty="0"/>
              <a:t>((</a:t>
            </a:r>
            <a:r>
              <a:rPr lang="en-IN" sz="2000" b="1" baseline="-25000" dirty="0" err="1" smtClean="0"/>
              <a:t>E.mgr</a:t>
            </a:r>
            <a:r>
              <a:rPr lang="en-IN" sz="2000" b="1" baseline="-25000" dirty="0" smtClean="0"/>
              <a:t>=</a:t>
            </a:r>
            <a:r>
              <a:rPr lang="en-IN" sz="2000" b="1" baseline="-25000" dirty="0" err="1" smtClean="0"/>
              <a:t>M.empno</a:t>
            </a:r>
            <a:r>
              <a:rPr lang="en-IN" sz="2000" b="1" baseline="-25000" dirty="0" smtClean="0"/>
              <a:t>) </a:t>
            </a:r>
            <a:r>
              <a:rPr lang="en-IN" sz="2000" b="1" baseline="-25000" dirty="0"/>
              <a:t>and (</a:t>
            </a:r>
            <a:r>
              <a:rPr lang="en-IN" sz="2000" b="1" baseline="-25000" dirty="0" err="1"/>
              <a:t>E.sal</a:t>
            </a:r>
            <a:r>
              <a:rPr lang="en-IN" sz="2000" b="1" baseline="-25000" dirty="0"/>
              <a:t> &gt; </a:t>
            </a:r>
            <a:r>
              <a:rPr lang="en-IN" sz="2000" b="1" baseline="-25000" dirty="0" err="1"/>
              <a:t>M.sal</a:t>
            </a:r>
            <a:r>
              <a:rPr lang="en-IN" sz="2000" b="1" baseline="-25000" dirty="0"/>
              <a:t>))</a:t>
            </a:r>
            <a:r>
              <a:rPr lang="en-IN" sz="2000" b="1" dirty="0"/>
              <a:t> </a:t>
            </a:r>
            <a:r>
              <a:rPr lang="en-IN" sz="2000" b="1" dirty="0" smtClean="0"/>
              <a:t>(r1)</a:t>
            </a:r>
          </a:p>
          <a:p>
            <a:pPr lvl="1">
              <a:spcBef>
                <a:spcPts val="600"/>
              </a:spcBef>
            </a:pPr>
            <a:r>
              <a:rPr lang="en-IN" sz="2000" dirty="0" smtClean="0"/>
              <a:t>r3 </a:t>
            </a:r>
            <a:r>
              <a:rPr kumimoji="1" lang="en-US" sz="2000" dirty="0" smtClean="0">
                <a:sym typeface="Symbol" pitchFamily="18" charset="2"/>
              </a:rPr>
              <a:t> </a:t>
            </a:r>
            <a:r>
              <a:rPr lang="en-US" sz="2000" b="1" dirty="0" smtClean="0">
                <a:sym typeface="Symbol" pitchFamily="18" charset="2"/>
              </a:rPr>
              <a:t></a:t>
            </a:r>
            <a:r>
              <a:rPr lang="en-US" sz="2000" b="1" baseline="-25000" dirty="0" err="1" smtClean="0">
                <a:sym typeface="Symbol" pitchFamily="18" charset="2"/>
              </a:rPr>
              <a:t>E.</a:t>
            </a:r>
            <a:r>
              <a:rPr lang="en-US" sz="2000" b="1" i="1" baseline="-25000" dirty="0" err="1" smtClean="0"/>
              <a:t>ename</a:t>
            </a:r>
            <a:r>
              <a:rPr lang="en-US" sz="2000" b="1" i="1" baseline="-25000" dirty="0" smtClean="0"/>
              <a:t> </a:t>
            </a:r>
            <a:r>
              <a:rPr lang="en-IN" sz="2000" b="1" dirty="0"/>
              <a:t>(</a:t>
            </a:r>
            <a:r>
              <a:rPr lang="en-IN" sz="2000" b="1" dirty="0" smtClean="0"/>
              <a:t>r2)</a:t>
            </a:r>
            <a:endParaRPr lang="en-US" sz="2000" dirty="0" smtClean="0"/>
          </a:p>
          <a:p>
            <a:endParaRPr lang="en-US" sz="2000" dirty="0" smtClean="0"/>
          </a:p>
          <a:p>
            <a:r>
              <a:rPr lang="en-US" sz="2000" b="1" i="1" dirty="0" smtClean="0">
                <a:sym typeface="Symbol" pitchFamily="18" charset="2"/>
              </a:rPr>
              <a:t> </a:t>
            </a:r>
            <a:r>
              <a:rPr lang="en-US" sz="2000" b="1" dirty="0" smtClean="0">
                <a:sym typeface="Symbol" pitchFamily="18" charset="2"/>
              </a:rPr>
              <a:t></a:t>
            </a:r>
            <a:r>
              <a:rPr lang="en-US" sz="2000" b="1" baseline="-25000" dirty="0" err="1">
                <a:sym typeface="Symbol" pitchFamily="18" charset="2"/>
              </a:rPr>
              <a:t>E.</a:t>
            </a:r>
            <a:r>
              <a:rPr lang="en-US" sz="2000" b="1" i="1" baseline="-25000" dirty="0" err="1" smtClean="0"/>
              <a:t>ename</a:t>
            </a:r>
            <a:r>
              <a:rPr lang="en-US" sz="2000" b="1" dirty="0" smtClean="0"/>
              <a:t> (</a:t>
            </a:r>
            <a:r>
              <a:rPr lang="en-IN" sz="2000" b="1" dirty="0" smtClean="0"/>
              <a:t>σ</a:t>
            </a:r>
            <a:r>
              <a:rPr lang="en-IN" sz="2000" b="1" baseline="-25000" dirty="0" smtClean="0"/>
              <a:t>((</a:t>
            </a:r>
            <a:r>
              <a:rPr lang="en-IN" sz="2000" b="1" baseline="-25000" dirty="0" err="1" smtClean="0"/>
              <a:t>E.mgr</a:t>
            </a:r>
            <a:r>
              <a:rPr lang="en-IN" sz="2000" b="1" baseline="-25000" dirty="0" smtClean="0"/>
              <a:t>=</a:t>
            </a:r>
            <a:r>
              <a:rPr lang="en-IN" sz="2000" b="1" baseline="-25000" dirty="0" err="1" smtClean="0"/>
              <a:t>M.empno</a:t>
            </a:r>
            <a:r>
              <a:rPr lang="en-IN" sz="2000" b="1" baseline="-25000" dirty="0" smtClean="0"/>
              <a:t>) and (</a:t>
            </a:r>
            <a:r>
              <a:rPr lang="en-IN" sz="2000" b="1" baseline="-25000" dirty="0" err="1" smtClean="0"/>
              <a:t>E.sal</a:t>
            </a:r>
            <a:r>
              <a:rPr lang="en-IN" sz="2000" b="1" baseline="-25000" dirty="0" smtClean="0"/>
              <a:t> &gt; </a:t>
            </a:r>
            <a:r>
              <a:rPr lang="en-IN" sz="2000" b="1" baseline="-25000" dirty="0" err="1" smtClean="0"/>
              <a:t>M.sal</a:t>
            </a:r>
            <a:r>
              <a:rPr lang="en-IN" sz="2000" b="1" baseline="-25000" dirty="0" smtClean="0"/>
              <a:t>))</a:t>
            </a:r>
            <a:r>
              <a:rPr lang="en-IN" sz="2000" b="1" dirty="0" smtClean="0"/>
              <a:t> </a:t>
            </a:r>
            <a:r>
              <a:rPr lang="en-US" sz="2000" b="1" dirty="0" smtClean="0"/>
              <a:t>(</a:t>
            </a:r>
            <a:r>
              <a:rPr lang="en-US" sz="2000" b="1" i="1" spc="-100" dirty="0" smtClean="0">
                <a:sym typeface="Symbol" pitchFamily="18" charset="2"/>
              </a:rPr>
              <a:t></a:t>
            </a:r>
            <a:r>
              <a:rPr lang="en-US" sz="2000" b="1" i="1" spc="-100" dirty="0" smtClean="0"/>
              <a:t> </a:t>
            </a:r>
            <a:r>
              <a:rPr lang="en-US" sz="2000" b="1" i="1" spc="-100" baseline="-25000" dirty="0" smtClean="0"/>
              <a:t>E</a:t>
            </a:r>
            <a:r>
              <a:rPr lang="en-US" sz="2000" b="1" dirty="0" smtClean="0"/>
              <a:t> </a:t>
            </a:r>
            <a:r>
              <a:rPr lang="en-US" sz="2000" b="1" dirty="0"/>
              <a:t>(</a:t>
            </a:r>
            <a:r>
              <a:rPr lang="en-US" sz="2000" b="1" i="1" dirty="0" err="1" smtClean="0"/>
              <a:t>Emp</a:t>
            </a:r>
            <a:r>
              <a:rPr lang="en-US" sz="2000" b="1" dirty="0" smtClean="0"/>
              <a:t>) x </a:t>
            </a:r>
            <a:r>
              <a:rPr lang="en-US" sz="2000" b="1" i="1" spc="-100" dirty="0">
                <a:sym typeface="Symbol" pitchFamily="18" charset="2"/>
              </a:rPr>
              <a:t></a:t>
            </a:r>
            <a:r>
              <a:rPr lang="en-US" sz="2000" b="1" i="1" spc="-100" dirty="0"/>
              <a:t> </a:t>
            </a:r>
            <a:r>
              <a:rPr lang="en-US" sz="2000" b="1" i="1" spc="-100" baseline="-25000" dirty="0" smtClean="0"/>
              <a:t>M</a:t>
            </a:r>
            <a:r>
              <a:rPr lang="en-US" sz="2000" b="1" dirty="0" smtClean="0"/>
              <a:t> </a:t>
            </a:r>
            <a:r>
              <a:rPr lang="en-US" sz="2000" b="1" dirty="0"/>
              <a:t>(</a:t>
            </a:r>
            <a:r>
              <a:rPr lang="en-US" sz="2000" b="1" i="1" dirty="0" err="1"/>
              <a:t>Emp</a:t>
            </a:r>
            <a:r>
              <a:rPr lang="en-US" sz="2000" b="1" dirty="0"/>
              <a:t>) </a:t>
            </a:r>
            <a:r>
              <a:rPr lang="en-US" sz="2000" b="1" dirty="0" smtClean="0"/>
              <a:t>))</a:t>
            </a: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213364044"/>
              </p:ext>
            </p:extLst>
          </p:nvPr>
        </p:nvGraphicFramePr>
        <p:xfrm>
          <a:off x="2107247" y="2667000"/>
          <a:ext cx="2068513" cy="409575"/>
        </p:xfrm>
        <a:graphic>
          <a:graphicData uri="http://schemas.openxmlformats.org/presentationml/2006/ole">
            <mc:AlternateContent xmlns:mc="http://schemas.openxmlformats.org/markup-compatibility/2006">
              <mc:Choice xmlns:v="urn:schemas-microsoft-com:vml" Requires="v">
                <p:oleObj spid="_x0000_s31950" name="Equation" r:id="rId3" imgW="1447172" imgH="355446" progId="Equation.3">
                  <p:embed/>
                </p:oleObj>
              </mc:Choice>
              <mc:Fallback>
                <p:oleObj name="Equation" r:id="rId3" imgW="1447172" imgH="35544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247" y="2667000"/>
                        <a:ext cx="20685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8928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23</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Self-JOIN</a:t>
            </a:r>
            <a:endParaRPr lang="en-IN" sz="2800" b="1" dirty="0">
              <a:latin typeface="+mn-lt"/>
              <a:ea typeface="Tahoma" pitchFamily="34" charset="0"/>
              <a:cs typeface="Tahoma" pitchFamily="34" charset="0"/>
            </a:endParaRPr>
          </a:p>
        </p:txBody>
      </p:sp>
      <p:sp>
        <p:nvSpPr>
          <p:cNvPr id="2" name="Rectangle 1"/>
          <p:cNvSpPr/>
          <p:nvPr/>
        </p:nvSpPr>
        <p:spPr>
          <a:xfrm>
            <a:off x="381000" y="1302633"/>
            <a:ext cx="8153400" cy="5170646"/>
          </a:xfrm>
          <a:prstGeom prst="rect">
            <a:avLst/>
          </a:prstGeom>
        </p:spPr>
        <p:txBody>
          <a:bodyPr wrap="square">
            <a:spAutoFit/>
          </a:bodyPr>
          <a:lstStyle/>
          <a:p>
            <a:pPr marL="342900" indent="-342900">
              <a:buAutoNum type="alphaLcParenBoth"/>
            </a:pPr>
            <a:r>
              <a:rPr lang="en-US" sz="2000" dirty="0" smtClean="0"/>
              <a:t>Example: Find employee names of those employees who earn more </a:t>
            </a:r>
          </a:p>
          <a:p>
            <a:r>
              <a:rPr lang="en-US" sz="2000" dirty="0"/>
              <a:t> </a:t>
            </a:r>
            <a:r>
              <a:rPr lang="en-US" sz="2000" dirty="0" smtClean="0"/>
              <a:t>    than their managers.</a:t>
            </a:r>
          </a:p>
          <a:p>
            <a:pPr lvl="1">
              <a:spcBef>
                <a:spcPts val="600"/>
              </a:spcBef>
            </a:pPr>
            <a:r>
              <a:rPr lang="en-US" sz="2000" dirty="0" smtClean="0"/>
              <a:t>r1 </a:t>
            </a:r>
            <a:r>
              <a:rPr kumimoji="1" lang="en-US" sz="2000" dirty="0" smtClean="0">
                <a:sym typeface="Symbol" pitchFamily="18" charset="2"/>
              </a:rPr>
              <a:t> </a:t>
            </a:r>
            <a:r>
              <a:rPr lang="en-US" sz="2000" b="1" i="1" spc="-100" dirty="0">
                <a:sym typeface="Symbol" pitchFamily="18" charset="2"/>
              </a:rPr>
              <a:t></a:t>
            </a:r>
            <a:r>
              <a:rPr lang="en-US" sz="2000" b="1" i="1" spc="-100" dirty="0"/>
              <a:t> </a:t>
            </a:r>
            <a:r>
              <a:rPr lang="en-US" sz="2000" b="1" i="1" spc="-100" baseline="-25000" dirty="0"/>
              <a:t>E</a:t>
            </a:r>
            <a:r>
              <a:rPr lang="en-US" sz="2000" b="1" dirty="0"/>
              <a:t> (</a:t>
            </a:r>
            <a:r>
              <a:rPr lang="en-US" sz="2000" b="1" i="1" dirty="0" err="1"/>
              <a:t>Emp</a:t>
            </a:r>
            <a:r>
              <a:rPr lang="en-US" sz="2000" b="1" dirty="0"/>
              <a:t>) x </a:t>
            </a:r>
            <a:r>
              <a:rPr lang="en-US" sz="2000" b="1" i="1" spc="-100" dirty="0">
                <a:sym typeface="Symbol" pitchFamily="18" charset="2"/>
              </a:rPr>
              <a:t></a:t>
            </a:r>
            <a:r>
              <a:rPr lang="en-US" sz="2000" b="1" i="1" spc="-100" dirty="0"/>
              <a:t> </a:t>
            </a:r>
            <a:r>
              <a:rPr lang="en-US" sz="2000" b="1" i="1" spc="-100" baseline="-25000" dirty="0"/>
              <a:t>M</a:t>
            </a:r>
            <a:r>
              <a:rPr lang="en-US" sz="2000" b="1" dirty="0"/>
              <a:t> (</a:t>
            </a:r>
            <a:r>
              <a:rPr lang="en-US" sz="2000" b="1" i="1" dirty="0" err="1"/>
              <a:t>Emp</a:t>
            </a:r>
            <a:r>
              <a:rPr lang="en-US" sz="2000" b="1" dirty="0"/>
              <a:t>) </a:t>
            </a:r>
            <a:endParaRPr lang="en-US" sz="2000" b="1" dirty="0" smtClean="0"/>
          </a:p>
          <a:p>
            <a:pPr lvl="1">
              <a:spcBef>
                <a:spcPts val="600"/>
              </a:spcBef>
            </a:pPr>
            <a:r>
              <a:rPr lang="en-US" sz="2000" dirty="0" smtClean="0"/>
              <a:t>r2 </a:t>
            </a:r>
            <a:r>
              <a:rPr kumimoji="1" lang="en-US" sz="2000" dirty="0" smtClean="0">
                <a:sym typeface="Symbol" pitchFamily="18" charset="2"/>
              </a:rPr>
              <a:t> </a:t>
            </a:r>
            <a:r>
              <a:rPr lang="en-IN" sz="2000" b="1" dirty="0"/>
              <a:t>σ</a:t>
            </a:r>
            <a:r>
              <a:rPr lang="en-IN" sz="2000" b="1" baseline="-25000" dirty="0"/>
              <a:t>((</a:t>
            </a:r>
            <a:r>
              <a:rPr lang="en-IN" sz="2000" b="1" baseline="-25000" dirty="0" err="1" smtClean="0"/>
              <a:t>E.mgr</a:t>
            </a:r>
            <a:r>
              <a:rPr lang="en-IN" sz="2000" b="1" baseline="-25000" dirty="0" smtClean="0"/>
              <a:t>=</a:t>
            </a:r>
            <a:r>
              <a:rPr lang="en-IN" sz="2000" b="1" baseline="-25000" dirty="0" err="1" smtClean="0"/>
              <a:t>M.empno</a:t>
            </a:r>
            <a:r>
              <a:rPr lang="en-IN" sz="2000" b="1" baseline="-25000" dirty="0" smtClean="0"/>
              <a:t>) </a:t>
            </a:r>
            <a:r>
              <a:rPr lang="en-IN" sz="2000" b="1" baseline="-25000" dirty="0"/>
              <a:t>and (</a:t>
            </a:r>
            <a:r>
              <a:rPr lang="en-IN" sz="2000" b="1" baseline="-25000" dirty="0" err="1"/>
              <a:t>E.sal</a:t>
            </a:r>
            <a:r>
              <a:rPr lang="en-IN" sz="2000" b="1" baseline="-25000" dirty="0"/>
              <a:t> &gt; </a:t>
            </a:r>
            <a:r>
              <a:rPr lang="en-IN" sz="2000" b="1" baseline="-25000" dirty="0" err="1"/>
              <a:t>M.sal</a:t>
            </a:r>
            <a:r>
              <a:rPr lang="en-IN" sz="2000" b="1" baseline="-25000" dirty="0"/>
              <a:t>))</a:t>
            </a:r>
            <a:r>
              <a:rPr lang="en-IN" sz="2000" b="1" dirty="0"/>
              <a:t> </a:t>
            </a:r>
            <a:r>
              <a:rPr lang="en-IN" sz="2000" b="1" dirty="0" smtClean="0"/>
              <a:t>(r1)</a:t>
            </a:r>
          </a:p>
          <a:p>
            <a:pPr lvl="1">
              <a:spcBef>
                <a:spcPts val="600"/>
              </a:spcBef>
            </a:pPr>
            <a:r>
              <a:rPr lang="en-IN" sz="2000" dirty="0" smtClean="0"/>
              <a:t>r3 </a:t>
            </a:r>
            <a:r>
              <a:rPr kumimoji="1" lang="en-US" sz="2000" dirty="0" smtClean="0">
                <a:sym typeface="Symbol" pitchFamily="18" charset="2"/>
              </a:rPr>
              <a:t> </a:t>
            </a:r>
            <a:r>
              <a:rPr lang="en-US" sz="2000" b="1" dirty="0" smtClean="0">
                <a:sym typeface="Symbol" pitchFamily="18" charset="2"/>
              </a:rPr>
              <a:t></a:t>
            </a:r>
            <a:r>
              <a:rPr lang="en-US" sz="2000" b="1" baseline="-25000" dirty="0" err="1" smtClean="0">
                <a:sym typeface="Symbol" pitchFamily="18" charset="2"/>
              </a:rPr>
              <a:t>E.</a:t>
            </a:r>
            <a:r>
              <a:rPr lang="en-US" sz="2000" b="1" i="1" baseline="-25000" dirty="0" err="1" smtClean="0"/>
              <a:t>ename</a:t>
            </a:r>
            <a:r>
              <a:rPr lang="en-US" sz="2000" b="1" i="1" baseline="-25000" dirty="0" smtClean="0"/>
              <a:t> </a:t>
            </a:r>
            <a:r>
              <a:rPr lang="en-IN" sz="2000" b="1" dirty="0"/>
              <a:t>(</a:t>
            </a:r>
            <a:r>
              <a:rPr lang="en-IN" sz="2000" b="1" dirty="0" smtClean="0"/>
              <a:t>r2)</a:t>
            </a:r>
            <a:endParaRPr lang="en-US" sz="2000" dirty="0" smtClean="0"/>
          </a:p>
          <a:p>
            <a:endParaRPr lang="en-US" sz="2000" dirty="0" smtClean="0"/>
          </a:p>
          <a:p>
            <a:r>
              <a:rPr lang="en-US" sz="2000" b="1" i="1" dirty="0" smtClean="0">
                <a:sym typeface="Symbol" pitchFamily="18" charset="2"/>
              </a:rPr>
              <a:t> </a:t>
            </a:r>
            <a:r>
              <a:rPr lang="en-US" sz="2000" b="1" dirty="0" smtClean="0">
                <a:sym typeface="Symbol" pitchFamily="18" charset="2"/>
              </a:rPr>
              <a:t></a:t>
            </a:r>
            <a:r>
              <a:rPr lang="en-US" sz="2000" b="1" baseline="-25000" dirty="0" err="1">
                <a:sym typeface="Symbol" pitchFamily="18" charset="2"/>
              </a:rPr>
              <a:t>E.</a:t>
            </a:r>
            <a:r>
              <a:rPr lang="en-US" sz="2000" b="1" i="1" baseline="-25000" dirty="0" err="1" smtClean="0"/>
              <a:t>ename</a:t>
            </a:r>
            <a:r>
              <a:rPr lang="en-US" sz="2000" b="1" dirty="0" smtClean="0"/>
              <a:t> (</a:t>
            </a:r>
            <a:r>
              <a:rPr lang="en-IN" sz="2000" b="1" dirty="0" smtClean="0"/>
              <a:t>σ</a:t>
            </a:r>
            <a:r>
              <a:rPr lang="en-IN" sz="2000" b="1" baseline="-25000" dirty="0" smtClean="0"/>
              <a:t>((</a:t>
            </a:r>
            <a:r>
              <a:rPr lang="en-IN" sz="2000" b="1" baseline="-25000" dirty="0" err="1" smtClean="0"/>
              <a:t>E.mgr</a:t>
            </a:r>
            <a:r>
              <a:rPr lang="en-IN" sz="2000" b="1" baseline="-25000" dirty="0" smtClean="0"/>
              <a:t>=</a:t>
            </a:r>
            <a:r>
              <a:rPr lang="en-IN" sz="2000" b="1" baseline="-25000" dirty="0" err="1" smtClean="0"/>
              <a:t>M.empno</a:t>
            </a:r>
            <a:r>
              <a:rPr lang="en-IN" sz="2000" b="1" baseline="-25000" dirty="0" smtClean="0"/>
              <a:t>) and (</a:t>
            </a:r>
            <a:r>
              <a:rPr lang="en-IN" sz="2000" b="1" baseline="-25000" dirty="0" err="1" smtClean="0"/>
              <a:t>E.sal</a:t>
            </a:r>
            <a:r>
              <a:rPr lang="en-IN" sz="2000" b="1" baseline="-25000" dirty="0" smtClean="0"/>
              <a:t> &gt; </a:t>
            </a:r>
            <a:r>
              <a:rPr lang="en-IN" sz="2000" b="1" baseline="-25000" dirty="0" err="1" smtClean="0"/>
              <a:t>M.sal</a:t>
            </a:r>
            <a:r>
              <a:rPr lang="en-IN" sz="2000" b="1" baseline="-25000" dirty="0" smtClean="0"/>
              <a:t>))</a:t>
            </a:r>
            <a:r>
              <a:rPr lang="en-IN" sz="2000" b="1" dirty="0" smtClean="0"/>
              <a:t> </a:t>
            </a:r>
            <a:r>
              <a:rPr lang="en-US" sz="2000" b="1" dirty="0" smtClean="0"/>
              <a:t>(</a:t>
            </a:r>
            <a:r>
              <a:rPr lang="en-US" sz="2000" b="1" i="1" spc="-100" dirty="0" smtClean="0">
                <a:sym typeface="Symbol" pitchFamily="18" charset="2"/>
              </a:rPr>
              <a:t></a:t>
            </a:r>
            <a:r>
              <a:rPr lang="en-US" sz="2000" b="1" i="1" spc="-100" dirty="0" smtClean="0"/>
              <a:t> </a:t>
            </a:r>
            <a:r>
              <a:rPr lang="en-US" sz="2000" b="1" i="1" spc="-100" baseline="-25000" dirty="0" smtClean="0"/>
              <a:t>E</a:t>
            </a:r>
            <a:r>
              <a:rPr lang="en-US" sz="2000" b="1" dirty="0" smtClean="0"/>
              <a:t> </a:t>
            </a:r>
            <a:r>
              <a:rPr lang="en-US" sz="2000" b="1" dirty="0"/>
              <a:t>(</a:t>
            </a:r>
            <a:r>
              <a:rPr lang="en-US" sz="2000" b="1" i="1" dirty="0" err="1" smtClean="0"/>
              <a:t>Emp</a:t>
            </a:r>
            <a:r>
              <a:rPr lang="en-US" sz="2000" b="1" dirty="0" smtClean="0"/>
              <a:t>) x </a:t>
            </a:r>
            <a:r>
              <a:rPr lang="en-US" sz="2000" b="1" i="1" spc="-100" dirty="0">
                <a:sym typeface="Symbol" pitchFamily="18" charset="2"/>
              </a:rPr>
              <a:t></a:t>
            </a:r>
            <a:r>
              <a:rPr lang="en-US" sz="2000" b="1" i="1" spc="-100" dirty="0"/>
              <a:t> </a:t>
            </a:r>
            <a:r>
              <a:rPr lang="en-US" sz="2000" b="1" i="1" spc="-100" baseline="-25000" dirty="0" smtClean="0"/>
              <a:t>M</a:t>
            </a:r>
            <a:r>
              <a:rPr lang="en-US" sz="2000" b="1" dirty="0" smtClean="0"/>
              <a:t> </a:t>
            </a:r>
            <a:r>
              <a:rPr lang="en-US" sz="2000" b="1" dirty="0"/>
              <a:t>(</a:t>
            </a:r>
            <a:r>
              <a:rPr lang="en-US" sz="2000" b="1" i="1" dirty="0" err="1"/>
              <a:t>Emp</a:t>
            </a:r>
            <a:r>
              <a:rPr lang="en-US" sz="2000" b="1" dirty="0"/>
              <a:t>) </a:t>
            </a:r>
            <a:r>
              <a:rPr lang="en-US" sz="2000" b="1" dirty="0" smtClean="0"/>
              <a:t>))</a:t>
            </a:r>
          </a:p>
          <a:p>
            <a:endParaRPr lang="en-US" sz="2000" b="1" dirty="0"/>
          </a:p>
          <a:p>
            <a:r>
              <a:rPr lang="en-US" sz="2000" b="1" dirty="0" smtClean="0"/>
              <a:t>The following SQL is equivalent to the above relational algebra:</a:t>
            </a:r>
          </a:p>
          <a:p>
            <a:endParaRPr lang="en-US" sz="2000" b="1" dirty="0"/>
          </a:p>
          <a:p>
            <a:pPr lvl="1">
              <a:spcAft>
                <a:spcPts val="600"/>
              </a:spcAft>
            </a:pPr>
            <a:r>
              <a:rPr lang="en-IN" sz="2000" b="1" dirty="0">
                <a:solidFill>
                  <a:schemeClr val="accent6">
                    <a:lumMod val="50000"/>
                  </a:schemeClr>
                </a:solidFill>
              </a:rPr>
              <a:t>select </a:t>
            </a:r>
            <a:r>
              <a:rPr lang="en-IN" sz="2000" b="1" dirty="0" err="1" smtClean="0">
                <a:solidFill>
                  <a:schemeClr val="accent6">
                    <a:lumMod val="50000"/>
                  </a:schemeClr>
                </a:solidFill>
              </a:rPr>
              <a:t>e.ename</a:t>
            </a:r>
            <a:endParaRPr lang="en-IN" sz="2000" b="1" dirty="0" smtClean="0">
              <a:solidFill>
                <a:schemeClr val="accent6">
                  <a:lumMod val="50000"/>
                </a:schemeClr>
              </a:solidFill>
            </a:endParaRPr>
          </a:p>
          <a:p>
            <a:pPr lvl="1">
              <a:spcAft>
                <a:spcPts val="600"/>
              </a:spcAft>
            </a:pPr>
            <a:r>
              <a:rPr lang="en-IN" sz="2000" b="1" dirty="0" smtClean="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emp</a:t>
            </a:r>
            <a:r>
              <a:rPr lang="en-IN" sz="2000" b="1" dirty="0">
                <a:solidFill>
                  <a:schemeClr val="accent6">
                    <a:lumMod val="50000"/>
                  </a:schemeClr>
                </a:solidFill>
              </a:rPr>
              <a:t> m </a:t>
            </a:r>
          </a:p>
          <a:p>
            <a:pPr lvl="1">
              <a:spcAft>
                <a:spcPts val="600"/>
              </a:spcAft>
            </a:pPr>
            <a:r>
              <a:rPr lang="en-IN" sz="2000" b="1" dirty="0">
                <a:solidFill>
                  <a:schemeClr val="accent6">
                    <a:lumMod val="50000"/>
                  </a:schemeClr>
                </a:solidFill>
              </a:rPr>
              <a:t>where </a:t>
            </a:r>
            <a:r>
              <a:rPr lang="en-IN" sz="2000" b="1" dirty="0" err="1">
                <a:solidFill>
                  <a:schemeClr val="accent6">
                    <a:lumMod val="50000"/>
                  </a:schemeClr>
                </a:solidFill>
              </a:rPr>
              <a:t>e.mgr</a:t>
            </a:r>
            <a:r>
              <a:rPr lang="en-IN" sz="2000" b="1" dirty="0">
                <a:solidFill>
                  <a:schemeClr val="accent6">
                    <a:lumMod val="50000"/>
                  </a:schemeClr>
                </a:solidFill>
              </a:rPr>
              <a:t> = </a:t>
            </a:r>
            <a:r>
              <a:rPr lang="en-IN" sz="2000" b="1" dirty="0" err="1">
                <a:solidFill>
                  <a:schemeClr val="accent6">
                    <a:lumMod val="50000"/>
                  </a:schemeClr>
                </a:solidFill>
              </a:rPr>
              <a:t>m.empno</a:t>
            </a:r>
            <a:endParaRPr lang="en-IN" sz="2000" b="1" dirty="0">
              <a:solidFill>
                <a:schemeClr val="accent6">
                  <a:lumMod val="50000"/>
                </a:schemeClr>
              </a:solidFill>
            </a:endParaRPr>
          </a:p>
          <a:p>
            <a:pPr lvl="1">
              <a:spcAft>
                <a:spcPts val="600"/>
              </a:spcAft>
            </a:pPr>
            <a:r>
              <a:rPr lang="en-IN" sz="2000" b="1" dirty="0">
                <a:solidFill>
                  <a:schemeClr val="accent6">
                    <a:lumMod val="50000"/>
                  </a:schemeClr>
                </a:solidFill>
              </a:rPr>
              <a:t>and </a:t>
            </a:r>
            <a:r>
              <a:rPr lang="en-IN" sz="2000" b="1" dirty="0" err="1">
                <a:solidFill>
                  <a:schemeClr val="accent6">
                    <a:lumMod val="50000"/>
                  </a:schemeClr>
                </a:solidFill>
              </a:rPr>
              <a:t>e.sal</a:t>
            </a:r>
            <a:r>
              <a:rPr lang="en-IN" sz="2000" b="1" dirty="0">
                <a:solidFill>
                  <a:schemeClr val="accent6">
                    <a:lumMod val="50000"/>
                  </a:schemeClr>
                </a:solidFill>
              </a:rPr>
              <a:t> &gt; </a:t>
            </a:r>
            <a:r>
              <a:rPr lang="en-IN" sz="2000" b="1" dirty="0" err="1">
                <a:solidFill>
                  <a:schemeClr val="accent6">
                    <a:lumMod val="50000"/>
                  </a:schemeClr>
                </a:solidFill>
              </a:rPr>
              <a:t>m.sal</a:t>
            </a:r>
            <a:r>
              <a:rPr lang="en-IN" sz="2000" b="1" dirty="0" smtClean="0">
                <a:solidFill>
                  <a:schemeClr val="accent6">
                    <a:lumMod val="50000"/>
                  </a:schemeClr>
                </a:solidFill>
              </a:rPr>
              <a:t>;</a:t>
            </a:r>
            <a:endParaRPr lang="en-IN" sz="2000" b="1" dirty="0">
              <a:solidFill>
                <a:schemeClr val="accent6">
                  <a:lumMod val="50000"/>
                </a:schemeClr>
              </a:solidFill>
            </a:endParaRPr>
          </a:p>
        </p:txBody>
      </p:sp>
    </p:spTree>
    <p:extLst>
      <p:ext uri="{BB962C8B-B14F-4D97-AF65-F5344CB8AC3E}">
        <p14:creationId xmlns:p14="http://schemas.microsoft.com/office/powerpoint/2010/main" val="32412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24</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joins</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4401205"/>
          </a:xfrm>
          <a:prstGeom prst="rect">
            <a:avLst/>
          </a:prstGeom>
        </p:spPr>
        <p:txBody>
          <a:bodyPr wrap="square">
            <a:spAutoFit/>
          </a:bodyPr>
          <a:lstStyle/>
          <a:p>
            <a:pPr marL="285750" indent="-285750">
              <a:buFont typeface="Wingdings" pitchFamily="2" charset="2"/>
              <a:buChar char="Ø"/>
            </a:pPr>
            <a:r>
              <a:rPr lang="en-US" sz="2000" dirty="0" smtClean="0"/>
              <a:t>There the following JOINs:</a:t>
            </a:r>
          </a:p>
          <a:p>
            <a:pPr marL="742950" lvl="1" indent="-285750">
              <a:buFont typeface="Wingdings" pitchFamily="2" charset="2"/>
              <a:buChar char="Ø"/>
            </a:pPr>
            <a:r>
              <a:rPr lang="en-US" sz="2000" dirty="0" smtClean="0"/>
              <a:t>Inner Join (Cartesian product with a condition)</a:t>
            </a:r>
          </a:p>
          <a:p>
            <a:pPr marL="1200150" lvl="2" indent="-285750">
              <a:buFont typeface="Wingdings" pitchFamily="2" charset="2"/>
              <a:buChar char="Ø"/>
            </a:pPr>
            <a:r>
              <a:rPr lang="en-US" sz="2000" dirty="0" smtClean="0"/>
              <a:t>Theta Join (</a:t>
            </a:r>
            <a:r>
              <a:rPr lang="el-GR" sz="2000" dirty="0"/>
              <a:t>⋈</a:t>
            </a:r>
            <a:r>
              <a:rPr lang="el-GR" sz="2000" baseline="-25000" dirty="0" smtClean="0"/>
              <a:t>θ</a:t>
            </a:r>
            <a:r>
              <a:rPr lang="en-IN" sz="2000" baseline="-25000" dirty="0" smtClean="0"/>
              <a:t> </a:t>
            </a:r>
            <a:r>
              <a:rPr lang="en-IN" sz="2000" dirty="0" smtClean="0"/>
              <a:t>), where </a:t>
            </a:r>
            <a:r>
              <a:rPr lang="el-GR" sz="2000" dirty="0" smtClean="0"/>
              <a:t>θ</a:t>
            </a:r>
            <a:r>
              <a:rPr lang="en-IN" sz="2000" dirty="0" smtClean="0"/>
              <a:t> is any relational condition</a:t>
            </a:r>
            <a:endParaRPr lang="en-US" sz="2000" dirty="0" smtClean="0"/>
          </a:p>
          <a:p>
            <a:pPr marL="1200150" lvl="2" indent="-285750">
              <a:buFont typeface="Wingdings" pitchFamily="2" charset="2"/>
              <a:buChar char="Ø"/>
            </a:pPr>
            <a:r>
              <a:rPr lang="en-US" sz="2000" dirty="0" smtClean="0"/>
              <a:t>Natural Join (</a:t>
            </a:r>
            <a:r>
              <a:rPr lang="en-IN" sz="2000" dirty="0" smtClean="0"/>
              <a:t>⨝), ‘=‘ with same column names</a:t>
            </a:r>
            <a:endParaRPr lang="en-US" sz="2000" dirty="0" smtClean="0"/>
          </a:p>
          <a:p>
            <a:pPr marL="742950" lvl="1" indent="-285750">
              <a:buFont typeface="Wingdings" pitchFamily="2" charset="2"/>
              <a:buChar char="Ø"/>
            </a:pPr>
            <a:r>
              <a:rPr lang="en-US" sz="2000" dirty="0" smtClean="0"/>
              <a:t>Outer Join</a:t>
            </a:r>
          </a:p>
          <a:p>
            <a:pPr marL="1200150" lvl="2" indent="-285750">
              <a:buFont typeface="Wingdings" pitchFamily="2" charset="2"/>
              <a:buChar char="Ø"/>
            </a:pPr>
            <a:r>
              <a:rPr lang="en-US" sz="2000" dirty="0" smtClean="0"/>
              <a:t>Left Outer Join (</a:t>
            </a:r>
            <a:r>
              <a:rPr lang="en-IN" sz="2000" dirty="0" smtClean="0"/>
              <a:t>⟕</a:t>
            </a:r>
            <a:r>
              <a:rPr lang="en-US" sz="2000" dirty="0" smtClean="0"/>
              <a:t>)</a:t>
            </a:r>
          </a:p>
          <a:p>
            <a:pPr marL="1200150" lvl="2" indent="-285750">
              <a:buFont typeface="Wingdings" pitchFamily="2" charset="2"/>
              <a:buChar char="Ø"/>
            </a:pPr>
            <a:r>
              <a:rPr lang="en-US" sz="2000" dirty="0" smtClean="0"/>
              <a:t>Right Outer Join (</a:t>
            </a:r>
            <a:r>
              <a:rPr lang="en-IN" sz="2000" dirty="0" smtClean="0"/>
              <a:t>⟖</a:t>
            </a:r>
            <a:r>
              <a:rPr lang="en-US" sz="2000" dirty="0" smtClean="0"/>
              <a:t>)</a:t>
            </a:r>
          </a:p>
          <a:p>
            <a:pPr marL="1200150" lvl="2" indent="-285750">
              <a:buFont typeface="Wingdings" pitchFamily="2" charset="2"/>
              <a:buChar char="Ø"/>
            </a:pPr>
            <a:r>
              <a:rPr lang="en-US" sz="2000" dirty="0" smtClean="0"/>
              <a:t>Full Outer Join (</a:t>
            </a:r>
            <a:r>
              <a:rPr lang="en-IN" sz="2000" dirty="0" smtClean="0"/>
              <a:t>⟗</a:t>
            </a:r>
            <a:r>
              <a:rPr lang="en-US" sz="2000" dirty="0" smtClean="0"/>
              <a:t>)</a:t>
            </a:r>
          </a:p>
          <a:p>
            <a:pPr marL="1200150" lvl="2" indent="-285750">
              <a:buFont typeface="Wingdings" pitchFamily="2" charset="2"/>
              <a:buChar char="Ø"/>
            </a:pPr>
            <a:endParaRPr lang="en-US" sz="2000" dirty="0"/>
          </a:p>
          <a:p>
            <a:pPr marL="285750" indent="-285750">
              <a:buFont typeface="Wingdings" pitchFamily="2" charset="2"/>
              <a:buChar char="Ø"/>
            </a:pPr>
            <a:r>
              <a:rPr lang="en-US" sz="2000" dirty="0" smtClean="0">
                <a:sym typeface="Symbol" pitchFamily="18" charset="2"/>
              </a:rPr>
              <a:t>Example 1: Find employee name, salary, </a:t>
            </a:r>
            <a:r>
              <a:rPr lang="en-US" sz="2000" dirty="0" err="1" smtClean="0">
                <a:sym typeface="Symbol" pitchFamily="18" charset="2"/>
              </a:rPr>
              <a:t>dept</a:t>
            </a:r>
            <a:r>
              <a:rPr lang="en-US" sz="2000" dirty="0" smtClean="0">
                <a:sym typeface="Symbol" pitchFamily="18" charset="2"/>
              </a:rPr>
              <a:t> name and </a:t>
            </a:r>
            <a:r>
              <a:rPr lang="en-US" sz="2000" dirty="0" err="1" smtClean="0">
                <a:sym typeface="Symbol" pitchFamily="18" charset="2"/>
              </a:rPr>
              <a:t>loc</a:t>
            </a:r>
            <a:r>
              <a:rPr lang="en-US" sz="2000" dirty="0" smtClean="0">
                <a:sym typeface="Symbol" pitchFamily="18" charset="2"/>
              </a:rPr>
              <a:t> for all employees.</a:t>
            </a:r>
            <a:endParaRPr lang="en-US" sz="2000" b="1" dirty="0">
              <a:sym typeface="Symbol" pitchFamily="18" charset="2"/>
            </a:endParaRPr>
          </a:p>
          <a:p>
            <a:pPr marL="285750" indent="-285750">
              <a:buFont typeface="Wingdings" pitchFamily="2" charset="2"/>
              <a:buChar char="Ø"/>
            </a:pPr>
            <a:endParaRPr lang="en-US" sz="2000" b="1" dirty="0" smtClean="0">
              <a:sym typeface="Symbol" pitchFamily="18" charset="2"/>
            </a:endParaRPr>
          </a:p>
          <a:p>
            <a:r>
              <a:rPr lang="en-US" sz="2000" b="1" dirty="0" smtClean="0">
                <a:sym typeface="Symbol" pitchFamily="18" charset="2"/>
              </a:rPr>
              <a:t>	</a:t>
            </a:r>
            <a:r>
              <a:rPr lang="en-US" sz="2000" b="1" i="1" baseline="-25000" dirty="0" err="1" smtClean="0"/>
              <a:t>ename,sal,dname,loc</a:t>
            </a:r>
            <a:r>
              <a:rPr lang="en-US" sz="2000" b="1" dirty="0" smtClean="0"/>
              <a:t> (</a:t>
            </a:r>
            <a:r>
              <a:rPr lang="en-US" sz="2000" b="1" dirty="0" err="1" smtClean="0"/>
              <a:t>Emp</a:t>
            </a:r>
            <a:r>
              <a:rPr lang="en-US" sz="2000" b="1" dirty="0" smtClean="0"/>
              <a:t> </a:t>
            </a:r>
            <a:r>
              <a:rPr lang="en-IN" sz="2000" b="1" dirty="0"/>
              <a:t>⨝</a:t>
            </a:r>
            <a:r>
              <a:rPr lang="en-US" sz="2000" b="1" dirty="0" smtClean="0"/>
              <a:t> </a:t>
            </a:r>
            <a:r>
              <a:rPr lang="en-US" sz="2000" b="1" dirty="0" err="1" smtClean="0"/>
              <a:t>Dept</a:t>
            </a:r>
            <a:r>
              <a:rPr lang="en-US" sz="2000" b="1" dirty="0" smtClean="0"/>
              <a:t>)</a:t>
            </a:r>
          </a:p>
          <a:p>
            <a:endParaRPr lang="en-US" sz="2000" dirty="0"/>
          </a:p>
        </p:txBody>
      </p:sp>
    </p:spTree>
    <p:extLst>
      <p:ext uri="{BB962C8B-B14F-4D97-AF65-F5344CB8AC3E}">
        <p14:creationId xmlns:p14="http://schemas.microsoft.com/office/powerpoint/2010/main" val="19110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25</a:t>
            </a:fld>
            <a:endParaRPr lang="en-US"/>
          </a:p>
        </p:txBody>
      </p:sp>
      <p:sp>
        <p:nvSpPr>
          <p:cNvPr id="3" name="Rectangle 2"/>
          <p:cNvSpPr/>
          <p:nvPr/>
        </p:nvSpPr>
        <p:spPr>
          <a:xfrm>
            <a:off x="457200" y="1371600"/>
            <a:ext cx="8153400" cy="1015663"/>
          </a:xfrm>
          <a:prstGeom prst="rect">
            <a:avLst/>
          </a:prstGeom>
        </p:spPr>
        <p:txBody>
          <a:bodyPr wrap="square">
            <a:spAutoFit/>
          </a:bodyPr>
          <a:lstStyle/>
          <a:p>
            <a:r>
              <a:rPr lang="en-US" sz="2000" dirty="0">
                <a:ea typeface="Tahoma" pitchFamily="34" charset="0"/>
                <a:cs typeface="Tahoma" pitchFamily="34" charset="0"/>
                <a:sym typeface="Symbol" pitchFamily="18" charset="2"/>
              </a:rPr>
              <a:t>Find </a:t>
            </a:r>
            <a:r>
              <a:rPr lang="en-US" sz="2000" dirty="0" err="1">
                <a:ea typeface="Tahoma" pitchFamily="34" charset="0"/>
                <a:cs typeface="Tahoma" pitchFamily="34" charset="0"/>
                <a:sym typeface="Symbol" pitchFamily="18" charset="2"/>
              </a:rPr>
              <a:t>empno</a:t>
            </a:r>
            <a:r>
              <a:rPr lang="en-US" sz="2000" dirty="0">
                <a:ea typeface="Tahoma" pitchFamily="34" charset="0"/>
                <a:cs typeface="Tahoma" pitchFamily="34" charset="0"/>
                <a:sym typeface="Symbol" pitchFamily="18" charset="2"/>
              </a:rPr>
              <a:t>, </a:t>
            </a:r>
            <a:r>
              <a:rPr lang="en-US" sz="2000" dirty="0" err="1">
                <a:ea typeface="Tahoma" pitchFamily="34" charset="0"/>
                <a:cs typeface="Tahoma" pitchFamily="34" charset="0"/>
                <a:sym typeface="Symbol" pitchFamily="18" charset="2"/>
              </a:rPr>
              <a:t>ename</a:t>
            </a:r>
            <a:r>
              <a:rPr lang="en-US" sz="2000" dirty="0">
                <a:ea typeface="Tahoma" pitchFamily="34" charset="0"/>
                <a:cs typeface="Tahoma" pitchFamily="34" charset="0"/>
                <a:sym typeface="Symbol" pitchFamily="18" charset="2"/>
              </a:rPr>
              <a:t> and salary of employees working in the ‘SALES’ dept.</a:t>
            </a:r>
            <a:br>
              <a:rPr lang="en-US" sz="2000" dirty="0">
                <a:ea typeface="Tahoma" pitchFamily="34" charset="0"/>
                <a:cs typeface="Tahoma" pitchFamily="34" charset="0"/>
                <a:sym typeface="Symbol" pitchFamily="18" charset="2"/>
              </a:rPr>
            </a:br>
            <a:endParaRPr lang="en-IN" sz="2000" dirty="0"/>
          </a:p>
        </p:txBody>
      </p:sp>
      <p:sp>
        <p:nvSpPr>
          <p:cNvPr id="5" name="Rectangle 4"/>
          <p:cNvSpPr/>
          <p:nvPr/>
        </p:nvSpPr>
        <p:spPr>
          <a:xfrm>
            <a:off x="510540" y="2209800"/>
            <a:ext cx="8252460" cy="369332"/>
          </a:xfrm>
          <a:prstGeom prst="rect">
            <a:avLst/>
          </a:prstGeom>
        </p:spPr>
        <p:txBody>
          <a:bodyPr wrap="square">
            <a:spAutoFit/>
          </a:bodyPr>
          <a:lstStyle/>
          <a:p>
            <a:r>
              <a:rPr lang="en-US" sz="1800" b="1" dirty="0">
                <a:solidFill>
                  <a:schemeClr val="tx2"/>
                </a:solidFill>
                <a:sym typeface="Symbol" pitchFamily="18" charset="2"/>
              </a:rPr>
              <a:t></a:t>
            </a:r>
            <a:r>
              <a:rPr lang="en-US" sz="1800" b="1" i="1" baseline="-25000" dirty="0" err="1">
                <a:solidFill>
                  <a:schemeClr val="tx2"/>
                </a:solidFill>
              </a:rPr>
              <a:t>empno</a:t>
            </a:r>
            <a:r>
              <a:rPr lang="en-US" sz="1800" b="1" i="1" baseline="-25000" dirty="0">
                <a:solidFill>
                  <a:schemeClr val="tx2"/>
                </a:solidFill>
              </a:rPr>
              <a:t>, </a:t>
            </a:r>
            <a:r>
              <a:rPr lang="en-US" sz="1800" b="1" i="1" baseline="-25000" dirty="0" err="1">
                <a:solidFill>
                  <a:schemeClr val="tx2"/>
                </a:solidFill>
              </a:rPr>
              <a:t>ename</a:t>
            </a:r>
            <a:r>
              <a:rPr lang="en-US" sz="1800" b="1" i="1" baseline="-25000" dirty="0">
                <a:solidFill>
                  <a:schemeClr val="tx2"/>
                </a:solidFill>
              </a:rPr>
              <a:t>, salary </a:t>
            </a:r>
            <a:r>
              <a:rPr lang="en-US" sz="1800" b="1" dirty="0">
                <a:solidFill>
                  <a:schemeClr val="tx2"/>
                </a:solidFill>
              </a:rPr>
              <a:t>(</a:t>
            </a:r>
            <a:r>
              <a:rPr lang="en-IN" sz="1800" b="1" dirty="0" err="1">
                <a:solidFill>
                  <a:schemeClr val="tx2"/>
                </a:solidFill>
              </a:rPr>
              <a:t>σ</a:t>
            </a:r>
            <a:r>
              <a:rPr lang="en-IN" sz="1800" b="1" baseline="-25000" dirty="0" err="1">
                <a:solidFill>
                  <a:schemeClr val="tx2"/>
                </a:solidFill>
              </a:rPr>
              <a:t>dname</a:t>
            </a:r>
            <a:r>
              <a:rPr lang="en-IN" sz="1800" b="1" baseline="-25000" dirty="0">
                <a:solidFill>
                  <a:schemeClr val="tx2"/>
                </a:solidFill>
              </a:rPr>
              <a:t> = ‘sales’</a:t>
            </a:r>
            <a:r>
              <a:rPr lang="en-IN" sz="1800" b="1" dirty="0">
                <a:solidFill>
                  <a:schemeClr val="tx2"/>
                </a:solidFill>
              </a:rPr>
              <a:t> (</a:t>
            </a:r>
            <a:r>
              <a:rPr lang="en-IN" sz="1800" b="1" dirty="0" err="1">
                <a:solidFill>
                  <a:schemeClr val="tx2"/>
                </a:solidFill>
              </a:rPr>
              <a:t>σ</a:t>
            </a:r>
            <a:r>
              <a:rPr lang="en-IN" sz="1800" b="1" baseline="-25000" dirty="0" err="1">
                <a:solidFill>
                  <a:schemeClr val="tx2"/>
                </a:solidFill>
              </a:rPr>
              <a:t>emp.depno</a:t>
            </a:r>
            <a:r>
              <a:rPr lang="en-IN" sz="1800" b="1" baseline="-25000" dirty="0">
                <a:solidFill>
                  <a:schemeClr val="tx2"/>
                </a:solidFill>
              </a:rPr>
              <a:t> = </a:t>
            </a:r>
            <a:r>
              <a:rPr lang="en-IN" sz="1800" b="1" baseline="-25000" dirty="0" err="1">
                <a:solidFill>
                  <a:schemeClr val="tx2"/>
                </a:solidFill>
              </a:rPr>
              <a:t>dept.deptno</a:t>
            </a:r>
            <a:r>
              <a:rPr lang="en-IN" sz="1800" b="1" dirty="0">
                <a:solidFill>
                  <a:schemeClr val="tx2"/>
                </a:solidFill>
              </a:rPr>
              <a:t> (</a:t>
            </a:r>
            <a:r>
              <a:rPr lang="en-IN" sz="1800" b="1" dirty="0" err="1">
                <a:solidFill>
                  <a:schemeClr val="tx2"/>
                </a:solidFill>
              </a:rPr>
              <a:t>emp</a:t>
            </a:r>
            <a:r>
              <a:rPr lang="en-IN" sz="1800" b="1" dirty="0">
                <a:solidFill>
                  <a:schemeClr val="tx2"/>
                </a:solidFill>
              </a:rPr>
              <a:t> x </a:t>
            </a:r>
            <a:r>
              <a:rPr lang="en-IN" sz="1800" b="1" dirty="0" err="1">
                <a:solidFill>
                  <a:schemeClr val="tx2"/>
                </a:solidFill>
              </a:rPr>
              <a:t>dept</a:t>
            </a:r>
            <a:r>
              <a:rPr lang="en-IN" sz="1800" b="1" dirty="0">
                <a:solidFill>
                  <a:schemeClr val="tx2"/>
                </a:solidFill>
              </a:rPr>
              <a:t>)))</a:t>
            </a:r>
            <a:endParaRPr lang="en-IN" sz="1800" dirty="0"/>
          </a:p>
        </p:txBody>
      </p:sp>
      <p:sp>
        <p:nvSpPr>
          <p:cNvPr id="6" name="Rectangle 5"/>
          <p:cNvSpPr/>
          <p:nvPr/>
        </p:nvSpPr>
        <p:spPr>
          <a:xfrm>
            <a:off x="525780" y="2888010"/>
            <a:ext cx="1109919" cy="400110"/>
          </a:xfrm>
          <a:prstGeom prst="rect">
            <a:avLst/>
          </a:prstGeom>
        </p:spPr>
        <p:txBody>
          <a:bodyPr wrap="none">
            <a:spAutoFit/>
          </a:bodyPr>
          <a:lstStyle/>
          <a:p>
            <a:r>
              <a:rPr lang="en-IN" sz="2000" dirty="0">
                <a:ea typeface="Tahoma" pitchFamily="34" charset="0"/>
                <a:cs typeface="Tahoma" pitchFamily="34" charset="0"/>
              </a:rPr>
              <a:t>Instead,</a:t>
            </a:r>
            <a:endParaRPr lang="en-IN" sz="2000" dirty="0"/>
          </a:p>
        </p:txBody>
      </p:sp>
      <p:sp>
        <p:nvSpPr>
          <p:cNvPr id="7" name="Rectangle 6"/>
          <p:cNvSpPr/>
          <p:nvPr/>
        </p:nvSpPr>
        <p:spPr>
          <a:xfrm>
            <a:off x="525780" y="3429000"/>
            <a:ext cx="6865620" cy="400110"/>
          </a:xfrm>
          <a:prstGeom prst="rect">
            <a:avLst/>
          </a:prstGeom>
        </p:spPr>
        <p:txBody>
          <a:bodyPr wrap="square">
            <a:spAutoFit/>
          </a:bodyPr>
          <a:lstStyle/>
          <a:p>
            <a:r>
              <a:rPr lang="en-IN" sz="2000" b="1" dirty="0" err="1"/>
              <a:t>σ</a:t>
            </a:r>
            <a:r>
              <a:rPr lang="en-IN" sz="2000" b="1" baseline="-25000" dirty="0" err="1"/>
              <a:t>emp.depno</a:t>
            </a:r>
            <a:r>
              <a:rPr lang="en-IN" sz="2000" b="1" baseline="-25000" dirty="0"/>
              <a:t> = </a:t>
            </a:r>
            <a:r>
              <a:rPr lang="en-IN" sz="2000" b="1" baseline="-25000" dirty="0" err="1"/>
              <a:t>dept.deptno</a:t>
            </a:r>
            <a:r>
              <a:rPr lang="en-IN" sz="2000" b="1" dirty="0"/>
              <a:t> (</a:t>
            </a:r>
            <a:r>
              <a:rPr lang="en-IN" sz="2000" b="1" dirty="0" err="1"/>
              <a:t>emp</a:t>
            </a:r>
            <a:r>
              <a:rPr lang="en-IN" sz="2000" b="1" dirty="0"/>
              <a:t> x </a:t>
            </a:r>
            <a:r>
              <a:rPr lang="en-IN" sz="2000" b="1" dirty="0" err="1" smtClean="0"/>
              <a:t>dept</a:t>
            </a:r>
            <a:r>
              <a:rPr lang="en-IN" sz="2000" b="1" dirty="0" smtClean="0"/>
              <a:t>) </a:t>
            </a:r>
            <a:r>
              <a:rPr lang="en-IN" sz="2000" b="1" dirty="0"/>
              <a:t>= </a:t>
            </a:r>
            <a:r>
              <a:rPr lang="en-US" sz="2000" b="1" dirty="0" err="1">
                <a:solidFill>
                  <a:schemeClr val="accent2"/>
                </a:solidFill>
              </a:rPr>
              <a:t>Emp</a:t>
            </a:r>
            <a:r>
              <a:rPr lang="en-US" sz="2000" b="1" dirty="0">
                <a:solidFill>
                  <a:schemeClr val="accent2"/>
                </a:solidFill>
              </a:rPr>
              <a:t> </a:t>
            </a:r>
            <a:r>
              <a:rPr lang="en-IN" sz="2000" b="1" dirty="0">
                <a:solidFill>
                  <a:schemeClr val="accent2"/>
                </a:solidFill>
              </a:rPr>
              <a:t>⨝</a:t>
            </a:r>
            <a:r>
              <a:rPr lang="en-US" sz="2000" b="1" dirty="0">
                <a:solidFill>
                  <a:schemeClr val="accent2"/>
                </a:solidFill>
              </a:rPr>
              <a:t> </a:t>
            </a:r>
            <a:r>
              <a:rPr lang="en-US" sz="2000" b="1" dirty="0" err="1">
                <a:solidFill>
                  <a:schemeClr val="accent2"/>
                </a:solidFill>
              </a:rPr>
              <a:t>Dept</a:t>
            </a:r>
            <a:endParaRPr lang="en-IN" sz="2000" dirty="0">
              <a:solidFill>
                <a:schemeClr val="accent2"/>
              </a:solidFill>
            </a:endParaRPr>
          </a:p>
        </p:txBody>
      </p:sp>
      <p:sp>
        <p:nvSpPr>
          <p:cNvPr id="8" name="Rectangle 7"/>
          <p:cNvSpPr/>
          <p:nvPr/>
        </p:nvSpPr>
        <p:spPr>
          <a:xfrm>
            <a:off x="533400" y="4191000"/>
            <a:ext cx="7620000" cy="707886"/>
          </a:xfrm>
          <a:prstGeom prst="rect">
            <a:avLst/>
          </a:prstGeom>
        </p:spPr>
        <p:txBody>
          <a:bodyPr wrap="square">
            <a:spAutoFit/>
          </a:bodyPr>
          <a:lstStyle/>
          <a:p>
            <a:r>
              <a:rPr lang="en-US" sz="2000" b="1" dirty="0">
                <a:solidFill>
                  <a:schemeClr val="accent6">
                    <a:lumMod val="50000"/>
                  </a:schemeClr>
                </a:solidFill>
                <a:sym typeface="Symbol" pitchFamily="18" charset="2"/>
              </a:rPr>
              <a:t></a:t>
            </a:r>
            <a:r>
              <a:rPr lang="en-US" sz="2000" b="1" i="1" baseline="-25000" dirty="0" err="1">
                <a:solidFill>
                  <a:schemeClr val="accent6">
                    <a:lumMod val="50000"/>
                  </a:schemeClr>
                </a:solidFill>
              </a:rPr>
              <a:t>empno</a:t>
            </a:r>
            <a:r>
              <a:rPr lang="en-US" sz="2000" b="1" i="1" baseline="-25000" dirty="0">
                <a:solidFill>
                  <a:schemeClr val="accent6">
                    <a:lumMod val="50000"/>
                  </a:schemeClr>
                </a:solidFill>
              </a:rPr>
              <a:t>, </a:t>
            </a:r>
            <a:r>
              <a:rPr lang="en-US" sz="2000" b="1" i="1" baseline="-25000" dirty="0" err="1">
                <a:solidFill>
                  <a:schemeClr val="accent6">
                    <a:lumMod val="50000"/>
                  </a:schemeClr>
                </a:solidFill>
              </a:rPr>
              <a:t>ename</a:t>
            </a:r>
            <a:r>
              <a:rPr lang="en-US" sz="2000" b="1" i="1" baseline="-25000" dirty="0">
                <a:solidFill>
                  <a:schemeClr val="accent6">
                    <a:lumMod val="50000"/>
                  </a:schemeClr>
                </a:solidFill>
              </a:rPr>
              <a:t>, salary </a:t>
            </a:r>
            <a:r>
              <a:rPr lang="en-US" sz="2000" b="1" dirty="0">
                <a:solidFill>
                  <a:schemeClr val="accent6">
                    <a:lumMod val="50000"/>
                  </a:schemeClr>
                </a:solidFill>
              </a:rPr>
              <a:t>(</a:t>
            </a:r>
            <a:r>
              <a:rPr lang="en-IN" sz="2000" b="1" dirty="0" err="1">
                <a:solidFill>
                  <a:schemeClr val="accent6">
                    <a:lumMod val="50000"/>
                  </a:schemeClr>
                </a:solidFill>
              </a:rPr>
              <a:t>σ</a:t>
            </a:r>
            <a:r>
              <a:rPr lang="en-IN" sz="2000" b="1" baseline="-25000" dirty="0" err="1">
                <a:solidFill>
                  <a:schemeClr val="accent6">
                    <a:lumMod val="50000"/>
                  </a:schemeClr>
                </a:solidFill>
              </a:rPr>
              <a:t>dname</a:t>
            </a:r>
            <a:r>
              <a:rPr lang="en-IN" sz="2000" b="1" baseline="-25000" dirty="0">
                <a:solidFill>
                  <a:schemeClr val="accent6">
                    <a:lumMod val="50000"/>
                  </a:schemeClr>
                </a:solidFill>
              </a:rPr>
              <a:t> = ‘sales’</a:t>
            </a:r>
            <a:r>
              <a:rPr lang="en-IN" sz="2000" b="1" dirty="0">
                <a:solidFill>
                  <a:schemeClr val="accent6">
                    <a:lumMod val="50000"/>
                  </a:schemeClr>
                </a:solidFill>
              </a:rPr>
              <a:t> (</a:t>
            </a:r>
            <a:r>
              <a:rPr lang="en-US" sz="2000" b="1" dirty="0" err="1">
                <a:solidFill>
                  <a:schemeClr val="accent6">
                    <a:lumMod val="50000"/>
                  </a:schemeClr>
                </a:solidFill>
              </a:rPr>
              <a:t>Emp</a:t>
            </a:r>
            <a:r>
              <a:rPr lang="en-US" sz="2000" b="1" dirty="0">
                <a:solidFill>
                  <a:schemeClr val="accent6">
                    <a:lumMod val="50000"/>
                  </a:schemeClr>
                </a:solidFill>
              </a:rPr>
              <a:t> </a:t>
            </a:r>
            <a:r>
              <a:rPr lang="en-IN" sz="2000" b="1" dirty="0">
                <a:solidFill>
                  <a:schemeClr val="accent6">
                    <a:lumMod val="50000"/>
                  </a:schemeClr>
                </a:solidFill>
              </a:rPr>
              <a:t>⨝</a:t>
            </a:r>
            <a:r>
              <a:rPr lang="en-US" sz="2000" b="1" dirty="0">
                <a:solidFill>
                  <a:schemeClr val="accent6">
                    <a:lumMod val="50000"/>
                  </a:schemeClr>
                </a:solidFill>
              </a:rPr>
              <a:t> </a:t>
            </a:r>
            <a:r>
              <a:rPr lang="en-US" sz="2000" b="1" dirty="0" err="1">
                <a:solidFill>
                  <a:schemeClr val="accent6">
                    <a:lumMod val="50000"/>
                  </a:schemeClr>
                </a:solidFill>
              </a:rPr>
              <a:t>Dept</a:t>
            </a:r>
            <a:r>
              <a:rPr lang="en-IN" sz="2000" b="1" dirty="0">
                <a:solidFill>
                  <a:schemeClr val="accent6">
                    <a:lumMod val="50000"/>
                  </a:schemeClr>
                </a:solidFill>
              </a:rPr>
              <a:t>))</a:t>
            </a:r>
            <a:r>
              <a:rPr lang="en-IN" sz="2000" b="1" dirty="0"/>
              <a:t/>
            </a:r>
            <a:br>
              <a:rPr lang="en-IN" sz="2000" b="1" dirty="0"/>
            </a:br>
            <a:endParaRPr lang="en-IN" sz="2000" dirty="0"/>
          </a:p>
        </p:txBody>
      </p:sp>
    </p:spTree>
    <p:extLst>
      <p:ext uri="{BB962C8B-B14F-4D97-AF65-F5344CB8AC3E}">
        <p14:creationId xmlns:p14="http://schemas.microsoft.com/office/powerpoint/2010/main" val="363056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26</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joins</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6145272"/>
          </a:xfrm>
          <a:prstGeom prst="rect">
            <a:avLst/>
          </a:prstGeom>
        </p:spPr>
        <p:txBody>
          <a:bodyPr wrap="square">
            <a:spAutoFit/>
          </a:bodyPr>
          <a:lstStyle/>
          <a:p>
            <a:pPr marL="285750" indent="-285750">
              <a:buFont typeface="Wingdings" pitchFamily="2" charset="2"/>
              <a:buChar char="Ø"/>
            </a:pPr>
            <a:r>
              <a:rPr lang="en-US" sz="2000" dirty="0" smtClean="0">
                <a:sym typeface="Symbol" pitchFamily="18" charset="2"/>
              </a:rPr>
              <a:t>Example 2: Find employee name, salary, </a:t>
            </a:r>
            <a:r>
              <a:rPr lang="en-US" sz="2000" dirty="0" err="1" smtClean="0">
                <a:sym typeface="Symbol" pitchFamily="18" charset="2"/>
              </a:rPr>
              <a:t>dname</a:t>
            </a:r>
            <a:r>
              <a:rPr lang="en-US" sz="2000" dirty="0" smtClean="0">
                <a:sym typeface="Symbol" pitchFamily="18" charset="2"/>
              </a:rPr>
              <a:t> for all employees as well as those employees who have not been assigned any department.</a:t>
            </a:r>
            <a:endParaRPr lang="en-US" sz="2000" b="1" dirty="0">
              <a:sym typeface="Symbol" pitchFamily="18" charset="2"/>
            </a:endParaRPr>
          </a:p>
          <a:p>
            <a:pPr marL="285750" indent="-285750">
              <a:buFont typeface="Wingdings" pitchFamily="2" charset="2"/>
              <a:buChar char="Ø"/>
            </a:pPr>
            <a:endParaRPr lang="en-US" sz="2000" b="1" dirty="0" smtClean="0">
              <a:sym typeface="Symbol" pitchFamily="18" charset="2"/>
            </a:endParaRPr>
          </a:p>
          <a:p>
            <a:r>
              <a:rPr lang="en-US" sz="2000" b="1" dirty="0" smtClean="0">
                <a:sym typeface="Symbol" pitchFamily="18" charset="2"/>
              </a:rPr>
              <a:t>	</a:t>
            </a:r>
            <a:r>
              <a:rPr lang="en-US" sz="2000" b="1" i="1" baseline="-25000" dirty="0" err="1" smtClean="0"/>
              <a:t>ename,sal,dname</a:t>
            </a:r>
            <a:r>
              <a:rPr lang="en-US" sz="2000" b="1" dirty="0" smtClean="0"/>
              <a:t> (</a:t>
            </a:r>
            <a:r>
              <a:rPr lang="en-US" sz="2000" b="1" dirty="0" err="1" smtClean="0"/>
              <a:t>Emp</a:t>
            </a:r>
            <a:r>
              <a:rPr lang="en-US" sz="2000" b="1" dirty="0" smtClean="0"/>
              <a:t> </a:t>
            </a:r>
            <a:r>
              <a:rPr lang="en-IN" sz="2000" b="1" dirty="0"/>
              <a:t>⟕</a:t>
            </a:r>
            <a:r>
              <a:rPr lang="en-US" sz="2000" b="1" dirty="0" smtClean="0"/>
              <a:t> </a:t>
            </a:r>
            <a:r>
              <a:rPr lang="en-US" sz="2000" b="1" dirty="0" err="1" smtClean="0"/>
              <a:t>Dept</a:t>
            </a:r>
            <a:r>
              <a:rPr lang="en-US" sz="2000" b="1" dirty="0" smtClean="0"/>
              <a:t>)</a:t>
            </a:r>
          </a:p>
          <a:p>
            <a:endParaRPr lang="en-US" sz="2000" b="1" dirty="0" smtClean="0"/>
          </a:p>
          <a:p>
            <a:pPr marL="285750" indent="-285750">
              <a:buFont typeface="Wingdings" pitchFamily="2" charset="2"/>
              <a:buChar char="Ø"/>
            </a:pPr>
            <a:r>
              <a:rPr lang="en-US" sz="2000" dirty="0">
                <a:sym typeface="Symbol" pitchFamily="18" charset="2"/>
              </a:rPr>
              <a:t>Example </a:t>
            </a:r>
            <a:r>
              <a:rPr lang="en-US" sz="2000" dirty="0" smtClean="0">
                <a:sym typeface="Symbol" pitchFamily="18" charset="2"/>
              </a:rPr>
              <a:t>3: </a:t>
            </a:r>
            <a:r>
              <a:rPr lang="en-US" sz="2000" dirty="0">
                <a:sym typeface="Symbol" pitchFamily="18" charset="2"/>
              </a:rPr>
              <a:t>Find </a:t>
            </a:r>
            <a:r>
              <a:rPr lang="en-US" sz="2000" dirty="0" err="1" smtClean="0">
                <a:sym typeface="Symbol" pitchFamily="18" charset="2"/>
              </a:rPr>
              <a:t>ename</a:t>
            </a:r>
            <a:r>
              <a:rPr lang="en-US" sz="2000" dirty="0" smtClean="0">
                <a:sym typeface="Symbol" pitchFamily="18" charset="2"/>
              </a:rPr>
              <a:t>, </a:t>
            </a:r>
            <a:r>
              <a:rPr lang="en-US" sz="2000" dirty="0" err="1" smtClean="0">
                <a:sym typeface="Symbol" pitchFamily="18" charset="2"/>
              </a:rPr>
              <a:t>dname</a:t>
            </a:r>
            <a:r>
              <a:rPr lang="en-US" sz="2000" dirty="0">
                <a:sym typeface="Symbol" pitchFamily="18" charset="2"/>
              </a:rPr>
              <a:t>, salary for all employees as well as those </a:t>
            </a:r>
            <a:r>
              <a:rPr lang="en-US" sz="2000" dirty="0" smtClean="0">
                <a:sym typeface="Symbol" pitchFamily="18" charset="2"/>
              </a:rPr>
              <a:t>departments where no employees are working.</a:t>
            </a:r>
            <a:endParaRPr lang="en-US" sz="2000" b="1" dirty="0">
              <a:sym typeface="Symbol" pitchFamily="18" charset="2"/>
            </a:endParaRPr>
          </a:p>
          <a:p>
            <a:pPr marL="285750" indent="-285750">
              <a:buFont typeface="Wingdings" pitchFamily="2" charset="2"/>
              <a:buChar char="Ø"/>
            </a:pPr>
            <a:endParaRPr lang="en-US" sz="2000" b="1" dirty="0">
              <a:sym typeface="Symbol" pitchFamily="18" charset="2"/>
            </a:endParaRPr>
          </a:p>
          <a:p>
            <a:r>
              <a:rPr lang="en-US" sz="2000" b="1" dirty="0">
                <a:sym typeface="Symbol" pitchFamily="18" charset="2"/>
              </a:rPr>
              <a:t>	</a:t>
            </a:r>
            <a:r>
              <a:rPr lang="en-US" sz="2000" b="1" i="1" baseline="-25000" dirty="0" err="1"/>
              <a:t>ename</a:t>
            </a:r>
            <a:r>
              <a:rPr lang="en-US" sz="2000" b="1" i="1" baseline="-25000" dirty="0" smtClean="0"/>
              <a:t>, </a:t>
            </a:r>
            <a:r>
              <a:rPr lang="en-US" sz="2000" b="1" i="1" baseline="-25000" dirty="0" err="1" smtClean="0"/>
              <a:t>dname</a:t>
            </a:r>
            <a:r>
              <a:rPr lang="en-US" sz="2000" b="1" i="1" baseline="-25000" dirty="0" smtClean="0"/>
              <a:t>, </a:t>
            </a:r>
            <a:r>
              <a:rPr lang="en-US" sz="2000" b="1" i="1" baseline="-25000" dirty="0" err="1" smtClean="0"/>
              <a:t>sal</a:t>
            </a:r>
            <a:r>
              <a:rPr lang="en-US" sz="2000" b="1" dirty="0" smtClean="0"/>
              <a:t> </a:t>
            </a:r>
            <a:r>
              <a:rPr lang="en-US" sz="2000" b="1" dirty="0"/>
              <a:t>(</a:t>
            </a:r>
            <a:r>
              <a:rPr lang="en-US" sz="2000" b="1" dirty="0" err="1"/>
              <a:t>Emp</a:t>
            </a:r>
            <a:r>
              <a:rPr lang="en-US" sz="2000" b="1" dirty="0"/>
              <a:t> </a:t>
            </a:r>
            <a:r>
              <a:rPr lang="en-IN" sz="2000" b="1" dirty="0"/>
              <a:t>⟖</a:t>
            </a:r>
            <a:r>
              <a:rPr lang="en-US" sz="2000" b="1" dirty="0" smtClean="0"/>
              <a:t> </a:t>
            </a:r>
            <a:r>
              <a:rPr lang="en-US" sz="2000" b="1" dirty="0" err="1"/>
              <a:t>Dept</a:t>
            </a:r>
            <a:r>
              <a:rPr lang="en-US" sz="2000" b="1" dirty="0" smtClean="0"/>
              <a:t>)</a:t>
            </a:r>
          </a:p>
          <a:p>
            <a:endParaRPr lang="en-US" sz="2000" b="1" dirty="0" smtClean="0"/>
          </a:p>
          <a:p>
            <a:pPr marL="285750" indent="-285750">
              <a:spcAft>
                <a:spcPts val="800"/>
              </a:spcAft>
              <a:buFont typeface="Wingdings" pitchFamily="2" charset="2"/>
              <a:buChar char="Ø"/>
            </a:pPr>
            <a:r>
              <a:rPr lang="en-US" sz="2000" dirty="0">
                <a:sym typeface="Symbol" pitchFamily="18" charset="2"/>
              </a:rPr>
              <a:t>Example </a:t>
            </a:r>
            <a:r>
              <a:rPr lang="en-US" sz="2000" dirty="0" smtClean="0">
                <a:sym typeface="Symbol" pitchFamily="18" charset="2"/>
              </a:rPr>
              <a:t>4: </a:t>
            </a:r>
            <a:r>
              <a:rPr lang="en-US" sz="2000" dirty="0">
                <a:sym typeface="Symbol" pitchFamily="18" charset="2"/>
              </a:rPr>
              <a:t>Find </a:t>
            </a:r>
            <a:r>
              <a:rPr lang="en-US" sz="2000" dirty="0" smtClean="0">
                <a:sym typeface="Symbol" pitchFamily="18" charset="2"/>
              </a:rPr>
              <a:t>details of all employees and departments they are working in </a:t>
            </a:r>
            <a:r>
              <a:rPr lang="en-US" sz="2000" dirty="0">
                <a:sym typeface="Symbol" pitchFamily="18" charset="2"/>
              </a:rPr>
              <a:t>as well as those </a:t>
            </a:r>
            <a:r>
              <a:rPr lang="en-US" sz="2000" dirty="0" smtClean="0">
                <a:sym typeface="Symbol" pitchFamily="18" charset="2"/>
              </a:rPr>
              <a:t>employees who have not been assigned any department and those departments </a:t>
            </a:r>
            <a:r>
              <a:rPr lang="en-US" sz="2000" dirty="0">
                <a:sym typeface="Symbol" pitchFamily="18" charset="2"/>
              </a:rPr>
              <a:t>where no employees are working.</a:t>
            </a:r>
            <a:endParaRPr lang="en-US" sz="2000" b="1" dirty="0">
              <a:sym typeface="Symbol" pitchFamily="18" charset="2"/>
            </a:endParaRPr>
          </a:p>
          <a:p>
            <a:pPr>
              <a:spcAft>
                <a:spcPts val="800"/>
              </a:spcAft>
            </a:pPr>
            <a:r>
              <a:rPr lang="en-US" sz="2000" b="1" dirty="0">
                <a:sym typeface="Symbol" pitchFamily="18" charset="2"/>
              </a:rPr>
              <a:t>	</a:t>
            </a:r>
            <a:r>
              <a:rPr lang="en-US" sz="2000" b="1" dirty="0" smtClean="0">
                <a:sym typeface="Symbol" pitchFamily="18" charset="2"/>
              </a:rPr>
              <a:t>	</a:t>
            </a:r>
            <a:r>
              <a:rPr lang="en-US" sz="2000" b="1" dirty="0" err="1" smtClean="0"/>
              <a:t>Emp</a:t>
            </a:r>
            <a:r>
              <a:rPr lang="en-US" sz="2000" b="1" dirty="0" smtClean="0"/>
              <a:t> </a:t>
            </a:r>
            <a:r>
              <a:rPr lang="en-IN" sz="2000" b="1" dirty="0"/>
              <a:t>⟗</a:t>
            </a:r>
            <a:r>
              <a:rPr lang="en-US" sz="2000" b="1" dirty="0" smtClean="0"/>
              <a:t> </a:t>
            </a:r>
            <a:r>
              <a:rPr lang="en-US" sz="2000" b="1" dirty="0" err="1" smtClean="0"/>
              <a:t>Dept</a:t>
            </a:r>
            <a:endParaRPr lang="en-US" sz="2000" b="1" dirty="0"/>
          </a:p>
          <a:p>
            <a:endParaRPr lang="en-US" sz="2000" b="1" dirty="0"/>
          </a:p>
          <a:p>
            <a:endParaRPr lang="en-US" sz="2000" b="1" dirty="0" smtClean="0"/>
          </a:p>
          <a:p>
            <a:endParaRPr lang="en-US" sz="2000" dirty="0"/>
          </a:p>
        </p:txBody>
      </p:sp>
    </p:spTree>
    <p:extLst>
      <p:ext uri="{BB962C8B-B14F-4D97-AF65-F5344CB8AC3E}">
        <p14:creationId xmlns:p14="http://schemas.microsoft.com/office/powerpoint/2010/main" val="2486675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27</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division</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4899803"/>
          </a:xfrm>
          <a:prstGeom prst="rect">
            <a:avLst/>
          </a:prstGeom>
        </p:spPr>
        <p:txBody>
          <a:bodyPr wrap="square">
            <a:spAutoFit/>
          </a:bodyPr>
          <a:lstStyle/>
          <a:p>
            <a:pPr marL="342900" indent="-342900">
              <a:buSzPct val="100000"/>
              <a:buFont typeface="Wingdings" pitchFamily="2" charset="2"/>
              <a:buChar char="Ø"/>
            </a:pPr>
            <a:r>
              <a:rPr lang="en-US" sz="2000" dirty="0"/>
              <a:t>Notation: </a:t>
            </a:r>
            <a:r>
              <a:rPr lang="en-US" sz="2000" dirty="0" smtClean="0"/>
              <a:t>r </a:t>
            </a:r>
            <a:r>
              <a:rPr lang="en-US" sz="2000" b="1" dirty="0">
                <a:sym typeface="Symbol"/>
              </a:rPr>
              <a:t></a:t>
            </a:r>
            <a:r>
              <a:rPr lang="en-US" sz="2000" dirty="0" smtClean="0"/>
              <a:t> s or r / s</a:t>
            </a:r>
            <a:endParaRPr lang="en-US" sz="2000" dirty="0"/>
          </a:p>
          <a:p>
            <a:pPr marL="342900" indent="-342900">
              <a:buSzPct val="100000"/>
              <a:buFont typeface="Wingdings" pitchFamily="2" charset="2"/>
              <a:buChar char="Ø"/>
            </a:pPr>
            <a:r>
              <a:rPr lang="en-US" sz="2000" dirty="0"/>
              <a:t>Suited to queries that include the phrase </a:t>
            </a:r>
            <a:r>
              <a:rPr lang="en-US" sz="2000" b="1" dirty="0">
                <a:solidFill>
                  <a:schemeClr val="accent2"/>
                </a:solidFill>
              </a:rPr>
              <a:t>“for all”</a:t>
            </a:r>
            <a:r>
              <a:rPr lang="en-US" sz="2000" dirty="0"/>
              <a:t>.</a:t>
            </a:r>
          </a:p>
          <a:p>
            <a:pPr marL="342900" indent="-342900">
              <a:lnSpc>
                <a:spcPct val="120000"/>
              </a:lnSpc>
              <a:buSzPct val="100000"/>
              <a:buFont typeface="Wingdings" pitchFamily="2" charset="2"/>
              <a:buChar char="Ø"/>
            </a:pPr>
            <a:r>
              <a:rPr lang="en-US" sz="2000" dirty="0" smtClean="0"/>
              <a:t>Let </a:t>
            </a:r>
            <a:r>
              <a:rPr lang="en-US" sz="2000" i="1" dirty="0" smtClean="0"/>
              <a:t>r</a:t>
            </a:r>
            <a:r>
              <a:rPr lang="en-US" sz="2000" dirty="0" smtClean="0"/>
              <a:t> and </a:t>
            </a:r>
            <a:r>
              <a:rPr lang="en-US" sz="2000" i="1" dirty="0" smtClean="0"/>
              <a:t>s</a:t>
            </a:r>
            <a:r>
              <a:rPr lang="en-US" sz="2000" dirty="0" smtClean="0"/>
              <a:t> be relations on schemas </a:t>
            </a:r>
            <a:r>
              <a:rPr lang="en-US" sz="2000" i="1" dirty="0" smtClean="0"/>
              <a:t>R</a:t>
            </a:r>
            <a:r>
              <a:rPr lang="en-US" sz="2000" dirty="0" smtClean="0"/>
              <a:t> and </a:t>
            </a:r>
            <a:r>
              <a:rPr lang="en-US" sz="2000" i="1" dirty="0" smtClean="0"/>
              <a:t>S</a:t>
            </a:r>
            <a:r>
              <a:rPr lang="en-US" sz="2000" dirty="0" smtClean="0"/>
              <a:t> respectively where</a:t>
            </a:r>
          </a:p>
          <a:p>
            <a:pPr lvl="1">
              <a:lnSpc>
                <a:spcPct val="110000"/>
              </a:lnSpc>
            </a:pPr>
            <a:r>
              <a:rPr lang="en-US" sz="2000" i="1" dirty="0" smtClean="0"/>
              <a:t>R</a:t>
            </a:r>
            <a:r>
              <a:rPr lang="en-US" sz="2000" dirty="0" smtClean="0"/>
              <a:t> </a:t>
            </a:r>
            <a:r>
              <a:rPr lang="en-US" sz="2000" dirty="0"/>
              <a:t>= (</a:t>
            </a:r>
            <a:r>
              <a:rPr lang="en-US" sz="2000" i="1" dirty="0"/>
              <a:t>A</a:t>
            </a:r>
            <a:r>
              <a:rPr lang="en-US" sz="2000" baseline="-25000" dirty="0"/>
              <a:t>1</a:t>
            </a:r>
            <a:r>
              <a:rPr lang="en-US" sz="2000" dirty="0"/>
              <a:t>, …, </a:t>
            </a:r>
            <a:r>
              <a:rPr lang="en-US" sz="2000" i="1" dirty="0"/>
              <a:t>A</a:t>
            </a:r>
            <a:r>
              <a:rPr lang="en-US" sz="2000" i="1" baseline="-25000" dirty="0"/>
              <a:t>m </a:t>
            </a:r>
            <a:r>
              <a:rPr lang="en-US" sz="2000" dirty="0"/>
              <a:t>, </a:t>
            </a:r>
            <a:r>
              <a:rPr lang="en-US" sz="2000" i="1" dirty="0"/>
              <a:t>B</a:t>
            </a:r>
            <a:r>
              <a:rPr lang="en-US" sz="2000" baseline="-25000" dirty="0"/>
              <a:t>1</a:t>
            </a:r>
            <a:r>
              <a:rPr lang="en-US" sz="2000" dirty="0"/>
              <a:t>, …, </a:t>
            </a:r>
            <a:r>
              <a:rPr lang="en-US" sz="2000" i="1" dirty="0" err="1"/>
              <a:t>B</a:t>
            </a:r>
            <a:r>
              <a:rPr lang="en-US" sz="2000" i="1" baseline="-25000" dirty="0" err="1"/>
              <a:t>n</a:t>
            </a:r>
            <a:r>
              <a:rPr lang="en-US" sz="2000" i="1" baseline="-25000" dirty="0"/>
              <a:t> </a:t>
            </a:r>
            <a:r>
              <a:rPr lang="en-US" sz="2000" dirty="0" smtClean="0"/>
              <a:t>)         </a:t>
            </a:r>
            <a:r>
              <a:rPr lang="en-US" sz="2000" dirty="0" smtClean="0">
                <a:solidFill>
                  <a:schemeClr val="accent5">
                    <a:lumMod val="75000"/>
                  </a:schemeClr>
                </a:solidFill>
              </a:rPr>
              <a:t>(</a:t>
            </a:r>
            <a:r>
              <a:rPr lang="en-US" sz="2000" i="1" dirty="0">
                <a:solidFill>
                  <a:schemeClr val="accent5">
                    <a:lumMod val="75000"/>
                  </a:schemeClr>
                </a:solidFill>
              </a:rPr>
              <a:t>A</a:t>
            </a:r>
            <a:r>
              <a:rPr lang="en-US" sz="2000" baseline="-25000" dirty="0">
                <a:solidFill>
                  <a:schemeClr val="accent5">
                    <a:lumMod val="75000"/>
                  </a:schemeClr>
                </a:solidFill>
              </a:rPr>
              <a:t>1</a:t>
            </a:r>
            <a:r>
              <a:rPr lang="en-US" sz="2000" dirty="0">
                <a:solidFill>
                  <a:schemeClr val="accent5">
                    <a:lumMod val="75000"/>
                  </a:schemeClr>
                </a:solidFill>
              </a:rPr>
              <a:t>, …, </a:t>
            </a:r>
            <a:r>
              <a:rPr lang="en-US" sz="2000" i="1" dirty="0">
                <a:solidFill>
                  <a:schemeClr val="accent5">
                    <a:lumMod val="75000"/>
                  </a:schemeClr>
                </a:solidFill>
              </a:rPr>
              <a:t>B</a:t>
            </a:r>
            <a:r>
              <a:rPr lang="en-US" sz="2000" baseline="-25000" dirty="0">
                <a:solidFill>
                  <a:schemeClr val="accent5">
                    <a:lumMod val="75000"/>
                  </a:schemeClr>
                </a:solidFill>
              </a:rPr>
              <a:t>1</a:t>
            </a:r>
            <a:r>
              <a:rPr lang="en-US" sz="2000" dirty="0">
                <a:solidFill>
                  <a:schemeClr val="accent5">
                    <a:lumMod val="75000"/>
                  </a:schemeClr>
                </a:solidFill>
              </a:rPr>
              <a:t>, …) are </a:t>
            </a:r>
            <a:r>
              <a:rPr lang="en-US" sz="2000" dirty="0" smtClean="0">
                <a:solidFill>
                  <a:schemeClr val="accent5">
                    <a:lumMod val="75000"/>
                  </a:schemeClr>
                </a:solidFill>
              </a:rPr>
              <a:t>columns </a:t>
            </a:r>
            <a:endParaRPr lang="en-US" sz="2000" dirty="0">
              <a:solidFill>
                <a:schemeClr val="accent5">
                  <a:lumMod val="75000"/>
                </a:schemeClr>
              </a:solidFill>
            </a:endParaRPr>
          </a:p>
          <a:p>
            <a:pPr lvl="1">
              <a:lnSpc>
                <a:spcPct val="110000"/>
              </a:lnSpc>
            </a:pPr>
            <a:r>
              <a:rPr lang="en-US" sz="2000" i="1" dirty="0"/>
              <a:t>S</a:t>
            </a:r>
            <a:r>
              <a:rPr lang="en-US" sz="2000" dirty="0"/>
              <a:t> = (</a:t>
            </a:r>
            <a:r>
              <a:rPr lang="en-US" sz="2000" i="1" dirty="0"/>
              <a:t>B</a:t>
            </a:r>
            <a:r>
              <a:rPr lang="en-US" sz="2000" baseline="-25000" dirty="0"/>
              <a:t>1</a:t>
            </a:r>
            <a:r>
              <a:rPr lang="en-US" sz="2000" dirty="0"/>
              <a:t>, …, </a:t>
            </a:r>
            <a:r>
              <a:rPr lang="en-US" sz="2000" i="1" dirty="0" err="1"/>
              <a:t>B</a:t>
            </a:r>
            <a:r>
              <a:rPr lang="en-US" sz="2000" i="1" baseline="-25000" dirty="0" err="1"/>
              <a:t>n</a:t>
            </a:r>
            <a:r>
              <a:rPr lang="en-US" sz="2000" dirty="0" smtClean="0"/>
              <a:t>) </a:t>
            </a:r>
            <a:endParaRPr lang="en-US" sz="2000" dirty="0"/>
          </a:p>
          <a:p>
            <a:pPr lvl="1">
              <a:lnSpc>
                <a:spcPct val="110000"/>
              </a:lnSpc>
            </a:pPr>
            <a:r>
              <a:rPr lang="en-US" sz="2000" dirty="0"/>
              <a:t>The result of </a:t>
            </a:r>
            <a:r>
              <a:rPr lang="en-US" sz="2000" dirty="0" smtClean="0"/>
              <a:t> r </a:t>
            </a:r>
            <a:r>
              <a:rPr lang="en-US" sz="2000" dirty="0" smtClean="0">
                <a:sym typeface="Symbol" pitchFamily="18" charset="2"/>
              </a:rPr>
              <a:t> s is </a:t>
            </a:r>
            <a:r>
              <a:rPr lang="en-US" sz="2000" dirty="0">
                <a:sym typeface="Symbol" pitchFamily="18" charset="2"/>
              </a:rPr>
              <a:t>a relation on </a:t>
            </a:r>
            <a:r>
              <a:rPr lang="en-US" sz="2000" dirty="0" smtClean="0">
                <a:sym typeface="Symbol" pitchFamily="18" charset="2"/>
              </a:rPr>
              <a:t>schema</a:t>
            </a:r>
            <a:endParaRPr lang="en-US" sz="2000" dirty="0">
              <a:sym typeface="Symbol" pitchFamily="18" charset="2"/>
            </a:endParaRPr>
          </a:p>
          <a:p>
            <a:pPr lvl="1">
              <a:lnSpc>
                <a:spcPct val="110000"/>
              </a:lnSpc>
            </a:pPr>
            <a:r>
              <a:rPr lang="en-US" sz="2000" i="1" dirty="0" smtClean="0">
                <a:sym typeface="Symbol" pitchFamily="18" charset="2"/>
              </a:rPr>
              <a:t>		R</a:t>
            </a:r>
            <a:r>
              <a:rPr lang="en-US" sz="2000" dirty="0" smtClean="0">
                <a:sym typeface="Symbol" pitchFamily="18" charset="2"/>
              </a:rPr>
              <a:t> </a:t>
            </a:r>
            <a:r>
              <a:rPr lang="en-US" sz="2400" dirty="0">
                <a:sym typeface="Symbol" pitchFamily="18" charset="2"/>
              </a:rPr>
              <a:t>–</a:t>
            </a:r>
            <a:r>
              <a:rPr lang="en-US" sz="2000" dirty="0" smtClean="0">
                <a:sym typeface="Symbol" pitchFamily="18" charset="2"/>
              </a:rPr>
              <a:t> </a:t>
            </a:r>
            <a:r>
              <a:rPr lang="en-US" sz="2000" i="1" dirty="0">
                <a:sym typeface="Symbol" pitchFamily="18" charset="2"/>
              </a:rPr>
              <a:t>S </a:t>
            </a:r>
            <a:r>
              <a:rPr lang="en-US" sz="2000" dirty="0">
                <a:sym typeface="Symbol" pitchFamily="18" charset="2"/>
              </a:rPr>
              <a:t>= (</a:t>
            </a:r>
            <a:r>
              <a:rPr lang="en-US" sz="2000" i="1" dirty="0">
                <a:sym typeface="Symbol" pitchFamily="18" charset="2"/>
              </a:rPr>
              <a:t>A</a:t>
            </a:r>
            <a:r>
              <a:rPr lang="en-US" sz="2000" baseline="-25000" dirty="0">
                <a:sym typeface="Symbol" pitchFamily="18" charset="2"/>
              </a:rPr>
              <a:t>1</a:t>
            </a:r>
            <a:r>
              <a:rPr lang="en-US" sz="2000" dirty="0">
                <a:sym typeface="Symbol" pitchFamily="18" charset="2"/>
              </a:rPr>
              <a:t>, …, </a:t>
            </a:r>
            <a:r>
              <a:rPr lang="en-US" sz="2000" i="1" dirty="0">
                <a:sym typeface="Symbol" pitchFamily="18" charset="2"/>
              </a:rPr>
              <a:t>A</a:t>
            </a:r>
            <a:r>
              <a:rPr lang="en-US" sz="2000" i="1" baseline="-25000" dirty="0">
                <a:sym typeface="Symbol" pitchFamily="18" charset="2"/>
              </a:rPr>
              <a:t>m</a:t>
            </a:r>
            <a:r>
              <a:rPr lang="en-US" sz="2000" dirty="0">
                <a:sym typeface="Symbol" pitchFamily="18" charset="2"/>
              </a:rPr>
              <a:t>)</a:t>
            </a:r>
          </a:p>
          <a:p>
            <a:pPr lvl="1">
              <a:lnSpc>
                <a:spcPct val="130000"/>
              </a:lnSpc>
            </a:pPr>
            <a:r>
              <a:rPr lang="en-US" sz="2000" dirty="0">
                <a:sym typeface="Symbol" pitchFamily="18" charset="2"/>
              </a:rPr>
              <a:t>		</a:t>
            </a:r>
            <a:r>
              <a:rPr lang="en-US" sz="2000" i="1" dirty="0" smtClean="0">
                <a:sym typeface="Symbol" pitchFamily="18" charset="2"/>
              </a:rPr>
              <a:t>r </a:t>
            </a:r>
            <a:r>
              <a:rPr lang="en-US" sz="2000" dirty="0" smtClean="0">
                <a:sym typeface="Symbol" pitchFamily="18" charset="2"/>
              </a:rPr>
              <a:t> </a:t>
            </a:r>
            <a:r>
              <a:rPr lang="en-US" sz="2000" i="1" dirty="0" smtClean="0">
                <a:sym typeface="Symbol" pitchFamily="18" charset="2"/>
              </a:rPr>
              <a:t>s</a:t>
            </a:r>
            <a:r>
              <a:rPr lang="en-US" sz="2000" dirty="0" smtClean="0">
                <a:sym typeface="Symbol" pitchFamily="18" charset="2"/>
              </a:rPr>
              <a:t> = </a:t>
            </a:r>
            <a:r>
              <a:rPr lang="en-US" sz="2000" dirty="0">
                <a:sym typeface="Symbol" pitchFamily="18" charset="2"/>
              </a:rPr>
              <a:t>{ </a:t>
            </a:r>
            <a:r>
              <a:rPr lang="en-US" sz="2000" i="1" dirty="0">
                <a:sym typeface="Symbol" pitchFamily="18" charset="2"/>
              </a:rPr>
              <a:t>t</a:t>
            </a:r>
            <a:r>
              <a:rPr lang="en-US" sz="2000" dirty="0">
                <a:sym typeface="Symbol" pitchFamily="18" charset="2"/>
              </a:rPr>
              <a:t>  |  </a:t>
            </a:r>
            <a:r>
              <a:rPr lang="en-US" sz="2000" i="1" dirty="0">
                <a:sym typeface="Symbol" pitchFamily="18" charset="2"/>
              </a:rPr>
              <a:t>t </a:t>
            </a:r>
            <a:r>
              <a:rPr lang="en-US" sz="2000" dirty="0">
                <a:sym typeface="Symbol" pitchFamily="18" charset="2"/>
              </a:rPr>
              <a:t>  </a:t>
            </a:r>
            <a:r>
              <a:rPr lang="en-US" sz="2000" i="1" baseline="-25000" dirty="0">
                <a:sym typeface="Symbol" pitchFamily="18" charset="2"/>
              </a:rPr>
              <a:t>R-S </a:t>
            </a:r>
            <a:r>
              <a:rPr lang="en-US" sz="2000" dirty="0">
                <a:sym typeface="Symbol" pitchFamily="18" charset="2"/>
              </a:rPr>
              <a:t>(</a:t>
            </a:r>
            <a:r>
              <a:rPr lang="en-US" sz="2000" i="1" dirty="0">
                <a:sym typeface="Symbol" pitchFamily="18" charset="2"/>
              </a:rPr>
              <a:t>r</a:t>
            </a:r>
            <a:r>
              <a:rPr lang="en-US" sz="2000" dirty="0">
                <a:sym typeface="Symbol" pitchFamily="18" charset="2"/>
              </a:rPr>
              <a:t>)   </a:t>
            </a:r>
            <a:r>
              <a:rPr lang="en-US" sz="2000" i="1" dirty="0">
                <a:sym typeface="Symbol" pitchFamily="18" charset="2"/>
              </a:rPr>
              <a:t>u </a:t>
            </a:r>
            <a:r>
              <a:rPr lang="en-US" sz="2000" dirty="0">
                <a:sym typeface="Symbol" pitchFamily="18" charset="2"/>
              </a:rPr>
              <a:t> </a:t>
            </a:r>
            <a:r>
              <a:rPr lang="en-US" sz="2000" i="1" dirty="0">
                <a:sym typeface="Symbol" pitchFamily="18" charset="2"/>
              </a:rPr>
              <a:t>s </a:t>
            </a:r>
            <a:r>
              <a:rPr lang="en-US" sz="2000" dirty="0">
                <a:sym typeface="Symbol" pitchFamily="18" charset="2"/>
              </a:rPr>
              <a:t>( </a:t>
            </a:r>
            <a:r>
              <a:rPr lang="en-US" sz="2000" i="1" dirty="0" err="1">
                <a:sym typeface="Symbol" pitchFamily="18" charset="2"/>
              </a:rPr>
              <a:t>tu</a:t>
            </a:r>
            <a:r>
              <a:rPr lang="en-US" sz="2000" dirty="0">
                <a:sym typeface="Symbol" pitchFamily="18" charset="2"/>
              </a:rPr>
              <a:t> </a:t>
            </a:r>
            <a:r>
              <a:rPr lang="en-US" sz="2000" i="1" dirty="0">
                <a:sym typeface="Symbol" pitchFamily="18" charset="2"/>
              </a:rPr>
              <a:t> r </a:t>
            </a:r>
            <a:r>
              <a:rPr lang="en-US" sz="2000" dirty="0">
                <a:sym typeface="Symbol" pitchFamily="18" charset="2"/>
              </a:rPr>
              <a:t>) } </a:t>
            </a:r>
          </a:p>
          <a:p>
            <a:pPr lvl="1">
              <a:lnSpc>
                <a:spcPct val="130000"/>
              </a:lnSpc>
            </a:pPr>
            <a:r>
              <a:rPr lang="en-US" sz="2000" dirty="0">
                <a:sym typeface="Symbol" pitchFamily="18" charset="2"/>
              </a:rPr>
              <a:t>Where </a:t>
            </a:r>
            <a:r>
              <a:rPr lang="en-US" sz="2000" i="1" dirty="0" err="1">
                <a:sym typeface="Symbol" pitchFamily="18" charset="2"/>
              </a:rPr>
              <a:t>tu</a:t>
            </a:r>
            <a:r>
              <a:rPr lang="en-US" sz="2000" dirty="0">
                <a:sym typeface="Symbol" pitchFamily="18" charset="2"/>
              </a:rPr>
              <a:t> means the concatenation of tuples </a:t>
            </a:r>
            <a:r>
              <a:rPr lang="en-US" sz="2000" i="1" dirty="0">
                <a:sym typeface="Symbol" pitchFamily="18" charset="2"/>
              </a:rPr>
              <a:t>t</a:t>
            </a:r>
            <a:r>
              <a:rPr lang="en-US" sz="2000" dirty="0">
                <a:sym typeface="Symbol" pitchFamily="18" charset="2"/>
              </a:rPr>
              <a:t> and </a:t>
            </a:r>
            <a:r>
              <a:rPr lang="en-US" sz="2000" i="1" dirty="0">
                <a:sym typeface="Symbol" pitchFamily="18" charset="2"/>
              </a:rPr>
              <a:t>u</a:t>
            </a:r>
            <a:r>
              <a:rPr lang="en-US" sz="2000" dirty="0">
                <a:sym typeface="Symbol" pitchFamily="18" charset="2"/>
              </a:rPr>
              <a:t> to produce a single </a:t>
            </a:r>
            <a:r>
              <a:rPr lang="en-US" sz="2000" dirty="0" smtClean="0">
                <a:sym typeface="Symbol" pitchFamily="18" charset="2"/>
              </a:rPr>
              <a:t>tuple.</a:t>
            </a:r>
          </a:p>
          <a:p>
            <a:pPr marL="342900" indent="-342900">
              <a:lnSpc>
                <a:spcPct val="130000"/>
              </a:lnSpc>
              <a:buFont typeface="Wingdings" pitchFamily="2" charset="2"/>
              <a:buChar char="Ø"/>
            </a:pPr>
            <a:r>
              <a:rPr lang="en-US" sz="2000" b="1" dirty="0" smtClean="0">
                <a:solidFill>
                  <a:srgbClr val="00B050"/>
                </a:solidFill>
                <a:sym typeface="Symbol" pitchFamily="18" charset="2"/>
              </a:rPr>
              <a:t>Simply,</a:t>
            </a:r>
          </a:p>
          <a:p>
            <a:pPr marL="342900" indent="-342900">
              <a:lnSpc>
                <a:spcPct val="130000"/>
              </a:lnSpc>
              <a:buFont typeface="Wingdings" pitchFamily="2" charset="2"/>
              <a:buChar char="Ø"/>
            </a:pPr>
            <a:r>
              <a:rPr lang="en-US" sz="2000" b="1" dirty="0" smtClean="0">
                <a:solidFill>
                  <a:srgbClr val="00B050"/>
                </a:solidFill>
                <a:sym typeface="Symbol" pitchFamily="18" charset="2"/>
              </a:rPr>
              <a:t>R(A, B, C, D) and S(B, D) then,</a:t>
            </a:r>
          </a:p>
          <a:p>
            <a:pPr>
              <a:lnSpc>
                <a:spcPct val="130000"/>
              </a:lnSpc>
            </a:pPr>
            <a:r>
              <a:rPr lang="en-US" sz="2000" b="1" dirty="0" smtClean="0">
                <a:solidFill>
                  <a:srgbClr val="00B050"/>
                </a:solidFill>
                <a:sym typeface="Symbol" pitchFamily="18" charset="2"/>
              </a:rPr>
              <a:t>	R  S will have columns A, C</a:t>
            </a:r>
            <a:endParaRPr lang="en-US" sz="2000" b="1" dirty="0">
              <a:solidFill>
                <a:srgbClr val="00B050"/>
              </a:solidFill>
              <a:sym typeface="Symbol" pitchFamily="18" charset="2"/>
            </a:endParaRPr>
          </a:p>
        </p:txBody>
      </p:sp>
    </p:spTree>
    <p:extLst>
      <p:ext uri="{BB962C8B-B14F-4D97-AF65-F5344CB8AC3E}">
        <p14:creationId xmlns:p14="http://schemas.microsoft.com/office/powerpoint/2010/main" val="2486675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28</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Division Example</a:t>
            </a:r>
            <a:endParaRPr lang="en-IN" sz="2800" b="1" dirty="0">
              <a:latin typeface="+mn-lt"/>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4904082" cy="5105400"/>
          </a:xfrm>
          <a:prstGeom prst="rect">
            <a:avLst/>
          </a:prstGeom>
          <a:ln w="38100">
            <a:solidFill>
              <a:schemeClr val="tx1"/>
            </a:solidFill>
          </a:ln>
        </p:spPr>
      </p:pic>
      <p:sp>
        <p:nvSpPr>
          <p:cNvPr id="5" name="TextBox 4"/>
          <p:cNvSpPr txBox="1"/>
          <p:nvPr/>
        </p:nvSpPr>
        <p:spPr>
          <a:xfrm>
            <a:off x="5715000" y="1676400"/>
            <a:ext cx="3048000" cy="4708981"/>
          </a:xfrm>
          <a:prstGeom prst="rect">
            <a:avLst/>
          </a:prstGeom>
          <a:noFill/>
          <a:ln w="38100">
            <a:solidFill>
              <a:schemeClr val="tx1"/>
            </a:solidFill>
          </a:ln>
        </p:spPr>
        <p:txBody>
          <a:bodyPr wrap="square" rtlCol="0">
            <a:spAutoFit/>
          </a:bodyPr>
          <a:lstStyle/>
          <a:p>
            <a:r>
              <a:rPr lang="en-IN" sz="2000" dirty="0" smtClean="0"/>
              <a:t>How does it work?</a:t>
            </a:r>
          </a:p>
          <a:p>
            <a:endParaRPr lang="en-IN" sz="2000" dirty="0"/>
          </a:p>
          <a:p>
            <a:pPr marL="342900" indent="-342900">
              <a:buFont typeface="Wingdings" pitchFamily="2" charset="2"/>
              <a:buChar char="Ø"/>
            </a:pPr>
            <a:r>
              <a:rPr lang="en-IN" sz="2000" dirty="0" smtClean="0"/>
              <a:t>B in relation s has two values 1 and 2.</a:t>
            </a:r>
          </a:p>
          <a:p>
            <a:pPr marL="342900" indent="-342900">
              <a:buFont typeface="Wingdings" pitchFamily="2" charset="2"/>
              <a:buChar char="Ø"/>
            </a:pPr>
            <a:r>
              <a:rPr lang="en-IN" sz="2000" dirty="0" smtClean="0"/>
              <a:t>Find the values of A in r corresponding to these two values.</a:t>
            </a:r>
          </a:p>
          <a:p>
            <a:pPr marL="342900" indent="-342900">
              <a:buFont typeface="Wingdings" pitchFamily="2" charset="2"/>
              <a:buChar char="Ø"/>
            </a:pPr>
            <a:endParaRPr lang="en-IN" sz="2000" dirty="0"/>
          </a:p>
          <a:p>
            <a:pPr marL="342900" indent="-342900">
              <a:buFont typeface="Wingdings" pitchFamily="2" charset="2"/>
              <a:buChar char="Ø"/>
            </a:pPr>
            <a:r>
              <a:rPr lang="en-IN" sz="2000" dirty="0" smtClean="0"/>
              <a:t>1 - </a:t>
            </a:r>
            <a:r>
              <a:rPr lang="en-US" sz="2000" dirty="0" smtClean="0">
                <a:solidFill>
                  <a:srgbClr val="FF0000"/>
                </a:solidFill>
                <a:sym typeface="Symbol" pitchFamily="18" charset="2"/>
              </a:rPr>
              <a:t>, </a:t>
            </a:r>
            <a:r>
              <a:rPr lang="en-US" sz="2000" dirty="0" smtClean="0">
                <a:sym typeface="Symbol" pitchFamily="18" charset="2"/>
              </a:rPr>
              <a:t>, , , </a:t>
            </a:r>
            <a:r>
              <a:rPr lang="en-US" sz="2000" dirty="0">
                <a:sym typeface="Symbol" pitchFamily="18" charset="2"/>
              </a:rPr>
              <a:t></a:t>
            </a:r>
          </a:p>
          <a:p>
            <a:pPr marL="342900" indent="-342900">
              <a:buFont typeface="Wingdings" pitchFamily="2" charset="2"/>
              <a:buChar char="Ø"/>
            </a:pPr>
            <a:r>
              <a:rPr lang="en-US" sz="2000" dirty="0" smtClean="0">
                <a:sym typeface="Symbol" pitchFamily="18" charset="2"/>
              </a:rPr>
              <a:t>2 - </a:t>
            </a:r>
            <a:r>
              <a:rPr lang="en-US" sz="2000" dirty="0" smtClean="0">
                <a:solidFill>
                  <a:srgbClr val="FF0000"/>
                </a:solidFill>
                <a:sym typeface="Symbol" pitchFamily="18" charset="2"/>
              </a:rPr>
              <a:t>, </a:t>
            </a:r>
          </a:p>
          <a:p>
            <a:pPr marL="342900" indent="-342900">
              <a:buFont typeface="Wingdings" pitchFamily="2" charset="2"/>
              <a:buChar char="Ø"/>
            </a:pPr>
            <a:endParaRPr lang="en-US" sz="2000" dirty="0" smtClean="0">
              <a:solidFill>
                <a:srgbClr val="FF0000"/>
              </a:solidFill>
              <a:sym typeface="Symbol" pitchFamily="18" charset="2"/>
            </a:endParaRPr>
          </a:p>
          <a:p>
            <a:pPr marL="342900" indent="-342900">
              <a:buFont typeface="Wingdings" pitchFamily="2" charset="2"/>
              <a:buChar char="Ø"/>
            </a:pPr>
            <a:r>
              <a:rPr lang="en-US" sz="2000" dirty="0">
                <a:solidFill>
                  <a:srgbClr val="FF0000"/>
                </a:solidFill>
                <a:sym typeface="Symbol" pitchFamily="18" charset="2"/>
              </a:rPr>
              <a:t>, </a:t>
            </a:r>
            <a:r>
              <a:rPr lang="en-US" sz="2000" dirty="0" smtClean="0">
                <a:solidFill>
                  <a:srgbClr val="FF0000"/>
                </a:solidFill>
                <a:sym typeface="Symbol" pitchFamily="18" charset="2"/>
              </a:rPr>
              <a:t> are common in both so that is the output.</a:t>
            </a:r>
            <a:endParaRPr lang="en-US" sz="2000" i="1" dirty="0">
              <a:sym typeface="Symbol" pitchFamily="18" charset="2"/>
            </a:endParaRPr>
          </a:p>
          <a:p>
            <a:endParaRPr lang="en-IN" sz="2000" dirty="0"/>
          </a:p>
        </p:txBody>
      </p:sp>
    </p:spTree>
    <p:extLst>
      <p:ext uri="{BB962C8B-B14F-4D97-AF65-F5344CB8AC3E}">
        <p14:creationId xmlns:p14="http://schemas.microsoft.com/office/powerpoint/2010/main" val="1066357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29</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Division Example</a:t>
            </a:r>
            <a:endParaRPr lang="en-IN" sz="2800" b="1" dirty="0">
              <a:latin typeface="+mn-lt"/>
              <a:ea typeface="Tahoma" pitchFamily="34" charset="0"/>
              <a:cs typeface="Tahoma" pitchFamily="34" charset="0"/>
            </a:endParaRPr>
          </a:p>
        </p:txBody>
      </p:sp>
      <p:sp>
        <p:nvSpPr>
          <p:cNvPr id="5" name="TextBox 4"/>
          <p:cNvSpPr txBox="1"/>
          <p:nvPr/>
        </p:nvSpPr>
        <p:spPr>
          <a:xfrm>
            <a:off x="6019800" y="1305267"/>
            <a:ext cx="2895600" cy="5170646"/>
          </a:xfrm>
          <a:prstGeom prst="rect">
            <a:avLst/>
          </a:prstGeom>
          <a:solidFill>
            <a:schemeClr val="tx2">
              <a:lumMod val="20000"/>
              <a:lumOff val="80000"/>
            </a:schemeClr>
          </a:solidFill>
          <a:ln w="38100">
            <a:solidFill>
              <a:schemeClr val="tx1"/>
            </a:solidFill>
          </a:ln>
        </p:spPr>
        <p:txBody>
          <a:bodyPr wrap="square" rtlCol="0">
            <a:spAutoFit/>
          </a:bodyPr>
          <a:lstStyle/>
          <a:p>
            <a:r>
              <a:rPr lang="en-IN" sz="1800" dirty="0"/>
              <a:t>F</a:t>
            </a:r>
            <a:r>
              <a:rPr lang="en-IN" sz="1800" dirty="0" smtClean="0"/>
              <a:t>ind the values of A, B and C in r corresponding to those of D and E values of s.</a:t>
            </a:r>
          </a:p>
          <a:p>
            <a:r>
              <a:rPr lang="en-IN" sz="1800" dirty="0"/>
              <a:t> </a:t>
            </a:r>
            <a:r>
              <a:rPr lang="en-IN" sz="1800" dirty="0" smtClean="0"/>
              <a:t> </a:t>
            </a:r>
            <a:r>
              <a:rPr lang="en-IN" sz="1800" b="1" dirty="0" smtClean="0">
                <a:solidFill>
                  <a:srgbClr val="00B0F0"/>
                </a:solidFill>
              </a:rPr>
              <a:t>s </a:t>
            </a:r>
            <a:r>
              <a:rPr lang="en-IN" sz="1800" dirty="0" smtClean="0"/>
              <a:t>               </a:t>
            </a:r>
            <a:r>
              <a:rPr lang="en-IN" sz="1800" b="1" dirty="0" smtClean="0">
                <a:solidFill>
                  <a:schemeClr val="accent6">
                    <a:lumMod val="50000"/>
                  </a:schemeClr>
                </a:solidFill>
              </a:rPr>
              <a:t>r</a:t>
            </a:r>
          </a:p>
          <a:p>
            <a:r>
              <a:rPr lang="en-IN" sz="2000" b="1" dirty="0" smtClean="0">
                <a:solidFill>
                  <a:srgbClr val="00B0F0"/>
                </a:solidFill>
              </a:rPr>
              <a:t>D E</a:t>
            </a:r>
            <a:r>
              <a:rPr lang="en-IN" sz="2000" dirty="0" smtClean="0"/>
              <a:t>         </a:t>
            </a:r>
            <a:r>
              <a:rPr lang="en-IN" sz="2000" b="1" dirty="0" smtClean="0">
                <a:solidFill>
                  <a:schemeClr val="accent6">
                    <a:lumMod val="50000"/>
                  </a:schemeClr>
                </a:solidFill>
              </a:rPr>
              <a:t>A B C</a:t>
            </a:r>
          </a:p>
          <a:p>
            <a:r>
              <a:rPr lang="en-IN" sz="2000" b="1" dirty="0" smtClean="0">
                <a:solidFill>
                  <a:srgbClr val="00B0F0"/>
                </a:solidFill>
              </a:rPr>
              <a:t>a  1         </a:t>
            </a:r>
            <a:r>
              <a:rPr lang="en-US" sz="2000" b="1" dirty="0" smtClean="0">
                <a:sym typeface="Symbol" pitchFamily="18" charset="2"/>
              </a:rPr>
              <a:t> a </a:t>
            </a:r>
          </a:p>
          <a:p>
            <a:r>
              <a:rPr lang="en-US" sz="2000" b="1" dirty="0">
                <a:sym typeface="Symbol" pitchFamily="18" charset="2"/>
              </a:rPr>
              <a:t> </a:t>
            </a:r>
            <a:r>
              <a:rPr lang="en-US" sz="2000" b="1" dirty="0" smtClean="0">
                <a:sym typeface="Symbol" pitchFamily="18" charset="2"/>
              </a:rPr>
              <a:t>                a </a:t>
            </a:r>
          </a:p>
          <a:p>
            <a:r>
              <a:rPr lang="en-US" sz="2000" b="1" dirty="0" smtClean="0">
                <a:sym typeface="Symbol" pitchFamily="18" charset="2"/>
              </a:rPr>
              <a:t>                 a </a:t>
            </a:r>
            <a:r>
              <a:rPr lang="en-US" sz="2000" b="1" dirty="0">
                <a:sym typeface="Symbol" pitchFamily="18" charset="2"/>
              </a:rPr>
              <a:t></a:t>
            </a:r>
            <a:endParaRPr lang="en-US" sz="2000" b="1" dirty="0" smtClean="0">
              <a:sym typeface="Symbol" pitchFamily="18" charset="2"/>
            </a:endParaRPr>
          </a:p>
          <a:p>
            <a:r>
              <a:rPr lang="en-US" sz="2000" b="1" dirty="0" smtClean="0">
                <a:sym typeface="Symbol" pitchFamily="18" charset="2"/>
              </a:rPr>
              <a:t>                 a </a:t>
            </a:r>
          </a:p>
          <a:p>
            <a:endParaRPr lang="en-US" sz="2000" b="1" dirty="0" smtClean="0">
              <a:sym typeface="Symbol" pitchFamily="18" charset="2"/>
            </a:endParaRPr>
          </a:p>
          <a:p>
            <a:r>
              <a:rPr lang="en-US" sz="2000" b="1" dirty="0" smtClean="0">
                <a:solidFill>
                  <a:srgbClr val="00B0F0"/>
                </a:solidFill>
                <a:sym typeface="Symbol" pitchFamily="18" charset="2"/>
              </a:rPr>
              <a:t>b  1</a:t>
            </a:r>
            <a:r>
              <a:rPr lang="en-US" sz="2000" b="1" dirty="0" smtClean="0">
                <a:sym typeface="Symbol" pitchFamily="18" charset="2"/>
              </a:rPr>
              <a:t>          </a:t>
            </a:r>
            <a:r>
              <a:rPr lang="en-US" sz="2000" b="1" dirty="0">
                <a:sym typeface="Symbol" pitchFamily="18" charset="2"/>
              </a:rPr>
              <a:t>a </a:t>
            </a:r>
            <a:r>
              <a:rPr lang="en-US" sz="2000" b="1" dirty="0" smtClean="0">
                <a:sym typeface="Symbol" pitchFamily="18" charset="2"/>
              </a:rPr>
              <a:t></a:t>
            </a:r>
          </a:p>
          <a:p>
            <a:r>
              <a:rPr lang="en-US" sz="2000" b="1" dirty="0" smtClean="0">
                <a:sym typeface="Symbol" pitchFamily="18" charset="2"/>
              </a:rPr>
              <a:t>                 a </a:t>
            </a:r>
          </a:p>
          <a:p>
            <a:r>
              <a:rPr lang="en-US" sz="2000" b="1" dirty="0" smtClean="0">
                <a:sym typeface="Symbol" pitchFamily="18" charset="2"/>
              </a:rPr>
              <a:t>                 </a:t>
            </a:r>
            <a:r>
              <a:rPr lang="en-US" sz="2000" b="1" dirty="0">
                <a:sym typeface="Symbol" pitchFamily="18" charset="2"/>
              </a:rPr>
              <a:t>a </a:t>
            </a:r>
          </a:p>
          <a:p>
            <a:endParaRPr lang="en-US" sz="2000" dirty="0">
              <a:sym typeface="Symbol" pitchFamily="18" charset="2"/>
            </a:endParaRPr>
          </a:p>
          <a:p>
            <a:r>
              <a:rPr lang="en-US" sz="2000" b="1" dirty="0">
                <a:sym typeface="Symbol" pitchFamily="18" charset="2"/>
              </a:rPr>
              <a:t> a </a:t>
            </a:r>
          </a:p>
          <a:p>
            <a:r>
              <a:rPr lang="en-US" sz="2000" b="1" dirty="0" smtClean="0">
                <a:sym typeface="Symbol" pitchFamily="18" charset="2"/>
              </a:rPr>
              <a:t> a </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 y="1643821"/>
            <a:ext cx="5699013" cy="465521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Brace 5"/>
          <p:cNvSpPr/>
          <p:nvPr/>
        </p:nvSpPr>
        <p:spPr>
          <a:xfrm>
            <a:off x="6842760" y="5943600"/>
            <a:ext cx="228600" cy="381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7239000" y="5943600"/>
            <a:ext cx="1069524" cy="338554"/>
          </a:xfrm>
          <a:prstGeom prst="rect">
            <a:avLst/>
          </a:prstGeom>
          <a:noFill/>
        </p:spPr>
        <p:txBody>
          <a:bodyPr wrap="none" rtlCol="0">
            <a:spAutoFit/>
          </a:bodyPr>
          <a:lstStyle/>
          <a:p>
            <a:r>
              <a:rPr lang="en-IN" sz="1600" b="1" dirty="0" smtClean="0"/>
              <a:t>common</a:t>
            </a:r>
            <a:endParaRPr lang="en-IN" sz="1600" b="1" dirty="0"/>
          </a:p>
        </p:txBody>
      </p:sp>
    </p:spTree>
    <p:extLst>
      <p:ext uri="{BB962C8B-B14F-4D97-AF65-F5344CB8AC3E}">
        <p14:creationId xmlns:p14="http://schemas.microsoft.com/office/powerpoint/2010/main" val="3235749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7772400" cy="685801"/>
          </a:xfrm>
        </p:spPr>
        <p:txBody>
          <a:bodyPr/>
          <a:lstStyle/>
          <a:p>
            <a:r>
              <a:rPr lang="en-IN" sz="2800" b="1" dirty="0" smtClean="0">
                <a:latin typeface="+mn-lt"/>
                <a:ea typeface="Tahoma" pitchFamily="34" charset="0"/>
                <a:cs typeface="Tahoma" pitchFamily="34" charset="0"/>
              </a:rPr>
              <a:t>Relation</a:t>
            </a:r>
            <a:endParaRPr lang="en-IN" sz="2800" b="1" dirty="0">
              <a:latin typeface="+mn-lt"/>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z="2000" smtClean="0">
                <a:ea typeface="Tahoma" pitchFamily="34" charset="0"/>
                <a:cs typeface="Tahoma" pitchFamily="34" charset="0"/>
              </a:rPr>
              <a:pPr>
                <a:defRPr/>
              </a:pPr>
              <a:t>3</a:t>
            </a:fld>
            <a:endParaRPr lang="en-US" sz="2000">
              <a:ea typeface="Tahoma" pitchFamily="34" charset="0"/>
              <a:cs typeface="Tahoma" pitchFamily="34" charset="0"/>
            </a:endParaRPr>
          </a:p>
        </p:txBody>
      </p:sp>
      <p:sp>
        <p:nvSpPr>
          <p:cNvPr id="7" name="Rectangle 6"/>
          <p:cNvSpPr/>
          <p:nvPr/>
        </p:nvSpPr>
        <p:spPr>
          <a:xfrm>
            <a:off x="381000" y="1600200"/>
            <a:ext cx="8382000" cy="4401205"/>
          </a:xfrm>
          <a:prstGeom prst="rect">
            <a:avLst/>
          </a:prstGeom>
        </p:spPr>
        <p:txBody>
          <a:bodyPr wrap="square">
            <a:spAutoFit/>
          </a:bodyPr>
          <a:lstStyle/>
          <a:p>
            <a:pPr marL="342900" indent="-342900">
              <a:lnSpc>
                <a:spcPct val="120000"/>
              </a:lnSpc>
              <a:spcBef>
                <a:spcPts val="600"/>
              </a:spcBef>
              <a:spcAft>
                <a:spcPts val="600"/>
              </a:spcAft>
              <a:buFont typeface="Wingdings" pitchFamily="2" charset="2"/>
              <a:buChar char="Ø"/>
            </a:pPr>
            <a:r>
              <a:rPr lang="en-US" sz="2000" dirty="0" smtClean="0"/>
              <a:t>Let there be n domains,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smtClean="0"/>
              <a:t>D</a:t>
            </a:r>
            <a:r>
              <a:rPr lang="en-US" sz="2000" i="1" baseline="-25000" dirty="0" smtClean="0"/>
              <a:t>n. </a:t>
            </a:r>
            <a:r>
              <a:rPr lang="en-US" sz="2000" dirty="0" smtClean="0"/>
              <a:t>The cartesian product between two sets is defined as </a:t>
            </a:r>
            <a:r>
              <a:rPr lang="en-US" sz="2000" i="1" dirty="0" smtClean="0"/>
              <a:t>D</a:t>
            </a:r>
            <a:r>
              <a:rPr lang="en-US" sz="2000" baseline="-25000" dirty="0" smtClean="0"/>
              <a:t>1 </a:t>
            </a:r>
            <a:r>
              <a:rPr lang="en-US" sz="2000" dirty="0" smtClean="0"/>
              <a:t>x </a:t>
            </a:r>
            <a:r>
              <a:rPr lang="en-US" sz="2000" i="1" dirty="0" smtClean="0"/>
              <a:t>D</a:t>
            </a:r>
            <a:r>
              <a:rPr lang="en-US" sz="2000" baseline="-25000" dirty="0" smtClean="0"/>
              <a:t>2 , </a:t>
            </a:r>
            <a:r>
              <a:rPr lang="en-US" sz="2000" dirty="0" smtClean="0"/>
              <a:t>which is all possible combinations of elements of </a:t>
            </a:r>
            <a:r>
              <a:rPr lang="en-US" sz="2000" i="1" dirty="0" smtClean="0"/>
              <a:t>D</a:t>
            </a:r>
            <a:r>
              <a:rPr lang="en-US" sz="2000" baseline="-25000" dirty="0" smtClean="0"/>
              <a:t>1 </a:t>
            </a:r>
            <a:r>
              <a:rPr lang="en-US" sz="2000" dirty="0" smtClean="0"/>
              <a:t>with elements of </a:t>
            </a:r>
            <a:r>
              <a:rPr lang="en-US" sz="2000" i="1" dirty="0" smtClean="0"/>
              <a:t>D</a:t>
            </a:r>
            <a:r>
              <a:rPr lang="en-US" sz="2000" baseline="-25000" dirty="0" smtClean="0"/>
              <a:t>2.</a:t>
            </a:r>
          </a:p>
          <a:p>
            <a:pPr marL="342900" indent="-342900">
              <a:lnSpc>
                <a:spcPct val="120000"/>
              </a:lnSpc>
              <a:spcBef>
                <a:spcPts val="600"/>
              </a:spcBef>
              <a:spcAft>
                <a:spcPts val="600"/>
              </a:spcAft>
              <a:buFont typeface="Wingdings" pitchFamily="2" charset="2"/>
              <a:buChar char="Ø"/>
            </a:pPr>
            <a:r>
              <a:rPr lang="en-US" sz="2000" dirty="0" smtClean="0"/>
              <a:t>The cartesian product between n sets is called the extended cartesian product, </a:t>
            </a:r>
            <a:r>
              <a:rPr lang="en-US" sz="2000" i="1" dirty="0"/>
              <a:t>D</a:t>
            </a:r>
            <a:r>
              <a:rPr lang="en-US" sz="2000" baseline="-25000" dirty="0"/>
              <a:t>1</a:t>
            </a:r>
            <a:r>
              <a:rPr lang="en-US" sz="2000" dirty="0"/>
              <a:t> x  </a:t>
            </a:r>
            <a:r>
              <a:rPr lang="en-US" sz="2000" i="1" dirty="0"/>
              <a:t>D</a:t>
            </a:r>
            <a:r>
              <a:rPr lang="en-US" sz="2000" baseline="-25000" dirty="0"/>
              <a:t>2 </a:t>
            </a:r>
            <a:r>
              <a:rPr lang="en-US" sz="2000" dirty="0"/>
              <a:t> x … x </a:t>
            </a:r>
            <a:r>
              <a:rPr lang="en-US" sz="2000" i="1" dirty="0" smtClean="0"/>
              <a:t>D</a:t>
            </a:r>
            <a:r>
              <a:rPr lang="en-US" sz="2000" i="1" baseline="-25000" dirty="0" smtClean="0"/>
              <a:t>n. </a:t>
            </a:r>
            <a:r>
              <a:rPr lang="en-US" sz="2000" dirty="0" smtClean="0"/>
              <a:t>It can also be denoted as:</a:t>
            </a:r>
          </a:p>
          <a:p>
            <a:pPr>
              <a:lnSpc>
                <a:spcPct val="120000"/>
              </a:lnSpc>
              <a:spcBef>
                <a:spcPts val="600"/>
              </a:spcBef>
              <a:spcAft>
                <a:spcPts val="600"/>
              </a:spcAft>
            </a:pPr>
            <a:r>
              <a:rPr lang="en-US" sz="2000" dirty="0" smtClean="0"/>
              <a:t>		X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err="1" smtClean="0"/>
              <a:t>D</a:t>
            </a:r>
            <a:r>
              <a:rPr lang="en-US" sz="2000" i="1" baseline="-25000" dirty="0" err="1" smtClean="0"/>
              <a:t>n</a:t>
            </a:r>
            <a:r>
              <a:rPr lang="en-US" sz="2000" dirty="0" smtClean="0"/>
              <a:t>)</a:t>
            </a:r>
            <a:endParaRPr lang="en-US" sz="2000" dirty="0"/>
          </a:p>
          <a:p>
            <a:pPr marL="342900" indent="-342900">
              <a:lnSpc>
                <a:spcPct val="120000"/>
              </a:lnSpc>
              <a:spcBef>
                <a:spcPts val="600"/>
              </a:spcBef>
              <a:spcAft>
                <a:spcPts val="600"/>
              </a:spcAft>
              <a:buFont typeface="Wingdings" pitchFamily="2" charset="2"/>
              <a:buChar char="Ø"/>
            </a:pPr>
            <a:r>
              <a:rPr lang="en-US" sz="2000" dirty="0" smtClean="0"/>
              <a:t>Formally</a:t>
            </a:r>
            <a:r>
              <a:rPr lang="en-US" sz="2000" dirty="0"/>
              <a:t>, given sets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err="1"/>
              <a:t>D</a:t>
            </a:r>
            <a:r>
              <a:rPr lang="en-US" sz="2000" i="1" baseline="-25000" dirty="0" err="1"/>
              <a:t>n</a:t>
            </a:r>
            <a:r>
              <a:rPr lang="en-US" sz="2000" dirty="0"/>
              <a:t> a </a:t>
            </a:r>
            <a:r>
              <a:rPr lang="en-US" sz="2000" b="1" dirty="0">
                <a:solidFill>
                  <a:schemeClr val="tx2"/>
                </a:solidFill>
              </a:rPr>
              <a:t>relation</a:t>
            </a:r>
            <a:r>
              <a:rPr lang="en-US" sz="2000" i="1" dirty="0"/>
              <a:t> r</a:t>
            </a:r>
            <a:r>
              <a:rPr lang="en-US" sz="2000" dirty="0"/>
              <a:t> is a subset of </a:t>
            </a:r>
            <a:r>
              <a:rPr lang="en-US" sz="2000" dirty="0" smtClean="0"/>
              <a:t>the extended cartesian product.</a:t>
            </a:r>
            <a:r>
              <a:rPr lang="en-US" sz="2000" dirty="0"/>
              <a:t/>
            </a:r>
            <a:br>
              <a:rPr lang="en-US" sz="2000" dirty="0"/>
            </a:br>
            <a:r>
              <a:rPr lang="en-US" sz="2000" dirty="0"/>
              <a:t>        </a:t>
            </a:r>
            <a:r>
              <a:rPr lang="en-US" sz="2000" dirty="0" smtClean="0"/>
              <a:t>	</a:t>
            </a:r>
            <a:r>
              <a:rPr lang="en-US" sz="2000" b="1" dirty="0" smtClean="0">
                <a:solidFill>
                  <a:srgbClr val="FF0000"/>
                </a:solidFill>
              </a:rPr>
              <a:t>R ⸦ (</a:t>
            </a:r>
            <a:r>
              <a:rPr lang="en-US" sz="2000" b="1" i="1" dirty="0" smtClean="0">
                <a:solidFill>
                  <a:srgbClr val="FF0000"/>
                </a:solidFill>
              </a:rPr>
              <a:t>D</a:t>
            </a:r>
            <a:r>
              <a:rPr lang="en-US" sz="2000" b="1" baseline="-25000" dirty="0" smtClean="0">
                <a:solidFill>
                  <a:srgbClr val="FF0000"/>
                </a:solidFill>
              </a:rPr>
              <a:t>1</a:t>
            </a:r>
            <a:r>
              <a:rPr lang="en-US" sz="2000" b="1" dirty="0" smtClean="0">
                <a:solidFill>
                  <a:srgbClr val="FF0000"/>
                </a:solidFill>
              </a:rPr>
              <a:t> </a:t>
            </a:r>
            <a:r>
              <a:rPr lang="en-US" sz="2000" b="1" dirty="0">
                <a:solidFill>
                  <a:srgbClr val="FF0000"/>
                </a:solidFill>
              </a:rPr>
              <a:t>x  </a:t>
            </a:r>
            <a:r>
              <a:rPr lang="en-US" sz="2000" b="1" i="1" dirty="0">
                <a:solidFill>
                  <a:srgbClr val="FF0000"/>
                </a:solidFill>
              </a:rPr>
              <a:t>D</a:t>
            </a:r>
            <a:r>
              <a:rPr lang="en-US" sz="2000" b="1" baseline="-25000" dirty="0">
                <a:solidFill>
                  <a:srgbClr val="FF0000"/>
                </a:solidFill>
              </a:rPr>
              <a:t>2 </a:t>
            </a:r>
            <a:r>
              <a:rPr lang="en-US" sz="2000" b="1" dirty="0">
                <a:solidFill>
                  <a:srgbClr val="FF0000"/>
                </a:solidFill>
              </a:rPr>
              <a:t> x … x </a:t>
            </a:r>
            <a:r>
              <a:rPr lang="en-US" sz="2000" b="1" i="1" dirty="0" err="1" smtClean="0">
                <a:solidFill>
                  <a:srgbClr val="FF0000"/>
                </a:solidFill>
              </a:rPr>
              <a:t>D</a:t>
            </a:r>
            <a:r>
              <a:rPr lang="en-US" sz="2000" b="1" i="1" baseline="-25000" dirty="0" err="1" smtClean="0">
                <a:solidFill>
                  <a:srgbClr val="FF0000"/>
                </a:solidFill>
              </a:rPr>
              <a:t>n</a:t>
            </a:r>
            <a:r>
              <a:rPr lang="en-US" sz="2000" b="1" dirty="0" smtClean="0">
                <a:solidFill>
                  <a:srgbClr val="FF0000"/>
                </a:solidFill>
              </a:rPr>
              <a:t>)</a:t>
            </a:r>
          </a:p>
          <a:p>
            <a:pPr marL="342900" indent="-342900">
              <a:lnSpc>
                <a:spcPct val="120000"/>
              </a:lnSpc>
              <a:spcBef>
                <a:spcPts val="600"/>
              </a:spcBef>
              <a:spcAft>
                <a:spcPts val="600"/>
              </a:spcAft>
              <a:buFont typeface="Wingdings" pitchFamily="2" charset="2"/>
              <a:buChar char="Ø"/>
            </a:pPr>
            <a:r>
              <a:rPr lang="en-US" sz="2000" dirty="0" smtClean="0"/>
              <a:t>Thus</a:t>
            </a:r>
            <a:r>
              <a:rPr lang="en-US" sz="2000" dirty="0"/>
              <a:t>, a relation is a set of n-tuples (</a:t>
            </a:r>
            <a:r>
              <a:rPr lang="en-US" sz="2000" i="1" dirty="0"/>
              <a:t>a</a:t>
            </a:r>
            <a:r>
              <a:rPr lang="en-US" sz="2000" baseline="-25000" dirty="0"/>
              <a:t>1</a:t>
            </a:r>
            <a:r>
              <a:rPr lang="en-US" sz="2000" dirty="0"/>
              <a:t>,</a:t>
            </a:r>
            <a:r>
              <a:rPr lang="en-US" sz="2000" i="1" dirty="0"/>
              <a:t> a</a:t>
            </a:r>
            <a:r>
              <a:rPr lang="en-US" sz="2000" baseline="-25000" dirty="0"/>
              <a:t>2</a:t>
            </a:r>
            <a:r>
              <a:rPr lang="en-US" sz="2000" dirty="0"/>
              <a:t>, …, </a:t>
            </a:r>
            <a:r>
              <a:rPr lang="en-US" sz="2000" i="1" dirty="0"/>
              <a:t>a</a:t>
            </a:r>
            <a:r>
              <a:rPr lang="en-US" sz="2000" i="1" baseline="-25000" dirty="0"/>
              <a:t>n</a:t>
            </a:r>
            <a:r>
              <a:rPr lang="en-US" sz="2000" dirty="0"/>
              <a:t>) where each </a:t>
            </a:r>
            <a:r>
              <a:rPr lang="en-US" sz="2000" i="1" dirty="0" err="1"/>
              <a:t>a</a:t>
            </a:r>
            <a:r>
              <a:rPr lang="en-US" sz="2000" i="1" baseline="-25000" dirty="0" err="1"/>
              <a:t>i</a:t>
            </a:r>
            <a:r>
              <a:rPr lang="en-US" sz="2000" dirty="0"/>
              <a:t>  </a:t>
            </a:r>
            <a:r>
              <a:rPr lang="en-US" sz="2000" b="1" dirty="0">
                <a:sym typeface="Symbol" pitchFamily="18" charset="2"/>
              </a:rPr>
              <a:t></a:t>
            </a:r>
            <a:r>
              <a:rPr lang="en-US" sz="2000" dirty="0">
                <a:sym typeface="Symbol" pitchFamily="18" charset="2"/>
              </a:rPr>
              <a:t> </a:t>
            </a:r>
            <a:r>
              <a:rPr lang="en-US" sz="2000" i="1" dirty="0" smtClean="0">
                <a:sym typeface="Symbol" pitchFamily="18" charset="2"/>
              </a:rPr>
              <a:t>D</a:t>
            </a:r>
            <a:r>
              <a:rPr lang="en-US" sz="2000" i="1" baseline="-25000" dirty="0" smtClean="0">
                <a:sym typeface="Symbol" pitchFamily="18" charset="2"/>
              </a:rPr>
              <a:t>i</a:t>
            </a:r>
            <a:endParaRPr lang="en-US" sz="2000" i="1" dirty="0">
              <a:sym typeface="Symbol" pitchFamily="18" charset="2"/>
            </a:endParaRPr>
          </a:p>
        </p:txBody>
      </p:sp>
    </p:spTree>
    <p:extLst>
      <p:ext uri="{BB962C8B-B14F-4D97-AF65-F5344CB8AC3E}">
        <p14:creationId xmlns:p14="http://schemas.microsoft.com/office/powerpoint/2010/main" val="3291729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30</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Division Example</a:t>
            </a:r>
            <a:endParaRPr lang="en-IN" sz="2800" b="1" dirty="0">
              <a:latin typeface="+mn-lt"/>
              <a:ea typeface="Tahoma" pitchFamily="34" charset="0"/>
              <a:cs typeface="Tahoma" pitchFamily="34" charset="0"/>
            </a:endParaRPr>
          </a:p>
        </p:txBody>
      </p:sp>
      <p:sp>
        <p:nvSpPr>
          <p:cNvPr id="5" name="TextBox 4"/>
          <p:cNvSpPr txBox="1"/>
          <p:nvPr/>
        </p:nvSpPr>
        <p:spPr>
          <a:xfrm>
            <a:off x="4800600" y="1371600"/>
            <a:ext cx="3878580" cy="4093428"/>
          </a:xfrm>
          <a:prstGeom prst="rect">
            <a:avLst/>
          </a:prstGeom>
          <a:noFill/>
          <a:ln w="38100">
            <a:solidFill>
              <a:schemeClr val="tx1"/>
            </a:solidFill>
          </a:ln>
        </p:spPr>
        <p:txBody>
          <a:bodyPr wrap="square" rtlCol="0">
            <a:spAutoFit/>
          </a:bodyPr>
          <a:lstStyle/>
          <a:p>
            <a:r>
              <a:rPr lang="en-IN" sz="2000" dirty="0" smtClean="0"/>
              <a:t>Which departments are located on all the floors?</a:t>
            </a:r>
          </a:p>
          <a:p>
            <a:endParaRPr lang="en-IN" sz="2000" dirty="0" smtClean="0"/>
          </a:p>
          <a:p>
            <a:r>
              <a:rPr lang="en-IN" sz="2000" dirty="0" err="1" smtClean="0"/>
              <a:t>DeptLoc</a:t>
            </a:r>
            <a:r>
              <a:rPr lang="en-IN" sz="2000" dirty="0" smtClean="0"/>
              <a:t> </a:t>
            </a:r>
            <a:r>
              <a:rPr lang="en-US" sz="2000" b="1" dirty="0" smtClean="0">
                <a:sym typeface="Symbol"/>
              </a:rPr>
              <a:t> </a:t>
            </a:r>
            <a:r>
              <a:rPr lang="en-US" sz="2000" dirty="0" err="1" smtClean="0">
                <a:sym typeface="Symbol"/>
              </a:rPr>
              <a:t>AllFloors</a:t>
            </a:r>
            <a:r>
              <a:rPr lang="en-IN" sz="2000" dirty="0" smtClean="0"/>
              <a:t> </a:t>
            </a:r>
          </a:p>
          <a:p>
            <a:endParaRPr lang="en-IN" sz="2000" dirty="0"/>
          </a:p>
          <a:p>
            <a:r>
              <a:rPr lang="en-IN" sz="2000" dirty="0" smtClean="0"/>
              <a:t>Floor     </a:t>
            </a:r>
            <a:r>
              <a:rPr lang="en-IN" sz="2000" dirty="0" err="1" smtClean="0"/>
              <a:t>DeptName</a:t>
            </a:r>
            <a:endParaRPr lang="en-IN" sz="2000" dirty="0" smtClean="0"/>
          </a:p>
          <a:p>
            <a:r>
              <a:rPr lang="en-IN" sz="2000" dirty="0" smtClean="0"/>
              <a:t>GF	</a:t>
            </a:r>
            <a:r>
              <a:rPr lang="en-IN" sz="2000" dirty="0" smtClean="0">
                <a:solidFill>
                  <a:schemeClr val="tx2"/>
                </a:solidFill>
              </a:rPr>
              <a:t>CSE</a:t>
            </a:r>
            <a:r>
              <a:rPr lang="en-IN" sz="2000" dirty="0" smtClean="0"/>
              <a:t>, EE, </a:t>
            </a:r>
            <a:r>
              <a:rPr lang="en-IN" sz="2000" dirty="0" smtClean="0">
                <a:solidFill>
                  <a:srgbClr val="00B050"/>
                </a:solidFill>
              </a:rPr>
              <a:t>MH</a:t>
            </a:r>
          </a:p>
          <a:p>
            <a:r>
              <a:rPr lang="en-IN" sz="2000" dirty="0" smtClean="0"/>
              <a:t>FF	</a:t>
            </a:r>
            <a:r>
              <a:rPr lang="en-IN" sz="2000" dirty="0" smtClean="0">
                <a:solidFill>
                  <a:schemeClr val="tx2"/>
                </a:solidFill>
              </a:rPr>
              <a:t>CSE</a:t>
            </a:r>
            <a:r>
              <a:rPr lang="en-IN" sz="2000" dirty="0" smtClean="0"/>
              <a:t>, EE, </a:t>
            </a:r>
            <a:r>
              <a:rPr lang="en-IN" sz="2000" dirty="0" smtClean="0">
                <a:solidFill>
                  <a:srgbClr val="00B050"/>
                </a:solidFill>
              </a:rPr>
              <a:t>MH</a:t>
            </a:r>
            <a:r>
              <a:rPr lang="en-IN" sz="2000" dirty="0" smtClean="0"/>
              <a:t>, CHE</a:t>
            </a:r>
          </a:p>
          <a:p>
            <a:r>
              <a:rPr lang="en-IN" sz="2000" dirty="0" smtClean="0"/>
              <a:t>SF	</a:t>
            </a:r>
            <a:r>
              <a:rPr lang="en-IN" sz="2000" dirty="0" smtClean="0">
                <a:solidFill>
                  <a:schemeClr val="tx2"/>
                </a:solidFill>
              </a:rPr>
              <a:t>CSE</a:t>
            </a:r>
            <a:r>
              <a:rPr lang="en-IN" sz="2000" dirty="0" smtClean="0"/>
              <a:t>, </a:t>
            </a:r>
            <a:r>
              <a:rPr lang="en-IN" sz="2000" dirty="0" smtClean="0">
                <a:solidFill>
                  <a:srgbClr val="00B050"/>
                </a:solidFill>
              </a:rPr>
              <a:t>MH</a:t>
            </a:r>
            <a:r>
              <a:rPr lang="en-IN" sz="2000" dirty="0" smtClean="0"/>
              <a:t>, CHE</a:t>
            </a:r>
          </a:p>
          <a:p>
            <a:endParaRPr lang="en-IN" sz="2000" dirty="0"/>
          </a:p>
          <a:p>
            <a:r>
              <a:rPr lang="en-IN" sz="2000" dirty="0" smtClean="0"/>
              <a:t>Common are CSE and MH. So these two departments are located on all the floors.</a:t>
            </a:r>
            <a:endParaRPr lang="en-US" sz="2000" dirty="0" smtClean="0">
              <a:solidFill>
                <a:srgbClr val="FF0000"/>
              </a:solidFill>
              <a:sym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4215455754"/>
              </p:ext>
            </p:extLst>
          </p:nvPr>
        </p:nvGraphicFramePr>
        <p:xfrm>
          <a:off x="381000" y="1409700"/>
          <a:ext cx="2514600" cy="4389120"/>
        </p:xfrm>
        <a:graphic>
          <a:graphicData uri="http://schemas.openxmlformats.org/drawingml/2006/table">
            <a:tbl>
              <a:tblPr firstRow="1" bandRow="1">
                <a:tableStyleId>{5C22544A-7EE6-4342-B048-85BDC9FD1C3A}</a:tableStyleId>
              </a:tblPr>
              <a:tblGrid>
                <a:gridCol w="1447800"/>
                <a:gridCol w="1066800"/>
              </a:tblGrid>
              <a:tr h="318655">
                <a:tc gridSpan="2">
                  <a:txBody>
                    <a:bodyPr/>
                    <a:lstStyle/>
                    <a:p>
                      <a:pPr algn="ctr"/>
                      <a:r>
                        <a:rPr lang="en-IN" dirty="0" err="1" smtClean="0"/>
                        <a:t>DeptLoc</a:t>
                      </a:r>
                      <a:endParaRPr lang="en-IN" dirty="0"/>
                    </a:p>
                  </a:txBody>
                  <a:tcPr/>
                </a:tc>
                <a:tc hMerge="1">
                  <a:txBody>
                    <a:bodyPr/>
                    <a:lstStyle/>
                    <a:p>
                      <a:pPr algn="ctr"/>
                      <a:endParaRPr lang="en-IN" dirty="0"/>
                    </a:p>
                  </a:txBody>
                  <a:tcPr/>
                </a:tc>
              </a:tr>
              <a:tr h="318655">
                <a:tc>
                  <a:txBody>
                    <a:bodyPr/>
                    <a:lstStyle/>
                    <a:p>
                      <a:pPr algn="ctr"/>
                      <a:r>
                        <a:rPr lang="en-IN" u="sng" dirty="0" err="1" smtClean="0"/>
                        <a:t>DeptName</a:t>
                      </a:r>
                      <a:endParaRPr lang="en-IN" u="sng" dirty="0"/>
                    </a:p>
                  </a:txBody>
                  <a:tcPr/>
                </a:tc>
                <a:tc>
                  <a:txBody>
                    <a:bodyPr/>
                    <a:lstStyle/>
                    <a:p>
                      <a:pPr algn="ctr"/>
                      <a:r>
                        <a:rPr lang="en-IN" u="sng" dirty="0" smtClean="0"/>
                        <a:t>Floor</a:t>
                      </a:r>
                      <a:endParaRPr lang="en-IN" u="sng" dirty="0"/>
                    </a:p>
                  </a:txBody>
                  <a:tcPr/>
                </a:tc>
              </a:tr>
              <a:tr h="318655">
                <a:tc>
                  <a:txBody>
                    <a:bodyPr/>
                    <a:lstStyle/>
                    <a:p>
                      <a:pPr algn="ctr"/>
                      <a:r>
                        <a:rPr lang="en-IN" dirty="0" smtClean="0"/>
                        <a:t>CSE</a:t>
                      </a:r>
                      <a:endParaRPr lang="en-IN" dirty="0"/>
                    </a:p>
                  </a:txBody>
                  <a:tcPr/>
                </a:tc>
                <a:tc>
                  <a:txBody>
                    <a:bodyPr/>
                    <a:lstStyle/>
                    <a:p>
                      <a:pPr algn="ctr"/>
                      <a:r>
                        <a:rPr lang="en-IN" dirty="0" smtClean="0"/>
                        <a:t>GF</a:t>
                      </a:r>
                      <a:endParaRPr lang="en-IN" dirty="0"/>
                    </a:p>
                  </a:txBody>
                  <a:tcPr/>
                </a:tc>
              </a:tr>
              <a:tr h="318655">
                <a:tc>
                  <a:txBody>
                    <a:bodyPr/>
                    <a:lstStyle/>
                    <a:p>
                      <a:pPr algn="ctr"/>
                      <a:r>
                        <a:rPr lang="en-IN" dirty="0" smtClean="0"/>
                        <a:t>CSE</a:t>
                      </a:r>
                      <a:endParaRPr lang="en-IN" dirty="0"/>
                    </a:p>
                  </a:txBody>
                  <a:tcPr/>
                </a:tc>
                <a:tc>
                  <a:txBody>
                    <a:bodyPr/>
                    <a:lstStyle/>
                    <a:p>
                      <a:pPr algn="ctr"/>
                      <a:r>
                        <a:rPr lang="en-IN" dirty="0" smtClean="0"/>
                        <a:t>FF</a:t>
                      </a:r>
                      <a:endParaRPr lang="en-IN" dirty="0"/>
                    </a:p>
                  </a:txBody>
                  <a:tcPr/>
                </a:tc>
              </a:tr>
              <a:tr h="318655">
                <a:tc>
                  <a:txBody>
                    <a:bodyPr/>
                    <a:lstStyle/>
                    <a:p>
                      <a:pPr algn="ctr"/>
                      <a:r>
                        <a:rPr lang="en-IN" dirty="0" smtClean="0"/>
                        <a:t>CSE</a:t>
                      </a:r>
                      <a:endParaRPr lang="en-IN" dirty="0"/>
                    </a:p>
                  </a:txBody>
                  <a:tcPr/>
                </a:tc>
                <a:tc>
                  <a:txBody>
                    <a:bodyPr/>
                    <a:lstStyle/>
                    <a:p>
                      <a:pPr algn="ctr"/>
                      <a:r>
                        <a:rPr lang="en-IN" dirty="0" smtClean="0"/>
                        <a:t>SF</a:t>
                      </a:r>
                      <a:endParaRPr lang="en-IN" dirty="0"/>
                    </a:p>
                  </a:txBody>
                  <a:tcPr/>
                </a:tc>
              </a:tr>
              <a:tr h="318655">
                <a:tc>
                  <a:txBody>
                    <a:bodyPr/>
                    <a:lstStyle/>
                    <a:p>
                      <a:pPr algn="ctr"/>
                      <a:r>
                        <a:rPr lang="en-IN" dirty="0" smtClean="0"/>
                        <a:t>EE</a:t>
                      </a:r>
                      <a:endParaRPr lang="en-IN" dirty="0"/>
                    </a:p>
                  </a:txBody>
                  <a:tcPr/>
                </a:tc>
                <a:tc>
                  <a:txBody>
                    <a:bodyPr/>
                    <a:lstStyle/>
                    <a:p>
                      <a:pPr algn="ctr"/>
                      <a:r>
                        <a:rPr lang="en-IN" dirty="0" smtClean="0"/>
                        <a:t>GF</a:t>
                      </a:r>
                      <a:endParaRPr lang="en-IN" dirty="0"/>
                    </a:p>
                  </a:txBody>
                  <a:tcPr/>
                </a:tc>
              </a:tr>
              <a:tr h="318655">
                <a:tc>
                  <a:txBody>
                    <a:bodyPr/>
                    <a:lstStyle/>
                    <a:p>
                      <a:pPr algn="ctr"/>
                      <a:r>
                        <a:rPr lang="en-IN" dirty="0" smtClean="0"/>
                        <a:t>EE</a:t>
                      </a:r>
                      <a:endParaRPr lang="en-IN" dirty="0"/>
                    </a:p>
                  </a:txBody>
                  <a:tcPr/>
                </a:tc>
                <a:tc>
                  <a:txBody>
                    <a:bodyPr/>
                    <a:lstStyle/>
                    <a:p>
                      <a:pPr algn="ctr"/>
                      <a:r>
                        <a:rPr lang="en-IN" dirty="0" smtClean="0"/>
                        <a:t>FF</a:t>
                      </a:r>
                      <a:endParaRPr lang="en-IN" dirty="0"/>
                    </a:p>
                  </a:txBody>
                  <a:tcPr/>
                </a:tc>
              </a:tr>
              <a:tr h="318655">
                <a:tc>
                  <a:txBody>
                    <a:bodyPr/>
                    <a:lstStyle/>
                    <a:p>
                      <a:pPr algn="ctr"/>
                      <a:r>
                        <a:rPr lang="en-IN" dirty="0" smtClean="0"/>
                        <a:t>MH</a:t>
                      </a:r>
                      <a:endParaRPr lang="en-IN" dirty="0"/>
                    </a:p>
                  </a:txBody>
                  <a:tcPr/>
                </a:tc>
                <a:tc>
                  <a:txBody>
                    <a:bodyPr/>
                    <a:lstStyle/>
                    <a:p>
                      <a:pPr algn="ctr"/>
                      <a:r>
                        <a:rPr lang="en-IN" dirty="0" smtClean="0"/>
                        <a:t>GF</a:t>
                      </a:r>
                      <a:endParaRPr lang="en-IN" dirty="0"/>
                    </a:p>
                  </a:txBody>
                  <a:tcPr/>
                </a:tc>
              </a:tr>
              <a:tr h="318655">
                <a:tc>
                  <a:txBody>
                    <a:bodyPr/>
                    <a:lstStyle/>
                    <a:p>
                      <a:pPr algn="ctr"/>
                      <a:r>
                        <a:rPr lang="en-IN" dirty="0" smtClean="0"/>
                        <a:t>MH</a:t>
                      </a:r>
                      <a:endParaRPr lang="en-IN" dirty="0"/>
                    </a:p>
                  </a:txBody>
                  <a:tcPr/>
                </a:tc>
                <a:tc>
                  <a:txBody>
                    <a:bodyPr/>
                    <a:lstStyle/>
                    <a:p>
                      <a:pPr algn="ctr"/>
                      <a:r>
                        <a:rPr lang="en-IN" dirty="0" smtClean="0"/>
                        <a:t>FF</a:t>
                      </a:r>
                      <a:endParaRPr lang="en-IN" dirty="0"/>
                    </a:p>
                  </a:txBody>
                  <a:tcPr/>
                </a:tc>
              </a:tr>
              <a:tr h="318655">
                <a:tc>
                  <a:txBody>
                    <a:bodyPr/>
                    <a:lstStyle/>
                    <a:p>
                      <a:pPr algn="ctr"/>
                      <a:r>
                        <a:rPr lang="en-IN" dirty="0" smtClean="0"/>
                        <a:t>MH</a:t>
                      </a:r>
                      <a:endParaRPr lang="en-IN" dirty="0"/>
                    </a:p>
                  </a:txBody>
                  <a:tcPr/>
                </a:tc>
                <a:tc>
                  <a:txBody>
                    <a:bodyPr/>
                    <a:lstStyle/>
                    <a:p>
                      <a:pPr algn="ctr"/>
                      <a:r>
                        <a:rPr lang="en-IN" dirty="0" smtClean="0"/>
                        <a:t>SF</a:t>
                      </a:r>
                      <a:endParaRPr lang="en-IN" dirty="0"/>
                    </a:p>
                  </a:txBody>
                  <a:tcPr/>
                </a:tc>
              </a:tr>
              <a:tr h="318655">
                <a:tc>
                  <a:txBody>
                    <a:bodyPr/>
                    <a:lstStyle/>
                    <a:p>
                      <a:pPr algn="ctr"/>
                      <a:r>
                        <a:rPr lang="en-IN" dirty="0" smtClean="0"/>
                        <a:t>CHE</a:t>
                      </a:r>
                      <a:endParaRPr lang="en-IN" dirty="0"/>
                    </a:p>
                  </a:txBody>
                  <a:tcPr/>
                </a:tc>
                <a:tc>
                  <a:txBody>
                    <a:bodyPr/>
                    <a:lstStyle/>
                    <a:p>
                      <a:pPr algn="ctr"/>
                      <a:r>
                        <a:rPr lang="en-IN" dirty="0" smtClean="0"/>
                        <a:t>FF</a:t>
                      </a:r>
                      <a:endParaRPr lang="en-IN" dirty="0"/>
                    </a:p>
                  </a:txBody>
                  <a:tcPr/>
                </a:tc>
              </a:tr>
              <a:tr h="318655">
                <a:tc>
                  <a:txBody>
                    <a:bodyPr/>
                    <a:lstStyle/>
                    <a:p>
                      <a:pPr algn="ctr"/>
                      <a:r>
                        <a:rPr lang="en-IN" dirty="0" smtClean="0"/>
                        <a:t>CHE</a:t>
                      </a:r>
                      <a:endParaRPr lang="en-IN" dirty="0"/>
                    </a:p>
                  </a:txBody>
                  <a:tcPr/>
                </a:tc>
                <a:tc>
                  <a:txBody>
                    <a:bodyPr/>
                    <a:lstStyle/>
                    <a:p>
                      <a:pPr algn="ctr"/>
                      <a:r>
                        <a:rPr lang="en-IN" dirty="0" smtClean="0"/>
                        <a:t>SF</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8565659"/>
              </p:ext>
            </p:extLst>
          </p:nvPr>
        </p:nvGraphicFramePr>
        <p:xfrm>
          <a:off x="3200400" y="1447800"/>
          <a:ext cx="1371600" cy="1854200"/>
        </p:xfrm>
        <a:graphic>
          <a:graphicData uri="http://schemas.openxmlformats.org/drawingml/2006/table">
            <a:tbl>
              <a:tblPr firstRow="1" bandRow="1">
                <a:tableStyleId>{5C22544A-7EE6-4342-B048-85BDC9FD1C3A}</a:tableStyleId>
              </a:tblPr>
              <a:tblGrid>
                <a:gridCol w="1371600"/>
              </a:tblGrid>
              <a:tr h="370840">
                <a:tc>
                  <a:txBody>
                    <a:bodyPr/>
                    <a:lstStyle/>
                    <a:p>
                      <a:pPr algn="ctr"/>
                      <a:r>
                        <a:rPr lang="en-IN" dirty="0" err="1" smtClean="0"/>
                        <a:t>AllFloors</a:t>
                      </a:r>
                      <a:endParaRPr lang="en-IN" dirty="0"/>
                    </a:p>
                  </a:txBody>
                  <a:tcPr/>
                </a:tc>
              </a:tr>
              <a:tr h="370840">
                <a:tc>
                  <a:txBody>
                    <a:bodyPr/>
                    <a:lstStyle/>
                    <a:p>
                      <a:pPr algn="ctr"/>
                      <a:r>
                        <a:rPr lang="en-IN" u="sng" dirty="0" smtClean="0"/>
                        <a:t>Floor</a:t>
                      </a:r>
                      <a:endParaRPr lang="en-IN" u="sng" dirty="0"/>
                    </a:p>
                  </a:txBody>
                  <a:tcPr/>
                </a:tc>
              </a:tr>
              <a:tr h="370840">
                <a:tc>
                  <a:txBody>
                    <a:bodyPr/>
                    <a:lstStyle/>
                    <a:p>
                      <a:pPr algn="ctr"/>
                      <a:r>
                        <a:rPr lang="en-IN" dirty="0" smtClean="0"/>
                        <a:t>GF</a:t>
                      </a:r>
                      <a:endParaRPr lang="en-IN" dirty="0"/>
                    </a:p>
                  </a:txBody>
                  <a:tcPr/>
                </a:tc>
              </a:tr>
              <a:tr h="370840">
                <a:tc>
                  <a:txBody>
                    <a:bodyPr/>
                    <a:lstStyle/>
                    <a:p>
                      <a:pPr algn="ctr"/>
                      <a:r>
                        <a:rPr lang="en-IN" dirty="0" smtClean="0"/>
                        <a:t>FF</a:t>
                      </a:r>
                      <a:endParaRPr lang="en-IN" dirty="0"/>
                    </a:p>
                  </a:txBody>
                  <a:tcPr/>
                </a:tc>
              </a:tr>
              <a:tr h="370840">
                <a:tc>
                  <a:txBody>
                    <a:bodyPr/>
                    <a:lstStyle/>
                    <a:p>
                      <a:pPr algn="ctr"/>
                      <a:r>
                        <a:rPr lang="en-IN" dirty="0" smtClean="0"/>
                        <a:t>SF</a:t>
                      </a:r>
                      <a:endParaRPr lang="en-IN" dirty="0"/>
                    </a:p>
                  </a:txBody>
                  <a:tcPr/>
                </a:tc>
              </a:tr>
            </a:tbl>
          </a:graphicData>
        </a:graphic>
      </p:graphicFrame>
    </p:spTree>
    <p:extLst>
      <p:ext uri="{BB962C8B-B14F-4D97-AF65-F5344CB8AC3E}">
        <p14:creationId xmlns:p14="http://schemas.microsoft.com/office/powerpoint/2010/main" val="99198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31</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extended RA operations</a:t>
            </a:r>
            <a:endParaRPr lang="en-IN" sz="2800" b="1" dirty="0">
              <a:latin typeface="+mn-lt"/>
              <a:ea typeface="Tahoma" pitchFamily="34" charset="0"/>
              <a:cs typeface="Tahoma" pitchFamily="34" charset="0"/>
            </a:endParaRPr>
          </a:p>
        </p:txBody>
      </p:sp>
      <p:sp>
        <p:nvSpPr>
          <p:cNvPr id="6" name="Rectangle 5"/>
          <p:cNvSpPr/>
          <p:nvPr/>
        </p:nvSpPr>
        <p:spPr>
          <a:xfrm>
            <a:off x="609600" y="1447800"/>
            <a:ext cx="7696200" cy="5299912"/>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b="1" dirty="0" smtClean="0">
                <a:solidFill>
                  <a:schemeClr val="accent2"/>
                </a:solidFill>
              </a:rPr>
              <a:t>Generalized Projection</a:t>
            </a:r>
          </a:p>
          <a:p>
            <a:pPr marL="342900" indent="-342900">
              <a:lnSpc>
                <a:spcPct val="120000"/>
              </a:lnSpc>
              <a:buFont typeface="Wingdings" pitchFamily="2" charset="2"/>
              <a:buChar char="Ø"/>
              <a:tabLst>
                <a:tab pos="3257550" algn="ctr"/>
              </a:tabLst>
            </a:pPr>
            <a:r>
              <a:rPr lang="en-US" sz="2000" dirty="0" smtClean="0"/>
              <a:t>Notation: </a:t>
            </a:r>
            <a:r>
              <a:rPr lang="az-Cyrl-AZ" sz="2400" dirty="0" smtClean="0">
                <a:solidFill>
                  <a:schemeClr val="tx2"/>
                </a:solidFill>
                <a:ea typeface="Tahoma" pitchFamily="34" charset="0"/>
                <a:cs typeface="Tahoma" pitchFamily="34" charset="0"/>
                <a:sym typeface="Symbol" pitchFamily="18" charset="2"/>
              </a:rPr>
              <a:t>П</a:t>
            </a:r>
            <a:r>
              <a:rPr lang="en-US" sz="2400" dirty="0" smtClean="0">
                <a:solidFill>
                  <a:schemeClr val="tx2"/>
                </a:solidFill>
                <a:ea typeface="Tahoma" pitchFamily="34" charset="0"/>
                <a:cs typeface="Tahoma" pitchFamily="34" charset="0"/>
                <a:sym typeface="Symbol" pitchFamily="18" charset="2"/>
              </a:rPr>
              <a:t> </a:t>
            </a:r>
            <a:r>
              <a:rPr lang="en-US" sz="2400" baseline="-25000" dirty="0" smtClean="0">
                <a:solidFill>
                  <a:schemeClr val="tx2"/>
                </a:solidFill>
                <a:ea typeface="Tahoma" pitchFamily="34" charset="0"/>
                <a:cs typeface="Tahoma" pitchFamily="34" charset="0"/>
                <a:sym typeface="Symbol" pitchFamily="18" charset="2"/>
              </a:rPr>
              <a:t>F</a:t>
            </a:r>
            <a:r>
              <a:rPr lang="en-US" sz="2400" baseline="-50000" dirty="0" smtClean="0">
                <a:solidFill>
                  <a:schemeClr val="tx2"/>
                </a:solidFill>
                <a:ea typeface="Tahoma" pitchFamily="34" charset="0"/>
                <a:cs typeface="Tahoma" pitchFamily="34" charset="0"/>
                <a:sym typeface="Symbol" pitchFamily="18" charset="2"/>
              </a:rPr>
              <a:t>1</a:t>
            </a:r>
            <a:r>
              <a:rPr lang="en-US" sz="2400" baseline="-25000" dirty="0" smtClean="0">
                <a:solidFill>
                  <a:schemeClr val="tx2"/>
                </a:solidFill>
                <a:ea typeface="Tahoma" pitchFamily="34" charset="0"/>
                <a:cs typeface="Tahoma" pitchFamily="34" charset="0"/>
                <a:sym typeface="Symbol" pitchFamily="18" charset="2"/>
              </a:rPr>
              <a:t>,F</a:t>
            </a:r>
            <a:r>
              <a:rPr lang="en-US" sz="2400" baseline="-50000" dirty="0" smtClean="0">
                <a:solidFill>
                  <a:schemeClr val="tx2"/>
                </a:solidFill>
                <a:ea typeface="Tahoma" pitchFamily="34" charset="0"/>
                <a:cs typeface="Tahoma" pitchFamily="34" charset="0"/>
                <a:sym typeface="Symbol" pitchFamily="18" charset="2"/>
              </a:rPr>
              <a:t>2</a:t>
            </a:r>
            <a:r>
              <a:rPr lang="en-US" sz="2400" baseline="-25000" dirty="0" smtClean="0">
                <a:solidFill>
                  <a:schemeClr val="tx2"/>
                </a:solidFill>
                <a:ea typeface="Tahoma" pitchFamily="34" charset="0"/>
                <a:cs typeface="Tahoma" pitchFamily="34" charset="0"/>
                <a:sym typeface="Symbol" pitchFamily="18" charset="2"/>
              </a:rPr>
              <a:t>, … </a:t>
            </a:r>
            <a:r>
              <a:rPr lang="en-US" sz="2400" baseline="-25000" dirty="0" err="1" smtClean="0">
                <a:solidFill>
                  <a:schemeClr val="tx2"/>
                </a:solidFill>
                <a:ea typeface="Tahoma" pitchFamily="34" charset="0"/>
                <a:cs typeface="Tahoma" pitchFamily="34" charset="0"/>
                <a:sym typeface="Symbol" pitchFamily="18" charset="2"/>
              </a:rPr>
              <a:t>F</a:t>
            </a:r>
            <a:r>
              <a:rPr lang="en-US" sz="2400" baseline="-50000" dirty="0" err="1" smtClean="0">
                <a:solidFill>
                  <a:schemeClr val="tx2"/>
                </a:solidFill>
                <a:ea typeface="Tahoma" pitchFamily="34" charset="0"/>
                <a:cs typeface="Tahoma" pitchFamily="34" charset="0"/>
                <a:sym typeface="Symbol" pitchFamily="18" charset="2"/>
              </a:rPr>
              <a:t>k</a:t>
            </a:r>
            <a:r>
              <a:rPr lang="en-US" sz="2400" dirty="0" smtClean="0">
                <a:solidFill>
                  <a:schemeClr val="tx2"/>
                </a:solidFill>
                <a:ea typeface="Tahoma" pitchFamily="34" charset="0"/>
                <a:cs typeface="Tahoma" pitchFamily="34" charset="0"/>
                <a:sym typeface="Symbol" pitchFamily="18" charset="2"/>
              </a:rPr>
              <a:t>(R)</a:t>
            </a:r>
            <a:endParaRPr lang="en-US" sz="2400" dirty="0">
              <a:solidFill>
                <a:schemeClr val="tx2"/>
              </a:solidFill>
              <a:ea typeface="Tahoma" pitchFamily="34" charset="0"/>
              <a:cs typeface="Tahoma" pitchFamily="34" charset="0"/>
              <a:sym typeface="Symbol" pitchFamily="18" charset="2"/>
            </a:endParaRPr>
          </a:p>
          <a:p>
            <a:pPr lvl="2">
              <a:lnSpc>
                <a:spcPct val="120000"/>
              </a:lnSpc>
              <a:tabLst>
                <a:tab pos="3257550" algn="ctr"/>
              </a:tabLst>
            </a:pPr>
            <a:r>
              <a:rPr lang="en-US" sz="2000" dirty="0"/>
              <a:t>	</a:t>
            </a:r>
            <a:r>
              <a:rPr lang="en-US" sz="1800" dirty="0"/>
              <a:t>where </a:t>
            </a:r>
            <a:r>
              <a:rPr lang="en-US" sz="1800" dirty="0" smtClean="0"/>
              <a:t>F</a:t>
            </a:r>
            <a:r>
              <a:rPr lang="en-US" sz="1800" baseline="-25000" dirty="0" smtClean="0"/>
              <a:t>1</a:t>
            </a:r>
            <a:r>
              <a:rPr lang="en-US" sz="1800" dirty="0"/>
              <a:t>, </a:t>
            </a:r>
            <a:r>
              <a:rPr lang="en-US" sz="1800" dirty="0" smtClean="0"/>
              <a:t>F</a:t>
            </a:r>
            <a:r>
              <a:rPr lang="en-US" sz="1800" baseline="-25000" dirty="0" smtClean="0"/>
              <a:t>2</a:t>
            </a:r>
            <a:r>
              <a:rPr lang="en-US" sz="1800" dirty="0" smtClean="0"/>
              <a:t> can be arithmetic operations involving constants and attributes.</a:t>
            </a:r>
            <a:endParaRPr lang="en-US" sz="1800" dirty="0"/>
          </a:p>
          <a:p>
            <a:pPr>
              <a:tabLst>
                <a:tab pos="3257550" algn="ctr"/>
              </a:tabLst>
            </a:pPr>
            <a:endParaRPr lang="en-US" sz="2000" dirty="0"/>
          </a:p>
          <a:p>
            <a:pPr marL="457200" indent="-457200">
              <a:buAutoNum type="alphaLcParenBoth"/>
              <a:tabLst>
                <a:tab pos="3257550" algn="ctr"/>
              </a:tabLst>
            </a:pPr>
            <a:r>
              <a:rPr lang="en-US" sz="2000" dirty="0" smtClean="0"/>
              <a:t>List the </a:t>
            </a:r>
            <a:r>
              <a:rPr lang="en-US" sz="2000" dirty="0" err="1" smtClean="0"/>
              <a:t>emp</a:t>
            </a:r>
            <a:r>
              <a:rPr lang="en-US" sz="2000" dirty="0" smtClean="0"/>
              <a:t> name, total income and 10% of the salary of each employee.</a:t>
            </a:r>
            <a:r>
              <a:rPr lang="en-US" sz="2000" dirty="0"/>
              <a:t/>
            </a:r>
            <a:br>
              <a:rPr lang="en-US" sz="2000" dirty="0"/>
            </a:br>
            <a:endParaRPr lang="en-US" sz="2000" dirty="0" smtClean="0"/>
          </a:p>
          <a:p>
            <a:pPr>
              <a:tabLst>
                <a:tab pos="3257550" algn="ctr"/>
              </a:tabLst>
            </a:pPr>
            <a:r>
              <a:rPr lang="en-US" sz="2000" dirty="0" smtClean="0"/>
              <a:t>         </a:t>
            </a:r>
            <a:r>
              <a:rPr lang="en-US" sz="2000" dirty="0"/>
              <a:t>	 </a:t>
            </a:r>
            <a:r>
              <a:rPr lang="en-US" sz="2000" dirty="0" smtClean="0">
                <a:sym typeface="Symbol" pitchFamily="18" charset="2"/>
              </a:rPr>
              <a:t></a:t>
            </a:r>
            <a:r>
              <a:rPr lang="en-US" sz="2000" b="1" i="1" baseline="-25000" dirty="0" err="1" smtClean="0"/>
              <a:t>ename</a:t>
            </a:r>
            <a:r>
              <a:rPr lang="en-US" sz="2000" b="1" i="1" baseline="-25000" dirty="0" smtClean="0"/>
              <a:t>, </a:t>
            </a:r>
            <a:r>
              <a:rPr lang="en-US" sz="2000" b="1" i="1" baseline="-25000" dirty="0" err="1" smtClean="0"/>
              <a:t>sal+comm</a:t>
            </a:r>
            <a:r>
              <a:rPr lang="en-US" sz="2000" b="1" i="1" baseline="-25000" dirty="0" smtClean="0"/>
              <a:t>, </a:t>
            </a:r>
            <a:r>
              <a:rPr lang="en-US" sz="2000" b="1" i="1" baseline="-25000" dirty="0" err="1" smtClean="0"/>
              <a:t>sal</a:t>
            </a:r>
            <a:r>
              <a:rPr lang="en-US" sz="2000" b="1" i="1" baseline="-25000" dirty="0" smtClean="0"/>
              <a:t>*0.1</a:t>
            </a:r>
            <a:r>
              <a:rPr lang="en-US" sz="2000" b="1" dirty="0" smtClean="0"/>
              <a:t> </a:t>
            </a:r>
            <a:r>
              <a:rPr lang="en-US" sz="2000" dirty="0" smtClean="0"/>
              <a:t>(</a:t>
            </a:r>
            <a:r>
              <a:rPr lang="en-US" sz="2000" i="1" dirty="0" err="1" smtClean="0"/>
              <a:t>emp</a:t>
            </a:r>
            <a:r>
              <a:rPr lang="en-US" sz="2000" dirty="0" smtClean="0"/>
              <a:t>) </a:t>
            </a:r>
          </a:p>
          <a:p>
            <a:pPr>
              <a:tabLst>
                <a:tab pos="3257550" algn="ctr"/>
              </a:tabLst>
            </a:pPr>
            <a:endParaRPr lang="en-US" sz="2000" dirty="0" smtClean="0"/>
          </a:p>
          <a:p>
            <a:pPr>
              <a:tabLst>
                <a:tab pos="3257550" algn="ctr"/>
              </a:tabLst>
            </a:pPr>
            <a:r>
              <a:rPr lang="en-US" sz="2000" dirty="0" smtClean="0"/>
              <a:t>(b) Select the </a:t>
            </a:r>
            <a:r>
              <a:rPr lang="en-US" sz="2000" dirty="0" err="1" smtClean="0"/>
              <a:t>emp</a:t>
            </a:r>
            <a:r>
              <a:rPr lang="en-US" sz="2000" dirty="0" smtClean="0"/>
              <a:t> name, age in days and 15% of commission of   </a:t>
            </a:r>
          </a:p>
          <a:p>
            <a:pPr>
              <a:tabLst>
                <a:tab pos="3257550" algn="ctr"/>
              </a:tabLst>
            </a:pPr>
            <a:r>
              <a:rPr lang="en-US" sz="2000" dirty="0"/>
              <a:t> </a:t>
            </a:r>
            <a:r>
              <a:rPr lang="en-US" sz="2000" dirty="0" smtClean="0"/>
              <a:t>    employees having salary more than 5000.</a:t>
            </a:r>
          </a:p>
          <a:p>
            <a:pPr>
              <a:tabLst>
                <a:tab pos="3257550" algn="ctr"/>
              </a:tabLst>
            </a:pPr>
            <a:endParaRPr lang="en-US" sz="2000" dirty="0" smtClean="0"/>
          </a:p>
          <a:p>
            <a:pPr lvl="3">
              <a:tabLst>
                <a:tab pos="3257550" algn="ctr"/>
              </a:tabLst>
            </a:pPr>
            <a:r>
              <a:rPr lang="en-US" sz="2000" dirty="0" smtClean="0">
                <a:sym typeface="Symbol" pitchFamily="18" charset="2"/>
              </a:rPr>
              <a:t></a:t>
            </a:r>
            <a:r>
              <a:rPr lang="en-US" sz="2000" b="1" i="1" baseline="-25000" dirty="0" err="1" smtClean="0"/>
              <a:t>ename</a:t>
            </a:r>
            <a:r>
              <a:rPr lang="en-US" sz="2000" b="1" i="1" baseline="-25000" dirty="0"/>
              <a:t>, </a:t>
            </a:r>
            <a:r>
              <a:rPr lang="en-US" sz="2000" b="1" i="1" baseline="-25000" dirty="0" err="1" smtClean="0"/>
              <a:t>sysdate</a:t>
            </a:r>
            <a:r>
              <a:rPr lang="en-US" sz="2000" b="1" i="1" baseline="-25000" dirty="0" smtClean="0"/>
              <a:t> - </a:t>
            </a:r>
            <a:r>
              <a:rPr lang="en-US" sz="2000" b="1" i="1" baseline="-25000" dirty="0" err="1" smtClean="0"/>
              <a:t>bdate</a:t>
            </a:r>
            <a:r>
              <a:rPr lang="en-US" sz="2000" b="1" i="1" baseline="-25000" dirty="0" smtClean="0"/>
              <a:t>, </a:t>
            </a:r>
            <a:r>
              <a:rPr lang="en-US" sz="2000" b="1" i="1" baseline="-25000" dirty="0" err="1" smtClean="0"/>
              <a:t>comm</a:t>
            </a:r>
            <a:r>
              <a:rPr lang="en-US" sz="2000" b="1" i="1" baseline="-25000" dirty="0" smtClean="0"/>
              <a:t>*0.15 </a:t>
            </a:r>
            <a:r>
              <a:rPr lang="en-US" sz="2000" dirty="0" smtClean="0"/>
              <a:t>(</a:t>
            </a:r>
            <a:r>
              <a:rPr lang="en-IN" sz="2000" dirty="0" err="1" smtClean="0"/>
              <a:t>σ</a:t>
            </a:r>
            <a:r>
              <a:rPr lang="en-IN" sz="2000" b="1" baseline="-25000" dirty="0" err="1" smtClean="0"/>
              <a:t>sal</a:t>
            </a:r>
            <a:r>
              <a:rPr lang="en-IN" sz="2000" b="1" baseline="-25000" dirty="0" smtClean="0"/>
              <a:t> &gt; 5000</a:t>
            </a:r>
            <a:r>
              <a:rPr lang="en-IN" sz="2000" dirty="0" smtClean="0"/>
              <a:t> (</a:t>
            </a:r>
            <a:r>
              <a:rPr lang="en-IN" sz="2000" dirty="0" err="1" smtClean="0"/>
              <a:t>emp</a:t>
            </a:r>
            <a:r>
              <a:rPr lang="en-IN" sz="2000" dirty="0" smtClean="0"/>
              <a:t>))</a:t>
            </a:r>
            <a:endParaRPr lang="en-IN" sz="2000" dirty="0"/>
          </a:p>
          <a:p>
            <a:pPr lvl="5">
              <a:tabLst>
                <a:tab pos="3257550" algn="ctr"/>
              </a:tabLst>
            </a:pPr>
            <a:r>
              <a:rPr lang="en-US" sz="2000" dirty="0"/>
              <a:t/>
            </a:r>
            <a:br>
              <a:rPr lang="en-US" sz="2000" dirty="0"/>
            </a:br>
            <a:endParaRPr lang="en-US" sz="2000" dirty="0"/>
          </a:p>
        </p:txBody>
      </p:sp>
    </p:spTree>
    <p:extLst>
      <p:ext uri="{BB962C8B-B14F-4D97-AF65-F5344CB8AC3E}">
        <p14:creationId xmlns:p14="http://schemas.microsoft.com/office/powerpoint/2010/main" val="233261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32</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extended RA operations(   )</a:t>
            </a:r>
            <a:endParaRPr lang="en-IN" sz="2800" b="1" dirty="0">
              <a:latin typeface="+mn-lt"/>
              <a:ea typeface="Tahoma" pitchFamily="34" charset="0"/>
              <a:cs typeface="Tahoma" pitchFamily="34" charset="0"/>
            </a:endParaRPr>
          </a:p>
        </p:txBody>
      </p:sp>
      <p:sp>
        <p:nvSpPr>
          <p:cNvPr id="5" name="Rectangle 4"/>
          <p:cNvSpPr/>
          <p:nvPr/>
        </p:nvSpPr>
        <p:spPr>
          <a:xfrm>
            <a:off x="609600" y="1447800"/>
            <a:ext cx="7924800" cy="4801314"/>
          </a:xfrm>
          <a:prstGeom prst="rect">
            <a:avLst/>
          </a:prstGeom>
          <a:ln>
            <a:solidFill>
              <a:schemeClr val="tx1"/>
            </a:solidFill>
          </a:ln>
        </p:spPr>
        <p:txBody>
          <a:bodyPr wrap="square">
            <a:spAutoFit/>
          </a:bodyPr>
          <a:lstStyle/>
          <a:p>
            <a:pPr marL="342900" indent="-342900">
              <a:lnSpc>
                <a:spcPct val="120000"/>
              </a:lnSpc>
              <a:buFont typeface="Wingdings" pitchFamily="2" charset="2"/>
              <a:buChar char="Ø"/>
              <a:tabLst>
                <a:tab pos="3257550" algn="ctr"/>
              </a:tabLst>
            </a:pPr>
            <a:r>
              <a:rPr lang="en-US" sz="2000" b="1" dirty="0" smtClean="0">
                <a:solidFill>
                  <a:schemeClr val="accent2"/>
                </a:solidFill>
              </a:rPr>
              <a:t>Aggregate functions and Group-by (Calligraphic G)</a:t>
            </a:r>
          </a:p>
          <a:p>
            <a:pPr marL="342900" indent="-342900">
              <a:buFont typeface="Wingdings" pitchFamily="2" charset="2"/>
              <a:buChar char="Ø"/>
              <a:tabLst>
                <a:tab pos="3257550" algn="ctr"/>
              </a:tabLst>
            </a:pPr>
            <a:r>
              <a:rPr lang="en-US" sz="2000" dirty="0" smtClean="0"/>
              <a:t>Notation:                   </a:t>
            </a:r>
            <a:r>
              <a:rPr lang="en-US" sz="2000" dirty="0"/>
              <a:t>	</a:t>
            </a:r>
            <a:r>
              <a:rPr lang="en-US" sz="2000" dirty="0" smtClean="0"/>
              <a:t>                                                      </a:t>
            </a:r>
          </a:p>
          <a:p>
            <a:pPr marL="342900" indent="-342900">
              <a:buFont typeface="Wingdings" pitchFamily="2" charset="2"/>
              <a:buChar char="Ø"/>
              <a:tabLst>
                <a:tab pos="3257550" algn="ctr"/>
              </a:tabLst>
            </a:pPr>
            <a:endParaRPr lang="en-US" sz="2000" dirty="0"/>
          </a:p>
          <a:p>
            <a:pPr>
              <a:tabLst>
                <a:tab pos="3257550" algn="ctr"/>
              </a:tabLst>
            </a:pPr>
            <a:r>
              <a:rPr lang="en-US" sz="2000" dirty="0" smtClean="0"/>
              <a:t>          </a:t>
            </a:r>
            <a:r>
              <a:rPr lang="en-US" sz="1800" dirty="0" smtClean="0"/>
              <a:t>where F</a:t>
            </a:r>
            <a:r>
              <a:rPr lang="en-US" sz="1800" baseline="-25000" dirty="0" smtClean="0"/>
              <a:t>1</a:t>
            </a:r>
            <a:r>
              <a:rPr lang="en-US" sz="1800" dirty="0" smtClean="0"/>
              <a:t>, F</a:t>
            </a:r>
            <a:r>
              <a:rPr lang="en-US" sz="1800" baseline="-25000" dirty="0" smtClean="0"/>
              <a:t>2, …</a:t>
            </a:r>
            <a:r>
              <a:rPr lang="en-US" sz="1800" dirty="0" smtClean="0"/>
              <a:t> can be aggregate functions like – </a:t>
            </a:r>
            <a:r>
              <a:rPr lang="en-US" sz="1800" dirty="0" err="1" smtClean="0"/>
              <a:t>avg</a:t>
            </a:r>
            <a:r>
              <a:rPr lang="en-US" sz="1800" dirty="0" smtClean="0"/>
              <a:t>, min, max,      </a:t>
            </a:r>
          </a:p>
          <a:p>
            <a:pPr>
              <a:tabLst>
                <a:tab pos="3257550" algn="ctr"/>
              </a:tabLst>
            </a:pPr>
            <a:r>
              <a:rPr lang="en-US" sz="1800" dirty="0"/>
              <a:t> </a:t>
            </a:r>
            <a:r>
              <a:rPr lang="en-US" sz="1800" dirty="0" smtClean="0"/>
              <a:t>          sum, count.</a:t>
            </a:r>
          </a:p>
          <a:p>
            <a:pPr marL="342900" indent="-342900">
              <a:buFont typeface="Wingdings" pitchFamily="2" charset="2"/>
              <a:buChar char="Ø"/>
              <a:tabLst>
                <a:tab pos="3257550" algn="ctr"/>
              </a:tabLst>
            </a:pPr>
            <a:r>
              <a:rPr lang="en-US" sz="2000" dirty="0" smtClean="0">
                <a:solidFill>
                  <a:srgbClr val="3C5184"/>
                </a:solidFill>
              </a:rPr>
              <a:t>Notation:             </a:t>
            </a:r>
          </a:p>
          <a:p>
            <a:pPr>
              <a:tabLst>
                <a:tab pos="3257550" algn="ctr"/>
              </a:tabLst>
            </a:pPr>
            <a:r>
              <a:rPr lang="en-US" sz="2400" dirty="0" smtClean="0">
                <a:solidFill>
                  <a:srgbClr val="D1282E"/>
                </a:solidFill>
                <a:ea typeface="Tahoma" pitchFamily="34" charset="0"/>
                <a:cs typeface="Tahoma" pitchFamily="34" charset="0"/>
                <a:sym typeface="Symbol" pitchFamily="18" charset="2"/>
              </a:rPr>
              <a:t>        </a:t>
            </a:r>
          </a:p>
          <a:p>
            <a:pPr>
              <a:tabLst>
                <a:tab pos="3257550" algn="ctr"/>
              </a:tabLst>
            </a:pPr>
            <a:r>
              <a:rPr lang="en-US" sz="2400" dirty="0">
                <a:solidFill>
                  <a:srgbClr val="D1282E"/>
                </a:solidFill>
                <a:ea typeface="Tahoma" pitchFamily="34" charset="0"/>
                <a:cs typeface="Tahoma" pitchFamily="34" charset="0"/>
                <a:sym typeface="Symbol" pitchFamily="18" charset="2"/>
              </a:rPr>
              <a:t> </a:t>
            </a:r>
            <a:r>
              <a:rPr lang="en-US" sz="2400" dirty="0" smtClean="0">
                <a:solidFill>
                  <a:srgbClr val="D1282E"/>
                </a:solidFill>
                <a:ea typeface="Tahoma" pitchFamily="34" charset="0"/>
                <a:cs typeface="Tahoma" pitchFamily="34" charset="0"/>
                <a:sym typeface="Symbol" pitchFamily="18" charset="2"/>
              </a:rPr>
              <a:t>       </a:t>
            </a:r>
            <a:r>
              <a:rPr lang="en-US" sz="1800" dirty="0" smtClean="0"/>
              <a:t>where A</a:t>
            </a:r>
            <a:r>
              <a:rPr lang="en-US" sz="1800" baseline="-25000" dirty="0" smtClean="0"/>
              <a:t>1</a:t>
            </a:r>
            <a:r>
              <a:rPr lang="en-US" sz="1800" dirty="0"/>
              <a:t>, </a:t>
            </a:r>
            <a:r>
              <a:rPr lang="en-US" sz="1800" dirty="0" smtClean="0"/>
              <a:t>A</a:t>
            </a:r>
            <a:r>
              <a:rPr lang="en-US" sz="1800" baseline="-25000" dirty="0" smtClean="0"/>
              <a:t>2</a:t>
            </a:r>
            <a:r>
              <a:rPr lang="en-US" sz="1800" baseline="-25000" dirty="0"/>
              <a:t>, </a:t>
            </a:r>
            <a:r>
              <a:rPr lang="en-US" sz="1800" baseline="-25000" dirty="0" smtClean="0"/>
              <a:t>… </a:t>
            </a:r>
            <a:r>
              <a:rPr lang="en-US" sz="1800" dirty="0" smtClean="0"/>
              <a:t> are the </a:t>
            </a:r>
            <a:r>
              <a:rPr lang="en-US" sz="1800" dirty="0" smtClean="0">
                <a:solidFill>
                  <a:srgbClr val="00B050"/>
                </a:solidFill>
              </a:rPr>
              <a:t>grouping columns</a:t>
            </a:r>
            <a:r>
              <a:rPr lang="en-US" sz="1800" dirty="0" smtClean="0"/>
              <a:t> and F</a:t>
            </a:r>
            <a:r>
              <a:rPr lang="en-US" sz="1800" baseline="-25000" dirty="0" smtClean="0"/>
              <a:t>1</a:t>
            </a:r>
            <a:r>
              <a:rPr lang="en-US" sz="1800" dirty="0"/>
              <a:t>, F</a:t>
            </a:r>
            <a:r>
              <a:rPr lang="en-US" sz="1800" baseline="-25000" dirty="0"/>
              <a:t>2</a:t>
            </a:r>
            <a:r>
              <a:rPr lang="en-US" sz="1800" dirty="0"/>
              <a:t> can be </a:t>
            </a:r>
            <a:r>
              <a:rPr lang="en-US" sz="1800" dirty="0" smtClean="0"/>
              <a:t> </a:t>
            </a:r>
          </a:p>
          <a:p>
            <a:pPr>
              <a:tabLst>
                <a:tab pos="3257550" algn="ctr"/>
              </a:tabLst>
            </a:pPr>
            <a:r>
              <a:rPr lang="en-US" sz="1800" dirty="0">
                <a:solidFill>
                  <a:srgbClr val="00B0F0"/>
                </a:solidFill>
              </a:rPr>
              <a:t> </a:t>
            </a:r>
            <a:r>
              <a:rPr lang="en-US" sz="1800" dirty="0" smtClean="0">
                <a:solidFill>
                  <a:srgbClr val="00B0F0"/>
                </a:solidFill>
              </a:rPr>
              <a:t>          aggregate </a:t>
            </a:r>
            <a:r>
              <a:rPr lang="en-US" sz="1800" dirty="0">
                <a:solidFill>
                  <a:srgbClr val="00B0F0"/>
                </a:solidFill>
              </a:rPr>
              <a:t>functions </a:t>
            </a:r>
            <a:r>
              <a:rPr lang="en-US" sz="1800" dirty="0"/>
              <a:t>like – </a:t>
            </a:r>
            <a:r>
              <a:rPr lang="en-US" sz="1800" dirty="0" err="1"/>
              <a:t>avg</a:t>
            </a:r>
            <a:r>
              <a:rPr lang="en-US" sz="1800" dirty="0"/>
              <a:t>, min, max, sum, count</a:t>
            </a:r>
            <a:r>
              <a:rPr lang="en-US" sz="1800" dirty="0" smtClean="0"/>
              <a:t>.</a:t>
            </a:r>
          </a:p>
          <a:p>
            <a:pPr>
              <a:tabLst>
                <a:tab pos="3257550" algn="ctr"/>
              </a:tabLst>
            </a:pPr>
            <a:endParaRPr lang="en-US" sz="1800" dirty="0"/>
          </a:p>
          <a:p>
            <a:pPr marL="457200" indent="-457200">
              <a:buAutoNum type="alphaLcParenBoth"/>
              <a:tabLst>
                <a:tab pos="3257550" algn="ctr"/>
              </a:tabLst>
            </a:pPr>
            <a:r>
              <a:rPr lang="en-US" sz="2000" dirty="0" smtClean="0"/>
              <a:t>Find the average and maximum salary in the employee relation.</a:t>
            </a:r>
          </a:p>
          <a:p>
            <a:pPr>
              <a:tabLst>
                <a:tab pos="3257550" algn="ctr"/>
              </a:tabLst>
            </a:pPr>
            <a:r>
              <a:rPr lang="en-US" sz="2000" dirty="0" smtClean="0"/>
              <a:t>                        </a:t>
            </a:r>
            <a:r>
              <a:rPr lang="en-US" sz="2000" b="1" dirty="0" smtClean="0">
                <a:latin typeface="Brush Script MT"/>
                <a:ea typeface="Tahoma" pitchFamily="34" charset="0"/>
                <a:cs typeface="Tahoma" pitchFamily="34" charset="0"/>
                <a:sym typeface="Symbol" pitchFamily="18" charset="2"/>
              </a:rPr>
              <a:t>G</a:t>
            </a:r>
            <a:r>
              <a:rPr lang="en-US" sz="2000" dirty="0" smtClean="0"/>
              <a:t> </a:t>
            </a:r>
            <a:r>
              <a:rPr lang="en-US" sz="2000" baseline="-25000" dirty="0" err="1" smtClean="0">
                <a:ea typeface="Tahoma" pitchFamily="34" charset="0"/>
                <a:cs typeface="Tahoma" pitchFamily="34" charset="0"/>
                <a:sym typeface="Symbol" pitchFamily="18" charset="2"/>
              </a:rPr>
              <a:t>avg</a:t>
            </a:r>
            <a:r>
              <a:rPr lang="en-US" sz="2000" baseline="-25000" dirty="0" smtClean="0">
                <a:ea typeface="Tahoma" pitchFamily="34" charset="0"/>
                <a:cs typeface="Tahoma" pitchFamily="34" charset="0"/>
                <a:sym typeface="Symbol" pitchFamily="18" charset="2"/>
              </a:rPr>
              <a:t>(</a:t>
            </a:r>
            <a:r>
              <a:rPr lang="en-US" sz="2000" baseline="-25000" dirty="0" err="1" smtClean="0">
                <a:ea typeface="Tahoma" pitchFamily="34" charset="0"/>
                <a:cs typeface="Tahoma" pitchFamily="34" charset="0"/>
                <a:sym typeface="Symbol" pitchFamily="18" charset="2"/>
              </a:rPr>
              <a:t>sal</a:t>
            </a:r>
            <a:r>
              <a:rPr lang="en-US" sz="2000" baseline="-25000" dirty="0" smtClean="0">
                <a:ea typeface="Tahoma" pitchFamily="34" charset="0"/>
                <a:cs typeface="Tahoma" pitchFamily="34" charset="0"/>
                <a:sym typeface="Symbol" pitchFamily="18" charset="2"/>
              </a:rPr>
              <a:t>), max(</a:t>
            </a:r>
            <a:r>
              <a:rPr lang="en-US" sz="2000" baseline="-25000" dirty="0" err="1" smtClean="0">
                <a:ea typeface="Tahoma" pitchFamily="34" charset="0"/>
                <a:cs typeface="Tahoma" pitchFamily="34" charset="0"/>
                <a:sym typeface="Symbol" pitchFamily="18" charset="2"/>
              </a:rPr>
              <a:t>sal</a:t>
            </a:r>
            <a:r>
              <a:rPr lang="en-US" sz="2000" baseline="-25000" dirty="0" smtClean="0">
                <a:ea typeface="Tahoma" pitchFamily="34" charset="0"/>
                <a:cs typeface="Tahoma" pitchFamily="34" charset="0"/>
                <a:sym typeface="Symbol" pitchFamily="18" charset="2"/>
              </a:rPr>
              <a:t>)</a:t>
            </a:r>
            <a:r>
              <a:rPr lang="en-US" sz="2000" dirty="0" smtClean="0">
                <a:ea typeface="Tahoma" pitchFamily="34" charset="0"/>
                <a:cs typeface="Tahoma" pitchFamily="34" charset="0"/>
                <a:sym typeface="Symbol" pitchFamily="18" charset="2"/>
              </a:rPr>
              <a:t>(EMP)</a:t>
            </a:r>
            <a:r>
              <a:rPr lang="en-US" sz="2000" dirty="0"/>
              <a:t/>
            </a:r>
            <a:br>
              <a:rPr lang="en-US" sz="2000" dirty="0"/>
            </a:br>
            <a:r>
              <a:rPr lang="en-US" sz="2000" dirty="0"/>
              <a:t>         	</a:t>
            </a:r>
            <a:endParaRPr lang="en-US" sz="2000" dirty="0" smtClean="0"/>
          </a:p>
          <a:p>
            <a:pPr>
              <a:tabLst>
                <a:tab pos="3257550" algn="ctr"/>
              </a:tabLst>
            </a:pPr>
            <a:r>
              <a:rPr lang="en-US" sz="2000" dirty="0" smtClean="0"/>
              <a:t>(b) Find </a:t>
            </a:r>
            <a:r>
              <a:rPr lang="en-US" sz="2000" dirty="0"/>
              <a:t>the average and maximum salary </a:t>
            </a:r>
            <a:r>
              <a:rPr lang="en-US" sz="2000" dirty="0" smtClean="0"/>
              <a:t>for each department.</a:t>
            </a:r>
          </a:p>
          <a:p>
            <a:pPr>
              <a:tabLst>
                <a:tab pos="3257550" algn="ctr"/>
              </a:tabLst>
            </a:pPr>
            <a:r>
              <a:rPr lang="en-US" sz="2000" dirty="0" smtClean="0"/>
              <a:t>        </a:t>
            </a:r>
            <a:r>
              <a:rPr lang="en-US" sz="2000" baseline="-25000" dirty="0" smtClean="0">
                <a:ea typeface="Tahoma" pitchFamily="34" charset="0"/>
                <a:cs typeface="Tahoma" pitchFamily="34" charset="0"/>
                <a:sym typeface="Symbol" pitchFamily="18" charset="2"/>
              </a:rPr>
              <a:t> </a:t>
            </a:r>
            <a:r>
              <a:rPr lang="en-US" sz="2000" dirty="0" smtClean="0">
                <a:ea typeface="Tahoma" pitchFamily="34" charset="0"/>
                <a:cs typeface="Tahoma" pitchFamily="34" charset="0"/>
                <a:sym typeface="Symbol" pitchFamily="18" charset="2"/>
              </a:rPr>
              <a:t>          </a:t>
            </a:r>
            <a:r>
              <a:rPr lang="en-US" sz="2000" baseline="-25000" dirty="0" err="1" smtClean="0">
                <a:ea typeface="Tahoma" pitchFamily="34" charset="0"/>
                <a:cs typeface="Tahoma" pitchFamily="34" charset="0"/>
                <a:sym typeface="Symbol" pitchFamily="18" charset="2"/>
              </a:rPr>
              <a:t>deptno</a:t>
            </a:r>
            <a:r>
              <a:rPr lang="en-US" sz="2000" baseline="-25000" dirty="0" smtClean="0">
                <a:ea typeface="Tahoma" pitchFamily="34" charset="0"/>
                <a:cs typeface="Tahoma" pitchFamily="34" charset="0"/>
                <a:sym typeface="Symbol" pitchFamily="18" charset="2"/>
              </a:rPr>
              <a:t> </a:t>
            </a:r>
            <a:r>
              <a:rPr lang="en-US" sz="2000" b="1" dirty="0" smtClean="0">
                <a:latin typeface="Brush Script MT"/>
                <a:ea typeface="Tahoma" pitchFamily="34" charset="0"/>
                <a:cs typeface="Tahoma" pitchFamily="34" charset="0"/>
                <a:sym typeface="Symbol" pitchFamily="18" charset="2"/>
              </a:rPr>
              <a:t>G</a:t>
            </a:r>
            <a:r>
              <a:rPr lang="en-US" sz="2000" dirty="0" smtClean="0"/>
              <a:t> </a:t>
            </a:r>
            <a:r>
              <a:rPr lang="en-US" sz="2000" baseline="-25000" dirty="0" err="1">
                <a:ea typeface="Tahoma" pitchFamily="34" charset="0"/>
                <a:cs typeface="Tahoma" pitchFamily="34" charset="0"/>
                <a:sym typeface="Symbol" pitchFamily="18" charset="2"/>
              </a:rPr>
              <a:t>avg</a:t>
            </a:r>
            <a:r>
              <a:rPr lang="en-US" sz="2000" baseline="-25000" dirty="0">
                <a:ea typeface="Tahoma" pitchFamily="34" charset="0"/>
                <a:cs typeface="Tahoma" pitchFamily="34" charset="0"/>
                <a:sym typeface="Symbol" pitchFamily="18" charset="2"/>
              </a:rPr>
              <a:t>(</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 max(</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a:t>
            </a:r>
            <a:r>
              <a:rPr lang="en-US" sz="2000" dirty="0">
                <a:ea typeface="Tahoma" pitchFamily="34" charset="0"/>
                <a:cs typeface="Tahoma" pitchFamily="34" charset="0"/>
                <a:sym typeface="Symbol" pitchFamily="18" charset="2"/>
              </a:rPr>
              <a:t>(EMP</a:t>
            </a:r>
            <a:r>
              <a:rPr lang="en-US" sz="2000" dirty="0" smtClean="0">
                <a:ea typeface="Tahoma" pitchFamily="34" charset="0"/>
                <a:cs typeface="Tahoma" pitchFamily="34" charset="0"/>
                <a:sym typeface="Symbol" pitchFamily="18" charset="2"/>
              </a:rPr>
              <a:t>)</a:t>
            </a:r>
            <a:endParaRPr lang="en-US" sz="2000" dirty="0"/>
          </a:p>
        </p:txBody>
      </p:sp>
      <p:pic>
        <p:nvPicPr>
          <p:cNvPr id="6" name="Picture 2" descr="cursive capital g | Letter g tattoo, Tattoo script fonts, Tattoo lett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9300" y="723900"/>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09800" y="1882139"/>
            <a:ext cx="1965603" cy="523220"/>
          </a:xfrm>
          <a:prstGeom prst="rect">
            <a:avLst/>
          </a:prstGeom>
          <a:noFill/>
          <a:ln w="25400">
            <a:solidFill>
              <a:schemeClr val="tx1"/>
            </a:solidFill>
          </a:ln>
        </p:spPr>
        <p:txBody>
          <a:bodyPr wrap="none" rtlCol="0">
            <a:spAutoFit/>
          </a:bodyPr>
          <a:lstStyle/>
          <a:p>
            <a:r>
              <a:rPr lang="en-US" b="1" dirty="0">
                <a:solidFill>
                  <a:srgbClr val="D1282E"/>
                </a:solidFill>
                <a:latin typeface="Brush Script MT"/>
                <a:ea typeface="Tahoma" pitchFamily="34" charset="0"/>
                <a:cs typeface="Tahoma" pitchFamily="34" charset="0"/>
                <a:sym typeface="Symbol" pitchFamily="18" charset="2"/>
              </a:rPr>
              <a:t>G</a:t>
            </a:r>
            <a:r>
              <a:rPr lang="en-US" sz="2000" dirty="0">
                <a:solidFill>
                  <a:srgbClr val="3C5184"/>
                </a:solidFill>
              </a:rPr>
              <a:t> </a:t>
            </a:r>
            <a:r>
              <a:rPr lang="en-US" sz="2400" baseline="-50000" dirty="0">
                <a:solidFill>
                  <a:srgbClr val="D1282E"/>
                </a:solidFill>
                <a:ea typeface="Tahoma" pitchFamily="34" charset="0"/>
                <a:cs typeface="Tahoma" pitchFamily="34" charset="0"/>
                <a:sym typeface="Symbol" pitchFamily="18" charset="2"/>
              </a:rPr>
              <a:t>F1,F2, … </a:t>
            </a:r>
            <a:r>
              <a:rPr lang="en-US" sz="2400" baseline="-50000" dirty="0" err="1" smtClean="0">
                <a:solidFill>
                  <a:srgbClr val="D1282E"/>
                </a:solidFill>
                <a:ea typeface="Tahoma" pitchFamily="34" charset="0"/>
                <a:cs typeface="Tahoma" pitchFamily="34" charset="0"/>
                <a:sym typeface="Symbol" pitchFamily="18" charset="2"/>
              </a:rPr>
              <a:t>Fk</a:t>
            </a:r>
            <a:r>
              <a:rPr lang="en-US" sz="2400" dirty="0" smtClean="0">
                <a:solidFill>
                  <a:srgbClr val="D1282E"/>
                </a:solidFill>
                <a:ea typeface="Tahoma" pitchFamily="34" charset="0"/>
                <a:cs typeface="Tahoma" pitchFamily="34" charset="0"/>
                <a:sym typeface="Symbol" pitchFamily="18" charset="2"/>
              </a:rPr>
              <a:t>(R</a:t>
            </a:r>
            <a:r>
              <a:rPr lang="en-US" sz="2400" dirty="0">
                <a:solidFill>
                  <a:srgbClr val="D1282E"/>
                </a:solidFill>
                <a:ea typeface="Tahoma" pitchFamily="34" charset="0"/>
                <a:cs typeface="Tahoma" pitchFamily="34" charset="0"/>
                <a:sym typeface="Symbol" pitchFamily="18" charset="2"/>
              </a:rPr>
              <a:t>)</a:t>
            </a:r>
            <a:endParaRPr lang="en-IN" dirty="0"/>
          </a:p>
        </p:txBody>
      </p:sp>
      <p:sp>
        <p:nvSpPr>
          <p:cNvPr id="8" name="TextBox 7"/>
          <p:cNvSpPr txBox="1"/>
          <p:nvPr/>
        </p:nvSpPr>
        <p:spPr>
          <a:xfrm>
            <a:off x="2171700" y="3271212"/>
            <a:ext cx="3155031" cy="523220"/>
          </a:xfrm>
          <a:prstGeom prst="rect">
            <a:avLst/>
          </a:prstGeom>
          <a:noFill/>
          <a:ln w="25400">
            <a:solidFill>
              <a:schemeClr val="tx1"/>
            </a:solidFill>
          </a:ln>
        </p:spPr>
        <p:txBody>
          <a:bodyPr wrap="none" rtlCol="0">
            <a:spAutoFit/>
          </a:bodyPr>
          <a:lstStyle/>
          <a:p>
            <a:r>
              <a:rPr lang="en-US" sz="2400" baseline="-25000" dirty="0">
                <a:solidFill>
                  <a:srgbClr val="00B050"/>
                </a:solidFill>
                <a:ea typeface="Tahoma" pitchFamily="34" charset="0"/>
                <a:cs typeface="Tahoma" pitchFamily="34" charset="0"/>
                <a:sym typeface="Symbol" pitchFamily="18" charset="2"/>
              </a:rPr>
              <a:t>A</a:t>
            </a:r>
            <a:r>
              <a:rPr lang="en-US" sz="2400" baseline="-50000" dirty="0">
                <a:solidFill>
                  <a:srgbClr val="00B050"/>
                </a:solidFill>
                <a:ea typeface="Tahoma" pitchFamily="34" charset="0"/>
                <a:cs typeface="Tahoma" pitchFamily="34" charset="0"/>
                <a:sym typeface="Symbol" pitchFamily="18" charset="2"/>
              </a:rPr>
              <a:t>1</a:t>
            </a:r>
            <a:r>
              <a:rPr lang="en-US" sz="2400" baseline="-25000" dirty="0">
                <a:solidFill>
                  <a:srgbClr val="00B050"/>
                </a:solidFill>
                <a:ea typeface="Tahoma" pitchFamily="34" charset="0"/>
                <a:cs typeface="Tahoma" pitchFamily="34" charset="0"/>
                <a:sym typeface="Symbol" pitchFamily="18" charset="2"/>
              </a:rPr>
              <a:t>,A</a:t>
            </a:r>
            <a:r>
              <a:rPr lang="en-US" sz="2400" baseline="-50000" dirty="0">
                <a:solidFill>
                  <a:srgbClr val="00B050"/>
                </a:solidFill>
                <a:ea typeface="Tahoma" pitchFamily="34" charset="0"/>
                <a:cs typeface="Tahoma" pitchFamily="34" charset="0"/>
                <a:sym typeface="Symbol" pitchFamily="18" charset="2"/>
              </a:rPr>
              <a:t>2</a:t>
            </a:r>
            <a:r>
              <a:rPr lang="en-US" sz="2400" baseline="-25000" dirty="0">
                <a:solidFill>
                  <a:srgbClr val="00B050"/>
                </a:solidFill>
                <a:ea typeface="Tahoma" pitchFamily="34" charset="0"/>
                <a:cs typeface="Tahoma" pitchFamily="34" charset="0"/>
                <a:sym typeface="Symbol" pitchFamily="18" charset="2"/>
              </a:rPr>
              <a:t>, … </a:t>
            </a:r>
            <a:r>
              <a:rPr lang="en-US" sz="2400" baseline="-25000" dirty="0" err="1">
                <a:solidFill>
                  <a:srgbClr val="00B050"/>
                </a:solidFill>
                <a:ea typeface="Tahoma" pitchFamily="34" charset="0"/>
                <a:cs typeface="Tahoma" pitchFamily="34" charset="0"/>
                <a:sym typeface="Symbol" pitchFamily="18" charset="2"/>
              </a:rPr>
              <a:t>A</a:t>
            </a:r>
            <a:r>
              <a:rPr lang="en-US" sz="2400" baseline="-50000" dirty="0" err="1">
                <a:solidFill>
                  <a:srgbClr val="00B050"/>
                </a:solidFill>
                <a:ea typeface="Tahoma" pitchFamily="34" charset="0"/>
                <a:cs typeface="Tahoma" pitchFamily="34" charset="0"/>
                <a:sym typeface="Symbol" pitchFamily="18" charset="2"/>
              </a:rPr>
              <a:t>m</a:t>
            </a:r>
            <a:r>
              <a:rPr lang="en-US" b="1" dirty="0" err="1">
                <a:solidFill>
                  <a:srgbClr val="D1282E"/>
                </a:solidFill>
                <a:latin typeface="Brush Script MT"/>
                <a:ea typeface="Tahoma" pitchFamily="34" charset="0"/>
                <a:cs typeface="Tahoma" pitchFamily="34" charset="0"/>
                <a:sym typeface="Symbol" pitchFamily="18" charset="2"/>
              </a:rPr>
              <a:t>G</a:t>
            </a:r>
            <a:r>
              <a:rPr lang="en-US" sz="2000" dirty="0">
                <a:solidFill>
                  <a:srgbClr val="3C5184"/>
                </a:solidFill>
              </a:rPr>
              <a:t> </a:t>
            </a:r>
            <a:r>
              <a:rPr lang="en-US" sz="2400" baseline="-25000" dirty="0">
                <a:solidFill>
                  <a:srgbClr val="00B0F0"/>
                </a:solidFill>
                <a:ea typeface="Tahoma" pitchFamily="34" charset="0"/>
                <a:cs typeface="Tahoma" pitchFamily="34" charset="0"/>
                <a:sym typeface="Symbol" pitchFamily="18" charset="2"/>
              </a:rPr>
              <a:t>F</a:t>
            </a:r>
            <a:r>
              <a:rPr lang="en-US" sz="2400" baseline="-50000" dirty="0">
                <a:solidFill>
                  <a:srgbClr val="00B0F0"/>
                </a:solidFill>
                <a:ea typeface="Tahoma" pitchFamily="34" charset="0"/>
                <a:cs typeface="Tahoma" pitchFamily="34" charset="0"/>
                <a:sym typeface="Symbol" pitchFamily="18" charset="2"/>
              </a:rPr>
              <a:t>1</a:t>
            </a:r>
            <a:r>
              <a:rPr lang="en-US" sz="2400" baseline="-25000" dirty="0">
                <a:solidFill>
                  <a:srgbClr val="00B0F0"/>
                </a:solidFill>
                <a:ea typeface="Tahoma" pitchFamily="34" charset="0"/>
                <a:cs typeface="Tahoma" pitchFamily="34" charset="0"/>
                <a:sym typeface="Symbol" pitchFamily="18" charset="2"/>
              </a:rPr>
              <a:t>,F</a:t>
            </a:r>
            <a:r>
              <a:rPr lang="en-US" sz="2400" baseline="-50000" dirty="0">
                <a:solidFill>
                  <a:srgbClr val="00B0F0"/>
                </a:solidFill>
                <a:ea typeface="Tahoma" pitchFamily="34" charset="0"/>
                <a:cs typeface="Tahoma" pitchFamily="34" charset="0"/>
                <a:sym typeface="Symbol" pitchFamily="18" charset="2"/>
              </a:rPr>
              <a:t>2</a:t>
            </a:r>
            <a:r>
              <a:rPr lang="en-US" sz="2400" baseline="-25000" dirty="0">
                <a:solidFill>
                  <a:srgbClr val="00B0F0"/>
                </a:solidFill>
                <a:ea typeface="Tahoma" pitchFamily="34" charset="0"/>
                <a:cs typeface="Tahoma" pitchFamily="34" charset="0"/>
                <a:sym typeface="Symbol" pitchFamily="18" charset="2"/>
              </a:rPr>
              <a:t>, … </a:t>
            </a:r>
            <a:r>
              <a:rPr lang="en-US" sz="2400" baseline="-25000" dirty="0" err="1">
                <a:solidFill>
                  <a:srgbClr val="00B0F0"/>
                </a:solidFill>
                <a:ea typeface="Tahoma" pitchFamily="34" charset="0"/>
                <a:cs typeface="Tahoma" pitchFamily="34" charset="0"/>
                <a:sym typeface="Symbol" pitchFamily="18" charset="2"/>
              </a:rPr>
              <a:t>F</a:t>
            </a:r>
            <a:r>
              <a:rPr lang="en-US" sz="2400" baseline="-50000" dirty="0" err="1">
                <a:solidFill>
                  <a:srgbClr val="00B0F0"/>
                </a:solidFill>
                <a:ea typeface="Tahoma" pitchFamily="34" charset="0"/>
                <a:cs typeface="Tahoma" pitchFamily="34" charset="0"/>
                <a:sym typeface="Symbol" pitchFamily="18" charset="2"/>
              </a:rPr>
              <a:t>k</a:t>
            </a:r>
            <a:r>
              <a:rPr lang="en-US" sz="2400" dirty="0">
                <a:solidFill>
                  <a:srgbClr val="D1282E"/>
                </a:solidFill>
                <a:ea typeface="Tahoma" pitchFamily="34" charset="0"/>
                <a:cs typeface="Tahoma" pitchFamily="34" charset="0"/>
                <a:sym typeface="Symbol" pitchFamily="18" charset="2"/>
              </a:rPr>
              <a:t>(R)</a:t>
            </a:r>
            <a:endParaRPr lang="en-IN" dirty="0"/>
          </a:p>
        </p:txBody>
      </p:sp>
    </p:spTree>
    <p:extLst>
      <p:ext uri="{BB962C8B-B14F-4D97-AF65-F5344CB8AC3E}">
        <p14:creationId xmlns:p14="http://schemas.microsoft.com/office/powerpoint/2010/main" val="3078167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33</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DML</a:t>
            </a:r>
            <a:r>
              <a:rPr lang="en-IN" sz="2800" b="1" cap="none" dirty="0" smtClean="0">
                <a:latin typeface="+mn-lt"/>
                <a:ea typeface="Tahoma" pitchFamily="34" charset="0"/>
                <a:cs typeface="Tahoma" pitchFamily="34" charset="0"/>
              </a:rPr>
              <a:t>s</a:t>
            </a:r>
            <a:r>
              <a:rPr lang="en-IN" sz="2800" b="1" dirty="0" smtClean="0">
                <a:latin typeface="+mn-lt"/>
                <a:ea typeface="Tahoma" pitchFamily="34" charset="0"/>
                <a:cs typeface="Tahoma" pitchFamily="34" charset="0"/>
              </a:rPr>
              <a:t> in RA (INSERT)</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4770537"/>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b="1" dirty="0" smtClean="0">
                <a:solidFill>
                  <a:schemeClr val="accent2"/>
                </a:solidFill>
              </a:rPr>
              <a:t>Insert</a:t>
            </a:r>
          </a:p>
          <a:p>
            <a:pPr>
              <a:tabLst>
                <a:tab pos="3263900" algn="ctr"/>
              </a:tabLst>
            </a:pPr>
            <a:r>
              <a:rPr lang="en-US" sz="2000" dirty="0" smtClean="0"/>
              <a:t>    To </a:t>
            </a:r>
            <a:r>
              <a:rPr lang="en-US" sz="2000" dirty="0"/>
              <a:t>insert data into a relation, we either:</a:t>
            </a:r>
          </a:p>
          <a:p>
            <a:pPr marL="914400" lvl="1" indent="-457200">
              <a:buFont typeface="+mj-lt"/>
              <a:buAutoNum type="arabicPeriod"/>
              <a:tabLst>
                <a:tab pos="3263900" algn="ctr"/>
              </a:tabLst>
            </a:pPr>
            <a:r>
              <a:rPr lang="en-US" sz="2000" dirty="0"/>
              <a:t>specify a tuple to be inserted</a:t>
            </a:r>
          </a:p>
          <a:p>
            <a:pPr marL="914400" lvl="1" indent="-457200">
              <a:buFont typeface="+mj-lt"/>
              <a:buAutoNum type="arabicPeriod"/>
              <a:tabLst>
                <a:tab pos="3263900" algn="ctr"/>
              </a:tabLst>
            </a:pPr>
            <a:r>
              <a:rPr lang="en-US" sz="2000" dirty="0"/>
              <a:t>write a query whose result is a set of tuples to be inserted</a:t>
            </a:r>
          </a:p>
          <a:p>
            <a:pPr marL="342900" indent="-342900">
              <a:buFont typeface="Wingdings" pitchFamily="2" charset="2"/>
              <a:buChar char="Ø"/>
              <a:tabLst>
                <a:tab pos="3263900" algn="ctr"/>
              </a:tabLst>
            </a:pPr>
            <a:r>
              <a:rPr lang="en-US" sz="2000" dirty="0" smtClean="0"/>
              <a:t>In </a:t>
            </a:r>
            <a:r>
              <a:rPr lang="en-US" sz="2000" dirty="0"/>
              <a:t>relational algebra, an insertion is expressed by:</a:t>
            </a:r>
          </a:p>
          <a:p>
            <a:pPr>
              <a:buFont typeface="Monotype Sorts" pitchFamily="2" charset="2"/>
              <a:buNone/>
              <a:tabLst>
                <a:tab pos="3263900" algn="ctr"/>
              </a:tabLst>
            </a:pPr>
            <a:r>
              <a:rPr lang="en-US" sz="2000" i="1" dirty="0" smtClean="0"/>
              <a:t> 	r </a:t>
            </a:r>
            <a:r>
              <a:rPr lang="en-US" sz="2000" dirty="0">
                <a:sym typeface="Symbol" pitchFamily="18" charset="2"/>
              </a:rPr>
              <a:t> </a:t>
            </a:r>
            <a:r>
              <a:rPr lang="en-US" sz="2000" i="1" dirty="0">
                <a:sym typeface="Symbol" pitchFamily="18" charset="2"/>
              </a:rPr>
              <a:t> r</a:t>
            </a:r>
            <a:r>
              <a:rPr lang="en-US" sz="2000" dirty="0">
                <a:sym typeface="Symbol" pitchFamily="18" charset="2"/>
              </a:rPr>
              <a:t>  </a:t>
            </a:r>
            <a:r>
              <a:rPr lang="en-US" sz="2000" dirty="0" smtClean="0">
                <a:latin typeface="+mn-lt"/>
                <a:sym typeface="Symbol" pitchFamily="18" charset="2"/>
              </a:rPr>
              <a:t>U</a:t>
            </a:r>
            <a:r>
              <a:rPr lang="en-US" sz="2000" dirty="0" smtClean="0">
                <a:sym typeface="Symbol" pitchFamily="18" charset="2"/>
              </a:rPr>
              <a:t> </a:t>
            </a:r>
            <a:r>
              <a:rPr lang="en-US" sz="2000" i="1" dirty="0" smtClean="0">
                <a:sym typeface="Symbol" pitchFamily="18" charset="2"/>
              </a:rPr>
              <a:t>E</a:t>
            </a:r>
            <a:endParaRPr lang="en-US" sz="2000" dirty="0">
              <a:sym typeface="Symbol" pitchFamily="18" charset="2"/>
            </a:endParaRPr>
          </a:p>
          <a:p>
            <a:pPr lvl="1">
              <a:buFont typeface="Monotype Sorts" pitchFamily="2" charset="2"/>
              <a:buNone/>
              <a:tabLst>
                <a:tab pos="3263900" algn="ctr"/>
              </a:tabLst>
            </a:pPr>
            <a:r>
              <a:rPr lang="en-US" sz="2000" dirty="0"/>
              <a:t>	where </a:t>
            </a:r>
            <a:r>
              <a:rPr lang="en-US" sz="2000" i="1" dirty="0"/>
              <a:t>r</a:t>
            </a:r>
            <a:r>
              <a:rPr lang="en-US" sz="2000" dirty="0"/>
              <a:t> is a relation and </a:t>
            </a:r>
            <a:r>
              <a:rPr lang="en-US" sz="2000" i="1" dirty="0"/>
              <a:t>E</a:t>
            </a:r>
            <a:r>
              <a:rPr lang="en-US" sz="2000" dirty="0"/>
              <a:t> is a relational algebra expression.</a:t>
            </a:r>
          </a:p>
          <a:p>
            <a:pPr lvl="1">
              <a:tabLst>
                <a:tab pos="3263900" algn="ctr"/>
              </a:tabLst>
            </a:pPr>
            <a:r>
              <a:rPr lang="en-US" sz="2000" dirty="0"/>
              <a:t>The insertion of a single tuple is expressed by letting </a:t>
            </a:r>
            <a:r>
              <a:rPr lang="en-US" sz="2000" i="1" dirty="0"/>
              <a:t>E</a:t>
            </a:r>
            <a:r>
              <a:rPr lang="en-US" sz="2000" dirty="0"/>
              <a:t>  be a constant relation containing one tuple. </a:t>
            </a:r>
          </a:p>
          <a:p>
            <a:pPr>
              <a:tabLst>
                <a:tab pos="3257550" algn="ctr"/>
              </a:tabLst>
            </a:pPr>
            <a:r>
              <a:rPr lang="en-US" sz="2000" dirty="0" smtClean="0"/>
              <a:t>E.g.</a:t>
            </a:r>
          </a:p>
          <a:p>
            <a:pPr>
              <a:tabLst>
                <a:tab pos="3257550" algn="ctr"/>
              </a:tabLst>
            </a:pPr>
            <a:r>
              <a:rPr lang="en-US" sz="2000" dirty="0" smtClean="0"/>
              <a:t>	         EMP </a:t>
            </a:r>
            <a:r>
              <a:rPr lang="en-US" sz="2000" dirty="0" smtClean="0">
                <a:sym typeface="Symbol" pitchFamily="18" charset="2"/>
              </a:rPr>
              <a:t> EMP </a:t>
            </a:r>
            <a:r>
              <a:rPr lang="en-US" sz="2000" dirty="0" smtClean="0">
                <a:latin typeface="+mn-lt"/>
                <a:sym typeface="Symbol" pitchFamily="18" charset="2"/>
              </a:rPr>
              <a:t>U</a:t>
            </a:r>
            <a:r>
              <a:rPr lang="en-US" sz="2000" b="1" dirty="0" smtClean="0">
                <a:latin typeface="+mn-lt"/>
                <a:sym typeface="Symbol" pitchFamily="18" charset="2"/>
              </a:rPr>
              <a:t> </a:t>
            </a:r>
            <a:r>
              <a:rPr lang="en-US" sz="2000" dirty="0" smtClean="0">
                <a:latin typeface="+mn-lt"/>
                <a:sym typeface="Symbol" pitchFamily="18" charset="2"/>
              </a:rPr>
              <a:t>{(111, ‘Martin’, 5000,…..)}</a:t>
            </a:r>
          </a:p>
          <a:p>
            <a:pPr>
              <a:tabLst>
                <a:tab pos="3257550" algn="ctr"/>
              </a:tabLst>
            </a:pPr>
            <a:endParaRPr lang="en-US" sz="2000" dirty="0" smtClean="0">
              <a:latin typeface="+mn-lt"/>
              <a:sym typeface="Symbol" pitchFamily="18" charset="2"/>
            </a:endParaRPr>
          </a:p>
          <a:p>
            <a:pPr marL="0" lvl="3">
              <a:tabLst>
                <a:tab pos="3257550" algn="ctr"/>
              </a:tabLst>
            </a:pPr>
            <a:r>
              <a:rPr lang="en-US" sz="2000" dirty="0" smtClean="0"/>
              <a:t>                 EMP </a:t>
            </a:r>
            <a:r>
              <a:rPr lang="en-US" sz="2000" dirty="0">
                <a:sym typeface="Symbol" pitchFamily="18" charset="2"/>
              </a:rPr>
              <a:t> EMP U</a:t>
            </a:r>
            <a:r>
              <a:rPr lang="en-US" sz="2000" b="1" dirty="0">
                <a:sym typeface="Symbol" pitchFamily="18" charset="2"/>
              </a:rPr>
              <a:t> </a:t>
            </a:r>
            <a:r>
              <a:rPr lang="en-US" sz="2000" b="1" dirty="0" smtClean="0">
                <a:sym typeface="Symbol" pitchFamily="18" charset="2"/>
              </a:rPr>
              <a:t>(</a:t>
            </a:r>
            <a:r>
              <a:rPr lang="en-US" sz="2000" dirty="0" smtClean="0">
                <a:sym typeface="Symbol" pitchFamily="18" charset="2"/>
              </a:rPr>
              <a:t></a:t>
            </a:r>
            <a:r>
              <a:rPr lang="en-US" sz="2000" b="1" i="1" baseline="-25000" dirty="0" err="1"/>
              <a:t>empno</a:t>
            </a:r>
            <a:r>
              <a:rPr lang="en-US" sz="2000" b="1" i="1" baseline="-25000" dirty="0"/>
              <a:t>, </a:t>
            </a:r>
            <a:r>
              <a:rPr lang="en-US" sz="2000" b="1" i="1" baseline="-25000" dirty="0" err="1"/>
              <a:t>ename</a:t>
            </a:r>
            <a:r>
              <a:rPr lang="en-US" sz="2000" b="1" i="1" baseline="-25000" dirty="0"/>
              <a:t>, </a:t>
            </a:r>
            <a:r>
              <a:rPr lang="en-US" sz="2000" b="1" i="1" baseline="-25000" dirty="0" smtClean="0"/>
              <a:t>… </a:t>
            </a:r>
            <a:r>
              <a:rPr lang="en-US" sz="2000" dirty="0"/>
              <a:t>(</a:t>
            </a:r>
            <a:r>
              <a:rPr lang="en-IN" sz="2000" dirty="0" err="1"/>
              <a:t>σ</a:t>
            </a:r>
            <a:r>
              <a:rPr lang="en-IN" sz="2000" b="1" baseline="-25000" dirty="0" err="1"/>
              <a:t>sal</a:t>
            </a:r>
            <a:r>
              <a:rPr lang="en-IN" sz="2000" b="1" baseline="-25000" dirty="0"/>
              <a:t> &gt; 5000</a:t>
            </a:r>
            <a:r>
              <a:rPr lang="en-IN" sz="2000" dirty="0"/>
              <a:t> </a:t>
            </a:r>
            <a:r>
              <a:rPr lang="en-IN" sz="2000" dirty="0" smtClean="0"/>
              <a:t>(EMP1)))</a:t>
            </a:r>
            <a:endParaRPr lang="en-IN" sz="2000" dirty="0"/>
          </a:p>
          <a:p>
            <a:pPr>
              <a:tabLst>
                <a:tab pos="3257550" algn="ctr"/>
              </a:tabLst>
            </a:pPr>
            <a:r>
              <a:rPr lang="en-US" sz="2000" dirty="0">
                <a:latin typeface="+mn-lt"/>
              </a:rPr>
              <a:t/>
            </a:r>
            <a:br>
              <a:rPr lang="en-US" sz="2000" dirty="0">
                <a:latin typeface="+mn-lt"/>
              </a:rPr>
            </a:br>
            <a:endParaRPr lang="en-US" sz="2000" dirty="0">
              <a:latin typeface="+mn-lt"/>
            </a:endParaRPr>
          </a:p>
        </p:txBody>
      </p:sp>
    </p:spTree>
    <p:extLst>
      <p:ext uri="{BB962C8B-B14F-4D97-AF65-F5344CB8AC3E}">
        <p14:creationId xmlns:p14="http://schemas.microsoft.com/office/powerpoint/2010/main" val="1220754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34</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DML</a:t>
            </a:r>
            <a:r>
              <a:rPr lang="en-IN" sz="2800" b="1" cap="none" dirty="0" smtClean="0">
                <a:latin typeface="+mn-lt"/>
                <a:ea typeface="Tahoma" pitchFamily="34" charset="0"/>
                <a:cs typeface="Tahoma" pitchFamily="34" charset="0"/>
              </a:rPr>
              <a:t>s</a:t>
            </a:r>
            <a:r>
              <a:rPr lang="en-IN" sz="2800" b="1" dirty="0" smtClean="0">
                <a:latin typeface="+mn-lt"/>
                <a:ea typeface="Tahoma" pitchFamily="34" charset="0"/>
                <a:cs typeface="Tahoma" pitchFamily="34" charset="0"/>
              </a:rPr>
              <a:t> in RA (UPDATE)</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5072158"/>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1800" b="1" dirty="0" smtClean="0">
                <a:solidFill>
                  <a:schemeClr val="accent2"/>
                </a:solidFill>
              </a:rPr>
              <a:t>Update</a:t>
            </a:r>
          </a:p>
          <a:p>
            <a:pPr marL="285750" indent="-285750">
              <a:buFont typeface="Wingdings" pitchFamily="2" charset="2"/>
              <a:buChar char="Ø"/>
              <a:tabLst>
                <a:tab pos="3263900" algn="ctr"/>
              </a:tabLst>
            </a:pPr>
            <a:r>
              <a:rPr lang="en-US" sz="1800" dirty="0" smtClean="0"/>
              <a:t>A </a:t>
            </a:r>
            <a:r>
              <a:rPr lang="en-US" sz="1800" dirty="0"/>
              <a:t>mechanism to change a value in a tuple without charging </a:t>
            </a:r>
            <a:r>
              <a:rPr lang="en-US" sz="1800" i="1" dirty="0"/>
              <a:t>all</a:t>
            </a:r>
            <a:r>
              <a:rPr lang="en-US" sz="1800" dirty="0"/>
              <a:t> values in the </a:t>
            </a:r>
            <a:r>
              <a:rPr lang="en-US" sz="1800" dirty="0" smtClean="0"/>
              <a:t>tuple.</a:t>
            </a:r>
            <a:endParaRPr lang="en-US" sz="1800" dirty="0"/>
          </a:p>
          <a:p>
            <a:pPr marL="285750" indent="-285750">
              <a:buFont typeface="Wingdings" pitchFamily="2" charset="2"/>
              <a:buChar char="Ø"/>
              <a:tabLst>
                <a:tab pos="3263900" algn="ctr"/>
              </a:tabLst>
            </a:pPr>
            <a:r>
              <a:rPr lang="en-US" sz="1800" dirty="0"/>
              <a:t>Use the generalized projection operator to do this task</a:t>
            </a:r>
          </a:p>
          <a:p>
            <a:pPr>
              <a:buFont typeface="Monotype Sorts" pitchFamily="2" charset="2"/>
              <a:buNone/>
              <a:tabLst>
                <a:tab pos="3263900" algn="ctr"/>
              </a:tabLst>
            </a:pPr>
            <a:r>
              <a:rPr lang="en-US" sz="1800" dirty="0"/>
              <a:t>	</a:t>
            </a:r>
            <a:br>
              <a:rPr lang="en-US" sz="1800" dirty="0"/>
            </a:br>
            <a:r>
              <a:rPr lang="en-US" sz="1800" dirty="0"/>
              <a:t>	</a:t>
            </a:r>
            <a:endParaRPr lang="en-US" sz="1800" dirty="0">
              <a:sym typeface="Symbol" pitchFamily="18" charset="2"/>
            </a:endParaRPr>
          </a:p>
          <a:p>
            <a:pPr marL="285750" indent="-285750">
              <a:buFont typeface="Wingdings" pitchFamily="2" charset="2"/>
              <a:buChar char="Ø"/>
              <a:tabLst>
                <a:tab pos="3263900" algn="ctr"/>
              </a:tabLst>
            </a:pPr>
            <a:r>
              <a:rPr lang="en-US" sz="1800" dirty="0">
                <a:sym typeface="Symbol" pitchFamily="18" charset="2"/>
              </a:rPr>
              <a:t>Each </a:t>
            </a:r>
            <a:r>
              <a:rPr lang="en-US" sz="1800" i="1" dirty="0">
                <a:sym typeface="Symbol" pitchFamily="18" charset="2"/>
              </a:rPr>
              <a:t>F</a:t>
            </a:r>
            <a:r>
              <a:rPr lang="en-US" sz="1800" i="1" baseline="-25000" dirty="0">
                <a:sym typeface="Symbol" pitchFamily="18" charset="2"/>
              </a:rPr>
              <a:t>i</a:t>
            </a:r>
            <a:r>
              <a:rPr lang="en-US" sz="1800" dirty="0">
                <a:sym typeface="Symbol" pitchFamily="18" charset="2"/>
              </a:rPr>
              <a:t> is either </a:t>
            </a:r>
          </a:p>
          <a:p>
            <a:pPr marL="800100" lvl="1" indent="-342900">
              <a:buFont typeface="+mj-lt"/>
              <a:buAutoNum type="arabicPeriod"/>
              <a:tabLst>
                <a:tab pos="3263900" algn="ctr"/>
              </a:tabLst>
            </a:pPr>
            <a:r>
              <a:rPr lang="en-US" sz="1800" dirty="0">
                <a:sym typeface="Symbol" pitchFamily="18" charset="2"/>
              </a:rPr>
              <a:t>the </a:t>
            </a:r>
            <a:r>
              <a:rPr lang="en-US" sz="1800" i="1" dirty="0">
                <a:sym typeface="Symbol" pitchFamily="18" charset="2"/>
              </a:rPr>
              <a:t>I </a:t>
            </a:r>
            <a:r>
              <a:rPr lang="en-US" sz="1800" baseline="30000" dirty="0" err="1">
                <a:sym typeface="Symbol" pitchFamily="18" charset="2"/>
              </a:rPr>
              <a:t>th</a:t>
            </a:r>
            <a:r>
              <a:rPr lang="en-US" sz="1800" dirty="0">
                <a:sym typeface="Symbol" pitchFamily="18" charset="2"/>
              </a:rPr>
              <a:t> attribute of </a:t>
            </a:r>
            <a:r>
              <a:rPr lang="en-US" sz="1800" i="1" dirty="0">
                <a:sym typeface="Symbol" pitchFamily="18" charset="2"/>
              </a:rPr>
              <a:t>r</a:t>
            </a:r>
            <a:r>
              <a:rPr lang="en-US" sz="1800" dirty="0">
                <a:sym typeface="Symbol" pitchFamily="18" charset="2"/>
              </a:rPr>
              <a:t>, if the </a:t>
            </a:r>
            <a:r>
              <a:rPr lang="en-US" sz="1800" i="1" dirty="0">
                <a:sym typeface="Symbol" pitchFamily="18" charset="2"/>
              </a:rPr>
              <a:t>I </a:t>
            </a:r>
            <a:r>
              <a:rPr lang="en-US" sz="1800" baseline="30000" dirty="0" err="1">
                <a:sym typeface="Symbol" pitchFamily="18" charset="2"/>
              </a:rPr>
              <a:t>th</a:t>
            </a:r>
            <a:r>
              <a:rPr lang="en-US" sz="1800" baseline="30000" dirty="0">
                <a:sym typeface="Symbol" pitchFamily="18" charset="2"/>
              </a:rPr>
              <a:t> </a:t>
            </a:r>
            <a:r>
              <a:rPr lang="en-US" sz="1800" dirty="0">
                <a:sym typeface="Symbol" pitchFamily="18" charset="2"/>
              </a:rPr>
              <a:t>attribute is not updated, or,</a:t>
            </a:r>
          </a:p>
          <a:p>
            <a:pPr marL="800100" lvl="1" indent="-342900">
              <a:buFont typeface="+mj-lt"/>
              <a:buAutoNum type="arabicPeriod"/>
              <a:tabLst>
                <a:tab pos="3263900" algn="ctr"/>
              </a:tabLst>
            </a:pPr>
            <a:r>
              <a:rPr lang="en-US" sz="1800" dirty="0">
                <a:sym typeface="Symbol" pitchFamily="18" charset="2"/>
              </a:rPr>
              <a:t>if the attribute is to be updated F</a:t>
            </a:r>
            <a:r>
              <a:rPr lang="en-US" sz="1800" i="1" baseline="-25000" dirty="0">
                <a:sym typeface="Symbol" pitchFamily="18" charset="2"/>
              </a:rPr>
              <a:t>i</a:t>
            </a:r>
            <a:r>
              <a:rPr lang="en-US" sz="1800" baseline="-25000" dirty="0">
                <a:sym typeface="Symbol" pitchFamily="18" charset="2"/>
              </a:rPr>
              <a:t> </a:t>
            </a:r>
            <a:r>
              <a:rPr lang="en-US" sz="1800" dirty="0">
                <a:sym typeface="Symbol" pitchFamily="18" charset="2"/>
              </a:rPr>
              <a:t> is an expression, involving only constants and the attributes of </a:t>
            </a:r>
            <a:r>
              <a:rPr lang="en-US" sz="1800" i="1" dirty="0">
                <a:sym typeface="Symbol" pitchFamily="18" charset="2"/>
              </a:rPr>
              <a:t>r</a:t>
            </a:r>
            <a:r>
              <a:rPr lang="en-US" sz="1800" dirty="0">
                <a:sym typeface="Symbol" pitchFamily="18" charset="2"/>
              </a:rPr>
              <a:t>, which gives the new value for the attribute</a:t>
            </a:r>
          </a:p>
          <a:p>
            <a:pPr marL="0" lvl="3">
              <a:tabLst>
                <a:tab pos="3257550" algn="ctr"/>
              </a:tabLst>
            </a:pPr>
            <a:endParaRPr kumimoji="1" lang="en-US" sz="1600" i="1" dirty="0" smtClean="0"/>
          </a:p>
          <a:p>
            <a:pPr marL="0" lvl="3">
              <a:tabLst>
                <a:tab pos="3257550" algn="ctr"/>
              </a:tabLst>
            </a:pPr>
            <a:r>
              <a:rPr kumimoji="1" lang="en-US" sz="1800" dirty="0" smtClean="0"/>
              <a:t>Example 1: Increase the salary by 10%</a:t>
            </a:r>
          </a:p>
          <a:p>
            <a:pPr marL="0" lvl="3">
              <a:tabLst>
                <a:tab pos="3257550" algn="ctr"/>
              </a:tabLst>
            </a:pPr>
            <a:endParaRPr kumimoji="1" lang="en-US" sz="1600" dirty="0"/>
          </a:p>
          <a:p>
            <a:pPr marL="0" lvl="3">
              <a:tabLst>
                <a:tab pos="3257550" algn="ctr"/>
              </a:tabLst>
            </a:pPr>
            <a:r>
              <a:rPr kumimoji="1" lang="en-US" sz="1600" dirty="0" smtClean="0"/>
              <a:t>         	</a:t>
            </a:r>
            <a:r>
              <a:rPr kumimoji="1" lang="en-US" sz="2000" dirty="0" smtClean="0"/>
              <a:t>EMP </a:t>
            </a:r>
            <a:r>
              <a:rPr kumimoji="1" lang="en-US" sz="2000" dirty="0" smtClean="0">
                <a:sym typeface="Symbol" pitchFamily="18" charset="2"/>
              </a:rPr>
              <a:t> </a:t>
            </a:r>
            <a:r>
              <a:rPr kumimoji="1" lang="en-US" sz="2000" dirty="0">
                <a:sym typeface="Symbol" pitchFamily="18" charset="2"/>
              </a:rPr>
              <a:t> </a:t>
            </a:r>
            <a:r>
              <a:rPr kumimoji="1" lang="en-US" sz="2000" baseline="-25000" dirty="0" err="1" smtClean="0">
                <a:sym typeface="Symbol" pitchFamily="18" charset="2"/>
              </a:rPr>
              <a:t>empno</a:t>
            </a:r>
            <a:r>
              <a:rPr kumimoji="1" lang="en-US" sz="2000" baseline="-25000" dirty="0" smtClean="0">
                <a:sym typeface="Symbol" pitchFamily="18" charset="2"/>
              </a:rPr>
              <a:t>, </a:t>
            </a:r>
            <a:r>
              <a:rPr kumimoji="1" lang="en-US" sz="2000" baseline="-25000" dirty="0" err="1" smtClean="0">
                <a:sym typeface="Symbol" pitchFamily="18" charset="2"/>
              </a:rPr>
              <a:t>ename</a:t>
            </a:r>
            <a:r>
              <a:rPr kumimoji="1" lang="en-US" sz="2000" baseline="-25000" dirty="0" smtClean="0">
                <a:sym typeface="Symbol" pitchFamily="18" charset="2"/>
              </a:rPr>
              <a:t>, </a:t>
            </a:r>
            <a:r>
              <a:rPr kumimoji="1" lang="en-US" sz="2000" baseline="-25000" dirty="0" err="1" smtClean="0">
                <a:sym typeface="Symbol" pitchFamily="18" charset="2"/>
              </a:rPr>
              <a:t>sal</a:t>
            </a:r>
            <a:r>
              <a:rPr kumimoji="1" lang="en-US" sz="2000" baseline="-25000" dirty="0" smtClean="0">
                <a:sym typeface="Symbol" pitchFamily="18" charset="2"/>
              </a:rPr>
              <a:t>*1.1,... </a:t>
            </a:r>
            <a:r>
              <a:rPr kumimoji="1" lang="en-US" sz="2000" dirty="0" smtClean="0">
                <a:sym typeface="Symbol" pitchFamily="18" charset="2"/>
              </a:rPr>
              <a:t>(EMP)</a:t>
            </a:r>
            <a:endParaRPr kumimoji="1" lang="en-US" sz="2000" dirty="0">
              <a:sym typeface="Symbol" pitchFamily="18" charset="2"/>
            </a:endParaRPr>
          </a:p>
          <a:p>
            <a:pPr marL="0" lvl="3">
              <a:tabLst>
                <a:tab pos="3257550" algn="ctr"/>
              </a:tabLst>
            </a:pPr>
            <a:endParaRPr lang="en-IN" sz="1800" dirty="0"/>
          </a:p>
          <a:p>
            <a:pPr>
              <a:tabLst>
                <a:tab pos="3257550" algn="ctr"/>
              </a:tabLst>
            </a:pPr>
            <a:r>
              <a:rPr lang="en-US" sz="1800" dirty="0">
                <a:latin typeface="+mn-lt"/>
              </a:rPr>
              <a:t/>
            </a:r>
            <a:br>
              <a:rPr lang="en-US" sz="1800" dirty="0">
                <a:latin typeface="+mn-lt"/>
              </a:rPr>
            </a:br>
            <a:endParaRPr lang="en-US" sz="1800" dirty="0">
              <a:latin typeface="+mn-l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627251629"/>
              </p:ext>
            </p:extLst>
          </p:nvPr>
        </p:nvGraphicFramePr>
        <p:xfrm>
          <a:off x="2328862" y="2667000"/>
          <a:ext cx="2128838" cy="446087"/>
        </p:xfrm>
        <a:graphic>
          <a:graphicData uri="http://schemas.openxmlformats.org/presentationml/2006/ole">
            <mc:AlternateContent xmlns:mc="http://schemas.openxmlformats.org/markup-compatibility/2006">
              <mc:Choice xmlns:v="urn:schemas-microsoft-com:vml" Requires="v">
                <p:oleObj spid="_x0000_s33968" name="Equation" r:id="rId3" imgW="1701800" imgH="355600" progId="Equation.3">
                  <p:embed/>
                </p:oleObj>
              </mc:Choice>
              <mc:Fallback>
                <p:oleObj name="Equation" r:id="rId3" imgW="17018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2" y="2667000"/>
                        <a:ext cx="21288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35</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DML</a:t>
            </a:r>
            <a:r>
              <a:rPr lang="en-IN" sz="2800" b="1" cap="none" dirty="0" smtClean="0">
                <a:latin typeface="+mn-lt"/>
                <a:ea typeface="Tahoma" pitchFamily="34" charset="0"/>
                <a:cs typeface="Tahoma" pitchFamily="34" charset="0"/>
              </a:rPr>
              <a:t>s</a:t>
            </a:r>
            <a:r>
              <a:rPr lang="en-IN" sz="2800" b="1" dirty="0" smtClean="0">
                <a:latin typeface="+mn-lt"/>
                <a:ea typeface="Tahoma" pitchFamily="34" charset="0"/>
                <a:cs typeface="Tahoma" pitchFamily="34" charset="0"/>
              </a:rPr>
              <a:t> in RA (delete)</a:t>
            </a:r>
            <a:endParaRPr lang="en-IN" sz="2800" b="1" dirty="0">
              <a:latin typeface="+mn-lt"/>
              <a:ea typeface="Tahoma" pitchFamily="34" charset="0"/>
              <a:cs typeface="Tahoma" pitchFamily="34" charset="0"/>
            </a:endParaRPr>
          </a:p>
        </p:txBody>
      </p:sp>
      <p:sp>
        <p:nvSpPr>
          <p:cNvPr id="5" name="Rectangle 4"/>
          <p:cNvSpPr/>
          <p:nvPr/>
        </p:nvSpPr>
        <p:spPr>
          <a:xfrm>
            <a:off x="411480" y="1440180"/>
            <a:ext cx="7696200" cy="4847481"/>
          </a:xfrm>
          <a:prstGeom prst="rect">
            <a:avLst/>
          </a:prstGeom>
        </p:spPr>
        <p:txBody>
          <a:bodyPr wrap="square">
            <a:spAutoFit/>
          </a:bodyPr>
          <a:lstStyle/>
          <a:p>
            <a:pPr marL="342900" indent="-342900">
              <a:lnSpc>
                <a:spcPct val="120000"/>
              </a:lnSpc>
              <a:spcAft>
                <a:spcPts val="600"/>
              </a:spcAft>
              <a:buFont typeface="Wingdings" pitchFamily="2" charset="2"/>
              <a:buChar char="Ø"/>
              <a:tabLst>
                <a:tab pos="3257550" algn="ctr"/>
              </a:tabLst>
            </a:pPr>
            <a:r>
              <a:rPr lang="en-US" sz="2000" b="1" dirty="0" smtClean="0">
                <a:solidFill>
                  <a:schemeClr val="accent2"/>
                </a:solidFill>
              </a:rPr>
              <a:t>Delete</a:t>
            </a:r>
          </a:p>
          <a:p>
            <a:pPr marL="342900" indent="-342900">
              <a:spcAft>
                <a:spcPts val="600"/>
              </a:spcAft>
              <a:buFont typeface="Wingdings" pitchFamily="2" charset="2"/>
              <a:buChar char="Ø"/>
              <a:tabLst>
                <a:tab pos="3138488" algn="ctr"/>
              </a:tabLst>
            </a:pPr>
            <a:r>
              <a:rPr lang="en-US" sz="2000" dirty="0" smtClean="0"/>
              <a:t>A </a:t>
            </a:r>
            <a:r>
              <a:rPr lang="en-US" sz="2000" dirty="0"/>
              <a:t>delete request is expressed similarly to a query, except instead of displaying tuples to the user, the selected tuples are removed from the database.</a:t>
            </a:r>
          </a:p>
          <a:p>
            <a:pPr marL="342900" indent="-342900">
              <a:spcAft>
                <a:spcPts val="600"/>
              </a:spcAft>
              <a:buFont typeface="Wingdings" pitchFamily="2" charset="2"/>
              <a:buChar char="Ø"/>
              <a:tabLst>
                <a:tab pos="3138488" algn="ctr"/>
              </a:tabLst>
            </a:pPr>
            <a:r>
              <a:rPr lang="en-US" sz="2000" dirty="0"/>
              <a:t>Can delete only whole tuples; cannot delete values on only particular attributes</a:t>
            </a:r>
          </a:p>
          <a:p>
            <a:pPr marL="342900" indent="-342900">
              <a:spcAft>
                <a:spcPts val="600"/>
              </a:spcAft>
              <a:buFont typeface="Wingdings" pitchFamily="2" charset="2"/>
              <a:buChar char="Ø"/>
              <a:tabLst>
                <a:tab pos="3138488" algn="ctr"/>
              </a:tabLst>
            </a:pPr>
            <a:r>
              <a:rPr lang="en-US" sz="2000" dirty="0"/>
              <a:t>A deletion is expressed in relational algebra by:</a:t>
            </a:r>
          </a:p>
          <a:p>
            <a:pPr>
              <a:spcAft>
                <a:spcPts val="600"/>
              </a:spcAft>
              <a:buFont typeface="Monotype Sorts" pitchFamily="2" charset="2"/>
              <a:buNone/>
              <a:tabLst>
                <a:tab pos="3138488" algn="ctr"/>
              </a:tabLst>
            </a:pPr>
            <a:r>
              <a:rPr lang="en-US" sz="2000" dirty="0"/>
              <a:t>	</a:t>
            </a:r>
            <a:r>
              <a:rPr lang="en-US" sz="2000" i="1" dirty="0" smtClean="0"/>
              <a:t>r</a:t>
            </a:r>
            <a:r>
              <a:rPr lang="en-US" sz="2000" dirty="0" smtClean="0"/>
              <a:t> </a:t>
            </a:r>
            <a:r>
              <a:rPr lang="en-US" sz="2000" dirty="0">
                <a:sym typeface="Symbol" pitchFamily="18" charset="2"/>
              </a:rPr>
              <a:t> </a:t>
            </a:r>
            <a:r>
              <a:rPr lang="en-US" sz="2000" i="1" dirty="0">
                <a:sym typeface="Symbol" pitchFamily="18" charset="2"/>
              </a:rPr>
              <a:t>r</a:t>
            </a:r>
            <a:r>
              <a:rPr lang="en-US" sz="2000" dirty="0">
                <a:sym typeface="Symbol" pitchFamily="18" charset="2"/>
              </a:rPr>
              <a:t> – </a:t>
            </a:r>
            <a:r>
              <a:rPr lang="en-US" sz="2000" i="1" dirty="0">
                <a:sym typeface="Symbol" pitchFamily="18" charset="2"/>
              </a:rPr>
              <a:t>E</a:t>
            </a:r>
            <a:endParaRPr lang="en-US" sz="2000" dirty="0">
              <a:sym typeface="Symbol" pitchFamily="18" charset="2"/>
            </a:endParaRPr>
          </a:p>
          <a:p>
            <a:pPr>
              <a:spcAft>
                <a:spcPts val="600"/>
              </a:spcAft>
              <a:buFont typeface="Monotype Sorts" pitchFamily="2" charset="2"/>
              <a:buNone/>
              <a:tabLst>
                <a:tab pos="3138488" algn="ctr"/>
              </a:tabLst>
            </a:pPr>
            <a:r>
              <a:rPr lang="en-US" sz="2000" dirty="0">
                <a:sym typeface="Symbol" pitchFamily="18" charset="2"/>
              </a:rPr>
              <a:t>	</a:t>
            </a:r>
            <a:r>
              <a:rPr lang="en-US" sz="2000" dirty="0" smtClean="0">
                <a:sym typeface="Symbol" pitchFamily="18" charset="2"/>
              </a:rPr>
              <a:t>     where </a:t>
            </a:r>
            <a:r>
              <a:rPr lang="en-US" sz="2000" i="1" dirty="0">
                <a:sym typeface="Symbol" pitchFamily="18" charset="2"/>
              </a:rPr>
              <a:t>r</a:t>
            </a:r>
            <a:r>
              <a:rPr lang="en-US" sz="2000" dirty="0">
                <a:sym typeface="Symbol" pitchFamily="18" charset="2"/>
              </a:rPr>
              <a:t> is a relation and </a:t>
            </a:r>
            <a:r>
              <a:rPr lang="en-US" sz="2000" i="1" dirty="0">
                <a:sym typeface="Symbol" pitchFamily="18" charset="2"/>
              </a:rPr>
              <a:t>E</a:t>
            </a:r>
            <a:r>
              <a:rPr lang="en-US" sz="2000" dirty="0">
                <a:sym typeface="Symbol" pitchFamily="18" charset="2"/>
              </a:rPr>
              <a:t> is a relational algebra query</a:t>
            </a:r>
            <a:r>
              <a:rPr lang="en-US" sz="2000" dirty="0" smtClean="0">
                <a:sym typeface="Symbol" pitchFamily="18" charset="2"/>
              </a:rPr>
              <a:t>.</a:t>
            </a:r>
          </a:p>
          <a:p>
            <a:pPr>
              <a:spcAft>
                <a:spcPts val="600"/>
              </a:spcAft>
              <a:buFont typeface="Monotype Sorts" pitchFamily="2" charset="2"/>
              <a:buNone/>
              <a:tabLst>
                <a:tab pos="3138488" algn="ctr"/>
              </a:tabLst>
            </a:pPr>
            <a:endParaRPr lang="en-US" sz="2000" dirty="0">
              <a:sym typeface="Symbol" pitchFamily="18" charset="2"/>
            </a:endParaRPr>
          </a:p>
          <a:p>
            <a:pPr>
              <a:spcAft>
                <a:spcPts val="600"/>
              </a:spcAft>
              <a:buFont typeface="Monotype Sorts" pitchFamily="2" charset="2"/>
              <a:buNone/>
              <a:tabLst>
                <a:tab pos="3138488" algn="ctr"/>
              </a:tabLst>
            </a:pPr>
            <a:r>
              <a:rPr lang="en-US" sz="2000" dirty="0" smtClean="0">
                <a:sym typeface="Symbol" pitchFamily="18" charset="2"/>
              </a:rPr>
              <a:t>Example 1: Remove all managers of department 10.</a:t>
            </a:r>
          </a:p>
          <a:p>
            <a:pPr>
              <a:spcAft>
                <a:spcPts val="600"/>
              </a:spcAft>
              <a:buFont typeface="Monotype Sorts" pitchFamily="2" charset="2"/>
              <a:buNone/>
              <a:tabLst>
                <a:tab pos="3138488" algn="ctr"/>
              </a:tabLst>
            </a:pPr>
            <a:endParaRPr lang="en-US" sz="2000" dirty="0" smtClean="0">
              <a:sym typeface="Symbol" pitchFamily="18" charset="2"/>
            </a:endParaRPr>
          </a:p>
          <a:p>
            <a:pPr>
              <a:spcAft>
                <a:spcPts val="600"/>
              </a:spcAft>
              <a:tabLst>
                <a:tab pos="3138488" algn="ctr"/>
              </a:tabLst>
            </a:pPr>
            <a:r>
              <a:rPr lang="en-US" sz="2000" dirty="0" smtClean="0"/>
              <a:t>	         EMP </a:t>
            </a:r>
            <a:r>
              <a:rPr lang="en-US" sz="2000" dirty="0">
                <a:sym typeface="Symbol" pitchFamily="18" charset="2"/>
              </a:rPr>
              <a:t> </a:t>
            </a:r>
            <a:r>
              <a:rPr lang="en-US" sz="2000" dirty="0" smtClean="0">
                <a:sym typeface="Symbol" pitchFamily="18" charset="2"/>
              </a:rPr>
              <a:t>EMP </a:t>
            </a:r>
            <a:r>
              <a:rPr lang="en-US" sz="2000" dirty="0">
                <a:sym typeface="Symbol" pitchFamily="18" charset="2"/>
              </a:rPr>
              <a:t>– </a:t>
            </a:r>
            <a:r>
              <a:rPr lang="en-US" sz="2000" dirty="0" smtClean="0">
                <a:sym typeface="Symbol" pitchFamily="18" charset="2"/>
              </a:rPr>
              <a:t>(</a:t>
            </a:r>
            <a:r>
              <a:rPr kumimoji="1" lang="en-US" sz="2000" dirty="0" smtClean="0">
                <a:sym typeface="Symbol" pitchFamily="18" charset="2"/>
              </a:rPr>
              <a:t></a:t>
            </a:r>
            <a:r>
              <a:rPr kumimoji="1" lang="en-US" sz="2000" i="1" baseline="-25000" dirty="0">
                <a:sym typeface="Symbol" pitchFamily="18" charset="2"/>
              </a:rPr>
              <a:t>j</a:t>
            </a:r>
            <a:r>
              <a:rPr kumimoji="1" lang="en-US" sz="2000" i="1" baseline="-25000" dirty="0" smtClean="0">
                <a:sym typeface="Symbol" pitchFamily="18" charset="2"/>
              </a:rPr>
              <a:t>ob = ‘</a:t>
            </a:r>
            <a:r>
              <a:rPr kumimoji="1" lang="en-US" sz="2000" i="1" baseline="-25000" dirty="0" err="1" smtClean="0">
                <a:sym typeface="Symbol" pitchFamily="18" charset="2"/>
              </a:rPr>
              <a:t>MANAGER’</a:t>
            </a:r>
            <a:r>
              <a:rPr kumimoji="1" lang="en-US" sz="2000" i="1" baseline="-25000" dirty="0" err="1">
                <a:sym typeface="Symbol" pitchFamily="18" charset="2"/>
              </a:rPr>
              <a:t>and</a:t>
            </a:r>
            <a:r>
              <a:rPr kumimoji="1" lang="en-US" sz="2000" i="1" baseline="-25000" dirty="0">
                <a:sym typeface="Symbol" pitchFamily="18" charset="2"/>
              </a:rPr>
              <a:t> </a:t>
            </a:r>
            <a:r>
              <a:rPr kumimoji="1" lang="en-US" sz="2000" i="1" baseline="-25000" dirty="0" err="1" smtClean="0">
                <a:sym typeface="Symbol" pitchFamily="18" charset="2"/>
              </a:rPr>
              <a:t>deptno</a:t>
            </a:r>
            <a:r>
              <a:rPr kumimoji="1" lang="en-US" sz="2000" i="1" baseline="-25000" dirty="0" smtClean="0">
                <a:sym typeface="Symbol" pitchFamily="18" charset="2"/>
              </a:rPr>
              <a:t> = 10</a:t>
            </a:r>
            <a:r>
              <a:rPr kumimoji="1" lang="en-US" sz="2000" dirty="0" smtClean="0">
                <a:sym typeface="Symbol" pitchFamily="18" charset="2"/>
              </a:rPr>
              <a:t> (EMP))</a:t>
            </a:r>
            <a:endParaRPr lang="en-US" sz="2000" dirty="0">
              <a:latin typeface="+mn-lt"/>
            </a:endParaRPr>
          </a:p>
        </p:txBody>
      </p:sp>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36</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DML</a:t>
            </a:r>
            <a:r>
              <a:rPr lang="en-IN" sz="2800" b="1" cap="none" dirty="0" smtClean="0">
                <a:latin typeface="+mn-lt"/>
                <a:ea typeface="Tahoma" pitchFamily="34" charset="0"/>
                <a:cs typeface="Tahoma" pitchFamily="34" charset="0"/>
              </a:rPr>
              <a:t>s</a:t>
            </a:r>
            <a:r>
              <a:rPr lang="en-IN" sz="2800" b="1" dirty="0" smtClean="0">
                <a:latin typeface="+mn-lt"/>
                <a:ea typeface="Tahoma" pitchFamily="34" charset="0"/>
                <a:cs typeface="Tahoma" pitchFamily="34" charset="0"/>
              </a:rPr>
              <a:t> in RA Examples</a:t>
            </a:r>
            <a:endParaRPr lang="en-IN" sz="2800" b="1" dirty="0">
              <a:latin typeface="+mn-lt"/>
              <a:ea typeface="Tahoma" pitchFamily="34" charset="0"/>
              <a:cs typeface="Tahoma" pitchFamily="34" charset="0"/>
            </a:endParaRPr>
          </a:p>
        </p:txBody>
      </p:sp>
      <p:sp>
        <p:nvSpPr>
          <p:cNvPr id="5" name="Rectangle 4"/>
          <p:cNvSpPr/>
          <p:nvPr/>
        </p:nvSpPr>
        <p:spPr>
          <a:xfrm>
            <a:off x="609600" y="1447800"/>
            <a:ext cx="7696200" cy="5059847"/>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400" dirty="0" smtClean="0">
                <a:latin typeface="+mn-lt"/>
              </a:rPr>
              <a:t>Delete all employees working at Boston.</a:t>
            </a:r>
          </a:p>
          <a:p>
            <a:pPr lvl="2">
              <a:spcBef>
                <a:spcPct val="35000"/>
              </a:spcBef>
              <a:buClr>
                <a:schemeClr val="tx2"/>
              </a:buClr>
              <a:buSzPct val="90000"/>
              <a:buFont typeface="Monotype Sorts" pitchFamily="2" charset="2"/>
              <a:buNone/>
            </a:pPr>
            <a:r>
              <a:rPr kumimoji="1" lang="en-US" sz="2400" dirty="0">
                <a:sym typeface="Symbol" pitchFamily="18" charset="2"/>
              </a:rPr>
              <a:t>r</a:t>
            </a:r>
            <a:r>
              <a:rPr kumimoji="1" lang="en-US" sz="2400" baseline="-25000" dirty="0">
                <a:sym typeface="Symbol" pitchFamily="18" charset="2"/>
              </a:rPr>
              <a:t>1</a:t>
            </a:r>
            <a:r>
              <a:rPr kumimoji="1" lang="en-US" sz="2400" dirty="0">
                <a:sym typeface="Symbol" pitchFamily="18" charset="2"/>
              </a:rPr>
              <a:t>  </a:t>
            </a:r>
            <a:r>
              <a:rPr kumimoji="1" lang="en-US" sz="2400" dirty="0" smtClean="0">
                <a:sym typeface="Symbol" pitchFamily="18" charset="2"/>
              </a:rPr>
              <a:t></a:t>
            </a:r>
            <a:r>
              <a:rPr kumimoji="1" lang="en-US" sz="2400" baseline="-25000" dirty="0" smtClean="0">
                <a:sym typeface="Symbol" pitchFamily="18" charset="2"/>
              </a:rPr>
              <a:t></a:t>
            </a:r>
            <a:r>
              <a:rPr kumimoji="1" lang="en-US" sz="2400" baseline="-25000" dirty="0" err="1" smtClean="0">
                <a:sym typeface="Symbol" pitchFamily="18" charset="2"/>
              </a:rPr>
              <a:t>loc</a:t>
            </a:r>
            <a:r>
              <a:rPr kumimoji="1" lang="en-US" sz="2400" baseline="-25000" dirty="0" smtClean="0">
                <a:sym typeface="Symbol" pitchFamily="18" charset="2"/>
              </a:rPr>
              <a:t> </a:t>
            </a:r>
            <a:r>
              <a:rPr kumimoji="1" lang="en-US" sz="2400" baseline="-25000" dirty="0">
                <a:sym typeface="Symbol" pitchFamily="18" charset="2"/>
              </a:rPr>
              <a:t>= </a:t>
            </a:r>
            <a:r>
              <a:rPr kumimoji="1" lang="en-US" sz="2400" baseline="-25000" dirty="0" smtClean="0">
                <a:sym typeface="Symbol" pitchFamily="18" charset="2"/>
              </a:rPr>
              <a:t>‘BOSTON’</a:t>
            </a:r>
            <a:r>
              <a:rPr kumimoji="1" lang="en-US" sz="2400" dirty="0" smtClean="0">
                <a:sym typeface="Symbol" pitchFamily="18" charset="2"/>
              </a:rPr>
              <a:t> (EMP </a:t>
            </a:r>
            <a:r>
              <a:rPr lang="en-IN" sz="2400" dirty="0" smtClean="0"/>
              <a:t>⨝ DEPT</a:t>
            </a:r>
            <a:r>
              <a:rPr kumimoji="1" lang="en-US" sz="2400" dirty="0" smtClean="0">
                <a:sym typeface="Symbol" pitchFamily="18" charset="2"/>
              </a:rPr>
              <a:t> </a:t>
            </a:r>
            <a:r>
              <a:rPr kumimoji="1" lang="en-US" sz="2400" dirty="0">
                <a:sym typeface="Symbol" pitchFamily="18" charset="2"/>
              </a:rPr>
              <a:t>)</a:t>
            </a:r>
          </a:p>
          <a:p>
            <a:pPr lvl="2">
              <a:spcBef>
                <a:spcPct val="35000"/>
              </a:spcBef>
              <a:buClr>
                <a:schemeClr val="tx2"/>
              </a:buClr>
              <a:buSzPct val="90000"/>
              <a:buFont typeface="Monotype Sorts" pitchFamily="2" charset="2"/>
              <a:buNone/>
            </a:pPr>
            <a:r>
              <a:rPr kumimoji="1" lang="en-US" sz="2400" dirty="0">
                <a:sym typeface="Symbol" pitchFamily="18" charset="2"/>
              </a:rPr>
              <a:t>r</a:t>
            </a:r>
            <a:r>
              <a:rPr kumimoji="1" lang="en-US" sz="2400" baseline="-25000" dirty="0">
                <a:sym typeface="Symbol" pitchFamily="18" charset="2"/>
              </a:rPr>
              <a:t>2 </a:t>
            </a:r>
            <a:r>
              <a:rPr kumimoji="1" lang="en-US" sz="2400" dirty="0">
                <a:sym typeface="Symbol" pitchFamily="18" charset="2"/>
              </a:rPr>
              <a:t>  </a:t>
            </a:r>
            <a:r>
              <a:rPr kumimoji="1" lang="en-US" sz="2400" baseline="-25000" dirty="0" err="1" smtClean="0">
                <a:sym typeface="Symbol" pitchFamily="18" charset="2"/>
              </a:rPr>
              <a:t>empno</a:t>
            </a:r>
            <a:r>
              <a:rPr kumimoji="1" lang="en-US" sz="2400" baseline="-25000" dirty="0" smtClean="0">
                <a:sym typeface="Symbol" pitchFamily="18" charset="2"/>
              </a:rPr>
              <a:t>, </a:t>
            </a:r>
            <a:r>
              <a:rPr kumimoji="1" lang="en-US" sz="2400" baseline="-25000" dirty="0" err="1" smtClean="0">
                <a:sym typeface="Symbol" pitchFamily="18" charset="2"/>
              </a:rPr>
              <a:t>ename</a:t>
            </a:r>
            <a:r>
              <a:rPr kumimoji="1" lang="en-US" sz="2400" baseline="-25000" dirty="0" smtClean="0">
                <a:sym typeface="Symbol" pitchFamily="18" charset="2"/>
              </a:rPr>
              <a:t>, </a:t>
            </a:r>
            <a:r>
              <a:rPr kumimoji="1" lang="en-US" sz="2400" baseline="-25000" dirty="0" err="1" smtClean="0">
                <a:sym typeface="Symbol" pitchFamily="18" charset="2"/>
              </a:rPr>
              <a:t>sal</a:t>
            </a:r>
            <a:r>
              <a:rPr kumimoji="1" lang="en-US" sz="2400" baseline="-25000" dirty="0" smtClean="0">
                <a:sym typeface="Symbol" pitchFamily="18" charset="2"/>
              </a:rPr>
              <a:t>, ...</a:t>
            </a:r>
            <a:r>
              <a:rPr kumimoji="1" lang="en-US" sz="2400" dirty="0" smtClean="0">
                <a:sym typeface="Symbol" pitchFamily="18" charset="2"/>
              </a:rPr>
              <a:t> (</a:t>
            </a:r>
            <a:r>
              <a:rPr kumimoji="1" lang="en-US" sz="2400" dirty="0">
                <a:sym typeface="Symbol" pitchFamily="18" charset="2"/>
              </a:rPr>
              <a:t>r</a:t>
            </a:r>
            <a:r>
              <a:rPr kumimoji="1" lang="en-US" sz="2400" baseline="-25000" dirty="0">
                <a:sym typeface="Symbol" pitchFamily="18" charset="2"/>
              </a:rPr>
              <a:t>1</a:t>
            </a:r>
            <a:r>
              <a:rPr kumimoji="1" lang="en-US" sz="2400" dirty="0" smtClean="0">
                <a:sym typeface="Symbol" pitchFamily="18" charset="2"/>
              </a:rPr>
              <a:t>)  - all columns of EMP relation only</a:t>
            </a:r>
            <a:endParaRPr kumimoji="1" lang="en-US" sz="2400" dirty="0">
              <a:sym typeface="Symbol" pitchFamily="18" charset="2"/>
            </a:endParaRPr>
          </a:p>
          <a:p>
            <a:pPr lvl="2">
              <a:spcBef>
                <a:spcPct val="35000"/>
              </a:spcBef>
              <a:buClr>
                <a:schemeClr val="tx2"/>
              </a:buClr>
              <a:buSzPct val="90000"/>
              <a:buFont typeface="Monotype Sorts" pitchFamily="2" charset="2"/>
              <a:buNone/>
            </a:pPr>
            <a:r>
              <a:rPr kumimoji="1" lang="en-US" sz="2400" dirty="0" smtClean="0">
                <a:sym typeface="Symbol" pitchFamily="18" charset="2"/>
              </a:rPr>
              <a:t>EMP </a:t>
            </a:r>
            <a:r>
              <a:rPr kumimoji="1" lang="en-US" sz="2400" dirty="0">
                <a:sym typeface="Symbol" pitchFamily="18" charset="2"/>
              </a:rPr>
              <a:t> </a:t>
            </a:r>
            <a:r>
              <a:rPr kumimoji="1" lang="en-US" sz="2400" dirty="0" smtClean="0">
                <a:sym typeface="Symbol" pitchFamily="18" charset="2"/>
              </a:rPr>
              <a:t>EMP </a:t>
            </a:r>
            <a:r>
              <a:rPr kumimoji="1" lang="en-US" sz="2400" dirty="0">
                <a:sym typeface="Symbol" pitchFamily="18" charset="2"/>
              </a:rPr>
              <a:t>– r</a:t>
            </a:r>
            <a:r>
              <a:rPr kumimoji="1" lang="en-US" sz="2400" baseline="-25000" dirty="0">
                <a:sym typeface="Symbol" pitchFamily="18" charset="2"/>
              </a:rPr>
              <a:t>2</a:t>
            </a:r>
            <a:endParaRPr kumimoji="1" lang="en-US" sz="2400" dirty="0">
              <a:sym typeface="Symbol" pitchFamily="18" charset="2"/>
            </a:endParaRPr>
          </a:p>
          <a:p>
            <a:pPr marL="342900" indent="-342900">
              <a:lnSpc>
                <a:spcPct val="120000"/>
              </a:lnSpc>
              <a:buFont typeface="Wingdings" pitchFamily="2" charset="2"/>
              <a:buChar char="Ø"/>
              <a:tabLst>
                <a:tab pos="3257550" algn="ctr"/>
              </a:tabLst>
            </a:pPr>
            <a:endParaRPr lang="en-US" sz="2400" dirty="0" smtClean="0">
              <a:latin typeface="+mn-lt"/>
            </a:endParaRPr>
          </a:p>
          <a:p>
            <a:pPr marL="342900" indent="-342900">
              <a:lnSpc>
                <a:spcPct val="120000"/>
              </a:lnSpc>
              <a:buFont typeface="Wingdings" pitchFamily="2" charset="2"/>
              <a:buChar char="Ø"/>
              <a:tabLst>
                <a:tab pos="3257550" algn="ctr"/>
              </a:tabLst>
            </a:pPr>
            <a:r>
              <a:rPr lang="en-US" sz="2400" dirty="0" smtClean="0">
                <a:latin typeface="+mn-lt"/>
              </a:rPr>
              <a:t>Increase the salaries by 5% of employees earning more than 5000 and by 6% for others.</a:t>
            </a:r>
          </a:p>
          <a:p>
            <a:pPr marL="0" lvl="3">
              <a:lnSpc>
                <a:spcPct val="120000"/>
              </a:lnSpc>
              <a:tabLst>
                <a:tab pos="3257550" algn="ctr"/>
              </a:tabLst>
            </a:pPr>
            <a:r>
              <a:rPr kumimoji="1" lang="en-US" sz="2400" dirty="0" smtClean="0">
                <a:sym typeface="Symbol" pitchFamily="18" charset="2"/>
              </a:rPr>
              <a:t>           r</a:t>
            </a:r>
            <a:r>
              <a:rPr kumimoji="1" lang="en-US" sz="2400" baseline="-25000" dirty="0" smtClean="0">
                <a:sym typeface="Symbol" pitchFamily="18" charset="2"/>
              </a:rPr>
              <a:t>1</a:t>
            </a:r>
            <a:r>
              <a:rPr kumimoji="1" lang="en-US" sz="2400" dirty="0" smtClean="0">
                <a:sym typeface="Symbol" pitchFamily="18" charset="2"/>
              </a:rPr>
              <a:t> </a:t>
            </a:r>
            <a:r>
              <a:rPr kumimoji="1" lang="en-US" sz="2400" dirty="0">
                <a:sym typeface="Symbol" pitchFamily="18" charset="2"/>
              </a:rPr>
              <a:t> </a:t>
            </a:r>
            <a:r>
              <a:rPr kumimoji="1" lang="en-US" sz="2400" dirty="0" smtClean="0">
                <a:sym typeface="Symbol" pitchFamily="18" charset="2"/>
              </a:rPr>
              <a:t> </a:t>
            </a:r>
            <a:r>
              <a:rPr kumimoji="1" lang="en-US" sz="2400" baseline="-25000" dirty="0" err="1">
                <a:sym typeface="Symbol" pitchFamily="18" charset="2"/>
              </a:rPr>
              <a:t>empno</a:t>
            </a:r>
            <a:r>
              <a:rPr kumimoji="1" lang="en-US" sz="2400" baseline="-25000" dirty="0">
                <a:sym typeface="Symbol" pitchFamily="18" charset="2"/>
              </a:rPr>
              <a:t>, </a:t>
            </a:r>
            <a:r>
              <a:rPr kumimoji="1" lang="en-US" sz="2400" baseline="-25000" dirty="0" err="1">
                <a:sym typeface="Symbol" pitchFamily="18" charset="2"/>
              </a:rPr>
              <a:t>ename</a:t>
            </a:r>
            <a:r>
              <a:rPr kumimoji="1" lang="en-US" sz="2400" baseline="-25000" dirty="0">
                <a:sym typeface="Symbol" pitchFamily="18" charset="2"/>
              </a:rPr>
              <a:t>, </a:t>
            </a:r>
            <a:r>
              <a:rPr kumimoji="1" lang="en-US" sz="2400" baseline="-25000" dirty="0" err="1" smtClean="0">
                <a:sym typeface="Symbol" pitchFamily="18" charset="2"/>
              </a:rPr>
              <a:t>sal</a:t>
            </a:r>
            <a:r>
              <a:rPr kumimoji="1" lang="en-US" sz="2400" baseline="-25000" dirty="0" smtClean="0">
                <a:sym typeface="Symbol" pitchFamily="18" charset="2"/>
              </a:rPr>
              <a:t>*1.05,... </a:t>
            </a:r>
            <a:r>
              <a:rPr kumimoji="1" lang="en-US" sz="2400" dirty="0" smtClean="0">
                <a:sym typeface="Symbol" pitchFamily="18" charset="2"/>
              </a:rPr>
              <a:t>(</a:t>
            </a:r>
            <a:r>
              <a:rPr kumimoji="1" lang="en-US" sz="2400" i="1" baseline="-25000" dirty="0" err="1" smtClean="0">
                <a:sym typeface="Symbol" pitchFamily="18" charset="2"/>
              </a:rPr>
              <a:t>sal</a:t>
            </a:r>
            <a:r>
              <a:rPr kumimoji="1" lang="en-US" sz="2400" i="1" baseline="-25000" dirty="0" smtClean="0">
                <a:sym typeface="Symbol" pitchFamily="18" charset="2"/>
              </a:rPr>
              <a:t> &gt; 5000 </a:t>
            </a:r>
            <a:r>
              <a:rPr kumimoji="1" lang="en-US" sz="2400" dirty="0" smtClean="0">
                <a:sym typeface="Symbol" pitchFamily="18" charset="2"/>
              </a:rPr>
              <a:t>(EMP))</a:t>
            </a:r>
          </a:p>
          <a:p>
            <a:pPr marL="0" lvl="3">
              <a:lnSpc>
                <a:spcPct val="120000"/>
              </a:lnSpc>
              <a:tabLst>
                <a:tab pos="3257550" algn="ctr"/>
              </a:tabLst>
            </a:pPr>
            <a:r>
              <a:rPr kumimoji="1" lang="en-US" sz="2400" dirty="0" smtClean="0">
                <a:sym typeface="Symbol" pitchFamily="18" charset="2"/>
              </a:rPr>
              <a:t>           r</a:t>
            </a:r>
            <a:r>
              <a:rPr kumimoji="1" lang="en-US" sz="2400" baseline="-25000" dirty="0">
                <a:sym typeface="Symbol" pitchFamily="18" charset="2"/>
              </a:rPr>
              <a:t>2</a:t>
            </a:r>
            <a:r>
              <a:rPr kumimoji="1" lang="en-US" sz="2400" dirty="0" smtClean="0">
                <a:sym typeface="Symbol" pitchFamily="18" charset="2"/>
              </a:rPr>
              <a:t> </a:t>
            </a:r>
            <a:r>
              <a:rPr kumimoji="1" lang="en-US" sz="2400" dirty="0">
                <a:sym typeface="Symbol" pitchFamily="18" charset="2"/>
              </a:rPr>
              <a:t>  </a:t>
            </a:r>
            <a:r>
              <a:rPr kumimoji="1" lang="en-US" sz="2400" baseline="-25000" dirty="0" err="1">
                <a:sym typeface="Symbol" pitchFamily="18" charset="2"/>
              </a:rPr>
              <a:t>empno</a:t>
            </a:r>
            <a:r>
              <a:rPr kumimoji="1" lang="en-US" sz="2400" baseline="-25000" dirty="0">
                <a:sym typeface="Symbol" pitchFamily="18" charset="2"/>
              </a:rPr>
              <a:t>, </a:t>
            </a:r>
            <a:r>
              <a:rPr kumimoji="1" lang="en-US" sz="2400" baseline="-25000" dirty="0" err="1">
                <a:sym typeface="Symbol" pitchFamily="18" charset="2"/>
              </a:rPr>
              <a:t>ename</a:t>
            </a:r>
            <a:r>
              <a:rPr kumimoji="1" lang="en-US" sz="2400" baseline="-25000" dirty="0">
                <a:sym typeface="Symbol" pitchFamily="18" charset="2"/>
              </a:rPr>
              <a:t>, </a:t>
            </a:r>
            <a:r>
              <a:rPr kumimoji="1" lang="en-US" sz="2400" baseline="-25000" dirty="0" err="1" smtClean="0">
                <a:sym typeface="Symbol" pitchFamily="18" charset="2"/>
              </a:rPr>
              <a:t>sal</a:t>
            </a:r>
            <a:r>
              <a:rPr kumimoji="1" lang="en-US" sz="2400" baseline="-25000" dirty="0" smtClean="0">
                <a:sym typeface="Symbol" pitchFamily="18" charset="2"/>
              </a:rPr>
              <a:t>*1.06,... </a:t>
            </a:r>
            <a:r>
              <a:rPr kumimoji="1" lang="en-US" sz="2400" dirty="0">
                <a:sym typeface="Symbol" pitchFamily="18" charset="2"/>
              </a:rPr>
              <a:t>(</a:t>
            </a:r>
            <a:r>
              <a:rPr kumimoji="1" lang="en-US" sz="2400" i="1" baseline="-25000" dirty="0" err="1">
                <a:sym typeface="Symbol" pitchFamily="18" charset="2"/>
              </a:rPr>
              <a:t>sal</a:t>
            </a:r>
            <a:r>
              <a:rPr kumimoji="1" lang="en-US" sz="2400" i="1" baseline="-25000" dirty="0">
                <a:sym typeface="Symbol" pitchFamily="18" charset="2"/>
              </a:rPr>
              <a:t> </a:t>
            </a:r>
            <a:r>
              <a:rPr kumimoji="1" lang="en-US" sz="2400" i="1" baseline="-25000" dirty="0" smtClean="0">
                <a:sym typeface="Symbol" pitchFamily="18" charset="2"/>
              </a:rPr>
              <a:t>&lt;= </a:t>
            </a:r>
            <a:r>
              <a:rPr kumimoji="1" lang="en-US" sz="2400" i="1" baseline="-25000" dirty="0">
                <a:sym typeface="Symbol" pitchFamily="18" charset="2"/>
              </a:rPr>
              <a:t>5000 </a:t>
            </a:r>
            <a:r>
              <a:rPr kumimoji="1" lang="en-US" sz="2400" dirty="0">
                <a:sym typeface="Symbol" pitchFamily="18" charset="2"/>
              </a:rPr>
              <a:t>(EMP</a:t>
            </a:r>
            <a:r>
              <a:rPr kumimoji="1" lang="en-US" sz="2400" dirty="0" smtClean="0">
                <a:sym typeface="Symbol" pitchFamily="18" charset="2"/>
              </a:rPr>
              <a:t>))</a:t>
            </a:r>
          </a:p>
          <a:p>
            <a:pPr marL="0" lvl="3">
              <a:lnSpc>
                <a:spcPct val="120000"/>
              </a:lnSpc>
              <a:tabLst>
                <a:tab pos="3257550" algn="ctr"/>
              </a:tabLst>
            </a:pPr>
            <a:r>
              <a:rPr kumimoji="1" lang="en-US" sz="2400" dirty="0" smtClean="0">
                <a:sym typeface="Symbol" pitchFamily="18" charset="2"/>
              </a:rPr>
              <a:t>           EMP  </a:t>
            </a:r>
            <a:r>
              <a:rPr kumimoji="1" lang="en-US" sz="2400" dirty="0">
                <a:sym typeface="Symbol" pitchFamily="18" charset="2"/>
              </a:rPr>
              <a:t>r</a:t>
            </a:r>
            <a:r>
              <a:rPr kumimoji="1" lang="en-US" sz="2400" baseline="-25000" dirty="0">
                <a:sym typeface="Symbol" pitchFamily="18" charset="2"/>
              </a:rPr>
              <a:t>1</a:t>
            </a:r>
            <a:r>
              <a:rPr kumimoji="1" lang="en-US" sz="2400" dirty="0" smtClean="0">
                <a:sym typeface="Symbol" pitchFamily="18" charset="2"/>
              </a:rPr>
              <a:t> </a:t>
            </a:r>
            <a:r>
              <a:rPr lang="en-US" sz="2400" dirty="0" smtClean="0">
                <a:sym typeface="Symbol" pitchFamily="18" charset="2"/>
              </a:rPr>
              <a:t>U </a:t>
            </a:r>
            <a:r>
              <a:rPr kumimoji="1" lang="en-US" sz="2400" dirty="0" smtClean="0">
                <a:sym typeface="Symbol" pitchFamily="18" charset="2"/>
              </a:rPr>
              <a:t>r</a:t>
            </a:r>
            <a:r>
              <a:rPr kumimoji="1" lang="en-US" sz="2400" baseline="-25000" dirty="0" smtClean="0">
                <a:sym typeface="Symbol" pitchFamily="18" charset="2"/>
              </a:rPr>
              <a:t>2</a:t>
            </a:r>
            <a:endParaRPr lang="en-US" sz="2400" dirty="0">
              <a:latin typeface="+mn-lt"/>
            </a:endParaRPr>
          </a:p>
        </p:txBody>
      </p:sp>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37</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Relational Algebra Examples</a:t>
            </a:r>
            <a:endParaRPr lang="en-IN" sz="2800" b="1" dirty="0">
              <a:latin typeface="+mn-lt"/>
              <a:ea typeface="Tahoma" pitchFamily="34" charset="0"/>
              <a:cs typeface="Tahoma" pitchFamily="34" charset="0"/>
            </a:endParaRPr>
          </a:p>
        </p:txBody>
      </p:sp>
      <p:sp>
        <p:nvSpPr>
          <p:cNvPr id="6" name="Rectangle 5"/>
          <p:cNvSpPr/>
          <p:nvPr/>
        </p:nvSpPr>
        <p:spPr>
          <a:xfrm>
            <a:off x="457200" y="1295400"/>
            <a:ext cx="8153400" cy="5355312"/>
          </a:xfrm>
          <a:prstGeom prst="rect">
            <a:avLst/>
          </a:prstGeom>
        </p:spPr>
        <p:txBody>
          <a:bodyPr wrap="square">
            <a:spAutoFit/>
          </a:bodyPr>
          <a:lstStyle/>
          <a:p>
            <a:pPr>
              <a:lnSpc>
                <a:spcPct val="120000"/>
              </a:lnSpc>
              <a:tabLst>
                <a:tab pos="3257550" algn="ctr"/>
              </a:tabLst>
            </a:pPr>
            <a:r>
              <a:rPr lang="en-US" sz="2000" dirty="0" err="1" smtClean="0">
                <a:ea typeface="Tahoma" pitchFamily="34" charset="0"/>
                <a:cs typeface="Tahoma" pitchFamily="34" charset="0"/>
              </a:rPr>
              <a:t>emp</a:t>
            </a:r>
            <a:r>
              <a:rPr lang="en-US" sz="2000" dirty="0" smtClean="0">
                <a:ea typeface="Tahoma" pitchFamily="34" charset="0"/>
                <a:cs typeface="Tahoma" pitchFamily="34" charset="0"/>
              </a:rPr>
              <a:t>(</a:t>
            </a:r>
            <a:r>
              <a:rPr lang="en-US" sz="2000" u="sng" dirty="0" err="1" smtClean="0">
                <a:ea typeface="Tahoma" pitchFamily="34" charset="0"/>
                <a:cs typeface="Tahoma" pitchFamily="34" charset="0"/>
              </a:rPr>
              <a:t>empno</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ename</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bdate</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sal</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mgr</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deptno</a:t>
            </a:r>
            <a:r>
              <a:rPr lang="en-US" sz="2000" dirty="0" smtClean="0">
                <a:ea typeface="Tahoma" pitchFamily="34" charset="0"/>
                <a:cs typeface="Tahoma" pitchFamily="34" charset="0"/>
              </a:rPr>
              <a:t>)</a:t>
            </a:r>
          </a:p>
          <a:p>
            <a:pPr>
              <a:lnSpc>
                <a:spcPct val="120000"/>
              </a:lnSpc>
              <a:tabLst>
                <a:tab pos="3257550" algn="ctr"/>
              </a:tabLst>
            </a:pPr>
            <a:r>
              <a:rPr lang="en-US" sz="2000" dirty="0" err="1" smtClean="0">
                <a:ea typeface="Tahoma" pitchFamily="34" charset="0"/>
                <a:cs typeface="Tahoma" pitchFamily="34" charset="0"/>
              </a:rPr>
              <a:t>dept</a:t>
            </a:r>
            <a:r>
              <a:rPr lang="en-US" sz="2000" dirty="0" smtClean="0">
                <a:ea typeface="Tahoma" pitchFamily="34" charset="0"/>
                <a:cs typeface="Tahoma" pitchFamily="34" charset="0"/>
              </a:rPr>
              <a:t>(</a:t>
            </a:r>
            <a:r>
              <a:rPr lang="en-US" sz="2000" u="sng" dirty="0" err="1" smtClean="0">
                <a:ea typeface="Tahoma" pitchFamily="34" charset="0"/>
                <a:cs typeface="Tahoma" pitchFamily="34" charset="0"/>
              </a:rPr>
              <a:t>deptno</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dname</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loc</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dmanager</a:t>
            </a:r>
            <a:r>
              <a:rPr lang="en-US" sz="2000" dirty="0" smtClean="0">
                <a:ea typeface="Tahoma" pitchFamily="34" charset="0"/>
                <a:cs typeface="Tahoma" pitchFamily="34" charset="0"/>
              </a:rPr>
              <a:t>)</a:t>
            </a:r>
          </a:p>
          <a:p>
            <a:pPr>
              <a:lnSpc>
                <a:spcPct val="120000"/>
              </a:lnSpc>
              <a:tabLst>
                <a:tab pos="3257550" algn="ctr"/>
              </a:tabLst>
            </a:pPr>
            <a:r>
              <a:rPr lang="en-US" sz="2000" dirty="0" smtClean="0">
                <a:ea typeface="Tahoma" pitchFamily="34" charset="0"/>
                <a:cs typeface="Tahoma" pitchFamily="34" charset="0"/>
              </a:rPr>
              <a:t>project(</a:t>
            </a:r>
            <a:r>
              <a:rPr lang="en-US" sz="2000" u="sng" dirty="0" err="1" smtClean="0">
                <a:ea typeface="Tahoma" pitchFamily="34" charset="0"/>
                <a:cs typeface="Tahoma" pitchFamily="34" charset="0"/>
              </a:rPr>
              <a:t>pno</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pname</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deptno</a:t>
            </a:r>
            <a:r>
              <a:rPr lang="en-US" sz="2000" dirty="0" smtClean="0">
                <a:ea typeface="Tahoma" pitchFamily="34" charset="0"/>
                <a:cs typeface="Tahoma" pitchFamily="34" charset="0"/>
              </a:rPr>
              <a:t>)</a:t>
            </a:r>
          </a:p>
          <a:p>
            <a:pPr>
              <a:lnSpc>
                <a:spcPct val="120000"/>
              </a:lnSpc>
              <a:tabLst>
                <a:tab pos="3257550" algn="ctr"/>
              </a:tabLst>
            </a:pPr>
            <a:r>
              <a:rPr lang="en-US" sz="2000" dirty="0" err="1" smtClean="0">
                <a:ea typeface="Tahoma" pitchFamily="34" charset="0"/>
                <a:cs typeface="Tahoma" pitchFamily="34" charset="0"/>
              </a:rPr>
              <a:t>works_on</a:t>
            </a:r>
            <a:r>
              <a:rPr lang="en-US" sz="2000" dirty="0" smtClean="0">
                <a:ea typeface="Tahoma" pitchFamily="34" charset="0"/>
                <a:cs typeface="Tahoma" pitchFamily="34" charset="0"/>
              </a:rPr>
              <a:t>(</a:t>
            </a:r>
            <a:r>
              <a:rPr lang="en-US" sz="2000" u="sng" dirty="0" err="1" smtClean="0">
                <a:ea typeface="Tahoma" pitchFamily="34" charset="0"/>
                <a:cs typeface="Tahoma" pitchFamily="34" charset="0"/>
              </a:rPr>
              <a:t>empno</a:t>
            </a:r>
            <a:r>
              <a:rPr lang="en-US" sz="2000" u="sng" dirty="0" smtClean="0">
                <a:ea typeface="Tahoma" pitchFamily="34" charset="0"/>
                <a:cs typeface="Tahoma" pitchFamily="34" charset="0"/>
              </a:rPr>
              <a:t>, </a:t>
            </a:r>
            <a:r>
              <a:rPr lang="en-US" sz="2000" u="sng" dirty="0" err="1" smtClean="0">
                <a:ea typeface="Tahoma" pitchFamily="34" charset="0"/>
                <a:cs typeface="Tahoma" pitchFamily="34" charset="0"/>
              </a:rPr>
              <a:t>pno</a:t>
            </a:r>
            <a:r>
              <a:rPr lang="en-US" sz="2000" dirty="0" smtClean="0">
                <a:ea typeface="Tahoma" pitchFamily="34" charset="0"/>
                <a:cs typeface="Tahoma" pitchFamily="34" charset="0"/>
              </a:rPr>
              <a:t>, </a:t>
            </a:r>
            <a:r>
              <a:rPr lang="en-US" sz="2000" dirty="0" err="1" smtClean="0">
                <a:ea typeface="Tahoma" pitchFamily="34" charset="0"/>
                <a:cs typeface="Tahoma" pitchFamily="34" charset="0"/>
              </a:rPr>
              <a:t>no_hours</a:t>
            </a:r>
            <a:r>
              <a:rPr lang="en-US" sz="2000" dirty="0" smtClean="0">
                <a:ea typeface="Tahoma" pitchFamily="34" charset="0"/>
                <a:cs typeface="Tahoma" pitchFamily="34" charset="0"/>
              </a:rPr>
              <a:t>)</a:t>
            </a:r>
          </a:p>
          <a:p>
            <a:pPr>
              <a:lnSpc>
                <a:spcPct val="120000"/>
              </a:lnSpc>
              <a:tabLst>
                <a:tab pos="3257550" algn="ctr"/>
              </a:tabLst>
            </a:pPr>
            <a:r>
              <a:rPr lang="en-US" sz="2000" dirty="0" smtClean="0">
                <a:ea typeface="Tahoma" pitchFamily="34" charset="0"/>
                <a:cs typeface="Tahoma" pitchFamily="34" charset="0"/>
              </a:rPr>
              <a:t>dependent (</a:t>
            </a:r>
            <a:r>
              <a:rPr lang="en-US" sz="2000" u="sng" dirty="0" err="1" smtClean="0">
                <a:ea typeface="Tahoma" pitchFamily="34" charset="0"/>
                <a:cs typeface="Tahoma" pitchFamily="34" charset="0"/>
              </a:rPr>
              <a:t>depname</a:t>
            </a:r>
            <a:r>
              <a:rPr lang="en-US" sz="2000" u="sng" dirty="0" smtClean="0">
                <a:ea typeface="Tahoma" pitchFamily="34" charset="0"/>
                <a:cs typeface="Tahoma" pitchFamily="34" charset="0"/>
              </a:rPr>
              <a:t>, </a:t>
            </a:r>
            <a:r>
              <a:rPr lang="en-US" sz="2000" u="sng" dirty="0" err="1" smtClean="0">
                <a:ea typeface="Tahoma" pitchFamily="34" charset="0"/>
                <a:cs typeface="Tahoma" pitchFamily="34" charset="0"/>
              </a:rPr>
              <a:t>empno</a:t>
            </a:r>
            <a:r>
              <a:rPr lang="en-US" sz="2000" dirty="0" smtClean="0">
                <a:ea typeface="Tahoma" pitchFamily="34" charset="0"/>
                <a:cs typeface="Tahoma" pitchFamily="34" charset="0"/>
              </a:rPr>
              <a:t>, relation)</a:t>
            </a:r>
          </a:p>
          <a:p>
            <a:pPr>
              <a:lnSpc>
                <a:spcPct val="120000"/>
              </a:lnSpc>
              <a:tabLst>
                <a:tab pos="3257550" algn="ctr"/>
              </a:tabLst>
            </a:pPr>
            <a:endParaRPr lang="en-US" sz="2000" dirty="0" smtClean="0">
              <a:ea typeface="Tahoma" pitchFamily="34" charset="0"/>
              <a:cs typeface="Tahoma" pitchFamily="34" charset="0"/>
            </a:endParaRPr>
          </a:p>
          <a:p>
            <a:pPr marL="342900" indent="-342900">
              <a:lnSpc>
                <a:spcPct val="120000"/>
              </a:lnSpc>
              <a:buFont typeface="Wingdings" pitchFamily="2" charset="2"/>
              <a:buChar char="Ø"/>
              <a:tabLst>
                <a:tab pos="3257550" algn="ctr"/>
              </a:tabLst>
            </a:pPr>
            <a:r>
              <a:rPr lang="en-US" sz="2000" dirty="0" smtClean="0">
                <a:ea typeface="Tahoma" pitchFamily="34" charset="0"/>
                <a:cs typeface="Tahoma" pitchFamily="34" charset="0"/>
              </a:rPr>
              <a:t>Delete all employees working in </a:t>
            </a:r>
            <a:r>
              <a:rPr lang="en-US" sz="2000" dirty="0" err="1" smtClean="0">
                <a:ea typeface="Tahoma" pitchFamily="34" charset="0"/>
                <a:cs typeface="Tahoma" pitchFamily="34" charset="0"/>
              </a:rPr>
              <a:t>dept</a:t>
            </a:r>
            <a:r>
              <a:rPr lang="en-US" sz="2000" dirty="0" smtClean="0">
                <a:ea typeface="Tahoma" pitchFamily="34" charset="0"/>
                <a:cs typeface="Tahoma" pitchFamily="34" charset="0"/>
              </a:rPr>
              <a:t> 10.</a:t>
            </a:r>
          </a:p>
          <a:p>
            <a:pPr>
              <a:spcBef>
                <a:spcPct val="35000"/>
              </a:spcBef>
              <a:buClr>
                <a:schemeClr val="tx2"/>
              </a:buClr>
              <a:buSzPct val="90000"/>
              <a:buFont typeface="Monotype Sorts" pitchFamily="2" charset="2"/>
              <a:buNone/>
            </a:pPr>
            <a:r>
              <a:rPr kumimoji="1" lang="en-US" sz="2000" dirty="0" smtClean="0">
                <a:ea typeface="Tahoma" pitchFamily="34" charset="0"/>
                <a:cs typeface="Tahoma" pitchFamily="34" charset="0"/>
                <a:sym typeface="Symbol" pitchFamily="18" charset="2"/>
              </a:rPr>
              <a:t>	r</a:t>
            </a:r>
            <a:r>
              <a:rPr kumimoji="1" lang="en-US" sz="2000" baseline="-25000" dirty="0" smtClean="0">
                <a:ea typeface="Tahoma" pitchFamily="34" charset="0"/>
                <a:cs typeface="Tahoma" pitchFamily="34" charset="0"/>
                <a:sym typeface="Symbol" pitchFamily="18" charset="2"/>
              </a:rPr>
              <a:t>1</a:t>
            </a:r>
            <a:r>
              <a:rPr kumimoji="1" lang="en-US" sz="2000" dirty="0" smtClean="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 </a:t>
            </a:r>
            <a:r>
              <a:rPr kumimoji="1" lang="en-US" sz="2000" dirty="0" smtClean="0">
                <a:ea typeface="Tahoma" pitchFamily="34" charset="0"/>
                <a:cs typeface="Tahoma" pitchFamily="34" charset="0"/>
                <a:sym typeface="Symbol" pitchFamily="18" charset="2"/>
              </a:rPr>
              <a:t></a:t>
            </a:r>
            <a:r>
              <a:rPr kumimoji="1" lang="en-US" sz="2000" baseline="-25000" dirty="0" smtClean="0">
                <a:ea typeface="Tahoma" pitchFamily="34" charset="0"/>
                <a:cs typeface="Tahoma" pitchFamily="34" charset="0"/>
                <a:sym typeface="Symbol" pitchFamily="18" charset="2"/>
              </a:rPr>
              <a:t></a:t>
            </a:r>
            <a:r>
              <a:rPr kumimoji="1" lang="en-US" sz="2000" baseline="-25000" dirty="0" err="1" smtClean="0">
                <a:ea typeface="Tahoma" pitchFamily="34" charset="0"/>
                <a:cs typeface="Tahoma" pitchFamily="34" charset="0"/>
                <a:sym typeface="Symbol" pitchFamily="18" charset="2"/>
              </a:rPr>
              <a:t>deptno</a:t>
            </a:r>
            <a:r>
              <a:rPr kumimoji="1" lang="en-US" sz="2000" baseline="-25000" dirty="0" smtClean="0">
                <a:ea typeface="Tahoma" pitchFamily="34" charset="0"/>
                <a:cs typeface="Tahoma" pitchFamily="34" charset="0"/>
                <a:sym typeface="Symbol" pitchFamily="18" charset="2"/>
              </a:rPr>
              <a:t> </a:t>
            </a:r>
            <a:r>
              <a:rPr kumimoji="1" lang="en-US" sz="2000" baseline="-25000" dirty="0">
                <a:ea typeface="Tahoma" pitchFamily="34" charset="0"/>
                <a:cs typeface="Tahoma" pitchFamily="34" charset="0"/>
                <a:sym typeface="Symbol" pitchFamily="18" charset="2"/>
              </a:rPr>
              <a:t>= </a:t>
            </a:r>
            <a:r>
              <a:rPr kumimoji="1" lang="en-US" sz="2000" baseline="-25000" dirty="0" smtClean="0">
                <a:ea typeface="Tahoma" pitchFamily="34" charset="0"/>
                <a:cs typeface="Tahoma" pitchFamily="34" charset="0"/>
                <a:sym typeface="Symbol" pitchFamily="18" charset="2"/>
              </a:rPr>
              <a:t>10</a:t>
            </a:r>
            <a:r>
              <a:rPr kumimoji="1" lang="en-US" sz="2000" dirty="0" smtClean="0">
                <a:ea typeface="Tahoma" pitchFamily="34" charset="0"/>
                <a:cs typeface="Tahoma" pitchFamily="34" charset="0"/>
                <a:sym typeface="Symbol" pitchFamily="18" charset="2"/>
              </a:rPr>
              <a:t> (</a:t>
            </a:r>
            <a:r>
              <a:rPr kumimoji="1" lang="en-US" sz="2000" dirty="0" err="1" smtClean="0">
                <a:ea typeface="Tahoma" pitchFamily="34" charset="0"/>
                <a:cs typeface="Tahoma" pitchFamily="34" charset="0"/>
                <a:sym typeface="Symbol" pitchFamily="18" charset="2"/>
              </a:rPr>
              <a:t>emp</a:t>
            </a:r>
            <a:r>
              <a:rPr kumimoji="1" lang="en-US" sz="2000" dirty="0" smtClean="0">
                <a:ea typeface="Tahoma" pitchFamily="34" charset="0"/>
                <a:cs typeface="Tahoma" pitchFamily="34" charset="0"/>
                <a:sym typeface="Symbol" pitchFamily="18" charset="2"/>
              </a:rPr>
              <a:t>)</a:t>
            </a:r>
            <a:endParaRPr kumimoji="1" lang="en-US" sz="2000" dirty="0">
              <a:ea typeface="Tahoma" pitchFamily="34" charset="0"/>
              <a:cs typeface="Tahoma" pitchFamily="34" charset="0"/>
              <a:sym typeface="Symbol" pitchFamily="18" charset="2"/>
            </a:endParaRPr>
          </a:p>
          <a:p>
            <a:pPr lvl="2">
              <a:spcBef>
                <a:spcPct val="35000"/>
              </a:spcBef>
              <a:buClr>
                <a:schemeClr val="tx2"/>
              </a:buClr>
              <a:buSzPct val="90000"/>
              <a:buFont typeface="Monotype Sorts" pitchFamily="2" charset="2"/>
              <a:buNone/>
            </a:pPr>
            <a:r>
              <a:rPr kumimoji="1" lang="en-US" sz="2000" dirty="0" err="1" smtClean="0">
                <a:ea typeface="Tahoma" pitchFamily="34" charset="0"/>
                <a:cs typeface="Tahoma" pitchFamily="34" charset="0"/>
                <a:sym typeface="Symbol" pitchFamily="18" charset="2"/>
              </a:rPr>
              <a:t>emp</a:t>
            </a:r>
            <a:r>
              <a:rPr kumimoji="1" lang="en-US" sz="2000" dirty="0" smtClean="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 </a:t>
            </a:r>
            <a:r>
              <a:rPr kumimoji="1" lang="en-US" sz="2000" dirty="0" err="1" smtClean="0">
                <a:ea typeface="Tahoma" pitchFamily="34" charset="0"/>
                <a:cs typeface="Tahoma" pitchFamily="34" charset="0"/>
                <a:sym typeface="Symbol" pitchFamily="18" charset="2"/>
              </a:rPr>
              <a:t>emp</a:t>
            </a:r>
            <a:r>
              <a:rPr kumimoji="1" lang="en-US" sz="2000" dirty="0" smtClean="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 </a:t>
            </a:r>
            <a:r>
              <a:rPr kumimoji="1" lang="en-US" sz="2000" dirty="0" smtClean="0">
                <a:ea typeface="Tahoma" pitchFamily="34" charset="0"/>
                <a:cs typeface="Tahoma" pitchFamily="34" charset="0"/>
                <a:sym typeface="Symbol" pitchFamily="18" charset="2"/>
              </a:rPr>
              <a:t>r</a:t>
            </a:r>
            <a:r>
              <a:rPr kumimoji="1" lang="en-US" sz="2000" baseline="-25000" dirty="0">
                <a:ea typeface="Tahoma" pitchFamily="34" charset="0"/>
                <a:cs typeface="Tahoma" pitchFamily="34" charset="0"/>
                <a:sym typeface="Symbol" pitchFamily="18" charset="2"/>
              </a:rPr>
              <a:t>1</a:t>
            </a:r>
            <a:endParaRPr kumimoji="1" lang="en-US" sz="2000" dirty="0">
              <a:ea typeface="Tahoma" pitchFamily="34" charset="0"/>
              <a:cs typeface="Tahoma" pitchFamily="34" charset="0"/>
              <a:sym typeface="Symbol" pitchFamily="18" charset="2"/>
            </a:endParaRPr>
          </a:p>
          <a:p>
            <a:pPr marL="342900" indent="-342900">
              <a:lnSpc>
                <a:spcPct val="120000"/>
              </a:lnSpc>
              <a:buFont typeface="Wingdings" pitchFamily="2" charset="2"/>
              <a:buChar char="Ø"/>
              <a:tabLst>
                <a:tab pos="3257550" algn="ctr"/>
              </a:tabLst>
            </a:pPr>
            <a:endParaRPr lang="en-US" sz="2000" dirty="0" smtClean="0">
              <a:ea typeface="Tahoma" pitchFamily="34" charset="0"/>
              <a:cs typeface="Tahoma" pitchFamily="34" charset="0"/>
            </a:endParaRPr>
          </a:p>
          <a:p>
            <a:pPr marL="342900" indent="-342900">
              <a:lnSpc>
                <a:spcPct val="120000"/>
              </a:lnSpc>
              <a:buFont typeface="Wingdings" pitchFamily="2" charset="2"/>
              <a:buChar char="Ø"/>
              <a:tabLst>
                <a:tab pos="3257550" algn="ctr"/>
              </a:tabLst>
            </a:pPr>
            <a:r>
              <a:rPr lang="en-US" sz="2000" dirty="0" smtClean="0">
                <a:ea typeface="Tahoma" pitchFamily="34" charset="0"/>
                <a:cs typeface="Tahoma" pitchFamily="34" charset="0"/>
              </a:rPr>
              <a:t>Select employee name, birthdate and </a:t>
            </a:r>
            <a:r>
              <a:rPr lang="en-US" sz="2000" dirty="0" err="1" smtClean="0">
                <a:ea typeface="Tahoma" pitchFamily="34" charset="0"/>
                <a:cs typeface="Tahoma" pitchFamily="34" charset="0"/>
              </a:rPr>
              <a:t>sal</a:t>
            </a:r>
            <a:r>
              <a:rPr lang="en-US" sz="2000" dirty="0" smtClean="0">
                <a:ea typeface="Tahoma" pitchFamily="34" charset="0"/>
                <a:cs typeface="Tahoma" pitchFamily="34" charset="0"/>
              </a:rPr>
              <a:t> of employees working on a project for more than 10 hours.</a:t>
            </a:r>
          </a:p>
          <a:p>
            <a:pPr indent="-914400">
              <a:lnSpc>
                <a:spcPct val="120000"/>
              </a:lnSpc>
              <a:tabLst>
                <a:tab pos="3257550" algn="ctr"/>
              </a:tabLst>
            </a:pPr>
            <a:r>
              <a:rPr kumimoji="1" lang="en-US" sz="2000" dirty="0">
                <a:sym typeface="Symbol" pitchFamily="18" charset="2"/>
              </a:rPr>
              <a:t> </a:t>
            </a:r>
            <a:r>
              <a:rPr kumimoji="1" lang="en-US" sz="2000" dirty="0" smtClean="0">
                <a:sym typeface="Symbol" pitchFamily="18" charset="2"/>
              </a:rPr>
              <a:t>          r</a:t>
            </a:r>
            <a:r>
              <a:rPr kumimoji="1" lang="en-US" sz="2000" baseline="-25000" dirty="0" smtClean="0">
                <a:sym typeface="Symbol" pitchFamily="18" charset="2"/>
              </a:rPr>
              <a:t>1</a:t>
            </a:r>
            <a:r>
              <a:rPr kumimoji="1" lang="en-US" sz="2000" dirty="0" smtClean="0">
                <a:sym typeface="Symbol" pitchFamily="18" charset="2"/>
              </a:rPr>
              <a:t> </a:t>
            </a:r>
            <a:r>
              <a:rPr kumimoji="1" lang="en-US" sz="2000" dirty="0">
                <a:sym typeface="Symbol" pitchFamily="18" charset="2"/>
              </a:rPr>
              <a:t> </a:t>
            </a:r>
            <a:r>
              <a:rPr kumimoji="1" lang="en-US" sz="2000" dirty="0" smtClean="0">
                <a:sym typeface="Symbol" pitchFamily="18" charset="2"/>
              </a:rPr>
              <a:t></a:t>
            </a:r>
            <a:r>
              <a:rPr kumimoji="1" lang="en-US" sz="2000" baseline="-25000" dirty="0" smtClean="0">
                <a:sym typeface="Symbol" pitchFamily="18" charset="2"/>
              </a:rPr>
              <a:t></a:t>
            </a:r>
            <a:r>
              <a:rPr kumimoji="1" lang="en-US" sz="2000" baseline="-25000" dirty="0" err="1" smtClean="0">
                <a:sym typeface="Symbol" pitchFamily="18" charset="2"/>
              </a:rPr>
              <a:t>no_hours</a:t>
            </a:r>
            <a:r>
              <a:rPr kumimoji="1" lang="en-US" sz="2000" baseline="-25000" dirty="0" smtClean="0">
                <a:sym typeface="Symbol" pitchFamily="18" charset="2"/>
              </a:rPr>
              <a:t> &gt;= 10</a:t>
            </a:r>
            <a:r>
              <a:rPr kumimoji="1" lang="en-US" sz="2000" dirty="0" smtClean="0">
                <a:sym typeface="Symbol" pitchFamily="18" charset="2"/>
              </a:rPr>
              <a:t> (</a:t>
            </a:r>
            <a:r>
              <a:rPr kumimoji="1" lang="en-US" sz="2000" dirty="0" err="1" smtClean="0">
                <a:sym typeface="Symbol" pitchFamily="18" charset="2"/>
              </a:rPr>
              <a:t>emp</a:t>
            </a:r>
            <a:r>
              <a:rPr kumimoji="1" lang="en-US" sz="2000" dirty="0" smtClean="0">
                <a:sym typeface="Symbol" pitchFamily="18" charset="2"/>
              </a:rPr>
              <a:t> </a:t>
            </a:r>
            <a:r>
              <a:rPr lang="en-IN" sz="2000" dirty="0"/>
              <a:t>⨝ </a:t>
            </a:r>
            <a:r>
              <a:rPr lang="en-IN" sz="2000" dirty="0" err="1" smtClean="0"/>
              <a:t>works_on</a:t>
            </a:r>
            <a:r>
              <a:rPr kumimoji="1" lang="en-US" sz="2000" dirty="0" smtClean="0">
                <a:sym typeface="Symbol" pitchFamily="18" charset="2"/>
              </a:rPr>
              <a:t> </a:t>
            </a:r>
            <a:r>
              <a:rPr kumimoji="1" lang="en-US" sz="2000" dirty="0">
                <a:sym typeface="Symbol" pitchFamily="18" charset="2"/>
              </a:rPr>
              <a:t>)</a:t>
            </a:r>
          </a:p>
          <a:p>
            <a:pPr marL="0" lvl="3">
              <a:lnSpc>
                <a:spcPct val="120000"/>
              </a:lnSpc>
              <a:tabLst>
                <a:tab pos="3257550" algn="ctr"/>
              </a:tabLst>
            </a:pPr>
            <a:r>
              <a:rPr kumimoji="1" lang="en-US" sz="2000" dirty="0" smtClean="0">
                <a:ea typeface="Tahoma" pitchFamily="34" charset="0"/>
                <a:cs typeface="Tahoma" pitchFamily="34" charset="0"/>
                <a:sym typeface="Symbol" pitchFamily="18" charset="2"/>
              </a:rPr>
              <a:t>           r</a:t>
            </a:r>
            <a:r>
              <a:rPr kumimoji="1" lang="en-US" sz="2000" baseline="-25000" dirty="0" smtClean="0">
                <a:ea typeface="Tahoma" pitchFamily="34" charset="0"/>
                <a:cs typeface="Tahoma" pitchFamily="34" charset="0"/>
                <a:sym typeface="Symbol" pitchFamily="18" charset="2"/>
              </a:rPr>
              <a:t>2</a:t>
            </a:r>
            <a:r>
              <a:rPr kumimoji="1" lang="en-US" sz="2000" dirty="0" smtClean="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 </a:t>
            </a:r>
            <a:r>
              <a:rPr kumimoji="1" lang="en-US" sz="2000" dirty="0" smtClean="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ename</a:t>
            </a:r>
            <a:r>
              <a:rPr kumimoji="1" lang="en-US" sz="2000" baseline="-25000" dirty="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bdate</a:t>
            </a:r>
            <a:r>
              <a:rPr kumimoji="1" lang="en-US" sz="2000" baseline="-25000" dirty="0" smtClean="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sal</a:t>
            </a:r>
            <a:r>
              <a:rPr kumimoji="1" lang="en-US" sz="2000" baseline="-25000" dirty="0" smtClean="0">
                <a:ea typeface="Tahoma" pitchFamily="34" charset="0"/>
                <a:cs typeface="Tahoma" pitchFamily="34" charset="0"/>
                <a:sym typeface="Symbol" pitchFamily="18" charset="2"/>
              </a:rPr>
              <a:t> </a:t>
            </a:r>
            <a:r>
              <a:rPr kumimoji="1" lang="en-US" sz="2000" dirty="0" smtClean="0">
                <a:ea typeface="Tahoma" pitchFamily="34" charset="0"/>
                <a:cs typeface="Tahoma" pitchFamily="34" charset="0"/>
                <a:sym typeface="Symbol" pitchFamily="18" charset="2"/>
              </a:rPr>
              <a:t>(</a:t>
            </a:r>
            <a:r>
              <a:rPr kumimoji="1" lang="en-US" sz="2000" dirty="0">
                <a:sym typeface="Symbol" pitchFamily="18" charset="2"/>
              </a:rPr>
              <a:t>r</a:t>
            </a:r>
            <a:r>
              <a:rPr kumimoji="1" lang="en-US" sz="2000" baseline="-25000" dirty="0">
                <a:sym typeface="Symbol" pitchFamily="18" charset="2"/>
              </a:rPr>
              <a:t>1</a:t>
            </a:r>
            <a:r>
              <a:rPr kumimoji="1" lang="en-US" sz="2000" dirty="0" smtClean="0">
                <a:ea typeface="Tahoma" pitchFamily="34" charset="0"/>
                <a:cs typeface="Tahoma" pitchFamily="34" charset="0"/>
                <a:sym typeface="Symbol" pitchFamily="18" charset="2"/>
              </a:rPr>
              <a:t>)          </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22805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38</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RA Examples</a:t>
            </a:r>
            <a:endParaRPr lang="en-IN" sz="2800" b="1" dirty="0">
              <a:latin typeface="+mn-lt"/>
              <a:ea typeface="Tahoma" pitchFamily="34" charset="0"/>
              <a:cs typeface="Tahoma" pitchFamily="34" charset="0"/>
            </a:endParaRPr>
          </a:p>
        </p:txBody>
      </p:sp>
      <p:sp>
        <p:nvSpPr>
          <p:cNvPr id="6" name="Rectangle 5"/>
          <p:cNvSpPr/>
          <p:nvPr/>
        </p:nvSpPr>
        <p:spPr>
          <a:xfrm>
            <a:off x="4572000" y="107602"/>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7" name="Rectangle 6"/>
          <p:cNvSpPr/>
          <p:nvPr/>
        </p:nvSpPr>
        <p:spPr>
          <a:xfrm>
            <a:off x="449580" y="1600200"/>
            <a:ext cx="8153400" cy="4265783"/>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400" dirty="0" smtClean="0">
                <a:solidFill>
                  <a:schemeClr val="accent2"/>
                </a:solidFill>
                <a:ea typeface="Tahoma" pitchFamily="34" charset="0"/>
                <a:cs typeface="Tahoma" pitchFamily="34" charset="0"/>
              </a:rPr>
              <a:t>Retrieve employees working in the SALES department.</a:t>
            </a:r>
          </a:p>
          <a:p>
            <a:pPr>
              <a:spcBef>
                <a:spcPct val="3500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1</a:t>
            </a:r>
            <a:r>
              <a:rPr kumimoji="1" lang="en-US" sz="2400" dirty="0" smtClean="0">
                <a:sym typeface="Symbol" pitchFamily="18" charset="2"/>
              </a:rPr>
              <a:t> </a:t>
            </a:r>
            <a:r>
              <a:rPr kumimoji="1" lang="en-US" sz="2400" dirty="0">
                <a:sym typeface="Symbol" pitchFamily="18" charset="2"/>
              </a:rPr>
              <a:t> </a:t>
            </a:r>
            <a:r>
              <a:rPr kumimoji="1" lang="en-US" sz="2400" dirty="0" smtClean="0">
                <a:sym typeface="Symbol" pitchFamily="18" charset="2"/>
              </a:rPr>
              <a:t></a:t>
            </a:r>
            <a:r>
              <a:rPr kumimoji="1" lang="en-US" sz="2400" baseline="-25000" dirty="0" smtClean="0">
                <a:sym typeface="Symbol" pitchFamily="18" charset="2"/>
              </a:rPr>
              <a:t></a:t>
            </a:r>
            <a:r>
              <a:rPr kumimoji="1" lang="en-US" sz="2400" baseline="-25000" dirty="0" err="1" smtClean="0">
                <a:sym typeface="Symbol" pitchFamily="18" charset="2"/>
              </a:rPr>
              <a:t>dname</a:t>
            </a:r>
            <a:r>
              <a:rPr kumimoji="1" lang="en-US" sz="2400" baseline="-25000" dirty="0" smtClean="0">
                <a:sym typeface="Symbol" pitchFamily="18" charset="2"/>
              </a:rPr>
              <a:t> = ‘sales’</a:t>
            </a:r>
            <a:r>
              <a:rPr kumimoji="1" lang="en-US" sz="2400" dirty="0" smtClean="0">
                <a:sym typeface="Symbol" pitchFamily="18" charset="2"/>
              </a:rPr>
              <a:t> </a:t>
            </a:r>
            <a:r>
              <a:rPr kumimoji="1" lang="en-US" sz="2400" dirty="0">
                <a:sym typeface="Symbol" pitchFamily="18" charset="2"/>
              </a:rPr>
              <a:t>(</a:t>
            </a:r>
            <a:r>
              <a:rPr kumimoji="1" lang="en-US" sz="2400" dirty="0" err="1">
                <a:sym typeface="Symbol" pitchFamily="18" charset="2"/>
              </a:rPr>
              <a:t>emp</a:t>
            </a:r>
            <a:r>
              <a:rPr kumimoji="1" lang="en-US" sz="2400" dirty="0">
                <a:sym typeface="Symbol" pitchFamily="18" charset="2"/>
              </a:rPr>
              <a:t> </a:t>
            </a:r>
            <a:r>
              <a:rPr lang="en-IN" sz="2400" dirty="0"/>
              <a:t>⨝ </a:t>
            </a:r>
            <a:r>
              <a:rPr lang="en-IN" sz="2400" dirty="0" err="1" smtClean="0"/>
              <a:t>dept</a:t>
            </a:r>
            <a:r>
              <a:rPr kumimoji="1" lang="en-US" sz="2400" dirty="0" smtClean="0">
                <a:sym typeface="Symbol" pitchFamily="18" charset="2"/>
              </a:rPr>
              <a:t>)</a:t>
            </a:r>
          </a:p>
          <a:p>
            <a:pPr>
              <a:spcBef>
                <a:spcPct val="35000"/>
              </a:spcBef>
              <a:buClr>
                <a:schemeClr val="tx2"/>
              </a:buClr>
              <a:buSzPct val="90000"/>
            </a:pPr>
            <a:endParaRPr kumimoji="1" lang="en-US" sz="2400" dirty="0" smtClean="0">
              <a:sym typeface="Symbol" pitchFamily="18" charset="2"/>
            </a:endParaRPr>
          </a:p>
          <a:p>
            <a:pPr marL="342900" indent="-342900">
              <a:spcBef>
                <a:spcPct val="35000"/>
              </a:spcBef>
              <a:buClr>
                <a:schemeClr val="tx1"/>
              </a:buClr>
              <a:buSzPct val="90000"/>
              <a:buFont typeface="Wingdings" pitchFamily="2" charset="2"/>
              <a:buChar char="Ø"/>
            </a:pPr>
            <a:r>
              <a:rPr lang="en-US" sz="2400" dirty="0" smtClean="0">
                <a:solidFill>
                  <a:schemeClr val="accent2"/>
                </a:solidFill>
                <a:ea typeface="Tahoma" pitchFamily="34" charset="0"/>
                <a:cs typeface="Tahoma" pitchFamily="34" charset="0"/>
              </a:rPr>
              <a:t>Retrieve the employee numbers of those employees who either work in </a:t>
            </a:r>
            <a:r>
              <a:rPr lang="en-US" sz="2400" dirty="0" err="1" smtClean="0">
                <a:solidFill>
                  <a:schemeClr val="accent2"/>
                </a:solidFill>
                <a:ea typeface="Tahoma" pitchFamily="34" charset="0"/>
                <a:cs typeface="Tahoma" pitchFamily="34" charset="0"/>
              </a:rPr>
              <a:t>deptno</a:t>
            </a:r>
            <a:r>
              <a:rPr lang="en-US" sz="2400" dirty="0" smtClean="0">
                <a:solidFill>
                  <a:schemeClr val="accent2"/>
                </a:solidFill>
                <a:ea typeface="Tahoma" pitchFamily="34" charset="0"/>
                <a:cs typeface="Tahoma" pitchFamily="34" charset="0"/>
              </a:rPr>
              <a:t> 10 or directly supervise an employee who works in department 10.</a:t>
            </a:r>
            <a:endParaRPr lang="en-US" sz="2400" dirty="0">
              <a:solidFill>
                <a:schemeClr val="accent2"/>
              </a:solidFill>
              <a:ea typeface="Tahoma" pitchFamily="34" charset="0"/>
              <a:cs typeface="Tahoma" pitchFamily="34" charset="0"/>
            </a:endParaRPr>
          </a:p>
          <a:p>
            <a:pPr>
              <a:spcBef>
                <a:spcPct val="35000"/>
              </a:spcBef>
              <a:buClr>
                <a:schemeClr val="tx2"/>
              </a:buClr>
              <a:buSzPct val="90000"/>
            </a:pPr>
            <a:r>
              <a:rPr kumimoji="1" lang="en-US" sz="2400" dirty="0" smtClean="0">
                <a:sym typeface="Symbol" pitchFamily="18" charset="2"/>
              </a:rPr>
              <a:t>	</a:t>
            </a:r>
            <a:r>
              <a:rPr kumimoji="1" lang="en-US" sz="2400" dirty="0">
                <a:sym typeface="Symbol" pitchFamily="18" charset="2"/>
              </a:rPr>
              <a:t>r</a:t>
            </a:r>
            <a:r>
              <a:rPr kumimoji="1" lang="en-US" sz="2400" baseline="-25000" dirty="0">
                <a:sym typeface="Symbol" pitchFamily="18" charset="2"/>
              </a:rPr>
              <a:t>1</a:t>
            </a:r>
            <a:r>
              <a:rPr kumimoji="1" lang="en-US" sz="2400" dirty="0">
                <a:sym typeface="Symbol" pitchFamily="18" charset="2"/>
              </a:rPr>
              <a:t>  </a:t>
            </a:r>
            <a:r>
              <a:rPr kumimoji="1" lang="en-US" sz="2400" dirty="0" smtClean="0">
                <a:ea typeface="Tahoma" pitchFamily="34" charset="0"/>
                <a:cs typeface="Tahoma" pitchFamily="34" charset="0"/>
                <a:sym typeface="Symbol" pitchFamily="18" charset="2"/>
              </a:rPr>
              <a:t> </a:t>
            </a:r>
            <a:r>
              <a:rPr kumimoji="1" lang="en-US" sz="2400" baseline="-25000" dirty="0" err="1" smtClean="0">
                <a:ea typeface="Tahoma" pitchFamily="34" charset="0"/>
                <a:cs typeface="Tahoma" pitchFamily="34" charset="0"/>
                <a:sym typeface="Symbol" pitchFamily="18" charset="2"/>
              </a:rPr>
              <a:t>empno</a:t>
            </a:r>
            <a:r>
              <a:rPr kumimoji="1" lang="en-US" sz="2400" baseline="-25000" dirty="0" smtClean="0">
                <a:ea typeface="Tahoma" pitchFamily="34" charset="0"/>
                <a:cs typeface="Tahoma" pitchFamily="34" charset="0"/>
                <a:sym typeface="Symbol" pitchFamily="18" charset="2"/>
              </a:rPr>
              <a:t> </a:t>
            </a:r>
            <a:r>
              <a:rPr kumimoji="1" lang="en-US" sz="2400" dirty="0" smtClean="0">
                <a:ea typeface="Tahoma" pitchFamily="34" charset="0"/>
                <a:cs typeface="Tahoma" pitchFamily="34" charset="0"/>
                <a:sym typeface="Symbol" pitchFamily="18" charset="2"/>
              </a:rPr>
              <a:t>(</a:t>
            </a:r>
            <a:r>
              <a:rPr kumimoji="1" lang="en-US" sz="2400" dirty="0" smtClean="0">
                <a:sym typeface="Symbol" pitchFamily="18" charset="2"/>
              </a:rPr>
              <a:t></a:t>
            </a:r>
            <a:r>
              <a:rPr kumimoji="1" lang="en-US" sz="2400" baseline="-25000" dirty="0" smtClean="0">
                <a:sym typeface="Symbol" pitchFamily="18" charset="2"/>
              </a:rPr>
              <a:t></a:t>
            </a:r>
            <a:r>
              <a:rPr kumimoji="1" lang="en-US" sz="2400" baseline="-25000" dirty="0" err="1" smtClean="0">
                <a:sym typeface="Symbol" pitchFamily="18" charset="2"/>
              </a:rPr>
              <a:t>deptno</a:t>
            </a:r>
            <a:r>
              <a:rPr kumimoji="1" lang="en-US" sz="2400" baseline="-25000" dirty="0" smtClean="0">
                <a:sym typeface="Symbol" pitchFamily="18" charset="2"/>
              </a:rPr>
              <a:t> = 10</a:t>
            </a:r>
            <a:r>
              <a:rPr kumimoji="1" lang="en-US" sz="2400" dirty="0" smtClean="0">
                <a:sym typeface="Symbol" pitchFamily="18" charset="2"/>
              </a:rPr>
              <a:t> </a:t>
            </a:r>
            <a:r>
              <a:rPr kumimoji="1" lang="en-US" sz="2400" dirty="0">
                <a:sym typeface="Symbol" pitchFamily="18" charset="2"/>
              </a:rPr>
              <a:t>(</a:t>
            </a:r>
            <a:r>
              <a:rPr kumimoji="1" lang="en-US" sz="2400" dirty="0" err="1" smtClean="0">
                <a:sym typeface="Symbol" pitchFamily="18" charset="2"/>
              </a:rPr>
              <a:t>emp</a:t>
            </a:r>
            <a:r>
              <a:rPr kumimoji="1" lang="en-US" sz="2400" dirty="0" smtClean="0">
                <a:sym typeface="Symbol" pitchFamily="18" charset="2"/>
              </a:rPr>
              <a:t>))</a:t>
            </a:r>
          </a:p>
          <a:p>
            <a:pPr>
              <a:spcBef>
                <a:spcPct val="3500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2</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smtClean="0">
                <a:ea typeface="Tahoma" pitchFamily="34" charset="0"/>
                <a:cs typeface="Tahoma" pitchFamily="34" charset="0"/>
                <a:sym typeface="Symbol" pitchFamily="18" charset="2"/>
              </a:rPr>
              <a:t>mgr</a:t>
            </a:r>
            <a:r>
              <a:rPr kumimoji="1" lang="en-US" sz="2400" baseline="-25000" dirty="0" smtClean="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a:t>
            </a:r>
            <a:r>
              <a:rPr kumimoji="1" lang="en-US" sz="2400" dirty="0">
                <a:sym typeface="Symbol" pitchFamily="18" charset="2"/>
              </a:rPr>
              <a:t></a:t>
            </a:r>
            <a:r>
              <a:rPr kumimoji="1" lang="en-US" sz="2400" baseline="-25000" dirty="0">
                <a:sym typeface="Symbol" pitchFamily="18" charset="2"/>
              </a:rPr>
              <a:t></a:t>
            </a:r>
            <a:r>
              <a:rPr kumimoji="1" lang="en-US" sz="2400" baseline="-25000" dirty="0" err="1">
                <a:sym typeface="Symbol" pitchFamily="18" charset="2"/>
              </a:rPr>
              <a:t>deptno</a:t>
            </a:r>
            <a:r>
              <a:rPr kumimoji="1" lang="en-US" sz="2400" baseline="-25000" dirty="0">
                <a:sym typeface="Symbol" pitchFamily="18" charset="2"/>
              </a:rPr>
              <a:t> = 10</a:t>
            </a:r>
            <a:r>
              <a:rPr kumimoji="1" lang="en-US" sz="2400" dirty="0">
                <a:sym typeface="Symbol" pitchFamily="18" charset="2"/>
              </a:rPr>
              <a:t> (</a:t>
            </a:r>
            <a:r>
              <a:rPr kumimoji="1" lang="en-US" sz="2400" dirty="0" err="1">
                <a:sym typeface="Symbol" pitchFamily="18" charset="2"/>
              </a:rPr>
              <a:t>emp</a:t>
            </a:r>
            <a:r>
              <a:rPr kumimoji="1" lang="en-US" sz="2400" dirty="0" smtClean="0">
                <a:sym typeface="Symbol" pitchFamily="18" charset="2"/>
              </a:rPr>
              <a:t>))</a:t>
            </a:r>
          </a:p>
          <a:p>
            <a:pPr>
              <a:spcBef>
                <a:spcPct val="35000"/>
              </a:spcBef>
              <a:buClr>
                <a:schemeClr val="tx2"/>
              </a:buClr>
              <a:buSzPct val="90000"/>
            </a:pPr>
            <a:r>
              <a:rPr kumimoji="1" lang="en-US" sz="2400" dirty="0">
                <a:sym typeface="Symbol" pitchFamily="18" charset="2"/>
              </a:rPr>
              <a:t>	</a:t>
            </a:r>
            <a:r>
              <a:rPr kumimoji="1" lang="en-US" sz="2400" dirty="0" smtClean="0">
                <a:sym typeface="Symbol" pitchFamily="18" charset="2"/>
              </a:rPr>
              <a:t>r</a:t>
            </a:r>
            <a:r>
              <a:rPr kumimoji="1" lang="en-US" sz="2400" baseline="-25000" dirty="0" smtClean="0">
                <a:sym typeface="Symbol" pitchFamily="18" charset="2"/>
              </a:rPr>
              <a:t>3</a:t>
            </a:r>
            <a:r>
              <a:rPr kumimoji="1" lang="en-US" sz="2400" dirty="0" smtClean="0">
                <a:sym typeface="Symbol" pitchFamily="18" charset="2"/>
              </a:rPr>
              <a:t>  r</a:t>
            </a:r>
            <a:r>
              <a:rPr kumimoji="1" lang="en-US" sz="2400" baseline="-25000" dirty="0" smtClean="0">
                <a:sym typeface="Symbol" pitchFamily="18" charset="2"/>
              </a:rPr>
              <a:t>1 </a:t>
            </a:r>
            <a:r>
              <a:rPr kumimoji="1" lang="en-US" sz="2400" dirty="0" smtClean="0">
                <a:sym typeface="Symbol" pitchFamily="18" charset="2"/>
              </a:rPr>
              <a:t>U r</a:t>
            </a:r>
            <a:r>
              <a:rPr kumimoji="1" lang="en-US" sz="2400" baseline="-25000" dirty="0" smtClean="0">
                <a:sym typeface="Symbol" pitchFamily="18" charset="2"/>
              </a:rPr>
              <a:t>2</a:t>
            </a:r>
            <a:r>
              <a:rPr kumimoji="1" lang="en-US" sz="2400" dirty="0" smtClean="0">
                <a:ea typeface="Tahoma" pitchFamily="34" charset="0"/>
                <a:cs typeface="Tahoma" pitchFamily="34" charset="0"/>
                <a:sym typeface="Symbol" pitchFamily="18" charset="2"/>
              </a:rPr>
              <a:t>	</a:t>
            </a:r>
          </a:p>
        </p:txBody>
      </p:sp>
    </p:spTree>
    <p:extLst>
      <p:ext uri="{BB962C8B-B14F-4D97-AF65-F5344CB8AC3E}">
        <p14:creationId xmlns:p14="http://schemas.microsoft.com/office/powerpoint/2010/main" val="981369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39</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RA Examples</a:t>
            </a:r>
            <a:endParaRPr lang="en-IN" sz="2800" b="1" dirty="0">
              <a:latin typeface="+mn-lt"/>
              <a:ea typeface="Tahoma" pitchFamily="34" charset="0"/>
              <a:cs typeface="Tahoma" pitchFamily="34" charset="0"/>
            </a:endParaRPr>
          </a:p>
        </p:txBody>
      </p:sp>
      <p:sp>
        <p:nvSpPr>
          <p:cNvPr id="6" name="Rectangle 5"/>
          <p:cNvSpPr/>
          <p:nvPr/>
        </p:nvSpPr>
        <p:spPr>
          <a:xfrm>
            <a:off x="4655820" y="95128"/>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7" name="Rectangle 6"/>
          <p:cNvSpPr/>
          <p:nvPr/>
        </p:nvSpPr>
        <p:spPr>
          <a:xfrm>
            <a:off x="377190" y="1600200"/>
            <a:ext cx="8389620" cy="5078313"/>
          </a:xfrm>
          <a:prstGeom prst="rect">
            <a:avLst/>
          </a:prstGeom>
        </p:spPr>
        <p:txBody>
          <a:bodyPr wrap="square">
            <a:spAutoFit/>
          </a:bodyPr>
          <a:lstStyle/>
          <a:p>
            <a:pPr marL="342900" indent="-342900">
              <a:spcBef>
                <a:spcPts val="0"/>
              </a:spcBef>
              <a:buFont typeface="Wingdings" pitchFamily="2" charset="2"/>
              <a:buChar char="Ø"/>
              <a:tabLst>
                <a:tab pos="3257550" algn="ctr"/>
              </a:tabLst>
            </a:pPr>
            <a:r>
              <a:rPr lang="en-US" sz="2000" dirty="0" smtClean="0">
                <a:solidFill>
                  <a:schemeClr val="accent2"/>
                </a:solidFill>
                <a:ea typeface="Tahoma" pitchFamily="34" charset="0"/>
                <a:cs typeface="Tahoma" pitchFamily="34" charset="0"/>
              </a:rPr>
              <a:t>List the names of employees who do not have dependents.</a:t>
            </a:r>
          </a:p>
          <a:p>
            <a:pPr>
              <a:spcBef>
                <a:spcPts val="0"/>
              </a:spcBef>
              <a:buClr>
                <a:schemeClr val="tx2"/>
              </a:buClr>
              <a:buSzPct val="90000"/>
            </a:pPr>
            <a:r>
              <a:rPr kumimoji="1" lang="en-US" sz="2400" dirty="0">
                <a:sym typeface="Symbol" pitchFamily="18" charset="2"/>
              </a:rPr>
              <a:t> </a:t>
            </a:r>
            <a:r>
              <a:rPr kumimoji="1" lang="en-US" sz="2400" dirty="0" smtClean="0">
                <a:sym typeface="Symbol" pitchFamily="18" charset="2"/>
              </a:rPr>
              <a:t>   </a:t>
            </a:r>
          </a:p>
          <a:p>
            <a:pPr>
              <a:spcBef>
                <a:spcPts val="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1</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smtClean="0">
                <a:ea typeface="Tahoma" pitchFamily="34" charset="0"/>
                <a:cs typeface="Tahoma" pitchFamily="34" charset="0"/>
                <a:sym typeface="Symbol" pitchFamily="18" charset="2"/>
              </a:rPr>
              <a:t>(</a:t>
            </a:r>
            <a:r>
              <a:rPr kumimoji="1" lang="en-US" sz="2400" dirty="0" err="1" smtClean="0">
                <a:sym typeface="Symbol" pitchFamily="18" charset="2"/>
              </a:rPr>
              <a:t>emp</a:t>
            </a:r>
            <a:r>
              <a:rPr kumimoji="1" lang="en-US" sz="2400" dirty="0" smtClean="0">
                <a:sym typeface="Symbol" pitchFamily="18" charset="2"/>
              </a:rPr>
              <a:t>)		   </a:t>
            </a:r>
            <a:r>
              <a:rPr kumimoji="1" lang="en-US" sz="2400" dirty="0" smtClean="0">
                <a:solidFill>
                  <a:schemeClr val="tx2"/>
                </a:solidFill>
                <a:sym typeface="Symbol" pitchFamily="18" charset="2"/>
              </a:rPr>
              <a:t>- </a:t>
            </a:r>
            <a:r>
              <a:rPr kumimoji="1" lang="en-US" sz="2000" dirty="0" smtClean="0">
                <a:solidFill>
                  <a:schemeClr val="tx2"/>
                </a:solidFill>
                <a:sym typeface="Symbol" pitchFamily="18" charset="2"/>
              </a:rPr>
              <a:t>all employees</a:t>
            </a:r>
            <a:endParaRPr kumimoji="1" lang="en-US" sz="2000" dirty="0">
              <a:solidFill>
                <a:schemeClr val="tx2"/>
              </a:solidFill>
              <a:sym typeface="Symbol" pitchFamily="18" charset="2"/>
            </a:endParaRPr>
          </a:p>
          <a:p>
            <a:pPr>
              <a:spcBef>
                <a:spcPts val="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2</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smtClean="0">
                <a:ea typeface="Tahoma" pitchFamily="34" charset="0"/>
                <a:cs typeface="Tahoma" pitchFamily="34" charset="0"/>
                <a:sym typeface="Symbol" pitchFamily="18" charset="2"/>
              </a:rPr>
              <a:t>(dependent</a:t>
            </a:r>
            <a:r>
              <a:rPr kumimoji="1" lang="en-US" sz="2400" dirty="0" smtClean="0">
                <a:sym typeface="Symbol" pitchFamily="18" charset="2"/>
              </a:rPr>
              <a:t>) 	   </a:t>
            </a:r>
            <a:r>
              <a:rPr kumimoji="1" lang="en-US" sz="2400" dirty="0" smtClean="0">
                <a:solidFill>
                  <a:schemeClr val="tx2"/>
                </a:solidFill>
                <a:sym typeface="Symbol" pitchFamily="18" charset="2"/>
              </a:rPr>
              <a:t>- </a:t>
            </a:r>
            <a:r>
              <a:rPr kumimoji="1" lang="en-US" sz="2000" dirty="0" smtClean="0">
                <a:solidFill>
                  <a:schemeClr val="tx2"/>
                </a:solidFill>
                <a:sym typeface="Symbol" pitchFamily="18" charset="2"/>
              </a:rPr>
              <a:t>emp. who have dependents</a:t>
            </a:r>
          </a:p>
          <a:p>
            <a:pPr>
              <a:spcBef>
                <a:spcPts val="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3</a:t>
            </a:r>
            <a:r>
              <a:rPr kumimoji="1" lang="en-US" sz="2400" dirty="0" smtClean="0">
                <a:sym typeface="Symbol" pitchFamily="18" charset="2"/>
              </a:rPr>
              <a:t> </a:t>
            </a:r>
            <a:r>
              <a:rPr kumimoji="1" lang="en-US" sz="2400" dirty="0">
                <a:sym typeface="Symbol" pitchFamily="18" charset="2"/>
              </a:rPr>
              <a:t> </a:t>
            </a:r>
            <a:r>
              <a:rPr kumimoji="1" lang="en-US" sz="2400" dirty="0" smtClean="0">
                <a:sym typeface="Symbol" pitchFamily="18" charset="2"/>
              </a:rPr>
              <a:t>r</a:t>
            </a:r>
            <a:r>
              <a:rPr kumimoji="1" lang="en-US" sz="2400" baseline="-25000" dirty="0" smtClean="0">
                <a:sym typeface="Symbol" pitchFamily="18" charset="2"/>
              </a:rPr>
              <a:t>1 </a:t>
            </a:r>
            <a:r>
              <a:rPr kumimoji="1" lang="en-US" sz="2400" dirty="0" smtClean="0">
                <a:sym typeface="Symbol" pitchFamily="18" charset="2"/>
              </a:rPr>
              <a:t>–</a:t>
            </a:r>
            <a:r>
              <a:rPr kumimoji="1" lang="en-US" sz="2400" baseline="-25000" dirty="0" smtClean="0">
                <a:sym typeface="Symbol" pitchFamily="18" charset="2"/>
              </a:rPr>
              <a:t> </a:t>
            </a:r>
            <a:r>
              <a:rPr kumimoji="1" lang="en-US" sz="2400" dirty="0" smtClean="0">
                <a:sym typeface="Symbol" pitchFamily="18" charset="2"/>
              </a:rPr>
              <a:t>r</a:t>
            </a:r>
            <a:r>
              <a:rPr kumimoji="1" lang="en-US" sz="2400" baseline="-25000" dirty="0" smtClean="0">
                <a:sym typeface="Symbol" pitchFamily="18" charset="2"/>
              </a:rPr>
              <a:t>2				</a:t>
            </a:r>
            <a:r>
              <a:rPr kumimoji="1" lang="en-US" sz="2000" dirty="0" smtClean="0">
                <a:solidFill>
                  <a:schemeClr val="tx2"/>
                </a:solidFill>
                <a:sym typeface="Symbol" pitchFamily="18" charset="2"/>
              </a:rPr>
              <a:t>    - emp. with no dependents</a:t>
            </a:r>
          </a:p>
          <a:p>
            <a:pPr>
              <a:spcBef>
                <a:spcPts val="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4</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ename</a:t>
            </a:r>
            <a:r>
              <a:rPr kumimoji="1" lang="en-US" sz="2400" baseline="-25000" dirty="0">
                <a:ea typeface="Tahoma" pitchFamily="34" charset="0"/>
                <a:cs typeface="Tahoma" pitchFamily="34" charset="0"/>
                <a:sym typeface="Symbol" pitchFamily="18" charset="2"/>
              </a:rPr>
              <a:t> </a:t>
            </a:r>
            <a:r>
              <a:rPr kumimoji="1" lang="en-US" sz="2400" dirty="0">
                <a:sym typeface="Symbol" pitchFamily="18" charset="2"/>
              </a:rPr>
              <a:t>(r</a:t>
            </a:r>
            <a:r>
              <a:rPr kumimoji="1" lang="en-US" sz="2400" baseline="-25000" dirty="0">
                <a:sym typeface="Symbol" pitchFamily="18" charset="2"/>
              </a:rPr>
              <a:t>3</a:t>
            </a:r>
            <a:r>
              <a:rPr kumimoji="1" lang="en-US" sz="2400" dirty="0">
                <a:sym typeface="Symbol" pitchFamily="18" charset="2"/>
              </a:rPr>
              <a:t> </a:t>
            </a:r>
            <a:r>
              <a:rPr lang="en-IN" sz="2400" dirty="0"/>
              <a:t>⨝ </a:t>
            </a:r>
            <a:r>
              <a:rPr kumimoji="1" lang="en-US" sz="2400" dirty="0" err="1">
                <a:sym typeface="Symbol" pitchFamily="18" charset="2"/>
              </a:rPr>
              <a:t>emp</a:t>
            </a:r>
            <a:r>
              <a:rPr kumimoji="1" lang="en-US" sz="2400" dirty="0">
                <a:sym typeface="Symbol" pitchFamily="18" charset="2"/>
              </a:rPr>
              <a:t>)</a:t>
            </a:r>
            <a:r>
              <a:rPr kumimoji="1" lang="en-US" sz="2000" baseline="-25000" dirty="0">
                <a:sym typeface="Symbol" pitchFamily="18" charset="2"/>
              </a:rPr>
              <a:t>		</a:t>
            </a:r>
            <a:r>
              <a:rPr kumimoji="1" lang="en-US" sz="2000" dirty="0">
                <a:solidFill>
                  <a:schemeClr val="tx2"/>
                </a:solidFill>
                <a:sym typeface="Symbol" pitchFamily="18" charset="2"/>
              </a:rPr>
              <a:t>   </a:t>
            </a:r>
            <a:r>
              <a:rPr kumimoji="1" lang="en-US" sz="2000" dirty="0" smtClean="0">
                <a:solidFill>
                  <a:schemeClr val="tx2"/>
                </a:solidFill>
                <a:sym typeface="Symbol" pitchFamily="18" charset="2"/>
              </a:rPr>
              <a:t> - emp. names</a:t>
            </a:r>
            <a:endParaRPr kumimoji="1" lang="en-US" sz="2000" dirty="0">
              <a:solidFill>
                <a:schemeClr val="tx2"/>
              </a:solidFill>
              <a:sym typeface="Symbol" pitchFamily="18" charset="2"/>
            </a:endParaRPr>
          </a:p>
          <a:p>
            <a:pPr>
              <a:spcBef>
                <a:spcPts val="0"/>
              </a:spcBef>
              <a:buClr>
                <a:schemeClr val="tx2"/>
              </a:buClr>
              <a:buSzPct val="90000"/>
            </a:pPr>
            <a:endParaRPr kumimoji="1" lang="en-US" sz="2000" dirty="0" smtClean="0">
              <a:solidFill>
                <a:schemeClr val="tx2"/>
              </a:solidFill>
              <a:sym typeface="Symbol" pitchFamily="18" charset="2"/>
            </a:endParaRPr>
          </a:p>
          <a:p>
            <a:pPr marL="342900" indent="-342900">
              <a:spcBef>
                <a:spcPts val="0"/>
              </a:spcBef>
              <a:buFont typeface="Wingdings" pitchFamily="2" charset="2"/>
              <a:buChar char="Ø"/>
              <a:tabLst>
                <a:tab pos="3257550" algn="ctr"/>
              </a:tabLst>
            </a:pPr>
            <a:r>
              <a:rPr lang="en-US" sz="2000" dirty="0" smtClean="0">
                <a:solidFill>
                  <a:schemeClr val="accent2"/>
                </a:solidFill>
                <a:ea typeface="Tahoma" pitchFamily="34" charset="0"/>
                <a:cs typeface="Tahoma" pitchFamily="34" charset="0"/>
              </a:rPr>
              <a:t>List </a:t>
            </a:r>
            <a:r>
              <a:rPr lang="en-US" sz="2000" dirty="0">
                <a:solidFill>
                  <a:schemeClr val="accent2"/>
                </a:solidFill>
                <a:ea typeface="Tahoma" pitchFamily="34" charset="0"/>
                <a:cs typeface="Tahoma" pitchFamily="34" charset="0"/>
              </a:rPr>
              <a:t>the names of </a:t>
            </a:r>
            <a:r>
              <a:rPr lang="en-US" sz="2000" dirty="0" smtClean="0">
                <a:solidFill>
                  <a:schemeClr val="accent2"/>
                </a:solidFill>
                <a:ea typeface="Tahoma" pitchFamily="34" charset="0"/>
                <a:cs typeface="Tahoma" pitchFamily="34" charset="0"/>
              </a:rPr>
              <a:t>department managers who have at least one dependent</a:t>
            </a:r>
            <a:r>
              <a:rPr lang="en-US" sz="2400" dirty="0" smtClean="0">
                <a:solidFill>
                  <a:schemeClr val="accent2"/>
                </a:solidFill>
                <a:ea typeface="Tahoma" pitchFamily="34" charset="0"/>
                <a:cs typeface="Tahoma" pitchFamily="34" charset="0"/>
              </a:rPr>
              <a:t>.</a:t>
            </a:r>
          </a:p>
          <a:p>
            <a:pPr marL="342900" indent="-342900">
              <a:spcBef>
                <a:spcPts val="0"/>
              </a:spcBef>
              <a:buFont typeface="Wingdings" pitchFamily="2" charset="2"/>
              <a:buChar char="Ø"/>
              <a:tabLst>
                <a:tab pos="3257550" algn="ctr"/>
              </a:tabLst>
            </a:pPr>
            <a:endParaRPr lang="en-US" sz="2400" dirty="0">
              <a:solidFill>
                <a:schemeClr val="accent2"/>
              </a:solidFill>
              <a:ea typeface="Tahoma" pitchFamily="34" charset="0"/>
              <a:cs typeface="Tahoma" pitchFamily="34" charset="0"/>
            </a:endParaRPr>
          </a:p>
          <a:p>
            <a:pPr>
              <a:spcBef>
                <a:spcPts val="0"/>
              </a:spcBef>
              <a:buClr>
                <a:schemeClr val="tx2"/>
              </a:buClr>
              <a:buSzPct val="90000"/>
            </a:pPr>
            <a:r>
              <a:rPr kumimoji="1" lang="en-US" sz="2400" dirty="0">
                <a:sym typeface="Symbol" pitchFamily="18" charset="2"/>
              </a:rPr>
              <a:t> </a:t>
            </a:r>
            <a:r>
              <a:rPr kumimoji="1" lang="en-US" sz="2400" dirty="0" smtClean="0">
                <a:sym typeface="Symbol" pitchFamily="18" charset="2"/>
              </a:rPr>
              <a:t>   r</a:t>
            </a:r>
            <a:r>
              <a:rPr kumimoji="1" lang="en-US" sz="2400" baseline="-25000" dirty="0" smtClean="0">
                <a:sym typeface="Symbol" pitchFamily="18" charset="2"/>
              </a:rPr>
              <a:t>1</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smtClean="0">
                <a:ea typeface="Tahoma" pitchFamily="34" charset="0"/>
                <a:cs typeface="Tahoma" pitchFamily="34" charset="0"/>
                <a:sym typeface="Symbol" pitchFamily="18" charset="2"/>
              </a:rPr>
              <a:t>dmanager</a:t>
            </a:r>
            <a:r>
              <a:rPr kumimoji="1" lang="en-US" sz="2400" baseline="-25000" dirty="0" smtClean="0">
                <a:ea typeface="Tahoma" pitchFamily="34" charset="0"/>
                <a:cs typeface="Tahoma" pitchFamily="34" charset="0"/>
                <a:sym typeface="Symbol" pitchFamily="18" charset="2"/>
              </a:rPr>
              <a:t> </a:t>
            </a:r>
            <a:r>
              <a:rPr kumimoji="1" lang="en-US" sz="2400" dirty="0" smtClean="0">
                <a:ea typeface="Tahoma" pitchFamily="34" charset="0"/>
                <a:cs typeface="Tahoma" pitchFamily="34" charset="0"/>
                <a:sym typeface="Symbol" pitchFamily="18" charset="2"/>
              </a:rPr>
              <a:t>(</a:t>
            </a:r>
            <a:r>
              <a:rPr kumimoji="1" lang="en-US" sz="2400" dirty="0" err="1" smtClean="0">
                <a:ea typeface="Tahoma" pitchFamily="34" charset="0"/>
                <a:cs typeface="Tahoma" pitchFamily="34" charset="0"/>
                <a:sym typeface="Symbol" pitchFamily="18" charset="2"/>
              </a:rPr>
              <a:t>d</a:t>
            </a:r>
            <a:r>
              <a:rPr kumimoji="1" lang="en-US" sz="2400" dirty="0" err="1" smtClean="0">
                <a:sym typeface="Symbol" pitchFamily="18" charset="2"/>
              </a:rPr>
              <a:t>ept</a:t>
            </a:r>
            <a:r>
              <a:rPr kumimoji="1" lang="en-US" sz="2400" dirty="0" smtClean="0">
                <a:sym typeface="Symbol" pitchFamily="18" charset="2"/>
              </a:rPr>
              <a:t>)</a:t>
            </a:r>
            <a:r>
              <a:rPr kumimoji="1" lang="en-US" sz="2400" dirty="0">
                <a:sym typeface="Symbol" pitchFamily="18" charset="2"/>
              </a:rPr>
              <a:t>		   </a:t>
            </a:r>
            <a:r>
              <a:rPr kumimoji="1" lang="en-US" sz="2400" dirty="0">
                <a:solidFill>
                  <a:schemeClr val="tx2"/>
                </a:solidFill>
                <a:sym typeface="Symbol" pitchFamily="18" charset="2"/>
              </a:rPr>
              <a:t>- </a:t>
            </a:r>
            <a:r>
              <a:rPr kumimoji="1" lang="en-US" sz="2000" dirty="0" err="1" smtClean="0">
                <a:solidFill>
                  <a:schemeClr val="tx2"/>
                </a:solidFill>
                <a:sym typeface="Symbol" pitchFamily="18" charset="2"/>
              </a:rPr>
              <a:t>empnos</a:t>
            </a:r>
            <a:r>
              <a:rPr kumimoji="1" lang="en-US" sz="2000" dirty="0" smtClean="0">
                <a:solidFill>
                  <a:schemeClr val="tx2"/>
                </a:solidFill>
                <a:sym typeface="Symbol" pitchFamily="18" charset="2"/>
              </a:rPr>
              <a:t> of all managers</a:t>
            </a:r>
            <a:endParaRPr kumimoji="1" lang="en-US" sz="2000" dirty="0">
              <a:solidFill>
                <a:schemeClr val="tx2"/>
              </a:solidFill>
              <a:sym typeface="Symbol" pitchFamily="18" charset="2"/>
            </a:endParaRP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2</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(dependent</a:t>
            </a:r>
            <a:r>
              <a:rPr kumimoji="1" lang="en-US" sz="2400" dirty="0">
                <a:sym typeface="Symbol" pitchFamily="18" charset="2"/>
              </a:rPr>
              <a:t>) 	   </a:t>
            </a:r>
            <a:r>
              <a:rPr kumimoji="1" lang="en-US" sz="2400" dirty="0">
                <a:solidFill>
                  <a:schemeClr val="tx2"/>
                </a:solidFill>
                <a:sym typeface="Symbol" pitchFamily="18" charset="2"/>
              </a:rPr>
              <a:t>- </a:t>
            </a:r>
            <a:r>
              <a:rPr kumimoji="1" lang="en-US" sz="2000" dirty="0">
                <a:solidFill>
                  <a:schemeClr val="tx2"/>
                </a:solidFill>
                <a:sym typeface="Symbol" pitchFamily="18" charset="2"/>
              </a:rPr>
              <a:t>emp. who have dependents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3</a:t>
            </a:r>
            <a:r>
              <a:rPr kumimoji="1" lang="en-US" sz="2400" dirty="0">
                <a:sym typeface="Symbol" pitchFamily="18" charset="2"/>
              </a:rPr>
              <a:t>  r</a:t>
            </a:r>
            <a:r>
              <a:rPr kumimoji="1" lang="en-US" sz="2400" baseline="-25000" dirty="0">
                <a:sym typeface="Symbol" pitchFamily="18" charset="2"/>
              </a:rPr>
              <a:t>1 </a:t>
            </a:r>
            <a:r>
              <a:rPr kumimoji="1" lang="en-US" sz="2400" dirty="0" smtClean="0">
                <a:sym typeface="Symbol" pitchFamily="18" charset="2"/>
              </a:rPr>
              <a:t>∩</a:t>
            </a:r>
            <a:r>
              <a:rPr kumimoji="1" lang="en-US" sz="2400" baseline="-25000" dirty="0" smtClean="0">
                <a:sym typeface="Symbol" pitchFamily="18" charset="2"/>
              </a:rPr>
              <a:t> </a:t>
            </a:r>
            <a:r>
              <a:rPr kumimoji="1" lang="en-US" sz="2400" dirty="0">
                <a:sym typeface="Symbol" pitchFamily="18" charset="2"/>
              </a:rPr>
              <a:t>r</a:t>
            </a:r>
            <a:r>
              <a:rPr kumimoji="1" lang="en-US" sz="2400" baseline="-25000" dirty="0">
                <a:sym typeface="Symbol" pitchFamily="18" charset="2"/>
              </a:rPr>
              <a:t>2			</a:t>
            </a:r>
            <a:r>
              <a:rPr kumimoji="1" lang="en-US" sz="2000" dirty="0">
                <a:solidFill>
                  <a:schemeClr val="tx2"/>
                </a:solidFill>
                <a:sym typeface="Symbol" pitchFamily="18" charset="2"/>
              </a:rPr>
              <a:t>    - </a:t>
            </a:r>
            <a:r>
              <a:rPr kumimoji="1" lang="en-US" sz="2000" dirty="0" smtClean="0">
                <a:solidFill>
                  <a:schemeClr val="tx2"/>
                </a:solidFill>
                <a:sym typeface="Symbol" pitchFamily="18" charset="2"/>
              </a:rPr>
              <a:t>managers with dependents</a:t>
            </a:r>
          </a:p>
          <a:p>
            <a:pPr>
              <a:spcBef>
                <a:spcPts val="0"/>
              </a:spcBef>
              <a:buClr>
                <a:schemeClr val="tx2"/>
              </a:buClr>
              <a:buSzPct val="90000"/>
            </a:pPr>
            <a:r>
              <a:rPr kumimoji="1" lang="en-US" sz="2400" dirty="0" smtClean="0">
                <a:sym typeface="Symbol" pitchFamily="18" charset="2"/>
              </a:rPr>
              <a:t>    r</a:t>
            </a:r>
            <a:r>
              <a:rPr kumimoji="1" lang="en-US" sz="2400" baseline="-25000" dirty="0" smtClean="0">
                <a:sym typeface="Symbol" pitchFamily="18" charset="2"/>
              </a:rPr>
              <a:t>4</a:t>
            </a:r>
            <a:r>
              <a:rPr kumimoji="1" lang="en-US" sz="2400" dirty="0" smtClean="0">
                <a:sym typeface="Symbol" pitchFamily="18" charset="2"/>
              </a:rPr>
              <a:t> </a:t>
            </a:r>
            <a:r>
              <a:rPr kumimoji="1" lang="en-US" sz="2400" dirty="0">
                <a:sym typeface="Symbol" pitchFamily="18" charset="2"/>
              </a:rPr>
              <a:t> </a:t>
            </a:r>
            <a:r>
              <a:rPr kumimoji="1" lang="en-US" sz="2400" dirty="0">
                <a:ea typeface="Tahoma" pitchFamily="34" charset="0"/>
                <a:cs typeface="Tahoma" pitchFamily="34" charset="0"/>
                <a:sym typeface="Symbol" pitchFamily="18" charset="2"/>
              </a:rPr>
              <a:t> </a:t>
            </a:r>
            <a:r>
              <a:rPr kumimoji="1" lang="en-US" sz="2400" baseline="-25000" dirty="0" err="1" smtClean="0">
                <a:ea typeface="Tahoma" pitchFamily="34" charset="0"/>
                <a:cs typeface="Tahoma" pitchFamily="34" charset="0"/>
                <a:sym typeface="Symbol" pitchFamily="18" charset="2"/>
              </a:rPr>
              <a:t>ename</a:t>
            </a:r>
            <a:r>
              <a:rPr kumimoji="1" lang="en-US" sz="2400" baseline="-25000" dirty="0" smtClean="0">
                <a:ea typeface="Tahoma" pitchFamily="34" charset="0"/>
                <a:cs typeface="Tahoma" pitchFamily="34" charset="0"/>
                <a:sym typeface="Symbol" pitchFamily="18" charset="2"/>
              </a:rPr>
              <a:t> </a:t>
            </a:r>
            <a:r>
              <a:rPr kumimoji="1" lang="en-US" sz="2400" dirty="0" smtClean="0">
                <a:sym typeface="Symbol" pitchFamily="18" charset="2"/>
              </a:rPr>
              <a:t>(</a:t>
            </a:r>
            <a:r>
              <a:rPr kumimoji="1" lang="en-US" sz="2400" dirty="0">
                <a:sym typeface="Symbol" pitchFamily="18" charset="2"/>
              </a:rPr>
              <a:t>r</a:t>
            </a:r>
            <a:r>
              <a:rPr kumimoji="1" lang="en-US" sz="2400" baseline="-25000" dirty="0">
                <a:sym typeface="Symbol" pitchFamily="18" charset="2"/>
              </a:rPr>
              <a:t>3</a:t>
            </a:r>
            <a:r>
              <a:rPr kumimoji="1" lang="en-US" sz="2400" dirty="0" smtClean="0">
                <a:sym typeface="Symbol" pitchFamily="18" charset="2"/>
              </a:rPr>
              <a:t> </a:t>
            </a:r>
            <a:r>
              <a:rPr lang="en-IN" sz="2400" dirty="0"/>
              <a:t>⨝ </a:t>
            </a:r>
            <a:r>
              <a:rPr kumimoji="1" lang="en-US" sz="2400" dirty="0" err="1">
                <a:sym typeface="Symbol" pitchFamily="18" charset="2"/>
              </a:rPr>
              <a:t>emp</a:t>
            </a:r>
            <a:r>
              <a:rPr kumimoji="1" lang="en-US" sz="2400" dirty="0" smtClean="0">
                <a:sym typeface="Symbol" pitchFamily="18" charset="2"/>
              </a:rPr>
              <a:t>)</a:t>
            </a:r>
            <a:r>
              <a:rPr kumimoji="1" lang="en-US" sz="2400" baseline="-25000" dirty="0">
                <a:sym typeface="Symbol" pitchFamily="18" charset="2"/>
              </a:rPr>
              <a:t>		</a:t>
            </a:r>
            <a:r>
              <a:rPr kumimoji="1" lang="en-US" sz="2000" dirty="0">
                <a:solidFill>
                  <a:schemeClr val="tx2"/>
                </a:solidFill>
                <a:sym typeface="Symbol" pitchFamily="18" charset="2"/>
              </a:rPr>
              <a:t>    - </a:t>
            </a:r>
            <a:r>
              <a:rPr kumimoji="1" lang="en-US" sz="2000" dirty="0" smtClean="0">
                <a:solidFill>
                  <a:schemeClr val="tx2"/>
                </a:solidFill>
                <a:sym typeface="Symbol" pitchFamily="18" charset="2"/>
              </a:rPr>
              <a:t>manager names.</a:t>
            </a:r>
            <a:endParaRPr kumimoji="1" lang="en-US" sz="2000" dirty="0">
              <a:solidFill>
                <a:schemeClr val="tx2"/>
              </a:solidFill>
              <a:sym typeface="Symbol" pitchFamily="18" charset="2"/>
            </a:endParaRPr>
          </a:p>
        </p:txBody>
      </p:sp>
    </p:spTree>
    <p:extLst>
      <p:ext uri="{BB962C8B-B14F-4D97-AF65-F5344CB8AC3E}">
        <p14:creationId xmlns:p14="http://schemas.microsoft.com/office/powerpoint/2010/main" val="3557031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a:t>
            </a:fld>
            <a:endParaRPr lang="en-US"/>
          </a:p>
        </p:txBody>
      </p:sp>
      <p:sp>
        <p:nvSpPr>
          <p:cNvPr id="6" name="Rectangle 5"/>
          <p:cNvSpPr/>
          <p:nvPr/>
        </p:nvSpPr>
        <p:spPr>
          <a:xfrm>
            <a:off x="152400" y="1371600"/>
            <a:ext cx="8686800" cy="5078313"/>
          </a:xfrm>
          <a:prstGeom prst="rect">
            <a:avLst/>
          </a:prstGeom>
        </p:spPr>
        <p:txBody>
          <a:bodyPr wrap="square">
            <a:spAutoFit/>
          </a:bodyPr>
          <a:lstStyle/>
          <a:p>
            <a:pPr>
              <a:lnSpc>
                <a:spcPct val="150000"/>
              </a:lnSpc>
            </a:pPr>
            <a:r>
              <a:rPr lang="en-US" sz="1800" dirty="0" err="1">
                <a:solidFill>
                  <a:schemeClr val="accent1"/>
                </a:solidFill>
                <a:ea typeface="Tahoma" pitchFamily="34" charset="0"/>
                <a:cs typeface="Tahoma" pitchFamily="34" charset="0"/>
              </a:rPr>
              <a:t>Customer_name</a:t>
            </a:r>
            <a:r>
              <a:rPr lang="en-US" sz="1800" dirty="0">
                <a:solidFill>
                  <a:schemeClr val="accent1"/>
                </a:solidFill>
                <a:ea typeface="Tahoma" pitchFamily="34" charset="0"/>
                <a:cs typeface="Tahoma" pitchFamily="34" charset="0"/>
              </a:rPr>
              <a:t>  =  {Jones, Smith, Curry, Lindsay, …}  /* Set of All Customer Names </a:t>
            </a:r>
            <a:r>
              <a:rPr lang="en-US" sz="1800" dirty="0" smtClean="0">
                <a:solidFill>
                  <a:schemeClr val="accent1"/>
                </a:solidFill>
                <a:ea typeface="Tahoma" pitchFamily="34" charset="0"/>
                <a:cs typeface="Tahoma" pitchFamily="34" charset="0"/>
              </a:rPr>
              <a:t>*/</a:t>
            </a:r>
          </a:p>
          <a:p>
            <a:pPr>
              <a:lnSpc>
                <a:spcPct val="150000"/>
              </a:lnSpc>
            </a:pPr>
            <a:r>
              <a:rPr lang="en-US" sz="1800" dirty="0" err="1">
                <a:solidFill>
                  <a:schemeClr val="accent2"/>
                </a:solidFill>
                <a:ea typeface="Tahoma" pitchFamily="34" charset="0"/>
                <a:cs typeface="Tahoma" pitchFamily="34" charset="0"/>
              </a:rPr>
              <a:t>Customer_street</a:t>
            </a:r>
            <a:r>
              <a:rPr lang="en-US" sz="1800" dirty="0">
                <a:solidFill>
                  <a:schemeClr val="accent2"/>
                </a:solidFill>
                <a:ea typeface="Tahoma" pitchFamily="34" charset="0"/>
                <a:cs typeface="Tahoma" pitchFamily="34" charset="0"/>
              </a:rPr>
              <a:t>  =  {Main, North, Park, …}  /* Set of All Street Names</a:t>
            </a:r>
            <a:r>
              <a:rPr lang="en-US" sz="1800" dirty="0" smtClean="0">
                <a:solidFill>
                  <a:schemeClr val="accent2"/>
                </a:solidFill>
                <a:ea typeface="Tahoma" pitchFamily="34" charset="0"/>
                <a:cs typeface="Tahoma" pitchFamily="34" charset="0"/>
              </a:rPr>
              <a:t>*/</a:t>
            </a:r>
          </a:p>
          <a:p>
            <a:pPr>
              <a:lnSpc>
                <a:spcPct val="150000"/>
              </a:lnSpc>
            </a:pPr>
            <a:r>
              <a:rPr lang="en-US" sz="1800" dirty="0" err="1">
                <a:solidFill>
                  <a:schemeClr val="accent3"/>
                </a:solidFill>
                <a:ea typeface="Tahoma" pitchFamily="34" charset="0"/>
                <a:cs typeface="Tahoma" pitchFamily="34" charset="0"/>
              </a:rPr>
              <a:t>Customer_city</a:t>
            </a:r>
            <a:r>
              <a:rPr lang="en-US" sz="1800" dirty="0">
                <a:solidFill>
                  <a:schemeClr val="accent3"/>
                </a:solidFill>
                <a:ea typeface="Tahoma" pitchFamily="34" charset="0"/>
                <a:cs typeface="Tahoma" pitchFamily="34" charset="0"/>
              </a:rPr>
              <a:t>     =  {Harrison, Rye, Pittsfield, …}  /* Set of All City Names </a:t>
            </a:r>
            <a:r>
              <a:rPr lang="en-US" sz="1800" dirty="0" smtClean="0">
                <a:solidFill>
                  <a:schemeClr val="accent3"/>
                </a:solidFill>
                <a:ea typeface="Tahoma" pitchFamily="34" charset="0"/>
                <a:cs typeface="Tahoma" pitchFamily="34" charset="0"/>
              </a:rPr>
              <a:t>*/</a:t>
            </a:r>
          </a:p>
          <a:p>
            <a:pPr>
              <a:lnSpc>
                <a:spcPct val="150000"/>
              </a:lnSpc>
            </a:pPr>
            <a:r>
              <a:rPr lang="en-US" sz="1800" dirty="0" smtClean="0">
                <a:solidFill>
                  <a:schemeClr val="tx2">
                    <a:lumMod val="75000"/>
                  </a:schemeClr>
                </a:solidFill>
                <a:ea typeface="Tahoma" pitchFamily="34" charset="0"/>
                <a:cs typeface="Tahoma" pitchFamily="34" charset="0"/>
              </a:rPr>
              <a:t>(</a:t>
            </a:r>
            <a:r>
              <a:rPr lang="en-US" sz="1800" dirty="0" err="1">
                <a:solidFill>
                  <a:schemeClr val="tx2">
                    <a:lumMod val="75000"/>
                  </a:schemeClr>
                </a:solidFill>
                <a:ea typeface="Tahoma" pitchFamily="34" charset="0"/>
                <a:cs typeface="Tahoma" pitchFamily="34" charset="0"/>
              </a:rPr>
              <a:t>Customer_name</a:t>
            </a:r>
            <a:r>
              <a:rPr lang="en-US" sz="1800" dirty="0">
                <a:solidFill>
                  <a:schemeClr val="tx2">
                    <a:lumMod val="75000"/>
                  </a:schemeClr>
                </a:solidFill>
                <a:ea typeface="Tahoma" pitchFamily="34" charset="0"/>
                <a:cs typeface="Tahoma" pitchFamily="34" charset="0"/>
              </a:rPr>
              <a:t>  X  </a:t>
            </a:r>
            <a:r>
              <a:rPr lang="en-US" sz="1800" dirty="0" err="1">
                <a:solidFill>
                  <a:schemeClr val="tx2">
                    <a:lumMod val="75000"/>
                  </a:schemeClr>
                </a:solidFill>
                <a:ea typeface="Tahoma" pitchFamily="34" charset="0"/>
                <a:cs typeface="Tahoma" pitchFamily="34" charset="0"/>
              </a:rPr>
              <a:t>Customer_street</a:t>
            </a:r>
            <a:r>
              <a:rPr lang="en-US" sz="1800" dirty="0">
                <a:solidFill>
                  <a:schemeClr val="tx2">
                    <a:lumMod val="75000"/>
                  </a:schemeClr>
                </a:solidFill>
                <a:ea typeface="Tahoma" pitchFamily="34" charset="0"/>
                <a:cs typeface="Tahoma" pitchFamily="34" charset="0"/>
              </a:rPr>
              <a:t>  X  </a:t>
            </a:r>
            <a:r>
              <a:rPr lang="en-US" sz="1800" dirty="0" err="1">
                <a:solidFill>
                  <a:schemeClr val="tx2">
                    <a:lumMod val="75000"/>
                  </a:schemeClr>
                </a:solidFill>
                <a:ea typeface="Tahoma" pitchFamily="34" charset="0"/>
                <a:cs typeface="Tahoma" pitchFamily="34" charset="0"/>
              </a:rPr>
              <a:t>Customer_city</a:t>
            </a:r>
            <a:r>
              <a:rPr lang="en-US" sz="1800" dirty="0">
                <a:solidFill>
                  <a:schemeClr val="tx2">
                    <a:lumMod val="75000"/>
                  </a:schemeClr>
                </a:solidFill>
                <a:ea typeface="Tahoma" pitchFamily="34" charset="0"/>
                <a:cs typeface="Tahoma" pitchFamily="34" charset="0"/>
              </a:rPr>
              <a:t>) –  </a:t>
            </a:r>
            <a:endParaRPr lang="en-US" sz="1800" dirty="0" smtClean="0">
              <a:solidFill>
                <a:schemeClr val="tx2">
                  <a:lumMod val="75000"/>
                </a:schemeClr>
              </a:solidFill>
              <a:ea typeface="Tahoma" pitchFamily="34" charset="0"/>
              <a:cs typeface="Tahoma" pitchFamily="34" charset="0"/>
            </a:endParaRPr>
          </a:p>
          <a:p>
            <a:pPr>
              <a:lnSpc>
                <a:spcPct val="150000"/>
              </a:lnSpc>
            </a:pPr>
            <a:r>
              <a:rPr lang="en-US" sz="1800" dirty="0" smtClean="0">
                <a:ea typeface="Tahoma" pitchFamily="34" charset="0"/>
                <a:cs typeface="Tahoma" pitchFamily="34" charset="0"/>
              </a:rPr>
              <a:t>All </a:t>
            </a:r>
            <a:r>
              <a:rPr lang="en-US" sz="1800" dirty="0">
                <a:ea typeface="Tahoma" pitchFamily="34" charset="0"/>
                <a:cs typeface="Tahoma" pitchFamily="34" charset="0"/>
              </a:rPr>
              <a:t>possible combinations of values from all three sets. </a:t>
            </a:r>
            <a:endParaRPr lang="en-US" sz="1800" dirty="0" smtClean="0">
              <a:ea typeface="Tahoma" pitchFamily="34" charset="0"/>
              <a:cs typeface="Tahoma" pitchFamily="34" charset="0"/>
            </a:endParaRPr>
          </a:p>
          <a:p>
            <a:pPr>
              <a:lnSpc>
                <a:spcPct val="150000"/>
              </a:lnSpc>
            </a:pPr>
            <a:r>
              <a:rPr lang="en-US" sz="1800" dirty="0" smtClean="0">
                <a:ea typeface="Tahoma" pitchFamily="34" charset="0"/>
                <a:cs typeface="Tahoma" pitchFamily="34" charset="0"/>
              </a:rPr>
              <a:t>But </a:t>
            </a:r>
            <a:r>
              <a:rPr lang="en-US" sz="1800" dirty="0">
                <a:ea typeface="Tahoma" pitchFamily="34" charset="0"/>
                <a:cs typeface="Tahoma" pitchFamily="34" charset="0"/>
              </a:rPr>
              <a:t>our actual table would have only some of these values. </a:t>
            </a:r>
            <a:endParaRPr lang="en-US" sz="1800" dirty="0" smtClean="0">
              <a:ea typeface="Tahoma" pitchFamily="34" charset="0"/>
              <a:cs typeface="Tahoma" pitchFamily="34" charset="0"/>
            </a:endParaRPr>
          </a:p>
          <a:p>
            <a:pPr>
              <a:lnSpc>
                <a:spcPct val="150000"/>
              </a:lnSpc>
            </a:pPr>
            <a:r>
              <a:rPr lang="en-US" sz="1800" dirty="0" smtClean="0">
                <a:ea typeface="Tahoma" pitchFamily="34" charset="0"/>
                <a:cs typeface="Tahoma" pitchFamily="34" charset="0"/>
              </a:rPr>
              <a:t>So </a:t>
            </a:r>
            <a:r>
              <a:rPr lang="en-US" sz="1800" dirty="0">
                <a:ea typeface="Tahoma" pitchFamily="34" charset="0"/>
                <a:cs typeface="Tahoma" pitchFamily="34" charset="0"/>
              </a:rPr>
              <a:t>it is a subset of this extended cartesian product</a:t>
            </a:r>
            <a:r>
              <a:rPr lang="en-US" sz="1800" dirty="0" smtClean="0">
                <a:ea typeface="Tahoma" pitchFamily="34" charset="0"/>
                <a:cs typeface="Tahoma" pitchFamily="34" charset="0"/>
              </a:rPr>
              <a:t>.</a:t>
            </a:r>
          </a:p>
          <a:p>
            <a:pPr>
              <a:lnSpc>
                <a:spcPct val="150000"/>
              </a:lnSpc>
            </a:pPr>
            <a:r>
              <a:rPr lang="en-US" sz="1800" dirty="0" smtClean="0">
                <a:ea typeface="Tahoma" pitchFamily="34" charset="0"/>
                <a:cs typeface="Tahoma" pitchFamily="34" charset="0"/>
              </a:rPr>
              <a:t>Then </a:t>
            </a:r>
            <a:r>
              <a:rPr lang="en-US" sz="1800" dirty="0">
                <a:ea typeface="Tahoma" pitchFamily="34" charset="0"/>
                <a:cs typeface="Tahoma" pitchFamily="34" charset="0"/>
              </a:rPr>
              <a:t>R = { (Jones, Main, Harrison), (Smith, North, Rye), (Curry, North, Rye) </a:t>
            </a:r>
            <a:r>
              <a:rPr lang="en-US" sz="1800" dirty="0" smtClean="0">
                <a:ea typeface="Tahoma" pitchFamily="34" charset="0"/>
                <a:cs typeface="Tahoma" pitchFamily="34" charset="0"/>
              </a:rPr>
              <a:t>},</a:t>
            </a:r>
          </a:p>
          <a:p>
            <a:pPr>
              <a:lnSpc>
                <a:spcPct val="150000"/>
              </a:lnSpc>
            </a:pPr>
            <a:r>
              <a:rPr lang="en-US" sz="1800" dirty="0" smtClean="0">
                <a:ea typeface="Tahoma" pitchFamily="34" charset="0"/>
                <a:cs typeface="Tahoma" pitchFamily="34" charset="0"/>
              </a:rPr>
              <a:t>         </a:t>
            </a:r>
            <a:r>
              <a:rPr lang="en-US" sz="1800" dirty="0">
                <a:ea typeface="Tahoma" pitchFamily="34" charset="0"/>
                <a:cs typeface="Tahoma" pitchFamily="34" charset="0"/>
              </a:rPr>
              <a:t>R ⸦ (</a:t>
            </a:r>
            <a:r>
              <a:rPr lang="en-US" sz="1800" dirty="0" err="1">
                <a:ea typeface="Tahoma" pitchFamily="34" charset="0"/>
                <a:cs typeface="Tahoma" pitchFamily="34" charset="0"/>
              </a:rPr>
              <a:t>Customer_name</a:t>
            </a:r>
            <a:r>
              <a:rPr lang="en-US" sz="1800" dirty="0">
                <a:ea typeface="Tahoma" pitchFamily="34" charset="0"/>
                <a:cs typeface="Tahoma" pitchFamily="34" charset="0"/>
              </a:rPr>
              <a:t>  X  </a:t>
            </a:r>
            <a:r>
              <a:rPr lang="en-US" sz="1800" dirty="0" err="1">
                <a:ea typeface="Tahoma" pitchFamily="34" charset="0"/>
                <a:cs typeface="Tahoma" pitchFamily="34" charset="0"/>
              </a:rPr>
              <a:t>Customer_street</a:t>
            </a:r>
            <a:r>
              <a:rPr lang="en-US" sz="1800" dirty="0">
                <a:ea typeface="Tahoma" pitchFamily="34" charset="0"/>
                <a:cs typeface="Tahoma" pitchFamily="34" charset="0"/>
              </a:rPr>
              <a:t>  X  </a:t>
            </a:r>
            <a:r>
              <a:rPr lang="en-US" sz="1800" dirty="0" err="1">
                <a:ea typeface="Tahoma" pitchFamily="34" charset="0"/>
                <a:cs typeface="Tahoma" pitchFamily="34" charset="0"/>
              </a:rPr>
              <a:t>Customer_city</a:t>
            </a:r>
            <a:r>
              <a:rPr lang="en-US" sz="1800" dirty="0">
                <a:ea typeface="Tahoma" pitchFamily="34" charset="0"/>
                <a:cs typeface="Tahoma" pitchFamily="34" charset="0"/>
              </a:rPr>
              <a:t> </a:t>
            </a:r>
            <a:r>
              <a:rPr lang="en-US" sz="1800" dirty="0" smtClean="0">
                <a:ea typeface="Tahoma" pitchFamily="34" charset="0"/>
                <a:cs typeface="Tahoma" pitchFamily="34" charset="0"/>
              </a:rPr>
              <a:t>)</a:t>
            </a:r>
          </a:p>
          <a:p>
            <a:pPr>
              <a:lnSpc>
                <a:spcPct val="150000"/>
              </a:lnSpc>
            </a:pPr>
            <a:endParaRPr lang="en-US" sz="1800" dirty="0" smtClean="0">
              <a:ea typeface="Tahoma" pitchFamily="34" charset="0"/>
              <a:cs typeface="Tahoma" pitchFamily="34" charset="0"/>
            </a:endParaRPr>
          </a:p>
          <a:p>
            <a:pPr>
              <a:lnSpc>
                <a:spcPct val="150000"/>
              </a:lnSpc>
            </a:pPr>
            <a:r>
              <a:rPr lang="en-US" sz="1800" dirty="0">
                <a:solidFill>
                  <a:srgbClr val="C00000"/>
                </a:solidFill>
                <a:ea typeface="Tahoma" pitchFamily="34" charset="0"/>
                <a:cs typeface="Tahoma" pitchFamily="34" charset="0"/>
              </a:rPr>
              <a:t>Therefore the name Relational Database. It is a two-dimensional table </a:t>
            </a:r>
            <a:r>
              <a:rPr lang="en-US" sz="1800">
                <a:solidFill>
                  <a:srgbClr val="C00000"/>
                </a:solidFill>
                <a:ea typeface="Tahoma" pitchFamily="34" charset="0"/>
                <a:cs typeface="Tahoma" pitchFamily="34" charset="0"/>
              </a:rPr>
              <a:t>structure</a:t>
            </a:r>
            <a:r>
              <a:rPr lang="en-US" sz="1800" smtClean="0">
                <a:solidFill>
                  <a:srgbClr val="C00000"/>
                </a:solidFill>
                <a:ea typeface="Tahoma" pitchFamily="34" charset="0"/>
                <a:cs typeface="Tahoma" pitchFamily="34" charset="0"/>
              </a:rPr>
              <a:t>.</a:t>
            </a:r>
            <a:endParaRPr lang="en-IN" sz="1800" dirty="0"/>
          </a:p>
        </p:txBody>
      </p:sp>
      <p:sp>
        <p:nvSpPr>
          <p:cNvPr id="7" name="Text Placeholder 2"/>
          <p:cNvSpPr>
            <a:spLocks noGrp="1"/>
          </p:cNvSpPr>
          <p:nvPr>
            <p:ph type="body" idx="1"/>
          </p:nvPr>
        </p:nvSpPr>
        <p:spPr>
          <a:xfrm>
            <a:off x="304800" y="533400"/>
            <a:ext cx="7772400" cy="609601"/>
          </a:xfrm>
        </p:spPr>
        <p:txBody>
          <a:bodyPr/>
          <a:lstStyle/>
          <a:p>
            <a:r>
              <a:rPr lang="en-IN" sz="2800" b="1" dirty="0" smtClean="0">
                <a:latin typeface="+mn-lt"/>
              </a:rPr>
              <a:t>Relation example</a:t>
            </a:r>
            <a:endParaRPr lang="en-IN" sz="2800" b="1" dirty="0">
              <a:latin typeface="+mn-lt"/>
            </a:endParaRPr>
          </a:p>
        </p:txBody>
      </p:sp>
    </p:spTree>
    <p:extLst>
      <p:ext uri="{BB962C8B-B14F-4D97-AF65-F5344CB8AC3E}">
        <p14:creationId xmlns:p14="http://schemas.microsoft.com/office/powerpoint/2010/main" val="15547589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40</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RA Examples</a:t>
            </a:r>
            <a:endParaRPr lang="en-IN" sz="2800" b="1" dirty="0">
              <a:latin typeface="+mn-lt"/>
              <a:ea typeface="Tahoma" pitchFamily="34" charset="0"/>
              <a:cs typeface="Tahoma" pitchFamily="34" charset="0"/>
            </a:endParaRPr>
          </a:p>
        </p:txBody>
      </p:sp>
      <p:sp>
        <p:nvSpPr>
          <p:cNvPr id="6" name="Rectangle 5"/>
          <p:cNvSpPr/>
          <p:nvPr/>
        </p:nvSpPr>
        <p:spPr>
          <a:xfrm>
            <a:off x="4572000" y="107602"/>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8" name="Rectangle 7"/>
          <p:cNvSpPr/>
          <p:nvPr/>
        </p:nvSpPr>
        <p:spPr>
          <a:xfrm>
            <a:off x="228600" y="1600200"/>
            <a:ext cx="8538210" cy="4401205"/>
          </a:xfrm>
          <a:prstGeom prst="rect">
            <a:avLst/>
          </a:prstGeom>
        </p:spPr>
        <p:txBody>
          <a:bodyPr wrap="square">
            <a:spAutoFit/>
          </a:bodyPr>
          <a:lstStyle/>
          <a:p>
            <a:pPr marL="342900" indent="-342900">
              <a:spcBef>
                <a:spcPts val="0"/>
              </a:spcBef>
              <a:buFont typeface="Wingdings" pitchFamily="2" charset="2"/>
              <a:buChar char="Ø"/>
              <a:tabLst>
                <a:tab pos="3257550" algn="ctr"/>
              </a:tabLst>
            </a:pPr>
            <a:r>
              <a:rPr lang="en-US" sz="2000" dirty="0" smtClean="0">
                <a:solidFill>
                  <a:schemeClr val="accent2"/>
                </a:solidFill>
                <a:ea typeface="Tahoma" pitchFamily="34" charset="0"/>
                <a:cs typeface="Tahoma" pitchFamily="34" charset="0"/>
              </a:rPr>
              <a:t>List the names of employees who work on all projects controlled by department 20.</a:t>
            </a:r>
          </a:p>
          <a:p>
            <a:pPr>
              <a:spcBef>
                <a:spcPts val="0"/>
              </a:spcBef>
              <a:buClr>
                <a:schemeClr val="tx2"/>
              </a:buClr>
              <a:buSzPct val="90000"/>
            </a:pPr>
            <a:r>
              <a:rPr kumimoji="1" lang="en-US" sz="2000" dirty="0">
                <a:sym typeface="Symbol" pitchFamily="18" charset="2"/>
              </a:rPr>
              <a:t> </a:t>
            </a:r>
            <a:r>
              <a:rPr kumimoji="1" lang="en-US" sz="2000" dirty="0" smtClean="0">
                <a:sym typeface="Symbol" pitchFamily="18" charset="2"/>
              </a:rPr>
              <a:t>   </a:t>
            </a:r>
          </a:p>
          <a:p>
            <a:pPr>
              <a:spcBef>
                <a:spcPts val="0"/>
              </a:spcBef>
              <a:buClr>
                <a:schemeClr val="tx2"/>
              </a:buClr>
              <a:buSzPct val="90000"/>
            </a:pPr>
            <a:r>
              <a:rPr kumimoji="1" lang="en-US" sz="2000" dirty="0" smtClean="0">
                <a:sym typeface="Symbol" pitchFamily="18" charset="2"/>
              </a:rPr>
              <a:t>    r</a:t>
            </a:r>
            <a:r>
              <a:rPr kumimoji="1" lang="en-US" sz="2000" baseline="-25000" dirty="0" smtClean="0">
                <a:sym typeface="Symbol" pitchFamily="18" charset="2"/>
              </a:rPr>
              <a:t>1</a:t>
            </a:r>
            <a:r>
              <a:rPr kumimoji="1" lang="en-US" sz="2000" dirty="0" smtClean="0">
                <a:sym typeface="Symbol" pitchFamily="18" charset="2"/>
              </a:rPr>
              <a:t> </a:t>
            </a:r>
            <a:r>
              <a:rPr kumimoji="1" lang="en-US" sz="2000" dirty="0">
                <a:sym typeface="Symbol" pitchFamily="18" charset="2"/>
              </a:rPr>
              <a:t> </a:t>
            </a:r>
            <a:r>
              <a:rPr kumimoji="1" lang="en-US" sz="2000" dirty="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pno</a:t>
            </a:r>
            <a:r>
              <a:rPr kumimoji="1" lang="en-US" sz="2000" baseline="-25000" dirty="0" smtClean="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a:t>
            </a:r>
            <a:r>
              <a:rPr kumimoji="1" lang="en-US" sz="2000" dirty="0">
                <a:sym typeface="Symbol" pitchFamily="18" charset="2"/>
              </a:rPr>
              <a:t></a:t>
            </a:r>
            <a:r>
              <a:rPr kumimoji="1" lang="en-US" sz="2000" baseline="-25000" dirty="0">
                <a:sym typeface="Symbol" pitchFamily="18" charset="2"/>
              </a:rPr>
              <a:t></a:t>
            </a:r>
            <a:r>
              <a:rPr kumimoji="1" lang="en-US" sz="2000" baseline="-25000" dirty="0" err="1">
                <a:sym typeface="Symbol" pitchFamily="18" charset="2"/>
              </a:rPr>
              <a:t>deptno</a:t>
            </a:r>
            <a:r>
              <a:rPr kumimoji="1" lang="en-US" sz="2000" baseline="-25000" dirty="0">
                <a:sym typeface="Symbol" pitchFamily="18" charset="2"/>
              </a:rPr>
              <a:t> = </a:t>
            </a:r>
            <a:r>
              <a:rPr kumimoji="1" lang="en-US" sz="2000" baseline="-25000" dirty="0" smtClean="0">
                <a:sym typeface="Symbol" pitchFamily="18" charset="2"/>
              </a:rPr>
              <a:t>20</a:t>
            </a:r>
            <a:r>
              <a:rPr kumimoji="1" lang="en-US" sz="2000" dirty="0" smtClean="0">
                <a:sym typeface="Symbol" pitchFamily="18" charset="2"/>
              </a:rPr>
              <a:t> (project))  </a:t>
            </a:r>
            <a:r>
              <a:rPr kumimoji="1" lang="en-US" sz="2000" dirty="0" smtClean="0">
                <a:solidFill>
                  <a:schemeClr val="tx2"/>
                </a:solidFill>
                <a:sym typeface="Symbol" pitchFamily="18" charset="2"/>
              </a:rPr>
              <a:t>- projects controlled by </a:t>
            </a:r>
            <a:r>
              <a:rPr kumimoji="1" lang="en-US" sz="2000" dirty="0" err="1" smtClean="0">
                <a:solidFill>
                  <a:schemeClr val="tx2"/>
                </a:solidFill>
                <a:sym typeface="Symbol" pitchFamily="18" charset="2"/>
              </a:rPr>
              <a:t>depno</a:t>
            </a:r>
            <a:r>
              <a:rPr kumimoji="1" lang="en-US" sz="2000" dirty="0" smtClean="0">
                <a:solidFill>
                  <a:schemeClr val="tx2"/>
                </a:solidFill>
                <a:sym typeface="Symbol" pitchFamily="18" charset="2"/>
              </a:rPr>
              <a:t> 20</a:t>
            </a:r>
            <a:endParaRPr kumimoji="1" lang="en-US" sz="2000" dirty="0">
              <a:solidFill>
                <a:schemeClr val="tx2"/>
              </a:solidFill>
              <a:sym typeface="Symbol" pitchFamily="18" charset="2"/>
            </a:endParaRPr>
          </a:p>
          <a:p>
            <a:pPr>
              <a:spcBef>
                <a:spcPts val="0"/>
              </a:spcBef>
              <a:buClr>
                <a:schemeClr val="tx2"/>
              </a:buClr>
              <a:buSzPct val="90000"/>
            </a:pPr>
            <a:r>
              <a:rPr kumimoji="1" lang="en-US" sz="2000" dirty="0" smtClean="0">
                <a:sym typeface="Symbol" pitchFamily="18" charset="2"/>
              </a:rPr>
              <a:t>    r</a:t>
            </a:r>
            <a:r>
              <a:rPr kumimoji="1" lang="en-US" sz="2000" baseline="-25000" dirty="0" smtClean="0">
                <a:sym typeface="Symbol" pitchFamily="18" charset="2"/>
              </a:rPr>
              <a:t>2</a:t>
            </a:r>
            <a:r>
              <a:rPr kumimoji="1" lang="en-US" sz="2000" dirty="0" smtClean="0">
                <a:sym typeface="Symbol" pitchFamily="18" charset="2"/>
              </a:rPr>
              <a:t> </a:t>
            </a:r>
            <a:r>
              <a:rPr kumimoji="1" lang="en-US" sz="2000" dirty="0">
                <a:sym typeface="Symbol" pitchFamily="18" charset="2"/>
              </a:rPr>
              <a:t> </a:t>
            </a:r>
            <a:r>
              <a:rPr kumimoji="1" lang="en-US" sz="2000" dirty="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empno,pno</a:t>
            </a:r>
            <a:r>
              <a:rPr kumimoji="1" lang="en-US" sz="2000" baseline="-25000" dirty="0" smtClean="0">
                <a:ea typeface="Tahoma" pitchFamily="34" charset="0"/>
                <a:cs typeface="Tahoma" pitchFamily="34" charset="0"/>
                <a:sym typeface="Symbol" pitchFamily="18" charset="2"/>
              </a:rPr>
              <a:t> </a:t>
            </a:r>
            <a:r>
              <a:rPr kumimoji="1" lang="en-US" sz="2000" dirty="0" smtClean="0">
                <a:ea typeface="Tahoma" pitchFamily="34" charset="0"/>
                <a:cs typeface="Tahoma" pitchFamily="34" charset="0"/>
                <a:sym typeface="Symbol" pitchFamily="18" charset="2"/>
              </a:rPr>
              <a:t>(</a:t>
            </a:r>
            <a:r>
              <a:rPr kumimoji="1" lang="en-US" sz="2000" dirty="0" err="1" smtClean="0">
                <a:ea typeface="Tahoma" pitchFamily="34" charset="0"/>
                <a:cs typeface="Tahoma" pitchFamily="34" charset="0"/>
                <a:sym typeface="Symbol" pitchFamily="18" charset="2"/>
              </a:rPr>
              <a:t>works_on</a:t>
            </a:r>
            <a:r>
              <a:rPr kumimoji="1" lang="en-US" sz="2000" dirty="0" smtClean="0">
                <a:sym typeface="Symbol" pitchFamily="18" charset="2"/>
              </a:rPr>
              <a:t>) 	     </a:t>
            </a:r>
            <a:r>
              <a:rPr kumimoji="1" lang="en-US" sz="2000" dirty="0" smtClean="0">
                <a:solidFill>
                  <a:schemeClr val="tx2"/>
                </a:solidFill>
                <a:sym typeface="Symbol" pitchFamily="18" charset="2"/>
              </a:rPr>
              <a:t>- list of </a:t>
            </a:r>
            <a:r>
              <a:rPr kumimoji="1" lang="en-US" sz="2000" dirty="0" err="1" smtClean="0">
                <a:solidFill>
                  <a:schemeClr val="tx2"/>
                </a:solidFill>
                <a:sym typeface="Symbol" pitchFamily="18" charset="2"/>
              </a:rPr>
              <a:t>empno</a:t>
            </a:r>
            <a:r>
              <a:rPr kumimoji="1" lang="en-US" sz="2000" dirty="0" smtClean="0">
                <a:solidFill>
                  <a:schemeClr val="tx2"/>
                </a:solidFill>
                <a:sym typeface="Symbol" pitchFamily="18" charset="2"/>
              </a:rPr>
              <a:t>. with </a:t>
            </a:r>
            <a:r>
              <a:rPr kumimoji="1" lang="en-US" sz="2000" dirty="0" err="1" smtClean="0">
                <a:solidFill>
                  <a:schemeClr val="tx2"/>
                </a:solidFill>
                <a:sym typeface="Symbol" pitchFamily="18" charset="2"/>
              </a:rPr>
              <a:t>projnos</a:t>
            </a:r>
            <a:r>
              <a:rPr kumimoji="1" lang="en-US" sz="2000" dirty="0" smtClean="0">
                <a:solidFill>
                  <a:schemeClr val="tx2"/>
                </a:solidFill>
                <a:sym typeface="Symbol" pitchFamily="18" charset="2"/>
              </a:rPr>
              <a:t>.</a:t>
            </a:r>
          </a:p>
          <a:p>
            <a:pPr>
              <a:spcBef>
                <a:spcPts val="0"/>
              </a:spcBef>
              <a:buClr>
                <a:schemeClr val="tx2"/>
              </a:buClr>
              <a:buSzPct val="90000"/>
            </a:pPr>
            <a:r>
              <a:rPr kumimoji="1" lang="en-US" sz="2000" dirty="0" smtClean="0">
                <a:sym typeface="Symbol" pitchFamily="18" charset="2"/>
              </a:rPr>
              <a:t>    r</a:t>
            </a:r>
            <a:r>
              <a:rPr kumimoji="1" lang="en-US" sz="2000" baseline="-25000" dirty="0" smtClean="0">
                <a:sym typeface="Symbol" pitchFamily="18" charset="2"/>
              </a:rPr>
              <a:t>3</a:t>
            </a:r>
            <a:r>
              <a:rPr kumimoji="1" lang="en-US" sz="2000" dirty="0" smtClean="0">
                <a:sym typeface="Symbol" pitchFamily="18" charset="2"/>
              </a:rPr>
              <a:t> </a:t>
            </a:r>
            <a:r>
              <a:rPr kumimoji="1" lang="en-US" sz="2000" dirty="0">
                <a:sym typeface="Symbol" pitchFamily="18" charset="2"/>
              </a:rPr>
              <a:t> </a:t>
            </a:r>
            <a:r>
              <a:rPr kumimoji="1" lang="en-US" sz="2000" dirty="0" smtClean="0">
                <a:sym typeface="Symbol" pitchFamily="18" charset="2"/>
              </a:rPr>
              <a:t>r</a:t>
            </a:r>
            <a:r>
              <a:rPr kumimoji="1" lang="en-US" sz="2000" baseline="-25000" dirty="0" smtClean="0">
                <a:sym typeface="Symbol" pitchFamily="18" charset="2"/>
              </a:rPr>
              <a:t>2 </a:t>
            </a:r>
            <a:r>
              <a:rPr kumimoji="1" lang="en-US" sz="2000" dirty="0" smtClean="0">
                <a:sym typeface="Symbol" pitchFamily="18" charset="2"/>
              </a:rPr>
              <a:t>/</a:t>
            </a:r>
            <a:r>
              <a:rPr kumimoji="1" lang="en-US" sz="2000" baseline="-25000" dirty="0" smtClean="0">
                <a:sym typeface="Symbol" pitchFamily="18" charset="2"/>
              </a:rPr>
              <a:t> </a:t>
            </a:r>
            <a:r>
              <a:rPr kumimoji="1" lang="en-US" sz="2000" dirty="0" smtClean="0">
                <a:sym typeface="Symbol" pitchFamily="18" charset="2"/>
              </a:rPr>
              <a:t>r</a:t>
            </a:r>
            <a:r>
              <a:rPr kumimoji="1" lang="en-US" sz="2000" baseline="-25000" dirty="0" smtClean="0">
                <a:sym typeface="Symbol" pitchFamily="18" charset="2"/>
              </a:rPr>
              <a:t>1			  </a:t>
            </a:r>
            <a:r>
              <a:rPr kumimoji="1" lang="en-US" sz="2000" dirty="0" smtClean="0">
                <a:solidFill>
                  <a:schemeClr val="tx2"/>
                </a:solidFill>
                <a:sym typeface="Symbol" pitchFamily="18" charset="2"/>
              </a:rPr>
              <a:t>    - emp. working on all projects </a:t>
            </a:r>
          </a:p>
          <a:p>
            <a:pPr>
              <a:spcBef>
                <a:spcPts val="0"/>
              </a:spcBef>
              <a:buClr>
                <a:schemeClr val="tx2"/>
              </a:buClr>
              <a:buSzPct val="90000"/>
            </a:pPr>
            <a:r>
              <a:rPr kumimoji="1" lang="en-US" sz="2000" dirty="0" smtClean="0">
                <a:solidFill>
                  <a:schemeClr val="tx2"/>
                </a:solidFill>
                <a:sym typeface="Symbol" pitchFamily="18" charset="2"/>
              </a:rPr>
              <a:t>    				        controlled by dept. 20</a:t>
            </a:r>
          </a:p>
          <a:p>
            <a:pPr>
              <a:spcBef>
                <a:spcPts val="0"/>
              </a:spcBef>
              <a:buClr>
                <a:schemeClr val="tx2"/>
              </a:buClr>
              <a:buSzPct val="90000"/>
            </a:pPr>
            <a:r>
              <a:rPr kumimoji="1" lang="en-US" sz="2000" dirty="0">
                <a:sym typeface="Symbol" pitchFamily="18" charset="2"/>
              </a:rPr>
              <a:t> </a:t>
            </a:r>
            <a:r>
              <a:rPr kumimoji="1" lang="en-US" sz="2000" dirty="0" smtClean="0">
                <a:sym typeface="Symbol" pitchFamily="18" charset="2"/>
              </a:rPr>
              <a:t>   r</a:t>
            </a:r>
            <a:r>
              <a:rPr kumimoji="1" lang="en-US" sz="2000" baseline="-25000" dirty="0" smtClean="0">
                <a:sym typeface="Symbol" pitchFamily="18" charset="2"/>
              </a:rPr>
              <a:t>4</a:t>
            </a:r>
            <a:r>
              <a:rPr kumimoji="1" lang="en-US" sz="2000" dirty="0" smtClean="0">
                <a:sym typeface="Symbol" pitchFamily="18" charset="2"/>
              </a:rPr>
              <a:t> </a:t>
            </a:r>
            <a:r>
              <a:rPr kumimoji="1" lang="en-US" sz="2000" dirty="0">
                <a:sym typeface="Symbol" pitchFamily="18" charset="2"/>
              </a:rPr>
              <a:t> </a:t>
            </a:r>
            <a:r>
              <a:rPr kumimoji="1" lang="en-US" sz="2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ename</a:t>
            </a:r>
            <a:r>
              <a:rPr kumimoji="1" lang="en-US" sz="2000" baseline="-25000" dirty="0">
                <a:ea typeface="Tahoma" pitchFamily="34" charset="0"/>
                <a:cs typeface="Tahoma" pitchFamily="34" charset="0"/>
                <a:sym typeface="Symbol" pitchFamily="18" charset="2"/>
              </a:rPr>
              <a:t> </a:t>
            </a:r>
            <a:r>
              <a:rPr kumimoji="1" lang="en-US" sz="2000" dirty="0">
                <a:sym typeface="Symbol" pitchFamily="18" charset="2"/>
              </a:rPr>
              <a:t>(r</a:t>
            </a:r>
            <a:r>
              <a:rPr kumimoji="1" lang="en-US" sz="2000" baseline="-25000" dirty="0">
                <a:sym typeface="Symbol" pitchFamily="18" charset="2"/>
              </a:rPr>
              <a:t>3</a:t>
            </a:r>
            <a:r>
              <a:rPr kumimoji="1" lang="en-US" sz="2000" dirty="0">
                <a:sym typeface="Symbol" pitchFamily="18" charset="2"/>
              </a:rPr>
              <a:t> </a:t>
            </a:r>
            <a:r>
              <a:rPr lang="en-IN" sz="2000" dirty="0"/>
              <a:t>⨝ </a:t>
            </a:r>
            <a:r>
              <a:rPr kumimoji="1" lang="en-US" sz="2000" dirty="0" err="1">
                <a:sym typeface="Symbol" pitchFamily="18" charset="2"/>
              </a:rPr>
              <a:t>emp</a:t>
            </a:r>
            <a:r>
              <a:rPr kumimoji="1" lang="en-US" sz="2000" dirty="0">
                <a:sym typeface="Symbol" pitchFamily="18" charset="2"/>
              </a:rPr>
              <a:t>)</a:t>
            </a:r>
            <a:r>
              <a:rPr kumimoji="1" lang="en-US" sz="2000" baseline="-25000" dirty="0">
                <a:sym typeface="Symbol" pitchFamily="18" charset="2"/>
              </a:rPr>
              <a:t>	</a:t>
            </a:r>
            <a:r>
              <a:rPr kumimoji="1" lang="en-US" sz="2000" baseline="-25000" dirty="0" smtClean="0">
                <a:sym typeface="Symbol" pitchFamily="18" charset="2"/>
              </a:rPr>
              <a:t> </a:t>
            </a:r>
            <a:r>
              <a:rPr kumimoji="1" lang="en-US" sz="2000" dirty="0" smtClean="0">
                <a:sym typeface="Symbol" pitchFamily="18" charset="2"/>
              </a:rPr>
              <a:t>     </a:t>
            </a:r>
            <a:r>
              <a:rPr kumimoji="1" lang="en-US" sz="2000" dirty="0" smtClean="0">
                <a:solidFill>
                  <a:schemeClr val="tx2"/>
                </a:solidFill>
                <a:sym typeface="Symbol" pitchFamily="18" charset="2"/>
              </a:rPr>
              <a:t>- </a:t>
            </a:r>
            <a:r>
              <a:rPr kumimoji="1" lang="en-US" sz="2000" dirty="0">
                <a:solidFill>
                  <a:schemeClr val="tx2"/>
                </a:solidFill>
                <a:sym typeface="Symbol" pitchFamily="18" charset="2"/>
              </a:rPr>
              <a:t>emp. names.</a:t>
            </a:r>
          </a:p>
          <a:p>
            <a:pPr>
              <a:spcBef>
                <a:spcPts val="0"/>
              </a:spcBef>
              <a:buClr>
                <a:schemeClr val="tx2"/>
              </a:buClr>
              <a:buSzPct val="90000"/>
            </a:pPr>
            <a:endParaRPr kumimoji="1" lang="en-US" sz="2000" dirty="0" smtClean="0">
              <a:solidFill>
                <a:schemeClr val="tx2"/>
              </a:solidFill>
              <a:sym typeface="Symbol" pitchFamily="18" charset="2"/>
            </a:endParaRPr>
          </a:p>
          <a:p>
            <a:pPr marL="342900" indent="-342900">
              <a:spcBef>
                <a:spcPts val="0"/>
              </a:spcBef>
              <a:buFont typeface="Wingdings" pitchFamily="2" charset="2"/>
              <a:buChar char="Ø"/>
              <a:tabLst>
                <a:tab pos="3257550" algn="ctr"/>
              </a:tabLst>
            </a:pPr>
            <a:r>
              <a:rPr lang="en-US" sz="2000" dirty="0" smtClean="0">
                <a:solidFill>
                  <a:schemeClr val="accent2"/>
                </a:solidFill>
                <a:ea typeface="Tahoma" pitchFamily="34" charset="0"/>
                <a:cs typeface="Tahoma" pitchFamily="34" charset="0"/>
              </a:rPr>
              <a:t>List </a:t>
            </a:r>
            <a:r>
              <a:rPr lang="en-US" sz="2000" dirty="0">
                <a:solidFill>
                  <a:schemeClr val="accent2"/>
                </a:solidFill>
                <a:ea typeface="Tahoma" pitchFamily="34" charset="0"/>
                <a:cs typeface="Tahoma" pitchFamily="34" charset="0"/>
              </a:rPr>
              <a:t>the names of </a:t>
            </a:r>
            <a:r>
              <a:rPr lang="en-US" sz="2000" dirty="0" smtClean="0">
                <a:solidFill>
                  <a:schemeClr val="accent2"/>
                </a:solidFill>
                <a:ea typeface="Tahoma" pitchFamily="34" charset="0"/>
                <a:cs typeface="Tahoma" pitchFamily="34" charset="0"/>
              </a:rPr>
              <a:t>employees who work on more than 4 projects.</a:t>
            </a:r>
          </a:p>
          <a:p>
            <a:pPr>
              <a:spcBef>
                <a:spcPts val="0"/>
              </a:spcBef>
              <a:tabLst>
                <a:tab pos="3257550" algn="ctr"/>
              </a:tabLst>
            </a:pPr>
            <a:r>
              <a:rPr lang="en-US" sz="2000" baseline="-25000" dirty="0" smtClean="0">
                <a:ea typeface="Tahoma" pitchFamily="34" charset="0"/>
                <a:cs typeface="Tahoma" pitchFamily="34" charset="0"/>
                <a:sym typeface="Symbol" pitchFamily="18" charset="2"/>
              </a:rPr>
              <a:t>       </a:t>
            </a:r>
            <a:r>
              <a:rPr kumimoji="1" lang="en-US" sz="2000" dirty="0" smtClean="0">
                <a:sym typeface="Symbol" pitchFamily="18" charset="2"/>
              </a:rPr>
              <a:t>r</a:t>
            </a:r>
            <a:r>
              <a:rPr kumimoji="1" lang="en-US" sz="2000" baseline="-25000" dirty="0" smtClean="0">
                <a:sym typeface="Symbol" pitchFamily="18" charset="2"/>
              </a:rPr>
              <a:t>1</a:t>
            </a:r>
            <a:r>
              <a:rPr kumimoji="1" lang="en-US" sz="2000" dirty="0" smtClean="0">
                <a:sym typeface="Symbol" pitchFamily="18" charset="2"/>
              </a:rPr>
              <a:t> </a:t>
            </a:r>
            <a:r>
              <a:rPr kumimoji="1" lang="en-US" sz="2000" dirty="0">
                <a:sym typeface="Symbol" pitchFamily="18" charset="2"/>
              </a:rPr>
              <a:t> </a:t>
            </a:r>
            <a:r>
              <a:rPr lang="en-US" sz="2000" baseline="-25000" dirty="0" err="1" smtClean="0">
                <a:ea typeface="Tahoma" pitchFamily="34" charset="0"/>
                <a:cs typeface="Tahoma" pitchFamily="34" charset="0"/>
                <a:sym typeface="Symbol" pitchFamily="18" charset="2"/>
              </a:rPr>
              <a:t>empno</a:t>
            </a:r>
            <a:r>
              <a:rPr lang="en-US" sz="2000" baseline="-25000" dirty="0" smtClean="0">
                <a:ea typeface="Tahoma" pitchFamily="34" charset="0"/>
                <a:cs typeface="Tahoma" pitchFamily="34" charset="0"/>
                <a:sym typeface="Symbol" pitchFamily="18" charset="2"/>
              </a:rPr>
              <a:t> </a:t>
            </a:r>
            <a:r>
              <a:rPr lang="en-US" sz="2000" b="1" dirty="0">
                <a:latin typeface="Brush Script MT"/>
                <a:ea typeface="Tahoma" pitchFamily="34" charset="0"/>
                <a:cs typeface="Tahoma" pitchFamily="34" charset="0"/>
                <a:sym typeface="Symbol" pitchFamily="18" charset="2"/>
              </a:rPr>
              <a:t>G</a:t>
            </a:r>
            <a:r>
              <a:rPr lang="en-US" sz="2000" dirty="0"/>
              <a:t> </a:t>
            </a:r>
            <a:r>
              <a:rPr lang="en-US" sz="2000" baseline="-25000" dirty="0" smtClean="0">
                <a:ea typeface="Tahoma" pitchFamily="34" charset="0"/>
                <a:cs typeface="Tahoma" pitchFamily="34" charset="0"/>
                <a:sym typeface="Symbol" pitchFamily="18" charset="2"/>
              </a:rPr>
              <a:t>count(*) as c</a:t>
            </a:r>
            <a:r>
              <a:rPr lang="en-US" sz="2000" dirty="0" smtClean="0">
                <a:ea typeface="Tahoma" pitchFamily="34" charset="0"/>
                <a:cs typeface="Tahoma" pitchFamily="34" charset="0"/>
                <a:sym typeface="Symbol" pitchFamily="18" charset="2"/>
              </a:rPr>
              <a:t>(</a:t>
            </a:r>
            <a:r>
              <a:rPr lang="en-US" sz="2000" dirty="0" err="1" smtClean="0">
                <a:ea typeface="Tahoma" pitchFamily="34" charset="0"/>
                <a:cs typeface="Tahoma" pitchFamily="34" charset="0"/>
                <a:sym typeface="Symbol" pitchFamily="18" charset="2"/>
              </a:rPr>
              <a:t>works_on</a:t>
            </a:r>
            <a:r>
              <a:rPr lang="en-US" sz="2000" dirty="0" smtClean="0">
                <a:ea typeface="Tahoma" pitchFamily="34" charset="0"/>
                <a:cs typeface="Tahoma" pitchFamily="34" charset="0"/>
                <a:sym typeface="Symbol" pitchFamily="18" charset="2"/>
              </a:rPr>
              <a:t>) </a:t>
            </a:r>
            <a:r>
              <a:rPr kumimoji="1" lang="en-US" sz="2000" dirty="0" smtClean="0">
                <a:solidFill>
                  <a:schemeClr val="tx2"/>
                </a:solidFill>
                <a:sym typeface="Symbol" pitchFamily="18" charset="2"/>
              </a:rPr>
              <a:t>- no. of projects each </a:t>
            </a:r>
            <a:r>
              <a:rPr kumimoji="1" lang="en-US" sz="2000" dirty="0" err="1" smtClean="0">
                <a:solidFill>
                  <a:schemeClr val="tx2"/>
                </a:solidFill>
                <a:sym typeface="Symbol" pitchFamily="18" charset="2"/>
              </a:rPr>
              <a:t>emp</a:t>
            </a:r>
            <a:r>
              <a:rPr kumimoji="1" lang="en-US" sz="2000" dirty="0" smtClean="0">
                <a:solidFill>
                  <a:schemeClr val="tx2"/>
                </a:solidFill>
                <a:sym typeface="Symbol" pitchFamily="18" charset="2"/>
              </a:rPr>
              <a:t> works on</a:t>
            </a:r>
            <a:endParaRPr lang="en-US" sz="2000" dirty="0"/>
          </a:p>
          <a:p>
            <a:pPr marL="342900" indent="-342900">
              <a:spcBef>
                <a:spcPts val="0"/>
              </a:spcBef>
              <a:buFont typeface="Wingdings" pitchFamily="2" charset="2"/>
              <a:buChar char="Ø"/>
              <a:tabLst>
                <a:tab pos="3257550" algn="ctr"/>
              </a:tabLst>
            </a:pPr>
            <a:endParaRPr lang="en-US" sz="2000" dirty="0">
              <a:solidFill>
                <a:schemeClr val="accent2"/>
              </a:solidFill>
              <a:ea typeface="Tahoma" pitchFamily="34" charset="0"/>
              <a:cs typeface="Tahoma" pitchFamily="34" charset="0"/>
            </a:endParaRPr>
          </a:p>
          <a:p>
            <a:pPr>
              <a:spcBef>
                <a:spcPts val="0"/>
              </a:spcBef>
              <a:buClr>
                <a:schemeClr val="tx2"/>
              </a:buClr>
              <a:buSzPct val="90000"/>
            </a:pPr>
            <a:r>
              <a:rPr kumimoji="1" lang="en-US" sz="2000" dirty="0">
                <a:sym typeface="Symbol" pitchFamily="18" charset="2"/>
              </a:rPr>
              <a:t> </a:t>
            </a:r>
            <a:r>
              <a:rPr kumimoji="1" lang="en-US" sz="2000" dirty="0" smtClean="0">
                <a:sym typeface="Symbol" pitchFamily="18" charset="2"/>
              </a:rPr>
              <a:t>   r</a:t>
            </a:r>
            <a:r>
              <a:rPr kumimoji="1" lang="en-US" sz="2000" baseline="-25000" dirty="0" smtClean="0">
                <a:sym typeface="Symbol" pitchFamily="18" charset="2"/>
              </a:rPr>
              <a:t>2</a:t>
            </a:r>
            <a:r>
              <a:rPr kumimoji="1" lang="en-US" sz="2000" dirty="0" smtClean="0">
                <a:sym typeface="Symbol" pitchFamily="18" charset="2"/>
              </a:rPr>
              <a:t> </a:t>
            </a:r>
            <a:r>
              <a:rPr kumimoji="1" lang="en-US" sz="2000" dirty="0">
                <a:sym typeface="Symbol" pitchFamily="18" charset="2"/>
              </a:rPr>
              <a:t> </a:t>
            </a:r>
            <a:r>
              <a:rPr kumimoji="1" lang="en-US" sz="2000" dirty="0" smtClean="0">
                <a:sym typeface="Symbol" pitchFamily="18" charset="2"/>
              </a:rPr>
              <a:t></a:t>
            </a:r>
            <a:r>
              <a:rPr kumimoji="1" lang="en-US" sz="2000" baseline="-25000" dirty="0" smtClean="0">
                <a:sym typeface="Symbol" pitchFamily="18" charset="2"/>
              </a:rPr>
              <a:t>c &gt; 4 </a:t>
            </a:r>
            <a:r>
              <a:rPr kumimoji="1" lang="en-US" sz="2000" dirty="0" smtClean="0">
                <a:sym typeface="Symbol" pitchFamily="18" charset="2"/>
              </a:rPr>
              <a:t>(r</a:t>
            </a:r>
            <a:r>
              <a:rPr kumimoji="1" lang="en-US" sz="2000" baseline="-25000" dirty="0" smtClean="0">
                <a:sym typeface="Symbol" pitchFamily="18" charset="2"/>
              </a:rPr>
              <a:t>1</a:t>
            </a:r>
            <a:r>
              <a:rPr kumimoji="1" lang="en-US" sz="2000" dirty="0" smtClean="0">
                <a:sym typeface="Symbol" pitchFamily="18" charset="2"/>
              </a:rPr>
              <a:t>)</a:t>
            </a:r>
            <a:r>
              <a:rPr kumimoji="1" lang="en-US" sz="2000" dirty="0">
                <a:sym typeface="Symbol" pitchFamily="18" charset="2"/>
              </a:rPr>
              <a:t>		   </a:t>
            </a:r>
            <a:r>
              <a:rPr kumimoji="1" lang="en-US" sz="2000" dirty="0" smtClean="0">
                <a:sym typeface="Symbol" pitchFamily="18" charset="2"/>
              </a:rPr>
              <a:t>   </a:t>
            </a:r>
            <a:r>
              <a:rPr kumimoji="1" lang="en-US" sz="2000" dirty="0" smtClean="0">
                <a:solidFill>
                  <a:schemeClr val="tx2"/>
                </a:solidFill>
                <a:sym typeface="Symbol" pitchFamily="18" charset="2"/>
              </a:rPr>
              <a:t>- </a:t>
            </a:r>
            <a:r>
              <a:rPr kumimoji="1" lang="en-US" sz="2000" dirty="0">
                <a:solidFill>
                  <a:schemeClr val="tx2"/>
                </a:solidFill>
                <a:sym typeface="Symbol" pitchFamily="18" charset="2"/>
              </a:rPr>
              <a:t>employees working on &gt; 4 projects</a:t>
            </a:r>
          </a:p>
          <a:p>
            <a:pPr>
              <a:spcBef>
                <a:spcPts val="0"/>
              </a:spcBef>
              <a:buClr>
                <a:schemeClr val="tx2"/>
              </a:buClr>
              <a:buSzPct val="90000"/>
            </a:pPr>
            <a:r>
              <a:rPr kumimoji="1" lang="en-US" sz="2000" dirty="0">
                <a:sym typeface="Symbol" pitchFamily="18" charset="2"/>
              </a:rPr>
              <a:t> </a:t>
            </a:r>
            <a:r>
              <a:rPr kumimoji="1" lang="en-US" sz="2000" dirty="0" smtClean="0">
                <a:sym typeface="Symbol" pitchFamily="18" charset="2"/>
              </a:rPr>
              <a:t>   r</a:t>
            </a:r>
            <a:r>
              <a:rPr kumimoji="1" lang="en-US" sz="2000" baseline="-25000" dirty="0" smtClean="0">
                <a:sym typeface="Symbol" pitchFamily="18" charset="2"/>
              </a:rPr>
              <a:t>3</a:t>
            </a:r>
            <a:r>
              <a:rPr kumimoji="1" lang="en-US" sz="2000" dirty="0" smtClean="0">
                <a:sym typeface="Symbol" pitchFamily="18" charset="2"/>
              </a:rPr>
              <a:t> </a:t>
            </a:r>
            <a:r>
              <a:rPr kumimoji="1" lang="en-US" sz="2000" dirty="0">
                <a:sym typeface="Symbol" pitchFamily="18" charset="2"/>
              </a:rPr>
              <a:t> </a:t>
            </a:r>
            <a:r>
              <a:rPr kumimoji="1" lang="en-US" sz="2000" dirty="0">
                <a:ea typeface="Tahoma" pitchFamily="34" charset="0"/>
                <a:cs typeface="Tahoma" pitchFamily="34" charset="0"/>
                <a:sym typeface="Symbol" pitchFamily="18" charset="2"/>
              </a:rPr>
              <a:t> </a:t>
            </a:r>
            <a:r>
              <a:rPr kumimoji="1" lang="en-US" sz="2000" baseline="-25000" dirty="0" err="1" smtClean="0">
                <a:ea typeface="Tahoma" pitchFamily="34" charset="0"/>
                <a:cs typeface="Tahoma" pitchFamily="34" charset="0"/>
                <a:sym typeface="Symbol" pitchFamily="18" charset="2"/>
              </a:rPr>
              <a:t>ename</a:t>
            </a:r>
            <a:r>
              <a:rPr kumimoji="1" lang="en-US" sz="2000" baseline="-25000" dirty="0" smtClean="0">
                <a:ea typeface="Tahoma" pitchFamily="34" charset="0"/>
                <a:cs typeface="Tahoma" pitchFamily="34" charset="0"/>
                <a:sym typeface="Symbol" pitchFamily="18" charset="2"/>
              </a:rPr>
              <a:t> </a:t>
            </a:r>
            <a:r>
              <a:rPr kumimoji="1" lang="en-US" sz="2000" dirty="0" smtClean="0">
                <a:sym typeface="Symbol" pitchFamily="18" charset="2"/>
              </a:rPr>
              <a:t>(</a:t>
            </a:r>
            <a:r>
              <a:rPr kumimoji="1" lang="en-US" sz="2000" dirty="0">
                <a:sym typeface="Symbol" pitchFamily="18" charset="2"/>
              </a:rPr>
              <a:t>r</a:t>
            </a:r>
            <a:r>
              <a:rPr kumimoji="1" lang="en-US" sz="2000" baseline="-25000" dirty="0">
                <a:sym typeface="Symbol" pitchFamily="18" charset="2"/>
              </a:rPr>
              <a:t>3</a:t>
            </a:r>
            <a:r>
              <a:rPr kumimoji="1" lang="en-US" sz="2000" dirty="0" smtClean="0">
                <a:sym typeface="Symbol" pitchFamily="18" charset="2"/>
              </a:rPr>
              <a:t> </a:t>
            </a:r>
            <a:r>
              <a:rPr lang="en-IN" sz="2000" dirty="0"/>
              <a:t>⨝ </a:t>
            </a:r>
            <a:r>
              <a:rPr kumimoji="1" lang="en-US" sz="2000" dirty="0" err="1">
                <a:sym typeface="Symbol" pitchFamily="18" charset="2"/>
              </a:rPr>
              <a:t>emp</a:t>
            </a:r>
            <a:r>
              <a:rPr kumimoji="1" lang="en-US" sz="2000" dirty="0" smtClean="0">
                <a:sym typeface="Symbol" pitchFamily="18" charset="2"/>
              </a:rPr>
              <a:t>)</a:t>
            </a:r>
            <a:r>
              <a:rPr kumimoji="1" lang="en-US" sz="2000" baseline="-25000" dirty="0">
                <a:sym typeface="Symbol" pitchFamily="18" charset="2"/>
              </a:rPr>
              <a:t>	</a:t>
            </a:r>
            <a:r>
              <a:rPr kumimoji="1" lang="en-US" sz="2000" dirty="0" smtClean="0">
                <a:sym typeface="Symbol" pitchFamily="18" charset="2"/>
              </a:rPr>
              <a:t>      </a:t>
            </a:r>
            <a:r>
              <a:rPr kumimoji="1" lang="en-US" sz="2000" dirty="0" smtClean="0">
                <a:solidFill>
                  <a:schemeClr val="tx2"/>
                </a:solidFill>
                <a:sym typeface="Symbol" pitchFamily="18" charset="2"/>
              </a:rPr>
              <a:t>- emp. names.</a:t>
            </a:r>
            <a:endParaRPr kumimoji="1" lang="en-US" sz="2000" dirty="0">
              <a:solidFill>
                <a:schemeClr val="tx2"/>
              </a:solidFill>
              <a:sym typeface="Symbol" pitchFamily="18" charset="2"/>
            </a:endParaRPr>
          </a:p>
        </p:txBody>
      </p:sp>
    </p:spTree>
    <p:extLst>
      <p:ext uri="{BB962C8B-B14F-4D97-AF65-F5344CB8AC3E}">
        <p14:creationId xmlns:p14="http://schemas.microsoft.com/office/powerpoint/2010/main" val="355703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41</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Null values</a:t>
            </a:r>
            <a:endParaRPr lang="en-IN" sz="2800" b="1" dirty="0">
              <a:latin typeface="+mn-lt"/>
              <a:ea typeface="Tahoma" pitchFamily="34" charset="0"/>
              <a:cs typeface="Tahoma" pitchFamily="34" charset="0"/>
            </a:endParaRPr>
          </a:p>
        </p:txBody>
      </p:sp>
      <p:sp>
        <p:nvSpPr>
          <p:cNvPr id="2" name="Rectangle 1"/>
          <p:cNvSpPr/>
          <p:nvPr/>
        </p:nvSpPr>
        <p:spPr>
          <a:xfrm>
            <a:off x="685800" y="1524000"/>
            <a:ext cx="7467600" cy="4967514"/>
          </a:xfrm>
          <a:prstGeom prst="rect">
            <a:avLst/>
          </a:prstGeom>
        </p:spPr>
        <p:txBody>
          <a:bodyPr wrap="square">
            <a:spAutoFit/>
          </a:bodyPr>
          <a:lstStyle/>
          <a:p>
            <a:pPr marL="342900" indent="-342900">
              <a:lnSpc>
                <a:spcPct val="120000"/>
              </a:lnSpc>
              <a:buFont typeface="Wingdings" pitchFamily="2" charset="2"/>
              <a:buChar char="Ø"/>
            </a:pPr>
            <a:r>
              <a:rPr lang="en-US" sz="2400" dirty="0"/>
              <a:t>It is possible for tuples to have a null value, denoted by </a:t>
            </a:r>
            <a:r>
              <a:rPr lang="en-US" sz="2400" i="1" dirty="0"/>
              <a:t>null</a:t>
            </a:r>
            <a:r>
              <a:rPr lang="en-US" sz="2400" dirty="0"/>
              <a:t>, for some of their attributes</a:t>
            </a:r>
          </a:p>
          <a:p>
            <a:pPr marL="342900" indent="-342900">
              <a:lnSpc>
                <a:spcPct val="120000"/>
              </a:lnSpc>
              <a:buFont typeface="Wingdings" pitchFamily="2" charset="2"/>
              <a:buChar char="Ø"/>
            </a:pPr>
            <a:r>
              <a:rPr lang="en-US" sz="2400" i="1" dirty="0"/>
              <a:t>null</a:t>
            </a:r>
            <a:r>
              <a:rPr lang="en-US" sz="2400" dirty="0"/>
              <a:t> signifies an unknown value or that a value does not exist.</a:t>
            </a:r>
          </a:p>
          <a:p>
            <a:pPr marL="342900" indent="-342900">
              <a:lnSpc>
                <a:spcPct val="120000"/>
              </a:lnSpc>
              <a:buFont typeface="Wingdings" pitchFamily="2" charset="2"/>
              <a:buChar char="Ø"/>
            </a:pPr>
            <a:r>
              <a:rPr lang="en-US" sz="2400" dirty="0"/>
              <a:t>The result of any arithmetic expression involving </a:t>
            </a:r>
            <a:r>
              <a:rPr lang="en-US" sz="2400" i="1" dirty="0"/>
              <a:t>null</a:t>
            </a:r>
            <a:r>
              <a:rPr lang="en-US" sz="2400" dirty="0"/>
              <a:t> is </a:t>
            </a:r>
            <a:r>
              <a:rPr lang="en-US" sz="2400" i="1" dirty="0"/>
              <a:t>null.</a:t>
            </a:r>
          </a:p>
          <a:p>
            <a:pPr marL="342900" indent="-342900">
              <a:lnSpc>
                <a:spcPct val="120000"/>
              </a:lnSpc>
              <a:buFont typeface="Wingdings" pitchFamily="2" charset="2"/>
              <a:buChar char="Ø"/>
            </a:pPr>
            <a:r>
              <a:rPr lang="en-US" sz="2400" dirty="0"/>
              <a:t>Aggregate functions simply ignore null values (as in SQL)</a:t>
            </a:r>
          </a:p>
          <a:p>
            <a:pPr marL="342900" indent="-342900">
              <a:lnSpc>
                <a:spcPct val="120000"/>
              </a:lnSpc>
              <a:buFont typeface="Wingdings" pitchFamily="2" charset="2"/>
              <a:buChar char="Ø"/>
            </a:pPr>
            <a:r>
              <a:rPr lang="en-US" sz="2400" dirty="0"/>
              <a:t>For duplicate elimination and grouping, null is treated like any other value, and two nulls are assumed to be  the same (as in SQL)</a:t>
            </a:r>
          </a:p>
        </p:txBody>
      </p:sp>
    </p:spTree>
    <p:extLst>
      <p:ext uri="{BB962C8B-B14F-4D97-AF65-F5344CB8AC3E}">
        <p14:creationId xmlns:p14="http://schemas.microsoft.com/office/powerpoint/2010/main" val="1674881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42</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ea typeface="Tahoma" pitchFamily="34" charset="0"/>
                <a:cs typeface="Tahoma" pitchFamily="34" charset="0"/>
              </a:rPr>
              <a:t>Null values</a:t>
            </a:r>
            <a:endParaRPr lang="en-IN" sz="2800" b="1" dirty="0">
              <a:latin typeface="+mn-lt"/>
              <a:ea typeface="Tahoma" pitchFamily="34" charset="0"/>
              <a:cs typeface="Tahoma" pitchFamily="34" charset="0"/>
            </a:endParaRPr>
          </a:p>
        </p:txBody>
      </p:sp>
      <p:sp>
        <p:nvSpPr>
          <p:cNvPr id="2" name="Rectangle 1"/>
          <p:cNvSpPr/>
          <p:nvPr/>
        </p:nvSpPr>
        <p:spPr>
          <a:xfrm>
            <a:off x="662940" y="1371600"/>
            <a:ext cx="7467600" cy="5324535"/>
          </a:xfrm>
          <a:prstGeom prst="rect">
            <a:avLst/>
          </a:prstGeom>
        </p:spPr>
        <p:txBody>
          <a:bodyPr wrap="square">
            <a:spAutoFit/>
          </a:bodyPr>
          <a:lstStyle/>
          <a:p>
            <a:pPr marL="342900" indent="-342900">
              <a:buFont typeface="Wingdings" pitchFamily="2" charset="2"/>
              <a:buChar char="Ø"/>
            </a:pPr>
            <a:r>
              <a:rPr lang="en-US" sz="2000" dirty="0"/>
              <a:t>Comparisons with null values return the special truth value: </a:t>
            </a:r>
            <a:r>
              <a:rPr lang="en-US" sz="2000" i="1" dirty="0"/>
              <a:t>unknown</a:t>
            </a:r>
          </a:p>
          <a:p>
            <a:pPr marL="800100" lvl="1" indent="-342900">
              <a:buClr>
                <a:schemeClr val="tx2"/>
              </a:buClr>
              <a:buFont typeface="Wingdings" pitchFamily="2" charset="2"/>
              <a:buChar char="§"/>
            </a:pPr>
            <a:r>
              <a:rPr lang="en-US" sz="2000" dirty="0"/>
              <a:t>If </a:t>
            </a:r>
            <a:r>
              <a:rPr lang="en-US" sz="2000" i="1" dirty="0"/>
              <a:t>false</a:t>
            </a:r>
            <a:r>
              <a:rPr lang="en-US" sz="2000" dirty="0"/>
              <a:t> was used instead of </a:t>
            </a:r>
            <a:r>
              <a:rPr lang="en-US" sz="2000" i="1" dirty="0"/>
              <a:t>unknown</a:t>
            </a:r>
            <a:r>
              <a:rPr lang="en-US" sz="2000" dirty="0"/>
              <a:t>, then </a:t>
            </a:r>
            <a:r>
              <a:rPr lang="en-US" sz="2000" i="1" dirty="0" smtClean="0"/>
              <a:t>not </a:t>
            </a:r>
            <a:r>
              <a:rPr lang="en-US" sz="2000" i="1" dirty="0"/>
              <a:t>(A &lt; 5)</a:t>
            </a:r>
            <a:r>
              <a:rPr lang="en-US" sz="2000" dirty="0"/>
              <a:t> </a:t>
            </a:r>
            <a:br>
              <a:rPr lang="en-US" sz="2000" dirty="0"/>
            </a:br>
            <a:r>
              <a:rPr lang="en-US" sz="2000" dirty="0"/>
              <a:t>               would not be equivalent to </a:t>
            </a:r>
            <a:r>
              <a:rPr lang="en-US" sz="2000" i="1" dirty="0" smtClean="0"/>
              <a:t>A </a:t>
            </a:r>
            <a:r>
              <a:rPr lang="en-US" sz="2000" i="1" dirty="0"/>
              <a:t>&gt;= 5</a:t>
            </a:r>
          </a:p>
          <a:p>
            <a:pPr marL="342900" indent="-342900">
              <a:buFont typeface="Wingdings" pitchFamily="2" charset="2"/>
              <a:buChar char="Ø"/>
            </a:pPr>
            <a:r>
              <a:rPr lang="en-US" sz="2000" dirty="0"/>
              <a:t>Three-valued logic using the truth value </a:t>
            </a:r>
            <a:r>
              <a:rPr lang="en-US" sz="2000" i="1" dirty="0"/>
              <a:t>unknown</a:t>
            </a:r>
            <a:r>
              <a:rPr lang="en-US" sz="2000" dirty="0"/>
              <a:t>:</a:t>
            </a:r>
          </a:p>
          <a:p>
            <a:pPr marL="800100" lvl="1" indent="-342900">
              <a:buClr>
                <a:schemeClr val="tx2"/>
              </a:buClr>
              <a:buFont typeface="Wingdings" pitchFamily="2" charset="2"/>
              <a:buChar char="§"/>
            </a:pPr>
            <a:r>
              <a:rPr lang="en-US" sz="2000" dirty="0"/>
              <a:t>OR: (</a:t>
            </a:r>
            <a:r>
              <a:rPr lang="en-US" sz="2000" i="1" dirty="0"/>
              <a:t>unknown</a:t>
            </a:r>
            <a:r>
              <a:rPr lang="en-US" sz="2000" dirty="0"/>
              <a:t> </a:t>
            </a:r>
            <a:r>
              <a:rPr lang="en-US" sz="2000" b="1" dirty="0"/>
              <a:t>or</a:t>
            </a:r>
            <a:r>
              <a:rPr lang="en-US" sz="2000" dirty="0"/>
              <a:t> </a:t>
            </a:r>
            <a:r>
              <a:rPr lang="en-US" sz="2000" i="1" dirty="0"/>
              <a:t>true</a:t>
            </a:r>
            <a:r>
              <a:rPr lang="en-US" sz="2000" dirty="0"/>
              <a:t>)         </a:t>
            </a:r>
            <a:r>
              <a:rPr lang="en-US" sz="2000" dirty="0" smtClean="0"/>
              <a:t>	= </a:t>
            </a:r>
            <a:r>
              <a:rPr lang="en-US" sz="2000" dirty="0"/>
              <a:t>true, </a:t>
            </a:r>
            <a:endParaRPr lang="en-US" sz="2000" dirty="0" smtClean="0"/>
          </a:p>
          <a:p>
            <a:pPr lvl="1">
              <a:buClr>
                <a:schemeClr val="tx2"/>
              </a:buClr>
            </a:pPr>
            <a:r>
              <a:rPr lang="en-US" sz="2000" dirty="0" smtClean="0"/>
              <a:t>       </a:t>
            </a:r>
            <a:r>
              <a:rPr lang="en-US" sz="2000" dirty="0"/>
              <a:t>(unknown </a:t>
            </a:r>
            <a:r>
              <a:rPr lang="en-US" sz="2000" b="1" dirty="0"/>
              <a:t>or</a:t>
            </a:r>
            <a:r>
              <a:rPr lang="en-US" sz="2000" dirty="0"/>
              <a:t> false)        </a:t>
            </a:r>
            <a:r>
              <a:rPr lang="en-US" sz="2000" dirty="0" smtClean="0"/>
              <a:t>	= unknown</a:t>
            </a:r>
          </a:p>
          <a:p>
            <a:pPr lvl="1">
              <a:buClr>
                <a:schemeClr val="tx2"/>
              </a:buClr>
            </a:pPr>
            <a:r>
              <a:rPr lang="en-US" sz="2000" dirty="0" smtClean="0"/>
              <a:t>       </a:t>
            </a:r>
            <a:r>
              <a:rPr lang="en-US" sz="2000" dirty="0"/>
              <a:t>(unknown </a:t>
            </a:r>
            <a:r>
              <a:rPr lang="en-US" sz="2000" b="1" dirty="0"/>
              <a:t>or</a:t>
            </a:r>
            <a:r>
              <a:rPr lang="en-US" sz="2000" dirty="0"/>
              <a:t> unknown) </a:t>
            </a:r>
            <a:r>
              <a:rPr lang="en-US" sz="2000" dirty="0" smtClean="0"/>
              <a:t>	= </a:t>
            </a:r>
            <a:r>
              <a:rPr lang="en-US" sz="2000" dirty="0"/>
              <a:t>unknown</a:t>
            </a:r>
          </a:p>
          <a:p>
            <a:pPr marL="800100" lvl="1" indent="-342900">
              <a:buClr>
                <a:schemeClr val="tx2"/>
              </a:buClr>
              <a:buFont typeface="Wingdings" pitchFamily="2" charset="2"/>
              <a:buChar char="§"/>
            </a:pPr>
            <a:r>
              <a:rPr lang="en-US" sz="2000" dirty="0"/>
              <a:t>AND:   (true</a:t>
            </a:r>
            <a:r>
              <a:rPr lang="en-US" sz="2000" b="1" dirty="0"/>
              <a:t> and </a:t>
            </a:r>
            <a:r>
              <a:rPr lang="en-US" sz="2000" dirty="0"/>
              <a:t>unknown)     </a:t>
            </a:r>
            <a:r>
              <a:rPr lang="en-US" sz="2000" dirty="0" smtClean="0"/>
              <a:t> 	= </a:t>
            </a:r>
            <a:r>
              <a:rPr lang="en-US" sz="2000" dirty="0"/>
              <a:t>unknown,  </a:t>
            </a:r>
            <a:endParaRPr lang="en-US" sz="2000" dirty="0" smtClean="0"/>
          </a:p>
          <a:p>
            <a:pPr lvl="1">
              <a:buClr>
                <a:schemeClr val="tx2"/>
              </a:buClr>
            </a:pPr>
            <a:r>
              <a:rPr lang="en-US" sz="2000" dirty="0" smtClean="0"/>
              <a:t>           </a:t>
            </a:r>
            <a:r>
              <a:rPr lang="en-US" sz="2000" dirty="0"/>
              <a:t>(false</a:t>
            </a:r>
            <a:r>
              <a:rPr lang="en-US" sz="2000" b="1" dirty="0"/>
              <a:t> and </a:t>
            </a:r>
            <a:r>
              <a:rPr lang="en-US" sz="2000" dirty="0"/>
              <a:t>unknown)       </a:t>
            </a:r>
            <a:r>
              <a:rPr lang="en-US" sz="2000" dirty="0" smtClean="0"/>
              <a:t>= </a:t>
            </a:r>
            <a:r>
              <a:rPr lang="en-US" sz="2000" dirty="0"/>
              <a:t>false</a:t>
            </a:r>
            <a:r>
              <a:rPr lang="en-US" sz="2000" dirty="0" smtClean="0"/>
              <a:t>,</a:t>
            </a:r>
          </a:p>
          <a:p>
            <a:pPr lvl="1">
              <a:buClr>
                <a:schemeClr val="tx2"/>
              </a:buClr>
            </a:pPr>
            <a:r>
              <a:rPr lang="en-US" sz="2000" dirty="0" smtClean="0"/>
              <a:t>           </a:t>
            </a:r>
            <a:r>
              <a:rPr lang="en-US" sz="2000" dirty="0"/>
              <a:t>(unknown </a:t>
            </a:r>
            <a:r>
              <a:rPr lang="en-US" sz="2000" b="1" dirty="0"/>
              <a:t>and</a:t>
            </a:r>
            <a:r>
              <a:rPr lang="en-US" sz="2000" dirty="0"/>
              <a:t> unknown</a:t>
            </a:r>
            <a:r>
              <a:rPr lang="en-US" sz="2000" dirty="0" smtClean="0"/>
              <a:t>)	= unknown</a:t>
            </a:r>
            <a:endParaRPr lang="en-US" sz="2000" dirty="0"/>
          </a:p>
          <a:p>
            <a:pPr marL="800100" lvl="1" indent="-342900">
              <a:buClr>
                <a:schemeClr val="tx2"/>
              </a:buClr>
              <a:buFont typeface="Wingdings" pitchFamily="2" charset="2"/>
              <a:buChar char="§"/>
            </a:pPr>
            <a:r>
              <a:rPr lang="en-US" sz="2000" dirty="0"/>
              <a:t>NOT:  (</a:t>
            </a:r>
            <a:r>
              <a:rPr lang="en-US" sz="2000" b="1" dirty="0"/>
              <a:t>not</a:t>
            </a:r>
            <a:r>
              <a:rPr lang="en-US" sz="2000" dirty="0"/>
              <a:t> unknown) </a:t>
            </a:r>
            <a:r>
              <a:rPr lang="en-US" sz="2000" dirty="0" smtClean="0"/>
              <a:t>		= </a:t>
            </a:r>
            <a:r>
              <a:rPr lang="en-US" sz="2000" dirty="0"/>
              <a:t>unknown</a:t>
            </a:r>
          </a:p>
          <a:p>
            <a:pPr marL="800100" lvl="1" indent="-342900">
              <a:buClr>
                <a:schemeClr val="tx2"/>
              </a:buClr>
              <a:buFont typeface="Wingdings" pitchFamily="2" charset="2"/>
              <a:buChar char="§"/>
            </a:pPr>
            <a:r>
              <a:rPr lang="en-US" sz="2000" dirty="0"/>
              <a:t>In SQL “P</a:t>
            </a:r>
            <a:r>
              <a:rPr lang="en-US" sz="2000" b="1" dirty="0"/>
              <a:t> is unknown</a:t>
            </a:r>
            <a:r>
              <a:rPr lang="en-US" sz="2000" dirty="0"/>
              <a:t>”</a:t>
            </a:r>
            <a:r>
              <a:rPr lang="en-US" sz="2000" b="1" dirty="0"/>
              <a:t> </a:t>
            </a:r>
            <a:r>
              <a:rPr lang="en-US" sz="2000" dirty="0"/>
              <a:t>evaluates to true if predicate </a:t>
            </a:r>
            <a:r>
              <a:rPr lang="en-US" sz="2000" i="1" dirty="0"/>
              <a:t>P</a:t>
            </a:r>
            <a:r>
              <a:rPr lang="en-US" sz="2000" dirty="0"/>
              <a:t> evaluates to </a:t>
            </a:r>
            <a:r>
              <a:rPr lang="en-US" sz="2000" i="1" dirty="0"/>
              <a:t>unknown</a:t>
            </a:r>
          </a:p>
          <a:p>
            <a:pPr marL="342900" indent="-342900">
              <a:buFont typeface="Wingdings" pitchFamily="2" charset="2"/>
              <a:buChar char="Ø"/>
            </a:pPr>
            <a:r>
              <a:rPr lang="en-US" sz="2000" dirty="0"/>
              <a:t>Result of select</a:t>
            </a:r>
            <a:r>
              <a:rPr lang="en-US" sz="2000" b="1" dirty="0"/>
              <a:t> </a:t>
            </a:r>
            <a:r>
              <a:rPr lang="en-US" sz="2000" dirty="0"/>
              <a:t> predicate is treated as </a:t>
            </a:r>
            <a:r>
              <a:rPr lang="en-US" sz="2000" i="1" dirty="0"/>
              <a:t>false </a:t>
            </a:r>
            <a:r>
              <a:rPr lang="en-US" sz="2000" dirty="0"/>
              <a:t>if it evaluates to </a:t>
            </a:r>
            <a:r>
              <a:rPr lang="en-US" sz="2000" i="1" dirty="0" smtClean="0"/>
              <a:t>unknown</a:t>
            </a:r>
          </a:p>
          <a:p>
            <a:pPr marL="342900" indent="-342900">
              <a:buFont typeface="Wingdings" pitchFamily="2" charset="2"/>
              <a:buChar char="Ø"/>
            </a:pPr>
            <a:endParaRPr lang="en-US" sz="2000" dirty="0"/>
          </a:p>
        </p:txBody>
      </p:sp>
    </p:spTree>
    <p:extLst>
      <p:ext uri="{BB962C8B-B14F-4D97-AF65-F5344CB8AC3E}">
        <p14:creationId xmlns:p14="http://schemas.microsoft.com/office/powerpoint/2010/main" val="14773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43</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smtClean="0">
                <a:latin typeface="+mn-lt"/>
                <a:ea typeface="Tahoma" pitchFamily="34" charset="0"/>
                <a:cs typeface="Tahoma" pitchFamily="34" charset="0"/>
              </a:rPr>
              <a:t>Codd’s</a:t>
            </a:r>
            <a:r>
              <a:rPr lang="en-IN" sz="2800" b="1" dirty="0" smtClean="0">
                <a:latin typeface="+mn-lt"/>
                <a:ea typeface="Tahoma" pitchFamily="34" charset="0"/>
                <a:cs typeface="Tahoma" pitchFamily="34" charset="0"/>
              </a:rPr>
              <a:t> rules</a:t>
            </a:r>
            <a:endParaRPr lang="en-IN" sz="2800" b="1" dirty="0">
              <a:latin typeface="+mn-lt"/>
              <a:ea typeface="Tahoma" pitchFamily="34" charset="0"/>
              <a:cs typeface="Tahoma" pitchFamily="34" charset="0"/>
            </a:endParaRPr>
          </a:p>
        </p:txBody>
      </p:sp>
      <p:sp>
        <p:nvSpPr>
          <p:cNvPr id="6" name="Rectangle 5"/>
          <p:cNvSpPr/>
          <p:nvPr/>
        </p:nvSpPr>
        <p:spPr>
          <a:xfrm>
            <a:off x="5577840" y="1828800"/>
            <a:ext cx="3108960" cy="4524315"/>
          </a:xfrm>
          <a:prstGeom prst="rect">
            <a:avLst/>
          </a:prstGeom>
        </p:spPr>
        <p:txBody>
          <a:bodyPr wrap="square">
            <a:spAutoFit/>
          </a:bodyPr>
          <a:lstStyle/>
          <a:p>
            <a:pPr marL="342900" indent="-342900">
              <a:buFont typeface="Wingdings" pitchFamily="2" charset="2"/>
              <a:buChar char="Ø"/>
            </a:pPr>
            <a:r>
              <a:rPr lang="en-IN" sz="1600" b="1" dirty="0">
                <a:solidFill>
                  <a:srgbClr val="FF0000"/>
                </a:solidFill>
              </a:rPr>
              <a:t>Dr Edgar F. </a:t>
            </a:r>
            <a:r>
              <a:rPr lang="en-IN" sz="1600" b="1" dirty="0" err="1">
                <a:solidFill>
                  <a:srgbClr val="FF0000"/>
                </a:solidFill>
              </a:rPr>
              <a:t>Codd</a:t>
            </a:r>
            <a:r>
              <a:rPr lang="en-IN" sz="1600" dirty="0"/>
              <a:t>, after his extensive research on the Relational Model of database systems, came up with twelve rules of his own, which according to him, a database must obey in order to be regarded as a true relational database</a:t>
            </a:r>
            <a:r>
              <a:rPr lang="en-IN" sz="1600" dirty="0" smtClean="0"/>
              <a:t>.</a:t>
            </a:r>
          </a:p>
          <a:p>
            <a:pPr marL="342900" indent="-342900">
              <a:buFont typeface="Wingdings" pitchFamily="2" charset="2"/>
              <a:buChar char="Ø"/>
            </a:pPr>
            <a:endParaRPr lang="en-IN" sz="1600" dirty="0"/>
          </a:p>
          <a:p>
            <a:pPr marL="342900" indent="-342900">
              <a:buFont typeface="Wingdings" pitchFamily="2" charset="2"/>
              <a:buChar char="Ø"/>
            </a:pPr>
            <a:r>
              <a:rPr lang="en-IN" sz="1600" dirty="0"/>
              <a:t>These rules can be applied on any database system that manages stored data using only its relational capabilities. This is a foundation rule, which acts as a base for all the other rules</a:t>
            </a:r>
            <a:r>
              <a:rPr lang="en-IN" sz="1600" dirty="0" smtClean="0"/>
              <a:t>.</a:t>
            </a:r>
            <a:endParaRPr lang="en-IN" sz="1600" dirty="0"/>
          </a:p>
        </p:txBody>
      </p:sp>
      <p:pic>
        <p:nvPicPr>
          <p:cNvPr id="34818" name="Picture 2" descr="Codd's Rules in DBMS » PREP IN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5181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533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44</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smtClean="0">
                <a:latin typeface="+mn-lt"/>
                <a:ea typeface="Tahoma" pitchFamily="34" charset="0"/>
                <a:cs typeface="Tahoma" pitchFamily="34" charset="0"/>
              </a:rPr>
              <a:t>Codd’s</a:t>
            </a:r>
            <a:r>
              <a:rPr lang="en-IN" sz="2800" b="1" dirty="0" smtClean="0">
                <a:latin typeface="+mn-lt"/>
                <a:ea typeface="Tahoma" pitchFamily="34" charset="0"/>
                <a:cs typeface="Tahoma" pitchFamily="34" charset="0"/>
              </a:rPr>
              <a:t> rules</a:t>
            </a:r>
            <a:endParaRPr lang="en-IN" sz="2800" b="1" dirty="0">
              <a:latin typeface="+mn-lt"/>
              <a:ea typeface="Tahoma" pitchFamily="34" charset="0"/>
              <a:cs typeface="Tahoma" pitchFamily="34" charset="0"/>
            </a:endParaRPr>
          </a:p>
        </p:txBody>
      </p:sp>
      <p:sp>
        <p:nvSpPr>
          <p:cNvPr id="6" name="Rectangle 5"/>
          <p:cNvSpPr/>
          <p:nvPr/>
        </p:nvSpPr>
        <p:spPr>
          <a:xfrm>
            <a:off x="685800" y="1600200"/>
            <a:ext cx="7772400" cy="4401205"/>
          </a:xfrm>
          <a:prstGeom prst="rect">
            <a:avLst/>
          </a:prstGeom>
        </p:spPr>
        <p:txBody>
          <a:bodyPr wrap="square">
            <a:spAutoFit/>
          </a:bodyPr>
          <a:lstStyle/>
          <a:p>
            <a:r>
              <a:rPr lang="en-IN" sz="2000" b="1" dirty="0">
                <a:solidFill>
                  <a:schemeClr val="accent2"/>
                </a:solidFill>
              </a:rPr>
              <a:t>Rule </a:t>
            </a:r>
            <a:r>
              <a:rPr lang="en-IN" sz="2000" b="1" dirty="0" smtClean="0">
                <a:solidFill>
                  <a:schemeClr val="accent2"/>
                </a:solidFill>
              </a:rPr>
              <a:t>0: Foundation </a:t>
            </a:r>
            <a:r>
              <a:rPr lang="en-IN" sz="2000" b="1" dirty="0">
                <a:solidFill>
                  <a:schemeClr val="accent2"/>
                </a:solidFill>
              </a:rPr>
              <a:t>Rule</a:t>
            </a:r>
          </a:p>
          <a:p>
            <a:r>
              <a:rPr lang="en-IN" sz="2000" dirty="0"/>
              <a:t>For any system that is advertised as, or claimed to be, a relational data base management system, that system must be able to manage data bases entirely through its </a:t>
            </a:r>
            <a:r>
              <a:rPr lang="en-IN" sz="2000" dirty="0" smtClean="0"/>
              <a:t>relational.</a:t>
            </a:r>
          </a:p>
          <a:p>
            <a:endParaRPr lang="en-IN" sz="2000" dirty="0" smtClean="0"/>
          </a:p>
          <a:p>
            <a:pPr marL="457200" indent="-457200">
              <a:buFont typeface="+mj-lt"/>
              <a:buAutoNum type="arabicPeriod"/>
            </a:pPr>
            <a:r>
              <a:rPr lang="en-IN" sz="2000" b="1" dirty="0" smtClean="0">
                <a:solidFill>
                  <a:schemeClr val="accent2"/>
                </a:solidFill>
              </a:rPr>
              <a:t>Rule 1: Information Rule</a:t>
            </a:r>
          </a:p>
          <a:p>
            <a:pPr lvl="1"/>
            <a:r>
              <a:rPr lang="en-IN" sz="2000" dirty="0" smtClean="0"/>
              <a:t>The </a:t>
            </a:r>
            <a:r>
              <a:rPr lang="en-IN" sz="2000" dirty="0"/>
              <a:t>data stored in a database, may it be user data or metadata, must be a value of some table cell. Everything in a database must be stored in a table format.</a:t>
            </a:r>
          </a:p>
          <a:p>
            <a:pPr marL="457200" indent="-457200">
              <a:buFont typeface="+mj-lt"/>
              <a:buAutoNum type="arabicPeriod"/>
            </a:pPr>
            <a:r>
              <a:rPr lang="en-IN" sz="2000" b="1" dirty="0">
                <a:solidFill>
                  <a:schemeClr val="accent2"/>
                </a:solidFill>
              </a:rPr>
              <a:t>Rule 2: Guaranteed Access Rule</a:t>
            </a:r>
          </a:p>
          <a:p>
            <a:pPr lvl="1"/>
            <a:r>
              <a:rPr lang="en-IN" sz="2000" dirty="0"/>
              <a:t>Every single data element (value) is guaranteed to be accessible logically with a combination of table-name, primary-key (row value), and attribute-name (column value). No other means, such as pointers, can be used to access data</a:t>
            </a:r>
            <a:r>
              <a:rPr lang="en-IN" sz="2000" dirty="0" smtClean="0"/>
              <a:t>.</a:t>
            </a:r>
            <a:endParaRPr lang="en-IN" sz="2000" dirty="0"/>
          </a:p>
        </p:txBody>
      </p:sp>
    </p:spTree>
    <p:extLst>
      <p:ext uri="{BB962C8B-B14F-4D97-AF65-F5344CB8AC3E}">
        <p14:creationId xmlns:p14="http://schemas.microsoft.com/office/powerpoint/2010/main" val="2718235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45</a:t>
            </a:fld>
            <a:endParaRPr lang="en-US"/>
          </a:p>
        </p:txBody>
      </p:sp>
      <p:sp>
        <p:nvSpPr>
          <p:cNvPr id="3" name="Rectangle 2"/>
          <p:cNvSpPr/>
          <p:nvPr/>
        </p:nvSpPr>
        <p:spPr>
          <a:xfrm>
            <a:off x="457200" y="1600200"/>
            <a:ext cx="8077200" cy="4524315"/>
          </a:xfrm>
          <a:prstGeom prst="rect">
            <a:avLst/>
          </a:prstGeom>
        </p:spPr>
        <p:txBody>
          <a:bodyPr wrap="square">
            <a:spAutoFit/>
          </a:bodyPr>
          <a:lstStyle/>
          <a:p>
            <a:pPr marL="457200" indent="-457200">
              <a:buFont typeface="+mj-lt"/>
              <a:buAutoNum type="arabicPeriod" startAt="3"/>
            </a:pPr>
            <a:r>
              <a:rPr lang="en-IN" sz="1800" b="1" dirty="0" smtClean="0">
                <a:solidFill>
                  <a:schemeClr val="accent2"/>
                </a:solidFill>
              </a:rPr>
              <a:t>Rule </a:t>
            </a:r>
            <a:r>
              <a:rPr lang="en-IN" sz="1800" b="1" dirty="0">
                <a:solidFill>
                  <a:schemeClr val="accent2"/>
                </a:solidFill>
              </a:rPr>
              <a:t>3: Systematic Treatment of NULL Values</a:t>
            </a:r>
          </a:p>
          <a:p>
            <a:pPr lvl="1"/>
            <a:r>
              <a:rPr lang="en-IN" sz="1800" dirty="0"/>
              <a:t>The NULL values in a database must be given a systematic and uniform treatment. This is a very important rule because a NULL can be interpreted as one the following − data is missing, data is not known, or data is not applicable.</a:t>
            </a:r>
          </a:p>
          <a:p>
            <a:pPr marL="457200" indent="-457200">
              <a:buFont typeface="+mj-lt"/>
              <a:buAutoNum type="arabicPeriod" startAt="3"/>
            </a:pPr>
            <a:r>
              <a:rPr lang="en-IN" sz="1800" b="1" dirty="0">
                <a:solidFill>
                  <a:schemeClr val="accent2"/>
                </a:solidFill>
              </a:rPr>
              <a:t>Rule 4: Active Online </a:t>
            </a:r>
            <a:r>
              <a:rPr lang="en-IN" sz="1800" b="1" dirty="0" err="1">
                <a:solidFill>
                  <a:schemeClr val="accent2"/>
                </a:solidFill>
              </a:rPr>
              <a:t>Catalog</a:t>
            </a:r>
            <a:endParaRPr lang="en-IN" sz="1800" b="1" dirty="0">
              <a:solidFill>
                <a:schemeClr val="accent2"/>
              </a:solidFill>
            </a:endParaRPr>
          </a:p>
          <a:p>
            <a:pPr lvl="1"/>
            <a:r>
              <a:rPr lang="en-IN" sz="1800" dirty="0"/>
              <a:t>The structure description of the entire database must be stored in an online </a:t>
            </a:r>
            <a:r>
              <a:rPr lang="en-IN" sz="1800" dirty="0" err="1"/>
              <a:t>catalog</a:t>
            </a:r>
            <a:r>
              <a:rPr lang="en-IN" sz="1800" dirty="0"/>
              <a:t>, known as </a:t>
            </a:r>
            <a:r>
              <a:rPr lang="en-IN" sz="1800" b="1" dirty="0"/>
              <a:t>data dictionary</a:t>
            </a:r>
            <a:r>
              <a:rPr lang="en-IN" sz="1800" dirty="0"/>
              <a:t>, which can be accessed by authorized users. Users can use the same query language to access the </a:t>
            </a:r>
            <a:r>
              <a:rPr lang="en-IN" sz="1800" dirty="0" err="1"/>
              <a:t>catalog</a:t>
            </a:r>
            <a:r>
              <a:rPr lang="en-IN" sz="1800" dirty="0"/>
              <a:t> which they use to access the database itself.</a:t>
            </a:r>
          </a:p>
          <a:p>
            <a:pPr marL="457200" indent="-457200">
              <a:buFont typeface="+mj-lt"/>
              <a:buAutoNum type="arabicPeriod" startAt="3"/>
            </a:pPr>
            <a:r>
              <a:rPr lang="en-IN" sz="1800" b="1" dirty="0">
                <a:solidFill>
                  <a:schemeClr val="accent2"/>
                </a:solidFill>
              </a:rPr>
              <a:t>Rule 5: Comprehensive Data Sub-Language Rule</a:t>
            </a:r>
          </a:p>
          <a:p>
            <a:pPr lvl="1"/>
            <a:r>
              <a:rPr lang="en-IN" sz="1800" dirty="0"/>
              <a:t>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r>
              <a:rPr lang="en-IN" sz="1800" dirty="0" smtClean="0"/>
              <a:t>.(SQL)</a:t>
            </a:r>
            <a:endParaRPr lang="en-IN" sz="1800" dirty="0"/>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smtClean="0">
                <a:latin typeface="+mn-lt"/>
                <a:ea typeface="Tahoma" pitchFamily="34" charset="0"/>
                <a:cs typeface="Tahoma" pitchFamily="34" charset="0"/>
              </a:rPr>
              <a:t>Codd’s</a:t>
            </a:r>
            <a:r>
              <a:rPr lang="en-IN" sz="2800" b="1" dirty="0" smtClean="0">
                <a:latin typeface="+mn-lt"/>
                <a:ea typeface="Tahoma" pitchFamily="34" charset="0"/>
                <a:cs typeface="Tahoma" pitchFamily="34" charset="0"/>
              </a:rPr>
              <a:t> rules</a:t>
            </a:r>
            <a:endParaRPr lang="en-IN" sz="2800" b="1" dirty="0">
              <a:latin typeface="+mn-lt"/>
              <a:ea typeface="Tahoma" pitchFamily="34" charset="0"/>
              <a:cs typeface="Tahoma" pitchFamily="34" charset="0"/>
            </a:endParaRP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46</a:t>
            </a:fld>
            <a:endParaRPr lang="en-US"/>
          </a:p>
        </p:txBody>
      </p:sp>
      <p:sp>
        <p:nvSpPr>
          <p:cNvPr id="5" name="Rectangle 4"/>
          <p:cNvSpPr/>
          <p:nvPr/>
        </p:nvSpPr>
        <p:spPr>
          <a:xfrm>
            <a:off x="533400" y="1447800"/>
            <a:ext cx="7848600" cy="5078313"/>
          </a:xfrm>
          <a:prstGeom prst="rect">
            <a:avLst/>
          </a:prstGeom>
        </p:spPr>
        <p:txBody>
          <a:bodyPr wrap="square">
            <a:spAutoFit/>
          </a:bodyPr>
          <a:lstStyle/>
          <a:p>
            <a:pPr marL="457200" indent="-342900">
              <a:buFont typeface="+mj-lt"/>
              <a:buAutoNum type="arabicPeriod" startAt="6"/>
            </a:pPr>
            <a:r>
              <a:rPr lang="en-IN" sz="1800" b="1" dirty="0" smtClean="0">
                <a:solidFill>
                  <a:schemeClr val="accent2"/>
                </a:solidFill>
              </a:rPr>
              <a:t>Rule </a:t>
            </a:r>
            <a:r>
              <a:rPr lang="en-IN" sz="1800" b="1" dirty="0">
                <a:solidFill>
                  <a:schemeClr val="accent2"/>
                </a:solidFill>
              </a:rPr>
              <a:t>6: View Updating Rule</a:t>
            </a:r>
          </a:p>
          <a:p>
            <a:pPr lvl="1"/>
            <a:r>
              <a:rPr lang="en-IN" sz="1800" dirty="0"/>
              <a:t>All the views of a database, which can theoretically be updated, must also be updatable by the system.</a:t>
            </a:r>
          </a:p>
          <a:p>
            <a:pPr marL="457200" indent="-342900">
              <a:buFont typeface="+mj-lt"/>
              <a:buAutoNum type="arabicPeriod" startAt="6"/>
            </a:pPr>
            <a:r>
              <a:rPr lang="en-IN" sz="1800" b="1" dirty="0">
                <a:solidFill>
                  <a:schemeClr val="accent2"/>
                </a:solidFill>
              </a:rPr>
              <a:t>Rule 7: High-Level Insert, Update, and Delete Rule</a:t>
            </a:r>
          </a:p>
          <a:p>
            <a:pPr lvl="1"/>
            <a:r>
              <a:rPr lang="en-IN" sz="1800" dirty="0"/>
              <a:t>A database must support high-level insertion, </a:t>
            </a:r>
            <a:r>
              <a:rPr lang="en-IN" sz="1800" dirty="0" err="1"/>
              <a:t>updation</a:t>
            </a:r>
            <a:r>
              <a:rPr lang="en-IN" sz="1800" dirty="0"/>
              <a:t>, and deletion. This must not be limited to a single row, that is, it must also support union, intersection and minus operations to yield sets of data records.</a:t>
            </a:r>
          </a:p>
          <a:p>
            <a:pPr marL="457200" indent="-342900">
              <a:buFont typeface="+mj-lt"/>
              <a:buAutoNum type="arabicPeriod" startAt="6"/>
            </a:pPr>
            <a:r>
              <a:rPr lang="en-IN" sz="1800" b="1" dirty="0">
                <a:solidFill>
                  <a:schemeClr val="accent2"/>
                </a:solidFill>
              </a:rPr>
              <a:t>Rule 8: Physical Data Independence</a:t>
            </a:r>
          </a:p>
          <a:p>
            <a:pPr lvl="1"/>
            <a:r>
              <a:rPr lang="en-IN" sz="1800" dirty="0"/>
              <a:t>The data stored in a database must be independent of the applications that access the database. Any change in the physical structure of a database must not have any impact on how the data is being accessed by external applications</a:t>
            </a:r>
            <a:r>
              <a:rPr lang="en-IN" sz="1800" dirty="0" smtClean="0"/>
              <a:t>.</a:t>
            </a:r>
          </a:p>
          <a:p>
            <a:pPr marL="457200" indent="-342900">
              <a:buFont typeface="+mj-lt"/>
              <a:buAutoNum type="arabicPeriod" startAt="6"/>
            </a:pPr>
            <a:r>
              <a:rPr lang="en-IN" sz="1800" b="1" dirty="0">
                <a:solidFill>
                  <a:schemeClr val="accent2"/>
                </a:solidFill>
              </a:rPr>
              <a:t>Rule 9: Logical Data Independence</a:t>
            </a:r>
          </a:p>
          <a:p>
            <a:pPr lvl="1"/>
            <a:r>
              <a:rPr lang="en-IN" sz="1800" dirty="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r>
              <a:rPr lang="en-IN" sz="1800" dirty="0" smtClean="0"/>
              <a:t>.</a:t>
            </a:r>
            <a:endParaRPr lang="en-IN" sz="1800" dirty="0"/>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smtClean="0">
                <a:latin typeface="+mn-lt"/>
                <a:ea typeface="Tahoma" pitchFamily="34" charset="0"/>
                <a:cs typeface="Tahoma" pitchFamily="34" charset="0"/>
              </a:rPr>
              <a:t>Codd’s</a:t>
            </a:r>
            <a:r>
              <a:rPr lang="en-IN" sz="2800" b="1" dirty="0" smtClean="0">
                <a:latin typeface="+mn-lt"/>
                <a:ea typeface="Tahoma" pitchFamily="34" charset="0"/>
                <a:cs typeface="Tahoma" pitchFamily="34" charset="0"/>
              </a:rPr>
              <a:t> rules</a:t>
            </a:r>
            <a:endParaRPr lang="en-IN" sz="2800" b="1" dirty="0">
              <a:latin typeface="+mn-lt"/>
              <a:ea typeface="Tahoma" pitchFamily="34" charset="0"/>
              <a:cs typeface="Tahoma" pitchFamily="34" charset="0"/>
            </a:endParaRP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47</a:t>
            </a:fld>
            <a:endParaRPr lang="en-US"/>
          </a:p>
        </p:txBody>
      </p:sp>
      <p:sp>
        <p:nvSpPr>
          <p:cNvPr id="3" name="Rectangle 2"/>
          <p:cNvSpPr/>
          <p:nvPr/>
        </p:nvSpPr>
        <p:spPr>
          <a:xfrm>
            <a:off x="533400" y="1600200"/>
            <a:ext cx="7848600" cy="4801314"/>
          </a:xfrm>
          <a:prstGeom prst="rect">
            <a:avLst/>
          </a:prstGeom>
        </p:spPr>
        <p:txBody>
          <a:bodyPr wrap="square">
            <a:spAutoFit/>
          </a:bodyPr>
          <a:lstStyle/>
          <a:p>
            <a:pPr marL="457200" indent="-342900">
              <a:buFont typeface="+mj-lt"/>
              <a:buAutoNum type="arabicPeriod" startAt="10"/>
            </a:pPr>
            <a:r>
              <a:rPr lang="en-IN" sz="1800" b="1" dirty="0" smtClean="0">
                <a:solidFill>
                  <a:schemeClr val="accent2"/>
                </a:solidFill>
              </a:rPr>
              <a:t>Rule </a:t>
            </a:r>
            <a:r>
              <a:rPr lang="en-IN" sz="1800" b="1" dirty="0">
                <a:solidFill>
                  <a:schemeClr val="accent2"/>
                </a:solidFill>
              </a:rPr>
              <a:t>10: Integrity Independence</a:t>
            </a:r>
          </a:p>
          <a:p>
            <a:pPr lvl="1"/>
            <a:r>
              <a:rPr lang="en-IN" sz="1800" dirty="0"/>
              <a:t>A database must be independent of the application that uses it. All its integrity constraints can be independently modified without the need of any change in the application. This rule makes a database independent of the front-end application and its interface.</a:t>
            </a:r>
          </a:p>
          <a:p>
            <a:pPr marL="457200" indent="-342900">
              <a:buFont typeface="+mj-lt"/>
              <a:buAutoNum type="arabicPeriod" startAt="10"/>
            </a:pPr>
            <a:r>
              <a:rPr lang="en-IN" sz="1800" b="1" dirty="0">
                <a:solidFill>
                  <a:schemeClr val="accent2"/>
                </a:solidFill>
              </a:rPr>
              <a:t>Rule 11: Distribution Independence</a:t>
            </a:r>
          </a:p>
          <a:p>
            <a:pPr lvl="1"/>
            <a:r>
              <a:rPr lang="en-IN" sz="1800" dirty="0"/>
              <a:t>The end-user must not be able to see that the data is distributed over various locations. Users should always get the impression that the data is located at one site only. This rule has been regarded as the foundation of distributed database systems.</a:t>
            </a:r>
          </a:p>
          <a:p>
            <a:pPr marL="457200" indent="-342900">
              <a:buFont typeface="+mj-lt"/>
              <a:buAutoNum type="arabicPeriod" startAt="10"/>
            </a:pPr>
            <a:r>
              <a:rPr lang="en-IN" sz="1800" b="1" dirty="0">
                <a:solidFill>
                  <a:schemeClr val="accent2"/>
                </a:solidFill>
              </a:rPr>
              <a:t>Rule 12: Non-Subversion Rule</a:t>
            </a:r>
          </a:p>
          <a:p>
            <a:pPr lvl="1"/>
            <a:r>
              <a:rPr lang="en-IN" sz="1800" dirty="0"/>
              <a:t>If a system has an interface that provides access to low-level records, then the interface must not be able to subvert the system and bypass security and integrity constraints</a:t>
            </a:r>
            <a:r>
              <a:rPr lang="en-IN" sz="1800" dirty="0" smtClean="0"/>
              <a:t>.</a:t>
            </a:r>
          </a:p>
          <a:p>
            <a:pPr lvl="1"/>
            <a:endParaRPr lang="en-IN" sz="1800" dirty="0"/>
          </a:p>
          <a:p>
            <a:pPr lvl="1"/>
            <a:endParaRPr lang="en-IN" sz="1800" dirty="0"/>
          </a:p>
          <a:p>
            <a:pPr lvl="1"/>
            <a:endParaRPr lang="en-IN" sz="1800" dirty="0"/>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smtClean="0">
                <a:latin typeface="+mn-lt"/>
                <a:ea typeface="Tahoma" pitchFamily="34" charset="0"/>
                <a:cs typeface="Tahoma" pitchFamily="34" charset="0"/>
              </a:rPr>
              <a:t>Codd’s</a:t>
            </a:r>
            <a:r>
              <a:rPr lang="en-IN" sz="2800" b="1" dirty="0" smtClean="0">
                <a:latin typeface="+mn-lt"/>
                <a:ea typeface="Tahoma" pitchFamily="34" charset="0"/>
                <a:cs typeface="Tahoma" pitchFamily="34" charset="0"/>
              </a:rPr>
              <a:t> rules</a:t>
            </a:r>
            <a:endParaRPr lang="en-IN" sz="2800" b="1" dirty="0">
              <a:latin typeface="+mn-lt"/>
              <a:ea typeface="Tahoma" pitchFamily="34" charset="0"/>
              <a:cs typeface="Tahoma" pitchFamily="34" charset="0"/>
            </a:endParaRPr>
          </a:p>
        </p:txBody>
      </p:sp>
      <p:sp>
        <p:nvSpPr>
          <p:cNvPr id="6" name="Double Wave 5"/>
          <p:cNvSpPr/>
          <p:nvPr/>
        </p:nvSpPr>
        <p:spPr>
          <a:xfrm>
            <a:off x="1447800" y="6096000"/>
            <a:ext cx="5867400" cy="195857"/>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1"/>
                </a:solidFill>
              </a:rPr>
              <a:t>END</a:t>
            </a:r>
            <a:endParaRPr lang="en-IN" sz="2000" b="1" dirty="0">
              <a:solidFill>
                <a:schemeClr val="bg1"/>
              </a:solidFill>
            </a:endParaRP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33400"/>
            <a:ext cx="7772400" cy="685799"/>
          </a:xfrm>
        </p:spPr>
        <p:txBody>
          <a:bodyPr/>
          <a:lstStyle/>
          <a:p>
            <a:pPr lvl="0"/>
            <a:r>
              <a:rPr lang="en-IN" sz="2800" b="1" dirty="0" smtClean="0">
                <a:solidFill>
                  <a:srgbClr val="D1282E"/>
                </a:solidFill>
                <a:latin typeface="Arial"/>
              </a:rPr>
              <a:t>Properties of a Relation</a:t>
            </a:r>
            <a:endParaRPr lang="en-IN" dirty="0"/>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a:t>
            </a:fld>
            <a:endParaRPr lang="en-US"/>
          </a:p>
        </p:txBody>
      </p:sp>
      <p:sp>
        <p:nvSpPr>
          <p:cNvPr id="5" name="Rectangle 4"/>
          <p:cNvSpPr/>
          <p:nvPr/>
        </p:nvSpPr>
        <p:spPr>
          <a:xfrm>
            <a:off x="533400" y="1447800"/>
            <a:ext cx="7848600" cy="5016758"/>
          </a:xfrm>
          <a:prstGeom prst="rect">
            <a:avLst/>
          </a:prstGeom>
        </p:spPr>
        <p:txBody>
          <a:bodyPr wrap="square">
            <a:spAutoFit/>
          </a:bodyPr>
          <a:lstStyle/>
          <a:p>
            <a:pPr marL="342900" indent="-342900">
              <a:buFont typeface="Wingdings" pitchFamily="2" charset="2"/>
              <a:buChar char="Ø"/>
            </a:pPr>
            <a:r>
              <a:rPr lang="en-IN" sz="2000" dirty="0"/>
              <a:t>Properties of Relational </a:t>
            </a:r>
            <a:r>
              <a:rPr lang="en-IN" sz="2000" dirty="0" smtClean="0"/>
              <a:t>Tables:</a:t>
            </a:r>
          </a:p>
          <a:p>
            <a:pPr marL="914400" lvl="1" indent="-457200">
              <a:buFont typeface="+mj-lt"/>
              <a:buAutoNum type="arabicPeriod"/>
            </a:pPr>
            <a:r>
              <a:rPr lang="en-IN" sz="2000" dirty="0" smtClean="0"/>
              <a:t>Data </a:t>
            </a:r>
            <a:r>
              <a:rPr lang="en-IN" sz="2000" dirty="0"/>
              <a:t>is presented as a collection of </a:t>
            </a:r>
            <a:r>
              <a:rPr lang="en-IN" sz="2000" dirty="0" smtClean="0"/>
              <a:t>relations.</a:t>
            </a:r>
          </a:p>
          <a:p>
            <a:pPr marL="914400" lvl="1" indent="-457200">
              <a:buFont typeface="+mj-lt"/>
              <a:buAutoNum type="arabicPeriod"/>
            </a:pPr>
            <a:r>
              <a:rPr lang="en-IN" sz="2000" dirty="0" smtClean="0"/>
              <a:t>Each </a:t>
            </a:r>
            <a:r>
              <a:rPr lang="en-IN" sz="2000" dirty="0"/>
              <a:t>relation is depicted as a </a:t>
            </a:r>
            <a:r>
              <a:rPr lang="en-IN" sz="2000" dirty="0" smtClean="0"/>
              <a:t>table.</a:t>
            </a:r>
          </a:p>
          <a:p>
            <a:pPr marL="914400" lvl="1" indent="-457200">
              <a:buFont typeface="+mj-lt"/>
              <a:buAutoNum type="arabicPeriod"/>
            </a:pPr>
            <a:r>
              <a:rPr lang="en-IN" sz="2000" dirty="0" smtClean="0"/>
              <a:t>Columns </a:t>
            </a:r>
            <a:r>
              <a:rPr lang="en-IN" sz="2000" dirty="0"/>
              <a:t>are attributes that belong to the entity modelled by the table (</a:t>
            </a:r>
            <a:r>
              <a:rPr lang="en-IN" sz="2000" dirty="0" smtClean="0"/>
              <a:t>e.g. </a:t>
            </a:r>
            <a:r>
              <a:rPr lang="en-IN" sz="2000" dirty="0"/>
              <a:t>In a </a:t>
            </a:r>
            <a:r>
              <a:rPr lang="en-IN" sz="2000" dirty="0" smtClean="0"/>
              <a:t>student table</a:t>
            </a:r>
            <a:r>
              <a:rPr lang="en-IN" sz="2000" dirty="0"/>
              <a:t>, you could have name, address, student ID, major, etc</a:t>
            </a:r>
            <a:r>
              <a:rPr lang="en-IN" sz="2000" dirty="0" smtClean="0"/>
              <a:t>.).</a:t>
            </a:r>
          </a:p>
          <a:p>
            <a:pPr marL="914400" lvl="1" indent="-457200">
              <a:buFont typeface="+mj-lt"/>
              <a:buAutoNum type="arabicPeriod"/>
            </a:pPr>
            <a:r>
              <a:rPr lang="en-IN" sz="2000" dirty="0" smtClean="0"/>
              <a:t>Each </a:t>
            </a:r>
            <a:r>
              <a:rPr lang="en-IN" sz="2000" dirty="0"/>
              <a:t>row ("tuple") represents a single entity </a:t>
            </a:r>
            <a:r>
              <a:rPr lang="en-IN" sz="2000"/>
              <a:t>(</a:t>
            </a:r>
            <a:r>
              <a:rPr lang="en-IN" sz="2000" smtClean="0"/>
              <a:t>e.g. </a:t>
            </a:r>
            <a:r>
              <a:rPr lang="en-IN" sz="2000" dirty="0"/>
              <a:t>In a student table, John Smith, 14 Oak St</a:t>
            </a:r>
            <a:r>
              <a:rPr lang="en-IN" sz="2000" dirty="0" smtClean="0"/>
              <a:t>, 9002342</a:t>
            </a:r>
            <a:r>
              <a:rPr lang="en-IN" sz="2000" dirty="0"/>
              <a:t>, Accounting, would represent one student entity</a:t>
            </a:r>
            <a:r>
              <a:rPr lang="en-IN" sz="2000" dirty="0" smtClean="0"/>
              <a:t>).</a:t>
            </a:r>
          </a:p>
          <a:p>
            <a:pPr marL="914400" lvl="1" indent="-457200">
              <a:buFont typeface="+mj-lt"/>
              <a:buAutoNum type="arabicPeriod"/>
            </a:pPr>
            <a:r>
              <a:rPr lang="en-IN" sz="2000" dirty="0" smtClean="0"/>
              <a:t>Every </a:t>
            </a:r>
            <a:r>
              <a:rPr lang="en-IN" sz="2000" dirty="0"/>
              <a:t>table has a set of attributes that taken together as a "key" </a:t>
            </a:r>
            <a:r>
              <a:rPr lang="en-IN" sz="2000" dirty="0" smtClean="0"/>
              <a:t>uniquely </a:t>
            </a:r>
            <a:r>
              <a:rPr lang="en-IN" sz="2000" dirty="0"/>
              <a:t>identifies each entity (Ex. In the student table, “student ID” would uniquely </a:t>
            </a:r>
            <a:r>
              <a:rPr lang="en-IN" sz="2000" dirty="0" smtClean="0"/>
              <a:t>identify each </a:t>
            </a:r>
            <a:r>
              <a:rPr lang="en-IN" sz="2000" dirty="0"/>
              <a:t>student – no two students would have the same student ID). </a:t>
            </a:r>
            <a:endParaRPr lang="en-IN" sz="2000" dirty="0" smtClean="0"/>
          </a:p>
          <a:p>
            <a:pPr marL="914400" lvl="1" indent="-457200">
              <a:buFont typeface="+mj-lt"/>
              <a:buAutoNum type="arabicPeriod"/>
            </a:pPr>
            <a:r>
              <a:rPr lang="en-IN" sz="2000" dirty="0" smtClean="0"/>
              <a:t>Column order and row order is not important.</a:t>
            </a:r>
          </a:p>
          <a:p>
            <a:pPr marL="914400" lvl="1" indent="-457200">
              <a:buFont typeface="+mj-lt"/>
              <a:buAutoNum type="arabicPeriod"/>
            </a:pPr>
            <a:r>
              <a:rPr lang="en-IN" sz="2000" dirty="0" smtClean="0"/>
              <a:t>Every value is atomic.</a:t>
            </a:r>
            <a:r>
              <a:rPr lang="en-IN" sz="2000" dirty="0"/>
              <a:t/>
            </a:r>
            <a:br>
              <a:rPr lang="en-IN" sz="2000" dirty="0"/>
            </a:br>
            <a:endParaRPr lang="en-IN" sz="2000" dirty="0"/>
          </a:p>
        </p:txBody>
      </p:sp>
    </p:spTree>
    <p:extLst>
      <p:ext uri="{BB962C8B-B14F-4D97-AF65-F5344CB8AC3E}">
        <p14:creationId xmlns:p14="http://schemas.microsoft.com/office/powerpoint/2010/main" val="1443892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7772400" cy="685801"/>
          </a:xfrm>
        </p:spPr>
        <p:txBody>
          <a:bodyPr/>
          <a:lstStyle/>
          <a:p>
            <a:r>
              <a:rPr lang="en-IN" sz="2800" b="1" dirty="0" smtClean="0">
                <a:latin typeface="+mn-lt"/>
              </a:rPr>
              <a:t>concepts</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6</a:t>
            </a:fld>
            <a:endParaRPr lang="en-US"/>
          </a:p>
        </p:txBody>
      </p:sp>
      <p:sp>
        <p:nvSpPr>
          <p:cNvPr id="5" name="Rectangle 4"/>
          <p:cNvSpPr/>
          <p:nvPr/>
        </p:nvSpPr>
        <p:spPr>
          <a:xfrm>
            <a:off x="381000" y="1371600"/>
            <a:ext cx="8001000" cy="5016758"/>
          </a:xfrm>
          <a:prstGeom prst="rect">
            <a:avLst/>
          </a:prstGeom>
        </p:spPr>
        <p:txBody>
          <a:bodyPr wrap="square">
            <a:spAutoFit/>
          </a:bodyPr>
          <a:lstStyle/>
          <a:p>
            <a:pPr marL="342900" indent="-342900">
              <a:buFont typeface="Wingdings" pitchFamily="2" charset="2"/>
              <a:buChar char="Ø"/>
            </a:pPr>
            <a:r>
              <a:rPr lang="en-IN" sz="2000" b="1" dirty="0"/>
              <a:t>Tables </a:t>
            </a:r>
            <a:r>
              <a:rPr lang="en-IN" sz="2000" dirty="0"/>
              <a:t>- In relational data model, relations are saved in the format of Tables. This format </a:t>
            </a:r>
            <a:r>
              <a:rPr lang="en-IN" sz="2000" dirty="0" smtClean="0"/>
              <a:t>stores the </a:t>
            </a:r>
            <a:r>
              <a:rPr lang="en-IN" sz="2000" dirty="0"/>
              <a:t>relation among entities. A table has rows and columns, where rows represents records </a:t>
            </a:r>
            <a:r>
              <a:rPr lang="en-IN" sz="2000" dirty="0" smtClean="0"/>
              <a:t>and columns </a:t>
            </a:r>
            <a:r>
              <a:rPr lang="en-IN" sz="2000" dirty="0"/>
              <a:t>represent the </a:t>
            </a:r>
            <a:r>
              <a:rPr lang="en-IN" sz="2000" dirty="0" smtClean="0"/>
              <a:t>attributes.</a:t>
            </a:r>
          </a:p>
          <a:p>
            <a:pPr marL="342900" indent="-342900">
              <a:buFont typeface="Wingdings" pitchFamily="2" charset="2"/>
              <a:buChar char="Ø"/>
            </a:pPr>
            <a:r>
              <a:rPr lang="en-IN" sz="2000" b="1" dirty="0" smtClean="0"/>
              <a:t>Tuple </a:t>
            </a:r>
            <a:r>
              <a:rPr lang="en-IN" sz="2000" dirty="0"/>
              <a:t>- A single row of a table, which contains a single record for that relation is called a </a:t>
            </a:r>
            <a:r>
              <a:rPr lang="en-IN" sz="2000" dirty="0" smtClean="0"/>
              <a:t>tuple.</a:t>
            </a:r>
          </a:p>
          <a:p>
            <a:pPr marL="342900" indent="-342900">
              <a:buFont typeface="Wingdings" pitchFamily="2" charset="2"/>
              <a:buChar char="Ø"/>
            </a:pPr>
            <a:r>
              <a:rPr lang="en-IN" sz="2000" b="1" dirty="0" smtClean="0"/>
              <a:t>Relation </a:t>
            </a:r>
            <a:r>
              <a:rPr lang="en-IN" sz="2000" b="1" dirty="0"/>
              <a:t>instance </a:t>
            </a:r>
            <a:r>
              <a:rPr lang="en-IN" sz="2000" dirty="0"/>
              <a:t>- A finite set of tuples in the relational database system </a:t>
            </a:r>
            <a:r>
              <a:rPr lang="en-IN" sz="2000" dirty="0" smtClean="0"/>
              <a:t>at any point of time represents relation instance</a:t>
            </a:r>
            <a:r>
              <a:rPr lang="en-IN" sz="2000" dirty="0"/>
              <a:t>. Relation instances do not have duplicate </a:t>
            </a:r>
            <a:r>
              <a:rPr lang="en-IN" sz="2000" dirty="0" smtClean="0"/>
              <a:t>tuples (data).</a:t>
            </a:r>
          </a:p>
          <a:p>
            <a:pPr marL="342900" indent="-342900">
              <a:buFont typeface="Wingdings" pitchFamily="2" charset="2"/>
              <a:buChar char="Ø"/>
            </a:pPr>
            <a:r>
              <a:rPr lang="en-IN" sz="2000" b="1" dirty="0" smtClean="0"/>
              <a:t>Relation </a:t>
            </a:r>
            <a:r>
              <a:rPr lang="en-IN" sz="2000" b="1" dirty="0"/>
              <a:t>schema </a:t>
            </a:r>
            <a:r>
              <a:rPr lang="en-IN" sz="2000" dirty="0"/>
              <a:t>- A relation schema describes the relation name (table name), attributes, </a:t>
            </a:r>
            <a:r>
              <a:rPr lang="en-IN" sz="2000" dirty="0" smtClean="0"/>
              <a:t>and their names (structure).</a:t>
            </a:r>
          </a:p>
          <a:p>
            <a:pPr marL="342900" indent="-342900">
              <a:buFont typeface="Wingdings" pitchFamily="2" charset="2"/>
              <a:buChar char="Ø"/>
            </a:pPr>
            <a:r>
              <a:rPr lang="en-IN" sz="2000" b="1" dirty="0" smtClean="0"/>
              <a:t>Relation </a:t>
            </a:r>
            <a:r>
              <a:rPr lang="en-IN" sz="2000" b="1" dirty="0"/>
              <a:t>key </a:t>
            </a:r>
            <a:r>
              <a:rPr lang="en-IN" sz="2000" dirty="0"/>
              <a:t>- Each row has one or more attributes, known as relation key, which can </a:t>
            </a:r>
            <a:r>
              <a:rPr lang="en-IN" sz="2000" dirty="0" smtClean="0"/>
              <a:t>identify the </a:t>
            </a:r>
            <a:r>
              <a:rPr lang="en-IN" sz="2000" dirty="0"/>
              <a:t>row in the relation (table) </a:t>
            </a:r>
            <a:r>
              <a:rPr lang="en-IN" sz="2000" dirty="0" smtClean="0"/>
              <a:t>uniquely.</a:t>
            </a:r>
          </a:p>
          <a:p>
            <a:pPr marL="342900" indent="-342900">
              <a:buFont typeface="Wingdings" pitchFamily="2" charset="2"/>
              <a:buChar char="Ø"/>
            </a:pPr>
            <a:r>
              <a:rPr lang="en-IN" sz="2000" b="1" dirty="0" smtClean="0"/>
              <a:t>Attribute </a:t>
            </a:r>
            <a:r>
              <a:rPr lang="en-IN" sz="2000" b="1" dirty="0"/>
              <a:t>domain </a:t>
            </a:r>
            <a:r>
              <a:rPr lang="en-IN" sz="2000" dirty="0"/>
              <a:t>- Every attribute has some pre-defined value scope, known as </a:t>
            </a:r>
            <a:r>
              <a:rPr lang="en-IN" sz="2000" dirty="0" smtClean="0"/>
              <a:t>attribute domain</a:t>
            </a:r>
            <a:r>
              <a:rPr lang="en-IN" sz="2000" dirty="0"/>
              <a:t>. </a:t>
            </a:r>
          </a:p>
        </p:txBody>
      </p:sp>
    </p:spTree>
    <p:extLst>
      <p:ext uri="{BB962C8B-B14F-4D97-AF65-F5344CB8AC3E}">
        <p14:creationId xmlns:p14="http://schemas.microsoft.com/office/powerpoint/2010/main" val="179172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7772400" cy="685801"/>
          </a:xfrm>
        </p:spPr>
        <p:txBody>
          <a:bodyPr/>
          <a:lstStyle/>
          <a:p>
            <a:r>
              <a:rPr lang="en-IN" sz="2800" b="1" dirty="0" smtClean="0">
                <a:latin typeface="+mn-lt"/>
              </a:rPr>
              <a:t>An instance</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7</a:t>
            </a:fld>
            <a:endParaRPr lang="en-US"/>
          </a:p>
        </p:txBody>
      </p:sp>
      <p:sp>
        <p:nvSpPr>
          <p:cNvPr id="5" name="Rectangle 4"/>
          <p:cNvSpPr/>
          <p:nvPr/>
        </p:nvSpPr>
        <p:spPr>
          <a:xfrm>
            <a:off x="533400" y="3962400"/>
            <a:ext cx="8001000" cy="1938992"/>
          </a:xfrm>
          <a:prstGeom prst="rect">
            <a:avLst/>
          </a:prstGeom>
        </p:spPr>
        <p:txBody>
          <a:bodyPr wrap="square">
            <a:spAutoFit/>
          </a:bodyPr>
          <a:lstStyle/>
          <a:p>
            <a:pPr marL="342900" indent="-342900">
              <a:buSzPct val="75000"/>
              <a:buFont typeface="Wingdings" pitchFamily="2" charset="2"/>
              <a:buChar char="Ø"/>
            </a:pPr>
            <a:r>
              <a:rPr lang="en-US" altLang="zh-CN" sz="2400" dirty="0">
                <a:ea typeface="Tahoma" pitchFamily="34" charset="0"/>
                <a:cs typeface="Tahoma" pitchFamily="34" charset="0"/>
              </a:rPr>
              <a:t>Cardinality = 3, degree = 5, all rows </a:t>
            </a:r>
            <a:r>
              <a:rPr lang="en-US" altLang="zh-CN" sz="2400" dirty="0" smtClean="0">
                <a:ea typeface="Tahoma" pitchFamily="34" charset="0"/>
                <a:cs typeface="Tahoma" pitchFamily="34" charset="0"/>
              </a:rPr>
              <a:t>are distinct.</a:t>
            </a:r>
            <a:endParaRPr lang="en-US" altLang="zh-CN" sz="2400" dirty="0">
              <a:ea typeface="Tahoma" pitchFamily="34" charset="0"/>
              <a:cs typeface="Tahoma" pitchFamily="34" charset="0"/>
            </a:endParaRPr>
          </a:p>
          <a:p>
            <a:pPr marL="342900" indent="-342900">
              <a:buSzPct val="75000"/>
              <a:buFont typeface="Wingdings" pitchFamily="2" charset="2"/>
              <a:buChar char="Ø"/>
            </a:pPr>
            <a:r>
              <a:rPr lang="en-US" altLang="zh-CN" sz="2400" dirty="0" smtClean="0">
                <a:ea typeface="Tahoma" pitchFamily="34" charset="0"/>
                <a:cs typeface="Tahoma" pitchFamily="34" charset="0"/>
              </a:rPr>
              <a:t>The </a:t>
            </a:r>
            <a:r>
              <a:rPr lang="en-US" altLang="zh-CN" sz="2400" dirty="0">
                <a:ea typeface="Tahoma" pitchFamily="34" charset="0"/>
                <a:cs typeface="Tahoma" pitchFamily="34" charset="0"/>
              </a:rPr>
              <a:t>order of fields does not matter if the fields are named.</a:t>
            </a:r>
          </a:p>
          <a:p>
            <a:pPr marL="342900" indent="-342900">
              <a:buSzPct val="75000"/>
              <a:buFont typeface="Wingdings" pitchFamily="2" charset="2"/>
              <a:buChar char="Ø"/>
            </a:pPr>
            <a:r>
              <a:rPr lang="en-US" altLang="zh-CN" sz="2400" dirty="0" smtClean="0">
                <a:ea typeface="Tahoma" pitchFamily="34" charset="0"/>
                <a:cs typeface="Tahoma" pitchFamily="34" charset="0"/>
              </a:rPr>
              <a:t>A </a:t>
            </a:r>
            <a:r>
              <a:rPr lang="en-US" altLang="zh-CN" sz="2400" dirty="0">
                <a:ea typeface="Tahoma" pitchFamily="34" charset="0"/>
                <a:cs typeface="Tahoma" pitchFamily="34" charset="0"/>
              </a:rPr>
              <a:t>relation is a set of rows, so the order of rows is not important.</a:t>
            </a:r>
          </a:p>
        </p:txBody>
      </p:sp>
      <p:graphicFrame>
        <p:nvGraphicFramePr>
          <p:cNvPr id="2" name="Object 1">
            <a:hlinkClick r:id="" action="ppaction://ole?verb=0"/>
          </p:cNvPr>
          <p:cNvGraphicFramePr>
            <a:graphicFrameLocks/>
          </p:cNvGraphicFramePr>
          <p:nvPr>
            <p:extLst>
              <p:ext uri="{D42A27DB-BD31-4B8C-83A1-F6EECF244321}">
                <p14:modId xmlns:p14="http://schemas.microsoft.com/office/powerpoint/2010/main" val="2568063840"/>
              </p:ext>
            </p:extLst>
          </p:nvPr>
        </p:nvGraphicFramePr>
        <p:xfrm>
          <a:off x="1197769" y="1524000"/>
          <a:ext cx="6519862" cy="2527300"/>
        </p:xfrm>
        <a:graphic>
          <a:graphicData uri="http://schemas.openxmlformats.org/presentationml/2006/ole">
            <mc:AlternateContent xmlns:mc="http://schemas.openxmlformats.org/markup-compatibility/2006">
              <mc:Choice xmlns:v="urn:schemas-microsoft-com:vml" Requires="v">
                <p:oleObj spid="_x0000_s30972" name="Document" r:id="rId3" imgW="6521450" imgH="2528888" progId="Word.Document.8">
                  <p:embed/>
                </p:oleObj>
              </mc:Choice>
              <mc:Fallback>
                <p:oleObj name="Document" r:id="rId3" imgW="6521450" imgH="2528888" progId="Word.Documen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769" y="1524000"/>
                        <a:ext cx="651986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3263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8</a:t>
            </a:fld>
            <a:endParaRPr lang="en-US"/>
          </a:p>
        </p:txBody>
      </p:sp>
      <p:sp>
        <p:nvSpPr>
          <p:cNvPr id="5" name="Text Placeholder 2"/>
          <p:cNvSpPr txBox="1">
            <a:spLocks/>
          </p:cNvSpPr>
          <p:nvPr/>
        </p:nvSpPr>
        <p:spPr bwMode="auto">
          <a:xfrm>
            <a:off x="3810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rPr>
              <a:t>Relational integrity constraints</a:t>
            </a:r>
            <a:endParaRPr lang="en-IN" sz="2800" b="1" dirty="0">
              <a:latin typeface="+mn-lt"/>
            </a:endParaRPr>
          </a:p>
        </p:txBody>
      </p:sp>
      <p:sp>
        <p:nvSpPr>
          <p:cNvPr id="6" name="Rectangle 5"/>
          <p:cNvSpPr/>
          <p:nvPr/>
        </p:nvSpPr>
        <p:spPr>
          <a:xfrm>
            <a:off x="457200" y="1371600"/>
            <a:ext cx="8077200" cy="5632311"/>
          </a:xfrm>
          <a:prstGeom prst="rect">
            <a:avLst/>
          </a:prstGeom>
        </p:spPr>
        <p:txBody>
          <a:bodyPr wrap="square">
            <a:spAutoFit/>
          </a:bodyPr>
          <a:lstStyle/>
          <a:p>
            <a:pPr marL="342900" indent="-342900">
              <a:buFont typeface="Wingdings" pitchFamily="2" charset="2"/>
              <a:buChar char="Ø"/>
            </a:pPr>
            <a:r>
              <a:rPr lang="en-IN" sz="2000" dirty="0"/>
              <a:t>Every relation has some conditions that must hold for it to be a valid relation. These </a:t>
            </a:r>
            <a:r>
              <a:rPr lang="en-IN" sz="2000" dirty="0" smtClean="0"/>
              <a:t>conditions are </a:t>
            </a:r>
            <a:r>
              <a:rPr lang="en-IN" sz="2000" dirty="0"/>
              <a:t>called Relational Integrity Constraints. There are three main integrity constraints </a:t>
            </a:r>
            <a:r>
              <a:rPr lang="en-IN" sz="2000" dirty="0" smtClean="0"/>
              <a:t>–</a:t>
            </a:r>
          </a:p>
          <a:p>
            <a:pPr marL="914400" lvl="1" indent="-457200">
              <a:buFont typeface="+mj-lt"/>
              <a:buAutoNum type="arabicPeriod"/>
            </a:pPr>
            <a:r>
              <a:rPr lang="en-IN" sz="2000" dirty="0" smtClean="0"/>
              <a:t>Key constraints</a:t>
            </a:r>
          </a:p>
          <a:p>
            <a:pPr marL="914400" lvl="1" indent="-457200">
              <a:buFont typeface="+mj-lt"/>
              <a:buAutoNum type="arabicPeriod"/>
            </a:pPr>
            <a:r>
              <a:rPr lang="en-IN" sz="2000" dirty="0" smtClean="0"/>
              <a:t>Domain constraints</a:t>
            </a:r>
          </a:p>
          <a:p>
            <a:pPr marL="914400" lvl="1" indent="-457200">
              <a:buFont typeface="+mj-lt"/>
              <a:buAutoNum type="arabicPeriod"/>
            </a:pPr>
            <a:r>
              <a:rPr lang="en-IN" sz="2000" dirty="0" smtClean="0"/>
              <a:t>Referential constraints</a:t>
            </a:r>
          </a:p>
          <a:p>
            <a:pPr marL="914400" lvl="1" indent="-457200">
              <a:buFont typeface="+mj-lt"/>
              <a:buAutoNum type="arabicPeriod"/>
            </a:pPr>
            <a:endParaRPr lang="en-IN" sz="2000" dirty="0" smtClean="0"/>
          </a:p>
          <a:p>
            <a:pPr marL="914400" lvl="1" indent="-457200">
              <a:buFont typeface="Wingdings" pitchFamily="2" charset="2"/>
              <a:buChar char="§"/>
            </a:pPr>
            <a:r>
              <a:rPr lang="en-IN" sz="2000" b="1" dirty="0" smtClean="0">
                <a:solidFill>
                  <a:schemeClr val="accent2"/>
                </a:solidFill>
              </a:rPr>
              <a:t>Key constraints:</a:t>
            </a:r>
          </a:p>
          <a:p>
            <a:pPr lvl="2"/>
            <a:r>
              <a:rPr lang="en-IN" sz="2000" dirty="0" smtClean="0"/>
              <a:t>There </a:t>
            </a:r>
            <a:r>
              <a:rPr lang="en-IN" sz="2000" dirty="0"/>
              <a:t>must be at least one minimal subset of attributes in the relation, which can identify </a:t>
            </a:r>
            <a:r>
              <a:rPr lang="en-IN" sz="2000" dirty="0" smtClean="0"/>
              <a:t>a tuple </a:t>
            </a:r>
            <a:r>
              <a:rPr lang="en-IN" sz="2000" dirty="0"/>
              <a:t>uniquely. This minimal subset of attributes is called </a:t>
            </a:r>
            <a:r>
              <a:rPr lang="en-IN" sz="2000" b="1" dirty="0"/>
              <a:t>key </a:t>
            </a:r>
            <a:r>
              <a:rPr lang="en-IN" sz="2000" dirty="0"/>
              <a:t>for that relation. If there are </a:t>
            </a:r>
            <a:r>
              <a:rPr lang="en-IN" sz="2000" dirty="0" smtClean="0"/>
              <a:t>more than </a:t>
            </a:r>
            <a:r>
              <a:rPr lang="en-IN" sz="2000" dirty="0"/>
              <a:t>one such minimal subsets, these are called </a:t>
            </a:r>
            <a:r>
              <a:rPr lang="en-IN" sz="2000" b="1" i="1" dirty="0"/>
              <a:t>candidate keys</a:t>
            </a:r>
            <a:r>
              <a:rPr lang="en-IN" sz="2000" dirty="0" smtClean="0"/>
              <a:t>. Key </a:t>
            </a:r>
            <a:r>
              <a:rPr lang="en-IN" sz="2000" dirty="0"/>
              <a:t>constraints force that </a:t>
            </a:r>
            <a:r>
              <a:rPr lang="en-IN" sz="2000" dirty="0" smtClean="0"/>
              <a:t>- in </a:t>
            </a:r>
            <a:r>
              <a:rPr lang="en-IN" sz="2000" dirty="0"/>
              <a:t>a relation with a key attribute, no two tuples can have identical values for key attributes</a:t>
            </a:r>
            <a:r>
              <a:rPr lang="en-IN" sz="2000" dirty="0" smtClean="0"/>
              <a:t>. A primary </a:t>
            </a:r>
            <a:r>
              <a:rPr lang="en-IN" sz="2000" dirty="0"/>
              <a:t>key attribute can not have NULL values</a:t>
            </a:r>
            <a:r>
              <a:rPr lang="en-IN" sz="2000" dirty="0" smtClean="0"/>
              <a:t>.</a:t>
            </a:r>
          </a:p>
          <a:p>
            <a:pPr marL="342900" indent="-342900">
              <a:buFont typeface="Wingdings" pitchFamily="2" charset="2"/>
              <a:buChar char="Ø"/>
            </a:pPr>
            <a:r>
              <a:rPr lang="en-IN" sz="2000" dirty="0" smtClean="0">
                <a:solidFill>
                  <a:srgbClr val="C00000"/>
                </a:solidFill>
              </a:rPr>
              <a:t>Key </a:t>
            </a:r>
            <a:r>
              <a:rPr lang="en-IN" sz="2000" dirty="0">
                <a:solidFill>
                  <a:srgbClr val="C00000"/>
                </a:solidFill>
              </a:rPr>
              <a:t>constraints are also referred to as Entity Constraints. </a:t>
            </a:r>
            <a:r>
              <a:rPr lang="en-IN" sz="2000" dirty="0"/>
              <a:t/>
            </a:r>
            <a:br>
              <a:rPr lang="en-IN" sz="2000" dirty="0"/>
            </a:br>
            <a:endParaRPr lang="en-IN" sz="2000" dirty="0" smtClean="0"/>
          </a:p>
        </p:txBody>
      </p:sp>
    </p:spTree>
    <p:extLst>
      <p:ext uri="{BB962C8B-B14F-4D97-AF65-F5344CB8AC3E}">
        <p14:creationId xmlns:p14="http://schemas.microsoft.com/office/powerpoint/2010/main" val="931075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9</a:t>
            </a:fld>
            <a:endParaRPr lang="en-US"/>
          </a:p>
        </p:txBody>
      </p:sp>
      <p:sp>
        <p:nvSpPr>
          <p:cNvPr id="5" name="Rectangle 4"/>
          <p:cNvSpPr/>
          <p:nvPr/>
        </p:nvSpPr>
        <p:spPr>
          <a:xfrm>
            <a:off x="312420" y="1447800"/>
            <a:ext cx="8001000" cy="4524315"/>
          </a:xfrm>
          <a:prstGeom prst="rect">
            <a:avLst/>
          </a:prstGeom>
        </p:spPr>
        <p:txBody>
          <a:bodyPr wrap="square">
            <a:spAutoFit/>
          </a:bodyPr>
          <a:lstStyle/>
          <a:p>
            <a:pPr marL="285750" indent="-285750">
              <a:buFont typeface="Wingdings" pitchFamily="2" charset="2"/>
              <a:buChar char="Ø"/>
            </a:pPr>
            <a:r>
              <a:rPr lang="en-IN" sz="1800" b="1" dirty="0">
                <a:solidFill>
                  <a:schemeClr val="accent2"/>
                </a:solidFill>
              </a:rPr>
              <a:t>Domain constraints:</a:t>
            </a:r>
          </a:p>
          <a:p>
            <a:pPr lvl="1"/>
            <a:r>
              <a:rPr lang="en-IN" sz="1800" dirty="0"/>
              <a:t>Attributes have specific values in real-world scenario. </a:t>
            </a:r>
            <a:r>
              <a:rPr lang="en-IN" sz="1800" dirty="0" smtClean="0"/>
              <a:t>Every </a:t>
            </a:r>
            <a:r>
              <a:rPr lang="en-IN" sz="1800" dirty="0"/>
              <a:t>attribute is bound to have a specific range of values. For example, age cannot be less than zero and telephone numbers cannot contain a digit outside 0-9. </a:t>
            </a:r>
          </a:p>
          <a:p>
            <a:pPr marL="285750" indent="-285750">
              <a:buFont typeface="Wingdings" pitchFamily="2" charset="2"/>
              <a:buChar char="Ø"/>
            </a:pPr>
            <a:r>
              <a:rPr lang="en-IN" sz="1800" b="1" dirty="0">
                <a:solidFill>
                  <a:schemeClr val="accent2"/>
                </a:solidFill>
              </a:rPr>
              <a:t>Referential integrity </a:t>
            </a:r>
            <a:r>
              <a:rPr lang="en-IN" sz="1800" b="1" dirty="0" smtClean="0">
                <a:solidFill>
                  <a:schemeClr val="accent2"/>
                </a:solidFill>
              </a:rPr>
              <a:t>constraints:</a:t>
            </a:r>
          </a:p>
          <a:p>
            <a:pPr lvl="1"/>
            <a:r>
              <a:rPr lang="en-IN" sz="1800" dirty="0"/>
              <a:t>Referential integrity constraints work on the concept of Foreign Keys. A foreign key is a </a:t>
            </a:r>
            <a:r>
              <a:rPr lang="en-IN" sz="1800" dirty="0" smtClean="0"/>
              <a:t>key attribute </a:t>
            </a:r>
            <a:r>
              <a:rPr lang="en-IN" sz="1800" dirty="0"/>
              <a:t>of a relation that can be referred in other relation</a:t>
            </a:r>
            <a:r>
              <a:rPr lang="en-IN" sz="1800" dirty="0" smtClean="0"/>
              <a:t>. Referential </a:t>
            </a:r>
            <a:r>
              <a:rPr lang="en-IN" sz="1800" dirty="0"/>
              <a:t>integrity constraint states that if a relation refers to a key attribute of a different </a:t>
            </a:r>
            <a:r>
              <a:rPr lang="en-IN" sz="1800" dirty="0" smtClean="0"/>
              <a:t>or same </a:t>
            </a:r>
            <a:r>
              <a:rPr lang="en-IN" sz="1800" dirty="0"/>
              <a:t>relation, then that key element must exist. </a:t>
            </a:r>
            <a:endParaRPr lang="en-IN" sz="1800" dirty="0" smtClean="0"/>
          </a:p>
          <a:p>
            <a:pPr marL="285750" lvl="1" indent="-285750">
              <a:buFont typeface="Wingdings" pitchFamily="2" charset="2"/>
              <a:buChar char="Ø"/>
            </a:pPr>
            <a:r>
              <a:rPr lang="en-IN" sz="1800" b="1" dirty="0" smtClean="0">
                <a:solidFill>
                  <a:schemeClr val="accent2"/>
                </a:solidFill>
              </a:rPr>
              <a:t>Integrity</a:t>
            </a:r>
          </a:p>
          <a:p>
            <a:pPr lvl="1"/>
            <a:r>
              <a:rPr lang="en-IN" sz="1800" dirty="0" smtClean="0"/>
              <a:t>Data </a:t>
            </a:r>
            <a:r>
              <a:rPr lang="en-IN" sz="1800" b="1" dirty="0"/>
              <a:t>integrity </a:t>
            </a:r>
            <a:r>
              <a:rPr lang="en-IN" sz="1800" dirty="0"/>
              <a:t>refers to maintaining and assuring </a:t>
            </a:r>
            <a:r>
              <a:rPr lang="en-IN" sz="1800" dirty="0" smtClean="0"/>
              <a:t>the accuracy </a:t>
            </a:r>
            <a:r>
              <a:rPr lang="en-IN" sz="1800" dirty="0"/>
              <a:t>and consistency of data over its entire life-cycle</a:t>
            </a:r>
            <a:r>
              <a:rPr lang="en-IN" sz="1800" dirty="0" smtClean="0"/>
              <a:t>, and </a:t>
            </a:r>
            <a:r>
              <a:rPr lang="en-IN" sz="1800" dirty="0"/>
              <a:t>is a critical aspect to the design, implementation </a:t>
            </a:r>
            <a:r>
              <a:rPr lang="en-IN" sz="1800" dirty="0" smtClean="0"/>
              <a:t>and usage </a:t>
            </a:r>
            <a:r>
              <a:rPr lang="en-IN" sz="1800" dirty="0"/>
              <a:t>of any system which stores, processes, or </a:t>
            </a:r>
            <a:r>
              <a:rPr lang="en-IN" sz="1800" dirty="0" smtClean="0"/>
              <a:t>retrieves data</a:t>
            </a:r>
            <a:r>
              <a:rPr lang="en-IN" sz="1800" dirty="0"/>
              <a:t>. </a:t>
            </a:r>
            <a:r>
              <a:rPr lang="en-IN" sz="1800" dirty="0" smtClean="0"/>
              <a:t> </a:t>
            </a:r>
            <a:endParaRPr lang="en-IN" sz="1800" dirty="0"/>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smtClean="0">
                <a:latin typeface="+mn-lt"/>
              </a:rPr>
              <a:t>Relational integrity constraints</a:t>
            </a:r>
            <a:endParaRPr lang="en-IN" sz="2800" b="1" dirty="0">
              <a:latin typeface="+mn-lt"/>
            </a:endParaRPr>
          </a:p>
        </p:txBody>
      </p:sp>
    </p:spTree>
    <p:extLst>
      <p:ext uri="{BB962C8B-B14F-4D97-AF65-F5344CB8AC3E}">
        <p14:creationId xmlns:p14="http://schemas.microsoft.com/office/powerpoint/2010/main" val="158383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9317</TotalTime>
  <Words>3169</Words>
  <Application>Microsoft Office PowerPoint</Application>
  <PresentationFormat>On-screen Show (4:3)</PresentationFormat>
  <Paragraphs>564</Paragraphs>
  <Slides>47</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47</vt:i4>
      </vt:variant>
    </vt:vector>
  </HeadingPairs>
  <TitlesOfParts>
    <vt:vector size="51" baseType="lpstr">
      <vt:lpstr>Essential</vt:lpstr>
      <vt:lpstr>Clip</vt:lpstr>
      <vt:lpstr>Document</vt:lpstr>
      <vt:lpstr>Equation</vt:lpstr>
      <vt:lpstr>The 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Empno, ename, comm (σsal &gt; 5000 (emp))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Anjali Jivani</cp:lastModifiedBy>
  <cp:revision>947</cp:revision>
  <cp:lastPrinted>2010-08-20T16:00:24Z</cp:lastPrinted>
  <dcterms:created xsi:type="dcterms:W3CDTF">1999-12-01T22:01:55Z</dcterms:created>
  <dcterms:modified xsi:type="dcterms:W3CDTF">2023-03-15T06:57:59Z</dcterms:modified>
</cp:coreProperties>
</file>