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8" r:id="rId4"/>
    <p:sldId id="269" r:id="rId5"/>
    <p:sldId id="258" r:id="rId6"/>
    <p:sldId id="260" r:id="rId7"/>
    <p:sldId id="261" r:id="rId8"/>
    <p:sldId id="262" r:id="rId9"/>
    <p:sldId id="263" r:id="rId10"/>
    <p:sldId id="264" r:id="rId11"/>
    <p:sldId id="265" r:id="rId12"/>
    <p:sldId id="266" r:id="rId13"/>
    <p:sldId id="26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799" autoAdjust="0"/>
  </p:normalViewPr>
  <p:slideViewPr>
    <p:cSldViewPr snapToGrid="0">
      <p:cViewPr varScale="1">
        <p:scale>
          <a:sx n="56" d="100"/>
          <a:sy n="56" d="100"/>
        </p:scale>
        <p:origin x="17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4EBA0-5D3F-4D8E-BFF1-020B70477CB9}" type="datetimeFigureOut">
              <a:rPr lang="en-US" smtClean="0"/>
              <a:t>2024-01-14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1111E-0781-4D8D-A5CF-8EBBECABEB22}" type="slidenum">
              <a:rPr lang="en-US" smtClean="0"/>
              <a:t>‹#›</a:t>
            </a:fld>
            <a:endParaRPr lang="en-US"/>
          </a:p>
        </p:txBody>
      </p:sp>
    </p:spTree>
    <p:extLst>
      <p:ext uri="{BB962C8B-B14F-4D97-AF65-F5344CB8AC3E}">
        <p14:creationId xmlns:p14="http://schemas.microsoft.com/office/powerpoint/2010/main" val="10127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us.norton.com/blog/privacy/password-securit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us.norton.com/blog/how-to/your-connection-is-not-private" TargetMode="External"/><Relationship Id="rId4" Type="http://schemas.openxmlformats.org/officeDocument/2006/relationships/hyperlink" Target="https://community.norton.com/en/blogs/norton-protection-blog/importance-general-software-updates-and-patche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Anjali </a:t>
            </a:r>
            <a:r>
              <a:rPr lang="en-US" dirty="0" err="1"/>
              <a:t>Kanwasi</a:t>
            </a:r>
            <a:r>
              <a:rPr lang="en-US" dirty="0"/>
              <a:t>.</a:t>
            </a:r>
          </a:p>
          <a:p>
            <a:r>
              <a:rPr lang="en-US" dirty="0"/>
              <a:t>I’m a pursuing BCA. I’m currently in semester 1.</a:t>
            </a:r>
          </a:p>
          <a:p>
            <a:r>
              <a:rPr lang="en-US" dirty="0"/>
              <a:t>I have selected my topic as Biometric Authentication.</a:t>
            </a:r>
          </a:p>
          <a:p>
            <a:r>
              <a:rPr lang="en-US" dirty="0"/>
              <a:t>As now everything is dependent on data and any leak in personal data can cause unimaginable threats to the person.</a:t>
            </a:r>
          </a:p>
          <a:p>
            <a:r>
              <a:rPr lang="en-US" dirty="0"/>
              <a:t>To protect our personal data from theft or any breach we have various types of Authentication.</a:t>
            </a:r>
          </a:p>
          <a:p>
            <a:r>
              <a:rPr lang="en-US" dirty="0"/>
              <a:t>Biometric is one of the most relied of all the available authentications till date.</a:t>
            </a:r>
          </a:p>
          <a:p>
            <a:r>
              <a:rPr lang="en-US" dirty="0"/>
              <a:t>Most of us use some type of biometric authentication daily in smartphone, some uses fingerprint, some face recognition and some iris scan.</a:t>
            </a:r>
          </a:p>
        </p:txBody>
      </p:sp>
      <p:sp>
        <p:nvSpPr>
          <p:cNvPr id="4" name="Slide Number Placeholder 3"/>
          <p:cNvSpPr>
            <a:spLocks noGrp="1"/>
          </p:cNvSpPr>
          <p:nvPr>
            <p:ph type="sldNum" sz="quarter" idx="5"/>
          </p:nvPr>
        </p:nvSpPr>
        <p:spPr/>
        <p:txBody>
          <a:bodyPr/>
          <a:lstStyle/>
          <a:p>
            <a:fld id="{19F1111E-0781-4D8D-A5CF-8EBBECABEB22}" type="slidenum">
              <a:rPr lang="en-US" smtClean="0"/>
              <a:t>1</a:t>
            </a:fld>
            <a:endParaRPr lang="en-US"/>
          </a:p>
        </p:txBody>
      </p:sp>
    </p:spTree>
    <p:extLst>
      <p:ext uri="{BB962C8B-B14F-4D97-AF65-F5344CB8AC3E}">
        <p14:creationId xmlns:p14="http://schemas.microsoft.com/office/powerpoint/2010/main" val="121398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Behavioral biometrics is the field of study related to the measure of uniquely identifying and measurable patterns in the human activities. The term contrasts with physical biometrics, which involves innate human characteristics such as fingerprints or iris patterns.</a:t>
            </a:r>
          </a:p>
          <a:p>
            <a:pPr marL="0" indent="0">
              <a:lnSpc>
                <a:spcPct val="100000"/>
              </a:lnSpc>
              <a:buNone/>
            </a:pPr>
            <a:r>
              <a:rPr lang="en-US" dirty="0"/>
              <a:t>Behavioral biometric verification methods include keystroke dynamics, gait analysis, voice ID, mouse use characteristics, signature analysis and cognitive biometrics. Behavioral biometrics are used for secure authentication in financial institutions, businesses, government facilities and retail point of sale (POS), as well as an increasing number of other environments.</a:t>
            </a:r>
          </a:p>
          <a:p>
            <a:pPr algn="l">
              <a:buFont typeface="+mj-lt"/>
              <a:buNone/>
            </a:pPr>
            <a:endParaRPr lang="en-US" b="0" i="0" dirty="0">
              <a:solidFill>
                <a:schemeClr val="tx1"/>
              </a:solidFill>
              <a:effectLst/>
              <a:latin typeface="+mn-lt"/>
            </a:endParaRPr>
          </a:p>
          <a:p>
            <a:pPr algn="l">
              <a:buFont typeface="+mj-lt"/>
              <a:buNone/>
            </a:pPr>
            <a:r>
              <a:rPr lang="en-US" b="1" i="0" dirty="0">
                <a:solidFill>
                  <a:srgbClr val="242424"/>
                </a:solidFill>
                <a:effectLst/>
                <a:latin typeface="Inter"/>
              </a:rPr>
              <a:t>Keystroke recognition</a:t>
            </a:r>
            <a:r>
              <a:rPr lang="en-US" b="0" i="0" dirty="0">
                <a:solidFill>
                  <a:srgbClr val="242424"/>
                </a:solidFill>
                <a:effectLst/>
                <a:latin typeface="Inter"/>
              </a:rPr>
              <a:t> verifies users based on their typing tendencies, like speed and rhythm</a:t>
            </a:r>
          </a:p>
          <a:p>
            <a:pPr algn="l">
              <a:buFont typeface="+mj-lt"/>
              <a:buNone/>
            </a:pPr>
            <a:r>
              <a:rPr lang="en-US" b="1" i="0" dirty="0">
                <a:solidFill>
                  <a:srgbClr val="242424"/>
                </a:solidFill>
                <a:effectLst/>
                <a:latin typeface="Inter"/>
              </a:rPr>
              <a:t>Signature recognition</a:t>
            </a:r>
            <a:r>
              <a:rPr lang="en-US" b="0" i="0" dirty="0">
                <a:solidFill>
                  <a:srgbClr val="242424"/>
                </a:solidFill>
                <a:effectLst/>
                <a:latin typeface="Inter"/>
              </a:rPr>
              <a:t> authenticates users based on their penmanship</a:t>
            </a:r>
          </a:p>
          <a:p>
            <a:pPr algn="l">
              <a:buFont typeface="+mj-lt"/>
              <a:buNone/>
            </a:pPr>
            <a:r>
              <a:rPr lang="en-US" b="1" i="0" dirty="0">
                <a:solidFill>
                  <a:srgbClr val="242424"/>
                </a:solidFill>
                <a:effectLst/>
                <a:latin typeface="Inter"/>
              </a:rPr>
              <a:t>Voice recognition</a:t>
            </a:r>
            <a:r>
              <a:rPr lang="en-US" b="0" i="0" dirty="0">
                <a:solidFill>
                  <a:srgbClr val="242424"/>
                </a:solidFill>
                <a:effectLst/>
                <a:latin typeface="Inter"/>
              </a:rPr>
              <a:t> identifies users based on their diction and speech patterns </a:t>
            </a:r>
          </a:p>
          <a:p>
            <a:pPr marL="0" indent="0">
              <a:lnSpc>
                <a:spcPct val="100000"/>
              </a:lnSpc>
              <a:buNone/>
            </a:pPr>
            <a:endParaRPr lang="en-US" dirty="0"/>
          </a:p>
          <a:p>
            <a:pPr marL="0" indent="0">
              <a:lnSpc>
                <a:spcPct val="100000"/>
              </a:lnSpc>
              <a:buNone/>
            </a:pPr>
            <a:r>
              <a:rPr lang="en-US" b="0" i="0" dirty="0">
                <a:solidFill>
                  <a:srgbClr val="242424"/>
                </a:solidFill>
                <a:effectLst/>
                <a:latin typeface="Inter"/>
              </a:rPr>
              <a:t>We’re all capable of recognizing a person based on their voice or the way they jot down their name. Behavioral biometric systems can essentially do the same thing.</a:t>
            </a:r>
            <a:endParaRPr lang="en-US" dirty="0"/>
          </a:p>
          <a:p>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10</a:t>
            </a:fld>
            <a:endParaRPr lang="en-US"/>
          </a:p>
        </p:txBody>
      </p:sp>
    </p:spTree>
    <p:extLst>
      <p:ext uri="{BB962C8B-B14F-4D97-AF65-F5344CB8AC3E}">
        <p14:creationId xmlns:p14="http://schemas.microsoft.com/office/powerpoint/2010/main" val="49154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Font typeface="Wingdings" panose="05000000000000000000" pitchFamily="2" charset="2"/>
              <a:buNone/>
            </a:pPr>
            <a:r>
              <a:rPr lang="en-US" sz="1200" dirty="0"/>
              <a:t>Talking about advantages and disadvantages</a:t>
            </a:r>
          </a:p>
          <a:p>
            <a:pPr>
              <a:lnSpc>
                <a:spcPct val="100000"/>
              </a:lnSpc>
              <a:buFont typeface="Wingdings" panose="05000000000000000000" pitchFamily="2" charset="2"/>
              <a:buNone/>
            </a:pPr>
            <a:r>
              <a:rPr lang="en-US" sz="1200" dirty="0"/>
              <a:t>Passwords and PINs, are easy to forget causing people to write them down and consequently can be stolen and can at times be hacked. With biometrics technology, fingerprints won’t be lost and can’t be attained and copied by someone aiming to illegally gain access.</a:t>
            </a:r>
          </a:p>
          <a:p>
            <a:pPr>
              <a:lnSpc>
                <a:spcPct val="100000"/>
              </a:lnSpc>
              <a:buFont typeface="Wingdings" panose="05000000000000000000" pitchFamily="2" charset="2"/>
              <a:buNone/>
            </a:pPr>
            <a:r>
              <a:rPr lang="en-US" sz="1200" dirty="0"/>
              <a:t>Biometric technology can be used to avert illicit access to ATMs, cellular phones, smart cards, desktop PCs, workstations and computer networks.</a:t>
            </a:r>
          </a:p>
          <a:p>
            <a:pPr>
              <a:lnSpc>
                <a:spcPct val="100000"/>
              </a:lnSpc>
              <a:buFont typeface="Wingdings" panose="05000000000000000000" pitchFamily="2" charset="2"/>
              <a:buNone/>
            </a:pPr>
            <a:r>
              <a:rPr lang="en-US" sz="1200" dirty="0"/>
              <a:t>Biometric technology can be effectively employed in forensics. It is a useful technology that can be utilized for criminal identification and prison security.</a:t>
            </a:r>
          </a:p>
          <a:p>
            <a:pPr>
              <a:lnSpc>
                <a:spcPct val="100000"/>
              </a:lnSpc>
              <a:buFont typeface="Wingdings" panose="05000000000000000000" pitchFamily="2" charset="2"/>
              <a:buNone/>
            </a:pPr>
            <a:r>
              <a:rPr lang="en-US" sz="1200" dirty="0"/>
              <a:t>Biometric technology can be used in a lot of industries, such as healthcare, civil ID, business, schools, financial industry, etc. A lot of countries have already used biometric technology for voter registration, national ID and national health care, or e-passport projects.</a:t>
            </a:r>
          </a:p>
          <a:p>
            <a:pPr>
              <a:lnSpc>
                <a:spcPct val="100000"/>
              </a:lnSpc>
              <a:buFont typeface="Wingdings" panose="05000000000000000000" pitchFamily="2" charset="2"/>
              <a:buNone/>
            </a:pPr>
            <a:r>
              <a:rPr lang="en-US" sz="1200" dirty="0"/>
              <a:t>Biometric technology is less exposed to damage and sudden changes. The behavioral and physical elements accessed for biometric verification like iris/retina, voice, pulse, DNA, vein, etc. are less in danger to damage and sudden changes.</a:t>
            </a:r>
          </a:p>
        </p:txBody>
      </p:sp>
      <p:sp>
        <p:nvSpPr>
          <p:cNvPr id="4" name="Slide Number Placeholder 3"/>
          <p:cNvSpPr>
            <a:spLocks noGrp="1"/>
          </p:cNvSpPr>
          <p:nvPr>
            <p:ph type="sldNum" sz="quarter" idx="5"/>
          </p:nvPr>
        </p:nvSpPr>
        <p:spPr/>
        <p:txBody>
          <a:bodyPr/>
          <a:lstStyle/>
          <a:p>
            <a:fld id="{19F1111E-0781-4D8D-A5CF-8EBBECABEB22}" type="slidenum">
              <a:rPr lang="en-US" smtClean="0"/>
              <a:t>11</a:t>
            </a:fld>
            <a:endParaRPr lang="en-US"/>
          </a:p>
        </p:txBody>
      </p:sp>
    </p:spTree>
    <p:extLst>
      <p:ext uri="{BB962C8B-B14F-4D97-AF65-F5344CB8AC3E}">
        <p14:creationId xmlns:p14="http://schemas.microsoft.com/office/powerpoint/2010/main" val="60820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Font typeface="Wingdings" panose="05000000000000000000" pitchFamily="2" charset="2"/>
              <a:buNone/>
            </a:pPr>
            <a:r>
              <a:rPr lang="en-US" sz="1200" b="1" dirty="0"/>
              <a:t>“Master fingerprints” can trick many phones and scanners</a:t>
            </a:r>
          </a:p>
          <a:p>
            <a:pPr marL="0" indent="0">
              <a:lnSpc>
                <a:spcPct val="100000"/>
              </a:lnSpc>
              <a:buFont typeface="Arial" panose="020B0604020202020204" pitchFamily="34" charset="0"/>
              <a:buNone/>
            </a:pPr>
            <a:r>
              <a:rPr lang="en-US" sz="1200" dirty="0"/>
              <a:t>When you first register a fingerprint, the device will ask you for multiple presses from different angles. These samples will then be used as the original data set to compare with subsequent unlock attempts. However, smartphone sensors are small, so they often rely on partial matches of fingerprints.</a:t>
            </a:r>
          </a:p>
          <a:p>
            <a:pPr>
              <a:lnSpc>
                <a:spcPct val="100000"/>
              </a:lnSpc>
              <a:buFont typeface="Wingdings" panose="05000000000000000000" pitchFamily="2" charset="2"/>
              <a:buNone/>
            </a:pPr>
            <a:r>
              <a:rPr lang="en-US" sz="1200" b="1" dirty="0"/>
              <a:t>Biometrics last a lifetime</a:t>
            </a:r>
          </a:p>
          <a:p>
            <a:pPr marL="0" indent="0">
              <a:lnSpc>
                <a:spcPct val="100000"/>
              </a:lnSpc>
              <a:buFont typeface="Arial" panose="020B0604020202020204" pitchFamily="34" charset="0"/>
              <a:buNone/>
            </a:pPr>
            <a:r>
              <a:rPr lang="en-US" sz="1200" dirty="0"/>
              <a:t>You can always change your password if somebody learns it, but there’s no way to modify your iris, retina or fingerprint. Once somebody has a working copy of these, there’s not much you can do to stay safe, other than switching to passwords or using another finger.</a:t>
            </a:r>
          </a:p>
          <a:p>
            <a:pPr>
              <a:lnSpc>
                <a:spcPct val="100000"/>
              </a:lnSpc>
              <a:buFont typeface="Wingdings" panose="05000000000000000000" pitchFamily="2" charset="2"/>
              <a:buNone/>
            </a:pPr>
            <a:r>
              <a:rPr lang="en-US" sz="1200" b="1" dirty="0"/>
              <a:t>Vulnerabilities in biometric authentication software</a:t>
            </a:r>
          </a:p>
          <a:p>
            <a:pPr marL="0" indent="0">
              <a:lnSpc>
                <a:spcPct val="100000"/>
              </a:lnSpc>
              <a:buFont typeface="Arial" panose="020B0604020202020204" pitchFamily="34" charset="0"/>
              <a:buNone/>
            </a:pPr>
            <a:r>
              <a:rPr lang="en-US" sz="1200" dirty="0"/>
              <a:t>A couple of years ago, security researchers discovered weaknesses in Android devices that allowed them to remotely extract a user’s fingerprint, use backdoors in the software to hijack mobile payments even install malware.</a:t>
            </a:r>
          </a:p>
          <a:p>
            <a:pPr>
              <a:lnSpc>
                <a:spcPct val="100000"/>
              </a:lnSpc>
              <a:buFont typeface="Wingdings" panose="05000000000000000000" pitchFamily="2" charset="2"/>
              <a:buNone/>
            </a:pPr>
            <a:r>
              <a:rPr lang="en-US" sz="1200" b="1" dirty="0"/>
              <a:t>Missing body part problem</a:t>
            </a:r>
          </a:p>
        </p:txBody>
      </p:sp>
      <p:sp>
        <p:nvSpPr>
          <p:cNvPr id="4" name="Slide Number Placeholder 3"/>
          <p:cNvSpPr>
            <a:spLocks noGrp="1"/>
          </p:cNvSpPr>
          <p:nvPr>
            <p:ph type="sldNum" sz="quarter" idx="5"/>
          </p:nvPr>
        </p:nvSpPr>
        <p:spPr/>
        <p:txBody>
          <a:bodyPr/>
          <a:lstStyle/>
          <a:p>
            <a:fld id="{19F1111E-0781-4D8D-A5CF-8EBBECABEB22}" type="slidenum">
              <a:rPr lang="en-US" smtClean="0"/>
              <a:t>12</a:t>
            </a:fld>
            <a:endParaRPr lang="en-US"/>
          </a:p>
        </p:txBody>
      </p:sp>
    </p:spTree>
    <p:extLst>
      <p:ext uri="{BB962C8B-B14F-4D97-AF65-F5344CB8AC3E}">
        <p14:creationId xmlns:p14="http://schemas.microsoft.com/office/powerpoint/2010/main" val="1217127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it is possible to create a fake fingerprint, not easy but possible</a:t>
            </a:r>
          </a:p>
          <a:p>
            <a:r>
              <a:rPr lang="en-US" dirty="0"/>
              <a:t>This is how it can be done</a:t>
            </a:r>
          </a:p>
          <a:p>
            <a:pPr marL="0" indent="0">
              <a:lnSpc>
                <a:spcPct val="100000"/>
              </a:lnSpc>
              <a:buNone/>
            </a:pPr>
            <a:r>
              <a:rPr lang="en-US" dirty="0"/>
              <a:t>To unlock a smartphone secured with a fingerprint, the attacker will first need to find a high-quality print, that contains a sufficient amount of specific patterns to unlock the device.</a:t>
            </a:r>
          </a:p>
          <a:p>
            <a:pPr marL="0" indent="0">
              <a:lnSpc>
                <a:spcPct val="100000"/>
              </a:lnSpc>
              <a:buNone/>
            </a:pPr>
            <a:r>
              <a:rPr lang="en-US" dirty="0"/>
              <a:t>Next, an attacker will lift the fingerprint, place it on plastic laminate, and then cast a finger to fit this mold.</a:t>
            </a:r>
          </a:p>
          <a:p>
            <a:pPr marL="0" indent="0">
              <a:lnSpc>
                <a:spcPct val="100000"/>
              </a:lnSpc>
              <a:buNone/>
            </a:pPr>
            <a:r>
              <a:rPr lang="en-US" dirty="0"/>
              <a:t>Once the malicious hacker creates the fake finger, all he has to do is to place it on the scanner, press with his finger to conduct electricity and then use the unlocked phone.</a:t>
            </a:r>
          </a:p>
          <a:p>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13</a:t>
            </a:fld>
            <a:endParaRPr lang="en-US"/>
          </a:p>
        </p:txBody>
      </p:sp>
    </p:spTree>
    <p:extLst>
      <p:ext uri="{BB962C8B-B14F-4D97-AF65-F5344CB8AC3E}">
        <p14:creationId xmlns:p14="http://schemas.microsoft.com/office/powerpoint/2010/main" val="2879185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That’s correct you need to protect your biometric data also.</a:t>
            </a:r>
          </a:p>
          <a:p>
            <a:endParaRPr lang="en-US" dirty="0"/>
          </a:p>
          <a:p>
            <a:r>
              <a:rPr lang="en-US" b="0" i="0" dirty="0">
                <a:solidFill>
                  <a:srgbClr val="242424"/>
                </a:solidFill>
                <a:effectLst/>
                <a:latin typeface="Inter"/>
              </a:rPr>
              <a:t>When it comes to securing your biometric data, start by considering where it’s stored. Biometric data is typically stored on your devices. </a:t>
            </a:r>
          </a:p>
          <a:p>
            <a:r>
              <a:rPr lang="en-US" b="0" i="0" dirty="0">
                <a:solidFill>
                  <a:srgbClr val="242424"/>
                </a:solidFill>
                <a:effectLst/>
                <a:latin typeface="Inter"/>
              </a:rPr>
              <a:t>Here are several best practices that apply to mobile devices, laptops, computers, and more.</a:t>
            </a:r>
          </a:p>
          <a:p>
            <a:endParaRPr lang="en-US" b="0" i="0" dirty="0">
              <a:solidFill>
                <a:srgbClr val="242424"/>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424"/>
                </a:solidFill>
                <a:effectLst/>
                <a:latin typeface="Inter"/>
              </a:rPr>
              <a:t>Use </a:t>
            </a:r>
            <a:r>
              <a:rPr lang="en-US" b="1" i="0" u="sng" dirty="0">
                <a:solidFill>
                  <a:srgbClr val="0F71F0"/>
                </a:solidFill>
                <a:effectLst/>
                <a:latin typeface="Inter"/>
                <a:hlinkClick r:id="rId3"/>
              </a:rPr>
              <a:t>strong passwords</a:t>
            </a:r>
            <a:r>
              <a:rPr lang="en-US" b="0" i="0" dirty="0">
                <a:solidFill>
                  <a:srgbClr val="242424"/>
                </a:solidFill>
                <a:effectLst/>
                <a:latin typeface="Inter"/>
              </a:rPr>
              <a:t> to make it harder for hackers to steal your data. Reinforcing your password and using different logins for various sites gives hackers fewer ways to access your information—including biometric data stored on your phone 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424"/>
                </a:solidFill>
                <a:effectLst/>
                <a:latin typeface="Inter"/>
              </a:rPr>
              <a:t>Keep your </a:t>
            </a:r>
            <a:r>
              <a:rPr lang="en-US" b="1" i="0" u="sng" dirty="0">
                <a:solidFill>
                  <a:srgbClr val="0F71F0"/>
                </a:solidFill>
                <a:effectLst/>
                <a:latin typeface="Inter"/>
                <a:hlinkClick r:id="rId4"/>
              </a:rPr>
              <a:t>software current</a:t>
            </a:r>
            <a:r>
              <a:rPr lang="en-US" b="0" i="0" dirty="0">
                <a:solidFill>
                  <a:srgbClr val="242424"/>
                </a:solidFill>
                <a:effectLst/>
                <a:latin typeface="Inter"/>
              </a:rPr>
              <a:t> to improve your device’s security. When an update or patch becomes available, try to install it immediately. Manufacturers often release these updates to combat new threats, which they’ll include in their patch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424"/>
                </a:solidFill>
                <a:effectLst/>
                <a:latin typeface="Inter"/>
              </a:rPr>
              <a:t>Only provide biometric data to secure websites. Most browsers will use several methods to let you know that a site isn’t secure. Google Chrome and Safari will add the words “Not Secure” to a faulty website’s URL. You may also receive a “</a:t>
            </a:r>
            <a:r>
              <a:rPr lang="en-US" b="1" i="0" u="sng" dirty="0">
                <a:solidFill>
                  <a:srgbClr val="0F71F0"/>
                </a:solidFill>
                <a:effectLst/>
                <a:latin typeface="Inter"/>
                <a:hlinkClick r:id="rId5"/>
              </a:rPr>
              <a:t>Your connection is not private</a:t>
            </a:r>
            <a:r>
              <a:rPr lang="en-US" b="0" i="0" dirty="0">
                <a:solidFill>
                  <a:srgbClr val="242424"/>
                </a:solidFill>
                <a:effectLst/>
                <a:latin typeface="Inter"/>
              </a:rPr>
              <a:t>” alert before the page can even load.</a:t>
            </a:r>
          </a:p>
          <a:p>
            <a:endParaRPr lang="en-US" b="0" i="0" dirty="0">
              <a:solidFill>
                <a:srgbClr val="242424"/>
              </a:solidFill>
              <a:effectLst/>
              <a:latin typeface="Inter"/>
            </a:endParaRPr>
          </a:p>
          <a:p>
            <a:r>
              <a:rPr lang="en-US" b="0" i="0" dirty="0">
                <a:solidFill>
                  <a:srgbClr val="242424"/>
                </a:solidFill>
                <a:effectLst/>
                <a:latin typeface="Inter"/>
              </a:rPr>
              <a:t>Protecting your devices will also protect your biometric data. Setting aside the time to install updates and change passwords can be worthwhile in the long run.</a:t>
            </a:r>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14</a:t>
            </a:fld>
            <a:endParaRPr lang="en-US"/>
          </a:p>
        </p:txBody>
      </p:sp>
    </p:spTree>
    <p:extLst>
      <p:ext uri="{BB962C8B-B14F-4D97-AF65-F5344CB8AC3E}">
        <p14:creationId xmlns:p14="http://schemas.microsoft.com/office/powerpoint/2010/main" val="2724213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all from my side for the topic Biometric Authentication.</a:t>
            </a:r>
          </a:p>
          <a:p>
            <a:r>
              <a:rPr lang="en-US" dirty="0"/>
              <a:t>Hope you liked my presentation and content.</a:t>
            </a:r>
          </a:p>
          <a:p>
            <a:endParaRPr lang="en-US" dirty="0"/>
          </a:p>
          <a:p>
            <a:r>
              <a:rPr lang="en-US" dirty="0"/>
              <a:t>Thankyou for watching and listening.</a:t>
            </a:r>
          </a:p>
          <a:p>
            <a:r>
              <a:rPr lang="en-US" dirty="0"/>
              <a:t>This is Anjali </a:t>
            </a:r>
            <a:r>
              <a:rPr lang="en-US" dirty="0" err="1"/>
              <a:t>Kanwasi</a:t>
            </a:r>
            <a:r>
              <a:rPr lang="en-US" dirty="0"/>
              <a:t> Signing off.</a:t>
            </a:r>
          </a:p>
        </p:txBody>
      </p:sp>
      <p:sp>
        <p:nvSpPr>
          <p:cNvPr id="4" name="Slide Number Placeholder 3"/>
          <p:cNvSpPr>
            <a:spLocks noGrp="1"/>
          </p:cNvSpPr>
          <p:nvPr>
            <p:ph type="sldNum" sz="quarter" idx="5"/>
          </p:nvPr>
        </p:nvSpPr>
        <p:spPr/>
        <p:txBody>
          <a:bodyPr/>
          <a:lstStyle/>
          <a:p>
            <a:fld id="{19F1111E-0781-4D8D-A5CF-8EBBECABEB22}" type="slidenum">
              <a:rPr lang="en-US" smtClean="0"/>
              <a:t>15</a:t>
            </a:fld>
            <a:endParaRPr lang="en-US"/>
          </a:p>
        </p:txBody>
      </p:sp>
    </p:spTree>
    <p:extLst>
      <p:ext uri="{BB962C8B-B14F-4D97-AF65-F5344CB8AC3E}">
        <p14:creationId xmlns:p14="http://schemas.microsoft.com/office/powerpoint/2010/main" val="256850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I will be talking about these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What is Biometric Authentication?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Types of Biometric Authentication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Characteristics of Biometric Authentication:</a:t>
            </a:r>
          </a:p>
          <a:p>
            <a:r>
              <a:rPr lang="en-US" dirty="0"/>
              <a:t>Which are Physical characteristics and behavioral characteristics.</a:t>
            </a:r>
          </a:p>
          <a:p>
            <a:r>
              <a:rPr lang="en-US" dirty="0"/>
              <a:t>Then Advantages and disadvantages</a:t>
            </a:r>
          </a:p>
          <a:p>
            <a:r>
              <a:rPr lang="en-US" dirty="0"/>
              <a:t>And where we can use biometric authentication.</a:t>
            </a:r>
          </a:p>
        </p:txBody>
      </p:sp>
      <p:sp>
        <p:nvSpPr>
          <p:cNvPr id="4" name="Slide Number Placeholder 3"/>
          <p:cNvSpPr>
            <a:spLocks noGrp="1"/>
          </p:cNvSpPr>
          <p:nvPr>
            <p:ph type="sldNum" sz="quarter" idx="5"/>
          </p:nvPr>
        </p:nvSpPr>
        <p:spPr/>
        <p:txBody>
          <a:bodyPr/>
          <a:lstStyle/>
          <a:p>
            <a:fld id="{19F1111E-0781-4D8D-A5CF-8EBBECABEB22}" type="slidenum">
              <a:rPr lang="en-US" smtClean="0"/>
              <a:t>2</a:t>
            </a:fld>
            <a:endParaRPr lang="en-US"/>
          </a:p>
        </p:txBody>
      </p:sp>
    </p:spTree>
    <p:extLst>
      <p:ext uri="{BB962C8B-B14F-4D97-AF65-F5344CB8AC3E}">
        <p14:creationId xmlns:p14="http://schemas.microsoft.com/office/powerpoint/2010/main" val="1397808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Biometric authentication – an </a:t>
            </a:r>
            <a:r>
              <a:rPr lang="en-US" dirty="0" err="1"/>
              <a:t>intorduction</a:t>
            </a:r>
            <a:endParaRPr lang="en-US" dirty="0"/>
          </a:p>
          <a:p>
            <a:endParaRPr lang="en-US" dirty="0"/>
          </a:p>
          <a:p>
            <a:r>
              <a:rPr lang="en-US" dirty="0"/>
              <a:t>Providing security has become a challenging factor in today’s advanced computerized engineering and Technological environment. Traditional methods like memorizing passwords, carrying ID cards have their own draw backs.</a:t>
            </a:r>
          </a:p>
          <a:p>
            <a:r>
              <a:rPr lang="en-US" dirty="0"/>
              <a:t>Biometric Authentication has become more and more reliable, secured and most convenient tool. Simply Biometrics refers to establishing identity based on the physical and behavioral characteristics of an individual such as face, fingerprint, hand geometry, iris, keystroke, signature, voice, etc. Biometric system offers several advantages over traditional authentication schemes. They are inherently more reliable than password-based authentication as Biometric traits cannot be lost or forgotten.</a:t>
            </a:r>
          </a:p>
        </p:txBody>
      </p:sp>
      <p:sp>
        <p:nvSpPr>
          <p:cNvPr id="4" name="Slide Number Placeholder 3"/>
          <p:cNvSpPr>
            <a:spLocks noGrp="1"/>
          </p:cNvSpPr>
          <p:nvPr>
            <p:ph type="sldNum" sz="quarter" idx="5"/>
          </p:nvPr>
        </p:nvSpPr>
        <p:spPr/>
        <p:txBody>
          <a:bodyPr/>
          <a:lstStyle/>
          <a:p>
            <a:fld id="{19F1111E-0781-4D8D-A5CF-8EBBECABEB22}" type="slidenum">
              <a:rPr lang="en-US" smtClean="0"/>
              <a:t>3</a:t>
            </a:fld>
            <a:endParaRPr lang="en-US"/>
          </a:p>
        </p:txBody>
      </p:sp>
    </p:spTree>
    <p:extLst>
      <p:ext uri="{BB962C8B-B14F-4D97-AF65-F5344CB8AC3E}">
        <p14:creationId xmlns:p14="http://schemas.microsoft.com/office/powerpoint/2010/main" val="86683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question that comes to mind is what is biometrics?</a:t>
            </a:r>
          </a:p>
          <a:p>
            <a:r>
              <a:rPr lang="en-US" dirty="0"/>
              <a:t>We </a:t>
            </a:r>
            <a:r>
              <a:rPr lang="en-US" b="0" i="0" dirty="0">
                <a:solidFill>
                  <a:srgbClr val="242424"/>
                </a:solidFill>
                <a:effectLst/>
                <a:latin typeface="Inter"/>
              </a:rPr>
              <a:t>can break down the term "biometrics" to get a better understanding of what it is. “Bio” stems from biology, while “metrics” are units of measurement. Put the two together and you have biometrics, which measure the unique physical and behavioral characteristics of a living creature.</a:t>
            </a:r>
          </a:p>
          <a:p>
            <a:r>
              <a:rPr lang="en-US" b="0" i="0" dirty="0">
                <a:solidFill>
                  <a:srgbClr val="242424"/>
                </a:solidFill>
                <a:effectLst/>
                <a:latin typeface="Inter"/>
              </a:rPr>
              <a:t>Biometric data is information that can help identify you based on your physical or behavioral traits. For example, hospitals can use biometric data to identify patients and monitor their well-being. Companies like Apple add biometric sensors to many of their devices that can identify users via fingerprint and facial recognition software.</a:t>
            </a:r>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4</a:t>
            </a:fld>
            <a:endParaRPr lang="en-US"/>
          </a:p>
        </p:txBody>
      </p:sp>
    </p:spTree>
    <p:extLst>
      <p:ext uri="{BB962C8B-B14F-4D97-AF65-F5344CB8AC3E}">
        <p14:creationId xmlns:p14="http://schemas.microsoft.com/office/powerpoint/2010/main" val="282688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Bio authentication, or biometric authentication, is a method of authentication based on something biological to the human being. Biometric authentication is another form of multi-factor authentication (providing several separate pieces of evidence proving who you are) and can be used in conjunction with another form of authentication, such as password.</a:t>
            </a:r>
          </a:p>
          <a:p>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5</a:t>
            </a:fld>
            <a:endParaRPr lang="en-US"/>
          </a:p>
        </p:txBody>
      </p:sp>
    </p:spTree>
    <p:extLst>
      <p:ext uri="{BB962C8B-B14F-4D97-AF65-F5344CB8AC3E}">
        <p14:creationId xmlns:p14="http://schemas.microsoft.com/office/powerpoint/2010/main" val="3941119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Common types of biometric authentication are increasingly being built into consumer devices, especially computers and smartphone. Biometric authentication technologies are also being used by governments and private corporations in secure areas, including at military bases, in airports, and at ports of entry when crossing national borders.</a:t>
            </a:r>
          </a:p>
          <a:p>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6</a:t>
            </a:fld>
            <a:endParaRPr lang="en-US"/>
          </a:p>
        </p:txBody>
      </p:sp>
    </p:spTree>
    <p:extLst>
      <p:ext uri="{BB962C8B-B14F-4D97-AF65-F5344CB8AC3E}">
        <p14:creationId xmlns:p14="http://schemas.microsoft.com/office/powerpoint/2010/main" val="401411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These are characteristics of your person that are unique to you, that you were born with, and are nearly impossible to change outside of major damage or surgical procedures. These would include things like your fingerprints, DNA, and retinal patterns.</a:t>
            </a:r>
          </a:p>
          <a:p>
            <a:pPr marL="0" indent="0">
              <a:buNone/>
            </a:pPr>
            <a:endParaRPr lang="en-US" dirty="0"/>
          </a:p>
          <a:p>
            <a:pPr marL="0" indent="0">
              <a:buNone/>
            </a:pPr>
            <a:r>
              <a:rPr lang="en-US" b="1" dirty="0"/>
              <a:t>Type 1 – Something You Know – </a:t>
            </a:r>
            <a:r>
              <a:rPr lang="en-US" dirty="0"/>
              <a:t>includes passwords, PINs, combinations, code words, or secret handshakes. Anything that you can remember and then type, say, do, perform, or otherwise recall when needed falls into this category.</a:t>
            </a:r>
            <a:endParaRPr lang="en-US" b="1" dirty="0"/>
          </a:p>
          <a:p>
            <a:pPr marL="0" indent="0">
              <a:buNone/>
            </a:pPr>
            <a:r>
              <a:rPr lang="en-US" b="1" dirty="0"/>
              <a:t>Type 2 – Something You Have – </a:t>
            </a:r>
            <a:r>
              <a:rPr lang="en-US" dirty="0"/>
              <a:t>includes all items that are physical objects, such as keys, smart phones, smart cards, USB drives, and token devices. (A token device produces a time-based PIN or can compute a response from a challenge number issued by the server).</a:t>
            </a:r>
          </a:p>
          <a:p>
            <a:pPr marL="0" indent="0">
              <a:buNone/>
            </a:pPr>
            <a:r>
              <a:rPr lang="en-US" b="1" dirty="0"/>
              <a:t>Type 3 – Something You Are – </a:t>
            </a:r>
            <a:r>
              <a:rPr lang="en-US" dirty="0"/>
              <a:t>includes any part of the human body that can be offered for verification, such as fingerprints, palm scanning, facial recognition, retina scans, iris scans and voice verification.</a:t>
            </a:r>
          </a:p>
          <a:p>
            <a:pPr marL="0" indent="0">
              <a:buNone/>
            </a:pPr>
            <a:endParaRPr lang="en-US" b="1" dirty="0"/>
          </a:p>
          <a:p>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7</a:t>
            </a:fld>
            <a:endParaRPr lang="en-US"/>
          </a:p>
        </p:txBody>
      </p:sp>
    </p:spTree>
    <p:extLst>
      <p:ext uri="{BB962C8B-B14F-4D97-AF65-F5344CB8AC3E}">
        <p14:creationId xmlns:p14="http://schemas.microsoft.com/office/powerpoint/2010/main" val="174025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combining two or three factors from these three categories, a multi-factor authentication is crafted. Multi-factor authentication is preferred, as it is much more difficult for an intruder to overcome. With just a password, an attacker only has to have a single attack skill and wage a single successful attack to impersonate the victim. With multi-factor authentication, the attacker must have multiple attack skills and wage multiple successful attacks simultaneously in order to impersonate the victim. This is extremely difficult and, thus, a more resilient logon solution.</a:t>
            </a:r>
          </a:p>
          <a:p>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8</a:t>
            </a:fld>
            <a:endParaRPr lang="en-US"/>
          </a:p>
        </p:txBody>
      </p:sp>
    </p:spTree>
    <p:extLst>
      <p:ext uri="{BB962C8B-B14F-4D97-AF65-F5344CB8AC3E}">
        <p14:creationId xmlns:p14="http://schemas.microsoft.com/office/powerpoint/2010/main" val="194148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Inter"/>
              </a:rPr>
              <a:t>Physiological biometrics can recognize our physical attributes. Several prominent examples include:</a:t>
            </a:r>
          </a:p>
          <a:p>
            <a:endParaRPr lang="en-US" b="0" i="0" dirty="0">
              <a:solidFill>
                <a:srgbClr val="242424"/>
              </a:solidFill>
              <a:effectLst/>
              <a:latin typeface="Inter"/>
            </a:endParaRPr>
          </a:p>
          <a:p>
            <a:pPr algn="l">
              <a:buFont typeface="+mj-lt"/>
              <a:buAutoNum type="arabicPeriod"/>
            </a:pPr>
            <a:r>
              <a:rPr lang="en-US" b="1" i="0" dirty="0">
                <a:solidFill>
                  <a:srgbClr val="242424"/>
                </a:solidFill>
                <a:effectLst/>
                <a:latin typeface="Inter"/>
              </a:rPr>
              <a:t>DNA recognition:</a:t>
            </a:r>
            <a:r>
              <a:rPr lang="en-US" b="0" i="0" dirty="0">
                <a:solidFill>
                  <a:srgbClr val="242424"/>
                </a:solidFill>
                <a:effectLst/>
                <a:latin typeface="Inter"/>
              </a:rPr>
              <a:t> identifies people based on DNA found in their blood, hair, and mucus </a:t>
            </a:r>
          </a:p>
          <a:p>
            <a:pPr algn="l">
              <a:buFont typeface="+mj-lt"/>
              <a:buAutoNum type="arabicPeriod"/>
            </a:pPr>
            <a:r>
              <a:rPr lang="en-US" b="1" i="0" dirty="0">
                <a:solidFill>
                  <a:srgbClr val="242424"/>
                </a:solidFill>
                <a:effectLst/>
                <a:latin typeface="Inter"/>
              </a:rPr>
              <a:t>Facial recognition:</a:t>
            </a:r>
            <a:r>
              <a:rPr lang="en-US" b="0" i="0" dirty="0">
                <a:solidFill>
                  <a:srgbClr val="242424"/>
                </a:solidFill>
                <a:effectLst/>
                <a:latin typeface="Inter"/>
              </a:rPr>
              <a:t> detects users based on their facial features</a:t>
            </a:r>
          </a:p>
          <a:p>
            <a:pPr algn="l">
              <a:buFont typeface="+mj-lt"/>
              <a:buAutoNum type="arabicPeriod"/>
            </a:pPr>
            <a:r>
              <a:rPr lang="en-US" b="1" i="0" dirty="0">
                <a:solidFill>
                  <a:srgbClr val="242424"/>
                </a:solidFill>
                <a:effectLst/>
                <a:latin typeface="Inter"/>
              </a:rPr>
              <a:t>Fingerprint recognition: </a:t>
            </a:r>
            <a:r>
              <a:rPr lang="en-US" b="0" i="0" dirty="0">
                <a:solidFill>
                  <a:srgbClr val="242424"/>
                </a:solidFill>
                <a:effectLst/>
                <a:latin typeface="Inter"/>
              </a:rPr>
              <a:t>creates a profile by mapping the ridges on your fingertips</a:t>
            </a:r>
          </a:p>
          <a:p>
            <a:pPr algn="l">
              <a:buFont typeface="+mj-lt"/>
              <a:buAutoNum type="arabicPeriod"/>
            </a:pPr>
            <a:r>
              <a:rPr lang="en-US" b="1" i="0" dirty="0">
                <a:solidFill>
                  <a:srgbClr val="242424"/>
                </a:solidFill>
                <a:effectLst/>
                <a:latin typeface="Inter"/>
              </a:rPr>
              <a:t>Hand geometry:</a:t>
            </a:r>
            <a:r>
              <a:rPr lang="en-US" b="0" i="0" dirty="0">
                <a:solidFill>
                  <a:srgbClr val="242424"/>
                </a:solidFill>
                <a:effectLst/>
                <a:latin typeface="Inter"/>
              </a:rPr>
              <a:t> verifies users via the shape and size of their hands</a:t>
            </a:r>
          </a:p>
          <a:p>
            <a:pPr algn="l">
              <a:buFont typeface="+mj-lt"/>
              <a:buAutoNum type="arabicPeriod"/>
            </a:pPr>
            <a:r>
              <a:rPr lang="en-US" b="1" i="0" dirty="0">
                <a:solidFill>
                  <a:srgbClr val="242424"/>
                </a:solidFill>
                <a:effectLst/>
                <a:latin typeface="Inter"/>
              </a:rPr>
              <a:t>Iris recognition:</a:t>
            </a:r>
            <a:r>
              <a:rPr lang="en-US" b="0" i="0" dirty="0">
                <a:solidFill>
                  <a:srgbClr val="242424"/>
                </a:solidFill>
                <a:effectLst/>
                <a:latin typeface="Inter"/>
              </a:rPr>
              <a:t> relies on distinct iris patterns to identify users</a:t>
            </a:r>
          </a:p>
          <a:p>
            <a:endParaRPr lang="en-US" dirty="0"/>
          </a:p>
          <a:p>
            <a:r>
              <a:rPr lang="en-US" b="0" i="0" dirty="0">
                <a:solidFill>
                  <a:srgbClr val="242424"/>
                </a:solidFill>
                <a:effectLst/>
                <a:latin typeface="Inter"/>
              </a:rPr>
              <a:t>Our genes play a big part in determining our physical features—which means they’re also an important factor for systems that rely on physiological biometrics.</a:t>
            </a:r>
            <a:endParaRPr lang="en-US" dirty="0"/>
          </a:p>
        </p:txBody>
      </p:sp>
      <p:sp>
        <p:nvSpPr>
          <p:cNvPr id="4" name="Slide Number Placeholder 3"/>
          <p:cNvSpPr>
            <a:spLocks noGrp="1"/>
          </p:cNvSpPr>
          <p:nvPr>
            <p:ph type="sldNum" sz="quarter" idx="5"/>
          </p:nvPr>
        </p:nvSpPr>
        <p:spPr/>
        <p:txBody>
          <a:bodyPr/>
          <a:lstStyle/>
          <a:p>
            <a:fld id="{19F1111E-0781-4D8D-A5CF-8EBBECABEB22}" type="slidenum">
              <a:rPr lang="en-US" smtClean="0"/>
              <a:t>9</a:t>
            </a:fld>
            <a:endParaRPr lang="en-US"/>
          </a:p>
        </p:txBody>
      </p:sp>
    </p:spTree>
    <p:extLst>
      <p:ext uri="{BB962C8B-B14F-4D97-AF65-F5344CB8AC3E}">
        <p14:creationId xmlns:p14="http://schemas.microsoft.com/office/powerpoint/2010/main" val="81607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2B5D-AD79-D5B1-DFD2-1219A97195C1}"/>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00993C4-360F-E340-7441-671F492B4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A877A-804F-6744-A3AC-8267BE767664}"/>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5" name="Footer Placeholder 4">
            <a:extLst>
              <a:ext uri="{FF2B5EF4-FFF2-40B4-BE49-F238E27FC236}">
                <a16:creationId xmlns:a16="http://schemas.microsoft.com/office/drawing/2014/main" id="{D67A02DF-FC17-8B89-E7C1-8B994882C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53C6A-4C31-0A27-CBFC-1DF528ECE6A9}"/>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367032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328D-66F7-1809-8DA8-540516177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3A70C4-67F7-0896-8B4E-892861216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EAD28-BD23-BA3D-FA6D-6FAC4942BACC}"/>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5" name="Footer Placeholder 4">
            <a:extLst>
              <a:ext uri="{FF2B5EF4-FFF2-40B4-BE49-F238E27FC236}">
                <a16:creationId xmlns:a16="http://schemas.microsoft.com/office/drawing/2014/main" id="{02E4AFED-2184-8D07-48E7-656DD5374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D9362-10A0-6061-D7F7-DDA5DED47F3E}"/>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245332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E3127-3DF4-92D5-B281-1A0C026922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C4C24-8B26-2F70-CE71-511B09523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28636-4340-E088-7F56-8D95075A82EF}"/>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5" name="Footer Placeholder 4">
            <a:extLst>
              <a:ext uri="{FF2B5EF4-FFF2-40B4-BE49-F238E27FC236}">
                <a16:creationId xmlns:a16="http://schemas.microsoft.com/office/drawing/2014/main" id="{7F7AFF25-3215-63A7-F1F8-C6A61725C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88B48-A5DD-DC72-5A7E-3C8A30535B78}"/>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294821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E487-0B85-94F4-BFD6-8D0336422B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D36C9-85BE-A022-FC57-9A5F3965C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9C2A8-16BE-A74E-17E8-B5BE3B03B91E}"/>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5" name="Footer Placeholder 4">
            <a:extLst>
              <a:ext uri="{FF2B5EF4-FFF2-40B4-BE49-F238E27FC236}">
                <a16:creationId xmlns:a16="http://schemas.microsoft.com/office/drawing/2014/main" id="{1B562F38-61F9-AC39-80AB-6CAC3A082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E9894-B839-73D9-13E4-047DF93FBF26}"/>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5467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4D14-53B2-0D3C-458D-99C3BCE39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2EF57-6B6C-1E8F-389C-B501868F6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18D36-492B-581C-766C-7D45B02B0C60}"/>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5" name="Footer Placeholder 4">
            <a:extLst>
              <a:ext uri="{FF2B5EF4-FFF2-40B4-BE49-F238E27FC236}">
                <a16:creationId xmlns:a16="http://schemas.microsoft.com/office/drawing/2014/main" id="{255196EA-B668-383C-D4B1-AB15BA05E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43989-27D8-10FD-06E3-0C5D3C4731A7}"/>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312881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2FAE-23BE-3AC9-58C6-5CA6962F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CDD83-3841-50C2-9207-5720811BA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3E24B-6C10-0214-80B2-2503FC38E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1C00D4-046A-D798-94B0-D68D540D1B37}"/>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6" name="Footer Placeholder 5">
            <a:extLst>
              <a:ext uri="{FF2B5EF4-FFF2-40B4-BE49-F238E27FC236}">
                <a16:creationId xmlns:a16="http://schemas.microsoft.com/office/drawing/2014/main" id="{B8250383-D5C7-8DCB-4E0F-5B1304543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D6DA9-F8DB-CECA-319B-75BE8AFB9677}"/>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322081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BB29-DBFA-FF53-404A-01C8E3FAC8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77C48A-4760-51FF-CB24-126FBB3295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04CB7-2505-CA7D-6C56-A5A68D406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B1063-9EDF-89DE-31A4-894111273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9D1F21-987C-2CFC-0A18-B2D2B24AF1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7F854-DA15-08D7-66E6-72466DDCF4FC}"/>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8" name="Footer Placeholder 7">
            <a:extLst>
              <a:ext uri="{FF2B5EF4-FFF2-40B4-BE49-F238E27FC236}">
                <a16:creationId xmlns:a16="http://schemas.microsoft.com/office/drawing/2014/main" id="{759E3662-31E1-7B41-396E-3EE2CD02D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D1E6C9-DE01-5DD7-E4D2-FFC0045CE39A}"/>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329310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A2EA-F992-EAFE-F340-89C3695CEE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092A0-4026-D702-8AD8-2D45133BE099}"/>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4" name="Footer Placeholder 3">
            <a:extLst>
              <a:ext uri="{FF2B5EF4-FFF2-40B4-BE49-F238E27FC236}">
                <a16:creationId xmlns:a16="http://schemas.microsoft.com/office/drawing/2014/main" id="{23CFB56B-74C2-5CCE-BFD3-913B44466F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71B726-36CE-53A4-01F0-C7D6544DCFB6}"/>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196503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6DCB7-7C10-3BE3-D3C5-996449FF0C67}"/>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3" name="Footer Placeholder 2">
            <a:extLst>
              <a:ext uri="{FF2B5EF4-FFF2-40B4-BE49-F238E27FC236}">
                <a16:creationId xmlns:a16="http://schemas.microsoft.com/office/drawing/2014/main" id="{C2303CD8-8765-878F-B8F9-A3A8033DC6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3CC6B4-2116-03A3-96C3-BCA459D900B8}"/>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427195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CCA7-E4C7-F29D-FC9F-F3943D43F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D5D482-6617-9E27-97D4-A17009623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D485C-D61E-4C9C-A615-A9085A539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8088B-27BE-62F7-8F4F-2A4B3321A600}"/>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6" name="Footer Placeholder 5">
            <a:extLst>
              <a:ext uri="{FF2B5EF4-FFF2-40B4-BE49-F238E27FC236}">
                <a16:creationId xmlns:a16="http://schemas.microsoft.com/office/drawing/2014/main" id="{A52FFB0E-42D8-B540-E5A7-A4BA0DCE2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114E6-9549-F871-0307-FA6EB057F679}"/>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92194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2058-7498-14AC-ECC8-AAE09D62C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0E6B8-BCEB-4B24-0590-C41F6C740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FB96C6-A806-F106-651A-1B61A22EC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03C6F-2A92-C715-B106-F1282ED5CE08}"/>
              </a:ext>
            </a:extLst>
          </p:cNvPr>
          <p:cNvSpPr>
            <a:spLocks noGrp="1"/>
          </p:cNvSpPr>
          <p:nvPr>
            <p:ph type="dt" sz="half" idx="10"/>
          </p:nvPr>
        </p:nvSpPr>
        <p:spPr/>
        <p:txBody>
          <a:bodyPr/>
          <a:lstStyle/>
          <a:p>
            <a:fld id="{AB627326-3A94-4D33-8341-37401345EDC9}" type="datetimeFigureOut">
              <a:rPr lang="en-US" smtClean="0"/>
              <a:t>2024-01-14</a:t>
            </a:fld>
            <a:endParaRPr lang="en-US"/>
          </a:p>
        </p:txBody>
      </p:sp>
      <p:sp>
        <p:nvSpPr>
          <p:cNvPr id="6" name="Footer Placeholder 5">
            <a:extLst>
              <a:ext uri="{FF2B5EF4-FFF2-40B4-BE49-F238E27FC236}">
                <a16:creationId xmlns:a16="http://schemas.microsoft.com/office/drawing/2014/main" id="{8DB5BD49-6E5E-82FC-575F-125A0F158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9AAA2-48FE-BCA1-EBBE-907723CBBC1E}"/>
              </a:ext>
            </a:extLst>
          </p:cNvPr>
          <p:cNvSpPr>
            <a:spLocks noGrp="1"/>
          </p:cNvSpPr>
          <p:nvPr>
            <p:ph type="sldNum" sz="quarter" idx="12"/>
          </p:nvPr>
        </p:nvSpPr>
        <p:spPr/>
        <p:txBody>
          <a:bodyPr/>
          <a:lstStyle/>
          <a:p>
            <a:fld id="{5459400B-E22D-4594-AF2A-704937BF0DBB}" type="slidenum">
              <a:rPr lang="en-US" smtClean="0"/>
              <a:t>‹#›</a:t>
            </a:fld>
            <a:endParaRPr lang="en-US"/>
          </a:p>
        </p:txBody>
      </p:sp>
    </p:spTree>
    <p:extLst>
      <p:ext uri="{BB962C8B-B14F-4D97-AF65-F5344CB8AC3E}">
        <p14:creationId xmlns:p14="http://schemas.microsoft.com/office/powerpoint/2010/main" val="124982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29A21CC-1A9B-852A-7989-1A019D62BECE}"/>
              </a:ext>
            </a:extLst>
          </p:cNvPr>
          <p:cNvPicPr>
            <a:picLocks noChangeAspect="1" noChangeArrowheads="1"/>
          </p:cNvPicPr>
          <p:nvPr userDrawn="1"/>
        </p:nvPicPr>
        <p:blipFill rotWithShape="1">
          <a:blip r:embed="rId13">
            <a:biLevel thresh="50000"/>
            <a:extLst>
              <a:ext uri="{28A0092B-C50C-407E-A947-70E740481C1C}">
                <a14:useLocalDpi xmlns:a14="http://schemas.microsoft.com/office/drawing/2010/main" val="0"/>
              </a:ext>
            </a:extLst>
          </a:blip>
          <a:srcRect l="19202" t="6369" r="19196" b="7858"/>
          <a:stretch/>
        </p:blipFill>
        <p:spPr bwMode="auto">
          <a:xfrm>
            <a:off x="10729608" y="681037"/>
            <a:ext cx="453233" cy="653781"/>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E4889769-FFF0-0B5E-A5D7-7EBFC20D0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C5506D8-1591-2F0D-D256-BAC412157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73E49EC-C289-F22C-E40E-74C7D5381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AB627326-3A94-4D33-8341-37401345EDC9}" type="datetimeFigureOut">
              <a:rPr lang="en-US" smtClean="0"/>
              <a:pPr/>
              <a:t>2024-01-14</a:t>
            </a:fld>
            <a:endParaRPr lang="en-US" dirty="0"/>
          </a:p>
        </p:txBody>
      </p:sp>
      <p:sp>
        <p:nvSpPr>
          <p:cNvPr id="5" name="Footer Placeholder 4">
            <a:extLst>
              <a:ext uri="{FF2B5EF4-FFF2-40B4-BE49-F238E27FC236}">
                <a16:creationId xmlns:a16="http://schemas.microsoft.com/office/drawing/2014/main" id="{514CFE30-91CF-C1C3-DDC8-50A855103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r>
              <a:rPr lang="en-US" dirty="0"/>
              <a:t>Anjali </a:t>
            </a:r>
            <a:r>
              <a:rPr lang="en-US" dirty="0" err="1"/>
              <a:t>Kanwasi</a:t>
            </a:r>
            <a:r>
              <a:rPr lang="en-US" dirty="0"/>
              <a:t> - 23652008</a:t>
            </a:r>
          </a:p>
        </p:txBody>
      </p:sp>
      <p:sp>
        <p:nvSpPr>
          <p:cNvPr id="6" name="Slide Number Placeholder 5">
            <a:extLst>
              <a:ext uri="{FF2B5EF4-FFF2-40B4-BE49-F238E27FC236}">
                <a16:creationId xmlns:a16="http://schemas.microsoft.com/office/drawing/2014/main" id="{BDBE914F-5DBA-14A4-C552-3F1E50E81F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5459400B-E22D-4594-AF2A-704937BF0DBB}" type="slidenum">
              <a:rPr lang="en-US" smtClean="0"/>
              <a:pPr/>
              <a:t>‹#›</a:t>
            </a:fld>
            <a:endParaRPr lang="en-US" dirty="0"/>
          </a:p>
        </p:txBody>
      </p:sp>
    </p:spTree>
    <p:extLst>
      <p:ext uri="{BB962C8B-B14F-4D97-AF65-F5344CB8AC3E}">
        <p14:creationId xmlns:p14="http://schemas.microsoft.com/office/powerpoint/2010/main" val="3957728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71CC4-84BF-B024-D8D6-E683EFE8DF39}"/>
              </a:ext>
            </a:extLst>
          </p:cNvPr>
          <p:cNvSpPr>
            <a:spLocks noGrp="1"/>
          </p:cNvSpPr>
          <p:nvPr>
            <p:ph type="ctrTitle"/>
          </p:nvPr>
        </p:nvSpPr>
        <p:spPr>
          <a:xfrm>
            <a:off x="5751094" y="1058780"/>
            <a:ext cx="5602705" cy="3092116"/>
          </a:xfrm>
        </p:spPr>
        <p:txBody>
          <a:bodyPr anchor="ctr">
            <a:normAutofit/>
          </a:bodyPr>
          <a:lstStyle/>
          <a:p>
            <a:pPr algn="l"/>
            <a:r>
              <a:rPr lang="en-US" sz="4800" b="1" dirty="0"/>
              <a:t>Biometric Authentication</a:t>
            </a:r>
          </a:p>
        </p:txBody>
      </p:sp>
      <p:sp>
        <p:nvSpPr>
          <p:cNvPr id="3" name="Subtitle 2">
            <a:extLst>
              <a:ext uri="{FF2B5EF4-FFF2-40B4-BE49-F238E27FC236}">
                <a16:creationId xmlns:a16="http://schemas.microsoft.com/office/drawing/2014/main" id="{0D474C57-D00D-470F-AA3F-A49360912D6C}"/>
              </a:ext>
            </a:extLst>
          </p:cNvPr>
          <p:cNvSpPr>
            <a:spLocks noGrp="1"/>
          </p:cNvSpPr>
          <p:nvPr>
            <p:ph type="subTitle" idx="1"/>
          </p:nvPr>
        </p:nvSpPr>
        <p:spPr>
          <a:xfrm>
            <a:off x="838200" y="5041616"/>
            <a:ext cx="3781926" cy="1246472"/>
          </a:xfrm>
        </p:spPr>
        <p:txBody>
          <a:bodyPr anchor="ctr">
            <a:normAutofit/>
          </a:bodyPr>
          <a:lstStyle/>
          <a:p>
            <a:pPr algn="l"/>
            <a:r>
              <a:rPr lang="en-US" sz="1700"/>
              <a:t>Anjali </a:t>
            </a:r>
            <a:r>
              <a:rPr lang="en-US" sz="1700" err="1"/>
              <a:t>Kanwasi</a:t>
            </a:r>
            <a:endParaRPr lang="en-US" sz="1700"/>
          </a:p>
          <a:p>
            <a:pPr algn="l"/>
            <a:r>
              <a:rPr lang="en-US" sz="1700"/>
              <a:t>23652008</a:t>
            </a:r>
          </a:p>
          <a:p>
            <a:pPr algn="l"/>
            <a:r>
              <a:rPr lang="en-US" sz="1700"/>
              <a:t>Seminar – 1 (OBC108JULY23)</a:t>
            </a:r>
          </a:p>
        </p:txBody>
      </p:sp>
    </p:spTree>
    <p:extLst>
      <p:ext uri="{BB962C8B-B14F-4D97-AF65-F5344CB8AC3E}">
        <p14:creationId xmlns:p14="http://schemas.microsoft.com/office/powerpoint/2010/main" val="119315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D2D6AB-7D0A-B465-7639-2D4E8C4B9A86}"/>
              </a:ext>
            </a:extLst>
          </p:cNvPr>
          <p:cNvSpPr>
            <a:spLocks noGrp="1"/>
          </p:cNvSpPr>
          <p:nvPr>
            <p:ph type="title"/>
          </p:nvPr>
        </p:nvSpPr>
        <p:spPr>
          <a:xfrm>
            <a:off x="1137034" y="609597"/>
            <a:ext cx="9392421" cy="1330841"/>
          </a:xfrm>
        </p:spPr>
        <p:txBody>
          <a:bodyPr>
            <a:normAutofit/>
          </a:bodyPr>
          <a:lstStyle/>
          <a:p>
            <a:r>
              <a:rPr lang="en-US" b="1"/>
              <a:t>Behavioral Characteristics of Biometric Authentication</a:t>
            </a:r>
            <a:endParaRPr lang="en-US" b="1" dirty="0"/>
          </a:p>
        </p:txBody>
      </p:sp>
      <p:sp>
        <p:nvSpPr>
          <p:cNvPr id="3" name="Content Placeholder 2">
            <a:extLst>
              <a:ext uri="{FF2B5EF4-FFF2-40B4-BE49-F238E27FC236}">
                <a16:creationId xmlns:a16="http://schemas.microsoft.com/office/drawing/2014/main" id="{28FBEFAE-444F-1ECC-B89D-A93C5EFF4CCE}"/>
              </a:ext>
            </a:extLst>
          </p:cNvPr>
          <p:cNvSpPr>
            <a:spLocks noGrp="1"/>
          </p:cNvSpPr>
          <p:nvPr>
            <p:ph idx="1"/>
          </p:nvPr>
        </p:nvSpPr>
        <p:spPr>
          <a:xfrm>
            <a:off x="597159" y="2198362"/>
            <a:ext cx="5498841" cy="4011051"/>
          </a:xfrm>
        </p:spPr>
        <p:txBody>
          <a:bodyPr>
            <a:normAutofit/>
          </a:bodyPr>
          <a:lstStyle/>
          <a:p>
            <a:pPr marL="0" indent="0">
              <a:lnSpc>
                <a:spcPct val="100000"/>
              </a:lnSpc>
              <a:buNone/>
            </a:pPr>
            <a:r>
              <a:rPr lang="en-US" dirty="0"/>
              <a:t>Behavioral biometrics is the field of study related to the measure of uniquely identifying and measurable patterns in the human activities. The term contrasts with physical biometrics, which involves innate human characteristics such as fingerprints or iris patterns.</a:t>
            </a:r>
          </a:p>
          <a:p>
            <a:pPr marL="0" indent="0">
              <a:lnSpc>
                <a:spcPct val="100000"/>
              </a:lnSpc>
              <a:buNone/>
            </a:pPr>
            <a:r>
              <a:rPr lang="en-US" dirty="0"/>
              <a:t>Behavioral biometric verification methods include keystroke dynamics, gait analysis, voice ID, mouse use characteristics, signature analysis and cognitive biometrics. Behavioral biometrics are used for secure authentication in financial institutions, businesses, government facilities and retail point of sale (POS), as well as an increasing number of other environments.</a:t>
            </a:r>
          </a:p>
        </p:txBody>
      </p:sp>
      <p:pic>
        <p:nvPicPr>
          <p:cNvPr id="5" name="Picture 4" descr="A diagram of a computer&#10;&#10;Description automatically generated">
            <a:extLst>
              <a:ext uri="{FF2B5EF4-FFF2-40B4-BE49-F238E27FC236}">
                <a16:creationId xmlns:a16="http://schemas.microsoft.com/office/drawing/2014/main" id="{B2421FE3-1B7A-7633-24E6-21C44A7302C6}"/>
              </a:ext>
            </a:extLst>
          </p:cNvPr>
          <p:cNvPicPr>
            <a:picLocks noChangeAspect="1"/>
          </p:cNvPicPr>
          <p:nvPr/>
        </p:nvPicPr>
        <p:blipFill>
          <a:blip r:embed="rId3"/>
          <a:stretch>
            <a:fillRect/>
          </a:stretch>
        </p:blipFill>
        <p:spPr>
          <a:xfrm>
            <a:off x="6719367" y="2596392"/>
            <a:ext cx="4788505" cy="293295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02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796552E-BD46-6526-3FFF-EF9EE642A4A4}"/>
              </a:ext>
            </a:extLst>
          </p:cNvPr>
          <p:cNvSpPr>
            <a:spLocks noGrp="1"/>
          </p:cNvSpPr>
          <p:nvPr>
            <p:ph type="title"/>
          </p:nvPr>
        </p:nvSpPr>
        <p:spPr>
          <a:xfrm>
            <a:off x="447675" y="838199"/>
            <a:ext cx="3743325" cy="5338763"/>
          </a:xfrm>
        </p:spPr>
        <p:txBody>
          <a:bodyPr>
            <a:normAutofit/>
          </a:bodyPr>
          <a:lstStyle/>
          <a:p>
            <a:r>
              <a:rPr lang="en-US" b="1" dirty="0"/>
              <a:t>Advantages &amp; Disadvantages</a:t>
            </a:r>
          </a:p>
        </p:txBody>
      </p:sp>
      <p:sp>
        <p:nvSpPr>
          <p:cNvPr id="3" name="Content Placeholder 2">
            <a:extLst>
              <a:ext uri="{FF2B5EF4-FFF2-40B4-BE49-F238E27FC236}">
                <a16:creationId xmlns:a16="http://schemas.microsoft.com/office/drawing/2014/main" id="{41A039DC-4C20-BFBB-297E-7CC876D32F5C}"/>
              </a:ext>
            </a:extLst>
          </p:cNvPr>
          <p:cNvSpPr>
            <a:spLocks noGrp="1"/>
          </p:cNvSpPr>
          <p:nvPr>
            <p:ph idx="1"/>
          </p:nvPr>
        </p:nvSpPr>
        <p:spPr>
          <a:xfrm>
            <a:off x="4638674" y="838199"/>
            <a:ext cx="6715126" cy="5338763"/>
          </a:xfrm>
        </p:spPr>
        <p:txBody>
          <a:bodyPr anchor="ctr">
            <a:normAutofit/>
          </a:bodyPr>
          <a:lstStyle/>
          <a:p>
            <a:pPr>
              <a:lnSpc>
                <a:spcPct val="100000"/>
              </a:lnSpc>
              <a:buFont typeface="Wingdings" panose="05000000000000000000" pitchFamily="2" charset="2"/>
              <a:buChar char="v"/>
            </a:pPr>
            <a:r>
              <a:rPr lang="en-US" sz="1500" dirty="0"/>
              <a:t>Passwords and PINs, are easy to forget causing people to write them down and consequently can be stolen and can at times be hacked. With biometrics technology, fingerprints won’t be lost and can’t be attained and copied by someone aiming to illegally gain access.</a:t>
            </a:r>
          </a:p>
          <a:p>
            <a:pPr>
              <a:lnSpc>
                <a:spcPct val="100000"/>
              </a:lnSpc>
              <a:buFont typeface="Wingdings" panose="05000000000000000000" pitchFamily="2" charset="2"/>
              <a:buChar char="v"/>
            </a:pPr>
            <a:r>
              <a:rPr lang="en-US" sz="1500" dirty="0"/>
              <a:t>Biometric technology can be used to avert illicit access to ATMs, cellular phones, smart cards, desktop PCs, workstations and computer networks.</a:t>
            </a:r>
          </a:p>
          <a:p>
            <a:pPr>
              <a:lnSpc>
                <a:spcPct val="100000"/>
              </a:lnSpc>
              <a:buFont typeface="Wingdings" panose="05000000000000000000" pitchFamily="2" charset="2"/>
              <a:buChar char="v"/>
            </a:pPr>
            <a:r>
              <a:rPr lang="en-US" sz="1500" dirty="0"/>
              <a:t>Biometric technology can be effectively employed in forensics. It is a useful technology that can be utilized for criminal identification and prison security.</a:t>
            </a:r>
          </a:p>
          <a:p>
            <a:pPr>
              <a:lnSpc>
                <a:spcPct val="100000"/>
              </a:lnSpc>
              <a:buFont typeface="Wingdings" panose="05000000000000000000" pitchFamily="2" charset="2"/>
              <a:buChar char="v"/>
            </a:pPr>
            <a:r>
              <a:rPr lang="en-US" sz="1500" dirty="0"/>
              <a:t>Biometric technology can be used in a lot of industries, such as healthcare, civil ID, business, schools, financial industry, etc. A lot of countries have already used biometric technology for voter registration, national ID and national health care, or e-passport projects.</a:t>
            </a:r>
          </a:p>
          <a:p>
            <a:pPr>
              <a:lnSpc>
                <a:spcPct val="100000"/>
              </a:lnSpc>
              <a:buFont typeface="Wingdings" panose="05000000000000000000" pitchFamily="2" charset="2"/>
              <a:buChar char="v"/>
            </a:pPr>
            <a:r>
              <a:rPr lang="en-US" sz="1500" dirty="0"/>
              <a:t>Biometric technology is less exposed to damage and sudden changes. The behavioral and physical elements accessed for biometric verification like iris/retina, voice, pulse, DNA, vein, etc. are less in danger to damage and sudden changes.</a:t>
            </a:r>
          </a:p>
        </p:txBody>
      </p:sp>
    </p:spTree>
    <p:extLst>
      <p:ext uri="{BB962C8B-B14F-4D97-AF65-F5344CB8AC3E}">
        <p14:creationId xmlns:p14="http://schemas.microsoft.com/office/powerpoint/2010/main" val="262653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6FF76-33AF-D649-E70D-6D098EF5B0FF}"/>
              </a:ext>
            </a:extLst>
          </p:cNvPr>
          <p:cNvSpPr>
            <a:spLocks noGrp="1"/>
          </p:cNvSpPr>
          <p:nvPr>
            <p:ph type="title"/>
          </p:nvPr>
        </p:nvSpPr>
        <p:spPr>
          <a:xfrm>
            <a:off x="1137035" y="604801"/>
            <a:ext cx="6478417" cy="923925"/>
          </a:xfrm>
        </p:spPr>
        <p:txBody>
          <a:bodyPr>
            <a:normAutofit/>
          </a:bodyPr>
          <a:lstStyle/>
          <a:p>
            <a:r>
              <a:rPr lang="en-US" b="1" dirty="0"/>
              <a:t>Advantages &amp; Disadvantages</a:t>
            </a:r>
            <a:endParaRPr lang="en-US" dirty="0"/>
          </a:p>
        </p:txBody>
      </p:sp>
      <p:sp>
        <p:nvSpPr>
          <p:cNvPr id="25" name="Freeform: Shape 24">
            <a:extLst>
              <a:ext uri="{FF2B5EF4-FFF2-40B4-BE49-F238E27FC236}">
                <a16:creationId xmlns:a16="http://schemas.microsoft.com/office/drawing/2014/main" id="{C1657055-16FE-41A2-B207-7880F6DCA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34AA5B6B-3B3D-FE10-C211-043E4E65CFB7}"/>
              </a:ext>
            </a:extLst>
          </p:cNvPr>
          <p:cNvSpPr>
            <a:spLocks noGrp="1"/>
          </p:cNvSpPr>
          <p:nvPr>
            <p:ph idx="1"/>
          </p:nvPr>
        </p:nvSpPr>
        <p:spPr>
          <a:xfrm>
            <a:off x="1137035" y="1662682"/>
            <a:ext cx="7292590" cy="4117144"/>
          </a:xfrm>
        </p:spPr>
        <p:txBody>
          <a:bodyPr>
            <a:normAutofit/>
          </a:bodyPr>
          <a:lstStyle/>
          <a:p>
            <a:pPr>
              <a:lnSpc>
                <a:spcPct val="100000"/>
              </a:lnSpc>
              <a:buFont typeface="Wingdings" panose="05000000000000000000" pitchFamily="2" charset="2"/>
              <a:buChar char="v"/>
            </a:pPr>
            <a:r>
              <a:rPr lang="en-US" sz="1400" b="1" dirty="0"/>
              <a:t>“Master fingerprints” can trick many phones and scanners</a:t>
            </a:r>
          </a:p>
          <a:p>
            <a:pPr marL="0" indent="0">
              <a:lnSpc>
                <a:spcPct val="100000"/>
              </a:lnSpc>
              <a:buNone/>
            </a:pPr>
            <a:r>
              <a:rPr lang="en-US" sz="1400" dirty="0"/>
              <a:t>When you first register a fingerprint, the device will ask you for multiple presses from different angles. These samples will then be used as the original data set to compare with subsequent unlock attempts. However, smartphone sensors are small, so they often rely on partial matches of fingerprints.</a:t>
            </a:r>
          </a:p>
          <a:p>
            <a:pPr>
              <a:lnSpc>
                <a:spcPct val="100000"/>
              </a:lnSpc>
              <a:buFont typeface="Wingdings" panose="05000000000000000000" pitchFamily="2" charset="2"/>
              <a:buChar char="v"/>
            </a:pPr>
            <a:r>
              <a:rPr lang="en-US" sz="1400" b="1" dirty="0"/>
              <a:t>Biometrics last a lifetime</a:t>
            </a:r>
          </a:p>
          <a:p>
            <a:pPr marL="0" indent="0">
              <a:lnSpc>
                <a:spcPct val="100000"/>
              </a:lnSpc>
              <a:buNone/>
            </a:pPr>
            <a:r>
              <a:rPr lang="en-US" sz="1400" dirty="0"/>
              <a:t>You can always change your password if somebody learns it, but there’s no way to modify your iris, retina or fingerprint. Once somebody has a working copy of these, there’s not much you can do to stay safe, other than switching to passwords or using another finger.</a:t>
            </a:r>
          </a:p>
          <a:p>
            <a:pPr>
              <a:lnSpc>
                <a:spcPct val="100000"/>
              </a:lnSpc>
              <a:buFont typeface="Wingdings" panose="05000000000000000000" pitchFamily="2" charset="2"/>
              <a:buChar char="v"/>
            </a:pPr>
            <a:r>
              <a:rPr lang="en-US" sz="1400" b="1" dirty="0"/>
              <a:t>Vulnerabilities in biometric authentication software</a:t>
            </a:r>
          </a:p>
          <a:p>
            <a:pPr marL="0" indent="0">
              <a:lnSpc>
                <a:spcPct val="100000"/>
              </a:lnSpc>
              <a:buNone/>
            </a:pPr>
            <a:r>
              <a:rPr lang="en-US" sz="1400" dirty="0"/>
              <a:t>A couple of years ago, security researchers discovered weaknesses in Android devices that allowed them to remotely extract a user’s fingerprint, use backdoors in the software to hijack mobile payments even install malware.</a:t>
            </a:r>
          </a:p>
          <a:p>
            <a:pPr>
              <a:lnSpc>
                <a:spcPct val="100000"/>
              </a:lnSpc>
              <a:buFont typeface="Wingdings" panose="05000000000000000000" pitchFamily="2" charset="2"/>
              <a:buChar char="v"/>
            </a:pPr>
            <a:r>
              <a:rPr lang="en-US" sz="1400" b="1" dirty="0"/>
              <a:t>Missing body part problem</a:t>
            </a:r>
          </a:p>
        </p:txBody>
      </p:sp>
      <p:sp>
        <p:nvSpPr>
          <p:cNvPr id="19" name="Freeform: Shape 18">
            <a:extLst>
              <a:ext uri="{FF2B5EF4-FFF2-40B4-BE49-F238E27FC236}">
                <a16:creationId xmlns:a16="http://schemas.microsoft.com/office/drawing/2014/main" id="{F3BD3BB9-3CB5-4253-A27D-6B7904723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nger Print">
            <a:extLst>
              <a:ext uri="{FF2B5EF4-FFF2-40B4-BE49-F238E27FC236}">
                <a16:creationId xmlns:a16="http://schemas.microsoft.com/office/drawing/2014/main" id="{5C96628D-AC9E-9EE2-F655-5D4C1EBF00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4337" y="1753736"/>
            <a:ext cx="2743200" cy="2743200"/>
          </a:xfrm>
          <a:prstGeom prst="rect">
            <a:avLst/>
          </a:prstGeom>
        </p:spPr>
      </p:pic>
    </p:spTree>
    <p:extLst>
      <p:ext uri="{BB962C8B-B14F-4D97-AF65-F5344CB8AC3E}">
        <p14:creationId xmlns:p14="http://schemas.microsoft.com/office/powerpoint/2010/main" val="337347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FAA0D-4AFC-B853-5138-BB9EB022DDFB}"/>
              </a:ext>
            </a:extLst>
          </p:cNvPr>
          <p:cNvSpPr>
            <a:spLocks noGrp="1"/>
          </p:cNvSpPr>
          <p:nvPr>
            <p:ph type="title"/>
          </p:nvPr>
        </p:nvSpPr>
        <p:spPr>
          <a:xfrm>
            <a:off x="319521" y="3428999"/>
            <a:ext cx="4337858" cy="2398713"/>
          </a:xfrm>
        </p:spPr>
        <p:txBody>
          <a:bodyPr>
            <a:normAutofit/>
          </a:bodyPr>
          <a:lstStyle/>
          <a:p>
            <a:pPr algn="ctr"/>
            <a:r>
              <a:rPr lang="en-US" sz="4000" b="1" dirty="0"/>
              <a:t>Creating a fake finger (spoofing the fingerprint)</a:t>
            </a:r>
          </a:p>
        </p:txBody>
      </p:sp>
      <p:pic>
        <p:nvPicPr>
          <p:cNvPr id="5" name="Picture 4">
            <a:extLst>
              <a:ext uri="{FF2B5EF4-FFF2-40B4-BE49-F238E27FC236}">
                <a16:creationId xmlns:a16="http://schemas.microsoft.com/office/drawing/2014/main" id="{255C8EBF-AA65-A791-FBCB-B065F49EBA7D}"/>
              </a:ext>
            </a:extLst>
          </p:cNvPr>
          <p:cNvPicPr>
            <a:picLocks noChangeAspect="1"/>
          </p:cNvPicPr>
          <p:nvPr/>
        </p:nvPicPr>
        <p:blipFill rotWithShape="1">
          <a:blip r:embed="rId3"/>
          <a:srcRect t="16354" b="39799"/>
          <a:stretch/>
        </p:blipFill>
        <p:spPr>
          <a:xfrm>
            <a:off x="2" y="10"/>
            <a:ext cx="12191999" cy="3154014"/>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47" name="Content Placeholder 2">
            <a:extLst>
              <a:ext uri="{FF2B5EF4-FFF2-40B4-BE49-F238E27FC236}">
                <a16:creationId xmlns:a16="http://schemas.microsoft.com/office/drawing/2014/main" id="{5BE572BE-7415-6B70-488D-F681FC89DF7C}"/>
              </a:ext>
            </a:extLst>
          </p:cNvPr>
          <p:cNvSpPr>
            <a:spLocks noGrp="1"/>
          </p:cNvSpPr>
          <p:nvPr>
            <p:ph idx="1"/>
          </p:nvPr>
        </p:nvSpPr>
        <p:spPr>
          <a:xfrm>
            <a:off x="4976900" y="3428999"/>
            <a:ext cx="6376900" cy="2843214"/>
          </a:xfrm>
        </p:spPr>
        <p:txBody>
          <a:bodyPr anchor="ctr">
            <a:normAutofit/>
          </a:bodyPr>
          <a:lstStyle/>
          <a:p>
            <a:pPr marL="0" indent="0">
              <a:lnSpc>
                <a:spcPct val="100000"/>
              </a:lnSpc>
              <a:buNone/>
            </a:pPr>
            <a:r>
              <a:rPr lang="en-US" dirty="0"/>
              <a:t>To unlock a smartphone secured with a fingerprint, the attacker will first need to find a high-quality print, that contains a sufficient amount of specific patterns to unlock the device.</a:t>
            </a:r>
          </a:p>
          <a:p>
            <a:pPr marL="0" indent="0">
              <a:lnSpc>
                <a:spcPct val="100000"/>
              </a:lnSpc>
              <a:buNone/>
            </a:pPr>
            <a:r>
              <a:rPr lang="en-US" dirty="0"/>
              <a:t>Next, an attacker will lift the fingerprint, place it on plastic laminate, and then cast a finger to fit this mold.</a:t>
            </a:r>
          </a:p>
          <a:p>
            <a:pPr marL="0" indent="0">
              <a:lnSpc>
                <a:spcPct val="100000"/>
              </a:lnSpc>
              <a:buNone/>
            </a:pPr>
            <a:r>
              <a:rPr lang="en-US" dirty="0"/>
              <a:t>Once the malicious hacker creates the fake finger, all he has to do is to place it on the scanner, press with his finger to conduct electricity and then use the unlocked phone.</a:t>
            </a:r>
          </a:p>
        </p:txBody>
      </p:sp>
    </p:spTree>
    <p:extLst>
      <p:ext uri="{BB962C8B-B14F-4D97-AF65-F5344CB8AC3E}">
        <p14:creationId xmlns:p14="http://schemas.microsoft.com/office/powerpoint/2010/main" val="166257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00A77-8059-9FD5-FD86-EFC3BECAED01}"/>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b="1" i="0" kern="1200">
                <a:solidFill>
                  <a:schemeClr val="tx1"/>
                </a:solidFill>
                <a:effectLst/>
                <a:latin typeface="+mj-lt"/>
                <a:ea typeface="+mj-ea"/>
                <a:cs typeface="+mj-cs"/>
              </a:rPr>
              <a:t>How to protect your biometric data</a:t>
            </a:r>
            <a:endParaRPr lang="en-US" sz="5200" kern="12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407A9E5F-E8BB-B222-738B-DD048A4B7BE9}"/>
              </a:ext>
            </a:extLst>
          </p:cNvPr>
          <p:cNvPicPr>
            <a:picLocks noChangeAspect="1"/>
          </p:cNvPicPr>
          <p:nvPr/>
        </p:nvPicPr>
        <p:blipFill>
          <a:blip r:embed="rId3"/>
          <a:stretch>
            <a:fillRect/>
          </a:stretch>
        </p:blipFill>
        <p:spPr>
          <a:xfrm>
            <a:off x="5186557" y="849094"/>
            <a:ext cx="6164194" cy="4992997"/>
          </a:xfrm>
          <a:prstGeom prst="rect">
            <a:avLst/>
          </a:prstGeom>
        </p:spPr>
      </p:pic>
    </p:spTree>
    <p:extLst>
      <p:ext uri="{BB962C8B-B14F-4D97-AF65-F5344CB8AC3E}">
        <p14:creationId xmlns:p14="http://schemas.microsoft.com/office/powerpoint/2010/main" val="312837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5E7D7-F167-DE8F-02B4-CCAB351507D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b="1" kern="1200">
                <a:solidFill>
                  <a:schemeClr val="tx1"/>
                </a:solidFill>
                <a:latin typeface="+mj-lt"/>
                <a:ea typeface="+mj-ea"/>
                <a:cs typeface="+mj-cs"/>
              </a:rPr>
              <a:t>THANKYOU</a:t>
            </a:r>
          </a:p>
        </p:txBody>
      </p:sp>
      <p:pic>
        <p:nvPicPr>
          <p:cNvPr id="6" name="Graphic 5" descr="Lollipop">
            <a:extLst>
              <a:ext uri="{FF2B5EF4-FFF2-40B4-BE49-F238E27FC236}">
                <a16:creationId xmlns:a16="http://schemas.microsoft.com/office/drawing/2014/main" id="{94216849-B11F-C863-5710-97CCC8777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8" name="Graphic 7" descr="Lollipop">
            <a:extLst>
              <a:ext uri="{FF2B5EF4-FFF2-40B4-BE49-F238E27FC236}">
                <a16:creationId xmlns:a16="http://schemas.microsoft.com/office/drawing/2014/main" id="{F830789A-941F-4456-8064-8D533D8360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05857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D082DB0-6547-1B99-A3E0-0732D8973ECD}"/>
              </a:ext>
            </a:extLst>
          </p:cNvPr>
          <p:cNvSpPr>
            <a:spLocks noGrp="1"/>
          </p:cNvSpPr>
          <p:nvPr>
            <p:ph type="title"/>
          </p:nvPr>
        </p:nvSpPr>
        <p:spPr>
          <a:xfrm>
            <a:off x="1139044" y="2090114"/>
            <a:ext cx="3382890" cy="2481886"/>
          </a:xfrm>
        </p:spPr>
        <p:txBody>
          <a:bodyPr>
            <a:normAutofit/>
          </a:bodyPr>
          <a:lstStyle/>
          <a:p>
            <a:pPr algn="ctr"/>
            <a:r>
              <a:rPr lang="en-US" b="1" dirty="0"/>
              <a:t>Contents:</a:t>
            </a:r>
          </a:p>
        </p:txBody>
      </p:sp>
      <p:sp>
        <p:nvSpPr>
          <p:cNvPr id="31" name="Content Placeholder 2">
            <a:extLst>
              <a:ext uri="{FF2B5EF4-FFF2-40B4-BE49-F238E27FC236}">
                <a16:creationId xmlns:a16="http://schemas.microsoft.com/office/drawing/2014/main" id="{8ACDC7CE-E2C3-2E0B-A712-23CEF9FFB353}"/>
              </a:ext>
            </a:extLst>
          </p:cNvPr>
          <p:cNvSpPr>
            <a:spLocks noGrp="1"/>
          </p:cNvSpPr>
          <p:nvPr>
            <p:ph idx="1"/>
          </p:nvPr>
        </p:nvSpPr>
        <p:spPr>
          <a:xfrm>
            <a:off x="5285014" y="964850"/>
            <a:ext cx="6068786" cy="4928300"/>
          </a:xfrm>
        </p:spPr>
        <p:txBody>
          <a:bodyPr anchor="ctr">
            <a:normAutofit/>
          </a:bodyPr>
          <a:lstStyle/>
          <a:p>
            <a:pPr>
              <a:lnSpc>
                <a:spcPct val="150000"/>
              </a:lnSpc>
              <a:buFont typeface="Wingdings" panose="05000000000000000000" pitchFamily="2" charset="2"/>
              <a:buChar char="v"/>
            </a:pPr>
            <a:r>
              <a:rPr lang="en-US" dirty="0"/>
              <a:t>What is Biometrics?</a:t>
            </a:r>
          </a:p>
          <a:p>
            <a:pPr>
              <a:lnSpc>
                <a:spcPct val="150000"/>
              </a:lnSpc>
              <a:buFont typeface="Wingdings" panose="05000000000000000000" pitchFamily="2" charset="2"/>
              <a:buChar char="v"/>
            </a:pPr>
            <a:r>
              <a:rPr lang="en-US" dirty="0"/>
              <a:t>What is Biometric Authentication?</a:t>
            </a:r>
          </a:p>
          <a:p>
            <a:pPr>
              <a:lnSpc>
                <a:spcPct val="150000"/>
              </a:lnSpc>
              <a:buFont typeface="Wingdings" panose="05000000000000000000" pitchFamily="2" charset="2"/>
              <a:buChar char="v"/>
            </a:pPr>
            <a:r>
              <a:rPr lang="en-US" dirty="0"/>
              <a:t>Types of Biometric Authentication</a:t>
            </a:r>
          </a:p>
          <a:p>
            <a:pPr>
              <a:lnSpc>
                <a:spcPct val="150000"/>
              </a:lnSpc>
              <a:buFont typeface="Wingdings" panose="05000000000000000000" pitchFamily="2" charset="2"/>
              <a:buChar char="v"/>
            </a:pPr>
            <a:r>
              <a:rPr lang="en-US" dirty="0"/>
              <a:t>Characteristics of Biometric Authentication:</a:t>
            </a:r>
          </a:p>
          <a:p>
            <a:pPr lvl="1">
              <a:lnSpc>
                <a:spcPct val="150000"/>
              </a:lnSpc>
              <a:buFont typeface="Courier New" panose="02070309020205020404" pitchFamily="49" charset="0"/>
              <a:buChar char="o"/>
            </a:pPr>
            <a:r>
              <a:rPr lang="en-US" dirty="0"/>
              <a:t>Physical Characteristics</a:t>
            </a:r>
          </a:p>
          <a:p>
            <a:pPr lvl="1">
              <a:lnSpc>
                <a:spcPct val="150000"/>
              </a:lnSpc>
              <a:buFont typeface="Courier New" panose="02070309020205020404" pitchFamily="49" charset="0"/>
              <a:buChar char="o"/>
            </a:pPr>
            <a:r>
              <a:rPr lang="en-US" dirty="0"/>
              <a:t>Behavioral Characteristics</a:t>
            </a:r>
          </a:p>
          <a:p>
            <a:pPr>
              <a:lnSpc>
                <a:spcPct val="150000"/>
              </a:lnSpc>
              <a:buFont typeface="Wingdings" panose="05000000000000000000" pitchFamily="2" charset="2"/>
              <a:buChar char="v"/>
            </a:pPr>
            <a:r>
              <a:rPr lang="en-US" dirty="0"/>
              <a:t>Advantages &amp; Disadvantages</a:t>
            </a:r>
          </a:p>
          <a:p>
            <a:pPr>
              <a:lnSpc>
                <a:spcPct val="150000"/>
              </a:lnSpc>
              <a:buFont typeface="Wingdings" panose="05000000000000000000" pitchFamily="2" charset="2"/>
              <a:buChar char="v"/>
            </a:pPr>
            <a:r>
              <a:rPr lang="en-US" dirty="0"/>
              <a:t>Where we can use Biometric Authentication</a:t>
            </a:r>
          </a:p>
        </p:txBody>
      </p:sp>
    </p:spTree>
    <p:extLst>
      <p:ext uri="{BB962C8B-B14F-4D97-AF65-F5344CB8AC3E}">
        <p14:creationId xmlns:p14="http://schemas.microsoft.com/office/powerpoint/2010/main" val="73230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335420-6670-9F8F-7A15-E914F1FD2D12}"/>
              </a:ext>
            </a:extLst>
          </p:cNvPr>
          <p:cNvSpPr>
            <a:spLocks noGrp="1"/>
          </p:cNvSpPr>
          <p:nvPr>
            <p:ph type="title"/>
          </p:nvPr>
        </p:nvSpPr>
        <p:spPr>
          <a:xfrm>
            <a:off x="1524000" y="4063296"/>
            <a:ext cx="9144000" cy="1152663"/>
          </a:xfrm>
        </p:spPr>
        <p:txBody>
          <a:bodyPr vert="horz" lIns="91440" tIns="45720" rIns="91440" bIns="45720" rtlCol="0" anchor="ctr">
            <a:normAutofit/>
          </a:bodyPr>
          <a:lstStyle/>
          <a:p>
            <a:pPr algn="ctr"/>
            <a:r>
              <a:rPr lang="en-US" sz="3700" b="1" kern="1200">
                <a:solidFill>
                  <a:schemeClr val="tx1"/>
                </a:solidFill>
                <a:latin typeface="+mj-lt"/>
                <a:ea typeface="+mj-ea"/>
                <a:cs typeface="+mj-cs"/>
              </a:rPr>
              <a:t>Biometric Authentication</a:t>
            </a:r>
            <a:br>
              <a:rPr lang="en-US" sz="3700" b="1" kern="1200">
                <a:solidFill>
                  <a:schemeClr val="tx1"/>
                </a:solidFill>
                <a:latin typeface="+mj-lt"/>
                <a:ea typeface="+mj-ea"/>
                <a:cs typeface="+mj-cs"/>
              </a:rPr>
            </a:br>
            <a:r>
              <a:rPr lang="en-US" sz="3700" b="1" kern="1200">
                <a:solidFill>
                  <a:schemeClr val="tx1"/>
                </a:solidFill>
                <a:latin typeface="+mj-lt"/>
                <a:ea typeface="+mj-ea"/>
                <a:cs typeface="+mj-cs"/>
              </a:rPr>
              <a:t>An Introduction</a:t>
            </a:r>
          </a:p>
        </p:txBody>
      </p:sp>
      <p:pic>
        <p:nvPicPr>
          <p:cNvPr id="6" name="Graphic 5" descr="Fingerprint">
            <a:extLst>
              <a:ext uri="{FF2B5EF4-FFF2-40B4-BE49-F238E27FC236}">
                <a16:creationId xmlns:a16="http://schemas.microsoft.com/office/drawing/2014/main" id="{929410B1-DD71-4F21-1411-E540AD40EF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159064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DEEC37D-3E17-8CA1-0BB2-6AC29FEC7E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84" r="1381" b="-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9989F7-186C-D111-5C7D-A214AADD1146}"/>
              </a:ext>
            </a:extLst>
          </p:cNvPr>
          <p:cNvSpPr>
            <a:spLocks noGrp="1"/>
          </p:cNvSpPr>
          <p:nvPr>
            <p:ph type="title"/>
          </p:nvPr>
        </p:nvSpPr>
        <p:spPr>
          <a:xfrm>
            <a:off x="6508617" y="135113"/>
            <a:ext cx="5419525" cy="1693687"/>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600" b="1" dirty="0">
                <a:solidFill>
                  <a:srgbClr val="262626"/>
                </a:solidFill>
              </a:rPr>
              <a:t>What is Biometrics?</a:t>
            </a:r>
          </a:p>
        </p:txBody>
      </p:sp>
    </p:spTree>
    <p:extLst>
      <p:ext uri="{BB962C8B-B14F-4D97-AF65-F5344CB8AC3E}">
        <p14:creationId xmlns:p14="http://schemas.microsoft.com/office/powerpoint/2010/main" val="340805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7" name="Rectangle 2096">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Freeform: Shape 209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B863660-327A-1650-2AA9-DDBB25C5A955}"/>
              </a:ext>
            </a:extLst>
          </p:cNvPr>
          <p:cNvSpPr>
            <a:spLocks noGrp="1"/>
          </p:cNvSpPr>
          <p:nvPr>
            <p:ph type="title"/>
          </p:nvPr>
        </p:nvSpPr>
        <p:spPr>
          <a:xfrm>
            <a:off x="1139044" y="2090114"/>
            <a:ext cx="3382890" cy="2481886"/>
          </a:xfrm>
        </p:spPr>
        <p:txBody>
          <a:bodyPr>
            <a:normAutofit/>
          </a:bodyPr>
          <a:lstStyle/>
          <a:p>
            <a:pPr algn="ctr"/>
            <a:r>
              <a:rPr lang="en-US" b="1"/>
              <a:t>What is Biometric Authentication?</a:t>
            </a:r>
          </a:p>
        </p:txBody>
      </p:sp>
      <p:sp>
        <p:nvSpPr>
          <p:cNvPr id="3" name="Content Placeholder 2">
            <a:extLst>
              <a:ext uri="{FF2B5EF4-FFF2-40B4-BE49-F238E27FC236}">
                <a16:creationId xmlns:a16="http://schemas.microsoft.com/office/drawing/2014/main" id="{8FEE9B9C-2FD3-09C5-9356-1E1AF1F7BF92}"/>
              </a:ext>
            </a:extLst>
          </p:cNvPr>
          <p:cNvSpPr>
            <a:spLocks noGrp="1"/>
          </p:cNvSpPr>
          <p:nvPr>
            <p:ph idx="1"/>
          </p:nvPr>
        </p:nvSpPr>
        <p:spPr>
          <a:xfrm>
            <a:off x="5285014" y="964850"/>
            <a:ext cx="6068786" cy="4928300"/>
          </a:xfrm>
        </p:spPr>
        <p:txBody>
          <a:bodyPr anchor="ctr">
            <a:normAutofit/>
          </a:bodyPr>
          <a:lstStyle/>
          <a:p>
            <a:pPr marL="0" indent="0">
              <a:lnSpc>
                <a:spcPct val="150000"/>
              </a:lnSpc>
              <a:buNone/>
            </a:pPr>
            <a:r>
              <a:rPr lang="en-US" sz="2000" dirty="0"/>
              <a:t>Bio authentication, or biometric authentication, is a method of authentication based on something biological to the human being. Biometric authentication is another form of multi-factor authentication (providing several separate pieces of evidence proving who you are) and can be used in conjunction with another form of authentication, such as password.</a:t>
            </a:r>
          </a:p>
        </p:txBody>
      </p:sp>
    </p:spTree>
    <p:extLst>
      <p:ext uri="{BB962C8B-B14F-4D97-AF65-F5344CB8AC3E}">
        <p14:creationId xmlns:p14="http://schemas.microsoft.com/office/powerpoint/2010/main" val="77398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7" name="Rectangle 2096">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Freeform: Shape 209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 y="1219200"/>
            <a:ext cx="4510838" cy="380455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B863660-327A-1650-2AA9-DDBB25C5A955}"/>
              </a:ext>
            </a:extLst>
          </p:cNvPr>
          <p:cNvSpPr>
            <a:spLocks noGrp="1"/>
          </p:cNvSpPr>
          <p:nvPr>
            <p:ph type="title"/>
          </p:nvPr>
        </p:nvSpPr>
        <p:spPr>
          <a:xfrm>
            <a:off x="1139044" y="2090114"/>
            <a:ext cx="3382890" cy="2481886"/>
          </a:xfrm>
        </p:spPr>
        <p:txBody>
          <a:bodyPr>
            <a:normAutofit/>
          </a:bodyPr>
          <a:lstStyle/>
          <a:p>
            <a:pPr algn="ctr"/>
            <a:r>
              <a:rPr lang="en-US" b="1"/>
              <a:t>What is Biometric Authentication?</a:t>
            </a:r>
          </a:p>
        </p:txBody>
      </p:sp>
      <p:sp>
        <p:nvSpPr>
          <p:cNvPr id="3" name="Content Placeholder 2">
            <a:extLst>
              <a:ext uri="{FF2B5EF4-FFF2-40B4-BE49-F238E27FC236}">
                <a16:creationId xmlns:a16="http://schemas.microsoft.com/office/drawing/2014/main" id="{8FEE9B9C-2FD3-09C5-9356-1E1AF1F7BF92}"/>
              </a:ext>
            </a:extLst>
          </p:cNvPr>
          <p:cNvSpPr>
            <a:spLocks noGrp="1"/>
          </p:cNvSpPr>
          <p:nvPr>
            <p:ph idx="1"/>
          </p:nvPr>
        </p:nvSpPr>
        <p:spPr>
          <a:xfrm>
            <a:off x="5285014" y="964850"/>
            <a:ext cx="6068786" cy="4928300"/>
          </a:xfrm>
        </p:spPr>
        <p:txBody>
          <a:bodyPr anchor="ctr">
            <a:normAutofit/>
          </a:bodyPr>
          <a:lstStyle/>
          <a:p>
            <a:pPr marL="0" indent="0">
              <a:lnSpc>
                <a:spcPct val="150000"/>
              </a:lnSpc>
              <a:buNone/>
            </a:pPr>
            <a:r>
              <a:rPr lang="en-US" sz="2000" dirty="0"/>
              <a:t>Common types of biometric authentication are increasingly being built into consumer devices, especially computers and smartphone. Biometric authentication technologies are also being used by governments and private corporations in secure areas, including at military bases, in airports, and at ports of entry when crossing national borders.</a:t>
            </a:r>
          </a:p>
        </p:txBody>
      </p:sp>
    </p:spTree>
    <p:extLst>
      <p:ext uri="{BB962C8B-B14F-4D97-AF65-F5344CB8AC3E}">
        <p14:creationId xmlns:p14="http://schemas.microsoft.com/office/powerpoint/2010/main" val="73430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92980F8-E09F-D177-31CB-5B1AC20227CC}"/>
              </a:ext>
            </a:extLst>
          </p:cNvPr>
          <p:cNvSpPr>
            <a:spLocks noGrp="1"/>
          </p:cNvSpPr>
          <p:nvPr>
            <p:ph type="title"/>
          </p:nvPr>
        </p:nvSpPr>
        <p:spPr>
          <a:xfrm>
            <a:off x="838200" y="838199"/>
            <a:ext cx="3476625" cy="5338763"/>
          </a:xfrm>
        </p:spPr>
        <p:txBody>
          <a:bodyPr>
            <a:normAutofit/>
          </a:bodyPr>
          <a:lstStyle/>
          <a:p>
            <a:r>
              <a:rPr lang="en-US" b="1" dirty="0"/>
              <a:t>Types of Biometric Authentication</a:t>
            </a:r>
          </a:p>
        </p:txBody>
      </p:sp>
      <p:sp>
        <p:nvSpPr>
          <p:cNvPr id="3" name="Content Placeholder 2">
            <a:extLst>
              <a:ext uri="{FF2B5EF4-FFF2-40B4-BE49-F238E27FC236}">
                <a16:creationId xmlns:a16="http://schemas.microsoft.com/office/drawing/2014/main" id="{3FC4B5D6-6C18-10EF-7371-D16B3E36A325}"/>
              </a:ext>
            </a:extLst>
          </p:cNvPr>
          <p:cNvSpPr>
            <a:spLocks noGrp="1"/>
          </p:cNvSpPr>
          <p:nvPr>
            <p:ph idx="1"/>
          </p:nvPr>
        </p:nvSpPr>
        <p:spPr>
          <a:xfrm>
            <a:off x="5302332" y="838199"/>
            <a:ext cx="6051468" cy="5338763"/>
          </a:xfrm>
        </p:spPr>
        <p:txBody>
          <a:bodyPr anchor="ctr">
            <a:normAutofit/>
          </a:bodyPr>
          <a:lstStyle/>
          <a:p>
            <a:pPr marL="0" indent="0">
              <a:buNone/>
            </a:pPr>
            <a:r>
              <a:rPr lang="en-US" dirty="0"/>
              <a:t>These are characteristics of your person that are unique to you, that you were born with, and are nearly impossible to change outside of major damage or surgical procedures. These would include things like your fingerprints, DNA, and retinal patterns.</a:t>
            </a:r>
          </a:p>
          <a:p>
            <a:pPr marL="0" indent="0">
              <a:buNone/>
            </a:pPr>
            <a:endParaRPr lang="en-US" dirty="0"/>
          </a:p>
          <a:p>
            <a:pPr marL="0" indent="0">
              <a:buNone/>
            </a:pPr>
            <a:r>
              <a:rPr lang="en-US" b="1" dirty="0"/>
              <a:t>Type 1 – Something You Know – </a:t>
            </a:r>
            <a:r>
              <a:rPr lang="en-US" dirty="0"/>
              <a:t>includes passwords, PINs, combinations, code words, or secret handshakes. Anything that you can remember and then type, say, do, perform, or otherwise recall when needed falls into this category.</a:t>
            </a:r>
            <a:endParaRPr lang="en-US" b="1" dirty="0"/>
          </a:p>
          <a:p>
            <a:pPr marL="0" indent="0">
              <a:buNone/>
            </a:pPr>
            <a:r>
              <a:rPr lang="en-US" b="1" dirty="0"/>
              <a:t>Type 2 – Something You Have – </a:t>
            </a:r>
            <a:r>
              <a:rPr lang="en-US" dirty="0"/>
              <a:t>includes all items that are physical objects, such as keys, smart phones, smart cards, USB drives, and token devices. (A token device produces a time-based PIN or can compute a response from a challenge number issued by the server).</a:t>
            </a:r>
          </a:p>
          <a:p>
            <a:pPr marL="0" indent="0">
              <a:buNone/>
            </a:pPr>
            <a:r>
              <a:rPr lang="en-US" b="1" dirty="0"/>
              <a:t>Type 3 – Something You Are – </a:t>
            </a:r>
            <a:r>
              <a:rPr lang="en-US" dirty="0"/>
              <a:t>includes any part of the human body that can be offered for verification, such as fingerprints, palm scanning, facial recognition, retina scans, iris scans and voice verification.</a:t>
            </a:r>
          </a:p>
          <a:p>
            <a:pPr marL="0" indent="0">
              <a:buNone/>
            </a:pPr>
            <a:endParaRPr lang="en-US" b="1" dirty="0"/>
          </a:p>
        </p:txBody>
      </p:sp>
      <p:sp>
        <p:nvSpPr>
          <p:cNvPr id="4" name="Rectangle 3" descr="Finger Print">
            <a:extLst>
              <a:ext uri="{FF2B5EF4-FFF2-40B4-BE49-F238E27FC236}">
                <a16:creationId xmlns:a16="http://schemas.microsoft.com/office/drawing/2014/main" id="{B3CAD0F0-60F5-C7CE-2313-C126A99A8DE7}"/>
              </a:ext>
            </a:extLst>
          </p:cNvPr>
          <p:cNvSpPr/>
          <p:nvPr/>
        </p:nvSpPr>
        <p:spPr>
          <a:xfrm>
            <a:off x="4314825" y="5020118"/>
            <a:ext cx="932563" cy="93256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A5933591-D0E6-57AB-E783-363E7760B023}"/>
              </a:ext>
            </a:extLst>
          </p:cNvPr>
          <p:cNvPicPr>
            <a:picLocks noChangeAspect="1"/>
          </p:cNvPicPr>
          <p:nvPr/>
        </p:nvPicPr>
        <p:blipFill>
          <a:blip r:embed="rId5"/>
          <a:stretch>
            <a:fillRect/>
          </a:stretch>
        </p:blipFill>
        <p:spPr>
          <a:xfrm>
            <a:off x="4314825" y="3619944"/>
            <a:ext cx="933450" cy="933450"/>
          </a:xfrm>
          <a:prstGeom prst="rect">
            <a:avLst/>
          </a:prstGeom>
        </p:spPr>
      </p:pic>
      <p:pic>
        <p:nvPicPr>
          <p:cNvPr id="33" name="Picture 32">
            <a:extLst>
              <a:ext uri="{FF2B5EF4-FFF2-40B4-BE49-F238E27FC236}">
                <a16:creationId xmlns:a16="http://schemas.microsoft.com/office/drawing/2014/main" id="{87854B46-58E2-BC12-DFD8-DA20D23F1271}"/>
              </a:ext>
            </a:extLst>
          </p:cNvPr>
          <p:cNvPicPr>
            <a:picLocks noChangeAspect="1"/>
          </p:cNvPicPr>
          <p:nvPr/>
        </p:nvPicPr>
        <p:blipFill>
          <a:blip r:embed="rId6"/>
          <a:stretch>
            <a:fillRect/>
          </a:stretch>
        </p:blipFill>
        <p:spPr>
          <a:xfrm>
            <a:off x="4314382" y="2304606"/>
            <a:ext cx="933450" cy="933450"/>
          </a:xfrm>
          <a:prstGeom prst="rect">
            <a:avLst/>
          </a:prstGeom>
        </p:spPr>
      </p:pic>
    </p:spTree>
    <p:extLst>
      <p:ext uri="{BB962C8B-B14F-4D97-AF65-F5344CB8AC3E}">
        <p14:creationId xmlns:p14="http://schemas.microsoft.com/office/powerpoint/2010/main" val="97194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D447472-2F29-93B7-A24C-7C41ABB4FAEB}"/>
              </a:ext>
            </a:extLst>
          </p:cNvPr>
          <p:cNvSpPr>
            <a:spLocks noGrp="1"/>
          </p:cNvSpPr>
          <p:nvPr>
            <p:ph type="title"/>
          </p:nvPr>
        </p:nvSpPr>
        <p:spPr>
          <a:xfrm>
            <a:off x="838200" y="838199"/>
            <a:ext cx="4191000" cy="5338763"/>
          </a:xfrm>
        </p:spPr>
        <p:txBody>
          <a:bodyPr>
            <a:normAutofit/>
          </a:bodyPr>
          <a:lstStyle/>
          <a:p>
            <a:r>
              <a:rPr lang="en-US" b="1" dirty="0"/>
              <a:t>Types of Biometric Authentication</a:t>
            </a:r>
          </a:p>
        </p:txBody>
      </p:sp>
      <p:sp>
        <p:nvSpPr>
          <p:cNvPr id="3" name="Content Placeholder 2">
            <a:extLst>
              <a:ext uri="{FF2B5EF4-FFF2-40B4-BE49-F238E27FC236}">
                <a16:creationId xmlns:a16="http://schemas.microsoft.com/office/drawing/2014/main" id="{5EB58B7E-A05E-1644-50B9-B8F010BD12A7}"/>
              </a:ext>
            </a:extLst>
          </p:cNvPr>
          <p:cNvSpPr>
            <a:spLocks noGrp="1"/>
          </p:cNvSpPr>
          <p:nvPr>
            <p:ph idx="1"/>
          </p:nvPr>
        </p:nvSpPr>
        <p:spPr>
          <a:xfrm>
            <a:off x="5302332" y="573207"/>
            <a:ext cx="6051468" cy="5745706"/>
          </a:xfrm>
        </p:spPr>
        <p:txBody>
          <a:bodyPr anchor="ctr">
            <a:normAutofit/>
          </a:bodyPr>
          <a:lstStyle/>
          <a:p>
            <a:pPr marL="0" indent="0">
              <a:lnSpc>
                <a:spcPct val="200000"/>
              </a:lnSpc>
              <a:buNone/>
            </a:pPr>
            <a:r>
              <a:rPr lang="en-US" dirty="0"/>
              <a:t>By combining two or three factors from these three categories, a multi-factor authentication is crafted. Multi-factor authentication is preferred, as it is much more difficult for an intruder to overcome. With just a password, an attacker only has to have a single attack skill and wage a single successful attack to impersonate the victim. With multi-factor authentication, the attacker must have multiple attack skills and wage multiple successful attacks simultaneously in order to impersonate the victim. This is extremely difficult and, thus, a more resilient logon solution.</a:t>
            </a:r>
          </a:p>
        </p:txBody>
      </p:sp>
    </p:spTree>
    <p:extLst>
      <p:ext uri="{BB962C8B-B14F-4D97-AF65-F5344CB8AC3E}">
        <p14:creationId xmlns:p14="http://schemas.microsoft.com/office/powerpoint/2010/main" val="305161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6D4D8-EF66-C038-03D5-58DEF0836863}"/>
              </a:ext>
            </a:extLst>
          </p:cNvPr>
          <p:cNvSpPr>
            <a:spLocks noGrp="1"/>
          </p:cNvSpPr>
          <p:nvPr>
            <p:ph type="title"/>
          </p:nvPr>
        </p:nvSpPr>
        <p:spPr>
          <a:xfrm>
            <a:off x="6513788" y="368490"/>
            <a:ext cx="4840010" cy="1433014"/>
          </a:xfrm>
        </p:spPr>
        <p:txBody>
          <a:bodyPr>
            <a:normAutofit/>
          </a:bodyPr>
          <a:lstStyle/>
          <a:p>
            <a:r>
              <a:rPr lang="en-US" b="1" dirty="0"/>
              <a:t>Physical Characteristics of Biometric Authentication</a:t>
            </a:r>
          </a:p>
        </p:txBody>
      </p:sp>
      <p:pic>
        <p:nvPicPr>
          <p:cNvPr id="5" name="Picture 4">
            <a:extLst>
              <a:ext uri="{FF2B5EF4-FFF2-40B4-BE49-F238E27FC236}">
                <a16:creationId xmlns:a16="http://schemas.microsoft.com/office/drawing/2014/main" id="{7C17FB27-6DD3-02C0-EE62-C313987A25BA}"/>
              </a:ext>
            </a:extLst>
          </p:cNvPr>
          <p:cNvPicPr>
            <a:picLocks noChangeAspect="1"/>
          </p:cNvPicPr>
          <p:nvPr/>
        </p:nvPicPr>
        <p:blipFill rotWithShape="1">
          <a:blip r:embed="rId3"/>
          <a:srcRect l="6763" r="11408"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2F9D685-ACF4-9D5D-9CB7-3B06F3836D7B}"/>
              </a:ext>
            </a:extLst>
          </p:cNvPr>
          <p:cNvSpPr>
            <a:spLocks noGrp="1"/>
          </p:cNvSpPr>
          <p:nvPr>
            <p:ph idx="1"/>
          </p:nvPr>
        </p:nvSpPr>
        <p:spPr>
          <a:xfrm>
            <a:off x="6513788" y="2006221"/>
            <a:ext cx="4840010" cy="4170742"/>
          </a:xfrm>
        </p:spPr>
        <p:txBody>
          <a:bodyPr>
            <a:normAutofit/>
          </a:bodyPr>
          <a:lstStyle/>
          <a:p>
            <a:pPr marL="0" indent="0">
              <a:buNone/>
            </a:pPr>
            <a:r>
              <a:rPr lang="en-US" sz="2000" dirty="0"/>
              <a:t>Biometric authentication devices rely on physical characteristics such as a:</a:t>
            </a:r>
          </a:p>
          <a:p>
            <a:pPr marL="0" indent="0">
              <a:buNone/>
            </a:pPr>
            <a:endParaRPr lang="en-US" sz="2000" dirty="0"/>
          </a:p>
          <a:p>
            <a:pPr>
              <a:buFont typeface="Wingdings" panose="05000000000000000000" pitchFamily="2" charset="2"/>
              <a:buChar char="§"/>
            </a:pPr>
            <a:r>
              <a:rPr lang="en-US" sz="2000" dirty="0"/>
              <a:t>DNA</a:t>
            </a:r>
          </a:p>
          <a:p>
            <a:pPr>
              <a:buFont typeface="Wingdings" panose="05000000000000000000" pitchFamily="2" charset="2"/>
              <a:buChar char="§"/>
            </a:pPr>
            <a:r>
              <a:rPr lang="en-US" sz="2000" dirty="0"/>
              <a:t>Facial patterns</a:t>
            </a:r>
          </a:p>
          <a:p>
            <a:pPr>
              <a:buFont typeface="Wingdings" panose="05000000000000000000" pitchFamily="2" charset="2"/>
              <a:buChar char="§"/>
            </a:pPr>
            <a:r>
              <a:rPr lang="en-US" sz="2000" dirty="0"/>
              <a:t>Fingerprint</a:t>
            </a:r>
          </a:p>
          <a:p>
            <a:pPr>
              <a:buFont typeface="Wingdings" panose="05000000000000000000" pitchFamily="2" charset="2"/>
              <a:buChar char="§"/>
            </a:pPr>
            <a:r>
              <a:rPr lang="en-US" sz="2000" dirty="0"/>
              <a:t>Iris</a:t>
            </a:r>
          </a:p>
          <a:p>
            <a:pPr>
              <a:buFont typeface="Wingdings" panose="05000000000000000000" pitchFamily="2" charset="2"/>
              <a:buChar char="§"/>
            </a:pPr>
            <a:r>
              <a:rPr lang="en-US" sz="2000" dirty="0"/>
              <a:t>Retinal Patterns</a:t>
            </a:r>
          </a:p>
          <a:p>
            <a:pPr>
              <a:buFont typeface="Wingdings" panose="05000000000000000000" pitchFamily="2" charset="2"/>
              <a:buChar char="§"/>
            </a:pPr>
            <a:r>
              <a:rPr lang="en-US" sz="2000" dirty="0"/>
              <a:t>Vein Pattern</a:t>
            </a:r>
          </a:p>
          <a:p>
            <a:pPr>
              <a:buFont typeface="Wingdings" panose="05000000000000000000" pitchFamily="2" charset="2"/>
              <a:buChar char="§"/>
            </a:pPr>
            <a:r>
              <a:rPr lang="en-US" sz="2000" dirty="0"/>
              <a:t>Palm Geometry</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97844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2879</Words>
  <Application>Microsoft Office PowerPoint</Application>
  <PresentationFormat>Widescreen</PresentationFormat>
  <Paragraphs>155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Inter</vt:lpstr>
      <vt:lpstr>Verdana</vt:lpstr>
      <vt:lpstr>Wingdings</vt:lpstr>
      <vt:lpstr>Office Theme</vt:lpstr>
      <vt:lpstr>Biometric Authentication</vt:lpstr>
      <vt:lpstr>Contents:</vt:lpstr>
      <vt:lpstr>Biometric Authentication An Introduction</vt:lpstr>
      <vt:lpstr>What is Biometrics?</vt:lpstr>
      <vt:lpstr>What is Biometric Authentication?</vt:lpstr>
      <vt:lpstr>What is Biometric Authentication?</vt:lpstr>
      <vt:lpstr>Types of Biometric Authentication</vt:lpstr>
      <vt:lpstr>Types of Biometric Authentication</vt:lpstr>
      <vt:lpstr>Physical Characteristics of Biometric Authentication</vt:lpstr>
      <vt:lpstr>Behavioral Characteristics of Biometric Authentication</vt:lpstr>
      <vt:lpstr>Advantages &amp; Disadvantages</vt:lpstr>
      <vt:lpstr>Advantages &amp; Disadvantages</vt:lpstr>
      <vt:lpstr>Creating a fake finger (spoofing the fingerprint)</vt:lpstr>
      <vt:lpstr>How to protect your biometric data</vt:lpstr>
      <vt:lpstr>THANKYOU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Kothidar, Ishaan (Contractor)</dc:creator>
  <cp:lastModifiedBy>Kothidar, Ishaan (Contractor)</cp:lastModifiedBy>
  <cp:revision>132</cp:revision>
  <dcterms:created xsi:type="dcterms:W3CDTF">2024-01-13T14:07:09Z</dcterms:created>
  <dcterms:modified xsi:type="dcterms:W3CDTF">2024-01-14T15:09:43Z</dcterms:modified>
</cp:coreProperties>
</file>