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5" r:id="rId3"/>
    <p:sldId id="257" r:id="rId4"/>
    <p:sldId id="258" r:id="rId5"/>
    <p:sldId id="266" r:id="rId6"/>
    <p:sldId id="259" r:id="rId7"/>
    <p:sldId id="260" r:id="rId8"/>
    <p:sldId id="261" r:id="rId9"/>
    <p:sldId id="262" r:id="rId10"/>
    <p:sldId id="267"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8" d="100"/>
          <a:sy n="78" d="100"/>
        </p:scale>
        <p:origin x="82"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0F0838-3DE6-4514-935F-5CA96D25A59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BE47517-F507-49CB-8F2F-95F70A111F98}">
      <dgm:prSet/>
      <dgm:spPr/>
      <dgm:t>
        <a:bodyPr/>
        <a:lstStyle/>
        <a:p>
          <a:pPr>
            <a:lnSpc>
              <a:spcPct val="100000"/>
            </a:lnSpc>
          </a:pPr>
          <a:r>
            <a:rPr lang="en-US" b="0" i="0" baseline="0"/>
            <a:t>The objectives of our project are:</a:t>
          </a:r>
          <a:endParaRPr lang="en-US"/>
        </a:p>
      </dgm:t>
    </dgm:pt>
    <dgm:pt modelId="{193DE072-92F4-4AE4-B302-D7853C5D1512}" type="parTrans" cxnId="{39440864-92A8-4F8D-9172-C165CE13498E}">
      <dgm:prSet/>
      <dgm:spPr/>
      <dgm:t>
        <a:bodyPr/>
        <a:lstStyle/>
        <a:p>
          <a:endParaRPr lang="en-US"/>
        </a:p>
      </dgm:t>
    </dgm:pt>
    <dgm:pt modelId="{9A4BAE7B-0D54-4AF2-B96E-BA5F64B40EBC}" type="sibTrans" cxnId="{39440864-92A8-4F8D-9172-C165CE13498E}">
      <dgm:prSet/>
      <dgm:spPr/>
      <dgm:t>
        <a:bodyPr/>
        <a:lstStyle/>
        <a:p>
          <a:endParaRPr lang="en-US"/>
        </a:p>
      </dgm:t>
    </dgm:pt>
    <dgm:pt modelId="{DB81D624-6959-4952-8093-4A986F5A0699}">
      <dgm:prSet/>
      <dgm:spPr/>
      <dgm:t>
        <a:bodyPr/>
        <a:lstStyle/>
        <a:p>
          <a:pPr>
            <a:lnSpc>
              <a:spcPct val="100000"/>
            </a:lnSpc>
          </a:pPr>
          <a:r>
            <a:rPr lang="en-US" b="0" baseline="0"/>
            <a:t>To understand the applications of data analytics and machine learning in cricket.</a:t>
          </a:r>
          <a:endParaRPr lang="en-US"/>
        </a:p>
      </dgm:t>
    </dgm:pt>
    <dgm:pt modelId="{C0162057-C956-4A56-A8F9-EC149FC1A729}" type="parTrans" cxnId="{D5C17605-1852-46C7-B5AB-D5EEA7A307BC}">
      <dgm:prSet/>
      <dgm:spPr/>
      <dgm:t>
        <a:bodyPr/>
        <a:lstStyle/>
        <a:p>
          <a:endParaRPr lang="en-US"/>
        </a:p>
      </dgm:t>
    </dgm:pt>
    <dgm:pt modelId="{A4F3CB15-8C68-43E0-B4A8-0478A4EF8510}" type="sibTrans" cxnId="{D5C17605-1852-46C7-B5AB-D5EEA7A307BC}">
      <dgm:prSet/>
      <dgm:spPr/>
      <dgm:t>
        <a:bodyPr/>
        <a:lstStyle/>
        <a:p>
          <a:endParaRPr lang="en-US"/>
        </a:p>
      </dgm:t>
    </dgm:pt>
    <dgm:pt modelId="{7327B3E5-E550-4D5A-9C94-6D39ABA63EF9}">
      <dgm:prSet/>
      <dgm:spPr/>
      <dgm:t>
        <a:bodyPr/>
        <a:lstStyle/>
        <a:p>
          <a:pPr>
            <a:lnSpc>
              <a:spcPct val="100000"/>
            </a:lnSpc>
          </a:pPr>
          <a:r>
            <a:rPr lang="en-US" b="0" baseline="0"/>
            <a:t>To collect, clean, and process data using Python libraries like Pandas and NumPy</a:t>
          </a:r>
          <a:endParaRPr lang="en-US"/>
        </a:p>
      </dgm:t>
    </dgm:pt>
    <dgm:pt modelId="{EA829775-578F-425F-A4DC-E1C6DB198241}" type="parTrans" cxnId="{0A2D3242-4D4C-4725-803A-01005C7EAE6B}">
      <dgm:prSet/>
      <dgm:spPr/>
      <dgm:t>
        <a:bodyPr/>
        <a:lstStyle/>
        <a:p>
          <a:endParaRPr lang="en-US"/>
        </a:p>
      </dgm:t>
    </dgm:pt>
    <dgm:pt modelId="{F461EA5B-7DBB-4802-B1EA-EF0221BFEC3B}" type="sibTrans" cxnId="{0A2D3242-4D4C-4725-803A-01005C7EAE6B}">
      <dgm:prSet/>
      <dgm:spPr/>
      <dgm:t>
        <a:bodyPr/>
        <a:lstStyle/>
        <a:p>
          <a:endParaRPr lang="en-US"/>
        </a:p>
      </dgm:t>
    </dgm:pt>
    <dgm:pt modelId="{C00D21AA-E52E-4F37-8BD1-65C7369173CA}">
      <dgm:prSet/>
      <dgm:spPr/>
      <dgm:t>
        <a:bodyPr/>
        <a:lstStyle/>
        <a:p>
          <a:pPr>
            <a:lnSpc>
              <a:spcPct val="100000"/>
            </a:lnSpc>
          </a:pPr>
          <a:r>
            <a:rPr lang="en-US" b="0" baseline="0"/>
            <a:t>To understand the key performance metrics in cricket and how they can predict player performance.</a:t>
          </a:r>
          <a:endParaRPr lang="en-US" dirty="0"/>
        </a:p>
      </dgm:t>
    </dgm:pt>
    <dgm:pt modelId="{79EB7D86-0425-4A31-9BFC-BB79CAEAF51A}" type="parTrans" cxnId="{6987BBF3-245A-4587-8024-E1752D4B72C6}">
      <dgm:prSet/>
      <dgm:spPr/>
      <dgm:t>
        <a:bodyPr/>
        <a:lstStyle/>
        <a:p>
          <a:endParaRPr lang="en-US"/>
        </a:p>
      </dgm:t>
    </dgm:pt>
    <dgm:pt modelId="{29E1F11C-B6CE-4CE3-BE9D-B92C5F21F065}" type="sibTrans" cxnId="{6987BBF3-245A-4587-8024-E1752D4B72C6}">
      <dgm:prSet/>
      <dgm:spPr/>
      <dgm:t>
        <a:bodyPr/>
        <a:lstStyle/>
        <a:p>
          <a:endParaRPr lang="en-US"/>
        </a:p>
      </dgm:t>
    </dgm:pt>
    <dgm:pt modelId="{052CB057-67BE-4C50-A5E9-FA3C49449198}">
      <dgm:prSet/>
      <dgm:spPr/>
      <dgm:t>
        <a:bodyPr/>
        <a:lstStyle/>
        <a:p>
          <a:pPr>
            <a:lnSpc>
              <a:spcPct val="100000"/>
            </a:lnSpc>
          </a:pPr>
          <a:r>
            <a:rPr lang="en-US" b="0" baseline="0"/>
            <a:t>To build a predictive model using ridge, lasso and elastic regression.</a:t>
          </a:r>
          <a:endParaRPr lang="en-US" dirty="0"/>
        </a:p>
      </dgm:t>
    </dgm:pt>
    <dgm:pt modelId="{780D6363-48CE-441F-B08C-783DC4A3B83D}" type="parTrans" cxnId="{8D6A7DF8-69A3-4B2D-B17D-625937522E28}">
      <dgm:prSet/>
      <dgm:spPr/>
      <dgm:t>
        <a:bodyPr/>
        <a:lstStyle/>
        <a:p>
          <a:endParaRPr lang="en-US"/>
        </a:p>
      </dgm:t>
    </dgm:pt>
    <dgm:pt modelId="{80CF3A31-41EB-497C-9A77-F2647792C8BB}" type="sibTrans" cxnId="{8D6A7DF8-69A3-4B2D-B17D-625937522E28}">
      <dgm:prSet/>
      <dgm:spPr/>
      <dgm:t>
        <a:bodyPr/>
        <a:lstStyle/>
        <a:p>
          <a:endParaRPr lang="en-US"/>
        </a:p>
      </dgm:t>
    </dgm:pt>
    <dgm:pt modelId="{E7C7B9AD-D71C-4FDE-899E-0B5BDBBC8773}">
      <dgm:prSet/>
      <dgm:spPr/>
      <dgm:t>
        <a:bodyPr/>
        <a:lstStyle/>
        <a:p>
          <a:pPr>
            <a:lnSpc>
              <a:spcPct val="100000"/>
            </a:lnSpc>
          </a:pPr>
          <a:r>
            <a:rPr lang="en-US" b="0" baseline="0"/>
            <a:t>Based on the findings of this study, provide team management and coaches with insights and recommendations for making informed decisions about team selection and management depending upon different kinds of opponent teams.  </a:t>
          </a:r>
          <a:endParaRPr lang="en-US" dirty="0"/>
        </a:p>
      </dgm:t>
    </dgm:pt>
    <dgm:pt modelId="{D8642E88-03C6-42F1-9CE0-AC21AB3967D1}" type="parTrans" cxnId="{16530BC2-2CFA-4C34-A042-34B5C2ECDFE1}">
      <dgm:prSet/>
      <dgm:spPr/>
      <dgm:t>
        <a:bodyPr/>
        <a:lstStyle/>
        <a:p>
          <a:endParaRPr lang="en-US"/>
        </a:p>
      </dgm:t>
    </dgm:pt>
    <dgm:pt modelId="{38F4A64B-99BE-4B60-B538-85F7DC412002}" type="sibTrans" cxnId="{16530BC2-2CFA-4C34-A042-34B5C2ECDFE1}">
      <dgm:prSet/>
      <dgm:spPr/>
      <dgm:t>
        <a:bodyPr/>
        <a:lstStyle/>
        <a:p>
          <a:endParaRPr lang="en-US"/>
        </a:p>
      </dgm:t>
    </dgm:pt>
    <dgm:pt modelId="{79395BF4-D58A-45A3-8466-3F9818612D40}" type="pres">
      <dgm:prSet presAssocID="{170F0838-3DE6-4514-935F-5CA96D25A59B}" presName="diagram" presStyleCnt="0">
        <dgm:presLayoutVars>
          <dgm:dir/>
          <dgm:resizeHandles val="exact"/>
        </dgm:presLayoutVars>
      </dgm:prSet>
      <dgm:spPr/>
    </dgm:pt>
    <dgm:pt modelId="{773D37EC-03E2-4FA2-A7D5-96C95E20603F}" type="pres">
      <dgm:prSet presAssocID="{0BE47517-F507-49CB-8F2F-95F70A111F98}" presName="node" presStyleLbl="node1" presStyleIdx="0" presStyleCnt="6">
        <dgm:presLayoutVars>
          <dgm:bulletEnabled val="1"/>
        </dgm:presLayoutVars>
      </dgm:prSet>
      <dgm:spPr/>
    </dgm:pt>
    <dgm:pt modelId="{675BAF7E-3C40-4E16-B430-0C1D5D11FBB1}" type="pres">
      <dgm:prSet presAssocID="{9A4BAE7B-0D54-4AF2-B96E-BA5F64B40EBC}" presName="sibTrans" presStyleCnt="0"/>
      <dgm:spPr/>
    </dgm:pt>
    <dgm:pt modelId="{A83FA77E-5757-41DB-B286-EFDDA4F21239}" type="pres">
      <dgm:prSet presAssocID="{DB81D624-6959-4952-8093-4A986F5A0699}" presName="node" presStyleLbl="node1" presStyleIdx="1" presStyleCnt="6">
        <dgm:presLayoutVars>
          <dgm:bulletEnabled val="1"/>
        </dgm:presLayoutVars>
      </dgm:prSet>
      <dgm:spPr/>
    </dgm:pt>
    <dgm:pt modelId="{855ED428-053B-46D7-ADCD-4A0BD636AD8F}" type="pres">
      <dgm:prSet presAssocID="{A4F3CB15-8C68-43E0-B4A8-0478A4EF8510}" presName="sibTrans" presStyleCnt="0"/>
      <dgm:spPr/>
    </dgm:pt>
    <dgm:pt modelId="{399B5BE1-211B-40D5-883F-8FD10A4E3931}" type="pres">
      <dgm:prSet presAssocID="{7327B3E5-E550-4D5A-9C94-6D39ABA63EF9}" presName="node" presStyleLbl="node1" presStyleIdx="2" presStyleCnt="6">
        <dgm:presLayoutVars>
          <dgm:bulletEnabled val="1"/>
        </dgm:presLayoutVars>
      </dgm:prSet>
      <dgm:spPr/>
    </dgm:pt>
    <dgm:pt modelId="{7C0C17F7-5C04-44C3-B587-33A7CD7612F4}" type="pres">
      <dgm:prSet presAssocID="{F461EA5B-7DBB-4802-B1EA-EF0221BFEC3B}" presName="sibTrans" presStyleCnt="0"/>
      <dgm:spPr/>
    </dgm:pt>
    <dgm:pt modelId="{B608AEEF-38F7-4799-BA5B-CE95D5C2BE90}" type="pres">
      <dgm:prSet presAssocID="{C00D21AA-E52E-4F37-8BD1-65C7369173CA}" presName="node" presStyleLbl="node1" presStyleIdx="3" presStyleCnt="6">
        <dgm:presLayoutVars>
          <dgm:bulletEnabled val="1"/>
        </dgm:presLayoutVars>
      </dgm:prSet>
      <dgm:spPr/>
    </dgm:pt>
    <dgm:pt modelId="{681C6BE4-8062-4B2B-8888-97EB16638583}" type="pres">
      <dgm:prSet presAssocID="{29E1F11C-B6CE-4CE3-BE9D-B92C5F21F065}" presName="sibTrans" presStyleCnt="0"/>
      <dgm:spPr/>
    </dgm:pt>
    <dgm:pt modelId="{18C4220E-B7C6-4A92-B395-560E0C35EC7B}" type="pres">
      <dgm:prSet presAssocID="{052CB057-67BE-4C50-A5E9-FA3C49449198}" presName="node" presStyleLbl="node1" presStyleIdx="4" presStyleCnt="6">
        <dgm:presLayoutVars>
          <dgm:bulletEnabled val="1"/>
        </dgm:presLayoutVars>
      </dgm:prSet>
      <dgm:spPr/>
    </dgm:pt>
    <dgm:pt modelId="{0C158571-B5B2-4B06-92F3-CB138B8683C5}" type="pres">
      <dgm:prSet presAssocID="{80CF3A31-41EB-497C-9A77-F2647792C8BB}" presName="sibTrans" presStyleCnt="0"/>
      <dgm:spPr/>
    </dgm:pt>
    <dgm:pt modelId="{1C2DC171-DC14-49AA-9612-8B945887679B}" type="pres">
      <dgm:prSet presAssocID="{E7C7B9AD-D71C-4FDE-899E-0B5BDBBC8773}" presName="node" presStyleLbl="node1" presStyleIdx="5" presStyleCnt="6">
        <dgm:presLayoutVars>
          <dgm:bulletEnabled val="1"/>
        </dgm:presLayoutVars>
      </dgm:prSet>
      <dgm:spPr/>
    </dgm:pt>
  </dgm:ptLst>
  <dgm:cxnLst>
    <dgm:cxn modelId="{52A50503-0E8F-4EE9-9E68-EB842E2A1769}" type="presOf" srcId="{052CB057-67BE-4C50-A5E9-FA3C49449198}" destId="{18C4220E-B7C6-4A92-B395-560E0C35EC7B}" srcOrd="0" destOrd="0" presId="urn:microsoft.com/office/officeart/2005/8/layout/default"/>
    <dgm:cxn modelId="{D5C17605-1852-46C7-B5AB-D5EEA7A307BC}" srcId="{170F0838-3DE6-4514-935F-5CA96D25A59B}" destId="{DB81D624-6959-4952-8093-4A986F5A0699}" srcOrd="1" destOrd="0" parTransId="{C0162057-C956-4A56-A8F9-EC149FC1A729}" sibTransId="{A4F3CB15-8C68-43E0-B4A8-0478A4EF8510}"/>
    <dgm:cxn modelId="{32D53814-9D36-4AF7-AFA8-26E8158E135D}" type="presOf" srcId="{170F0838-3DE6-4514-935F-5CA96D25A59B}" destId="{79395BF4-D58A-45A3-8466-3F9818612D40}" srcOrd="0" destOrd="0" presId="urn:microsoft.com/office/officeart/2005/8/layout/default"/>
    <dgm:cxn modelId="{A098453D-2F6E-4C24-BC75-C6A9AA08A7D3}" type="presOf" srcId="{7327B3E5-E550-4D5A-9C94-6D39ABA63EF9}" destId="{399B5BE1-211B-40D5-883F-8FD10A4E3931}" srcOrd="0" destOrd="0" presId="urn:microsoft.com/office/officeart/2005/8/layout/default"/>
    <dgm:cxn modelId="{0A2D3242-4D4C-4725-803A-01005C7EAE6B}" srcId="{170F0838-3DE6-4514-935F-5CA96D25A59B}" destId="{7327B3E5-E550-4D5A-9C94-6D39ABA63EF9}" srcOrd="2" destOrd="0" parTransId="{EA829775-578F-425F-A4DC-E1C6DB198241}" sibTransId="{F461EA5B-7DBB-4802-B1EA-EF0221BFEC3B}"/>
    <dgm:cxn modelId="{39440864-92A8-4F8D-9172-C165CE13498E}" srcId="{170F0838-3DE6-4514-935F-5CA96D25A59B}" destId="{0BE47517-F507-49CB-8F2F-95F70A111F98}" srcOrd="0" destOrd="0" parTransId="{193DE072-92F4-4AE4-B302-D7853C5D1512}" sibTransId="{9A4BAE7B-0D54-4AF2-B96E-BA5F64B40EBC}"/>
    <dgm:cxn modelId="{38AFF779-05BE-440B-A23E-55F3764699D5}" type="presOf" srcId="{DB81D624-6959-4952-8093-4A986F5A0699}" destId="{A83FA77E-5757-41DB-B286-EFDDA4F21239}" srcOrd="0" destOrd="0" presId="urn:microsoft.com/office/officeart/2005/8/layout/default"/>
    <dgm:cxn modelId="{CE07467C-76E1-4525-892D-9BFEEA18F9BD}" type="presOf" srcId="{C00D21AA-E52E-4F37-8BD1-65C7369173CA}" destId="{B608AEEF-38F7-4799-BA5B-CE95D5C2BE90}" srcOrd="0" destOrd="0" presId="urn:microsoft.com/office/officeart/2005/8/layout/default"/>
    <dgm:cxn modelId="{83ED4092-627A-4021-94E6-BDC45C3F0CD8}" type="presOf" srcId="{E7C7B9AD-D71C-4FDE-899E-0B5BDBBC8773}" destId="{1C2DC171-DC14-49AA-9612-8B945887679B}" srcOrd="0" destOrd="0" presId="urn:microsoft.com/office/officeart/2005/8/layout/default"/>
    <dgm:cxn modelId="{DE04FEA3-CB8A-44BF-9873-60BE44269BD6}" type="presOf" srcId="{0BE47517-F507-49CB-8F2F-95F70A111F98}" destId="{773D37EC-03E2-4FA2-A7D5-96C95E20603F}" srcOrd="0" destOrd="0" presId="urn:microsoft.com/office/officeart/2005/8/layout/default"/>
    <dgm:cxn modelId="{16530BC2-2CFA-4C34-A042-34B5C2ECDFE1}" srcId="{170F0838-3DE6-4514-935F-5CA96D25A59B}" destId="{E7C7B9AD-D71C-4FDE-899E-0B5BDBBC8773}" srcOrd="5" destOrd="0" parTransId="{D8642E88-03C6-42F1-9CE0-AC21AB3967D1}" sibTransId="{38F4A64B-99BE-4B60-B538-85F7DC412002}"/>
    <dgm:cxn modelId="{6987BBF3-245A-4587-8024-E1752D4B72C6}" srcId="{170F0838-3DE6-4514-935F-5CA96D25A59B}" destId="{C00D21AA-E52E-4F37-8BD1-65C7369173CA}" srcOrd="3" destOrd="0" parTransId="{79EB7D86-0425-4A31-9BFC-BB79CAEAF51A}" sibTransId="{29E1F11C-B6CE-4CE3-BE9D-B92C5F21F065}"/>
    <dgm:cxn modelId="{8D6A7DF8-69A3-4B2D-B17D-625937522E28}" srcId="{170F0838-3DE6-4514-935F-5CA96D25A59B}" destId="{052CB057-67BE-4C50-A5E9-FA3C49449198}" srcOrd="4" destOrd="0" parTransId="{780D6363-48CE-441F-B08C-783DC4A3B83D}" sibTransId="{80CF3A31-41EB-497C-9A77-F2647792C8BB}"/>
    <dgm:cxn modelId="{459A6444-9F55-4B77-8B0D-57E2270A2D3C}" type="presParOf" srcId="{79395BF4-D58A-45A3-8466-3F9818612D40}" destId="{773D37EC-03E2-4FA2-A7D5-96C95E20603F}" srcOrd="0" destOrd="0" presId="urn:microsoft.com/office/officeart/2005/8/layout/default"/>
    <dgm:cxn modelId="{99A3F27D-F730-49DD-AD4E-BE12C1787055}" type="presParOf" srcId="{79395BF4-D58A-45A3-8466-3F9818612D40}" destId="{675BAF7E-3C40-4E16-B430-0C1D5D11FBB1}" srcOrd="1" destOrd="0" presId="urn:microsoft.com/office/officeart/2005/8/layout/default"/>
    <dgm:cxn modelId="{1FDD5697-0BFE-4327-A615-E327601C14E7}" type="presParOf" srcId="{79395BF4-D58A-45A3-8466-3F9818612D40}" destId="{A83FA77E-5757-41DB-B286-EFDDA4F21239}" srcOrd="2" destOrd="0" presId="urn:microsoft.com/office/officeart/2005/8/layout/default"/>
    <dgm:cxn modelId="{4CE224AB-8861-474B-B615-191716AE0138}" type="presParOf" srcId="{79395BF4-D58A-45A3-8466-3F9818612D40}" destId="{855ED428-053B-46D7-ADCD-4A0BD636AD8F}" srcOrd="3" destOrd="0" presId="urn:microsoft.com/office/officeart/2005/8/layout/default"/>
    <dgm:cxn modelId="{0D7E80C5-36F0-4D26-8309-0F9DAF7AFCEB}" type="presParOf" srcId="{79395BF4-D58A-45A3-8466-3F9818612D40}" destId="{399B5BE1-211B-40D5-883F-8FD10A4E3931}" srcOrd="4" destOrd="0" presId="urn:microsoft.com/office/officeart/2005/8/layout/default"/>
    <dgm:cxn modelId="{5EE3A24F-5F40-4A07-AD6F-3BD7762296E1}" type="presParOf" srcId="{79395BF4-D58A-45A3-8466-3F9818612D40}" destId="{7C0C17F7-5C04-44C3-B587-33A7CD7612F4}" srcOrd="5" destOrd="0" presId="urn:microsoft.com/office/officeart/2005/8/layout/default"/>
    <dgm:cxn modelId="{57DBCE1D-8054-4525-9233-818FE159F211}" type="presParOf" srcId="{79395BF4-D58A-45A3-8466-3F9818612D40}" destId="{B608AEEF-38F7-4799-BA5B-CE95D5C2BE90}" srcOrd="6" destOrd="0" presId="urn:microsoft.com/office/officeart/2005/8/layout/default"/>
    <dgm:cxn modelId="{3C7AC6E7-8D0D-42E0-8E1F-F85B5770C9DB}" type="presParOf" srcId="{79395BF4-D58A-45A3-8466-3F9818612D40}" destId="{681C6BE4-8062-4B2B-8888-97EB16638583}" srcOrd="7" destOrd="0" presId="urn:microsoft.com/office/officeart/2005/8/layout/default"/>
    <dgm:cxn modelId="{832037F2-51FB-48AA-BD94-088AF3D11B5E}" type="presParOf" srcId="{79395BF4-D58A-45A3-8466-3F9818612D40}" destId="{18C4220E-B7C6-4A92-B395-560E0C35EC7B}" srcOrd="8" destOrd="0" presId="urn:microsoft.com/office/officeart/2005/8/layout/default"/>
    <dgm:cxn modelId="{4C0FCDD0-2DEC-4DD8-A6A7-17E6EA62AD6A}" type="presParOf" srcId="{79395BF4-D58A-45A3-8466-3F9818612D40}" destId="{0C158571-B5B2-4B06-92F3-CB138B8683C5}" srcOrd="9" destOrd="0" presId="urn:microsoft.com/office/officeart/2005/8/layout/default"/>
    <dgm:cxn modelId="{5E9C19AE-1A74-437F-B61D-24DFE9E975D2}" type="presParOf" srcId="{79395BF4-D58A-45A3-8466-3F9818612D40}" destId="{1C2DC171-DC14-49AA-9612-8B945887679B}"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CEA9A6-8556-46F3-8B01-3906D0D684B3}"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E0F24A9-D5D5-418D-93E7-9ECF2E497D0B}">
      <dgm:prSet custT="1"/>
      <dgm:spPr/>
      <dgm:t>
        <a:bodyPr/>
        <a:lstStyle/>
        <a:p>
          <a:pPr>
            <a:defRPr cap="all"/>
          </a:pPr>
          <a:r>
            <a:rPr lang="en-US" sz="1400" kern="1200" spc="15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Data collection: We intend to use a dataset that is readily accessible from cricmetric.com.</a:t>
          </a:r>
          <a:r>
            <a:rPr lang="en-IN" sz="1400" kern="1200" spc="15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 </a:t>
          </a:r>
          <a:endParaRPr lang="en-US" sz="1400" kern="1200" spc="15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endParaRPr>
        </a:p>
      </dgm:t>
    </dgm:pt>
    <dgm:pt modelId="{1F87B410-F6D6-465E-86EB-F8B6FFA9111E}" type="parTrans" cxnId="{B71D159C-F3D6-40CF-8A7F-1047A8952020}">
      <dgm:prSet/>
      <dgm:spPr/>
      <dgm:t>
        <a:bodyPr/>
        <a:lstStyle/>
        <a:p>
          <a:endParaRPr lang="en-US"/>
        </a:p>
      </dgm:t>
    </dgm:pt>
    <dgm:pt modelId="{0E9BBD21-6DE1-4E83-9C32-924980DE9E14}" type="sibTrans" cxnId="{B71D159C-F3D6-40CF-8A7F-1047A8952020}">
      <dgm:prSet/>
      <dgm:spPr/>
      <dgm:t>
        <a:bodyPr/>
        <a:lstStyle/>
        <a:p>
          <a:endParaRPr lang="en-US"/>
        </a:p>
      </dgm:t>
    </dgm:pt>
    <dgm:pt modelId="{8C3D39C6-A049-4850-B11F-FC9B6646AC71}">
      <dgm:prSet custT="1"/>
      <dgm:spPr/>
      <dgm:t>
        <a:bodyPr/>
        <a:lstStyle/>
        <a:p>
          <a:pPr>
            <a:defRPr cap="all"/>
          </a:pPr>
          <a:r>
            <a:rPr lang="en-US"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rPr>
            <a:t>Preprocessing the data: We will scale the data, remove irrelevant columns, and treat the missing values.</a:t>
          </a:r>
        </a:p>
      </dgm:t>
    </dgm:pt>
    <dgm:pt modelId="{634AE495-60E2-4444-BC10-C859882694D6}" type="parTrans" cxnId="{069FFCA7-124D-4300-9148-08CE441E95E9}">
      <dgm:prSet/>
      <dgm:spPr/>
      <dgm:t>
        <a:bodyPr/>
        <a:lstStyle/>
        <a:p>
          <a:endParaRPr lang="en-US"/>
        </a:p>
      </dgm:t>
    </dgm:pt>
    <dgm:pt modelId="{72675906-88F4-4A15-8CFE-E53DCD63FAF0}" type="sibTrans" cxnId="{069FFCA7-124D-4300-9148-08CE441E95E9}">
      <dgm:prSet/>
      <dgm:spPr/>
      <dgm:t>
        <a:bodyPr/>
        <a:lstStyle/>
        <a:p>
          <a:endParaRPr lang="en-US"/>
        </a:p>
      </dgm:t>
    </dgm:pt>
    <dgm:pt modelId="{BED66604-FFE6-44D7-B274-2A6BD2D052DF}">
      <dgm:prSet custT="1"/>
      <dgm:spPr/>
      <dgm:t>
        <a:bodyPr/>
        <a:lstStyle/>
        <a:p>
          <a:pPr>
            <a:defRPr cap="all"/>
          </a:pPr>
          <a:r>
            <a:rPr lang="en-US"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rPr>
            <a:t>Model implementation: Using ridge regression, lasso regression and elastic regression, a linear regression technique, to train models </a:t>
          </a:r>
          <a:r>
            <a:rPr lang="en-US" sz="1100" b="0" kern="1200" baseline="0" dirty="0"/>
            <a:t>for predicting future performance based on past performance.</a:t>
          </a:r>
          <a:endParaRPr lang="en-US" sz="1100" kern="1200" dirty="0"/>
        </a:p>
      </dgm:t>
    </dgm:pt>
    <dgm:pt modelId="{76895175-B8F7-4A7C-84E0-84892C7DC88A}" type="parTrans" cxnId="{D9E9FEBA-DE14-4675-8C47-7924C7850292}">
      <dgm:prSet/>
      <dgm:spPr/>
      <dgm:t>
        <a:bodyPr/>
        <a:lstStyle/>
        <a:p>
          <a:endParaRPr lang="en-US"/>
        </a:p>
      </dgm:t>
    </dgm:pt>
    <dgm:pt modelId="{853F7AA8-576F-48C9-9F32-2842F76CC481}" type="sibTrans" cxnId="{D9E9FEBA-DE14-4675-8C47-7924C7850292}">
      <dgm:prSet/>
      <dgm:spPr/>
      <dgm:t>
        <a:bodyPr/>
        <a:lstStyle/>
        <a:p>
          <a:endParaRPr lang="en-US"/>
        </a:p>
      </dgm:t>
    </dgm:pt>
    <dgm:pt modelId="{CAA3BFCC-11F9-4D2C-9F64-27A9B9497CA3}">
      <dgm:prSet custT="1"/>
      <dgm:spPr/>
      <dgm:t>
        <a:bodyPr/>
        <a:lstStyle/>
        <a:p>
          <a:pPr marL="0" lvl="0" indent="0" algn="ctr" defTabSz="622300">
            <a:lnSpc>
              <a:spcPct val="90000"/>
            </a:lnSpc>
            <a:spcBef>
              <a:spcPct val="0"/>
            </a:spcBef>
            <a:spcAft>
              <a:spcPct val="35000"/>
            </a:spcAft>
            <a:buNone/>
            <a:defRPr cap="all"/>
          </a:pPr>
          <a:r>
            <a:rPr lang="en-US"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rPr>
            <a:t>Training the models: To prevent overfitting, we will train the models on the training set while utilizing cross-validation.</a:t>
          </a:r>
          <a:r>
            <a:rPr lang="en-IN"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rPr>
            <a:t> </a:t>
          </a:r>
          <a:endParaRPr lang="en-US"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endParaRPr>
        </a:p>
      </dgm:t>
    </dgm:pt>
    <dgm:pt modelId="{07FFC091-898B-4D04-B754-79807DF0392E}" type="parTrans" cxnId="{AF5BABF2-5C56-41D4-BACB-04DE41029AE6}">
      <dgm:prSet/>
      <dgm:spPr/>
      <dgm:t>
        <a:bodyPr/>
        <a:lstStyle/>
        <a:p>
          <a:endParaRPr lang="en-US"/>
        </a:p>
      </dgm:t>
    </dgm:pt>
    <dgm:pt modelId="{44216089-C736-4A56-922C-925A76B92C02}" type="sibTrans" cxnId="{AF5BABF2-5C56-41D4-BACB-04DE41029AE6}">
      <dgm:prSet/>
      <dgm:spPr/>
      <dgm:t>
        <a:bodyPr/>
        <a:lstStyle/>
        <a:p>
          <a:endParaRPr lang="en-US"/>
        </a:p>
      </dgm:t>
    </dgm:pt>
    <dgm:pt modelId="{56C7F853-602A-4AC0-B668-9629745890F1}">
      <dgm:prSet custT="1"/>
      <dgm:spPr/>
      <dgm:t>
        <a:bodyPr/>
        <a:lstStyle/>
        <a:p>
          <a:pPr marL="0" lvl="0" indent="0" algn="ctr" defTabSz="622300">
            <a:lnSpc>
              <a:spcPct val="90000"/>
            </a:lnSpc>
            <a:spcBef>
              <a:spcPct val="0"/>
            </a:spcBef>
            <a:spcAft>
              <a:spcPct val="35000"/>
            </a:spcAft>
            <a:buNone/>
            <a:defRPr cap="all"/>
          </a:pPr>
          <a:r>
            <a:rPr lang="en-US"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rPr>
            <a:t>Model evaluation: Based on training and testing data we will evaluate the model.</a:t>
          </a:r>
          <a:r>
            <a:rPr lang="en-IN"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rPr>
            <a:t> </a:t>
          </a:r>
          <a:endParaRPr lang="en-US"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endParaRPr>
        </a:p>
      </dgm:t>
    </dgm:pt>
    <dgm:pt modelId="{978822C0-BE6B-48CB-8754-2BAA49A9D57B}" type="parTrans" cxnId="{2692ED00-A8AB-4694-AEA0-30FD6A0D2CFC}">
      <dgm:prSet/>
      <dgm:spPr/>
      <dgm:t>
        <a:bodyPr/>
        <a:lstStyle/>
        <a:p>
          <a:endParaRPr lang="en-US"/>
        </a:p>
      </dgm:t>
    </dgm:pt>
    <dgm:pt modelId="{707EF8EB-D1D9-49AE-9F08-02A33454B863}" type="sibTrans" cxnId="{2692ED00-A8AB-4694-AEA0-30FD6A0D2CFC}">
      <dgm:prSet/>
      <dgm:spPr/>
      <dgm:t>
        <a:bodyPr/>
        <a:lstStyle/>
        <a:p>
          <a:endParaRPr lang="en-US"/>
        </a:p>
      </dgm:t>
    </dgm:pt>
    <dgm:pt modelId="{287675F6-5652-4CA0-A51A-314D5AE82BA2}">
      <dgm:prSet custT="1"/>
      <dgm:spPr/>
      <dgm:t>
        <a:bodyPr/>
        <a:lstStyle/>
        <a:p>
          <a:pPr>
            <a:defRPr cap="all"/>
          </a:pPr>
          <a:r>
            <a:rPr lang="en-US"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rPr>
            <a:t>Analysis of the results: We'll examine the findings and evaluate how well the machine learning approach performed.</a:t>
          </a:r>
          <a:r>
            <a:rPr lang="en-IN"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rPr>
            <a:t> </a:t>
          </a:r>
          <a:endParaRPr lang="en-US"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endParaRPr>
        </a:p>
      </dgm:t>
    </dgm:pt>
    <dgm:pt modelId="{EF306082-B4BE-4E97-BA24-A7833DA0F416}" type="parTrans" cxnId="{E5A7CDB4-D4D8-4AFF-9208-67CEC1DBD2A7}">
      <dgm:prSet/>
      <dgm:spPr/>
      <dgm:t>
        <a:bodyPr/>
        <a:lstStyle/>
        <a:p>
          <a:endParaRPr lang="en-US"/>
        </a:p>
      </dgm:t>
    </dgm:pt>
    <dgm:pt modelId="{D709CC73-FF91-4019-9E81-31D8E50B301E}" type="sibTrans" cxnId="{E5A7CDB4-D4D8-4AFF-9208-67CEC1DBD2A7}">
      <dgm:prSet/>
      <dgm:spPr/>
      <dgm:t>
        <a:bodyPr/>
        <a:lstStyle/>
        <a:p>
          <a:endParaRPr lang="en-US"/>
        </a:p>
      </dgm:t>
    </dgm:pt>
    <dgm:pt modelId="{D97919FE-1BB4-4A7C-B26D-0E413B3A7360}" type="pres">
      <dgm:prSet presAssocID="{F3CEA9A6-8556-46F3-8B01-3906D0D684B3}" presName="root" presStyleCnt="0">
        <dgm:presLayoutVars>
          <dgm:dir/>
          <dgm:resizeHandles val="exact"/>
        </dgm:presLayoutVars>
      </dgm:prSet>
      <dgm:spPr/>
    </dgm:pt>
    <dgm:pt modelId="{5732065E-9E54-4B43-967D-6CD0BBD75292}" type="pres">
      <dgm:prSet presAssocID="{5E0F24A9-D5D5-418D-93E7-9ECF2E497D0B}" presName="compNode" presStyleCnt="0"/>
      <dgm:spPr/>
    </dgm:pt>
    <dgm:pt modelId="{3EEE244D-DE51-486E-ADFD-26E112551E1A}" type="pres">
      <dgm:prSet presAssocID="{5E0F24A9-D5D5-418D-93E7-9ECF2E497D0B}" presName="iconBgRect" presStyleLbl="bgShp" presStyleIdx="0" presStyleCnt="6"/>
      <dgm:spPr/>
    </dgm:pt>
    <dgm:pt modelId="{23D38569-16DD-4820-B3B2-81242799D989}" type="pres">
      <dgm:prSet presAssocID="{5E0F24A9-D5D5-418D-93E7-9ECF2E497D0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25F7AA5-D495-4071-B0DC-DF33159E0C0C}" type="pres">
      <dgm:prSet presAssocID="{5E0F24A9-D5D5-418D-93E7-9ECF2E497D0B}" presName="spaceRect" presStyleCnt="0"/>
      <dgm:spPr/>
    </dgm:pt>
    <dgm:pt modelId="{4425A4C2-6748-4857-A581-93AB97A7DB18}" type="pres">
      <dgm:prSet presAssocID="{5E0F24A9-D5D5-418D-93E7-9ECF2E497D0B}" presName="textRect" presStyleLbl="revTx" presStyleIdx="0" presStyleCnt="6">
        <dgm:presLayoutVars>
          <dgm:chMax val="1"/>
          <dgm:chPref val="1"/>
        </dgm:presLayoutVars>
      </dgm:prSet>
      <dgm:spPr/>
    </dgm:pt>
    <dgm:pt modelId="{3BA38FA0-3D8D-44DC-8CC7-73FD62E7E764}" type="pres">
      <dgm:prSet presAssocID="{0E9BBD21-6DE1-4E83-9C32-924980DE9E14}" presName="sibTrans" presStyleCnt="0"/>
      <dgm:spPr/>
    </dgm:pt>
    <dgm:pt modelId="{A18529CC-3453-4FC1-976D-2B1FDB8F43DB}" type="pres">
      <dgm:prSet presAssocID="{8C3D39C6-A049-4850-B11F-FC9B6646AC71}" presName="compNode" presStyleCnt="0"/>
      <dgm:spPr/>
    </dgm:pt>
    <dgm:pt modelId="{B91A4FDC-844C-4A87-A807-B6983693640F}" type="pres">
      <dgm:prSet presAssocID="{8C3D39C6-A049-4850-B11F-FC9B6646AC71}" presName="iconBgRect" presStyleLbl="bgShp" presStyleIdx="1" presStyleCnt="6"/>
      <dgm:spPr/>
    </dgm:pt>
    <dgm:pt modelId="{22C64E32-806A-4B48-B7FB-B4DE07127E59}" type="pres">
      <dgm:prSet presAssocID="{8C3D39C6-A049-4850-B11F-FC9B6646AC7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ce"/>
        </a:ext>
      </dgm:extLst>
    </dgm:pt>
    <dgm:pt modelId="{1C14FA82-93FB-4D7E-9BFD-6150B1B9E269}" type="pres">
      <dgm:prSet presAssocID="{8C3D39C6-A049-4850-B11F-FC9B6646AC71}" presName="spaceRect" presStyleCnt="0"/>
      <dgm:spPr/>
    </dgm:pt>
    <dgm:pt modelId="{35A6CBE3-56A9-488F-8632-0892BF683D61}" type="pres">
      <dgm:prSet presAssocID="{8C3D39C6-A049-4850-B11F-FC9B6646AC71}" presName="textRect" presStyleLbl="revTx" presStyleIdx="1" presStyleCnt="6">
        <dgm:presLayoutVars>
          <dgm:chMax val="1"/>
          <dgm:chPref val="1"/>
        </dgm:presLayoutVars>
      </dgm:prSet>
      <dgm:spPr/>
    </dgm:pt>
    <dgm:pt modelId="{4B7AA8E7-B7C5-49B1-8AFF-20C0D11101EE}" type="pres">
      <dgm:prSet presAssocID="{72675906-88F4-4A15-8CFE-E53DCD63FAF0}" presName="sibTrans" presStyleCnt="0"/>
      <dgm:spPr/>
    </dgm:pt>
    <dgm:pt modelId="{B9084BD4-DBF3-4E51-8997-BD29AA9A33CE}" type="pres">
      <dgm:prSet presAssocID="{BED66604-FFE6-44D7-B274-2A6BD2D052DF}" presName="compNode" presStyleCnt="0"/>
      <dgm:spPr/>
    </dgm:pt>
    <dgm:pt modelId="{8BDD8A3D-910A-4BE8-AB5B-8CDA07AA4348}" type="pres">
      <dgm:prSet presAssocID="{BED66604-FFE6-44D7-B274-2A6BD2D052DF}" presName="iconBgRect" presStyleLbl="bgShp" presStyleIdx="2" presStyleCnt="6"/>
      <dgm:spPr/>
    </dgm:pt>
    <dgm:pt modelId="{4649989D-212F-4D8C-B3D3-DD5B6C71AADB}" type="pres">
      <dgm:prSet presAssocID="{BED66604-FFE6-44D7-B274-2A6BD2D052D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nowflake"/>
        </a:ext>
      </dgm:extLst>
    </dgm:pt>
    <dgm:pt modelId="{D689140C-C6CC-458A-8AA3-E75FADB1359C}" type="pres">
      <dgm:prSet presAssocID="{BED66604-FFE6-44D7-B274-2A6BD2D052DF}" presName="spaceRect" presStyleCnt="0"/>
      <dgm:spPr/>
    </dgm:pt>
    <dgm:pt modelId="{F6802842-AF46-4F40-95AD-3CF077478318}" type="pres">
      <dgm:prSet presAssocID="{BED66604-FFE6-44D7-B274-2A6BD2D052DF}" presName="textRect" presStyleLbl="revTx" presStyleIdx="2" presStyleCnt="6">
        <dgm:presLayoutVars>
          <dgm:chMax val="1"/>
          <dgm:chPref val="1"/>
        </dgm:presLayoutVars>
      </dgm:prSet>
      <dgm:spPr/>
    </dgm:pt>
    <dgm:pt modelId="{B08496BF-3CB8-48D4-BEC5-806A9F7D629B}" type="pres">
      <dgm:prSet presAssocID="{853F7AA8-576F-48C9-9F32-2842F76CC481}" presName="sibTrans" presStyleCnt="0"/>
      <dgm:spPr/>
    </dgm:pt>
    <dgm:pt modelId="{10B49610-AB36-491E-9462-B527690607E9}" type="pres">
      <dgm:prSet presAssocID="{CAA3BFCC-11F9-4D2C-9F64-27A9B9497CA3}" presName="compNode" presStyleCnt="0"/>
      <dgm:spPr/>
    </dgm:pt>
    <dgm:pt modelId="{65B450D4-DAFA-4F34-B0CB-2A6827C96CFF}" type="pres">
      <dgm:prSet presAssocID="{CAA3BFCC-11F9-4D2C-9F64-27A9B9497CA3}" presName="iconBgRect" presStyleLbl="bgShp" presStyleIdx="3" presStyleCnt="6"/>
      <dgm:spPr/>
    </dgm:pt>
    <dgm:pt modelId="{A3679EC4-73FD-4380-B279-6EF2BDA4E2C0}" type="pres">
      <dgm:prSet presAssocID="{CAA3BFCC-11F9-4D2C-9F64-27A9B9497CA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ain"/>
        </a:ext>
      </dgm:extLst>
    </dgm:pt>
    <dgm:pt modelId="{585CB61F-554B-41AD-9EE5-996CEF569A50}" type="pres">
      <dgm:prSet presAssocID="{CAA3BFCC-11F9-4D2C-9F64-27A9B9497CA3}" presName="spaceRect" presStyleCnt="0"/>
      <dgm:spPr/>
    </dgm:pt>
    <dgm:pt modelId="{9D01FEB9-5607-4663-A229-4635886AF4DE}" type="pres">
      <dgm:prSet presAssocID="{CAA3BFCC-11F9-4D2C-9F64-27A9B9497CA3}" presName="textRect" presStyleLbl="revTx" presStyleIdx="3" presStyleCnt="6">
        <dgm:presLayoutVars>
          <dgm:chMax val="1"/>
          <dgm:chPref val="1"/>
        </dgm:presLayoutVars>
      </dgm:prSet>
      <dgm:spPr/>
    </dgm:pt>
    <dgm:pt modelId="{2155A1B9-6564-4975-8FFA-902225525403}" type="pres">
      <dgm:prSet presAssocID="{44216089-C736-4A56-922C-925A76B92C02}" presName="sibTrans" presStyleCnt="0"/>
      <dgm:spPr/>
    </dgm:pt>
    <dgm:pt modelId="{A7C9EF63-D73F-4E5D-8A6C-191EE73C61D7}" type="pres">
      <dgm:prSet presAssocID="{56C7F853-602A-4AC0-B668-9629745890F1}" presName="compNode" presStyleCnt="0"/>
      <dgm:spPr/>
    </dgm:pt>
    <dgm:pt modelId="{9BE0BB52-20E3-46E7-8586-261EB4F4CBA0}" type="pres">
      <dgm:prSet presAssocID="{56C7F853-602A-4AC0-B668-9629745890F1}" presName="iconBgRect" presStyleLbl="bgShp" presStyleIdx="4" presStyleCnt="6"/>
      <dgm:spPr/>
    </dgm:pt>
    <dgm:pt modelId="{5CF60FD3-FD97-49AC-9B78-85F3F38D0AB7}" type="pres">
      <dgm:prSet presAssocID="{56C7F853-602A-4AC0-B668-9629745890F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st tubes"/>
        </a:ext>
      </dgm:extLst>
    </dgm:pt>
    <dgm:pt modelId="{38AA2E63-50A0-4F46-BCC9-1662015201DC}" type="pres">
      <dgm:prSet presAssocID="{56C7F853-602A-4AC0-B668-9629745890F1}" presName="spaceRect" presStyleCnt="0"/>
      <dgm:spPr/>
    </dgm:pt>
    <dgm:pt modelId="{4DCE5C99-ADF1-4BB0-9486-4656B387715E}" type="pres">
      <dgm:prSet presAssocID="{56C7F853-602A-4AC0-B668-9629745890F1}" presName="textRect" presStyleLbl="revTx" presStyleIdx="4" presStyleCnt="6">
        <dgm:presLayoutVars>
          <dgm:chMax val="1"/>
          <dgm:chPref val="1"/>
        </dgm:presLayoutVars>
      </dgm:prSet>
      <dgm:spPr/>
    </dgm:pt>
    <dgm:pt modelId="{477177B9-2BB7-43B1-AD3D-224EBCB4BA70}" type="pres">
      <dgm:prSet presAssocID="{707EF8EB-D1D9-49AE-9F08-02A33454B863}" presName="sibTrans" presStyleCnt="0"/>
      <dgm:spPr/>
    </dgm:pt>
    <dgm:pt modelId="{D92872CF-A69D-4B48-9447-AB5534AD35D7}" type="pres">
      <dgm:prSet presAssocID="{287675F6-5652-4CA0-A51A-314D5AE82BA2}" presName="compNode" presStyleCnt="0"/>
      <dgm:spPr/>
    </dgm:pt>
    <dgm:pt modelId="{4C6134B6-EAF2-442D-962F-82D27C37DBE9}" type="pres">
      <dgm:prSet presAssocID="{287675F6-5652-4CA0-A51A-314D5AE82BA2}" presName="iconBgRect" presStyleLbl="bgShp" presStyleIdx="5" presStyleCnt="6"/>
      <dgm:spPr/>
    </dgm:pt>
    <dgm:pt modelId="{6970A8CF-5ED4-474A-8D74-DE3F11566982}" type="pres">
      <dgm:prSet presAssocID="{287675F6-5652-4CA0-A51A-314D5AE82BA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atistics"/>
        </a:ext>
      </dgm:extLst>
    </dgm:pt>
    <dgm:pt modelId="{6E8F74AD-5D6B-4C89-9410-96E96C77541A}" type="pres">
      <dgm:prSet presAssocID="{287675F6-5652-4CA0-A51A-314D5AE82BA2}" presName="spaceRect" presStyleCnt="0"/>
      <dgm:spPr/>
    </dgm:pt>
    <dgm:pt modelId="{257C4201-C010-4325-8C8C-7E445EFA5090}" type="pres">
      <dgm:prSet presAssocID="{287675F6-5652-4CA0-A51A-314D5AE82BA2}" presName="textRect" presStyleLbl="revTx" presStyleIdx="5" presStyleCnt="6">
        <dgm:presLayoutVars>
          <dgm:chMax val="1"/>
          <dgm:chPref val="1"/>
        </dgm:presLayoutVars>
      </dgm:prSet>
      <dgm:spPr/>
    </dgm:pt>
  </dgm:ptLst>
  <dgm:cxnLst>
    <dgm:cxn modelId="{2692ED00-A8AB-4694-AEA0-30FD6A0D2CFC}" srcId="{F3CEA9A6-8556-46F3-8B01-3906D0D684B3}" destId="{56C7F853-602A-4AC0-B668-9629745890F1}" srcOrd="4" destOrd="0" parTransId="{978822C0-BE6B-48CB-8754-2BAA49A9D57B}" sibTransId="{707EF8EB-D1D9-49AE-9F08-02A33454B863}"/>
    <dgm:cxn modelId="{C789BA03-C862-4930-B2E7-9F98F2CD2743}" type="presOf" srcId="{F3CEA9A6-8556-46F3-8B01-3906D0D684B3}" destId="{D97919FE-1BB4-4A7C-B26D-0E413B3A7360}" srcOrd="0" destOrd="0" presId="urn:microsoft.com/office/officeart/2018/5/layout/IconCircleLabelList"/>
    <dgm:cxn modelId="{A50E9D54-38A4-43BD-BC48-A9425FD73237}" type="presOf" srcId="{287675F6-5652-4CA0-A51A-314D5AE82BA2}" destId="{257C4201-C010-4325-8C8C-7E445EFA5090}" srcOrd="0" destOrd="0" presId="urn:microsoft.com/office/officeart/2018/5/layout/IconCircleLabelList"/>
    <dgm:cxn modelId="{B71D159C-F3D6-40CF-8A7F-1047A8952020}" srcId="{F3CEA9A6-8556-46F3-8B01-3906D0D684B3}" destId="{5E0F24A9-D5D5-418D-93E7-9ECF2E497D0B}" srcOrd="0" destOrd="0" parTransId="{1F87B410-F6D6-465E-86EB-F8B6FFA9111E}" sibTransId="{0E9BBD21-6DE1-4E83-9C32-924980DE9E14}"/>
    <dgm:cxn modelId="{069FFCA7-124D-4300-9148-08CE441E95E9}" srcId="{F3CEA9A6-8556-46F3-8B01-3906D0D684B3}" destId="{8C3D39C6-A049-4850-B11F-FC9B6646AC71}" srcOrd="1" destOrd="0" parTransId="{634AE495-60E2-4444-BC10-C859882694D6}" sibTransId="{72675906-88F4-4A15-8CFE-E53DCD63FAF0}"/>
    <dgm:cxn modelId="{E5A7CDB4-D4D8-4AFF-9208-67CEC1DBD2A7}" srcId="{F3CEA9A6-8556-46F3-8B01-3906D0D684B3}" destId="{287675F6-5652-4CA0-A51A-314D5AE82BA2}" srcOrd="5" destOrd="0" parTransId="{EF306082-B4BE-4E97-BA24-A7833DA0F416}" sibTransId="{D709CC73-FF91-4019-9E81-31D8E50B301E}"/>
    <dgm:cxn modelId="{D9E9FEBA-DE14-4675-8C47-7924C7850292}" srcId="{F3CEA9A6-8556-46F3-8B01-3906D0D684B3}" destId="{BED66604-FFE6-44D7-B274-2A6BD2D052DF}" srcOrd="2" destOrd="0" parTransId="{76895175-B8F7-4A7C-84E0-84892C7DC88A}" sibTransId="{853F7AA8-576F-48C9-9F32-2842F76CC481}"/>
    <dgm:cxn modelId="{8BE1FFBB-41F5-4813-B397-D4EFF508B8BE}" type="presOf" srcId="{BED66604-FFE6-44D7-B274-2A6BD2D052DF}" destId="{F6802842-AF46-4F40-95AD-3CF077478318}" srcOrd="0" destOrd="0" presId="urn:microsoft.com/office/officeart/2018/5/layout/IconCircleLabelList"/>
    <dgm:cxn modelId="{F7E187EF-67F2-4B75-B47C-43EFE2104DEE}" type="presOf" srcId="{8C3D39C6-A049-4850-B11F-FC9B6646AC71}" destId="{35A6CBE3-56A9-488F-8632-0892BF683D61}" srcOrd="0" destOrd="0" presId="urn:microsoft.com/office/officeart/2018/5/layout/IconCircleLabelList"/>
    <dgm:cxn modelId="{A446D0F1-6C81-430A-B6DC-F5D6AC513311}" type="presOf" srcId="{CAA3BFCC-11F9-4D2C-9F64-27A9B9497CA3}" destId="{9D01FEB9-5607-4663-A229-4635886AF4DE}" srcOrd="0" destOrd="0" presId="urn:microsoft.com/office/officeart/2018/5/layout/IconCircleLabelList"/>
    <dgm:cxn modelId="{AF5BABF2-5C56-41D4-BACB-04DE41029AE6}" srcId="{F3CEA9A6-8556-46F3-8B01-3906D0D684B3}" destId="{CAA3BFCC-11F9-4D2C-9F64-27A9B9497CA3}" srcOrd="3" destOrd="0" parTransId="{07FFC091-898B-4D04-B754-79807DF0392E}" sibTransId="{44216089-C736-4A56-922C-925A76B92C02}"/>
    <dgm:cxn modelId="{87E1AFF5-A785-41E9-91D0-65472E34F472}" type="presOf" srcId="{5E0F24A9-D5D5-418D-93E7-9ECF2E497D0B}" destId="{4425A4C2-6748-4857-A581-93AB97A7DB18}" srcOrd="0" destOrd="0" presId="urn:microsoft.com/office/officeart/2018/5/layout/IconCircleLabelList"/>
    <dgm:cxn modelId="{2F79C5F5-929C-4F99-9636-22D182046C65}" type="presOf" srcId="{56C7F853-602A-4AC0-B668-9629745890F1}" destId="{4DCE5C99-ADF1-4BB0-9486-4656B387715E}" srcOrd="0" destOrd="0" presId="urn:microsoft.com/office/officeart/2018/5/layout/IconCircleLabelList"/>
    <dgm:cxn modelId="{99BC155D-6DE9-4B25-ABDB-F90A4BA9F613}" type="presParOf" srcId="{D97919FE-1BB4-4A7C-B26D-0E413B3A7360}" destId="{5732065E-9E54-4B43-967D-6CD0BBD75292}" srcOrd="0" destOrd="0" presId="urn:microsoft.com/office/officeart/2018/5/layout/IconCircleLabelList"/>
    <dgm:cxn modelId="{7BFADA9A-0EE9-44B6-9B42-018711FD91C6}" type="presParOf" srcId="{5732065E-9E54-4B43-967D-6CD0BBD75292}" destId="{3EEE244D-DE51-486E-ADFD-26E112551E1A}" srcOrd="0" destOrd="0" presId="urn:microsoft.com/office/officeart/2018/5/layout/IconCircleLabelList"/>
    <dgm:cxn modelId="{61F957DB-555B-4C9A-AE97-56C650B0B8CC}" type="presParOf" srcId="{5732065E-9E54-4B43-967D-6CD0BBD75292}" destId="{23D38569-16DD-4820-B3B2-81242799D989}" srcOrd="1" destOrd="0" presId="urn:microsoft.com/office/officeart/2018/5/layout/IconCircleLabelList"/>
    <dgm:cxn modelId="{1A5AC8DB-7BD5-46A0-A0AD-5FA48C58A4DF}" type="presParOf" srcId="{5732065E-9E54-4B43-967D-6CD0BBD75292}" destId="{E25F7AA5-D495-4071-B0DC-DF33159E0C0C}" srcOrd="2" destOrd="0" presId="urn:microsoft.com/office/officeart/2018/5/layout/IconCircleLabelList"/>
    <dgm:cxn modelId="{C59DFDE0-5D29-4017-9320-5417BEF7813C}" type="presParOf" srcId="{5732065E-9E54-4B43-967D-6CD0BBD75292}" destId="{4425A4C2-6748-4857-A581-93AB97A7DB18}" srcOrd="3" destOrd="0" presId="urn:microsoft.com/office/officeart/2018/5/layout/IconCircleLabelList"/>
    <dgm:cxn modelId="{1F0524BD-29F5-4E1F-8F90-0406EE7669AE}" type="presParOf" srcId="{D97919FE-1BB4-4A7C-B26D-0E413B3A7360}" destId="{3BA38FA0-3D8D-44DC-8CC7-73FD62E7E764}" srcOrd="1" destOrd="0" presId="urn:microsoft.com/office/officeart/2018/5/layout/IconCircleLabelList"/>
    <dgm:cxn modelId="{9B69A0A0-3D68-4337-BB84-143BE92C501D}" type="presParOf" srcId="{D97919FE-1BB4-4A7C-B26D-0E413B3A7360}" destId="{A18529CC-3453-4FC1-976D-2B1FDB8F43DB}" srcOrd="2" destOrd="0" presId="urn:microsoft.com/office/officeart/2018/5/layout/IconCircleLabelList"/>
    <dgm:cxn modelId="{C8C496A8-40E9-491E-B8B9-F92162A4EF27}" type="presParOf" srcId="{A18529CC-3453-4FC1-976D-2B1FDB8F43DB}" destId="{B91A4FDC-844C-4A87-A807-B6983693640F}" srcOrd="0" destOrd="0" presId="urn:microsoft.com/office/officeart/2018/5/layout/IconCircleLabelList"/>
    <dgm:cxn modelId="{7A9F1BD9-BE2D-4B83-899C-E426CB2A37DC}" type="presParOf" srcId="{A18529CC-3453-4FC1-976D-2B1FDB8F43DB}" destId="{22C64E32-806A-4B48-B7FB-B4DE07127E59}" srcOrd="1" destOrd="0" presId="urn:microsoft.com/office/officeart/2018/5/layout/IconCircleLabelList"/>
    <dgm:cxn modelId="{C53460BE-4944-4D79-AFC7-D77890FF7E22}" type="presParOf" srcId="{A18529CC-3453-4FC1-976D-2B1FDB8F43DB}" destId="{1C14FA82-93FB-4D7E-9BFD-6150B1B9E269}" srcOrd="2" destOrd="0" presId="urn:microsoft.com/office/officeart/2018/5/layout/IconCircleLabelList"/>
    <dgm:cxn modelId="{15F8A8A2-75CE-4BAA-A79C-EEF2D9ABB012}" type="presParOf" srcId="{A18529CC-3453-4FC1-976D-2B1FDB8F43DB}" destId="{35A6CBE3-56A9-488F-8632-0892BF683D61}" srcOrd="3" destOrd="0" presId="urn:microsoft.com/office/officeart/2018/5/layout/IconCircleLabelList"/>
    <dgm:cxn modelId="{ECCED3DC-CDAC-4D14-8C22-42D6454E8CE0}" type="presParOf" srcId="{D97919FE-1BB4-4A7C-B26D-0E413B3A7360}" destId="{4B7AA8E7-B7C5-49B1-8AFF-20C0D11101EE}" srcOrd="3" destOrd="0" presId="urn:microsoft.com/office/officeart/2018/5/layout/IconCircleLabelList"/>
    <dgm:cxn modelId="{437F6824-F254-4B60-ADD9-E704601B881D}" type="presParOf" srcId="{D97919FE-1BB4-4A7C-B26D-0E413B3A7360}" destId="{B9084BD4-DBF3-4E51-8997-BD29AA9A33CE}" srcOrd="4" destOrd="0" presId="urn:microsoft.com/office/officeart/2018/5/layout/IconCircleLabelList"/>
    <dgm:cxn modelId="{D924533A-46E8-49FB-997E-E7C2947A1517}" type="presParOf" srcId="{B9084BD4-DBF3-4E51-8997-BD29AA9A33CE}" destId="{8BDD8A3D-910A-4BE8-AB5B-8CDA07AA4348}" srcOrd="0" destOrd="0" presId="urn:microsoft.com/office/officeart/2018/5/layout/IconCircleLabelList"/>
    <dgm:cxn modelId="{A4E3B489-1E4F-48AD-84FC-6B129F2CF14C}" type="presParOf" srcId="{B9084BD4-DBF3-4E51-8997-BD29AA9A33CE}" destId="{4649989D-212F-4D8C-B3D3-DD5B6C71AADB}" srcOrd="1" destOrd="0" presId="urn:microsoft.com/office/officeart/2018/5/layout/IconCircleLabelList"/>
    <dgm:cxn modelId="{AA5DF145-B5BF-424F-ADCA-F3DAC0319743}" type="presParOf" srcId="{B9084BD4-DBF3-4E51-8997-BD29AA9A33CE}" destId="{D689140C-C6CC-458A-8AA3-E75FADB1359C}" srcOrd="2" destOrd="0" presId="urn:microsoft.com/office/officeart/2018/5/layout/IconCircleLabelList"/>
    <dgm:cxn modelId="{339226B8-3F51-4561-8024-71789833AF89}" type="presParOf" srcId="{B9084BD4-DBF3-4E51-8997-BD29AA9A33CE}" destId="{F6802842-AF46-4F40-95AD-3CF077478318}" srcOrd="3" destOrd="0" presId="urn:microsoft.com/office/officeart/2018/5/layout/IconCircleLabelList"/>
    <dgm:cxn modelId="{E1E5C06C-0C08-4AC5-B749-0C9749B6F7E9}" type="presParOf" srcId="{D97919FE-1BB4-4A7C-B26D-0E413B3A7360}" destId="{B08496BF-3CB8-48D4-BEC5-806A9F7D629B}" srcOrd="5" destOrd="0" presId="urn:microsoft.com/office/officeart/2018/5/layout/IconCircleLabelList"/>
    <dgm:cxn modelId="{2DE22E75-D837-4844-A690-6A6426F6EDC3}" type="presParOf" srcId="{D97919FE-1BB4-4A7C-B26D-0E413B3A7360}" destId="{10B49610-AB36-491E-9462-B527690607E9}" srcOrd="6" destOrd="0" presId="urn:microsoft.com/office/officeart/2018/5/layout/IconCircleLabelList"/>
    <dgm:cxn modelId="{C5CEF376-024D-45D4-AAEB-FDC0A84F919F}" type="presParOf" srcId="{10B49610-AB36-491E-9462-B527690607E9}" destId="{65B450D4-DAFA-4F34-B0CB-2A6827C96CFF}" srcOrd="0" destOrd="0" presId="urn:microsoft.com/office/officeart/2018/5/layout/IconCircleLabelList"/>
    <dgm:cxn modelId="{0F4BB03B-91C4-4242-863E-540E156C4986}" type="presParOf" srcId="{10B49610-AB36-491E-9462-B527690607E9}" destId="{A3679EC4-73FD-4380-B279-6EF2BDA4E2C0}" srcOrd="1" destOrd="0" presId="urn:microsoft.com/office/officeart/2018/5/layout/IconCircleLabelList"/>
    <dgm:cxn modelId="{3C3558E8-5E2B-4B28-BDC1-713BDBA160D7}" type="presParOf" srcId="{10B49610-AB36-491E-9462-B527690607E9}" destId="{585CB61F-554B-41AD-9EE5-996CEF569A50}" srcOrd="2" destOrd="0" presId="urn:microsoft.com/office/officeart/2018/5/layout/IconCircleLabelList"/>
    <dgm:cxn modelId="{1A66F5AC-D619-4862-BC41-D13D58B09374}" type="presParOf" srcId="{10B49610-AB36-491E-9462-B527690607E9}" destId="{9D01FEB9-5607-4663-A229-4635886AF4DE}" srcOrd="3" destOrd="0" presId="urn:microsoft.com/office/officeart/2018/5/layout/IconCircleLabelList"/>
    <dgm:cxn modelId="{224790AE-0949-4869-B5DE-954FF3178974}" type="presParOf" srcId="{D97919FE-1BB4-4A7C-B26D-0E413B3A7360}" destId="{2155A1B9-6564-4975-8FFA-902225525403}" srcOrd="7" destOrd="0" presId="urn:microsoft.com/office/officeart/2018/5/layout/IconCircleLabelList"/>
    <dgm:cxn modelId="{7693BC65-9D34-4CF7-A62C-784F2143F2FA}" type="presParOf" srcId="{D97919FE-1BB4-4A7C-B26D-0E413B3A7360}" destId="{A7C9EF63-D73F-4E5D-8A6C-191EE73C61D7}" srcOrd="8" destOrd="0" presId="urn:microsoft.com/office/officeart/2018/5/layout/IconCircleLabelList"/>
    <dgm:cxn modelId="{D528C6F9-1A14-418E-8A08-C0153AFB52C4}" type="presParOf" srcId="{A7C9EF63-D73F-4E5D-8A6C-191EE73C61D7}" destId="{9BE0BB52-20E3-46E7-8586-261EB4F4CBA0}" srcOrd="0" destOrd="0" presId="urn:microsoft.com/office/officeart/2018/5/layout/IconCircleLabelList"/>
    <dgm:cxn modelId="{EE86BB3A-AA42-4D30-96CC-DC1F18A9CB86}" type="presParOf" srcId="{A7C9EF63-D73F-4E5D-8A6C-191EE73C61D7}" destId="{5CF60FD3-FD97-49AC-9B78-85F3F38D0AB7}" srcOrd="1" destOrd="0" presId="urn:microsoft.com/office/officeart/2018/5/layout/IconCircleLabelList"/>
    <dgm:cxn modelId="{C4E1E243-EC46-4A14-93F1-AD5DDB8ECF21}" type="presParOf" srcId="{A7C9EF63-D73F-4E5D-8A6C-191EE73C61D7}" destId="{38AA2E63-50A0-4F46-BCC9-1662015201DC}" srcOrd="2" destOrd="0" presId="urn:microsoft.com/office/officeart/2018/5/layout/IconCircleLabelList"/>
    <dgm:cxn modelId="{10859E6D-63BF-4BB0-AE42-623FD65D2B4F}" type="presParOf" srcId="{A7C9EF63-D73F-4E5D-8A6C-191EE73C61D7}" destId="{4DCE5C99-ADF1-4BB0-9486-4656B387715E}" srcOrd="3" destOrd="0" presId="urn:microsoft.com/office/officeart/2018/5/layout/IconCircleLabelList"/>
    <dgm:cxn modelId="{FC24A1BF-4D3F-4C88-A998-DEAE822E777E}" type="presParOf" srcId="{D97919FE-1BB4-4A7C-B26D-0E413B3A7360}" destId="{477177B9-2BB7-43B1-AD3D-224EBCB4BA70}" srcOrd="9" destOrd="0" presId="urn:microsoft.com/office/officeart/2018/5/layout/IconCircleLabelList"/>
    <dgm:cxn modelId="{3ED603F0-0D2F-44BE-85EB-FC0492994576}" type="presParOf" srcId="{D97919FE-1BB4-4A7C-B26D-0E413B3A7360}" destId="{D92872CF-A69D-4B48-9447-AB5534AD35D7}" srcOrd="10" destOrd="0" presId="urn:microsoft.com/office/officeart/2018/5/layout/IconCircleLabelList"/>
    <dgm:cxn modelId="{644EE0C8-C81F-4694-9B33-651694689B3F}" type="presParOf" srcId="{D92872CF-A69D-4B48-9447-AB5534AD35D7}" destId="{4C6134B6-EAF2-442D-962F-82D27C37DBE9}" srcOrd="0" destOrd="0" presId="urn:microsoft.com/office/officeart/2018/5/layout/IconCircleLabelList"/>
    <dgm:cxn modelId="{284734A8-75C0-4048-98DB-9EF8BC7BBDCB}" type="presParOf" srcId="{D92872CF-A69D-4B48-9447-AB5534AD35D7}" destId="{6970A8CF-5ED4-474A-8D74-DE3F11566982}" srcOrd="1" destOrd="0" presId="urn:microsoft.com/office/officeart/2018/5/layout/IconCircleLabelList"/>
    <dgm:cxn modelId="{3824BBAF-F525-4300-BF52-707C7A88146F}" type="presParOf" srcId="{D92872CF-A69D-4B48-9447-AB5534AD35D7}" destId="{6E8F74AD-5D6B-4C89-9410-96E96C77541A}" srcOrd="2" destOrd="0" presId="urn:microsoft.com/office/officeart/2018/5/layout/IconCircleLabelList"/>
    <dgm:cxn modelId="{3607FC62-6478-41FC-AD5C-4BBBEC6F00DF}" type="presParOf" srcId="{D92872CF-A69D-4B48-9447-AB5534AD35D7}" destId="{257C4201-C010-4325-8C8C-7E445EFA509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D37EC-03E2-4FA2-A7D5-96C95E20603F}">
      <dsp:nvSpPr>
        <dsp:cNvPr id="0" name=""/>
        <dsp:cNvSpPr/>
      </dsp:nvSpPr>
      <dsp:spPr>
        <a:xfrm>
          <a:off x="342552" y="2698"/>
          <a:ext cx="2526326" cy="1515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0" i="0" kern="1200" baseline="0"/>
            <a:t>The objectives of our project are:</a:t>
          </a:r>
          <a:endParaRPr lang="en-US" sz="900" kern="1200"/>
        </a:p>
      </dsp:txBody>
      <dsp:txXfrm>
        <a:off x="342552" y="2698"/>
        <a:ext cx="2526326" cy="1515795"/>
      </dsp:txXfrm>
    </dsp:sp>
    <dsp:sp modelId="{A83FA77E-5757-41DB-B286-EFDDA4F21239}">
      <dsp:nvSpPr>
        <dsp:cNvPr id="0" name=""/>
        <dsp:cNvSpPr/>
      </dsp:nvSpPr>
      <dsp:spPr>
        <a:xfrm>
          <a:off x="3121511" y="2698"/>
          <a:ext cx="2526326" cy="151579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0" kern="1200" baseline="0"/>
            <a:t>To understand the applications of data analytics and machine learning in cricket.</a:t>
          </a:r>
          <a:endParaRPr lang="en-US" sz="900" kern="1200"/>
        </a:p>
      </dsp:txBody>
      <dsp:txXfrm>
        <a:off x="3121511" y="2698"/>
        <a:ext cx="2526326" cy="1515795"/>
      </dsp:txXfrm>
    </dsp:sp>
    <dsp:sp modelId="{399B5BE1-211B-40D5-883F-8FD10A4E3931}">
      <dsp:nvSpPr>
        <dsp:cNvPr id="0" name=""/>
        <dsp:cNvSpPr/>
      </dsp:nvSpPr>
      <dsp:spPr>
        <a:xfrm>
          <a:off x="5900470" y="2698"/>
          <a:ext cx="2526326" cy="151579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0" kern="1200" baseline="0"/>
            <a:t>To collect, clean, and process data using Python libraries like Pandas and NumPy</a:t>
          </a:r>
          <a:endParaRPr lang="en-US" sz="900" kern="1200"/>
        </a:p>
      </dsp:txBody>
      <dsp:txXfrm>
        <a:off x="5900470" y="2698"/>
        <a:ext cx="2526326" cy="1515795"/>
      </dsp:txXfrm>
    </dsp:sp>
    <dsp:sp modelId="{B608AEEF-38F7-4799-BA5B-CE95D5C2BE90}">
      <dsp:nvSpPr>
        <dsp:cNvPr id="0" name=""/>
        <dsp:cNvSpPr/>
      </dsp:nvSpPr>
      <dsp:spPr>
        <a:xfrm>
          <a:off x="342552" y="1771126"/>
          <a:ext cx="2526326" cy="151579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0" kern="1200" baseline="0"/>
            <a:t>To understand the key performance metrics in cricket and how they can predict player performance.</a:t>
          </a:r>
          <a:endParaRPr lang="en-US" sz="900" kern="1200" dirty="0"/>
        </a:p>
      </dsp:txBody>
      <dsp:txXfrm>
        <a:off x="342552" y="1771126"/>
        <a:ext cx="2526326" cy="1515795"/>
      </dsp:txXfrm>
    </dsp:sp>
    <dsp:sp modelId="{18C4220E-B7C6-4A92-B395-560E0C35EC7B}">
      <dsp:nvSpPr>
        <dsp:cNvPr id="0" name=""/>
        <dsp:cNvSpPr/>
      </dsp:nvSpPr>
      <dsp:spPr>
        <a:xfrm>
          <a:off x="3121511" y="1771126"/>
          <a:ext cx="2526326" cy="151579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0" kern="1200" baseline="0"/>
            <a:t>To build a predictive model using ridge, lasso and elastic regression.</a:t>
          </a:r>
          <a:endParaRPr lang="en-US" sz="900" kern="1200" dirty="0"/>
        </a:p>
      </dsp:txBody>
      <dsp:txXfrm>
        <a:off x="3121511" y="1771126"/>
        <a:ext cx="2526326" cy="1515795"/>
      </dsp:txXfrm>
    </dsp:sp>
    <dsp:sp modelId="{1C2DC171-DC14-49AA-9612-8B945887679B}">
      <dsp:nvSpPr>
        <dsp:cNvPr id="0" name=""/>
        <dsp:cNvSpPr/>
      </dsp:nvSpPr>
      <dsp:spPr>
        <a:xfrm>
          <a:off x="5900470" y="1771126"/>
          <a:ext cx="2526326" cy="1515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0" kern="1200" baseline="0"/>
            <a:t>Based on the findings of this study, provide team management and coaches with insights and recommendations for making informed decisions about team selection and management depending upon different kinds of opponent teams.  </a:t>
          </a:r>
          <a:endParaRPr lang="en-US" sz="900" kern="1200" dirty="0"/>
        </a:p>
      </dsp:txBody>
      <dsp:txXfrm>
        <a:off x="5900470" y="1771126"/>
        <a:ext cx="2526326" cy="1515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E244D-DE51-486E-ADFD-26E112551E1A}">
      <dsp:nvSpPr>
        <dsp:cNvPr id="0" name=""/>
        <dsp:cNvSpPr/>
      </dsp:nvSpPr>
      <dsp:spPr>
        <a:xfrm>
          <a:off x="252387" y="148105"/>
          <a:ext cx="777392" cy="77739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38569-16DD-4820-B3B2-81242799D989}">
      <dsp:nvSpPr>
        <dsp:cNvPr id="0" name=""/>
        <dsp:cNvSpPr/>
      </dsp:nvSpPr>
      <dsp:spPr>
        <a:xfrm>
          <a:off x="418061" y="313778"/>
          <a:ext cx="446044" cy="4460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25A4C2-6748-4857-A581-93AB97A7DB18}">
      <dsp:nvSpPr>
        <dsp:cNvPr id="0" name=""/>
        <dsp:cNvSpPr/>
      </dsp:nvSpPr>
      <dsp:spPr>
        <a:xfrm>
          <a:off x="3876" y="1167636"/>
          <a:ext cx="1274414" cy="1973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spc="15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Data collection: We intend to use a dataset that is readily accessible from cricmetric.com.</a:t>
          </a:r>
          <a:r>
            <a:rPr lang="en-IN" sz="1400" kern="1200" spc="15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 </a:t>
          </a:r>
          <a:endParaRPr lang="en-US" sz="1400" kern="1200" spc="15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endParaRPr>
        </a:p>
      </dsp:txBody>
      <dsp:txXfrm>
        <a:off x="3876" y="1167636"/>
        <a:ext cx="1274414" cy="1973879"/>
      </dsp:txXfrm>
    </dsp:sp>
    <dsp:sp modelId="{B91A4FDC-844C-4A87-A807-B6983693640F}">
      <dsp:nvSpPr>
        <dsp:cNvPr id="0" name=""/>
        <dsp:cNvSpPr/>
      </dsp:nvSpPr>
      <dsp:spPr>
        <a:xfrm>
          <a:off x="1749823" y="148105"/>
          <a:ext cx="777392" cy="77739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C64E32-806A-4B48-B7FB-B4DE07127E59}">
      <dsp:nvSpPr>
        <dsp:cNvPr id="0" name=""/>
        <dsp:cNvSpPr/>
      </dsp:nvSpPr>
      <dsp:spPr>
        <a:xfrm>
          <a:off x="1915497" y="313778"/>
          <a:ext cx="446044" cy="4460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A6CBE3-56A9-488F-8632-0892BF683D61}">
      <dsp:nvSpPr>
        <dsp:cNvPr id="0" name=""/>
        <dsp:cNvSpPr/>
      </dsp:nvSpPr>
      <dsp:spPr>
        <a:xfrm>
          <a:off x="1501313" y="1167636"/>
          <a:ext cx="1274414" cy="1973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rPr>
            <a:t>Preprocessing the data: We will scale the data, remove irrelevant columns, and treat the missing values.</a:t>
          </a:r>
        </a:p>
      </dsp:txBody>
      <dsp:txXfrm>
        <a:off x="1501313" y="1167636"/>
        <a:ext cx="1274414" cy="1973879"/>
      </dsp:txXfrm>
    </dsp:sp>
    <dsp:sp modelId="{8BDD8A3D-910A-4BE8-AB5B-8CDA07AA4348}">
      <dsp:nvSpPr>
        <dsp:cNvPr id="0" name=""/>
        <dsp:cNvSpPr/>
      </dsp:nvSpPr>
      <dsp:spPr>
        <a:xfrm>
          <a:off x="3247260" y="148105"/>
          <a:ext cx="777392" cy="77739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49989D-212F-4D8C-B3D3-DD5B6C71AADB}">
      <dsp:nvSpPr>
        <dsp:cNvPr id="0" name=""/>
        <dsp:cNvSpPr/>
      </dsp:nvSpPr>
      <dsp:spPr>
        <a:xfrm>
          <a:off x="3412934" y="313778"/>
          <a:ext cx="446044" cy="4460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802842-AF46-4F40-95AD-3CF077478318}">
      <dsp:nvSpPr>
        <dsp:cNvPr id="0" name=""/>
        <dsp:cNvSpPr/>
      </dsp:nvSpPr>
      <dsp:spPr>
        <a:xfrm>
          <a:off x="2998749" y="1167636"/>
          <a:ext cx="1274414" cy="1973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rPr>
            <a:t>Model implementation: Using ridge regression, lasso regression and elastic regression, a linear regression technique, to train models </a:t>
          </a:r>
          <a:r>
            <a:rPr lang="en-US" sz="1100" b="0" kern="1200" baseline="0" dirty="0"/>
            <a:t>for predicting future performance based on past performance.</a:t>
          </a:r>
          <a:endParaRPr lang="en-US" sz="1100" kern="1200" dirty="0"/>
        </a:p>
      </dsp:txBody>
      <dsp:txXfrm>
        <a:off x="2998749" y="1167636"/>
        <a:ext cx="1274414" cy="1973879"/>
      </dsp:txXfrm>
    </dsp:sp>
    <dsp:sp modelId="{65B450D4-DAFA-4F34-B0CB-2A6827C96CFF}">
      <dsp:nvSpPr>
        <dsp:cNvPr id="0" name=""/>
        <dsp:cNvSpPr/>
      </dsp:nvSpPr>
      <dsp:spPr>
        <a:xfrm>
          <a:off x="4744696" y="148105"/>
          <a:ext cx="777392" cy="77739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679EC4-73FD-4380-B279-6EF2BDA4E2C0}">
      <dsp:nvSpPr>
        <dsp:cNvPr id="0" name=""/>
        <dsp:cNvSpPr/>
      </dsp:nvSpPr>
      <dsp:spPr>
        <a:xfrm>
          <a:off x="4910370" y="313778"/>
          <a:ext cx="446044" cy="4460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01FEB9-5607-4663-A229-4635886AF4DE}">
      <dsp:nvSpPr>
        <dsp:cNvPr id="0" name=""/>
        <dsp:cNvSpPr/>
      </dsp:nvSpPr>
      <dsp:spPr>
        <a:xfrm>
          <a:off x="4496186" y="1167636"/>
          <a:ext cx="1274414" cy="1973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rPr>
            <a:t>Training the models: To prevent overfitting, we will train the models on the training set while utilizing cross-validation.</a:t>
          </a:r>
          <a:r>
            <a:rPr lang="en-IN"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rPr>
            <a:t> </a:t>
          </a:r>
          <a:endParaRPr lang="en-US"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endParaRPr>
        </a:p>
      </dsp:txBody>
      <dsp:txXfrm>
        <a:off x="4496186" y="1167636"/>
        <a:ext cx="1274414" cy="1973879"/>
      </dsp:txXfrm>
    </dsp:sp>
    <dsp:sp modelId="{9BE0BB52-20E3-46E7-8586-261EB4F4CBA0}">
      <dsp:nvSpPr>
        <dsp:cNvPr id="0" name=""/>
        <dsp:cNvSpPr/>
      </dsp:nvSpPr>
      <dsp:spPr>
        <a:xfrm>
          <a:off x="6242133" y="148105"/>
          <a:ext cx="777392" cy="77739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F60FD3-FD97-49AC-9B78-85F3F38D0AB7}">
      <dsp:nvSpPr>
        <dsp:cNvPr id="0" name=""/>
        <dsp:cNvSpPr/>
      </dsp:nvSpPr>
      <dsp:spPr>
        <a:xfrm>
          <a:off x="6407807" y="313778"/>
          <a:ext cx="446044" cy="4460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CE5C99-ADF1-4BB0-9486-4656B387715E}">
      <dsp:nvSpPr>
        <dsp:cNvPr id="0" name=""/>
        <dsp:cNvSpPr/>
      </dsp:nvSpPr>
      <dsp:spPr>
        <a:xfrm>
          <a:off x="5993622" y="1167636"/>
          <a:ext cx="1274414" cy="1973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rPr>
            <a:t>Model evaluation: Based on training and testing data we will evaluate the model.</a:t>
          </a:r>
          <a:r>
            <a:rPr lang="en-IN"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rPr>
            <a:t> </a:t>
          </a:r>
          <a:endParaRPr lang="en-US"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endParaRPr>
        </a:p>
      </dsp:txBody>
      <dsp:txXfrm>
        <a:off x="5993622" y="1167636"/>
        <a:ext cx="1274414" cy="1973879"/>
      </dsp:txXfrm>
    </dsp:sp>
    <dsp:sp modelId="{4C6134B6-EAF2-442D-962F-82D27C37DBE9}">
      <dsp:nvSpPr>
        <dsp:cNvPr id="0" name=""/>
        <dsp:cNvSpPr/>
      </dsp:nvSpPr>
      <dsp:spPr>
        <a:xfrm>
          <a:off x="7739570" y="148105"/>
          <a:ext cx="777392" cy="77739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70A8CF-5ED4-474A-8D74-DE3F11566982}">
      <dsp:nvSpPr>
        <dsp:cNvPr id="0" name=""/>
        <dsp:cNvSpPr/>
      </dsp:nvSpPr>
      <dsp:spPr>
        <a:xfrm>
          <a:off x="7905243" y="313778"/>
          <a:ext cx="446044" cy="44604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7C4201-C010-4325-8C8C-7E445EFA5090}">
      <dsp:nvSpPr>
        <dsp:cNvPr id="0" name=""/>
        <dsp:cNvSpPr/>
      </dsp:nvSpPr>
      <dsp:spPr>
        <a:xfrm>
          <a:off x="7491059" y="1167636"/>
          <a:ext cx="1274414" cy="1973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rPr>
            <a:t>Analysis of the results: We'll examine the findings and evaluate how well the machine learning approach performed.</a:t>
          </a:r>
          <a:r>
            <a:rPr lang="en-IN"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rPr>
            <a:t> </a:t>
          </a:r>
          <a:endParaRPr lang="en-US" sz="1400" kern="1200" cap="all" spc="15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endParaRPr>
        </a:p>
      </dsp:txBody>
      <dsp:txXfrm>
        <a:off x="7491059" y="1167636"/>
        <a:ext cx="1274414" cy="197387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6/16/2023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35416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6/16/2023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9183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6/16/2023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61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6/16/2023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4185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6/16/2023</a:t>
            </a:fld>
            <a:endParaRPr lang="en-US" dirty="0"/>
          </a:p>
        </p:txBody>
      </p:sp>
    </p:spTree>
    <p:extLst>
      <p:ext uri="{BB962C8B-B14F-4D97-AF65-F5344CB8AC3E}">
        <p14:creationId xmlns:p14="http://schemas.microsoft.com/office/powerpoint/2010/main" val="3380098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6/16/2023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0504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6/16/2023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803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6/16/2023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8280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6/16/2023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69725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6/16/2023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9975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6/16/2023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1101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6/16/2023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67490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42E1556-2F18-DF3F-D695-D8C5981BFEFC}"/>
              </a:ext>
            </a:extLst>
          </p:cNvPr>
          <p:cNvSpPr>
            <a:spLocks noGrp="1"/>
          </p:cNvSpPr>
          <p:nvPr>
            <p:ph type="ctrTitle"/>
          </p:nvPr>
        </p:nvSpPr>
        <p:spPr>
          <a:xfrm>
            <a:off x="469105" y="1062038"/>
            <a:ext cx="6770357" cy="1733096"/>
          </a:xfrm>
          <a:effectLst>
            <a:glow rad="63500">
              <a:schemeClr val="accent3">
                <a:satMod val="175000"/>
                <a:alpha val="40000"/>
              </a:schemeClr>
            </a:glow>
          </a:effectLst>
        </p:spPr>
        <p:txBody>
          <a:bodyPr vert="horz" lIns="109728" tIns="109728" rIns="109728" bIns="91440" rtlCol="0" anchor="b">
            <a:noAutofit/>
          </a:bodyPr>
          <a:lstStyle/>
          <a:p>
            <a:pPr algn="ctr" fontAlgn="base">
              <a:lnSpc>
                <a:spcPct val="115000"/>
              </a:lnSpc>
            </a:pPr>
            <a:r>
              <a:rPr lang="en-IN" sz="3200" b="0" dirty="0">
                <a:effectLst/>
                <a:latin typeface="Algerian" panose="04020705040A02060702" pitchFamily="82" charset="0"/>
                <a:ea typeface="Times New Roman" panose="02020603050405020304" pitchFamily="18" charset="0"/>
              </a:rPr>
              <a:t>Analysis of Player Performance with Predictive modeling: T20 Cricket</a:t>
            </a:r>
          </a:p>
        </p:txBody>
      </p:sp>
      <p:sp>
        <p:nvSpPr>
          <p:cNvPr id="3" name="Subtitle 2">
            <a:extLst>
              <a:ext uri="{FF2B5EF4-FFF2-40B4-BE49-F238E27FC236}">
                <a16:creationId xmlns:a16="http://schemas.microsoft.com/office/drawing/2014/main" id="{CBFBA3DF-3558-1A33-2BC3-E7D1881E06AD}"/>
              </a:ext>
            </a:extLst>
          </p:cNvPr>
          <p:cNvSpPr>
            <a:spLocks noGrp="1"/>
          </p:cNvSpPr>
          <p:nvPr>
            <p:ph type="subTitle" idx="1"/>
          </p:nvPr>
        </p:nvSpPr>
        <p:spPr>
          <a:xfrm>
            <a:off x="96417" y="4256087"/>
            <a:ext cx="5999583" cy="2087563"/>
          </a:xfrm>
        </p:spPr>
        <p:txBody>
          <a:bodyPr vert="horz" lIns="109728" tIns="109728" rIns="109728" bIns="91440" rtlCol="0">
            <a:normAutofit lnSpcReduction="10000"/>
          </a:bodyPr>
          <a:lstStyle/>
          <a:p>
            <a:pPr>
              <a:lnSpc>
                <a:spcPct val="140000"/>
              </a:lnSpc>
            </a:pPr>
            <a:r>
              <a:rPr lang="en-US" sz="2000" dirty="0">
                <a:solidFill>
                  <a:schemeClr val="tx1">
                    <a:lumMod val="75000"/>
                    <a:lumOff val="25000"/>
                  </a:schemeClr>
                </a:solidFill>
              </a:rPr>
              <a:t>TEAM:</a:t>
            </a:r>
            <a:br>
              <a:rPr lang="en-US" sz="2000" dirty="0">
                <a:solidFill>
                  <a:schemeClr val="tx1">
                    <a:lumMod val="75000"/>
                    <a:lumOff val="25000"/>
                  </a:schemeClr>
                </a:solidFill>
              </a:rPr>
            </a:br>
            <a:r>
              <a:rPr lang="en-US" sz="2000" dirty="0">
                <a:solidFill>
                  <a:schemeClr val="tx1">
                    <a:lumMod val="75000"/>
                    <a:lumOff val="25000"/>
                  </a:schemeClr>
                </a:solidFill>
              </a:rPr>
              <a:t>Harish Polishetti (700744427)</a:t>
            </a:r>
          </a:p>
          <a:p>
            <a:pPr>
              <a:lnSpc>
                <a:spcPct val="140000"/>
              </a:lnSpc>
            </a:pPr>
            <a:r>
              <a:rPr lang="en-US" sz="2000" dirty="0">
                <a:solidFill>
                  <a:schemeClr val="tx1">
                    <a:lumMod val="75000"/>
                    <a:lumOff val="25000"/>
                  </a:schemeClr>
                </a:solidFill>
              </a:rPr>
              <a:t>Neeharikha</a:t>
            </a:r>
            <a:r>
              <a:rPr lang="en-US" sz="2000" dirty="0">
                <a:effectLst/>
                <a:latin typeface="Times New Roman" panose="02020603050405020304" pitchFamily="18" charset="0"/>
                <a:ea typeface="Times New Roman" panose="02020603050405020304" pitchFamily="18" charset="0"/>
              </a:rPr>
              <a:t> </a:t>
            </a:r>
            <a:r>
              <a:rPr lang="en-US" sz="2000" dirty="0">
                <a:solidFill>
                  <a:schemeClr val="tx1">
                    <a:lumMod val="75000"/>
                    <a:lumOff val="25000"/>
                  </a:schemeClr>
                </a:solidFill>
              </a:rPr>
              <a:t>Vemulakonda (700749647)</a:t>
            </a:r>
          </a:p>
          <a:p>
            <a:pPr>
              <a:lnSpc>
                <a:spcPct val="140000"/>
              </a:lnSpc>
            </a:pPr>
            <a:r>
              <a:rPr lang="en-US" sz="2000" dirty="0">
                <a:solidFill>
                  <a:schemeClr val="tx1">
                    <a:lumMod val="75000"/>
                    <a:lumOff val="25000"/>
                  </a:schemeClr>
                </a:solidFill>
              </a:rPr>
              <a:t>Anjali Nara (700745071)</a:t>
            </a:r>
          </a:p>
        </p:txBody>
      </p:sp>
      <p:sp>
        <p:nvSpPr>
          <p:cNvPr id="13" name="Freeform: Shape 12">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0A385370-0886-D074-E5D4-C75BC6645126}"/>
              </a:ext>
            </a:extLst>
          </p:cNvPr>
          <p:cNvPicPr>
            <a:picLocks noChangeAspect="1"/>
          </p:cNvPicPr>
          <p:nvPr/>
        </p:nvPicPr>
        <p:blipFill rotWithShape="1">
          <a:blip r:embed="rId2"/>
          <a:srcRect l="5863" r="21402"/>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600047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4B0A9D-0E32-5420-7946-6B93CEDCA61A}"/>
              </a:ext>
            </a:extLst>
          </p:cNvPr>
          <p:cNvPicPr>
            <a:picLocks noChangeAspect="1"/>
          </p:cNvPicPr>
          <p:nvPr/>
        </p:nvPicPr>
        <p:blipFill>
          <a:blip r:embed="rId2"/>
          <a:stretch>
            <a:fillRect/>
          </a:stretch>
        </p:blipFill>
        <p:spPr>
          <a:xfrm>
            <a:off x="0" y="1533907"/>
            <a:ext cx="6237254" cy="4404777"/>
          </a:xfrm>
          <a:prstGeom prst="rect">
            <a:avLst/>
          </a:prstGeom>
        </p:spPr>
      </p:pic>
      <p:pic>
        <p:nvPicPr>
          <p:cNvPr id="5" name="Picture 4">
            <a:extLst>
              <a:ext uri="{FF2B5EF4-FFF2-40B4-BE49-F238E27FC236}">
                <a16:creationId xmlns:a16="http://schemas.microsoft.com/office/drawing/2014/main" id="{663079A9-2B56-1A49-6B97-61F5817960BA}"/>
              </a:ext>
            </a:extLst>
          </p:cNvPr>
          <p:cNvPicPr>
            <a:picLocks noChangeAspect="1"/>
          </p:cNvPicPr>
          <p:nvPr/>
        </p:nvPicPr>
        <p:blipFill>
          <a:blip r:embed="rId3"/>
          <a:stretch>
            <a:fillRect/>
          </a:stretch>
        </p:blipFill>
        <p:spPr>
          <a:xfrm>
            <a:off x="6281270" y="1533907"/>
            <a:ext cx="5877160" cy="4404777"/>
          </a:xfrm>
          <a:prstGeom prst="rect">
            <a:avLst/>
          </a:prstGeom>
        </p:spPr>
      </p:pic>
    </p:spTree>
    <p:extLst>
      <p:ext uri="{BB962C8B-B14F-4D97-AF65-F5344CB8AC3E}">
        <p14:creationId xmlns:p14="http://schemas.microsoft.com/office/powerpoint/2010/main" val="2474830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2F24225-0E3A-40A5-A927-CEFC1443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 name="Freeform: Shape 9">
            <a:extLst>
              <a:ext uri="{FF2B5EF4-FFF2-40B4-BE49-F238E27FC236}">
                <a16:creationId xmlns:a16="http://schemas.microsoft.com/office/drawing/2014/main" id="{5B02B8FB-EF36-4677-B5B5-E9B989F2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3796" cy="6858000"/>
          </a:xfrm>
          <a:custGeom>
            <a:avLst/>
            <a:gdLst>
              <a:gd name="connsiteX0" fmla="*/ 0 w 4583796"/>
              <a:gd name="connsiteY0" fmla="*/ 0 h 6858000"/>
              <a:gd name="connsiteX1" fmla="*/ 1087374 w 4583796"/>
              <a:gd name="connsiteY1" fmla="*/ 0 h 6858000"/>
              <a:gd name="connsiteX2" fmla="*/ 1598212 w 4583796"/>
              <a:gd name="connsiteY2" fmla="*/ 0 h 6858000"/>
              <a:gd name="connsiteX3" fmla="*/ 2960773 w 4583796"/>
              <a:gd name="connsiteY3" fmla="*/ 0 h 6858000"/>
              <a:gd name="connsiteX4" fmla="*/ 2982897 w 4583796"/>
              <a:gd name="connsiteY4" fmla="*/ 14997 h 6858000"/>
              <a:gd name="connsiteX5" fmla="*/ 4583796 w 4583796"/>
              <a:gd name="connsiteY5" fmla="*/ 3621656 h 6858000"/>
              <a:gd name="connsiteX6" fmla="*/ 2709446 w 4583796"/>
              <a:gd name="connsiteY6" fmla="*/ 6374814 h 6858000"/>
              <a:gd name="connsiteX7" fmla="*/ 2192798 w 4583796"/>
              <a:gd name="connsiteY7" fmla="*/ 6780599 h 6858000"/>
              <a:gd name="connsiteX8" fmla="*/ 2081042 w 4583796"/>
              <a:gd name="connsiteY8" fmla="*/ 6858000 h 6858000"/>
              <a:gd name="connsiteX9" fmla="*/ 1598212 w 4583796"/>
              <a:gd name="connsiteY9" fmla="*/ 6858000 h 6858000"/>
              <a:gd name="connsiteX10" fmla="*/ 1087374 w 4583796"/>
              <a:gd name="connsiteY10" fmla="*/ 6858000 h 6858000"/>
              <a:gd name="connsiteX11" fmla="*/ 0 w 4583796"/>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3796" h="6858000">
                <a:moveTo>
                  <a:pt x="0" y="0"/>
                </a:moveTo>
                <a:lnTo>
                  <a:pt x="1087374" y="0"/>
                </a:lnTo>
                <a:lnTo>
                  <a:pt x="1598212" y="0"/>
                </a:lnTo>
                <a:lnTo>
                  <a:pt x="2960773" y="0"/>
                </a:lnTo>
                <a:lnTo>
                  <a:pt x="2982897" y="14997"/>
                </a:lnTo>
                <a:cubicBezTo>
                  <a:pt x="4010060" y="754641"/>
                  <a:pt x="4583796" y="2093192"/>
                  <a:pt x="4583796" y="3621656"/>
                </a:cubicBezTo>
                <a:cubicBezTo>
                  <a:pt x="4583796" y="4969131"/>
                  <a:pt x="3655071" y="5602839"/>
                  <a:pt x="2709446" y="6374814"/>
                </a:cubicBezTo>
                <a:cubicBezTo>
                  <a:pt x="2537243" y="6515397"/>
                  <a:pt x="2366616" y="6653108"/>
                  <a:pt x="2192798" y="6780599"/>
                </a:cubicBezTo>
                <a:lnTo>
                  <a:pt x="2081042" y="6858000"/>
                </a:lnTo>
                <a:lnTo>
                  <a:pt x="1598212" y="6858000"/>
                </a:lnTo>
                <a:lnTo>
                  <a:pt x="108737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30D5C6-EC5C-4D78-8689-1B6822BFF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2A73499-12A4-4080-B0DE-351867697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60A52FE6-BB17-4BE4-BFA1-8896FD7CF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A7BBF837-70DD-4FFD-A87C-FAD1F5D8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CE5EB792-CB0B-44C0-9561-24A263D87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C0FB4A96-0FD5-4642-8CE2-57623A3A4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9E35CEB-C0E5-D2C7-A796-9716FE6866A3}"/>
              </a:ext>
            </a:extLst>
          </p:cNvPr>
          <p:cNvSpPr>
            <a:spLocks noGrp="1"/>
          </p:cNvSpPr>
          <p:nvPr>
            <p:ph type="title"/>
          </p:nvPr>
        </p:nvSpPr>
        <p:spPr>
          <a:xfrm>
            <a:off x="830218" y="1833229"/>
            <a:ext cx="3161338" cy="2934031"/>
          </a:xfrm>
        </p:spPr>
        <p:txBody>
          <a:bodyPr anchor="ctr">
            <a:normAutofit/>
          </a:bodyPr>
          <a:lstStyle/>
          <a:p>
            <a:r>
              <a:rPr lang="en-US" sz="2700"/>
              <a:t>REFERENCES:</a:t>
            </a:r>
          </a:p>
        </p:txBody>
      </p:sp>
      <p:sp>
        <p:nvSpPr>
          <p:cNvPr id="3" name="Content Placeholder 2">
            <a:extLst>
              <a:ext uri="{FF2B5EF4-FFF2-40B4-BE49-F238E27FC236}">
                <a16:creationId xmlns:a16="http://schemas.microsoft.com/office/drawing/2014/main" id="{592B2792-819B-A8A9-7E55-0D967C97948B}"/>
              </a:ext>
            </a:extLst>
          </p:cNvPr>
          <p:cNvSpPr>
            <a:spLocks noGrp="1"/>
          </p:cNvSpPr>
          <p:nvPr>
            <p:ph idx="1"/>
          </p:nvPr>
        </p:nvSpPr>
        <p:spPr>
          <a:xfrm>
            <a:off x="6084834" y="1105306"/>
            <a:ext cx="4982452" cy="4337435"/>
          </a:xfrm>
        </p:spPr>
        <p:txBody>
          <a:bodyPr anchor="ctr">
            <a:normAutofit/>
          </a:bodyPr>
          <a:lstStyle/>
          <a:p>
            <a:pPr>
              <a:lnSpc>
                <a:spcPct val="130000"/>
              </a:lnSpc>
            </a:pPr>
            <a:r>
              <a:rPr lang="en-US" sz="900" dirty="0">
                <a:effectLst/>
                <a:latin typeface="Calibri" panose="020F0502020204030204" pitchFamily="34" charset="0"/>
                <a:ea typeface="Calibri" panose="020F0502020204030204" pitchFamily="34" charset="0"/>
                <a:cs typeface="Times New Roman" panose="02020603050405020304" pitchFamily="18" charset="0"/>
              </a:rPr>
              <a:t>[1] X. Yang and W. Wen, "Ridge and Lasso Regression Models for Cross-Version Defect Prediction," in IEEE Transactions on Reliability, vol. 67, no. 3, pp. 885-896, Sept. 2018.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doi</a:t>
            </a:r>
            <a:r>
              <a:rPr lang="en-US" sz="900" dirty="0">
                <a:effectLst/>
                <a:latin typeface="Calibri" panose="020F0502020204030204" pitchFamily="34" charset="0"/>
                <a:ea typeface="Calibri" panose="020F0502020204030204" pitchFamily="34" charset="0"/>
                <a:cs typeface="Times New Roman" panose="02020603050405020304" pitchFamily="18" charset="0"/>
              </a:rPr>
              <a:t>: 10.1109/TR.2018.2847353.</a:t>
            </a:r>
            <a:br>
              <a:rPr lang="en-US" sz="900" dirty="0">
                <a:effectLst/>
                <a:latin typeface="Calibri" panose="020F0502020204030204" pitchFamily="34" charset="0"/>
                <a:ea typeface="Calibri" panose="020F0502020204030204" pitchFamily="34" charset="0"/>
                <a:cs typeface="Times New Roman" panose="02020603050405020304" pitchFamily="18" charset="0"/>
              </a:rPr>
            </a:br>
            <a:br>
              <a:rPr lang="en-US" sz="900" dirty="0">
                <a:effectLst/>
                <a:latin typeface="Calibri" panose="020F0502020204030204" pitchFamily="34" charset="0"/>
                <a:ea typeface="Calibri" panose="020F0502020204030204" pitchFamily="34" charset="0"/>
                <a:cs typeface="Times New Roman" panose="02020603050405020304" pitchFamily="18" charset="0"/>
              </a:rPr>
            </a:br>
            <a:r>
              <a:rPr lang="en-US" sz="900" dirty="0">
                <a:effectLst/>
                <a:latin typeface="Calibri" panose="020F0502020204030204" pitchFamily="34" charset="0"/>
                <a:ea typeface="Calibri" panose="020F0502020204030204" pitchFamily="34" charset="0"/>
                <a:cs typeface="Times New Roman" panose="02020603050405020304" pitchFamily="18" charset="0"/>
              </a:rPr>
              <a:t>[2] W. Chen, "The Application of Bayesian Penalty Regression in Sparse Regularization," in 2020 International Conference on Big Data &amp; Artificial Intelligence &amp; Software Engineering (ICBASE), Bangkok, Thailand, 2020, pp. 158-165.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doi</a:t>
            </a:r>
            <a:r>
              <a:rPr lang="en-US" sz="900" dirty="0">
                <a:effectLst/>
                <a:latin typeface="Calibri" panose="020F0502020204030204" pitchFamily="34" charset="0"/>
                <a:ea typeface="Calibri" panose="020F0502020204030204" pitchFamily="34" charset="0"/>
                <a:cs typeface="Times New Roman" panose="02020603050405020304" pitchFamily="18" charset="0"/>
              </a:rPr>
              <a:t>: 10.1109/ICBASE51474.2020.00042.</a:t>
            </a:r>
            <a:br>
              <a:rPr lang="en-US" sz="900" dirty="0">
                <a:effectLst/>
                <a:latin typeface="Calibri" panose="020F0502020204030204" pitchFamily="34" charset="0"/>
                <a:ea typeface="Calibri" panose="020F0502020204030204" pitchFamily="34" charset="0"/>
                <a:cs typeface="Times New Roman" panose="02020603050405020304" pitchFamily="18" charset="0"/>
              </a:rPr>
            </a:br>
            <a:br>
              <a:rPr lang="en-US" sz="900" dirty="0">
                <a:effectLst/>
                <a:latin typeface="Calibri" panose="020F0502020204030204" pitchFamily="34" charset="0"/>
                <a:ea typeface="Calibri" panose="020F0502020204030204" pitchFamily="34" charset="0"/>
                <a:cs typeface="Times New Roman" panose="02020603050405020304" pitchFamily="18" charset="0"/>
              </a:rPr>
            </a:br>
            <a:r>
              <a:rPr lang="en-US" sz="900" dirty="0">
                <a:effectLst/>
                <a:latin typeface="Calibri" panose="020F0502020204030204" pitchFamily="34" charset="0"/>
                <a:ea typeface="Calibri" panose="020F0502020204030204" pitchFamily="34" charset="0"/>
                <a:cs typeface="Times New Roman" panose="02020603050405020304" pitchFamily="18" charset="0"/>
              </a:rPr>
              <a:t>[3] A. S. M. J. Hasan, J. Yusuf, and R. B.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Faruque</a:t>
            </a:r>
            <a:r>
              <a:rPr lang="en-US" sz="900" dirty="0">
                <a:effectLst/>
                <a:latin typeface="Calibri" panose="020F0502020204030204" pitchFamily="34" charset="0"/>
                <a:ea typeface="Calibri" panose="020F0502020204030204" pitchFamily="34" charset="0"/>
                <a:cs typeface="Times New Roman" panose="02020603050405020304" pitchFamily="18" charset="0"/>
              </a:rPr>
              <a:t>, "Performance Comparison of Machine Learning Methods with Distinct Features to Estimate Battery SOC," in 2019 IEEE Green Energy and Smart Systems Conference (IGESSC), Long Beach, CA, USA, 2019, pp. 1-5.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doi</a:t>
            </a:r>
            <a:r>
              <a:rPr lang="en-US" sz="900" dirty="0">
                <a:effectLst/>
                <a:latin typeface="Calibri" panose="020F0502020204030204" pitchFamily="34" charset="0"/>
                <a:ea typeface="Calibri" panose="020F0502020204030204" pitchFamily="34" charset="0"/>
                <a:cs typeface="Times New Roman" panose="02020603050405020304" pitchFamily="18" charset="0"/>
              </a:rPr>
              <a:t>: 10.1109/IGESSC47875.2019.9042399.</a:t>
            </a:r>
            <a:br>
              <a:rPr lang="en-US" sz="900" dirty="0">
                <a:effectLst/>
                <a:latin typeface="Calibri" panose="020F0502020204030204" pitchFamily="34" charset="0"/>
                <a:ea typeface="Calibri" panose="020F0502020204030204" pitchFamily="34" charset="0"/>
                <a:cs typeface="Times New Roman" panose="02020603050405020304" pitchFamily="18" charset="0"/>
              </a:rPr>
            </a:br>
            <a:br>
              <a:rPr lang="en-US" sz="900" dirty="0">
                <a:effectLst/>
                <a:latin typeface="Calibri" panose="020F0502020204030204" pitchFamily="34" charset="0"/>
                <a:ea typeface="Calibri" panose="020F0502020204030204" pitchFamily="34" charset="0"/>
                <a:cs typeface="Times New Roman" panose="02020603050405020304" pitchFamily="18" charset="0"/>
              </a:rPr>
            </a:br>
            <a:r>
              <a:rPr lang="en-US" sz="900" dirty="0">
                <a:effectLst/>
                <a:latin typeface="Calibri" panose="020F0502020204030204" pitchFamily="34" charset="0"/>
                <a:ea typeface="Calibri" panose="020F0502020204030204" pitchFamily="34" charset="0"/>
                <a:cs typeface="Times New Roman" panose="02020603050405020304" pitchFamily="18" charset="0"/>
              </a:rPr>
              <a:t>[4] A.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Okanlawon</a:t>
            </a:r>
            <a:r>
              <a:rPr lang="en-US" sz="900" dirty="0">
                <a:effectLst/>
                <a:latin typeface="Calibri" panose="020F0502020204030204" pitchFamily="34" charset="0"/>
                <a:ea typeface="Calibri" panose="020F0502020204030204" pitchFamily="34" charset="0"/>
                <a:cs typeface="Times New Roman" panose="02020603050405020304" pitchFamily="18" charset="0"/>
              </a:rPr>
              <a:t>, H. Yang, A. Bose, W. Hsu, D. Andresen, and M.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Tanash</a:t>
            </a:r>
            <a:r>
              <a:rPr lang="en-US" sz="900" dirty="0">
                <a:effectLst/>
                <a:latin typeface="Calibri" panose="020F0502020204030204" pitchFamily="34" charset="0"/>
                <a:ea typeface="Calibri" panose="020F0502020204030204" pitchFamily="34" charset="0"/>
                <a:cs typeface="Times New Roman" panose="02020603050405020304" pitchFamily="18" charset="0"/>
              </a:rPr>
              <a:t>, "Feature Selection for Learning to Predict Outcomes of Compute Cluster Jobs with Application to Decision Support," in 2020 International Conference on Computational Science and Computational Intelligence (CSCI), Las Vegas, NV, USA, 2020, pp. 1231-1236.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doi</a:t>
            </a:r>
            <a:r>
              <a:rPr lang="en-US" sz="900" dirty="0">
                <a:effectLst/>
                <a:latin typeface="Calibri" panose="020F0502020204030204" pitchFamily="34" charset="0"/>
                <a:ea typeface="Calibri" panose="020F0502020204030204" pitchFamily="34" charset="0"/>
                <a:cs typeface="Times New Roman" panose="02020603050405020304" pitchFamily="18" charset="0"/>
              </a:rPr>
              <a:t>: 10.1109/CSCI51800.2020.00230.</a:t>
            </a:r>
            <a:br>
              <a:rPr lang="en-US" sz="900" dirty="0">
                <a:effectLst/>
                <a:latin typeface="Calibri" panose="020F0502020204030204" pitchFamily="34" charset="0"/>
                <a:ea typeface="Calibri" panose="020F0502020204030204" pitchFamily="34" charset="0"/>
                <a:cs typeface="Times New Roman" panose="02020603050405020304" pitchFamily="18" charset="0"/>
              </a:rPr>
            </a:br>
            <a:endParaRPr lang="en-US" sz="900" dirty="0"/>
          </a:p>
        </p:txBody>
      </p:sp>
    </p:spTree>
    <p:extLst>
      <p:ext uri="{BB962C8B-B14F-4D97-AF65-F5344CB8AC3E}">
        <p14:creationId xmlns:p14="http://schemas.microsoft.com/office/powerpoint/2010/main" val="172290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F042-3761-8967-4E2B-3D7DA679BB5F}"/>
              </a:ext>
            </a:extLst>
          </p:cNvPr>
          <p:cNvSpPr>
            <a:spLocks noGrp="1"/>
          </p:cNvSpPr>
          <p:nvPr>
            <p:ph type="title"/>
          </p:nvPr>
        </p:nvSpPr>
        <p:spPr>
          <a:xfrm>
            <a:off x="2177415" y="527945"/>
            <a:ext cx="8770571" cy="1345269"/>
          </a:xfrm>
        </p:spPr>
        <p:txBody>
          <a:bodyPr/>
          <a:lstStyle/>
          <a:p>
            <a:r>
              <a:rPr lang="en-US" dirty="0"/>
              <a:t>ROLES AND RESPONSIBILITES:</a:t>
            </a:r>
          </a:p>
        </p:txBody>
      </p:sp>
      <p:sp>
        <p:nvSpPr>
          <p:cNvPr id="3" name="Content Placeholder 2">
            <a:extLst>
              <a:ext uri="{FF2B5EF4-FFF2-40B4-BE49-F238E27FC236}">
                <a16:creationId xmlns:a16="http://schemas.microsoft.com/office/drawing/2014/main" id="{54DD1738-AF82-E37C-A5B5-71DE4E7AF442}"/>
              </a:ext>
            </a:extLst>
          </p:cNvPr>
          <p:cNvSpPr>
            <a:spLocks noGrp="1"/>
          </p:cNvSpPr>
          <p:nvPr>
            <p:ph idx="1"/>
          </p:nvPr>
        </p:nvSpPr>
        <p:spPr>
          <a:xfrm>
            <a:off x="1066800" y="2340851"/>
            <a:ext cx="9624011" cy="4393324"/>
          </a:xfrm>
        </p:spPr>
        <p:txBody>
          <a:bodyPr>
            <a:noAutofit/>
          </a:bodyPr>
          <a:lstStyle/>
          <a:p>
            <a:pPr algn="l"/>
            <a:r>
              <a:rPr lang="en-US"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We are a team of three members who worked together </a:t>
            </a:r>
            <a:r>
              <a:rPr lang="en-US" sz="1200" b="0" i="0" dirty="0">
                <a:solidFill>
                  <a:srgbClr val="374151"/>
                </a:solidFill>
                <a:latin typeface="Calibri" panose="020F0502020204030204" pitchFamily="34" charset="0"/>
                <a:ea typeface="Calibri" panose="020F0502020204030204" pitchFamily="34" charset="0"/>
                <a:cs typeface="Calibri" panose="020F0502020204030204" pitchFamily="34" charset="0"/>
              </a:rPr>
              <a:t>t</a:t>
            </a:r>
            <a:r>
              <a:rPr lang="en-US" sz="1200" dirty="0">
                <a:effectLst/>
                <a:latin typeface="Calibri" panose="020F0502020204030204" pitchFamily="34" charset="0"/>
                <a:ea typeface="Calibri" panose="020F0502020204030204" pitchFamily="34" charset="0"/>
                <a:cs typeface="Calibri" panose="020F0502020204030204" pitchFamily="34" charset="0"/>
              </a:rPr>
              <a:t>o build a predictive model using ridge regression</a:t>
            </a:r>
            <a:r>
              <a:rPr lang="en-US" sz="1200" dirty="0">
                <a:solidFill>
                  <a:srgbClr val="374151"/>
                </a:solidFill>
                <a:latin typeface="Calibri" panose="020F0502020204030204" pitchFamily="34" charset="0"/>
                <a:ea typeface="Calibri" panose="020F0502020204030204" pitchFamily="34" charset="0"/>
                <a:cs typeface="Calibri" panose="020F0502020204030204" pitchFamily="34" charset="0"/>
              </a:rPr>
              <a:t>, lasso regression and elastic regression.</a:t>
            </a:r>
            <a:r>
              <a:rPr lang="en-US"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Each member had a specific role and responsibility in the project:</a:t>
            </a:r>
          </a:p>
          <a:p>
            <a:pPr marL="285750" indent="-285750">
              <a:buFont typeface="Wingdings" panose="05000000000000000000" pitchFamily="2" charset="2"/>
              <a:buChar char="v"/>
            </a:pPr>
            <a:r>
              <a:rPr lang="en-US"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Niharika: Researched on the ridge regression, collected the references and Implemented the code for Ridge regression including the collection of data, normalizing the data, model evaluation and analysis of the results obtained.</a:t>
            </a:r>
          </a:p>
          <a:p>
            <a:pPr marL="285750" indent="-285750">
              <a:buFont typeface="Wingdings" panose="05000000000000000000" pitchFamily="2" charset="2"/>
              <a:buChar char="v"/>
            </a:pPr>
            <a:r>
              <a:rPr lang="en-US" sz="1200" dirty="0">
                <a:solidFill>
                  <a:srgbClr val="374151"/>
                </a:solidFill>
                <a:latin typeface="Calibri" panose="020F0502020204030204" pitchFamily="34" charset="0"/>
                <a:ea typeface="Calibri" panose="020F0502020204030204" pitchFamily="34" charset="0"/>
                <a:cs typeface="Calibri" panose="020F0502020204030204" pitchFamily="34" charset="0"/>
              </a:rPr>
              <a:t>Anjali: </a:t>
            </a:r>
            <a:r>
              <a:rPr lang="en-US"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Researched on the lasso regression, collected the references and Implemented the code for lasso regression including the collection of data, normalizing the data , model evaluation and analysis of the results obtained.</a:t>
            </a:r>
          </a:p>
          <a:p>
            <a:pPr marL="285750" indent="-285750">
              <a:buFont typeface="Wingdings" panose="05000000000000000000" pitchFamily="2" charset="2"/>
              <a:buChar char="v"/>
            </a:pPr>
            <a:r>
              <a:rPr lang="en-US"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Harish: Researched on the elastic-net regression, collected the references and Implemented the code for elastic-net regression including the collection of data, normalizing the data , model evaluation and analysis of the results obtained.</a:t>
            </a:r>
          </a:p>
          <a:p>
            <a:pPr algn="l"/>
            <a:r>
              <a:rPr lang="en-US"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We all collaborated on writing the paper, including the introduction, related work, methodology, results, and discussion sections. We also worked together to create the presentation for our findings.</a:t>
            </a:r>
          </a:p>
          <a:p>
            <a:endParaRPr lang="en-US" sz="1200" dirty="0"/>
          </a:p>
        </p:txBody>
      </p:sp>
    </p:spTree>
    <p:extLst>
      <p:ext uri="{BB962C8B-B14F-4D97-AF65-F5344CB8AC3E}">
        <p14:creationId xmlns:p14="http://schemas.microsoft.com/office/powerpoint/2010/main" val="227688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321E457-2BC6-3759-6759-730316E053B8}"/>
              </a:ext>
            </a:extLst>
          </p:cNvPr>
          <p:cNvSpPr>
            <a:spLocks noGrp="1"/>
          </p:cNvSpPr>
          <p:nvPr>
            <p:ph type="title"/>
          </p:nvPr>
        </p:nvSpPr>
        <p:spPr>
          <a:xfrm>
            <a:off x="992518" y="442913"/>
            <a:ext cx="5271804" cy="738187"/>
          </a:xfrm>
        </p:spPr>
        <p:txBody>
          <a:bodyPr anchor="b">
            <a:normAutofit fontScale="90000"/>
          </a:bodyPr>
          <a:lstStyle/>
          <a:p>
            <a:r>
              <a:rPr lang="en-US" dirty="0"/>
              <a:t>MOTIVATION</a:t>
            </a:r>
          </a:p>
        </p:txBody>
      </p:sp>
      <p:sp>
        <p:nvSpPr>
          <p:cNvPr id="7" name="Content Placeholder 2">
            <a:extLst>
              <a:ext uri="{FF2B5EF4-FFF2-40B4-BE49-F238E27FC236}">
                <a16:creationId xmlns:a16="http://schemas.microsoft.com/office/drawing/2014/main" id="{E6FA11F9-74B3-FD13-D729-0DC65CC087B8}"/>
              </a:ext>
            </a:extLst>
          </p:cNvPr>
          <p:cNvSpPr>
            <a:spLocks noGrp="1"/>
          </p:cNvSpPr>
          <p:nvPr>
            <p:ph idx="1"/>
          </p:nvPr>
        </p:nvSpPr>
        <p:spPr>
          <a:xfrm>
            <a:off x="361950" y="1476374"/>
            <a:ext cx="5902372" cy="4543425"/>
          </a:xfrm>
        </p:spPr>
        <p:txBody>
          <a:bodyPr>
            <a:normAutofit fontScale="85000" lnSpcReduction="10000"/>
          </a:bodyPr>
          <a:lstStyle/>
          <a:p>
            <a:pPr>
              <a:lnSpc>
                <a:spcPct val="130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 Forecasting player performances is an important aspect of cricket matches that allows teams to optimize their team, and departmental strategies </a:t>
            </a:r>
          </a:p>
          <a:p>
            <a:pPr>
              <a:lnSpc>
                <a:spcPct val="130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 Machine learning techniques have yielded promising results in Predictive modeling and providing solutions.</a:t>
            </a:r>
          </a:p>
          <a:p>
            <a:pPr>
              <a:lnSpc>
                <a:spcPct val="130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 We investigate the effectiveness of these machine learning techniques for predicting the performance of the players in this study.</a:t>
            </a:r>
          </a:p>
          <a:p>
            <a:pPr>
              <a:lnSpc>
                <a:spcPct val="130000"/>
              </a:lnSpc>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We preprocess statistical data of the cricketers and train the model.</a:t>
            </a:r>
          </a:p>
          <a:p>
            <a:pPr>
              <a:lnSpc>
                <a:spcPct val="130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 findings of this study can be used to identify the most effective techniques for predicting effectiveness of the player by analyzing their performance.</a:t>
            </a:r>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8" name="Picture 4" descr="Light bulb on yellow background with sketched light beams and cord">
            <a:extLst>
              <a:ext uri="{FF2B5EF4-FFF2-40B4-BE49-F238E27FC236}">
                <a16:creationId xmlns:a16="http://schemas.microsoft.com/office/drawing/2014/main" id="{30059981-00FC-75BB-3FB4-361EF2B8F222}"/>
              </a:ext>
            </a:extLst>
          </p:cNvPr>
          <p:cNvPicPr>
            <a:picLocks noChangeAspect="1"/>
          </p:cNvPicPr>
          <p:nvPr/>
        </p:nvPicPr>
        <p:blipFill rotWithShape="1">
          <a:blip r:embed="rId2"/>
          <a:srcRect l="49763" r="5505"/>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82667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0ACA6C3-F2FA-4894-85C1-9FA605104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76922BA5-6683-4195-97C3-F3D2A0BB1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26626" y="-5026319"/>
            <a:ext cx="2138900" cy="12191541"/>
          </a:xfrm>
          <a:custGeom>
            <a:avLst/>
            <a:gdLst>
              <a:gd name="connsiteX0" fmla="*/ 0 w 2382867"/>
              <a:gd name="connsiteY0" fmla="*/ 12191541 h 12191541"/>
              <a:gd name="connsiteX1" fmla="*/ 0 w 2382867"/>
              <a:gd name="connsiteY1" fmla="*/ 0 h 12191541"/>
              <a:gd name="connsiteX2" fmla="*/ 1758230 w 2382867"/>
              <a:gd name="connsiteY2" fmla="*/ 0 h 12191541"/>
              <a:gd name="connsiteX3" fmla="*/ 1849759 w 2382867"/>
              <a:gd name="connsiteY3" fmla="*/ 405062 h 12191541"/>
              <a:gd name="connsiteX4" fmla="*/ 2382867 w 2382867"/>
              <a:gd name="connsiteY4" fmla="*/ 6524518 h 12191541"/>
              <a:gd name="connsiteX5" fmla="*/ 1334945 w 2382867"/>
              <a:gd name="connsiteY5" fmla="*/ 12017007 h 12191541"/>
              <a:gd name="connsiteX6" fmla="*/ 1268170 w 2382867"/>
              <a:gd name="connsiteY6" fmla="*/ 12191541 h 1219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867" h="12191541">
                <a:moveTo>
                  <a:pt x="0" y="12191541"/>
                </a:moveTo>
                <a:lnTo>
                  <a:pt x="0" y="0"/>
                </a:lnTo>
                <a:lnTo>
                  <a:pt x="1758230" y="0"/>
                </a:lnTo>
                <a:lnTo>
                  <a:pt x="1849759" y="405062"/>
                </a:lnTo>
                <a:cubicBezTo>
                  <a:pt x="2196195" y="2048010"/>
                  <a:pt x="2382867" y="4186399"/>
                  <a:pt x="2382867" y="6524518"/>
                </a:cubicBezTo>
                <a:cubicBezTo>
                  <a:pt x="2382867" y="9147937"/>
                  <a:pt x="1893395" y="10555417"/>
                  <a:pt x="1334945" y="12017007"/>
                </a:cubicBezTo>
                <a:lnTo>
                  <a:pt x="1268170" y="12191541"/>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E59169C9-0DBE-4B66-9C16-22A64324A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27211" y="-4339476"/>
            <a:ext cx="1137882" cy="12191694"/>
          </a:xfrm>
          <a:custGeom>
            <a:avLst/>
            <a:gdLst>
              <a:gd name="connsiteX0" fmla="*/ 0 w 1240954"/>
              <a:gd name="connsiteY0" fmla="*/ 12191694 h 12191694"/>
              <a:gd name="connsiteX1" fmla="*/ 72823 w 1240954"/>
              <a:gd name="connsiteY1" fmla="*/ 12017158 h 12191694"/>
              <a:gd name="connsiteX2" fmla="*/ 1215669 w 1240954"/>
              <a:gd name="connsiteY2" fmla="*/ 6524669 h 12191694"/>
              <a:gd name="connsiteX3" fmla="*/ 634271 w 1240954"/>
              <a:gd name="connsiteY3" fmla="*/ 405211 h 12191694"/>
              <a:gd name="connsiteX4" fmla="*/ 534414 w 1240954"/>
              <a:gd name="connsiteY4" fmla="*/ 0 h 12191694"/>
              <a:gd name="connsiteX5" fmla="*/ 559698 w 1240954"/>
              <a:gd name="connsiteY5" fmla="*/ 0 h 12191694"/>
              <a:gd name="connsiteX6" fmla="*/ 659555 w 1240954"/>
              <a:gd name="connsiteY6" fmla="*/ 405211 h 12191694"/>
              <a:gd name="connsiteX7" fmla="*/ 1240954 w 1240954"/>
              <a:gd name="connsiteY7" fmla="*/ 6524669 h 12191694"/>
              <a:gd name="connsiteX8" fmla="*/ 98108 w 1240954"/>
              <a:gd name="connsiteY8" fmla="*/ 12017158 h 12191694"/>
              <a:gd name="connsiteX9" fmla="*/ 25285 w 1240954"/>
              <a:gd name="connsiteY9" fmla="*/ 12191694 h 1219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0954" h="12191694">
                <a:moveTo>
                  <a:pt x="0" y="12191694"/>
                </a:moveTo>
                <a:lnTo>
                  <a:pt x="72823" y="12017158"/>
                </a:lnTo>
                <a:cubicBezTo>
                  <a:pt x="681859" y="10555569"/>
                  <a:pt x="1215669" y="9148088"/>
                  <a:pt x="1215669" y="6524669"/>
                </a:cubicBezTo>
                <a:cubicBezTo>
                  <a:pt x="1215670" y="4186551"/>
                  <a:pt x="1012087" y="2048160"/>
                  <a:pt x="634271" y="405211"/>
                </a:cubicBezTo>
                <a:lnTo>
                  <a:pt x="534414" y="0"/>
                </a:lnTo>
                <a:lnTo>
                  <a:pt x="559698" y="0"/>
                </a:lnTo>
                <a:lnTo>
                  <a:pt x="659555" y="405211"/>
                </a:lnTo>
                <a:cubicBezTo>
                  <a:pt x="1037372" y="2048160"/>
                  <a:pt x="1240954" y="4186551"/>
                  <a:pt x="1240954" y="6524669"/>
                </a:cubicBezTo>
                <a:cubicBezTo>
                  <a:pt x="1240954" y="9148088"/>
                  <a:pt x="707144" y="10555569"/>
                  <a:pt x="98108" y="12017158"/>
                </a:cubicBezTo>
                <a:lnTo>
                  <a:pt x="25285" y="121916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3DCE134-E162-9A54-8923-A124D016ECE5}"/>
              </a:ext>
            </a:extLst>
          </p:cNvPr>
          <p:cNvSpPr>
            <a:spLocks noGrp="1"/>
          </p:cNvSpPr>
          <p:nvPr>
            <p:ph type="title"/>
          </p:nvPr>
        </p:nvSpPr>
        <p:spPr>
          <a:xfrm>
            <a:off x="1217944" y="543687"/>
            <a:ext cx="9756112" cy="1046868"/>
          </a:xfrm>
        </p:spPr>
        <p:txBody>
          <a:bodyPr anchor="ctr">
            <a:normAutofit/>
          </a:bodyPr>
          <a:lstStyle/>
          <a:p>
            <a:pPr algn="ctr"/>
            <a:r>
              <a:rPr lang="en-US"/>
              <a:t>OBJECTIVES</a:t>
            </a:r>
          </a:p>
        </p:txBody>
      </p:sp>
      <p:sp>
        <p:nvSpPr>
          <p:cNvPr id="36" name="Freeform: Shape 35">
            <a:extLst>
              <a:ext uri="{FF2B5EF4-FFF2-40B4-BE49-F238E27FC236}">
                <a16:creationId xmlns:a16="http://schemas.microsoft.com/office/drawing/2014/main" id="{F0457BB4-CED7-4065-8959-D6B51491B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90529" y="-4583452"/>
            <a:ext cx="1011248" cy="12191695"/>
          </a:xfrm>
          <a:custGeom>
            <a:avLst/>
            <a:gdLst>
              <a:gd name="connsiteX0" fmla="*/ 0 w 1102849"/>
              <a:gd name="connsiteY0" fmla="*/ 12191695 h 12191695"/>
              <a:gd name="connsiteX1" fmla="*/ 65312 w 1102849"/>
              <a:gd name="connsiteY1" fmla="*/ 12017158 h 12191695"/>
              <a:gd name="connsiteX2" fmla="*/ 1090278 w 1102849"/>
              <a:gd name="connsiteY2" fmla="*/ 6524670 h 12191695"/>
              <a:gd name="connsiteX3" fmla="*/ 568848 w 1102849"/>
              <a:gd name="connsiteY3" fmla="*/ 405211 h 12191695"/>
              <a:gd name="connsiteX4" fmla="*/ 479291 w 1102849"/>
              <a:gd name="connsiteY4" fmla="*/ 0 h 12191695"/>
              <a:gd name="connsiteX5" fmla="*/ 491862 w 1102849"/>
              <a:gd name="connsiteY5" fmla="*/ 0 h 12191695"/>
              <a:gd name="connsiteX6" fmla="*/ 581419 w 1102849"/>
              <a:gd name="connsiteY6" fmla="*/ 405211 h 12191695"/>
              <a:gd name="connsiteX7" fmla="*/ 1102849 w 1102849"/>
              <a:gd name="connsiteY7" fmla="*/ 6524670 h 12191695"/>
              <a:gd name="connsiteX8" fmla="*/ 77883 w 1102849"/>
              <a:gd name="connsiteY8" fmla="*/ 12017158 h 12191695"/>
              <a:gd name="connsiteX9" fmla="*/ 12571 w 1102849"/>
              <a:gd name="connsiteY9"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2849" h="12191695">
                <a:moveTo>
                  <a:pt x="0" y="12191695"/>
                </a:moveTo>
                <a:lnTo>
                  <a:pt x="65312" y="12017158"/>
                </a:lnTo>
                <a:cubicBezTo>
                  <a:pt x="611528" y="10555569"/>
                  <a:pt x="1090278" y="9148088"/>
                  <a:pt x="1090278" y="6524670"/>
                </a:cubicBezTo>
                <a:cubicBezTo>
                  <a:pt x="1090278" y="4186551"/>
                  <a:pt x="907694" y="2048159"/>
                  <a:pt x="568848" y="405211"/>
                </a:cubicBezTo>
                <a:lnTo>
                  <a:pt x="479291" y="0"/>
                </a:lnTo>
                <a:lnTo>
                  <a:pt x="491862" y="0"/>
                </a:lnTo>
                <a:lnTo>
                  <a:pt x="581419" y="405211"/>
                </a:lnTo>
                <a:cubicBezTo>
                  <a:pt x="920265" y="2048159"/>
                  <a:pt x="1102849" y="4186551"/>
                  <a:pt x="1102849" y="6524670"/>
                </a:cubicBezTo>
                <a:cubicBezTo>
                  <a:pt x="1102849" y="9148088"/>
                  <a:pt x="624099" y="10555569"/>
                  <a:pt x="77883" y="12017158"/>
                </a:cubicBezTo>
                <a:lnTo>
                  <a:pt x="12571" y="12191695"/>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aphicFrame>
        <p:nvGraphicFramePr>
          <p:cNvPr id="26" name="Content Placeholder 2">
            <a:extLst>
              <a:ext uri="{FF2B5EF4-FFF2-40B4-BE49-F238E27FC236}">
                <a16:creationId xmlns:a16="http://schemas.microsoft.com/office/drawing/2014/main" id="{B45DE186-2705-FBED-6FB2-8ABE8FFEA9FD}"/>
              </a:ext>
            </a:extLst>
          </p:cNvPr>
          <p:cNvGraphicFramePr>
            <a:graphicFrameLocks noGrp="1"/>
          </p:cNvGraphicFramePr>
          <p:nvPr>
            <p:ph idx="1"/>
            <p:extLst>
              <p:ext uri="{D42A27DB-BD31-4B8C-83A1-F6EECF244321}">
                <p14:modId xmlns:p14="http://schemas.microsoft.com/office/powerpoint/2010/main" val="861438468"/>
              </p:ext>
            </p:extLst>
          </p:nvPr>
        </p:nvGraphicFramePr>
        <p:xfrm>
          <a:off x="1920875" y="2812010"/>
          <a:ext cx="8769350" cy="3289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139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3656-9906-3FA9-EF5F-405ECF6755E7}"/>
              </a:ext>
            </a:extLst>
          </p:cNvPr>
          <p:cNvSpPr>
            <a:spLocks noGrp="1"/>
          </p:cNvSpPr>
          <p:nvPr>
            <p:ph type="title"/>
          </p:nvPr>
        </p:nvSpPr>
        <p:spPr>
          <a:xfrm>
            <a:off x="1920240" y="1471375"/>
            <a:ext cx="8681036" cy="682589"/>
          </a:xfrm>
        </p:spPr>
        <p:txBody>
          <a:bodyPr>
            <a:normAutofit fontScale="90000"/>
          </a:bodyPr>
          <a:lstStyle/>
          <a:p>
            <a:r>
              <a:rPr lang="en-US" dirty="0"/>
              <a:t>RELATED WORKS:</a:t>
            </a:r>
          </a:p>
        </p:txBody>
      </p:sp>
      <p:sp>
        <p:nvSpPr>
          <p:cNvPr id="3" name="Content Placeholder 2">
            <a:extLst>
              <a:ext uri="{FF2B5EF4-FFF2-40B4-BE49-F238E27FC236}">
                <a16:creationId xmlns:a16="http://schemas.microsoft.com/office/drawing/2014/main" id="{CC11FB19-35A7-993D-BF92-0ADA3CD8757B}"/>
              </a:ext>
            </a:extLst>
          </p:cNvPr>
          <p:cNvSpPr>
            <a:spLocks noGrp="1"/>
          </p:cNvSpPr>
          <p:nvPr>
            <p:ph idx="1"/>
          </p:nvPr>
        </p:nvSpPr>
        <p:spPr>
          <a:xfrm>
            <a:off x="1920240" y="2340851"/>
            <a:ext cx="8770571" cy="3651504"/>
          </a:xfrm>
        </p:spPr>
        <p:txBody>
          <a:bodyPr>
            <a:normAutofit/>
          </a:bodyPr>
          <a:lstStyle/>
          <a:p>
            <a:pPr algn="l"/>
            <a:endParaRPr lang="en-US" b="0" i="0" dirty="0">
              <a:solidFill>
                <a:srgbClr val="374151"/>
              </a:solidFill>
              <a:effectLst/>
              <a:latin typeface="Söhne"/>
            </a:endParaRPr>
          </a:p>
          <a:p>
            <a:pPr algn="l"/>
            <a:endParaRPr lang="en-US" dirty="0">
              <a:solidFill>
                <a:srgbClr val="374151"/>
              </a:solidFill>
              <a:latin typeface="Söhne"/>
            </a:endParaRPr>
          </a:p>
          <a:p>
            <a:pPr algn="l"/>
            <a:endParaRPr lang="en-US" b="0" i="0" dirty="0">
              <a:solidFill>
                <a:srgbClr val="374151"/>
              </a:solidFill>
              <a:effectLst/>
              <a:latin typeface="Söhne"/>
            </a:endParaRPr>
          </a:p>
        </p:txBody>
      </p:sp>
      <p:sp>
        <p:nvSpPr>
          <p:cNvPr id="5" name="TextBox 4">
            <a:extLst>
              <a:ext uri="{FF2B5EF4-FFF2-40B4-BE49-F238E27FC236}">
                <a16:creationId xmlns:a16="http://schemas.microsoft.com/office/drawing/2014/main" id="{F593295D-1B82-3131-9D2D-B94342D030FF}"/>
              </a:ext>
            </a:extLst>
          </p:cNvPr>
          <p:cNvSpPr txBox="1"/>
          <p:nvPr/>
        </p:nvSpPr>
        <p:spPr>
          <a:xfrm>
            <a:off x="1767840" y="2456795"/>
            <a:ext cx="7909560" cy="4616648"/>
          </a:xfrm>
          <a:prstGeom prst="rect">
            <a:avLst/>
          </a:prstGeom>
          <a:noFill/>
        </p:spPr>
        <p:txBody>
          <a:bodyPr wrap="square" rtlCol="0">
            <a:spAutoFit/>
          </a:bodyPr>
          <a:lstStyle/>
          <a:p>
            <a:pPr marL="285750" indent="-285750">
              <a:buFont typeface="Arial" panose="020B0604020202020204" pitchFamily="34" charset="0"/>
              <a:buChar char="•"/>
            </a:pPr>
            <a:r>
              <a:rPr lang="en-US" sz="1400" spc="15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Ridge and Lasso Regression Models for Cross-Version Defect Prediction: investigates two famous biased estimation methods (ridge regression (RR) and least absolute shrinkage and selection operator (lasso) regression for sorting software modules in order of defect count over cross-version datasets. </a:t>
            </a:r>
          </a:p>
          <a:p>
            <a:pPr marL="285750" indent="-285750">
              <a:buFont typeface="Arial" panose="020B0604020202020204" pitchFamily="34" charset="0"/>
              <a:buChar char="•"/>
            </a:pPr>
            <a:endParaRPr lang="en-US" sz="1400" spc="15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400" spc="15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The Application of Bayesian Penalty Regression in Sparse Regularization: This paper applies different regularization methods to solve the overfitting problem of high-dimensional sparse models and compares their accuracy of prediction.</a:t>
            </a:r>
          </a:p>
          <a:p>
            <a:pPr marL="285750" indent="-285750">
              <a:buFont typeface="Arial" panose="020B0604020202020204" pitchFamily="34" charset="0"/>
              <a:buChar char="•"/>
            </a:pPr>
            <a:endParaRPr lang="en-US" sz="1400" spc="15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400" spc="15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Performance Comparison of Machine Learning Methods with Distinct Features to Estimate Battery SOC : This study analyzes the performances of different machine learning techniques using both conventional features that can be obtained readily and nonconventional features that can be derived using the conventional features</a:t>
            </a:r>
          </a:p>
          <a:p>
            <a:pPr marL="285750" indent="-285750">
              <a:buFont typeface="Arial" panose="020B0604020202020204" pitchFamily="34" charset="0"/>
              <a:buChar char="•"/>
            </a:pPr>
            <a:endParaRPr lang="en-US" sz="1400" spc="15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400" spc="15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Feature Selection for Learning to Predict Outcomes of Compute Cluster Jobs with Application to Decision Support: A machine learning framework and a new test bed for data mining from the </a:t>
            </a:r>
            <a:r>
              <a:rPr lang="en-US" sz="1400" spc="150" dirty="0" err="1">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Slurm</a:t>
            </a:r>
            <a:r>
              <a:rPr lang="en-US" sz="1400" spc="15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 Workload Manager for high-performance computing </a:t>
            </a:r>
            <a:r>
              <a:rPr lang="en-IN" sz="1400" spc="15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(HPC) clusters.</a:t>
            </a:r>
            <a:r>
              <a:rPr lang="en-US" sz="1400" spc="15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IN" sz="1400" dirty="0"/>
          </a:p>
        </p:txBody>
      </p:sp>
    </p:spTree>
    <p:extLst>
      <p:ext uri="{BB962C8B-B14F-4D97-AF65-F5344CB8AC3E}">
        <p14:creationId xmlns:p14="http://schemas.microsoft.com/office/powerpoint/2010/main" val="2795845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A7820CF-8298-22C4-D23E-3F303C20C73C}"/>
              </a:ext>
            </a:extLst>
          </p:cNvPr>
          <p:cNvSpPr>
            <a:spLocks noGrp="1"/>
          </p:cNvSpPr>
          <p:nvPr>
            <p:ph type="title"/>
          </p:nvPr>
        </p:nvSpPr>
        <p:spPr>
          <a:xfrm>
            <a:off x="992518" y="442913"/>
            <a:ext cx="5271804" cy="1639888"/>
          </a:xfrm>
        </p:spPr>
        <p:txBody>
          <a:bodyPr anchor="b">
            <a:normAutofit/>
          </a:bodyPr>
          <a:lstStyle/>
          <a:p>
            <a:r>
              <a:rPr lang="en-US" dirty="0"/>
              <a:t>PROBLEM STATEMENT:</a:t>
            </a:r>
          </a:p>
        </p:txBody>
      </p:sp>
      <p:sp>
        <p:nvSpPr>
          <p:cNvPr id="3" name="Content Placeholder 2">
            <a:extLst>
              <a:ext uri="{FF2B5EF4-FFF2-40B4-BE49-F238E27FC236}">
                <a16:creationId xmlns:a16="http://schemas.microsoft.com/office/drawing/2014/main" id="{35AE2AA3-2F48-8C45-BD0C-B3020FD01955}"/>
              </a:ext>
            </a:extLst>
          </p:cNvPr>
          <p:cNvSpPr>
            <a:spLocks noGrp="1"/>
          </p:cNvSpPr>
          <p:nvPr>
            <p:ph idx="1"/>
          </p:nvPr>
        </p:nvSpPr>
        <p:spPr>
          <a:xfrm>
            <a:off x="992519" y="2312988"/>
            <a:ext cx="5271804" cy="3651250"/>
          </a:xfrm>
        </p:spPr>
        <p:txBody>
          <a:bodyPr>
            <a:normAutofit/>
          </a:bodyPr>
          <a:lstStyle/>
          <a:p>
            <a:pPr fontAlgn="base">
              <a:lnSpc>
                <a:spcPct val="130000"/>
              </a:lnSpc>
            </a:pPr>
            <a:r>
              <a:rPr lang="en-US" sz="140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rPr>
              <a:t>The moto of the study is to predict the performance of the players, as it is hard for the coaches, management to keep record of every individual player. it is also a challenging task to select the players in the team according to the opponent team which are based on subjective assessment and experience. however, with the advent of data-driven analytics, one can now use statistical models to gain insights into player performance and make informed decisions about team selection and game strategies.</a:t>
            </a:r>
            <a:endParaRPr lang="en-IN" sz="1400" dirty="0">
              <a:solidFill>
                <a:srgbClr val="000000">
                  <a:lumMod val="75000"/>
                  <a:lumOff val="25000"/>
                </a:srgb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Large skydiving group mid-air">
            <a:extLst>
              <a:ext uri="{FF2B5EF4-FFF2-40B4-BE49-F238E27FC236}">
                <a16:creationId xmlns:a16="http://schemas.microsoft.com/office/drawing/2014/main" id="{029E0764-E46C-1205-CD2F-8F0BF4CCFB2A}"/>
              </a:ext>
            </a:extLst>
          </p:cNvPr>
          <p:cNvPicPr>
            <a:picLocks noChangeAspect="1"/>
          </p:cNvPicPr>
          <p:nvPr/>
        </p:nvPicPr>
        <p:blipFill rotWithShape="1">
          <a:blip r:embed="rId2"/>
          <a:srcRect l="26400" r="25232"/>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011835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0ACA6C3-F2FA-4894-85C1-9FA605104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0">
            <a:extLst>
              <a:ext uri="{FF2B5EF4-FFF2-40B4-BE49-F238E27FC236}">
                <a16:creationId xmlns:a16="http://schemas.microsoft.com/office/drawing/2014/main" id="{76922BA5-6683-4195-97C3-F3D2A0BB1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26626" y="-5026319"/>
            <a:ext cx="2138900" cy="12191541"/>
          </a:xfrm>
          <a:custGeom>
            <a:avLst/>
            <a:gdLst>
              <a:gd name="connsiteX0" fmla="*/ 0 w 2382867"/>
              <a:gd name="connsiteY0" fmla="*/ 12191541 h 12191541"/>
              <a:gd name="connsiteX1" fmla="*/ 0 w 2382867"/>
              <a:gd name="connsiteY1" fmla="*/ 0 h 12191541"/>
              <a:gd name="connsiteX2" fmla="*/ 1758230 w 2382867"/>
              <a:gd name="connsiteY2" fmla="*/ 0 h 12191541"/>
              <a:gd name="connsiteX3" fmla="*/ 1849759 w 2382867"/>
              <a:gd name="connsiteY3" fmla="*/ 405062 h 12191541"/>
              <a:gd name="connsiteX4" fmla="*/ 2382867 w 2382867"/>
              <a:gd name="connsiteY4" fmla="*/ 6524518 h 12191541"/>
              <a:gd name="connsiteX5" fmla="*/ 1334945 w 2382867"/>
              <a:gd name="connsiteY5" fmla="*/ 12017007 h 12191541"/>
              <a:gd name="connsiteX6" fmla="*/ 1268170 w 2382867"/>
              <a:gd name="connsiteY6" fmla="*/ 12191541 h 1219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867" h="12191541">
                <a:moveTo>
                  <a:pt x="0" y="12191541"/>
                </a:moveTo>
                <a:lnTo>
                  <a:pt x="0" y="0"/>
                </a:lnTo>
                <a:lnTo>
                  <a:pt x="1758230" y="0"/>
                </a:lnTo>
                <a:lnTo>
                  <a:pt x="1849759" y="405062"/>
                </a:lnTo>
                <a:cubicBezTo>
                  <a:pt x="2196195" y="2048010"/>
                  <a:pt x="2382867" y="4186399"/>
                  <a:pt x="2382867" y="6524518"/>
                </a:cubicBezTo>
                <a:cubicBezTo>
                  <a:pt x="2382867" y="9147937"/>
                  <a:pt x="1893395" y="10555417"/>
                  <a:pt x="1334945" y="12017007"/>
                </a:cubicBezTo>
                <a:lnTo>
                  <a:pt x="1268170" y="12191541"/>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2">
            <a:extLst>
              <a:ext uri="{FF2B5EF4-FFF2-40B4-BE49-F238E27FC236}">
                <a16:creationId xmlns:a16="http://schemas.microsoft.com/office/drawing/2014/main" id="{E59169C9-0DBE-4B66-9C16-22A64324A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27211" y="-4339476"/>
            <a:ext cx="1137882" cy="12191694"/>
          </a:xfrm>
          <a:custGeom>
            <a:avLst/>
            <a:gdLst>
              <a:gd name="connsiteX0" fmla="*/ 0 w 1240954"/>
              <a:gd name="connsiteY0" fmla="*/ 12191694 h 12191694"/>
              <a:gd name="connsiteX1" fmla="*/ 72823 w 1240954"/>
              <a:gd name="connsiteY1" fmla="*/ 12017158 h 12191694"/>
              <a:gd name="connsiteX2" fmla="*/ 1215669 w 1240954"/>
              <a:gd name="connsiteY2" fmla="*/ 6524669 h 12191694"/>
              <a:gd name="connsiteX3" fmla="*/ 634271 w 1240954"/>
              <a:gd name="connsiteY3" fmla="*/ 405211 h 12191694"/>
              <a:gd name="connsiteX4" fmla="*/ 534414 w 1240954"/>
              <a:gd name="connsiteY4" fmla="*/ 0 h 12191694"/>
              <a:gd name="connsiteX5" fmla="*/ 559698 w 1240954"/>
              <a:gd name="connsiteY5" fmla="*/ 0 h 12191694"/>
              <a:gd name="connsiteX6" fmla="*/ 659555 w 1240954"/>
              <a:gd name="connsiteY6" fmla="*/ 405211 h 12191694"/>
              <a:gd name="connsiteX7" fmla="*/ 1240954 w 1240954"/>
              <a:gd name="connsiteY7" fmla="*/ 6524669 h 12191694"/>
              <a:gd name="connsiteX8" fmla="*/ 98108 w 1240954"/>
              <a:gd name="connsiteY8" fmla="*/ 12017158 h 12191694"/>
              <a:gd name="connsiteX9" fmla="*/ 25285 w 1240954"/>
              <a:gd name="connsiteY9" fmla="*/ 12191694 h 1219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0954" h="12191694">
                <a:moveTo>
                  <a:pt x="0" y="12191694"/>
                </a:moveTo>
                <a:lnTo>
                  <a:pt x="72823" y="12017158"/>
                </a:lnTo>
                <a:cubicBezTo>
                  <a:pt x="681859" y="10555569"/>
                  <a:pt x="1215669" y="9148088"/>
                  <a:pt x="1215669" y="6524669"/>
                </a:cubicBezTo>
                <a:cubicBezTo>
                  <a:pt x="1215670" y="4186551"/>
                  <a:pt x="1012087" y="2048160"/>
                  <a:pt x="634271" y="405211"/>
                </a:cubicBezTo>
                <a:lnTo>
                  <a:pt x="534414" y="0"/>
                </a:lnTo>
                <a:lnTo>
                  <a:pt x="559698" y="0"/>
                </a:lnTo>
                <a:lnTo>
                  <a:pt x="659555" y="405211"/>
                </a:lnTo>
                <a:cubicBezTo>
                  <a:pt x="1037372" y="2048160"/>
                  <a:pt x="1240954" y="4186551"/>
                  <a:pt x="1240954" y="6524669"/>
                </a:cubicBezTo>
                <a:cubicBezTo>
                  <a:pt x="1240954" y="9148088"/>
                  <a:pt x="707144" y="10555569"/>
                  <a:pt x="98108" y="12017158"/>
                </a:cubicBezTo>
                <a:lnTo>
                  <a:pt x="25285" y="121916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4CB5221-E3A8-D915-5BC1-62B3DFF9CF95}"/>
              </a:ext>
            </a:extLst>
          </p:cNvPr>
          <p:cNvSpPr>
            <a:spLocks noGrp="1"/>
          </p:cNvSpPr>
          <p:nvPr>
            <p:ph type="title"/>
          </p:nvPr>
        </p:nvSpPr>
        <p:spPr>
          <a:xfrm>
            <a:off x="1217944" y="543687"/>
            <a:ext cx="9756112" cy="1046868"/>
          </a:xfrm>
        </p:spPr>
        <p:txBody>
          <a:bodyPr anchor="ctr">
            <a:normAutofit/>
          </a:bodyPr>
          <a:lstStyle/>
          <a:p>
            <a:pPr algn="ctr"/>
            <a:r>
              <a:rPr lang="en-US" dirty="0"/>
              <a:t>PROPOSED SOLUTION:</a:t>
            </a:r>
            <a:endParaRPr lang="en-US"/>
          </a:p>
        </p:txBody>
      </p:sp>
      <p:sp>
        <p:nvSpPr>
          <p:cNvPr id="20" name="Freeform: Shape 14">
            <a:extLst>
              <a:ext uri="{FF2B5EF4-FFF2-40B4-BE49-F238E27FC236}">
                <a16:creationId xmlns:a16="http://schemas.microsoft.com/office/drawing/2014/main" id="{F0457BB4-CED7-4065-8959-D6B51491B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90529" y="-4583452"/>
            <a:ext cx="1011248" cy="12191695"/>
          </a:xfrm>
          <a:custGeom>
            <a:avLst/>
            <a:gdLst>
              <a:gd name="connsiteX0" fmla="*/ 0 w 1102849"/>
              <a:gd name="connsiteY0" fmla="*/ 12191695 h 12191695"/>
              <a:gd name="connsiteX1" fmla="*/ 65312 w 1102849"/>
              <a:gd name="connsiteY1" fmla="*/ 12017158 h 12191695"/>
              <a:gd name="connsiteX2" fmla="*/ 1090278 w 1102849"/>
              <a:gd name="connsiteY2" fmla="*/ 6524670 h 12191695"/>
              <a:gd name="connsiteX3" fmla="*/ 568848 w 1102849"/>
              <a:gd name="connsiteY3" fmla="*/ 405211 h 12191695"/>
              <a:gd name="connsiteX4" fmla="*/ 479291 w 1102849"/>
              <a:gd name="connsiteY4" fmla="*/ 0 h 12191695"/>
              <a:gd name="connsiteX5" fmla="*/ 491862 w 1102849"/>
              <a:gd name="connsiteY5" fmla="*/ 0 h 12191695"/>
              <a:gd name="connsiteX6" fmla="*/ 581419 w 1102849"/>
              <a:gd name="connsiteY6" fmla="*/ 405211 h 12191695"/>
              <a:gd name="connsiteX7" fmla="*/ 1102849 w 1102849"/>
              <a:gd name="connsiteY7" fmla="*/ 6524670 h 12191695"/>
              <a:gd name="connsiteX8" fmla="*/ 77883 w 1102849"/>
              <a:gd name="connsiteY8" fmla="*/ 12017158 h 12191695"/>
              <a:gd name="connsiteX9" fmla="*/ 12571 w 1102849"/>
              <a:gd name="connsiteY9"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2849" h="12191695">
                <a:moveTo>
                  <a:pt x="0" y="12191695"/>
                </a:moveTo>
                <a:lnTo>
                  <a:pt x="65312" y="12017158"/>
                </a:lnTo>
                <a:cubicBezTo>
                  <a:pt x="611528" y="10555569"/>
                  <a:pt x="1090278" y="9148088"/>
                  <a:pt x="1090278" y="6524670"/>
                </a:cubicBezTo>
                <a:cubicBezTo>
                  <a:pt x="1090278" y="4186551"/>
                  <a:pt x="907694" y="2048159"/>
                  <a:pt x="568848" y="405211"/>
                </a:cubicBezTo>
                <a:lnTo>
                  <a:pt x="479291" y="0"/>
                </a:lnTo>
                <a:lnTo>
                  <a:pt x="491862" y="0"/>
                </a:lnTo>
                <a:lnTo>
                  <a:pt x="581419" y="405211"/>
                </a:lnTo>
                <a:cubicBezTo>
                  <a:pt x="920265" y="2048159"/>
                  <a:pt x="1102849" y="4186551"/>
                  <a:pt x="1102849" y="6524670"/>
                </a:cubicBezTo>
                <a:cubicBezTo>
                  <a:pt x="1102849" y="9148088"/>
                  <a:pt x="624099" y="10555569"/>
                  <a:pt x="77883" y="12017158"/>
                </a:cubicBezTo>
                <a:lnTo>
                  <a:pt x="12571" y="12191695"/>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aphicFrame>
        <p:nvGraphicFramePr>
          <p:cNvPr id="21" name="Content Placeholder 2">
            <a:extLst>
              <a:ext uri="{FF2B5EF4-FFF2-40B4-BE49-F238E27FC236}">
                <a16:creationId xmlns:a16="http://schemas.microsoft.com/office/drawing/2014/main" id="{A9CF1A14-8151-ABF8-CE6F-1CEE89544702}"/>
              </a:ext>
            </a:extLst>
          </p:cNvPr>
          <p:cNvGraphicFramePr>
            <a:graphicFrameLocks noGrp="1"/>
          </p:cNvGraphicFramePr>
          <p:nvPr>
            <p:ph idx="1"/>
            <p:extLst>
              <p:ext uri="{D42A27DB-BD31-4B8C-83A1-F6EECF244321}">
                <p14:modId xmlns:p14="http://schemas.microsoft.com/office/powerpoint/2010/main" val="3242454466"/>
              </p:ext>
            </p:extLst>
          </p:nvPr>
        </p:nvGraphicFramePr>
        <p:xfrm>
          <a:off x="1864891" y="2380949"/>
          <a:ext cx="8769350" cy="3289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7542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F540-FD06-8177-4979-865138BA6993}"/>
              </a:ext>
            </a:extLst>
          </p:cNvPr>
          <p:cNvSpPr>
            <a:spLocks noGrp="1"/>
          </p:cNvSpPr>
          <p:nvPr>
            <p:ph type="title"/>
          </p:nvPr>
        </p:nvSpPr>
        <p:spPr/>
        <p:txBody>
          <a:bodyPr/>
          <a:lstStyle/>
          <a:p>
            <a:r>
              <a:rPr lang="en-US" dirty="0"/>
              <a:t>RESULTS/SIMULATIONS:</a:t>
            </a:r>
          </a:p>
        </p:txBody>
      </p:sp>
      <p:pic>
        <p:nvPicPr>
          <p:cNvPr id="6" name="Content Placeholder 5">
            <a:extLst>
              <a:ext uri="{FF2B5EF4-FFF2-40B4-BE49-F238E27FC236}">
                <a16:creationId xmlns:a16="http://schemas.microsoft.com/office/drawing/2014/main" id="{A5A753BA-8CED-4849-359F-8CF3CF489726}"/>
              </a:ext>
            </a:extLst>
          </p:cNvPr>
          <p:cNvPicPr>
            <a:picLocks noGrp="1" noChangeAspect="1"/>
          </p:cNvPicPr>
          <p:nvPr>
            <p:ph idx="1"/>
          </p:nvPr>
        </p:nvPicPr>
        <p:blipFill>
          <a:blip r:embed="rId2"/>
          <a:stretch>
            <a:fillRect/>
          </a:stretch>
        </p:blipFill>
        <p:spPr>
          <a:xfrm>
            <a:off x="332210" y="2499601"/>
            <a:ext cx="5651824" cy="3916179"/>
          </a:xfrm>
        </p:spPr>
      </p:pic>
      <p:pic>
        <p:nvPicPr>
          <p:cNvPr id="8" name="Picture 7">
            <a:extLst>
              <a:ext uri="{FF2B5EF4-FFF2-40B4-BE49-F238E27FC236}">
                <a16:creationId xmlns:a16="http://schemas.microsoft.com/office/drawing/2014/main" id="{2C6D4F84-EF93-E563-6D4F-37230B567C1B}"/>
              </a:ext>
            </a:extLst>
          </p:cNvPr>
          <p:cNvPicPr>
            <a:picLocks noChangeAspect="1"/>
          </p:cNvPicPr>
          <p:nvPr/>
        </p:nvPicPr>
        <p:blipFill>
          <a:blip r:embed="rId3"/>
          <a:stretch>
            <a:fillRect/>
          </a:stretch>
        </p:blipFill>
        <p:spPr>
          <a:xfrm>
            <a:off x="6440129" y="2499601"/>
            <a:ext cx="5223410" cy="3916179"/>
          </a:xfrm>
          <a:prstGeom prst="rect">
            <a:avLst/>
          </a:prstGeom>
        </p:spPr>
      </p:pic>
    </p:spTree>
    <p:extLst>
      <p:ext uri="{BB962C8B-B14F-4D97-AF65-F5344CB8AC3E}">
        <p14:creationId xmlns:p14="http://schemas.microsoft.com/office/powerpoint/2010/main" val="305995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pic>
        <p:nvPicPr>
          <p:cNvPr id="7" name="Picture 6">
            <a:extLst>
              <a:ext uri="{FF2B5EF4-FFF2-40B4-BE49-F238E27FC236}">
                <a16:creationId xmlns:a16="http://schemas.microsoft.com/office/drawing/2014/main" id="{358A2A86-7855-54D0-FB13-C2FC9FD1A9A0}"/>
              </a:ext>
            </a:extLst>
          </p:cNvPr>
          <p:cNvPicPr>
            <a:picLocks noChangeAspect="1"/>
          </p:cNvPicPr>
          <p:nvPr/>
        </p:nvPicPr>
        <p:blipFill>
          <a:blip r:embed="rId2"/>
          <a:stretch>
            <a:fillRect/>
          </a:stretch>
        </p:blipFill>
        <p:spPr>
          <a:xfrm>
            <a:off x="-1" y="1052366"/>
            <a:ext cx="5932067" cy="4548823"/>
          </a:xfrm>
          <a:prstGeom prst="rect">
            <a:avLst/>
          </a:prstGeom>
        </p:spPr>
      </p:pic>
      <p:pic>
        <p:nvPicPr>
          <p:cNvPr id="15" name="Picture 14">
            <a:extLst>
              <a:ext uri="{FF2B5EF4-FFF2-40B4-BE49-F238E27FC236}">
                <a16:creationId xmlns:a16="http://schemas.microsoft.com/office/drawing/2014/main" id="{62A06304-CABF-0263-7E0A-555BEDD09B8E}"/>
              </a:ext>
            </a:extLst>
          </p:cNvPr>
          <p:cNvPicPr>
            <a:picLocks noChangeAspect="1"/>
          </p:cNvPicPr>
          <p:nvPr/>
        </p:nvPicPr>
        <p:blipFill>
          <a:blip r:embed="rId3"/>
          <a:stretch>
            <a:fillRect/>
          </a:stretch>
        </p:blipFill>
        <p:spPr>
          <a:xfrm>
            <a:off x="6096000" y="1052366"/>
            <a:ext cx="5945558" cy="4548823"/>
          </a:xfrm>
          <a:prstGeom prst="rect">
            <a:avLst/>
          </a:prstGeom>
        </p:spPr>
      </p:pic>
    </p:spTree>
    <p:extLst>
      <p:ext uri="{BB962C8B-B14F-4D97-AF65-F5344CB8AC3E}">
        <p14:creationId xmlns:p14="http://schemas.microsoft.com/office/powerpoint/2010/main" val="1002616574"/>
      </p:ext>
    </p:extLst>
  </p:cSld>
  <p:clrMapOvr>
    <a:masterClrMapping/>
  </p:clrMapOvr>
</p:sld>
</file>

<file path=ppt/theme/theme1.xml><?xml version="1.0" encoding="utf-8"?>
<a:theme xmlns:a="http://schemas.openxmlformats.org/drawingml/2006/main" name="SketchLinesVTI">
  <a:themeElements>
    <a:clrScheme name="AnalogousFromLightSeed_2SEEDS">
      <a:dk1>
        <a:srgbClr val="000000"/>
      </a:dk1>
      <a:lt1>
        <a:srgbClr val="FFFFFF"/>
      </a:lt1>
      <a:dk2>
        <a:srgbClr val="412C24"/>
      </a:dk2>
      <a:lt2>
        <a:srgbClr val="E2E8E8"/>
      </a:lt2>
      <a:accent1>
        <a:srgbClr val="BA847F"/>
      </a:accent1>
      <a:accent2>
        <a:srgbClr val="C696A6"/>
      </a:accent2>
      <a:accent3>
        <a:srgbClr val="BC9F82"/>
      </a:accent3>
      <a:accent4>
        <a:srgbClr val="7AA9B7"/>
      </a:accent4>
      <a:accent5>
        <a:srgbClr val="92A4C4"/>
      </a:accent5>
      <a:accent6>
        <a:srgbClr val="827FBA"/>
      </a:accent6>
      <a:hlink>
        <a:srgbClr val="588C91"/>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2865</TotalTime>
  <Words>1062</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Meiryo</vt:lpstr>
      <vt:lpstr>Algerian</vt:lpstr>
      <vt:lpstr>Arial</vt:lpstr>
      <vt:lpstr>Calibri</vt:lpstr>
      <vt:lpstr>Corbel</vt:lpstr>
      <vt:lpstr>Söhne</vt:lpstr>
      <vt:lpstr>Times New Roman</vt:lpstr>
      <vt:lpstr>Wingdings</vt:lpstr>
      <vt:lpstr>SketchLinesVTI</vt:lpstr>
      <vt:lpstr>Analysis of Player Performance with Predictive modeling: T20 Cricket</vt:lpstr>
      <vt:lpstr>ROLES AND RESPONSIBILITES:</vt:lpstr>
      <vt:lpstr>MOTIVATION</vt:lpstr>
      <vt:lpstr>OBJECTIVES</vt:lpstr>
      <vt:lpstr>RELATED WORKS:</vt:lpstr>
      <vt:lpstr>PROBLEM STATEMENT:</vt:lpstr>
      <vt:lpstr>PROPOSED SOLUTION:</vt:lpstr>
      <vt:lpstr>RESULTS/SIMULATIONS:</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ITEM DEMAND PREDICTION</dc:title>
  <dc:creator>Dheeraj Reddy Pandham</dc:creator>
  <cp:lastModifiedBy>Harish Polishetti</cp:lastModifiedBy>
  <cp:revision>7</cp:revision>
  <dcterms:created xsi:type="dcterms:W3CDTF">2023-04-26T04:25:29Z</dcterms:created>
  <dcterms:modified xsi:type="dcterms:W3CDTF">2023-06-17T04:52:17Z</dcterms:modified>
</cp:coreProperties>
</file>