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Slab"/>
      <p:regular r:id="rId32"/>
      <p:bold r:id="rId33"/>
    </p:embeddedFont>
    <p:embeddedFont>
      <p:font typeface="Roboto"/>
      <p:regular r:id="rId34"/>
      <p:bold r:id="rId35"/>
      <p:italic r:id="rId36"/>
      <p:boldItalic r:id="rId37"/>
    </p:embeddedFont>
    <p:embeddedFont>
      <p:font typeface="Josefi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3C7BAD-88BC-492F-960F-7A054C805A20}">
  <a:tblStyle styleId="{673C7BAD-88BC-492F-960F-7A054C805A2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JosefinSans-italic.fntdata"/><Relationship Id="rId20" Type="http://schemas.openxmlformats.org/officeDocument/2006/relationships/slide" Target="slides/slide13.xml"/><Relationship Id="rId41" Type="http://schemas.openxmlformats.org/officeDocument/2006/relationships/font" Target="fonts/Josefi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Slab-bold.fntdata"/><Relationship Id="rId10" Type="http://schemas.openxmlformats.org/officeDocument/2006/relationships/slide" Target="slides/slide3.xml"/><Relationship Id="rId32" Type="http://schemas.openxmlformats.org/officeDocument/2006/relationships/font" Target="fonts/RobotoSlab-regular.fntdata"/><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JosefinSans-bold.fntdata"/><Relationship Id="rId16" Type="http://schemas.openxmlformats.org/officeDocument/2006/relationships/slide" Target="slides/slide9.xml"/><Relationship Id="rId38" Type="http://schemas.openxmlformats.org/officeDocument/2006/relationships/font" Target="fonts/Josefin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84586c615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184586c615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84586c615_2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184586c615_2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84586c615_2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184586c615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84586c615_2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184586c615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84586c615_2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184586c615_2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84586c615_2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184586c615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84586c615_2_1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184586c615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84586c615_2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3184586c615_2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84586c615_2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184586c615_2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84586c615_2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3184586c615_2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84586c615_2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184586c615_2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84586c615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184586c615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84586c615_2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184586c615_2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rgbClr val="00517C"/>
              </a:buClr>
              <a:buSzPts val="1400"/>
              <a:buFont typeface="Josefin Sans"/>
              <a:buChar char="●"/>
            </a:pPr>
            <a:r>
              <a:rPr lang="en" sz="1400">
                <a:solidFill>
                  <a:srgbClr val="00517C"/>
                </a:solidFill>
                <a:latin typeface="Josefin Sans"/>
                <a:ea typeface="Josefin Sans"/>
                <a:cs typeface="Josefin Sans"/>
                <a:sym typeface="Josefin Sans"/>
              </a:rPr>
              <a:t>For effective feature selection from </a:t>
            </a:r>
            <a:r>
              <a:rPr b="1" lang="en" sz="1400">
                <a:solidFill>
                  <a:srgbClr val="00517C"/>
                </a:solidFill>
                <a:latin typeface="Josefin Sans"/>
                <a:ea typeface="Josefin Sans"/>
                <a:cs typeface="Josefin Sans"/>
                <a:sym typeface="Josefin Sans"/>
              </a:rPr>
              <a:t>Vesta-Features (339 Features),</a:t>
            </a:r>
            <a:r>
              <a:rPr lang="en" sz="1400">
                <a:solidFill>
                  <a:srgbClr val="00517C"/>
                </a:solidFill>
                <a:latin typeface="Josefin Sans"/>
                <a:ea typeface="Josefin Sans"/>
                <a:cs typeface="Josefin Sans"/>
                <a:sym typeface="Josefin Sans"/>
              </a:rPr>
              <a:t> we used innovative method of selecting the relevant features. </a:t>
            </a:r>
            <a:endParaRPr sz="1400">
              <a:solidFill>
                <a:srgbClr val="00517C"/>
              </a:solidFill>
              <a:latin typeface="Josefin Sans"/>
              <a:ea typeface="Josefin Sans"/>
              <a:cs typeface="Josefin Sans"/>
              <a:sym typeface="Josefin Sans"/>
            </a:endParaRPr>
          </a:p>
          <a:p>
            <a:pPr indent="-317500" lvl="1" marL="914400" rtl="0" algn="l">
              <a:lnSpc>
                <a:spcPct val="100000"/>
              </a:lnSpc>
              <a:spcBef>
                <a:spcPts val="1000"/>
              </a:spcBef>
              <a:spcAft>
                <a:spcPts val="0"/>
              </a:spcAft>
              <a:buClr>
                <a:srgbClr val="00517C"/>
              </a:buClr>
              <a:buSzPts val="1400"/>
              <a:buFont typeface="Josefin Sans"/>
              <a:buAutoNum type="alphaLcPeriod"/>
            </a:pPr>
            <a:r>
              <a:rPr lang="en" sz="1400">
                <a:solidFill>
                  <a:srgbClr val="00517C"/>
                </a:solidFill>
                <a:latin typeface="Josefin Sans"/>
                <a:ea typeface="Josefin Sans"/>
                <a:cs typeface="Josefin Sans"/>
                <a:sym typeface="Josefin Sans"/>
              </a:rPr>
              <a:t>First create multiple groups based on the missing values, which captures similarity.</a:t>
            </a:r>
            <a:endParaRPr sz="1400">
              <a:solidFill>
                <a:srgbClr val="00517C"/>
              </a:solidFill>
              <a:latin typeface="Josefin Sans"/>
              <a:ea typeface="Josefin Sans"/>
              <a:cs typeface="Josefin Sans"/>
              <a:sym typeface="Josefin Sans"/>
            </a:endParaRPr>
          </a:p>
          <a:p>
            <a:pPr indent="-317500" lvl="1" marL="914400" rtl="0" algn="l">
              <a:lnSpc>
                <a:spcPct val="100000"/>
              </a:lnSpc>
              <a:spcBef>
                <a:spcPts val="0"/>
              </a:spcBef>
              <a:spcAft>
                <a:spcPts val="0"/>
              </a:spcAft>
              <a:buClr>
                <a:srgbClr val="00517C"/>
              </a:buClr>
              <a:buSzPts val="1400"/>
              <a:buFont typeface="Josefin Sans"/>
              <a:buAutoNum type="alphaLcPeriod"/>
            </a:pPr>
            <a:r>
              <a:rPr lang="en" sz="1400">
                <a:solidFill>
                  <a:srgbClr val="00517C"/>
                </a:solidFill>
                <a:latin typeface="Josefin Sans"/>
                <a:ea typeface="Josefin Sans"/>
                <a:cs typeface="Josefin Sans"/>
                <a:sym typeface="Josefin Sans"/>
              </a:rPr>
              <a:t>Then within each subset, run PCA and capture n features which covers 90% variance.</a:t>
            </a:r>
            <a:endParaRPr sz="1400">
              <a:solidFill>
                <a:srgbClr val="00517C"/>
              </a:solidFill>
              <a:latin typeface="Josefin Sans"/>
              <a:ea typeface="Josefin Sans"/>
              <a:cs typeface="Josefin Sans"/>
              <a:sym typeface="Josefin Sans"/>
            </a:endParaRPr>
          </a:p>
          <a:p>
            <a:pPr indent="-317500" lvl="1" marL="914400" rtl="0" algn="l">
              <a:lnSpc>
                <a:spcPct val="100000"/>
              </a:lnSpc>
              <a:spcBef>
                <a:spcPts val="0"/>
              </a:spcBef>
              <a:spcAft>
                <a:spcPts val="0"/>
              </a:spcAft>
              <a:buClr>
                <a:srgbClr val="00517C"/>
              </a:buClr>
              <a:buSzPts val="1400"/>
              <a:buFont typeface="Josefin Sans"/>
              <a:buAutoNum type="alphaLcPeriod"/>
            </a:pPr>
            <a:r>
              <a:rPr lang="en" sz="1400">
                <a:solidFill>
                  <a:srgbClr val="00517C"/>
                </a:solidFill>
                <a:latin typeface="Josefin Sans"/>
                <a:ea typeface="Josefin Sans"/>
                <a:cs typeface="Josefin Sans"/>
                <a:sym typeface="Josefin Sans"/>
              </a:rPr>
              <a:t>Use these features in the final model training.</a:t>
            </a:r>
            <a:endParaRPr sz="1400">
              <a:solidFill>
                <a:srgbClr val="00517C"/>
              </a:solidFill>
              <a:latin typeface="Josefin Sans"/>
              <a:ea typeface="Josefin Sans"/>
              <a:cs typeface="Josefin Sans"/>
              <a:sym typeface="Josefin Sans"/>
            </a:endParaRPr>
          </a:p>
          <a:p>
            <a:pPr indent="-317500" lvl="0" marL="457200" rtl="0" algn="l">
              <a:lnSpc>
                <a:spcPct val="100000"/>
              </a:lnSpc>
              <a:spcBef>
                <a:spcPts val="1200"/>
              </a:spcBef>
              <a:spcAft>
                <a:spcPts val="0"/>
              </a:spcAft>
              <a:buClr>
                <a:srgbClr val="00517C"/>
              </a:buClr>
              <a:buSzPts val="1400"/>
              <a:buFont typeface="Josefin Sans"/>
              <a:buChar char="●"/>
            </a:pPr>
            <a:r>
              <a:rPr lang="en" sz="1400">
                <a:solidFill>
                  <a:srgbClr val="00517C"/>
                </a:solidFill>
                <a:latin typeface="Josefin Sans"/>
                <a:ea typeface="Josefin Sans"/>
                <a:cs typeface="Josefin Sans"/>
                <a:sym typeface="Josefin Sans"/>
              </a:rPr>
              <a:t>Detailed analysis of the devices, we capture the Device Type, Operating System, Its version, Browser, its version also. Later we drilled in device resolutions capturing screen resolution.</a:t>
            </a:r>
            <a:endParaRPr sz="1400">
              <a:solidFill>
                <a:srgbClr val="00517C"/>
              </a:solidFill>
              <a:latin typeface="Josefin Sans"/>
              <a:ea typeface="Josefin Sans"/>
              <a:cs typeface="Josefin Sans"/>
              <a:sym typeface="Josefin Sans"/>
            </a:endParaRPr>
          </a:p>
          <a:p>
            <a:pPr indent="-317500" lvl="0" marL="457200" rtl="0" algn="l">
              <a:lnSpc>
                <a:spcPct val="100000"/>
              </a:lnSpc>
              <a:spcBef>
                <a:spcPts val="1200"/>
              </a:spcBef>
              <a:spcAft>
                <a:spcPts val="0"/>
              </a:spcAft>
              <a:buClr>
                <a:srgbClr val="00517C"/>
              </a:buClr>
              <a:buSzPts val="1400"/>
              <a:buFont typeface="Josefin Sans"/>
              <a:buChar char="●"/>
            </a:pPr>
            <a:r>
              <a:rPr lang="en" sz="1400">
                <a:solidFill>
                  <a:srgbClr val="00517C"/>
                </a:solidFill>
                <a:latin typeface="Josefin Sans"/>
                <a:ea typeface="Josefin Sans"/>
                <a:cs typeface="Josefin Sans"/>
                <a:sym typeface="Josefin Sans"/>
              </a:rPr>
              <a:t>Its real transaction data, so for privacy concerns data encoding used and feature names were also encoded, which makes analysis very difficult to explain, but we tried different combinations for correct Interpretation. Once such example is D9 is hour of the day (matching that pattern from Transaction DT which was normalized).</a:t>
            </a:r>
            <a:endParaRPr sz="1400">
              <a:solidFill>
                <a:srgbClr val="00517C"/>
              </a:solidFill>
              <a:latin typeface="Josefin Sans"/>
              <a:ea typeface="Josefin Sans"/>
              <a:cs typeface="Josefin Sans"/>
              <a:sym typeface="Josefin Sans"/>
            </a:endParaRPr>
          </a:p>
          <a:p>
            <a:pPr indent="-317500" lvl="0" marL="457200" rtl="0" algn="l">
              <a:lnSpc>
                <a:spcPct val="100000"/>
              </a:lnSpc>
              <a:spcBef>
                <a:spcPts val="1200"/>
              </a:spcBef>
              <a:spcAft>
                <a:spcPts val="0"/>
              </a:spcAft>
              <a:buClr>
                <a:srgbClr val="00517C"/>
              </a:buClr>
              <a:buSzPts val="1400"/>
              <a:buFont typeface="Josefin Sans"/>
              <a:buChar char="●"/>
            </a:pPr>
            <a:r>
              <a:rPr lang="en" sz="1400">
                <a:solidFill>
                  <a:srgbClr val="00517C"/>
                </a:solidFill>
                <a:latin typeface="Josefin Sans"/>
                <a:ea typeface="Josefin Sans"/>
                <a:cs typeface="Josefin Sans"/>
                <a:sym typeface="Josefin Sans"/>
              </a:rPr>
              <a:t>Tried to group transaction together at card level based on the identity and card features.</a:t>
            </a:r>
            <a:endParaRPr sz="1400">
              <a:solidFill>
                <a:srgbClr val="00517C"/>
              </a:solidFill>
              <a:latin typeface="Josefin Sans"/>
              <a:ea typeface="Josefin Sans"/>
              <a:cs typeface="Josefin Sans"/>
              <a:sym typeface="Josefin Sans"/>
            </a:endParaRPr>
          </a:p>
          <a:p>
            <a:pPr indent="0" lvl="0" marL="0" rtl="0" algn="l">
              <a:lnSpc>
                <a:spcPct val="100000"/>
              </a:lnSpc>
              <a:spcBef>
                <a:spcPts val="1000"/>
              </a:spcBef>
              <a:spcAft>
                <a:spcPts val="0"/>
              </a:spcAft>
              <a:buClr>
                <a:schemeClr val="dk1"/>
              </a:buClr>
              <a:buSzPts val="1100"/>
              <a:buFont typeface="Arial"/>
              <a:buNone/>
            </a:pPr>
            <a:r>
              <a:t/>
            </a:r>
            <a:endParaRPr sz="1400">
              <a:solidFill>
                <a:schemeClr val="lt1"/>
              </a:solidFill>
              <a:latin typeface="Josefin Sans"/>
              <a:ea typeface="Josefin Sans"/>
              <a:cs typeface="Josefin Sans"/>
              <a:sym typeface="Josefin Sans"/>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84586c615_2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184586c615_2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84586c615_2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184586c615_2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84586c615_2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3184586c615_2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84586c615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3184586c615_2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84586c615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184586c615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84586c61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184586c615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84586c615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184586c615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4586c615_2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184586c615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84586c615_2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184586c615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84586c615_2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184586c615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84586c615_2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184586c615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cxnSp>
        <p:nvCxnSpPr>
          <p:cNvPr id="57" name="Google Shape;57;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58" name="Google Shape;58;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9" name="Google Shape;59;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63" name="Google Shape;63;p1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64" name="Google Shape;64;p1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5" name="Google Shape;65;p16"/>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66" name="Google Shape;66;p16"/>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7" name="Google Shape;6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cxnSp>
        <p:nvCxnSpPr>
          <p:cNvPr id="69" name="Google Shape;69;p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70" name="Google Shape;70;p17"/>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cxnSp>
        <p:nvCxnSpPr>
          <p:cNvPr id="73" name="Google Shape;73;p1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4" name="Google Shape;74;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p18"/>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8"/>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0" name="Google Shape;8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cxnSp>
        <p:nvCxnSpPr>
          <p:cNvPr id="82" name="Google Shape;82;p20"/>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83" name="Google Shape;83;p20"/>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20"/>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2"/>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22"/>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92" name="Google Shape;92;p22"/>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3" name="Google Shape;93;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94" name="Google Shape;94;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3"/>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98" name="Google Shape;9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4"/>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4"/>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2" name="Google Shape;102;p24"/>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3" name="Google Shape;10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52" name="Google Shape;52;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s://www.ftc.gov/news-events/news/press-releases/2024/02/nationwide-fraud-losses-top-10-billion-2023-ftc-steps-efforts-protect-publ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competitions/ieee-fraud-detection/data" TargetMode="External"/><Relationship Id="rId4" Type="http://schemas.openxmlformats.org/officeDocument/2006/relationships/image" Target="../media/image1.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2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9" name="Google Shape;109;p25"/>
          <p:cNvPicPr preferRelativeResize="0"/>
          <p:nvPr/>
        </p:nvPicPr>
        <p:blipFill rotWithShape="1">
          <a:blip r:embed="rId3">
            <a:alphaModFix/>
          </a:blip>
          <a:srcRect b="0" l="0" r="0" t="0"/>
          <a:stretch/>
        </p:blipFill>
        <p:spPr>
          <a:xfrm>
            <a:off x="8148700" y="33850"/>
            <a:ext cx="989475" cy="169475"/>
          </a:xfrm>
          <a:prstGeom prst="rect">
            <a:avLst/>
          </a:prstGeom>
          <a:noFill/>
          <a:ln>
            <a:noFill/>
          </a:ln>
        </p:spPr>
      </p:pic>
      <p:sp>
        <p:nvSpPr>
          <p:cNvPr id="110" name="Google Shape;110;p25"/>
          <p:cNvSpPr txBox="1"/>
          <p:nvPr/>
        </p:nvSpPr>
        <p:spPr>
          <a:xfrm>
            <a:off x="2319000" y="3197075"/>
            <a:ext cx="4523100" cy="1698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sng" cap="none" strike="noStrike">
                <a:solidFill>
                  <a:schemeClr val="dk1"/>
                </a:solidFill>
                <a:latin typeface="Josefin Sans"/>
                <a:ea typeface="Josefin Sans"/>
                <a:cs typeface="Josefin Sans"/>
                <a:sym typeface="Josefin Sans"/>
              </a:rPr>
              <a:t>Group 7   </a:t>
            </a:r>
            <a:endParaRPr b="1" i="0" sz="1800" u="sng" cap="none" strike="noStrike">
              <a:solidFill>
                <a:schemeClr val="dk1"/>
              </a:solidFill>
              <a:latin typeface="Josefin Sans"/>
              <a:ea typeface="Josefin Sans"/>
              <a:cs typeface="Josefin Sans"/>
              <a:sym typeface="Josefin Sans"/>
            </a:endParaRPr>
          </a:p>
          <a:p>
            <a:pPr indent="0" lvl="0" marL="0" marR="0" rtl="0" algn="ctr">
              <a:lnSpc>
                <a:spcPct val="100000"/>
              </a:lnSpc>
              <a:spcBef>
                <a:spcPts val="1000"/>
              </a:spcBef>
              <a:spcAft>
                <a:spcPts val="0"/>
              </a:spcAft>
              <a:buClr>
                <a:srgbClr val="000000"/>
              </a:buClr>
              <a:buSzPts val="1800"/>
              <a:buFont typeface="Arial"/>
              <a:buNone/>
            </a:pPr>
            <a:r>
              <a:rPr b="0" i="0" lang="en" sz="1800" u="none" cap="none" strike="noStrike">
                <a:solidFill>
                  <a:schemeClr val="dk1"/>
                </a:solidFill>
                <a:latin typeface="Josefin Sans"/>
                <a:ea typeface="Josefin Sans"/>
                <a:cs typeface="Josefin Sans"/>
                <a:sym typeface="Josefin Sans"/>
              </a:rPr>
              <a:t>Anjali Ojha </a:t>
            </a:r>
            <a:endParaRPr b="0" i="0" sz="1800" u="none" cap="none" strike="noStrike">
              <a:solidFill>
                <a:schemeClr val="dk1"/>
              </a:solidFill>
              <a:latin typeface="Josefin Sans"/>
              <a:ea typeface="Josefin Sans"/>
              <a:cs typeface="Josefin Sans"/>
              <a:sym typeface="Josefi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Josefin Sans"/>
                <a:ea typeface="Josefin Sans"/>
                <a:cs typeface="Josefin Sans"/>
                <a:sym typeface="Josefin Sans"/>
              </a:rPr>
              <a:t>Akanksha Tyagi </a:t>
            </a:r>
            <a:endParaRPr b="0" i="0" sz="1800" u="none" cap="none" strike="noStrike">
              <a:solidFill>
                <a:schemeClr val="dk1"/>
              </a:solidFill>
              <a:latin typeface="Josefin Sans"/>
              <a:ea typeface="Josefin Sans"/>
              <a:cs typeface="Josefin Sans"/>
              <a:sym typeface="Josefi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Josefin Sans"/>
                <a:ea typeface="Josefin Sans"/>
                <a:cs typeface="Josefin Sans"/>
                <a:sym typeface="Josefin Sans"/>
              </a:rPr>
              <a:t>Srushti Doshi </a:t>
            </a:r>
            <a:endParaRPr b="0" i="0" sz="1800" u="none" cap="none" strike="noStrike">
              <a:solidFill>
                <a:schemeClr val="dk1"/>
              </a:solidFill>
              <a:latin typeface="Josefin Sans"/>
              <a:ea typeface="Josefin Sans"/>
              <a:cs typeface="Josefin Sans"/>
              <a:sym typeface="Josefin Sans"/>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Josefin Sans"/>
                <a:ea typeface="Josefin Sans"/>
                <a:cs typeface="Josefin Sans"/>
                <a:sym typeface="Josefin Sans"/>
              </a:rPr>
              <a:t>Sakshi Mukkirwar </a:t>
            </a:r>
            <a:endParaRPr b="0" i="0" sz="2200" u="none" cap="none" strike="noStrike">
              <a:solidFill>
                <a:schemeClr val="dk1"/>
              </a:solidFill>
              <a:latin typeface="Roboto"/>
              <a:ea typeface="Roboto"/>
              <a:cs typeface="Roboto"/>
              <a:sym typeface="Roboto"/>
            </a:endParaRPr>
          </a:p>
        </p:txBody>
      </p:sp>
      <p:pic>
        <p:nvPicPr>
          <p:cNvPr id="111" name="Google Shape;111;p25"/>
          <p:cNvPicPr preferRelativeResize="0"/>
          <p:nvPr/>
        </p:nvPicPr>
        <p:blipFill rotWithShape="1">
          <a:blip r:embed="rId4">
            <a:alphaModFix/>
          </a:blip>
          <a:srcRect b="11014" l="7760" r="7592" t="11464"/>
          <a:stretch/>
        </p:blipFill>
        <p:spPr>
          <a:xfrm>
            <a:off x="6541200" y="309050"/>
            <a:ext cx="2031300" cy="1314675"/>
          </a:xfrm>
          <a:prstGeom prst="rect">
            <a:avLst/>
          </a:prstGeom>
          <a:noFill/>
          <a:ln>
            <a:noFill/>
          </a:ln>
        </p:spPr>
      </p:pic>
      <p:sp>
        <p:nvSpPr>
          <p:cNvPr id="112" name="Google Shape;112;p25"/>
          <p:cNvSpPr txBox="1"/>
          <p:nvPr>
            <p:ph idx="4294967295" type="title"/>
          </p:nvPr>
        </p:nvSpPr>
        <p:spPr>
          <a:xfrm>
            <a:off x="389900" y="1002200"/>
            <a:ext cx="8520600" cy="1994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977">
                <a:solidFill>
                  <a:schemeClr val="dk2"/>
                </a:solidFill>
                <a:latin typeface="Josefin Sans"/>
                <a:ea typeface="Josefin Sans"/>
                <a:cs typeface="Josefin Sans"/>
                <a:sym typeface="Josefin Sans"/>
              </a:rPr>
              <a:t>Mining Transactional Data </a:t>
            </a:r>
            <a:endParaRPr b="1" sz="3977">
              <a:solidFill>
                <a:schemeClr val="dk2"/>
              </a:solidFill>
              <a:latin typeface="Josefin Sans"/>
              <a:ea typeface="Josefin Sans"/>
              <a:cs typeface="Josefin Sans"/>
              <a:sym typeface="Josefin Sans"/>
            </a:endParaRPr>
          </a:p>
          <a:p>
            <a:pPr indent="0" lvl="0" marL="0" rtl="0" algn="ctr">
              <a:lnSpc>
                <a:spcPct val="100000"/>
              </a:lnSpc>
              <a:spcBef>
                <a:spcPts val="0"/>
              </a:spcBef>
              <a:spcAft>
                <a:spcPts val="0"/>
              </a:spcAft>
              <a:buSzPts val="3000"/>
              <a:buNone/>
            </a:pPr>
            <a:r>
              <a:rPr b="1" lang="en" sz="3977">
                <a:solidFill>
                  <a:schemeClr val="dk2"/>
                </a:solidFill>
                <a:latin typeface="Josefin Sans"/>
                <a:ea typeface="Josefin Sans"/>
                <a:cs typeface="Josefin Sans"/>
                <a:sym typeface="Josefin Sans"/>
              </a:rPr>
              <a:t>to Combat Fraudulent Activities</a:t>
            </a:r>
            <a:r>
              <a:rPr b="1" lang="en" sz="4677">
                <a:solidFill>
                  <a:schemeClr val="dk2"/>
                </a:solidFill>
                <a:latin typeface="Josefin Sans"/>
                <a:ea typeface="Josefin Sans"/>
                <a:cs typeface="Josefin Sans"/>
                <a:sym typeface="Josefin Sans"/>
              </a:rPr>
              <a:t> </a:t>
            </a:r>
            <a:endParaRPr b="1" sz="3788">
              <a:solidFill>
                <a:schemeClr val="dk2"/>
              </a:solidFill>
              <a:latin typeface="Josefin Sans"/>
              <a:ea typeface="Josefin Sans"/>
              <a:cs typeface="Josefin Sans"/>
              <a:sym typeface="Josefin Sans"/>
            </a:endParaRPr>
          </a:p>
          <a:p>
            <a:pPr indent="0" lvl="0" marL="0" rtl="0" algn="ctr">
              <a:lnSpc>
                <a:spcPct val="115000"/>
              </a:lnSpc>
              <a:spcBef>
                <a:spcPts val="0"/>
              </a:spcBef>
              <a:spcAft>
                <a:spcPts val="0"/>
              </a:spcAft>
              <a:buSzPts val="3000"/>
              <a:buNone/>
            </a:pPr>
            <a:r>
              <a:t/>
            </a:r>
            <a:endParaRPr sz="1877">
              <a:solidFill>
                <a:srgbClr val="9DCEDF"/>
              </a:solidFill>
              <a:latin typeface="Josefin Sans"/>
              <a:ea typeface="Josefin Sans"/>
              <a:cs typeface="Josefin Sans"/>
              <a:sym typeface="Josefin Sans"/>
            </a:endParaRPr>
          </a:p>
          <a:p>
            <a:pPr indent="0" lvl="0" marL="0" rtl="0" algn="ctr">
              <a:lnSpc>
                <a:spcPct val="115000"/>
              </a:lnSpc>
              <a:spcBef>
                <a:spcPts val="0"/>
              </a:spcBef>
              <a:spcAft>
                <a:spcPts val="0"/>
              </a:spcAft>
              <a:buSzPts val="3000"/>
              <a:buNone/>
            </a:pPr>
            <a:r>
              <a:rPr i="1" lang="en" sz="1877">
                <a:solidFill>
                  <a:srgbClr val="9DCEDF"/>
                </a:solidFill>
                <a:latin typeface="Josefin Sans"/>
                <a:ea typeface="Josefin Sans"/>
                <a:cs typeface="Josefin Sans"/>
                <a:sym typeface="Josefin Sans"/>
              </a:rPr>
              <a:t>Under the guidance of Dr. Taehee Jeong</a:t>
            </a:r>
            <a:endParaRPr b="1" i="1" sz="7700">
              <a:solidFill>
                <a:srgbClr val="9DCEDF"/>
              </a:solidFill>
              <a:latin typeface="Josefin Sans"/>
              <a:ea typeface="Josefin Sans"/>
              <a:cs typeface="Josefin Sans"/>
              <a:sym typeface="Josefi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34"/>
          <p:cNvSpPr txBox="1"/>
          <p:nvPr/>
        </p:nvSpPr>
        <p:spPr>
          <a:xfrm>
            <a:off x="218525" y="509900"/>
            <a:ext cx="8505000" cy="1297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Description : </a:t>
            </a:r>
            <a:r>
              <a:rPr b="0" i="0" lang="en" sz="1200" u="none" cap="none" strike="noStrike">
                <a:solidFill>
                  <a:schemeClr val="dk2"/>
                </a:solidFill>
                <a:latin typeface="Josefin Sans"/>
                <a:ea typeface="Josefin Sans"/>
                <a:cs typeface="Josefin Sans"/>
                <a:sym typeface="Josefin Sans"/>
              </a:rPr>
              <a:t>Heat Map shows number of transactions and fraud percentage for different card companies and card types showing fraud percentages.</a:t>
            </a:r>
            <a:endParaRPr b="0" i="0" sz="1200" u="none" cap="none" strike="noStrike">
              <a:solidFill>
                <a:schemeClr val="dk2"/>
              </a:solidFill>
              <a:latin typeface="Josefin Sans"/>
              <a:ea typeface="Josefin Sans"/>
              <a:cs typeface="Josefin Sans"/>
              <a:sym typeface="Josefin Sans"/>
            </a:endParaRPr>
          </a:p>
          <a:p>
            <a:pPr indent="0" lvl="0" marL="0" marR="0" rtl="0" algn="just">
              <a:lnSpc>
                <a:spcPct val="115000"/>
              </a:lnSpc>
              <a:spcBef>
                <a:spcPts val="1200"/>
              </a:spcBef>
              <a:spcAft>
                <a:spcPts val="120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Analysis :</a:t>
            </a:r>
            <a:r>
              <a:rPr b="0" i="0" lang="en" sz="1200" u="none" cap="none" strike="noStrike">
                <a:solidFill>
                  <a:schemeClr val="dk2"/>
                </a:solidFill>
                <a:latin typeface="Josefin Sans"/>
                <a:ea typeface="Josefin Sans"/>
                <a:cs typeface="Josefin Sans"/>
                <a:sym typeface="Josefin Sans"/>
              </a:rPr>
              <a:t> An unexpected observation is that American Express’s debit card has a higher fraud rate than American Express credit card. It contradicts the popular opinion that credit cards are more prone to fraud.</a:t>
            </a:r>
            <a:endParaRPr b="0" i="0" sz="1800" u="none" cap="none" strike="noStrike">
              <a:solidFill>
                <a:schemeClr val="dk2"/>
              </a:solidFill>
              <a:latin typeface="Josefin Sans"/>
              <a:ea typeface="Josefin Sans"/>
              <a:cs typeface="Josefin Sans"/>
              <a:sym typeface="Josefin Sans"/>
            </a:endParaRPr>
          </a:p>
        </p:txBody>
      </p:sp>
      <p:sp>
        <p:nvSpPr>
          <p:cNvPr id="193" name="Google Shape;193;p34"/>
          <p:cNvSpPr txBox="1"/>
          <p:nvPr>
            <p:ph idx="4294967295" type="title"/>
          </p:nvPr>
        </p:nvSpPr>
        <p:spPr>
          <a:xfrm>
            <a:off x="178025" y="0"/>
            <a:ext cx="8615700" cy="5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Underlying Trends : Card Type vs Fraud [3]</a:t>
            </a:r>
            <a:endParaRPr b="1" sz="2500">
              <a:solidFill>
                <a:schemeClr val="lt1"/>
              </a:solidFill>
              <a:latin typeface="Josefin Sans"/>
              <a:ea typeface="Josefin Sans"/>
              <a:cs typeface="Josefin Sans"/>
              <a:sym typeface="Josefin Sans"/>
            </a:endParaRPr>
          </a:p>
        </p:txBody>
      </p:sp>
      <p:pic>
        <p:nvPicPr>
          <p:cNvPr id="194" name="Google Shape;194;p34"/>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195" name="Google Shape;195;p34"/>
          <p:cNvPicPr preferRelativeResize="0"/>
          <p:nvPr/>
        </p:nvPicPr>
        <p:blipFill rotWithShape="1">
          <a:blip r:embed="rId4">
            <a:alphaModFix/>
          </a:blip>
          <a:srcRect b="0" l="0" r="0" t="0"/>
          <a:stretch/>
        </p:blipFill>
        <p:spPr>
          <a:xfrm>
            <a:off x="1155663" y="1951225"/>
            <a:ext cx="6660424" cy="3013850"/>
          </a:xfrm>
          <a:prstGeom prst="rect">
            <a:avLst/>
          </a:prstGeom>
          <a:noFill/>
          <a:ln cap="flat" cmpd="sng" w="9525">
            <a:solidFill>
              <a:srgbClr val="FFF2CC"/>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sp>
        <p:nvSpPr>
          <p:cNvPr id="200" name="Google Shape;200;p35"/>
          <p:cNvSpPr txBox="1"/>
          <p:nvPr>
            <p:ph idx="4294967295" type="title"/>
          </p:nvPr>
        </p:nvSpPr>
        <p:spPr>
          <a:xfrm>
            <a:off x="187725" y="66300"/>
            <a:ext cx="8492100" cy="5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Underlying Trends for Browsers &amp; Chrome [4]</a:t>
            </a:r>
            <a:endParaRPr b="1" sz="2500">
              <a:solidFill>
                <a:schemeClr val="lt1"/>
              </a:solidFill>
              <a:latin typeface="Josefin Sans"/>
              <a:ea typeface="Josefin Sans"/>
              <a:cs typeface="Josefin Sans"/>
              <a:sym typeface="Josefin Sans"/>
            </a:endParaRPr>
          </a:p>
        </p:txBody>
      </p:sp>
      <p:pic>
        <p:nvPicPr>
          <p:cNvPr id="201" name="Google Shape;201;p35"/>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
        <p:nvSpPr>
          <p:cNvPr id="202" name="Google Shape;202;p35"/>
          <p:cNvSpPr txBox="1"/>
          <p:nvPr/>
        </p:nvSpPr>
        <p:spPr>
          <a:xfrm>
            <a:off x="235800" y="565100"/>
            <a:ext cx="8672400" cy="1224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Josefin Sans"/>
                <a:ea typeface="Josefin Sans"/>
                <a:cs typeface="Josefin Sans"/>
                <a:sym typeface="Josefin Sans"/>
              </a:rPr>
              <a:t>Description :</a:t>
            </a:r>
            <a:r>
              <a:rPr b="0" i="0" lang="en" sz="1100" u="none" cap="none" strike="noStrike">
                <a:solidFill>
                  <a:schemeClr val="dk2"/>
                </a:solidFill>
                <a:latin typeface="Josefin Sans"/>
                <a:ea typeface="Josefin Sans"/>
                <a:cs typeface="Josefin Sans"/>
                <a:sym typeface="Josefin Sans"/>
              </a:rPr>
              <a:t> Figure shows fraud transaction within different browsers and Chrome browser’s different versions.</a:t>
            </a:r>
            <a:endParaRPr b="0" i="0" sz="1100" u="none" cap="none" strike="noStrike">
              <a:solidFill>
                <a:schemeClr val="dk2"/>
              </a:solidFill>
              <a:latin typeface="Josefin Sans"/>
              <a:ea typeface="Josefin Sans"/>
              <a:cs typeface="Josefin Sans"/>
              <a:sym typeface="Josefin Sans"/>
            </a:endParaRPr>
          </a:p>
          <a:p>
            <a:pPr indent="0" lvl="0" marL="0" marR="0" rtl="0" algn="just">
              <a:lnSpc>
                <a:spcPct val="100000"/>
              </a:lnSpc>
              <a:spcBef>
                <a:spcPts val="1000"/>
              </a:spcBef>
              <a:spcAft>
                <a:spcPts val="0"/>
              </a:spcAft>
              <a:buClr>
                <a:srgbClr val="000000"/>
              </a:buClr>
              <a:buSzPts val="1100"/>
              <a:buFont typeface="Arial"/>
              <a:buNone/>
            </a:pPr>
            <a:r>
              <a:rPr b="1" i="0" lang="en" sz="1100" u="none" cap="none" strike="noStrike">
                <a:solidFill>
                  <a:schemeClr val="dk2"/>
                </a:solidFill>
                <a:latin typeface="Josefin Sans"/>
                <a:ea typeface="Josefin Sans"/>
                <a:cs typeface="Josefin Sans"/>
                <a:sym typeface="Josefin Sans"/>
              </a:rPr>
              <a:t>Analysis : </a:t>
            </a:r>
            <a:r>
              <a:rPr b="0" i="0" lang="en" sz="1100" u="none" cap="none" strike="noStrike">
                <a:solidFill>
                  <a:schemeClr val="dk2"/>
                </a:solidFill>
                <a:latin typeface="Josefin Sans"/>
                <a:ea typeface="Josefin Sans"/>
                <a:cs typeface="Josefin Sans"/>
                <a:sym typeface="Josefin Sans"/>
              </a:rPr>
              <a:t>Compare to other popular browser, Chrome have highest fraud %. Fraud transactions are higher on mobile Chrome browsers and older desktop versions. </a:t>
            </a:r>
            <a:endParaRPr b="0" i="0" sz="1100" u="none" cap="none" strike="noStrike">
              <a:solidFill>
                <a:schemeClr val="dk2"/>
              </a:solidFill>
              <a:latin typeface="Josefin Sans"/>
              <a:ea typeface="Josefin Sans"/>
              <a:cs typeface="Josefin Sans"/>
              <a:sym typeface="Josefin Sans"/>
            </a:endParaRPr>
          </a:p>
          <a:p>
            <a:pPr indent="-298450" lvl="0" marL="457200" marR="0" rtl="0" algn="just">
              <a:lnSpc>
                <a:spcPct val="100000"/>
              </a:lnSpc>
              <a:spcBef>
                <a:spcPts val="1000"/>
              </a:spcBef>
              <a:spcAft>
                <a:spcPts val="0"/>
              </a:spcAft>
              <a:buClr>
                <a:schemeClr val="dk2"/>
              </a:buClr>
              <a:buSzPts val="1100"/>
              <a:buFont typeface="Josefin Sans"/>
              <a:buChar char="➔"/>
            </a:pPr>
            <a:r>
              <a:rPr b="1" i="0" lang="en" sz="1100" u="none" cap="none" strike="noStrike">
                <a:solidFill>
                  <a:schemeClr val="dk2"/>
                </a:solidFill>
                <a:latin typeface="Josefin Sans"/>
                <a:ea typeface="Josefin Sans"/>
                <a:cs typeface="Josefin Sans"/>
                <a:sym typeface="Josefin Sans"/>
              </a:rPr>
              <a:t>Newer Chrome versions show lower fraud %</a:t>
            </a:r>
            <a:r>
              <a:rPr b="0" i="0" lang="en" sz="1100" u="none" cap="none" strike="noStrike">
                <a:solidFill>
                  <a:schemeClr val="dk2"/>
                </a:solidFill>
                <a:latin typeface="Josefin Sans"/>
                <a:ea typeface="Josefin Sans"/>
                <a:cs typeface="Josefin Sans"/>
                <a:sym typeface="Josefin Sans"/>
              </a:rPr>
              <a:t>, </a:t>
            </a:r>
            <a:r>
              <a:rPr b="1" i="0" lang="en" sz="1100" u="none" cap="none" strike="noStrike">
                <a:solidFill>
                  <a:schemeClr val="dk2"/>
                </a:solidFill>
                <a:latin typeface="Josefin Sans"/>
                <a:ea typeface="Josefin Sans"/>
                <a:cs typeface="Josefin Sans"/>
                <a:sym typeface="Josefin Sans"/>
              </a:rPr>
              <a:t>likely due to improved security features.</a:t>
            </a:r>
            <a:endParaRPr b="1" i="0" sz="1100" u="none" cap="none" strike="noStrike">
              <a:solidFill>
                <a:schemeClr val="dk2"/>
              </a:solidFill>
              <a:latin typeface="Josefin Sans"/>
              <a:ea typeface="Josefin Sans"/>
              <a:cs typeface="Josefin Sans"/>
              <a:sym typeface="Josefin Sans"/>
            </a:endParaRPr>
          </a:p>
        </p:txBody>
      </p:sp>
      <p:pic>
        <p:nvPicPr>
          <p:cNvPr id="203" name="Google Shape;203;p35"/>
          <p:cNvPicPr preferRelativeResize="0"/>
          <p:nvPr/>
        </p:nvPicPr>
        <p:blipFill rotWithShape="1">
          <a:blip r:embed="rId4">
            <a:alphaModFix/>
          </a:blip>
          <a:srcRect b="0" l="0" r="0" t="0"/>
          <a:stretch/>
        </p:blipFill>
        <p:spPr>
          <a:xfrm>
            <a:off x="64125" y="1853975"/>
            <a:ext cx="3884950" cy="3230134"/>
          </a:xfrm>
          <a:prstGeom prst="rect">
            <a:avLst/>
          </a:prstGeom>
          <a:noFill/>
          <a:ln>
            <a:noFill/>
          </a:ln>
        </p:spPr>
      </p:pic>
      <p:pic>
        <p:nvPicPr>
          <p:cNvPr id="204" name="Google Shape;204;p35"/>
          <p:cNvPicPr preferRelativeResize="0"/>
          <p:nvPr/>
        </p:nvPicPr>
        <p:blipFill rotWithShape="1">
          <a:blip r:embed="rId5">
            <a:alphaModFix/>
          </a:blip>
          <a:srcRect b="0" l="0" r="0" t="0"/>
          <a:stretch/>
        </p:blipFill>
        <p:spPr>
          <a:xfrm>
            <a:off x="4091575" y="1853975"/>
            <a:ext cx="5052425" cy="3283451"/>
          </a:xfrm>
          <a:prstGeom prst="rect">
            <a:avLst/>
          </a:prstGeom>
          <a:noFill/>
          <a:ln>
            <a:noFill/>
          </a:ln>
        </p:spPr>
      </p:pic>
      <p:cxnSp>
        <p:nvCxnSpPr>
          <p:cNvPr id="205" name="Google Shape;205;p35"/>
          <p:cNvCxnSpPr/>
          <p:nvPr/>
        </p:nvCxnSpPr>
        <p:spPr>
          <a:xfrm flipH="1" rot="10800000">
            <a:off x="1394725" y="1913525"/>
            <a:ext cx="3231600" cy="1734900"/>
          </a:xfrm>
          <a:prstGeom prst="curvedConnector3">
            <a:avLst>
              <a:gd fmla="val 8685" name="adj1"/>
            </a:avLst>
          </a:prstGeom>
          <a:noFill/>
          <a:ln cap="flat" cmpd="sng" w="38100">
            <a:solidFill>
              <a:srgbClr val="F9CB9C"/>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p36"/>
          <p:cNvSpPr txBox="1"/>
          <p:nvPr/>
        </p:nvSpPr>
        <p:spPr>
          <a:xfrm>
            <a:off x="185225" y="706625"/>
            <a:ext cx="8618700" cy="1600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Description : </a:t>
            </a:r>
            <a:r>
              <a:rPr b="0" i="0" lang="en" sz="1200" u="none" cap="none" strike="noStrike">
                <a:solidFill>
                  <a:schemeClr val="dk2"/>
                </a:solidFill>
                <a:latin typeface="Josefin Sans"/>
                <a:ea typeface="Josefin Sans"/>
                <a:cs typeface="Josefin Sans"/>
                <a:sym typeface="Josefin Sans"/>
              </a:rPr>
              <a:t>Missing Values for the </a:t>
            </a:r>
            <a:r>
              <a:rPr b="1" i="0" lang="en" sz="1200" u="none" cap="none" strike="noStrike">
                <a:solidFill>
                  <a:schemeClr val="dk2"/>
                </a:solidFill>
                <a:latin typeface="Josefin Sans"/>
                <a:ea typeface="Josefin Sans"/>
                <a:cs typeface="Josefin Sans"/>
                <a:sym typeface="Josefin Sans"/>
              </a:rPr>
              <a:t>M-Features (M1-M9),</a:t>
            </a:r>
            <a:r>
              <a:rPr b="0" i="0" lang="en" sz="1200" u="none" cap="none" strike="noStrike">
                <a:solidFill>
                  <a:schemeClr val="dk2"/>
                </a:solidFill>
                <a:latin typeface="Josefin Sans"/>
                <a:ea typeface="Josefin Sans"/>
                <a:cs typeface="Josefin Sans"/>
                <a:sym typeface="Josefin Sans"/>
              </a:rPr>
              <a:t> and the overall fraud transaction contribution which is </a:t>
            </a:r>
            <a:r>
              <a:rPr b="1" i="0" lang="en" sz="1200" u="none" cap="none" strike="noStrike">
                <a:solidFill>
                  <a:schemeClr val="dk2"/>
                </a:solidFill>
                <a:latin typeface="Josefin Sans"/>
                <a:ea typeface="Josefin Sans"/>
                <a:cs typeface="Josefin Sans"/>
                <a:sym typeface="Josefin Sans"/>
              </a:rPr>
              <a:t>2.7% out of total 3.5%</a:t>
            </a:r>
            <a:r>
              <a:rPr b="0" i="0" lang="en" sz="1200" u="none" cap="none" strike="noStrike">
                <a:solidFill>
                  <a:schemeClr val="dk2"/>
                </a:solidFill>
                <a:latin typeface="Josefin Sans"/>
                <a:ea typeface="Josefin Sans"/>
                <a:cs typeface="Josefin Sans"/>
                <a:sym typeface="Josefin Sans"/>
              </a:rPr>
              <a:t>. </a:t>
            </a:r>
            <a:endParaRPr b="0" i="0" sz="1200" u="none" cap="none" strike="noStrike">
              <a:solidFill>
                <a:schemeClr val="dk2"/>
              </a:solidFill>
              <a:latin typeface="Josefin Sans"/>
              <a:ea typeface="Josefin Sans"/>
              <a:cs typeface="Josefin Sans"/>
              <a:sym typeface="Josefin Sans"/>
            </a:endParaRPr>
          </a:p>
          <a:p>
            <a:pPr indent="0" lvl="0" marL="0" marR="0" rtl="0" algn="just">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Analysis :</a:t>
            </a:r>
            <a:r>
              <a:rPr b="0" i="0" lang="en" sz="1200" u="none" cap="none" strike="noStrike">
                <a:solidFill>
                  <a:schemeClr val="dk2"/>
                </a:solidFill>
                <a:latin typeface="Josefin Sans"/>
                <a:ea typeface="Josefin Sans"/>
                <a:cs typeface="Josefin Sans"/>
                <a:sym typeface="Josefin Sans"/>
              </a:rPr>
              <a:t> The M1-M9 </a:t>
            </a:r>
            <a:r>
              <a:rPr b="0" i="0" lang="en" sz="1200" u="none" cap="none" strike="noStrike">
                <a:solidFill>
                  <a:schemeClr val="dk2"/>
                </a:solidFill>
                <a:highlight>
                  <a:srgbClr val="FFFFFF"/>
                </a:highlight>
                <a:latin typeface="Josefin Sans"/>
                <a:ea typeface="Josefin Sans"/>
                <a:cs typeface="Josefin Sans"/>
                <a:sym typeface="Josefin Sans"/>
              </a:rPr>
              <a:t>features corresponds to the match value such as name on card match or not etc. therefore most of these features should be of the form "T" or "F". But when these variables are not captured during transaction, there is significantly higher chances of fraud. </a:t>
            </a:r>
            <a:r>
              <a:rPr b="1" i="0" lang="en" sz="1200" u="none" cap="none" strike="noStrike">
                <a:solidFill>
                  <a:schemeClr val="dk2"/>
                </a:solidFill>
                <a:highlight>
                  <a:srgbClr val="FFFFFF"/>
                </a:highlight>
                <a:latin typeface="Josefin Sans"/>
                <a:ea typeface="Josefin Sans"/>
                <a:cs typeface="Josefin Sans"/>
                <a:sym typeface="Josefin Sans"/>
              </a:rPr>
              <a:t>So it's important to keep all the information up to date with the banks.</a:t>
            </a:r>
            <a:endParaRPr b="1" i="0" sz="1200" u="none" cap="none" strike="noStrike">
              <a:solidFill>
                <a:schemeClr val="dk2"/>
              </a:solidFill>
              <a:highlight>
                <a:srgbClr val="FFFFFF"/>
              </a:highlight>
              <a:latin typeface="Josefin Sans"/>
              <a:ea typeface="Josefin Sans"/>
              <a:cs typeface="Josefin Sans"/>
              <a:sym typeface="Josefin Sans"/>
            </a:endParaRPr>
          </a:p>
          <a:p>
            <a:pPr indent="0" lvl="0" marL="0" marR="0" rtl="0" algn="just">
              <a:lnSpc>
                <a:spcPct val="115000"/>
              </a:lnSpc>
              <a:spcBef>
                <a:spcPts val="1200"/>
              </a:spcBef>
              <a:spcAft>
                <a:spcPts val="1200"/>
              </a:spcAft>
              <a:buClr>
                <a:srgbClr val="000000"/>
              </a:buClr>
              <a:buSzPts val="1300"/>
              <a:buFont typeface="Arial"/>
              <a:buNone/>
            </a:pPr>
            <a:r>
              <a:t/>
            </a:r>
            <a:endParaRPr b="0" i="0" sz="1300" u="none" cap="none" strike="noStrike">
              <a:solidFill>
                <a:schemeClr val="lt1"/>
              </a:solidFill>
              <a:latin typeface="Josefin Sans"/>
              <a:ea typeface="Josefin Sans"/>
              <a:cs typeface="Josefin Sans"/>
              <a:sym typeface="Josefin Sans"/>
            </a:endParaRPr>
          </a:p>
        </p:txBody>
      </p:sp>
      <p:sp>
        <p:nvSpPr>
          <p:cNvPr id="211" name="Google Shape;211;p36"/>
          <p:cNvSpPr txBox="1"/>
          <p:nvPr>
            <p:ph idx="4294967295" type="title"/>
          </p:nvPr>
        </p:nvSpPr>
        <p:spPr>
          <a:xfrm>
            <a:off x="139025" y="110050"/>
            <a:ext cx="8618700" cy="5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Underlying Trends [5]</a:t>
            </a:r>
            <a:endParaRPr b="1" sz="2500">
              <a:solidFill>
                <a:schemeClr val="lt1"/>
              </a:solidFill>
              <a:latin typeface="Josefin Sans"/>
              <a:ea typeface="Josefin Sans"/>
              <a:cs typeface="Josefin Sans"/>
              <a:sym typeface="Josefin Sans"/>
            </a:endParaRPr>
          </a:p>
        </p:txBody>
      </p:sp>
      <p:pic>
        <p:nvPicPr>
          <p:cNvPr id="212" name="Google Shape;212;p36"/>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213" name="Google Shape;213;p36"/>
          <p:cNvPicPr preferRelativeResize="0"/>
          <p:nvPr/>
        </p:nvPicPr>
        <p:blipFill rotWithShape="1">
          <a:blip r:embed="rId4">
            <a:alphaModFix/>
          </a:blip>
          <a:srcRect b="0" l="0" r="0" t="0"/>
          <a:stretch/>
        </p:blipFill>
        <p:spPr>
          <a:xfrm>
            <a:off x="0" y="2427733"/>
            <a:ext cx="9144003" cy="25094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37"/>
          <p:cNvSpPr txBox="1"/>
          <p:nvPr>
            <p:ph idx="4294967295" type="title"/>
          </p:nvPr>
        </p:nvSpPr>
        <p:spPr>
          <a:xfrm>
            <a:off x="106925" y="0"/>
            <a:ext cx="43350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Data Pre-Processing</a:t>
            </a:r>
            <a:endParaRPr b="1" sz="2500">
              <a:solidFill>
                <a:schemeClr val="lt1"/>
              </a:solidFill>
              <a:latin typeface="Josefin Sans"/>
              <a:ea typeface="Josefin Sans"/>
              <a:cs typeface="Josefin Sans"/>
              <a:sym typeface="Josefin Sans"/>
            </a:endParaRPr>
          </a:p>
        </p:txBody>
      </p:sp>
      <p:sp>
        <p:nvSpPr>
          <p:cNvPr id="219" name="Google Shape;219;p37"/>
          <p:cNvSpPr txBox="1"/>
          <p:nvPr/>
        </p:nvSpPr>
        <p:spPr>
          <a:xfrm>
            <a:off x="127700" y="777325"/>
            <a:ext cx="5044800" cy="374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dk2"/>
              </a:buClr>
              <a:buSzPts val="1400"/>
              <a:buFont typeface="Josefin Sans"/>
              <a:buChar char="●"/>
            </a:pPr>
            <a:r>
              <a:rPr b="0" i="0" lang="en" sz="1400" u="none" cap="none" strike="noStrike">
                <a:solidFill>
                  <a:schemeClr val="dk2"/>
                </a:solidFill>
                <a:latin typeface="Josefin Sans"/>
                <a:ea typeface="Josefin Sans"/>
                <a:cs typeface="Josefin Sans"/>
                <a:sym typeface="Josefin Sans"/>
              </a:rPr>
              <a:t>Drop columns that have </a:t>
            </a:r>
            <a:r>
              <a:rPr b="1" i="0" lang="en" sz="1400" u="none" cap="none" strike="noStrike">
                <a:solidFill>
                  <a:schemeClr val="dk2"/>
                </a:solidFill>
                <a:latin typeface="Josefin Sans"/>
                <a:ea typeface="Josefin Sans"/>
                <a:cs typeface="Josefin Sans"/>
                <a:sym typeface="Josefin Sans"/>
              </a:rPr>
              <a:t>more than 90 % missing values</a:t>
            </a:r>
            <a:r>
              <a:rPr b="0" i="0" lang="en" sz="1400" u="none" cap="none" strike="noStrike">
                <a:solidFill>
                  <a:schemeClr val="dk2"/>
                </a:solidFill>
                <a:latin typeface="Josefin Sans"/>
                <a:ea typeface="Josefin Sans"/>
                <a:cs typeface="Josefin Sans"/>
                <a:sym typeface="Josefin Sans"/>
              </a:rPr>
              <a:t>. As shown in the figure, there are many columns with lots of missing values.</a:t>
            </a:r>
            <a:endParaRPr b="0" i="0" sz="1400" u="none" cap="none" strike="noStrike">
              <a:solidFill>
                <a:schemeClr val="dk2"/>
              </a:solidFill>
              <a:latin typeface="Josefin Sans"/>
              <a:ea typeface="Josefin Sans"/>
              <a:cs typeface="Josefin Sans"/>
              <a:sym typeface="Josefin Sans"/>
            </a:endParaRPr>
          </a:p>
          <a:p>
            <a:pPr indent="-317500" lvl="0" marL="457200" marR="0" rtl="0" algn="l">
              <a:lnSpc>
                <a:spcPct val="100000"/>
              </a:lnSpc>
              <a:spcBef>
                <a:spcPts val="1000"/>
              </a:spcBef>
              <a:spcAft>
                <a:spcPts val="0"/>
              </a:spcAft>
              <a:buClr>
                <a:schemeClr val="dk2"/>
              </a:buClr>
              <a:buSzPts val="1400"/>
              <a:buFont typeface="Josefin Sans"/>
              <a:buChar char="●"/>
            </a:pPr>
            <a:r>
              <a:rPr b="0" i="0" lang="en" sz="1400" u="none" cap="none" strike="noStrike">
                <a:solidFill>
                  <a:schemeClr val="dk2"/>
                </a:solidFill>
                <a:latin typeface="Josefin Sans"/>
                <a:ea typeface="Josefin Sans"/>
                <a:cs typeface="Josefin Sans"/>
                <a:sym typeface="Josefin Sans"/>
              </a:rPr>
              <a:t>Remove outliers using IQR method *.</a:t>
            </a:r>
            <a:endParaRPr b="0" i="0" sz="1400" u="none" cap="none" strike="noStrike">
              <a:solidFill>
                <a:schemeClr val="dk2"/>
              </a:solidFill>
              <a:latin typeface="Josefin Sans"/>
              <a:ea typeface="Josefin Sans"/>
              <a:cs typeface="Josefin Sans"/>
              <a:sym typeface="Josefin Sans"/>
            </a:endParaRPr>
          </a:p>
          <a:p>
            <a:pPr indent="-317500" lvl="0" marL="457200" marR="0" rtl="0" algn="l">
              <a:lnSpc>
                <a:spcPct val="100000"/>
              </a:lnSpc>
              <a:spcBef>
                <a:spcPts val="1000"/>
              </a:spcBef>
              <a:spcAft>
                <a:spcPts val="0"/>
              </a:spcAft>
              <a:buClr>
                <a:schemeClr val="dk2"/>
              </a:buClr>
              <a:buSzPts val="1400"/>
              <a:buFont typeface="Josefin Sans"/>
              <a:buChar char="●"/>
            </a:pPr>
            <a:r>
              <a:rPr b="0" i="0" lang="en" sz="1400" u="none" cap="none" strike="noStrike">
                <a:solidFill>
                  <a:schemeClr val="dk2"/>
                </a:solidFill>
                <a:latin typeface="Josefin Sans"/>
                <a:ea typeface="Josefin Sans"/>
                <a:cs typeface="Josefin Sans"/>
                <a:sym typeface="Josefin Sans"/>
              </a:rPr>
              <a:t>Impute missing values -</a:t>
            </a:r>
            <a:endParaRPr b="0" i="0" sz="1400" u="none" cap="none" strike="noStrike">
              <a:solidFill>
                <a:schemeClr val="dk2"/>
              </a:solidFill>
              <a:latin typeface="Josefin Sans"/>
              <a:ea typeface="Josefin Sans"/>
              <a:cs typeface="Josefin Sans"/>
              <a:sym typeface="Josefin Sans"/>
            </a:endParaRPr>
          </a:p>
          <a:p>
            <a:pPr indent="-203200" lvl="1" marL="914400" marR="0" rtl="0" algn="l">
              <a:lnSpc>
                <a:spcPct val="100000"/>
              </a:lnSpc>
              <a:spcBef>
                <a:spcPts val="1000"/>
              </a:spcBef>
              <a:spcAft>
                <a:spcPts val="0"/>
              </a:spcAft>
              <a:buClr>
                <a:schemeClr val="dk2"/>
              </a:buClr>
              <a:buSzPts val="1400"/>
              <a:buFont typeface="Josefin Sans"/>
              <a:buAutoNum type="alphaLcPeriod"/>
            </a:pPr>
            <a:r>
              <a:rPr b="0" i="0" lang="en" sz="1400" u="none" cap="none" strike="noStrike">
                <a:solidFill>
                  <a:schemeClr val="dk2"/>
                </a:solidFill>
                <a:latin typeface="Josefin Sans"/>
                <a:ea typeface="Josefin Sans"/>
                <a:cs typeface="Josefin Sans"/>
                <a:sym typeface="Josefin Sans"/>
              </a:rPr>
              <a:t>Using mean for numerical features.</a:t>
            </a:r>
            <a:endParaRPr b="0" i="0" sz="1400" u="none" cap="none" strike="noStrike">
              <a:solidFill>
                <a:schemeClr val="dk2"/>
              </a:solidFill>
              <a:latin typeface="Josefin Sans"/>
              <a:ea typeface="Josefin Sans"/>
              <a:cs typeface="Josefin Sans"/>
              <a:sym typeface="Josefin Sans"/>
            </a:endParaRPr>
          </a:p>
          <a:p>
            <a:pPr indent="-203200" lvl="1" marL="914400" marR="0" rtl="0" algn="l">
              <a:lnSpc>
                <a:spcPct val="100000"/>
              </a:lnSpc>
              <a:spcBef>
                <a:spcPts val="1000"/>
              </a:spcBef>
              <a:spcAft>
                <a:spcPts val="0"/>
              </a:spcAft>
              <a:buClr>
                <a:schemeClr val="dk2"/>
              </a:buClr>
              <a:buSzPts val="1400"/>
              <a:buFont typeface="Josefin Sans"/>
              <a:buAutoNum type="alphaLcPeriod"/>
            </a:pPr>
            <a:r>
              <a:rPr b="0" i="0" lang="en" sz="1400" u="none" cap="none" strike="noStrike">
                <a:solidFill>
                  <a:schemeClr val="dk2"/>
                </a:solidFill>
                <a:latin typeface="Josefin Sans"/>
                <a:ea typeface="Josefin Sans"/>
                <a:cs typeface="Josefin Sans"/>
                <a:sym typeface="Josefin Sans"/>
              </a:rPr>
              <a:t>Using mode for categorical features.</a:t>
            </a:r>
            <a:endParaRPr b="0" i="0" sz="1400" u="none" cap="none" strike="noStrike">
              <a:solidFill>
                <a:schemeClr val="dk2"/>
              </a:solidFill>
              <a:latin typeface="Josefin Sans"/>
              <a:ea typeface="Josefin Sans"/>
              <a:cs typeface="Josefin Sans"/>
              <a:sym typeface="Josefin Sans"/>
            </a:endParaRPr>
          </a:p>
          <a:p>
            <a:pPr indent="-317500" lvl="0" marL="457200" marR="0" rtl="0" algn="l">
              <a:lnSpc>
                <a:spcPct val="100000"/>
              </a:lnSpc>
              <a:spcBef>
                <a:spcPts val="1200"/>
              </a:spcBef>
              <a:spcAft>
                <a:spcPts val="0"/>
              </a:spcAft>
              <a:buClr>
                <a:schemeClr val="dk2"/>
              </a:buClr>
              <a:buSzPts val="1400"/>
              <a:buFont typeface="Josefin Sans"/>
              <a:buChar char="●"/>
            </a:pPr>
            <a:r>
              <a:rPr b="0" i="0" lang="en" sz="1400" u="none" cap="none" strike="noStrike">
                <a:solidFill>
                  <a:schemeClr val="dk2"/>
                </a:solidFill>
                <a:latin typeface="Josefin Sans"/>
                <a:ea typeface="Josefin Sans"/>
                <a:cs typeface="Josefin Sans"/>
                <a:sym typeface="Josefin Sans"/>
              </a:rPr>
              <a:t>Standardize numerical features using min-max normalization.</a:t>
            </a:r>
            <a:endParaRPr b="0" i="0" sz="1400" u="none" cap="none" strike="noStrike">
              <a:solidFill>
                <a:schemeClr val="dk2"/>
              </a:solidFill>
              <a:latin typeface="Josefin Sans"/>
              <a:ea typeface="Josefin Sans"/>
              <a:cs typeface="Josefin Sans"/>
              <a:sym typeface="Josefin Sans"/>
            </a:endParaRPr>
          </a:p>
          <a:p>
            <a:pPr indent="-317500" lvl="0" marL="457200" marR="0" rtl="0" algn="l">
              <a:lnSpc>
                <a:spcPct val="100000"/>
              </a:lnSpc>
              <a:spcBef>
                <a:spcPts val="1200"/>
              </a:spcBef>
              <a:spcAft>
                <a:spcPts val="0"/>
              </a:spcAft>
              <a:buClr>
                <a:schemeClr val="dk2"/>
              </a:buClr>
              <a:buSzPts val="1400"/>
              <a:buFont typeface="Josefin Sans"/>
              <a:buChar char="●"/>
            </a:pPr>
            <a:r>
              <a:rPr b="0" i="0" lang="en" sz="1400" u="none" cap="none" strike="noStrike">
                <a:solidFill>
                  <a:schemeClr val="dk2"/>
                </a:solidFill>
                <a:latin typeface="Josefin Sans"/>
                <a:ea typeface="Josefin Sans"/>
                <a:cs typeface="Josefin Sans"/>
                <a:sym typeface="Josefin Sans"/>
              </a:rPr>
              <a:t>The heatmap plot of the data shows the missing values in data </a:t>
            </a:r>
            <a:r>
              <a:rPr b="0" i="0" lang="en" sz="1400" u="none" cap="none" strike="noStrike">
                <a:solidFill>
                  <a:schemeClr val="dk2"/>
                </a:solidFill>
                <a:highlight>
                  <a:schemeClr val="accent6"/>
                </a:highlight>
                <a:latin typeface="Josefin Sans"/>
                <a:ea typeface="Josefin Sans"/>
                <a:cs typeface="Josefin Sans"/>
                <a:sym typeface="Josefin Sans"/>
              </a:rPr>
              <a:t>(yellow)</a:t>
            </a:r>
            <a:r>
              <a:rPr b="0" i="0" lang="en" sz="1400" u="none" cap="none" strike="noStrike">
                <a:solidFill>
                  <a:schemeClr val="dk2"/>
                </a:solidFill>
                <a:latin typeface="Josefin Sans"/>
                <a:ea typeface="Josefin Sans"/>
                <a:cs typeface="Josefin Sans"/>
                <a:sym typeface="Josefin Sans"/>
              </a:rPr>
              <a:t>, and also highlights the recurring pattern of them, which later used for PCA.</a:t>
            </a:r>
            <a:endParaRPr b="0" i="0" sz="14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1000"/>
              </a:spcAft>
              <a:buClr>
                <a:srgbClr val="000000"/>
              </a:buClr>
              <a:buSzPts val="1800"/>
              <a:buFont typeface="Arial"/>
              <a:buNone/>
            </a:pPr>
            <a:r>
              <a:t/>
            </a:r>
            <a:endParaRPr b="0" i="0" sz="1800" u="none" cap="none" strike="noStrike">
              <a:solidFill>
                <a:schemeClr val="dk2"/>
              </a:solidFill>
              <a:latin typeface="Josefin Sans"/>
              <a:ea typeface="Josefin Sans"/>
              <a:cs typeface="Josefin Sans"/>
              <a:sym typeface="Josefin Sans"/>
            </a:endParaRPr>
          </a:p>
        </p:txBody>
      </p:sp>
      <p:pic>
        <p:nvPicPr>
          <p:cNvPr id="220" name="Google Shape;220;p37"/>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221" name="Google Shape;221;p37"/>
          <p:cNvPicPr preferRelativeResize="0"/>
          <p:nvPr/>
        </p:nvPicPr>
        <p:blipFill rotWithShape="1">
          <a:blip r:embed="rId4">
            <a:alphaModFix/>
          </a:blip>
          <a:srcRect b="0" l="0" r="0" t="0"/>
          <a:stretch/>
        </p:blipFill>
        <p:spPr>
          <a:xfrm>
            <a:off x="5754369" y="0"/>
            <a:ext cx="3307613" cy="5143501"/>
          </a:xfrm>
          <a:prstGeom prst="rect">
            <a:avLst/>
          </a:prstGeom>
          <a:noFill/>
          <a:ln>
            <a:noFill/>
          </a:ln>
        </p:spPr>
      </p:pic>
      <p:sp>
        <p:nvSpPr>
          <p:cNvPr id="222" name="Google Shape;222;p37"/>
          <p:cNvSpPr txBox="1"/>
          <p:nvPr/>
        </p:nvSpPr>
        <p:spPr>
          <a:xfrm>
            <a:off x="-335875" y="4565450"/>
            <a:ext cx="5451600" cy="4236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1200"/>
              </a:spcBef>
              <a:spcAft>
                <a:spcPts val="0"/>
              </a:spcAft>
              <a:buClr>
                <a:srgbClr val="000000"/>
              </a:buClr>
              <a:buSzPts val="900"/>
              <a:buFont typeface="Arial"/>
              <a:buNone/>
            </a:pPr>
            <a:r>
              <a:rPr b="0" i="0" lang="en" sz="900" u="none" cap="none" strike="noStrike">
                <a:solidFill>
                  <a:schemeClr val="dk2"/>
                </a:solidFill>
                <a:latin typeface="Josefin Sans"/>
                <a:ea typeface="Josefin Sans"/>
                <a:cs typeface="Josefin Sans"/>
                <a:sym typeface="Josefin Sans"/>
              </a:rPr>
              <a:t>* Final models don’t use it. We found that removing outliers actually reduced ROC-AUC. This can be explained by the fact that outlier features are indicative of fraudulent behavior.</a:t>
            </a:r>
            <a:endParaRPr b="0" i="0" sz="9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1000"/>
              </a:spcAft>
              <a:buClr>
                <a:srgbClr val="000000"/>
              </a:buClr>
              <a:buSzPts val="1200"/>
              <a:buFont typeface="Arial"/>
              <a:buNone/>
            </a:pPr>
            <a:r>
              <a:t/>
            </a:r>
            <a:endParaRPr b="0" i="0" sz="1200" u="none" cap="none" strike="noStrike">
              <a:solidFill>
                <a:schemeClr val="dk2"/>
              </a:solidFill>
              <a:latin typeface="Josefin Sans"/>
              <a:ea typeface="Josefin Sans"/>
              <a:cs typeface="Josefin Sans"/>
              <a:sym typeface="Josefi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8"/>
          <p:cNvSpPr txBox="1"/>
          <p:nvPr>
            <p:ph idx="4294967295" type="title"/>
          </p:nvPr>
        </p:nvSpPr>
        <p:spPr>
          <a:xfrm>
            <a:off x="265500" y="11005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Feature Engineering [1]</a:t>
            </a:r>
            <a:endParaRPr b="1" sz="2500">
              <a:solidFill>
                <a:schemeClr val="lt1"/>
              </a:solidFill>
              <a:latin typeface="Josefin Sans"/>
              <a:ea typeface="Josefin Sans"/>
              <a:cs typeface="Josefin Sans"/>
              <a:sym typeface="Josefin Sans"/>
            </a:endParaRPr>
          </a:p>
        </p:txBody>
      </p:sp>
      <p:sp>
        <p:nvSpPr>
          <p:cNvPr id="228" name="Google Shape;228;p38"/>
          <p:cNvSpPr txBox="1"/>
          <p:nvPr/>
        </p:nvSpPr>
        <p:spPr>
          <a:xfrm>
            <a:off x="171550" y="1052325"/>
            <a:ext cx="7328400" cy="2839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1200"/>
              </a:spcBef>
              <a:spcAft>
                <a:spcPts val="0"/>
              </a:spcAft>
              <a:buClr>
                <a:schemeClr val="dk2"/>
              </a:buClr>
              <a:buSzPts val="1500"/>
              <a:buFont typeface="Josefin Sans"/>
              <a:buChar char="●"/>
            </a:pPr>
            <a:r>
              <a:rPr b="0" i="0" lang="en" sz="1500" u="none" cap="none" strike="noStrike">
                <a:solidFill>
                  <a:schemeClr val="dk2"/>
                </a:solidFill>
                <a:latin typeface="Josefin Sans"/>
                <a:ea typeface="Josefin Sans"/>
                <a:cs typeface="Josefin Sans"/>
                <a:sym typeface="Josefin Sans"/>
              </a:rPr>
              <a:t>New features</a:t>
            </a:r>
            <a:endParaRPr b="0" i="0" sz="1500" u="none" cap="none" strike="noStrike">
              <a:solidFill>
                <a:schemeClr val="dk2"/>
              </a:solidFill>
              <a:latin typeface="Josefin Sans"/>
              <a:ea typeface="Josefin Sans"/>
              <a:cs typeface="Josefin Sans"/>
              <a:sym typeface="Josefin Sans"/>
            </a:endParaRPr>
          </a:p>
          <a:p>
            <a:pPr indent="-323850" lvl="1" marL="914400" marR="0" rtl="0" algn="l">
              <a:lnSpc>
                <a:spcPct val="150000"/>
              </a:lnSpc>
              <a:spcBef>
                <a:spcPts val="0"/>
              </a:spcBef>
              <a:spcAft>
                <a:spcPts val="0"/>
              </a:spcAft>
              <a:buClr>
                <a:schemeClr val="dk2"/>
              </a:buClr>
              <a:buSzPts val="1500"/>
              <a:buFont typeface="Josefin Sans"/>
              <a:buChar char="○"/>
            </a:pPr>
            <a:r>
              <a:rPr b="0" i="0" lang="en" sz="1500" u="none" cap="none" strike="noStrike">
                <a:solidFill>
                  <a:schemeClr val="dk2"/>
                </a:solidFill>
                <a:latin typeface="Josefin Sans"/>
                <a:ea typeface="Josefin Sans"/>
                <a:cs typeface="Josefin Sans"/>
                <a:sym typeface="Josefin Sans"/>
              </a:rPr>
              <a:t>Created correlation-based features to link email domains with fraudulent behavior.</a:t>
            </a:r>
            <a:endParaRPr b="0" i="0" sz="1500" u="none" cap="none" strike="noStrike">
              <a:solidFill>
                <a:schemeClr val="dk2"/>
              </a:solidFill>
              <a:latin typeface="Josefin Sans"/>
              <a:ea typeface="Josefin Sans"/>
              <a:cs typeface="Josefin Sans"/>
              <a:sym typeface="Josefin Sans"/>
            </a:endParaRPr>
          </a:p>
          <a:p>
            <a:pPr indent="-323850" lvl="1" marL="914400" marR="0" rtl="0" algn="l">
              <a:lnSpc>
                <a:spcPct val="150000"/>
              </a:lnSpc>
              <a:spcBef>
                <a:spcPts val="0"/>
              </a:spcBef>
              <a:spcAft>
                <a:spcPts val="0"/>
              </a:spcAft>
              <a:buClr>
                <a:schemeClr val="dk2"/>
              </a:buClr>
              <a:buSzPts val="1500"/>
              <a:buFont typeface="Josefin Sans"/>
              <a:buChar char="○"/>
            </a:pPr>
            <a:r>
              <a:rPr b="0" i="0" lang="en" sz="1500" u="none" cap="none" strike="noStrike">
                <a:solidFill>
                  <a:schemeClr val="dk2"/>
                </a:solidFill>
                <a:latin typeface="Josefin Sans"/>
                <a:ea typeface="Josefin Sans"/>
                <a:cs typeface="Josefin Sans"/>
                <a:sym typeface="Josefin Sans"/>
              </a:rPr>
              <a:t>Extracted screen resolution (e.g., width x height) into separate features: screen_width and screen_height.</a:t>
            </a:r>
            <a:endParaRPr b="0" i="0" sz="1500" u="none" cap="none" strike="noStrike">
              <a:solidFill>
                <a:schemeClr val="dk2"/>
              </a:solidFill>
              <a:latin typeface="Josefin Sans"/>
              <a:ea typeface="Josefin Sans"/>
              <a:cs typeface="Josefin Sans"/>
              <a:sym typeface="Josefin Sans"/>
            </a:endParaRPr>
          </a:p>
          <a:p>
            <a:pPr indent="-323850" lvl="1" marL="914400" marR="0" rtl="0" algn="l">
              <a:lnSpc>
                <a:spcPct val="150000"/>
              </a:lnSpc>
              <a:spcBef>
                <a:spcPts val="0"/>
              </a:spcBef>
              <a:spcAft>
                <a:spcPts val="0"/>
              </a:spcAft>
              <a:buClr>
                <a:schemeClr val="dk2"/>
              </a:buClr>
              <a:buSzPts val="1500"/>
              <a:buFont typeface="Josefin Sans"/>
              <a:buChar char="○"/>
            </a:pPr>
            <a:r>
              <a:rPr b="0" i="0" lang="en" sz="1500" u="none" cap="none" strike="noStrike">
                <a:solidFill>
                  <a:schemeClr val="dk2"/>
                </a:solidFill>
                <a:latin typeface="Josefin Sans"/>
                <a:ea typeface="Josefin Sans"/>
                <a:cs typeface="Josefin Sans"/>
                <a:sym typeface="Josefin Sans"/>
              </a:rPr>
              <a:t>Extracted patterns like hour-of-day, day-of-week, and seasonal trends to capture behavioral variations and user habits.</a:t>
            </a:r>
            <a:endParaRPr b="0" i="0" sz="1800" u="none" cap="none" strike="noStrike">
              <a:solidFill>
                <a:schemeClr val="dk2"/>
              </a:solidFill>
              <a:latin typeface="Josefin Sans"/>
              <a:ea typeface="Josefin Sans"/>
              <a:cs typeface="Josefin Sans"/>
              <a:sym typeface="Josefin Sans"/>
            </a:endParaRPr>
          </a:p>
        </p:txBody>
      </p:sp>
      <p:pic>
        <p:nvPicPr>
          <p:cNvPr id="229" name="Google Shape;229;p38"/>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9"/>
          <p:cNvSpPr txBox="1"/>
          <p:nvPr>
            <p:ph idx="4294967295" type="title"/>
          </p:nvPr>
        </p:nvSpPr>
        <p:spPr>
          <a:xfrm>
            <a:off x="162400" y="33600"/>
            <a:ext cx="4716000" cy="649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Feature Engineering [2]</a:t>
            </a:r>
            <a:endParaRPr b="1" sz="2500">
              <a:solidFill>
                <a:schemeClr val="lt1"/>
              </a:solidFill>
              <a:latin typeface="Josefin Sans"/>
              <a:ea typeface="Josefin Sans"/>
              <a:cs typeface="Josefin Sans"/>
              <a:sym typeface="Josefin Sans"/>
            </a:endParaRPr>
          </a:p>
        </p:txBody>
      </p:sp>
      <p:sp>
        <p:nvSpPr>
          <p:cNvPr id="235" name="Google Shape;235;p39"/>
          <p:cNvSpPr txBox="1"/>
          <p:nvPr/>
        </p:nvSpPr>
        <p:spPr>
          <a:xfrm>
            <a:off x="0" y="725725"/>
            <a:ext cx="4296600" cy="3609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50000"/>
              </a:lnSpc>
              <a:spcBef>
                <a:spcPts val="1200"/>
              </a:spcBef>
              <a:spcAft>
                <a:spcPts val="0"/>
              </a:spcAft>
              <a:buClr>
                <a:schemeClr val="dk2"/>
              </a:buClr>
              <a:buSzPts val="1500"/>
              <a:buFont typeface="Josefin Sans"/>
              <a:buChar char="●"/>
            </a:pPr>
            <a:r>
              <a:rPr b="0" i="0" lang="en" sz="1500" u="none" cap="none" strike="noStrike">
                <a:solidFill>
                  <a:srgbClr val="0C0C0C"/>
                </a:solidFill>
                <a:latin typeface="Josefin Sans"/>
                <a:ea typeface="Josefin Sans"/>
                <a:cs typeface="Josefin Sans"/>
                <a:sym typeface="Josefin Sans"/>
              </a:rPr>
              <a:t>⁠</a:t>
            </a:r>
            <a:r>
              <a:rPr b="0" i="0" lang="en" sz="1500" u="none" cap="none" strike="noStrike">
                <a:solidFill>
                  <a:schemeClr val="dk2"/>
                </a:solidFill>
                <a:latin typeface="Josefin Sans"/>
                <a:ea typeface="Josefin Sans"/>
                <a:cs typeface="Josefin Sans"/>
                <a:sym typeface="Josefin Sans"/>
              </a:rPr>
              <a:t>Feature reduction</a:t>
            </a:r>
            <a:endParaRPr b="0" i="0" sz="1500" u="none" cap="none" strike="noStrike">
              <a:solidFill>
                <a:schemeClr val="dk2"/>
              </a:solidFill>
              <a:latin typeface="Josefin Sans"/>
              <a:ea typeface="Josefin Sans"/>
              <a:cs typeface="Josefin Sans"/>
              <a:sym typeface="Josefin Sans"/>
            </a:endParaRPr>
          </a:p>
          <a:p>
            <a:pPr indent="-266700" lvl="1" marL="800100" marR="0" rtl="0" algn="l">
              <a:lnSpc>
                <a:spcPct val="100000"/>
              </a:lnSpc>
              <a:spcBef>
                <a:spcPts val="1200"/>
              </a:spcBef>
              <a:spcAft>
                <a:spcPts val="0"/>
              </a:spcAft>
              <a:buClr>
                <a:schemeClr val="dk2"/>
              </a:buClr>
              <a:buSzPts val="1500"/>
              <a:buFont typeface="Josefin Sans"/>
              <a:buAutoNum type="alphaLcPeriod"/>
            </a:pPr>
            <a:r>
              <a:rPr b="0" i="0" lang="en" sz="1500" u="none" cap="none" strike="noStrike">
                <a:solidFill>
                  <a:schemeClr val="dk2"/>
                </a:solidFill>
                <a:latin typeface="Josefin Sans"/>
                <a:ea typeface="Josefin Sans"/>
                <a:cs typeface="Josefin Sans"/>
                <a:sym typeface="Josefin Sans"/>
              </a:rPr>
              <a:t>Correlated features were grouped, and dimensionality was reduced using PCA. Similarly, email domains (e.g., gmail.com, yahoo.com) were categorized to simplify the feature space.</a:t>
            </a:r>
            <a:endParaRPr b="0" i="0" sz="1000" u="none" cap="none" strike="noStrike">
              <a:solidFill>
                <a:srgbClr val="FF6B65"/>
              </a:solidFill>
              <a:latin typeface="Josefin Sans"/>
              <a:ea typeface="Josefin Sans"/>
              <a:cs typeface="Josefin Sans"/>
              <a:sym typeface="Josefin Sans"/>
            </a:endParaRPr>
          </a:p>
          <a:p>
            <a:pPr indent="-266700" lvl="1" marL="800100" marR="0" rtl="0" algn="l">
              <a:lnSpc>
                <a:spcPct val="100000"/>
              </a:lnSpc>
              <a:spcBef>
                <a:spcPts val="1000"/>
              </a:spcBef>
              <a:spcAft>
                <a:spcPts val="0"/>
              </a:spcAft>
              <a:buClr>
                <a:schemeClr val="dk2"/>
              </a:buClr>
              <a:buSzPts val="1500"/>
              <a:buFont typeface="Josefin Sans"/>
              <a:buAutoNum type="alphaLcPeriod"/>
            </a:pPr>
            <a:r>
              <a:rPr b="0" i="0" lang="en" sz="1500" u="none" cap="none" strike="noStrike">
                <a:solidFill>
                  <a:schemeClr val="dk2"/>
                </a:solidFill>
                <a:latin typeface="Josefin Sans"/>
                <a:ea typeface="Josefin Sans"/>
                <a:cs typeface="Josefin Sans"/>
                <a:sym typeface="Josefin Sans"/>
              </a:rPr>
              <a:t>Browsers and their versions were consolidated into broader categories such as Chrome, Firefox, and Safari for better insights.</a:t>
            </a:r>
            <a:endParaRPr b="0" i="0" sz="1500" u="none" cap="none" strike="noStrike">
              <a:solidFill>
                <a:schemeClr val="dk2"/>
              </a:solidFill>
              <a:latin typeface="Josefin Sans"/>
              <a:ea typeface="Josefin Sans"/>
              <a:cs typeface="Josefin Sans"/>
              <a:sym typeface="Josefin Sans"/>
            </a:endParaRPr>
          </a:p>
          <a:p>
            <a:pPr indent="-266700" lvl="1" marL="800100" marR="0" rtl="0" algn="l">
              <a:lnSpc>
                <a:spcPct val="100000"/>
              </a:lnSpc>
              <a:spcBef>
                <a:spcPts val="1000"/>
              </a:spcBef>
              <a:spcAft>
                <a:spcPts val="0"/>
              </a:spcAft>
              <a:buClr>
                <a:schemeClr val="dk2"/>
              </a:buClr>
              <a:buSzPts val="1500"/>
              <a:buFont typeface="Josefin Sans"/>
              <a:buAutoNum type="alphaLcPeriod"/>
            </a:pPr>
            <a:r>
              <a:rPr b="0" i="0" lang="en" sz="1500" u="none" cap="none" strike="noStrike">
                <a:solidFill>
                  <a:schemeClr val="dk2"/>
                </a:solidFill>
                <a:latin typeface="Josefin Sans"/>
                <a:ea typeface="Josefin Sans"/>
                <a:cs typeface="Josefin Sans"/>
                <a:sym typeface="Josefin Sans"/>
              </a:rPr>
              <a:t>Operating systems were grouped into broader families, such as Windows, Android, and iOS, for easier analysis..</a:t>
            </a:r>
            <a:endParaRPr b="0" i="0" sz="15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500"/>
              <a:buFont typeface="Arial"/>
              <a:buNone/>
            </a:pPr>
            <a:r>
              <a:t/>
            </a:r>
            <a:endParaRPr b="0" i="0" sz="1500" u="none" cap="none" strike="noStrike">
              <a:solidFill>
                <a:schemeClr val="lt1"/>
              </a:solidFill>
              <a:latin typeface="Josefin Sans"/>
              <a:ea typeface="Josefin Sans"/>
              <a:cs typeface="Josefin Sans"/>
              <a:sym typeface="Josefin Sans"/>
            </a:endParaRPr>
          </a:p>
        </p:txBody>
      </p:sp>
      <p:pic>
        <p:nvPicPr>
          <p:cNvPr id="236" name="Google Shape;236;p39"/>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
        <p:nvSpPr>
          <p:cNvPr id="237" name="Google Shape;237;p39"/>
          <p:cNvSpPr/>
          <p:nvPr/>
        </p:nvSpPr>
        <p:spPr>
          <a:xfrm>
            <a:off x="5057375" y="267797"/>
            <a:ext cx="712314" cy="596376"/>
          </a:xfrm>
          <a:prstGeom prst="flowChartMultidocumen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V1-V339</a:t>
            </a:r>
            <a:endParaRPr b="1" i="0" sz="800" u="none" cap="none" strike="noStrike">
              <a:solidFill>
                <a:srgbClr val="000000"/>
              </a:solidFill>
              <a:latin typeface="Josefin Sans"/>
              <a:ea typeface="Josefin Sans"/>
              <a:cs typeface="Josefin Sans"/>
              <a:sym typeface="Josefin Sans"/>
            </a:endParaRPr>
          </a:p>
        </p:txBody>
      </p:sp>
      <p:sp>
        <p:nvSpPr>
          <p:cNvPr id="238" name="Google Shape;238;p39"/>
          <p:cNvSpPr txBox="1"/>
          <p:nvPr/>
        </p:nvSpPr>
        <p:spPr>
          <a:xfrm>
            <a:off x="6297975" y="387025"/>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27 Features</a:t>
            </a:r>
            <a:endParaRPr b="1" i="0" sz="1000" u="none" cap="none" strike="noStrike">
              <a:solidFill>
                <a:schemeClr val="lt1"/>
              </a:solidFill>
              <a:latin typeface="Josefin Sans"/>
              <a:ea typeface="Josefin Sans"/>
              <a:cs typeface="Josefin Sans"/>
              <a:sym typeface="Josefin Sans"/>
            </a:endParaRPr>
          </a:p>
        </p:txBody>
      </p:sp>
      <p:cxnSp>
        <p:nvCxnSpPr>
          <p:cNvPr id="239" name="Google Shape;239;p39"/>
          <p:cNvCxnSpPr>
            <a:stCxn id="237" idx="3"/>
            <a:endCxn id="238" idx="1"/>
          </p:cNvCxnSpPr>
          <p:nvPr/>
        </p:nvCxnSpPr>
        <p:spPr>
          <a:xfrm flipH="1" rot="10800000">
            <a:off x="5769689" y="556385"/>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40" name="Google Shape;240;p39"/>
          <p:cNvSpPr/>
          <p:nvPr/>
        </p:nvSpPr>
        <p:spPr>
          <a:xfrm>
            <a:off x="5057363" y="954422"/>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0" lang="en" sz="700" u="none" cap="none" strike="noStrike">
                <a:solidFill>
                  <a:srgbClr val="000000"/>
                </a:solidFill>
                <a:latin typeface="Josefin Sans"/>
                <a:ea typeface="Josefin Sans"/>
                <a:cs typeface="Josefin Sans"/>
                <a:sym typeface="Josefin Sans"/>
              </a:rPr>
              <a:t>id_1-id_38</a:t>
            </a:r>
            <a:endParaRPr b="1" i="0" sz="700" u="none" cap="none" strike="noStrike">
              <a:solidFill>
                <a:srgbClr val="000000"/>
              </a:solidFill>
              <a:latin typeface="Josefin Sans"/>
              <a:ea typeface="Josefin Sans"/>
              <a:cs typeface="Josefin Sans"/>
              <a:sym typeface="Josefin Sans"/>
            </a:endParaRPr>
          </a:p>
        </p:txBody>
      </p:sp>
      <p:sp>
        <p:nvSpPr>
          <p:cNvPr id="241" name="Google Shape;241;p39"/>
          <p:cNvSpPr txBox="1"/>
          <p:nvPr/>
        </p:nvSpPr>
        <p:spPr>
          <a:xfrm>
            <a:off x="6297963" y="1073650"/>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21 Features</a:t>
            </a:r>
            <a:endParaRPr b="1" i="0" sz="1000" u="none" cap="none" strike="noStrike">
              <a:solidFill>
                <a:schemeClr val="lt1"/>
              </a:solidFill>
              <a:latin typeface="Josefin Sans"/>
              <a:ea typeface="Josefin Sans"/>
              <a:cs typeface="Josefin Sans"/>
              <a:sym typeface="Josefin Sans"/>
            </a:endParaRPr>
          </a:p>
        </p:txBody>
      </p:sp>
      <p:cxnSp>
        <p:nvCxnSpPr>
          <p:cNvPr id="242" name="Google Shape;242;p39"/>
          <p:cNvCxnSpPr>
            <a:stCxn id="240" idx="3"/>
            <a:endCxn id="241" idx="1"/>
          </p:cNvCxnSpPr>
          <p:nvPr/>
        </p:nvCxnSpPr>
        <p:spPr>
          <a:xfrm flipH="1" rot="10800000">
            <a:off x="5769677" y="1243010"/>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43" name="Google Shape;243;p39"/>
          <p:cNvSpPr/>
          <p:nvPr/>
        </p:nvSpPr>
        <p:spPr>
          <a:xfrm>
            <a:off x="5057375" y="1641047"/>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M1-M9</a:t>
            </a:r>
            <a:endParaRPr b="1" i="0" sz="800" u="none" cap="none" strike="noStrike">
              <a:solidFill>
                <a:srgbClr val="000000"/>
              </a:solidFill>
              <a:latin typeface="Josefin Sans"/>
              <a:ea typeface="Josefin Sans"/>
              <a:cs typeface="Josefin Sans"/>
              <a:sym typeface="Josefin Sans"/>
            </a:endParaRPr>
          </a:p>
        </p:txBody>
      </p:sp>
      <p:sp>
        <p:nvSpPr>
          <p:cNvPr id="244" name="Google Shape;244;p39"/>
          <p:cNvSpPr txBox="1"/>
          <p:nvPr/>
        </p:nvSpPr>
        <p:spPr>
          <a:xfrm>
            <a:off x="6297975" y="1760275"/>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10 Features</a:t>
            </a:r>
            <a:endParaRPr b="1" i="0" sz="1000" u="none" cap="none" strike="noStrike">
              <a:solidFill>
                <a:schemeClr val="lt1"/>
              </a:solidFill>
              <a:latin typeface="Josefin Sans"/>
              <a:ea typeface="Josefin Sans"/>
              <a:cs typeface="Josefin Sans"/>
              <a:sym typeface="Josefin Sans"/>
            </a:endParaRPr>
          </a:p>
        </p:txBody>
      </p:sp>
      <p:cxnSp>
        <p:nvCxnSpPr>
          <p:cNvPr id="245" name="Google Shape;245;p39"/>
          <p:cNvCxnSpPr>
            <a:stCxn id="243" idx="3"/>
            <a:endCxn id="244" idx="1"/>
          </p:cNvCxnSpPr>
          <p:nvPr/>
        </p:nvCxnSpPr>
        <p:spPr>
          <a:xfrm flipH="1" rot="10800000">
            <a:off x="5769689" y="1929635"/>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46" name="Google Shape;246;p39"/>
          <p:cNvSpPr/>
          <p:nvPr/>
        </p:nvSpPr>
        <p:spPr>
          <a:xfrm>
            <a:off x="5057375" y="2354997"/>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D1-D15</a:t>
            </a:r>
            <a:endParaRPr b="1" i="0" sz="800" u="none" cap="none" strike="noStrike">
              <a:solidFill>
                <a:srgbClr val="000000"/>
              </a:solidFill>
              <a:latin typeface="Josefin Sans"/>
              <a:ea typeface="Josefin Sans"/>
              <a:cs typeface="Josefin Sans"/>
              <a:sym typeface="Josefin Sans"/>
            </a:endParaRPr>
          </a:p>
        </p:txBody>
      </p:sp>
      <p:sp>
        <p:nvSpPr>
          <p:cNvPr id="247" name="Google Shape;247;p39"/>
          <p:cNvSpPr txBox="1"/>
          <p:nvPr/>
        </p:nvSpPr>
        <p:spPr>
          <a:xfrm>
            <a:off x="6297975" y="2474225"/>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14 Features</a:t>
            </a:r>
            <a:endParaRPr b="1" i="0" sz="1000" u="none" cap="none" strike="noStrike">
              <a:solidFill>
                <a:schemeClr val="lt1"/>
              </a:solidFill>
              <a:latin typeface="Josefin Sans"/>
              <a:ea typeface="Josefin Sans"/>
              <a:cs typeface="Josefin Sans"/>
              <a:sym typeface="Josefin Sans"/>
            </a:endParaRPr>
          </a:p>
        </p:txBody>
      </p:sp>
      <p:cxnSp>
        <p:nvCxnSpPr>
          <p:cNvPr id="248" name="Google Shape;248;p39"/>
          <p:cNvCxnSpPr>
            <a:stCxn id="246" idx="3"/>
            <a:endCxn id="247" idx="1"/>
          </p:cNvCxnSpPr>
          <p:nvPr/>
        </p:nvCxnSpPr>
        <p:spPr>
          <a:xfrm flipH="1" rot="10800000">
            <a:off x="5769689" y="2643585"/>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49" name="Google Shape;249;p39"/>
          <p:cNvSpPr/>
          <p:nvPr/>
        </p:nvSpPr>
        <p:spPr>
          <a:xfrm>
            <a:off x="5057375" y="3103747"/>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Card-1 - Card-6</a:t>
            </a:r>
            <a:endParaRPr b="1" i="0" sz="800" u="none" cap="none" strike="noStrike">
              <a:solidFill>
                <a:srgbClr val="000000"/>
              </a:solidFill>
              <a:latin typeface="Josefin Sans"/>
              <a:ea typeface="Josefin Sans"/>
              <a:cs typeface="Josefin Sans"/>
              <a:sym typeface="Josefin Sans"/>
            </a:endParaRPr>
          </a:p>
        </p:txBody>
      </p:sp>
      <p:sp>
        <p:nvSpPr>
          <p:cNvPr id="250" name="Google Shape;250;p39"/>
          <p:cNvSpPr txBox="1"/>
          <p:nvPr/>
        </p:nvSpPr>
        <p:spPr>
          <a:xfrm>
            <a:off x="6297975" y="3222975"/>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10 Features</a:t>
            </a:r>
            <a:endParaRPr b="1" i="0" sz="1000" u="none" cap="none" strike="noStrike">
              <a:solidFill>
                <a:schemeClr val="lt1"/>
              </a:solidFill>
              <a:latin typeface="Josefin Sans"/>
              <a:ea typeface="Josefin Sans"/>
              <a:cs typeface="Josefin Sans"/>
              <a:sym typeface="Josefin Sans"/>
            </a:endParaRPr>
          </a:p>
        </p:txBody>
      </p:sp>
      <p:cxnSp>
        <p:nvCxnSpPr>
          <p:cNvPr id="251" name="Google Shape;251;p39"/>
          <p:cNvCxnSpPr>
            <a:stCxn id="249" idx="3"/>
            <a:endCxn id="250" idx="1"/>
          </p:cNvCxnSpPr>
          <p:nvPr/>
        </p:nvCxnSpPr>
        <p:spPr>
          <a:xfrm flipH="1" rot="10800000">
            <a:off x="5769689" y="3392335"/>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52" name="Google Shape;252;p39"/>
          <p:cNvSpPr/>
          <p:nvPr/>
        </p:nvSpPr>
        <p:spPr>
          <a:xfrm>
            <a:off x="5057363" y="3790372"/>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C1-C14</a:t>
            </a:r>
            <a:endParaRPr b="1" i="0" sz="800" u="none" cap="none" strike="noStrike">
              <a:solidFill>
                <a:srgbClr val="000000"/>
              </a:solidFill>
              <a:latin typeface="Josefin Sans"/>
              <a:ea typeface="Josefin Sans"/>
              <a:cs typeface="Josefin Sans"/>
              <a:sym typeface="Josefin Sans"/>
            </a:endParaRPr>
          </a:p>
        </p:txBody>
      </p:sp>
      <p:sp>
        <p:nvSpPr>
          <p:cNvPr id="253" name="Google Shape;253;p39"/>
          <p:cNvSpPr txBox="1"/>
          <p:nvPr/>
        </p:nvSpPr>
        <p:spPr>
          <a:xfrm>
            <a:off x="6297963" y="3909600"/>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14 Features</a:t>
            </a:r>
            <a:endParaRPr b="1" i="0" sz="1000" u="none" cap="none" strike="noStrike">
              <a:solidFill>
                <a:schemeClr val="lt1"/>
              </a:solidFill>
              <a:latin typeface="Josefin Sans"/>
              <a:ea typeface="Josefin Sans"/>
              <a:cs typeface="Josefin Sans"/>
              <a:sym typeface="Josefin Sans"/>
            </a:endParaRPr>
          </a:p>
        </p:txBody>
      </p:sp>
      <p:cxnSp>
        <p:nvCxnSpPr>
          <p:cNvPr id="254" name="Google Shape;254;p39"/>
          <p:cNvCxnSpPr>
            <a:stCxn id="252" idx="3"/>
            <a:endCxn id="253" idx="1"/>
          </p:cNvCxnSpPr>
          <p:nvPr/>
        </p:nvCxnSpPr>
        <p:spPr>
          <a:xfrm flipH="1" rot="10800000">
            <a:off x="5769677" y="4078960"/>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55" name="Google Shape;255;p39"/>
          <p:cNvSpPr/>
          <p:nvPr/>
        </p:nvSpPr>
        <p:spPr>
          <a:xfrm>
            <a:off x="5057375" y="4476997"/>
            <a:ext cx="712314" cy="596376"/>
          </a:xfrm>
          <a:prstGeom prst="flowChartMultidocument">
            <a:avLst/>
          </a:prstGeom>
          <a:solidFill>
            <a:srgbClr val="9DCE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others</a:t>
            </a:r>
            <a:endParaRPr b="1" i="0" sz="800" u="none" cap="none" strike="noStrike">
              <a:solidFill>
                <a:srgbClr val="000000"/>
              </a:solidFill>
              <a:latin typeface="Josefin Sans"/>
              <a:ea typeface="Josefin Sans"/>
              <a:cs typeface="Josefin Sans"/>
              <a:sym typeface="Josefin Sans"/>
            </a:endParaRPr>
          </a:p>
        </p:txBody>
      </p:sp>
      <p:sp>
        <p:nvSpPr>
          <p:cNvPr id="256" name="Google Shape;256;p39"/>
          <p:cNvSpPr txBox="1"/>
          <p:nvPr/>
        </p:nvSpPr>
        <p:spPr>
          <a:xfrm>
            <a:off x="6297975" y="4596225"/>
            <a:ext cx="911100" cy="3387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Josefin Sans"/>
                <a:ea typeface="Josefin Sans"/>
                <a:cs typeface="Josefin Sans"/>
                <a:sym typeface="Josefin Sans"/>
              </a:rPr>
              <a:t>33 Features</a:t>
            </a:r>
            <a:endParaRPr b="1" i="0" sz="1000" u="none" cap="none" strike="noStrike">
              <a:solidFill>
                <a:schemeClr val="lt1"/>
              </a:solidFill>
              <a:latin typeface="Josefin Sans"/>
              <a:ea typeface="Josefin Sans"/>
              <a:cs typeface="Josefin Sans"/>
              <a:sym typeface="Josefin Sans"/>
            </a:endParaRPr>
          </a:p>
        </p:txBody>
      </p:sp>
      <p:cxnSp>
        <p:nvCxnSpPr>
          <p:cNvPr id="257" name="Google Shape;257;p39"/>
          <p:cNvCxnSpPr>
            <a:stCxn id="255" idx="3"/>
            <a:endCxn id="256" idx="1"/>
          </p:cNvCxnSpPr>
          <p:nvPr/>
        </p:nvCxnSpPr>
        <p:spPr>
          <a:xfrm flipH="1" rot="10800000">
            <a:off x="5769689" y="4765585"/>
            <a:ext cx="528300" cy="9600"/>
          </a:xfrm>
          <a:prstGeom prst="straightConnector1">
            <a:avLst/>
          </a:prstGeom>
          <a:noFill/>
          <a:ln cap="flat" cmpd="sng" w="19050">
            <a:solidFill>
              <a:srgbClr val="285E89"/>
            </a:solidFill>
            <a:prstDash val="solid"/>
            <a:round/>
            <a:headEnd len="sm" w="sm" type="none"/>
            <a:tailEnd len="med" w="med" type="triangle"/>
          </a:ln>
        </p:spPr>
      </p:cxnSp>
      <p:sp>
        <p:nvSpPr>
          <p:cNvPr id="258" name="Google Shape;258;p39"/>
          <p:cNvSpPr/>
          <p:nvPr/>
        </p:nvSpPr>
        <p:spPr>
          <a:xfrm>
            <a:off x="4904975" y="5724347"/>
            <a:ext cx="712314" cy="59637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Josefin Sans"/>
                <a:ea typeface="Josefin Sans"/>
                <a:cs typeface="Josefin Sans"/>
                <a:sym typeface="Josefin Sans"/>
              </a:rPr>
              <a:t>M1-M9</a:t>
            </a:r>
            <a:endParaRPr b="1" i="0" sz="800" u="none" cap="none" strike="noStrike">
              <a:solidFill>
                <a:srgbClr val="000000"/>
              </a:solidFill>
              <a:latin typeface="Josefin Sans"/>
              <a:ea typeface="Josefin Sans"/>
              <a:cs typeface="Josefin Sans"/>
              <a:sym typeface="Josefin Sans"/>
            </a:endParaRPr>
          </a:p>
        </p:txBody>
      </p:sp>
      <p:sp>
        <p:nvSpPr>
          <p:cNvPr id="259" name="Google Shape;259;p39"/>
          <p:cNvSpPr txBox="1"/>
          <p:nvPr/>
        </p:nvSpPr>
        <p:spPr>
          <a:xfrm>
            <a:off x="6592950" y="5853175"/>
            <a:ext cx="911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Josefin Sans"/>
                <a:ea typeface="Josefin Sans"/>
                <a:cs typeface="Josefin Sans"/>
                <a:sym typeface="Josefin Sans"/>
              </a:rPr>
              <a:t>27 Features</a:t>
            </a:r>
            <a:endParaRPr b="0" i="0" sz="1000" u="none" cap="none" strike="noStrike">
              <a:solidFill>
                <a:schemeClr val="lt1"/>
              </a:solidFill>
              <a:latin typeface="Josefin Sans"/>
              <a:ea typeface="Josefin Sans"/>
              <a:cs typeface="Josefin Sans"/>
              <a:sym typeface="Josefin Sans"/>
            </a:endParaRPr>
          </a:p>
        </p:txBody>
      </p:sp>
      <p:cxnSp>
        <p:nvCxnSpPr>
          <p:cNvPr id="260" name="Google Shape;260;p39"/>
          <p:cNvCxnSpPr>
            <a:stCxn id="258" idx="3"/>
            <a:endCxn id="259" idx="1"/>
          </p:cNvCxnSpPr>
          <p:nvPr/>
        </p:nvCxnSpPr>
        <p:spPr>
          <a:xfrm>
            <a:off x="5617289" y="6022535"/>
            <a:ext cx="975600" cy="0"/>
          </a:xfrm>
          <a:prstGeom prst="straightConnector1">
            <a:avLst/>
          </a:prstGeom>
          <a:noFill/>
          <a:ln cap="flat" cmpd="sng" w="9525">
            <a:solidFill>
              <a:schemeClr val="dk2"/>
            </a:solidFill>
            <a:prstDash val="solid"/>
            <a:round/>
            <a:headEnd len="sm" w="sm" type="none"/>
            <a:tailEnd len="med" w="med" type="triangle"/>
          </a:ln>
        </p:spPr>
      </p:cxnSp>
      <p:sp>
        <p:nvSpPr>
          <p:cNvPr id="261" name="Google Shape;261;p39"/>
          <p:cNvSpPr/>
          <p:nvPr/>
        </p:nvSpPr>
        <p:spPr>
          <a:xfrm>
            <a:off x="7189300" y="530075"/>
            <a:ext cx="422400" cy="4245000"/>
          </a:xfrm>
          <a:prstGeom prst="rightBrace">
            <a:avLst>
              <a:gd fmla="val 50000" name="adj1"/>
              <a:gd fmla="val 50000" name="adj2"/>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62" name="Google Shape;262;p39"/>
          <p:cNvSpPr/>
          <p:nvPr/>
        </p:nvSpPr>
        <p:spPr>
          <a:xfrm>
            <a:off x="8072488" y="2221859"/>
            <a:ext cx="989496" cy="84342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Josefin Sans"/>
                <a:ea typeface="Josefin Sans"/>
                <a:cs typeface="Josefin Sans"/>
                <a:sym typeface="Josefin Sans"/>
              </a:rPr>
              <a:t>139 Features</a:t>
            </a:r>
            <a:endParaRPr b="1" i="0" sz="1200" u="none" cap="none" strike="noStrike">
              <a:solidFill>
                <a:srgbClr val="000000"/>
              </a:solidFill>
              <a:latin typeface="Josefin Sans"/>
              <a:ea typeface="Josefin Sans"/>
              <a:cs typeface="Josefin Sans"/>
              <a:sym typeface="Josefin Sans"/>
            </a:endParaRPr>
          </a:p>
        </p:txBody>
      </p:sp>
      <p:cxnSp>
        <p:nvCxnSpPr>
          <p:cNvPr id="263" name="Google Shape;263;p39"/>
          <p:cNvCxnSpPr>
            <a:stCxn id="261" idx="1"/>
            <a:endCxn id="262" idx="1"/>
          </p:cNvCxnSpPr>
          <p:nvPr/>
        </p:nvCxnSpPr>
        <p:spPr>
          <a:xfrm flipH="1" rot="10800000">
            <a:off x="7611700" y="2643575"/>
            <a:ext cx="460800" cy="9000"/>
          </a:xfrm>
          <a:prstGeom prst="straightConnector1">
            <a:avLst/>
          </a:prstGeom>
          <a:noFill/>
          <a:ln cap="flat" cmpd="sng" w="28575">
            <a:solidFill>
              <a:srgbClr val="666666"/>
            </a:solidFill>
            <a:prstDash val="solid"/>
            <a:round/>
            <a:headEnd len="sm" w="sm" type="none"/>
            <a:tailEnd len="med" w="med" type="triangle"/>
          </a:ln>
        </p:spPr>
      </p:cxnSp>
      <p:pic>
        <p:nvPicPr>
          <p:cNvPr id="264" name="Google Shape;264;p39"/>
          <p:cNvPicPr preferRelativeResize="0"/>
          <p:nvPr/>
        </p:nvPicPr>
        <p:blipFill rotWithShape="1">
          <a:blip r:embed="rId4">
            <a:alphaModFix/>
          </a:blip>
          <a:srcRect b="0" l="0" r="0" t="0"/>
          <a:stretch/>
        </p:blipFill>
        <p:spPr>
          <a:xfrm>
            <a:off x="256950" y="4638700"/>
            <a:ext cx="4039649" cy="39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sp>
        <p:nvSpPr>
          <p:cNvPr id="269" name="Google Shape;269;p40"/>
          <p:cNvSpPr txBox="1"/>
          <p:nvPr>
            <p:ph idx="4294967295" type="title"/>
          </p:nvPr>
        </p:nvSpPr>
        <p:spPr>
          <a:xfrm>
            <a:off x="271375" y="-52575"/>
            <a:ext cx="19137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990"/>
              <a:buNone/>
            </a:pPr>
            <a:r>
              <a:rPr b="1" lang="en" sz="2500">
                <a:solidFill>
                  <a:schemeClr val="dk2"/>
                </a:solidFill>
                <a:latin typeface="Josefin Sans"/>
                <a:ea typeface="Josefin Sans"/>
                <a:cs typeface="Josefin Sans"/>
                <a:sym typeface="Josefin Sans"/>
              </a:rPr>
              <a:t>Modelling</a:t>
            </a:r>
            <a:endParaRPr b="1" sz="2500">
              <a:solidFill>
                <a:schemeClr val="dk2"/>
              </a:solidFill>
              <a:latin typeface="Josefin Sans"/>
              <a:ea typeface="Josefin Sans"/>
              <a:cs typeface="Josefin Sans"/>
              <a:sym typeface="Josefin Sans"/>
            </a:endParaRPr>
          </a:p>
        </p:txBody>
      </p:sp>
      <p:sp>
        <p:nvSpPr>
          <p:cNvPr id="270" name="Google Shape;270;p40"/>
          <p:cNvSpPr txBox="1"/>
          <p:nvPr/>
        </p:nvSpPr>
        <p:spPr>
          <a:xfrm>
            <a:off x="750600" y="680925"/>
            <a:ext cx="7241700" cy="4267500"/>
          </a:xfrm>
          <a:prstGeom prst="rect">
            <a:avLst/>
          </a:prstGeom>
          <a:solidFill>
            <a:srgbClr val="F3F3F3"/>
          </a:solidFill>
          <a:ln>
            <a:noFill/>
          </a:ln>
        </p:spPr>
        <p:txBody>
          <a:bodyPr anchorCtr="0" anchor="t" bIns="91425" lIns="91425" spcFirstLastPara="1" rIns="91425" wrap="square" tIns="91425">
            <a:noAutofit/>
          </a:bodyPr>
          <a:lstStyle/>
          <a:p>
            <a:pPr indent="0" lvl="0" marL="457200" marR="0" rtl="0" algn="l">
              <a:lnSpc>
                <a:spcPct val="100000"/>
              </a:lnSpc>
              <a:spcBef>
                <a:spcPts val="1000"/>
              </a:spcBef>
              <a:spcAft>
                <a:spcPts val="0"/>
              </a:spcAft>
              <a:buClr>
                <a:srgbClr val="000000"/>
              </a:buClr>
              <a:buSzPts val="400"/>
              <a:buFont typeface="Arial"/>
              <a:buNone/>
            </a:pPr>
            <a:r>
              <a:t/>
            </a:r>
            <a:endParaRPr b="1" i="0" sz="400" u="none" cap="none" strike="noStrike">
              <a:solidFill>
                <a:srgbClr val="000000"/>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500"/>
              <a:buFont typeface="Arial"/>
              <a:buNone/>
            </a:pPr>
            <a:r>
              <a:t/>
            </a:r>
            <a:endParaRPr b="0" i="0" sz="1500" u="none" cap="none" strike="noStrike">
              <a:solidFill>
                <a:srgbClr val="000000"/>
              </a:solidFill>
              <a:latin typeface="Josefin Sans"/>
              <a:ea typeface="Josefin Sans"/>
              <a:cs typeface="Josefin Sans"/>
              <a:sym typeface="Josefin Sans"/>
            </a:endParaRPr>
          </a:p>
        </p:txBody>
      </p:sp>
      <p:sp>
        <p:nvSpPr>
          <p:cNvPr id="271" name="Google Shape;271;p40"/>
          <p:cNvSpPr/>
          <p:nvPr/>
        </p:nvSpPr>
        <p:spPr>
          <a:xfrm>
            <a:off x="3982788" y="2966136"/>
            <a:ext cx="777300" cy="777300"/>
          </a:xfrm>
          <a:prstGeom prst="ellipse">
            <a:avLst/>
          </a:prstGeom>
          <a:solidFill>
            <a:srgbClr val="9DCE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1A4568"/>
                </a:solidFill>
                <a:latin typeface="Josefin Sans"/>
                <a:ea typeface="Josefin Sans"/>
                <a:cs typeface="Josefin Sans"/>
                <a:sym typeface="Josefin Sans"/>
              </a:rPr>
              <a:t>3</a:t>
            </a:r>
            <a:endParaRPr b="1" i="0" sz="2400" u="none" cap="none" strike="noStrike">
              <a:solidFill>
                <a:srgbClr val="1A4568"/>
              </a:solidFill>
              <a:latin typeface="Josefin Sans"/>
              <a:ea typeface="Josefin Sans"/>
              <a:cs typeface="Josefin Sans"/>
              <a:sym typeface="Josefin Sans"/>
            </a:endParaRPr>
          </a:p>
        </p:txBody>
      </p:sp>
      <p:sp>
        <p:nvSpPr>
          <p:cNvPr id="272" name="Google Shape;272;p40"/>
          <p:cNvSpPr/>
          <p:nvPr/>
        </p:nvSpPr>
        <p:spPr>
          <a:xfrm>
            <a:off x="3982788" y="1809462"/>
            <a:ext cx="777300" cy="777300"/>
          </a:xfrm>
          <a:prstGeom prst="ellipse">
            <a:avLst/>
          </a:prstGeom>
          <a:solidFill>
            <a:srgbClr val="9DCE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1A4568"/>
                </a:solidFill>
                <a:latin typeface="Josefin Sans"/>
                <a:ea typeface="Josefin Sans"/>
                <a:cs typeface="Josefin Sans"/>
                <a:sym typeface="Josefin Sans"/>
              </a:rPr>
              <a:t>2</a:t>
            </a:r>
            <a:endParaRPr b="1" i="0" sz="2400" u="none" cap="none" strike="noStrike">
              <a:solidFill>
                <a:srgbClr val="1A4568"/>
              </a:solidFill>
              <a:latin typeface="Josefin Sans"/>
              <a:ea typeface="Josefin Sans"/>
              <a:cs typeface="Josefin Sans"/>
              <a:sym typeface="Josefin Sans"/>
            </a:endParaRPr>
          </a:p>
        </p:txBody>
      </p:sp>
      <p:sp>
        <p:nvSpPr>
          <p:cNvPr id="273" name="Google Shape;273;p40"/>
          <p:cNvSpPr/>
          <p:nvPr/>
        </p:nvSpPr>
        <p:spPr>
          <a:xfrm>
            <a:off x="3982788" y="4122802"/>
            <a:ext cx="777300" cy="777300"/>
          </a:xfrm>
          <a:prstGeom prst="ellipse">
            <a:avLst/>
          </a:prstGeom>
          <a:solidFill>
            <a:srgbClr val="9DCE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1A4568"/>
                </a:solidFill>
                <a:latin typeface="Josefin Sans"/>
                <a:ea typeface="Josefin Sans"/>
                <a:cs typeface="Josefin Sans"/>
                <a:sym typeface="Josefin Sans"/>
              </a:rPr>
              <a:t>4</a:t>
            </a:r>
            <a:endParaRPr b="1" i="0" sz="2400" u="none" cap="none" strike="noStrike">
              <a:solidFill>
                <a:srgbClr val="1A4568"/>
              </a:solidFill>
              <a:latin typeface="Josefin Sans"/>
              <a:ea typeface="Josefin Sans"/>
              <a:cs typeface="Josefin Sans"/>
              <a:sym typeface="Josefin Sans"/>
            </a:endParaRPr>
          </a:p>
        </p:txBody>
      </p:sp>
      <p:sp>
        <p:nvSpPr>
          <p:cNvPr id="274" name="Google Shape;274;p40"/>
          <p:cNvSpPr/>
          <p:nvPr/>
        </p:nvSpPr>
        <p:spPr>
          <a:xfrm>
            <a:off x="3982788" y="624949"/>
            <a:ext cx="777300" cy="777300"/>
          </a:xfrm>
          <a:prstGeom prst="ellipse">
            <a:avLst/>
          </a:prstGeom>
          <a:solidFill>
            <a:srgbClr val="9DCE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1A4568"/>
                </a:solidFill>
                <a:latin typeface="Josefin Sans"/>
                <a:ea typeface="Josefin Sans"/>
                <a:cs typeface="Josefin Sans"/>
                <a:sym typeface="Josefin Sans"/>
              </a:rPr>
              <a:t>1</a:t>
            </a:r>
            <a:endParaRPr b="1" i="0" sz="2400" u="none" cap="none" strike="noStrike">
              <a:solidFill>
                <a:srgbClr val="1A4568"/>
              </a:solidFill>
              <a:latin typeface="Josefin Sans"/>
              <a:ea typeface="Josefin Sans"/>
              <a:cs typeface="Josefin Sans"/>
              <a:sym typeface="Josefin Sans"/>
            </a:endParaRPr>
          </a:p>
        </p:txBody>
      </p:sp>
      <p:cxnSp>
        <p:nvCxnSpPr>
          <p:cNvPr id="275" name="Google Shape;275;p40"/>
          <p:cNvCxnSpPr>
            <a:stCxn id="274" idx="4"/>
            <a:endCxn id="272" idx="0"/>
          </p:cNvCxnSpPr>
          <p:nvPr/>
        </p:nvCxnSpPr>
        <p:spPr>
          <a:xfrm>
            <a:off x="4371438" y="1402249"/>
            <a:ext cx="0" cy="407100"/>
          </a:xfrm>
          <a:prstGeom prst="straightConnector1">
            <a:avLst/>
          </a:prstGeom>
          <a:noFill/>
          <a:ln cap="flat" cmpd="sng" w="28575">
            <a:solidFill>
              <a:srgbClr val="1A4568"/>
            </a:solidFill>
            <a:prstDash val="solid"/>
            <a:round/>
            <a:headEnd len="sm" w="sm" type="none"/>
            <a:tailEnd len="sm" w="sm" type="none"/>
          </a:ln>
        </p:spPr>
      </p:cxnSp>
      <p:cxnSp>
        <p:nvCxnSpPr>
          <p:cNvPr id="276" name="Google Shape;276;p40"/>
          <p:cNvCxnSpPr>
            <a:stCxn id="272" idx="4"/>
            <a:endCxn id="271" idx="0"/>
          </p:cNvCxnSpPr>
          <p:nvPr/>
        </p:nvCxnSpPr>
        <p:spPr>
          <a:xfrm>
            <a:off x="4371438" y="2586762"/>
            <a:ext cx="0" cy="379500"/>
          </a:xfrm>
          <a:prstGeom prst="straightConnector1">
            <a:avLst/>
          </a:prstGeom>
          <a:noFill/>
          <a:ln cap="flat" cmpd="sng" w="28575">
            <a:solidFill>
              <a:srgbClr val="285E89"/>
            </a:solidFill>
            <a:prstDash val="solid"/>
            <a:round/>
            <a:headEnd len="sm" w="sm" type="none"/>
            <a:tailEnd len="sm" w="sm" type="none"/>
          </a:ln>
        </p:spPr>
      </p:cxnSp>
      <p:cxnSp>
        <p:nvCxnSpPr>
          <p:cNvPr id="277" name="Google Shape;277;p40"/>
          <p:cNvCxnSpPr>
            <a:stCxn id="271" idx="4"/>
            <a:endCxn id="273" idx="0"/>
          </p:cNvCxnSpPr>
          <p:nvPr/>
        </p:nvCxnSpPr>
        <p:spPr>
          <a:xfrm>
            <a:off x="4371438" y="3743436"/>
            <a:ext cx="0" cy="379500"/>
          </a:xfrm>
          <a:prstGeom prst="straightConnector1">
            <a:avLst/>
          </a:prstGeom>
          <a:noFill/>
          <a:ln cap="flat" cmpd="sng" w="28575">
            <a:solidFill>
              <a:srgbClr val="285E89"/>
            </a:solidFill>
            <a:prstDash val="solid"/>
            <a:round/>
            <a:headEnd len="sm" w="sm" type="none"/>
            <a:tailEnd len="sm" w="sm" type="none"/>
          </a:ln>
        </p:spPr>
      </p:cxnSp>
      <p:sp>
        <p:nvSpPr>
          <p:cNvPr id="278" name="Google Shape;278;p40"/>
          <p:cNvSpPr txBox="1"/>
          <p:nvPr/>
        </p:nvSpPr>
        <p:spPr>
          <a:xfrm flipH="1">
            <a:off x="855875" y="4122800"/>
            <a:ext cx="3094200" cy="777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285E89"/>
                </a:solidFill>
                <a:latin typeface="Josefin Sans"/>
                <a:ea typeface="Josefin Sans"/>
                <a:cs typeface="Josefin Sans"/>
                <a:sym typeface="Josefin Sans"/>
              </a:rPr>
              <a:t>Uses depth-first approach and prunes trees backward which is different from traditional gradient boosting methods</a:t>
            </a:r>
            <a:endParaRPr b="0" i="0" sz="1200" u="none" cap="none" strike="noStrike">
              <a:solidFill>
                <a:srgbClr val="285E89"/>
              </a:solidFill>
              <a:latin typeface="Josefin Sans"/>
              <a:ea typeface="Josefin Sans"/>
              <a:cs typeface="Josefin Sans"/>
              <a:sym typeface="Josefin Sans"/>
            </a:endParaRPr>
          </a:p>
        </p:txBody>
      </p:sp>
      <p:sp>
        <p:nvSpPr>
          <p:cNvPr id="279" name="Google Shape;279;p40"/>
          <p:cNvSpPr txBox="1"/>
          <p:nvPr/>
        </p:nvSpPr>
        <p:spPr>
          <a:xfrm>
            <a:off x="1355675" y="3915875"/>
            <a:ext cx="2583600" cy="4533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600"/>
              <a:buFont typeface="Arial"/>
              <a:buNone/>
            </a:pPr>
            <a:r>
              <a:rPr b="1" i="0" lang="en" sz="1600" u="none" cap="none" strike="noStrike">
                <a:solidFill>
                  <a:srgbClr val="1A4568"/>
                </a:solidFill>
                <a:latin typeface="Josefin Sans"/>
                <a:ea typeface="Josefin Sans"/>
                <a:cs typeface="Josefin Sans"/>
                <a:sym typeface="Josefin Sans"/>
              </a:rPr>
              <a:t>XGBoost</a:t>
            </a:r>
            <a:endParaRPr b="1" i="0" sz="1600" u="none" cap="none" strike="noStrike">
              <a:solidFill>
                <a:srgbClr val="1A4568"/>
              </a:solidFill>
              <a:latin typeface="Josefin Sans"/>
              <a:ea typeface="Josefin Sans"/>
              <a:cs typeface="Josefin Sans"/>
              <a:sym typeface="Josefin Sans"/>
            </a:endParaRPr>
          </a:p>
        </p:txBody>
      </p:sp>
      <p:sp>
        <p:nvSpPr>
          <p:cNvPr id="280" name="Google Shape;280;p40"/>
          <p:cNvSpPr txBox="1"/>
          <p:nvPr/>
        </p:nvSpPr>
        <p:spPr>
          <a:xfrm flipH="1">
            <a:off x="885275" y="1969413"/>
            <a:ext cx="3035400" cy="864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285E89"/>
                </a:solidFill>
                <a:latin typeface="Josefin Sans"/>
                <a:ea typeface="Josefin Sans"/>
                <a:cs typeface="Josefin Sans"/>
                <a:sym typeface="Josefin Sans"/>
              </a:rPr>
              <a:t>A rule-based, non-linear model that captures feature interactions well, making it useful for detecting fraud patterns, but prone to overfitting. </a:t>
            </a:r>
            <a:endParaRPr b="0" i="0" sz="1200" u="none" cap="none" strike="noStrike">
              <a:solidFill>
                <a:srgbClr val="285E89"/>
              </a:solidFill>
              <a:latin typeface="Josefin Sans"/>
              <a:ea typeface="Josefin Sans"/>
              <a:cs typeface="Josefin Sans"/>
              <a:sym typeface="Josefin Sans"/>
            </a:endParaRPr>
          </a:p>
        </p:txBody>
      </p:sp>
      <p:sp>
        <p:nvSpPr>
          <p:cNvPr id="281" name="Google Shape;281;p40"/>
          <p:cNvSpPr txBox="1"/>
          <p:nvPr/>
        </p:nvSpPr>
        <p:spPr>
          <a:xfrm>
            <a:off x="1300275" y="1760600"/>
            <a:ext cx="2630100" cy="4533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600"/>
              <a:buFont typeface="Arial"/>
              <a:buNone/>
            </a:pPr>
            <a:r>
              <a:rPr b="1" i="0" lang="en" sz="1600" u="none" cap="none" strike="noStrike">
                <a:solidFill>
                  <a:srgbClr val="1A4568"/>
                </a:solidFill>
                <a:latin typeface="Josefin Sans"/>
                <a:ea typeface="Josefin Sans"/>
                <a:cs typeface="Josefin Sans"/>
                <a:sym typeface="Josefin Sans"/>
              </a:rPr>
              <a:t>Decision Tree</a:t>
            </a:r>
            <a:endParaRPr b="1" i="0" sz="1600" u="none" cap="none" strike="noStrike">
              <a:solidFill>
                <a:srgbClr val="1A4568"/>
              </a:solidFill>
              <a:latin typeface="Josefin Sans"/>
              <a:ea typeface="Josefin Sans"/>
              <a:cs typeface="Josefin Sans"/>
              <a:sym typeface="Josefin Sans"/>
            </a:endParaRPr>
          </a:p>
        </p:txBody>
      </p:sp>
      <p:sp>
        <p:nvSpPr>
          <p:cNvPr id="282" name="Google Shape;282;p40"/>
          <p:cNvSpPr txBox="1"/>
          <p:nvPr/>
        </p:nvSpPr>
        <p:spPr>
          <a:xfrm flipH="1">
            <a:off x="4803625" y="3138575"/>
            <a:ext cx="3035400" cy="7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85E89"/>
                </a:solidFill>
                <a:latin typeface="Josefin Sans"/>
                <a:ea typeface="Josefin Sans"/>
                <a:cs typeface="Josefin Sans"/>
                <a:sym typeface="Josefin Sans"/>
              </a:rPr>
              <a:t>Robust ensemble model, excellent for complex fraud patterns and imbalanced data.</a:t>
            </a:r>
            <a:endParaRPr b="0" i="0" sz="1200" u="none" cap="none" strike="noStrike">
              <a:solidFill>
                <a:srgbClr val="285E89"/>
              </a:solidFill>
              <a:latin typeface="Josefin Sans"/>
              <a:ea typeface="Josefin Sans"/>
              <a:cs typeface="Josefin Sans"/>
              <a:sym typeface="Josefin Sans"/>
            </a:endParaRPr>
          </a:p>
        </p:txBody>
      </p:sp>
      <p:sp>
        <p:nvSpPr>
          <p:cNvPr id="283" name="Google Shape;283;p40"/>
          <p:cNvSpPr txBox="1"/>
          <p:nvPr/>
        </p:nvSpPr>
        <p:spPr>
          <a:xfrm>
            <a:off x="4812525" y="2908175"/>
            <a:ext cx="2583600" cy="45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600"/>
              <a:buFont typeface="Arial"/>
              <a:buNone/>
            </a:pPr>
            <a:r>
              <a:rPr b="1" i="0" lang="en" sz="1600" u="none" cap="none" strike="noStrike">
                <a:solidFill>
                  <a:srgbClr val="1A4568"/>
                </a:solidFill>
                <a:latin typeface="Josefin Sans"/>
                <a:ea typeface="Josefin Sans"/>
                <a:cs typeface="Josefin Sans"/>
                <a:sym typeface="Josefin Sans"/>
              </a:rPr>
              <a:t>Random Forest</a:t>
            </a:r>
            <a:endParaRPr b="1" i="0" sz="1600" u="none" cap="none" strike="noStrike">
              <a:solidFill>
                <a:srgbClr val="1A4568"/>
              </a:solidFill>
              <a:latin typeface="Josefin Sans"/>
              <a:ea typeface="Josefin Sans"/>
              <a:cs typeface="Josefin Sans"/>
              <a:sym typeface="Josefin Sans"/>
            </a:endParaRPr>
          </a:p>
        </p:txBody>
      </p:sp>
      <p:sp>
        <p:nvSpPr>
          <p:cNvPr id="284" name="Google Shape;284;p40"/>
          <p:cNvSpPr txBox="1"/>
          <p:nvPr/>
        </p:nvSpPr>
        <p:spPr>
          <a:xfrm flipH="1">
            <a:off x="4793775" y="948475"/>
            <a:ext cx="2621100" cy="67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85E89"/>
                </a:solidFill>
                <a:latin typeface="Josefin Sans"/>
                <a:ea typeface="Josefin Sans"/>
                <a:cs typeface="Josefin Sans"/>
                <a:sym typeface="Josefin Sans"/>
              </a:rPr>
              <a:t>Effective for linear patterns but may struggle with non-linear fraud complexities.</a:t>
            </a:r>
            <a:endParaRPr b="0" i="0" sz="1200" u="none" cap="none" strike="noStrike">
              <a:solidFill>
                <a:srgbClr val="285E89"/>
              </a:solidFill>
              <a:latin typeface="Josefin Sans"/>
              <a:ea typeface="Josefin Sans"/>
              <a:cs typeface="Josefin Sans"/>
              <a:sym typeface="Josefin Sans"/>
            </a:endParaRPr>
          </a:p>
        </p:txBody>
      </p:sp>
      <p:sp>
        <p:nvSpPr>
          <p:cNvPr id="285" name="Google Shape;285;p40"/>
          <p:cNvSpPr txBox="1"/>
          <p:nvPr/>
        </p:nvSpPr>
        <p:spPr>
          <a:xfrm>
            <a:off x="4812525" y="680925"/>
            <a:ext cx="2583600" cy="453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600"/>
              <a:buFont typeface="Arial"/>
              <a:buNone/>
            </a:pPr>
            <a:r>
              <a:rPr b="1" i="0" lang="en" sz="1600" u="none" cap="none" strike="noStrike">
                <a:solidFill>
                  <a:srgbClr val="1A4568"/>
                </a:solidFill>
                <a:latin typeface="Josefin Sans"/>
                <a:ea typeface="Josefin Sans"/>
                <a:cs typeface="Josefin Sans"/>
                <a:sym typeface="Josefin Sans"/>
              </a:rPr>
              <a:t>Logistic Regression</a:t>
            </a:r>
            <a:endParaRPr b="1" i="0" sz="1600" u="none" cap="none" strike="noStrike">
              <a:solidFill>
                <a:srgbClr val="1A4568"/>
              </a:solidFill>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sp>
        <p:nvSpPr>
          <p:cNvPr id="290" name="Google Shape;290;p41"/>
          <p:cNvSpPr txBox="1"/>
          <p:nvPr>
            <p:ph idx="4294967295" type="title"/>
          </p:nvPr>
        </p:nvSpPr>
        <p:spPr>
          <a:xfrm>
            <a:off x="311700" y="159925"/>
            <a:ext cx="8520600" cy="40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dk2"/>
                </a:solidFill>
                <a:latin typeface="Josefin Sans"/>
                <a:ea typeface="Josefin Sans"/>
                <a:cs typeface="Josefin Sans"/>
                <a:sym typeface="Josefin Sans"/>
              </a:rPr>
              <a:t>Model Comparison</a:t>
            </a:r>
            <a:endParaRPr b="1" sz="2500">
              <a:solidFill>
                <a:schemeClr val="dk2"/>
              </a:solidFill>
              <a:latin typeface="Josefin Sans"/>
              <a:ea typeface="Josefin Sans"/>
              <a:cs typeface="Josefin Sans"/>
              <a:sym typeface="Josefin Sans"/>
            </a:endParaRPr>
          </a:p>
        </p:txBody>
      </p:sp>
      <p:pic>
        <p:nvPicPr>
          <p:cNvPr id="291" name="Google Shape;291;p41"/>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graphicFrame>
        <p:nvGraphicFramePr>
          <p:cNvPr id="292" name="Google Shape;292;p41"/>
          <p:cNvGraphicFramePr/>
          <p:nvPr/>
        </p:nvGraphicFramePr>
        <p:xfrm>
          <a:off x="577450" y="652175"/>
          <a:ext cx="3000000" cy="3000000"/>
        </p:xfrm>
        <a:graphic>
          <a:graphicData uri="http://schemas.openxmlformats.org/drawingml/2006/table">
            <a:tbl>
              <a:tblPr>
                <a:noFill/>
                <a:tableStyleId>{673C7BAD-88BC-492F-960F-7A054C805A20}</a:tableStyleId>
              </a:tblPr>
              <a:tblGrid>
                <a:gridCol w="1365750"/>
                <a:gridCol w="1624300"/>
                <a:gridCol w="1699750"/>
                <a:gridCol w="1706975"/>
                <a:gridCol w="1801775"/>
              </a:tblGrid>
              <a:tr h="40232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Josefin Sans"/>
                          <a:ea typeface="Josefin Sans"/>
                          <a:cs typeface="Josefin Sans"/>
                          <a:sym typeface="Josefin Sans"/>
                        </a:rPr>
                        <a:t>Metrics</a:t>
                      </a:r>
                      <a:endParaRPr sz="1200" u="none" cap="none" strike="noStrike">
                        <a:solidFill>
                          <a:schemeClr val="lt1"/>
                        </a:solidFill>
                        <a:latin typeface="Josefin Sans"/>
                        <a:ea typeface="Josefin Sans"/>
                        <a:cs typeface="Josefin Sans"/>
                        <a:sym typeface="Josefin Sans"/>
                      </a:endParaRPr>
                    </a:p>
                  </a:txBody>
                  <a:tcPr marT="91425" marB="91425" marR="91425" marL="91425">
                    <a:lnL cap="flat" cmpd="sng" w="9525">
                      <a:solidFill>
                        <a:srgbClr val="1A4568">
                          <a:alpha val="0"/>
                        </a:srgbClr>
                      </a:solidFill>
                      <a:prstDash val="solid"/>
                      <a:round/>
                      <a:headEnd len="sm" w="sm" type="none"/>
                      <a:tailEnd len="sm" w="sm" type="none"/>
                    </a:lnL>
                    <a:lnR cap="flat" cmpd="sng" w="9525">
                      <a:solidFill>
                        <a:srgbClr val="1A4568">
                          <a:alpha val="0"/>
                        </a:srgbClr>
                      </a:solidFill>
                      <a:prstDash val="solid"/>
                      <a:round/>
                      <a:headEnd len="sm" w="sm" type="none"/>
                      <a:tailEnd len="sm" w="sm" type="none"/>
                    </a:lnR>
                    <a:lnT cap="flat" cmpd="sng" w="9525">
                      <a:solidFill>
                        <a:srgbClr val="1A4568">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9DCED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chemeClr val="dk2"/>
                          </a:solidFill>
                          <a:latin typeface="Josefin Sans"/>
                          <a:ea typeface="Josefin Sans"/>
                          <a:cs typeface="Josefin Sans"/>
                          <a:sym typeface="Josefin Sans"/>
                        </a:rPr>
                        <a:t>Logistic Regression</a:t>
                      </a:r>
                      <a:endParaRPr b="1" sz="1200" u="none" cap="none" strike="noStrike">
                        <a:solidFill>
                          <a:schemeClr val="dk2"/>
                        </a:solidFill>
                        <a:latin typeface="Josefin Sans"/>
                        <a:ea typeface="Josefin Sans"/>
                        <a:cs typeface="Josefin Sans"/>
                        <a:sym typeface="Josefin Sans"/>
                      </a:endParaRPr>
                    </a:p>
                  </a:txBody>
                  <a:tcPr marT="91425" marB="91425" marR="91425" marL="91425">
                    <a:lnL cap="flat" cmpd="sng" w="9525">
                      <a:solidFill>
                        <a:srgbClr val="1A4568">
                          <a:alpha val="0"/>
                        </a:srgbClr>
                      </a:solidFill>
                      <a:prstDash val="solid"/>
                      <a:round/>
                      <a:headEnd len="sm" w="sm" type="none"/>
                      <a:tailEnd len="sm" w="sm" type="none"/>
                    </a:lnL>
                    <a:lnR cap="flat" cmpd="sng" w="9525">
                      <a:solidFill>
                        <a:srgbClr val="1A4568">
                          <a:alpha val="0"/>
                        </a:srgbClr>
                      </a:solidFill>
                      <a:prstDash val="solid"/>
                      <a:round/>
                      <a:headEnd len="sm" w="sm" type="none"/>
                      <a:tailEnd len="sm" w="sm" type="none"/>
                    </a:lnR>
                    <a:lnT cap="flat" cmpd="sng" w="9525">
                      <a:solidFill>
                        <a:srgbClr val="1A4568">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9DCED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1100" u="none" cap="none" strike="noStrike">
                          <a:solidFill>
                            <a:schemeClr val="dk2"/>
                          </a:solidFill>
                          <a:latin typeface="Josefin Sans"/>
                          <a:ea typeface="Josefin Sans"/>
                          <a:cs typeface="Josefin Sans"/>
                          <a:sym typeface="Josefin Sans"/>
                        </a:rPr>
                        <a:t>XGBoost</a:t>
                      </a:r>
                      <a:endParaRPr b="1" sz="1100" u="none" cap="none" strike="noStrike">
                        <a:solidFill>
                          <a:schemeClr val="dk2"/>
                        </a:solidFill>
                        <a:latin typeface="Josefin Sans"/>
                        <a:ea typeface="Josefin Sans"/>
                        <a:cs typeface="Josefin Sans"/>
                        <a:sym typeface="Josefin Sans"/>
                      </a:endParaRPr>
                    </a:p>
                  </a:txBody>
                  <a:tcPr marT="91425" marB="91425" marR="91425" marL="91425">
                    <a:lnL cap="flat" cmpd="sng" w="9525">
                      <a:solidFill>
                        <a:srgbClr val="1A4568">
                          <a:alpha val="0"/>
                        </a:srgbClr>
                      </a:solidFill>
                      <a:prstDash val="solid"/>
                      <a:round/>
                      <a:headEnd len="sm" w="sm" type="none"/>
                      <a:tailEnd len="sm" w="sm" type="none"/>
                    </a:lnL>
                    <a:lnR cap="flat" cmpd="sng" w="9525">
                      <a:solidFill>
                        <a:srgbClr val="1A4568">
                          <a:alpha val="0"/>
                        </a:srgbClr>
                      </a:solidFill>
                      <a:prstDash val="solid"/>
                      <a:round/>
                      <a:headEnd len="sm" w="sm" type="none"/>
                      <a:tailEnd len="sm" w="sm" type="none"/>
                    </a:lnR>
                    <a:lnT cap="flat" cmpd="sng" w="9525">
                      <a:solidFill>
                        <a:srgbClr val="1A4568">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9DCED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2"/>
                          </a:solidFill>
                          <a:latin typeface="Josefin Sans"/>
                          <a:ea typeface="Josefin Sans"/>
                          <a:cs typeface="Josefin Sans"/>
                          <a:sym typeface="Josefin Sans"/>
                        </a:rPr>
                        <a:t>Decision Tree</a:t>
                      </a:r>
                      <a:endParaRPr b="1" sz="1200" u="none" cap="none" strike="noStrike">
                        <a:solidFill>
                          <a:schemeClr val="dk2"/>
                        </a:solidFill>
                        <a:latin typeface="Josefin Sans"/>
                        <a:ea typeface="Josefin Sans"/>
                        <a:cs typeface="Josefin Sans"/>
                        <a:sym typeface="Josefin Sans"/>
                      </a:endParaRPr>
                    </a:p>
                  </a:txBody>
                  <a:tcPr marT="91425" marB="91425" marR="91425" marL="91425">
                    <a:lnL cap="flat" cmpd="sng" w="9525">
                      <a:solidFill>
                        <a:srgbClr val="1A4568">
                          <a:alpha val="0"/>
                        </a:srgbClr>
                      </a:solidFill>
                      <a:prstDash val="solid"/>
                      <a:round/>
                      <a:headEnd len="sm" w="sm" type="none"/>
                      <a:tailEnd len="sm" w="sm" type="none"/>
                    </a:lnL>
                    <a:lnR cap="flat" cmpd="sng" w="9525">
                      <a:solidFill>
                        <a:srgbClr val="1A4568">
                          <a:alpha val="0"/>
                        </a:srgbClr>
                      </a:solidFill>
                      <a:prstDash val="solid"/>
                      <a:round/>
                      <a:headEnd len="sm" w="sm" type="none"/>
                      <a:tailEnd len="sm" w="sm" type="none"/>
                    </a:lnR>
                    <a:lnT cap="flat" cmpd="sng" w="9525">
                      <a:solidFill>
                        <a:srgbClr val="1A4568">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9DCED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2"/>
                          </a:solidFill>
                          <a:latin typeface="Josefin Sans"/>
                          <a:ea typeface="Josefin Sans"/>
                          <a:cs typeface="Josefin Sans"/>
                          <a:sym typeface="Josefin Sans"/>
                        </a:rPr>
                        <a:t>Random Forest</a:t>
                      </a:r>
                      <a:endParaRPr b="1" sz="1200" u="none" cap="none" strike="noStrike">
                        <a:solidFill>
                          <a:schemeClr val="dk2"/>
                        </a:solidFill>
                        <a:latin typeface="Josefin Sans"/>
                        <a:ea typeface="Josefin Sans"/>
                        <a:cs typeface="Josefin Sans"/>
                        <a:sym typeface="Josefin Sans"/>
                      </a:endParaRPr>
                    </a:p>
                  </a:txBody>
                  <a:tcPr marT="91425" marB="91425" marR="91425" marL="91425">
                    <a:lnL cap="flat" cmpd="sng" w="9525">
                      <a:solidFill>
                        <a:srgbClr val="1A4568">
                          <a:alpha val="0"/>
                        </a:srgbClr>
                      </a:solidFill>
                      <a:prstDash val="solid"/>
                      <a:round/>
                      <a:headEnd len="sm" w="sm" type="none"/>
                      <a:tailEnd len="sm" w="sm" type="none"/>
                    </a:lnL>
                    <a:lnR cap="flat" cmpd="sng" w="9525">
                      <a:solidFill>
                        <a:srgbClr val="1A4568">
                          <a:alpha val="0"/>
                        </a:srgbClr>
                      </a:solidFill>
                      <a:prstDash val="solid"/>
                      <a:round/>
                      <a:headEnd len="sm" w="sm" type="none"/>
                      <a:tailEnd len="sm" w="sm" type="none"/>
                    </a:lnR>
                    <a:lnT cap="flat" cmpd="sng" w="9525">
                      <a:solidFill>
                        <a:srgbClr val="1A4568">
                          <a:alpha val="0"/>
                        </a:srgbClr>
                      </a:solidFill>
                      <a:prstDash val="solid"/>
                      <a:round/>
                      <a:headEnd len="sm" w="sm" type="none"/>
                      <a:tailEnd len="sm" w="sm" type="none"/>
                    </a:lnT>
                    <a:lnB cap="flat" cmpd="sng" w="9525">
                      <a:solidFill>
                        <a:schemeClr val="lt2"/>
                      </a:solidFill>
                      <a:prstDash val="solid"/>
                      <a:round/>
                      <a:headEnd len="sm" w="sm" type="none"/>
                      <a:tailEnd len="sm" w="sm" type="none"/>
                    </a:lnB>
                    <a:solidFill>
                      <a:srgbClr val="9DCEDF"/>
                    </a:solidFill>
                  </a:tcPr>
                </a:tc>
              </a:tr>
              <a:tr h="222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Josefin Sans"/>
                          <a:ea typeface="Josefin Sans"/>
                          <a:cs typeface="Josefin Sans"/>
                          <a:sym typeface="Josefin Sans"/>
                        </a:rPr>
                        <a:t>Precision</a:t>
                      </a:r>
                      <a:endParaRPr b="1" sz="1200" u="none" cap="none" strike="noStrike">
                        <a:solidFill>
                          <a:srgbClr val="FFFFFF"/>
                        </a:solidFill>
                        <a:latin typeface="Josefin Sans"/>
                        <a:ea typeface="Josefin Sans"/>
                        <a:cs typeface="Josefin Sans"/>
                        <a:sym typeface="Josefin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285E8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0.6881</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0.8963</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0.5205</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0.9508</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222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Josefin Sans"/>
                          <a:ea typeface="Josefin Sans"/>
                          <a:cs typeface="Josefin Sans"/>
                          <a:sym typeface="Josefin Sans"/>
                        </a:rPr>
                        <a:t>Recall</a:t>
                      </a:r>
                      <a:endParaRPr b="1" sz="1200" u="none" cap="none" strike="noStrike">
                        <a:solidFill>
                          <a:srgbClr val="FFFFFF"/>
                        </a:solidFill>
                        <a:latin typeface="Josefin Sans"/>
                        <a:ea typeface="Josefin Sans"/>
                        <a:cs typeface="Josefin Sans"/>
                        <a:sym typeface="Josefin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285E8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0.0544</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0.4892</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0.5829</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0.4394</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222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Josefin Sans"/>
                          <a:ea typeface="Josefin Sans"/>
                          <a:cs typeface="Josefin Sans"/>
                          <a:sym typeface="Josefin Sans"/>
                        </a:rPr>
                        <a:t>F1-Score</a:t>
                      </a:r>
                      <a:endParaRPr b="1" sz="1200" u="none" cap="none" strike="noStrike">
                        <a:solidFill>
                          <a:srgbClr val="FFFFFF"/>
                        </a:solidFill>
                        <a:latin typeface="Josefin Sans"/>
                        <a:ea typeface="Josefin Sans"/>
                        <a:cs typeface="Josefin Sans"/>
                        <a:sym typeface="Josefin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285E8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0.1009</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0.6330</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0.5499</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0.6010</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222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Josefin Sans"/>
                          <a:ea typeface="Josefin Sans"/>
                          <a:cs typeface="Josefin Sans"/>
                          <a:sym typeface="Josefin Sans"/>
                        </a:rPr>
                        <a:t>Accuracy</a:t>
                      </a:r>
                      <a:endParaRPr b="1" sz="1200" u="none" cap="none" strike="noStrike">
                        <a:solidFill>
                          <a:srgbClr val="FFFFFF"/>
                        </a:solidFill>
                        <a:latin typeface="Josefin Sans"/>
                        <a:ea typeface="Josefin Sans"/>
                        <a:cs typeface="Josefin Sans"/>
                        <a:sym typeface="Josefin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285E8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0.9660</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0.9801</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0.9666</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0.97.96</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r h="222200">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rgbClr val="FFFFFF"/>
                          </a:solidFill>
                          <a:latin typeface="Josefin Sans"/>
                          <a:ea typeface="Josefin Sans"/>
                          <a:cs typeface="Josefin Sans"/>
                          <a:sym typeface="Josefin Sans"/>
                        </a:rPr>
                        <a:t>AUC-ROC</a:t>
                      </a:r>
                      <a:endParaRPr b="1" sz="1200" u="none" cap="none" strike="noStrike">
                        <a:solidFill>
                          <a:srgbClr val="FFFFFF"/>
                        </a:solidFill>
                        <a:latin typeface="Josefin Sans"/>
                        <a:ea typeface="Josefin Sans"/>
                        <a:cs typeface="Josefin Sans"/>
                        <a:sym typeface="Josefin Sa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285E8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0.8200</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0.9430</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0.7817</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Josefin Sans"/>
                          <a:ea typeface="Josefin Sans"/>
                          <a:cs typeface="Josefin Sans"/>
                          <a:sym typeface="Josefin Sans"/>
                        </a:rPr>
                        <a:t>0.9407</a:t>
                      </a:r>
                      <a:endParaRPr sz="1200" u="none" cap="none" strike="noStrike">
                        <a:latin typeface="Josefin Sans"/>
                        <a:ea typeface="Josefin Sans"/>
                        <a:cs typeface="Josefin Sans"/>
                        <a:sym typeface="Josefin Sans"/>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FEFEF"/>
                    </a:solidFill>
                  </a:tcPr>
                </a:tc>
              </a:tr>
            </a:tbl>
          </a:graphicData>
        </a:graphic>
      </p:graphicFrame>
      <p:grpSp>
        <p:nvGrpSpPr>
          <p:cNvPr id="293" name="Google Shape;293;p41"/>
          <p:cNvGrpSpPr/>
          <p:nvPr/>
        </p:nvGrpSpPr>
        <p:grpSpPr>
          <a:xfrm>
            <a:off x="6827147" y="2965375"/>
            <a:ext cx="2131782" cy="2138918"/>
            <a:chOff x="3585319" y="1831699"/>
            <a:chExt cx="2174400" cy="2181679"/>
          </a:xfrm>
        </p:grpSpPr>
        <p:pic>
          <p:nvPicPr>
            <p:cNvPr id="294" name="Google Shape;294;p41"/>
            <p:cNvPicPr preferRelativeResize="0"/>
            <p:nvPr/>
          </p:nvPicPr>
          <p:blipFill rotWithShape="1">
            <a:blip r:embed="rId4">
              <a:alphaModFix/>
            </a:blip>
            <a:srcRect b="0" l="0" r="0" t="0"/>
            <a:stretch/>
          </p:blipFill>
          <p:spPr>
            <a:xfrm>
              <a:off x="3585323" y="1831699"/>
              <a:ext cx="1862454" cy="1917024"/>
            </a:xfrm>
            <a:prstGeom prst="rect">
              <a:avLst/>
            </a:prstGeom>
            <a:noFill/>
            <a:ln>
              <a:noFill/>
            </a:ln>
          </p:spPr>
        </p:pic>
        <p:sp>
          <p:nvSpPr>
            <p:cNvPr id="295" name="Google Shape;295;p41"/>
            <p:cNvSpPr txBox="1"/>
            <p:nvPr/>
          </p:nvSpPr>
          <p:spPr>
            <a:xfrm>
              <a:off x="3585319" y="3636578"/>
              <a:ext cx="2174400" cy="37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Roboto"/>
                  <a:ea typeface="Roboto"/>
                  <a:cs typeface="Roboto"/>
                  <a:sym typeface="Roboto"/>
                </a:rPr>
                <a:t>ROC for the Random Forest</a:t>
              </a:r>
              <a:endParaRPr b="0" i="0" sz="1200" u="none" cap="none" strike="noStrike">
                <a:solidFill>
                  <a:schemeClr val="dk2"/>
                </a:solidFill>
                <a:latin typeface="Roboto"/>
                <a:ea typeface="Roboto"/>
                <a:cs typeface="Roboto"/>
                <a:sym typeface="Roboto"/>
              </a:endParaRPr>
            </a:p>
          </p:txBody>
        </p:sp>
      </p:grpSp>
      <p:grpSp>
        <p:nvGrpSpPr>
          <p:cNvPr id="296" name="Google Shape;296;p41"/>
          <p:cNvGrpSpPr/>
          <p:nvPr/>
        </p:nvGrpSpPr>
        <p:grpSpPr>
          <a:xfrm>
            <a:off x="4663312" y="3072919"/>
            <a:ext cx="2131692" cy="2141440"/>
            <a:chOff x="2490371" y="2374675"/>
            <a:chExt cx="2526300" cy="2585031"/>
          </a:xfrm>
        </p:grpSpPr>
        <p:pic>
          <p:nvPicPr>
            <p:cNvPr id="297" name="Google Shape;297;p41"/>
            <p:cNvPicPr preferRelativeResize="0"/>
            <p:nvPr/>
          </p:nvPicPr>
          <p:blipFill rotWithShape="1">
            <a:blip r:embed="rId5">
              <a:alphaModFix/>
            </a:blip>
            <a:srcRect b="0" l="0" r="0" t="0"/>
            <a:stretch/>
          </p:blipFill>
          <p:spPr>
            <a:xfrm>
              <a:off x="2511749" y="2374675"/>
              <a:ext cx="2060250" cy="2120626"/>
            </a:xfrm>
            <a:prstGeom prst="rect">
              <a:avLst/>
            </a:prstGeom>
            <a:noFill/>
            <a:ln>
              <a:noFill/>
            </a:ln>
          </p:spPr>
        </p:pic>
        <p:sp>
          <p:nvSpPr>
            <p:cNvPr id="298" name="Google Shape;298;p41"/>
            <p:cNvSpPr txBox="1"/>
            <p:nvPr/>
          </p:nvSpPr>
          <p:spPr>
            <a:xfrm>
              <a:off x="2490371" y="4495306"/>
              <a:ext cx="2526300" cy="46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2"/>
                  </a:solidFill>
                  <a:latin typeface="Roboto"/>
                  <a:ea typeface="Roboto"/>
                  <a:cs typeface="Roboto"/>
                  <a:sym typeface="Roboto"/>
                </a:rPr>
                <a:t>ROC for the Decision Tree</a:t>
              </a:r>
              <a:endParaRPr b="0" i="0" sz="1300" u="none" cap="none" strike="noStrike">
                <a:solidFill>
                  <a:schemeClr val="dk2"/>
                </a:solidFill>
                <a:latin typeface="Roboto"/>
                <a:ea typeface="Roboto"/>
                <a:cs typeface="Roboto"/>
                <a:sym typeface="Roboto"/>
              </a:endParaRPr>
            </a:p>
          </p:txBody>
        </p:sp>
      </p:grpSp>
      <p:grpSp>
        <p:nvGrpSpPr>
          <p:cNvPr id="299" name="Google Shape;299;p41"/>
          <p:cNvGrpSpPr/>
          <p:nvPr/>
        </p:nvGrpSpPr>
        <p:grpSpPr>
          <a:xfrm>
            <a:off x="2644232" y="3089312"/>
            <a:ext cx="1937705" cy="2108651"/>
            <a:chOff x="2796345" y="3089312"/>
            <a:chExt cx="1937705" cy="2108651"/>
          </a:xfrm>
        </p:grpSpPr>
        <p:sp>
          <p:nvSpPr>
            <p:cNvPr id="300" name="Google Shape;300;p41"/>
            <p:cNvSpPr txBox="1"/>
            <p:nvPr/>
          </p:nvSpPr>
          <p:spPr>
            <a:xfrm>
              <a:off x="2796350" y="4828663"/>
              <a:ext cx="1937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Roboto"/>
                  <a:ea typeface="Roboto"/>
                  <a:cs typeface="Roboto"/>
                  <a:sym typeface="Roboto"/>
                </a:rPr>
                <a:t>ROC for the XGBoost</a:t>
              </a:r>
              <a:endParaRPr b="0" i="0" sz="1200" u="none" cap="none" strike="noStrike">
                <a:solidFill>
                  <a:schemeClr val="dk2"/>
                </a:solidFill>
                <a:latin typeface="Roboto"/>
                <a:ea typeface="Roboto"/>
                <a:cs typeface="Roboto"/>
                <a:sym typeface="Roboto"/>
              </a:endParaRPr>
            </a:p>
          </p:txBody>
        </p:sp>
        <p:pic>
          <p:nvPicPr>
            <p:cNvPr id="301" name="Google Shape;301;p41"/>
            <p:cNvPicPr preferRelativeResize="0"/>
            <p:nvPr/>
          </p:nvPicPr>
          <p:blipFill rotWithShape="1">
            <a:blip r:embed="rId6">
              <a:alphaModFix/>
            </a:blip>
            <a:srcRect b="0" l="0" r="0" t="0"/>
            <a:stretch/>
          </p:blipFill>
          <p:spPr>
            <a:xfrm>
              <a:off x="2796345" y="3089312"/>
              <a:ext cx="1689850" cy="1739375"/>
            </a:xfrm>
            <a:prstGeom prst="rect">
              <a:avLst/>
            </a:prstGeom>
            <a:noFill/>
            <a:ln>
              <a:noFill/>
            </a:ln>
          </p:spPr>
        </p:pic>
      </p:grpSp>
      <p:grpSp>
        <p:nvGrpSpPr>
          <p:cNvPr id="302" name="Google Shape;302;p41"/>
          <p:cNvGrpSpPr/>
          <p:nvPr/>
        </p:nvGrpSpPr>
        <p:grpSpPr>
          <a:xfrm>
            <a:off x="391614" y="3129714"/>
            <a:ext cx="2171255" cy="2027845"/>
            <a:chOff x="311689" y="3133501"/>
            <a:chExt cx="2171255" cy="2027845"/>
          </a:xfrm>
        </p:grpSpPr>
        <p:sp>
          <p:nvSpPr>
            <p:cNvPr id="303" name="Google Shape;303;p41"/>
            <p:cNvSpPr txBox="1"/>
            <p:nvPr/>
          </p:nvSpPr>
          <p:spPr>
            <a:xfrm>
              <a:off x="311689" y="4807399"/>
              <a:ext cx="2171255" cy="35394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Roboto"/>
                  <a:ea typeface="Roboto"/>
                  <a:cs typeface="Roboto"/>
                  <a:sym typeface="Roboto"/>
                </a:rPr>
                <a:t>ROC for the Logistic Regression</a:t>
              </a:r>
              <a:endParaRPr b="0" i="0" sz="1100" u="none" cap="none" strike="noStrike">
                <a:solidFill>
                  <a:schemeClr val="dk2"/>
                </a:solidFill>
                <a:latin typeface="Roboto"/>
                <a:ea typeface="Roboto"/>
                <a:cs typeface="Roboto"/>
                <a:sym typeface="Roboto"/>
              </a:endParaRPr>
            </a:p>
          </p:txBody>
        </p:sp>
        <p:pic>
          <p:nvPicPr>
            <p:cNvPr id="304" name="Google Shape;304;p41"/>
            <p:cNvPicPr preferRelativeResize="0"/>
            <p:nvPr/>
          </p:nvPicPr>
          <p:blipFill rotWithShape="1">
            <a:blip r:embed="rId7">
              <a:alphaModFix/>
            </a:blip>
            <a:srcRect b="0" l="0" r="0" t="0"/>
            <a:stretch/>
          </p:blipFill>
          <p:spPr>
            <a:xfrm>
              <a:off x="668650" y="3133501"/>
              <a:ext cx="1603075" cy="1650076"/>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8" name="Shape 308"/>
        <p:cNvGrpSpPr/>
        <p:nvPr/>
      </p:nvGrpSpPr>
      <p:grpSpPr>
        <a:xfrm>
          <a:off x="0" y="0"/>
          <a:ext cx="0" cy="0"/>
          <a:chOff x="0" y="0"/>
          <a:chExt cx="0" cy="0"/>
        </a:xfrm>
      </p:grpSpPr>
      <p:sp>
        <p:nvSpPr>
          <p:cNvPr id="309" name="Google Shape;309;p42"/>
          <p:cNvSpPr txBox="1"/>
          <p:nvPr>
            <p:ph idx="4294967295" type="title"/>
          </p:nvPr>
        </p:nvSpPr>
        <p:spPr>
          <a:xfrm>
            <a:off x="180800" y="37700"/>
            <a:ext cx="8520600" cy="733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39600"/>
              <a:buNone/>
            </a:pPr>
            <a:r>
              <a:rPr b="1" lang="en" sz="2500">
                <a:solidFill>
                  <a:schemeClr val="lt1"/>
                </a:solidFill>
                <a:latin typeface="Josefin Sans"/>
                <a:ea typeface="Josefin Sans"/>
                <a:cs typeface="Josefin Sans"/>
                <a:sym typeface="Josefin Sans"/>
              </a:rPr>
              <a:t>Models Analysis : [Random Forest - Feature Importance]</a:t>
            </a:r>
            <a:endParaRPr b="1" sz="2500">
              <a:solidFill>
                <a:schemeClr val="lt1"/>
              </a:solidFill>
              <a:latin typeface="Josefin Sans"/>
              <a:ea typeface="Josefin Sans"/>
              <a:cs typeface="Josefin Sans"/>
              <a:sym typeface="Josefin Sans"/>
            </a:endParaRPr>
          </a:p>
        </p:txBody>
      </p:sp>
      <p:sp>
        <p:nvSpPr>
          <p:cNvPr id="310" name="Google Shape;310;p42"/>
          <p:cNvSpPr txBox="1"/>
          <p:nvPr/>
        </p:nvSpPr>
        <p:spPr>
          <a:xfrm>
            <a:off x="300450" y="909800"/>
            <a:ext cx="3151800" cy="4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chemeClr val="dk2"/>
                </a:solidFill>
                <a:latin typeface="Josefin Sans"/>
                <a:ea typeface="Josefin Sans"/>
                <a:cs typeface="Josefin Sans"/>
                <a:sym typeface="Josefin Sans"/>
              </a:rPr>
              <a:t>After grid search the top parameters are </a:t>
            </a:r>
            <a:endParaRPr b="0" i="1" sz="1200" u="none" cap="none" strike="noStrike">
              <a:solidFill>
                <a:schemeClr val="dk2"/>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200"/>
              <a:buFont typeface="Arial"/>
              <a:buNone/>
            </a:pPr>
            <a:r>
              <a:rPr b="0" i="1" lang="en" sz="1200" u="none" cap="none" strike="noStrike">
                <a:solidFill>
                  <a:schemeClr val="dk2"/>
                </a:solidFill>
                <a:latin typeface="Josefin Sans"/>
                <a:ea typeface="Josefin Sans"/>
                <a:cs typeface="Josefin Sans"/>
                <a:sym typeface="Josefin Sans"/>
              </a:rPr>
              <a:t>'</a:t>
            </a:r>
            <a:r>
              <a:rPr b="1" i="1" lang="en" sz="1200" u="none" cap="none" strike="noStrike">
                <a:solidFill>
                  <a:schemeClr val="dk2"/>
                </a:solidFill>
                <a:latin typeface="Josefin Sans"/>
                <a:ea typeface="Josefin Sans"/>
                <a:cs typeface="Josefin Sans"/>
                <a:sym typeface="Josefin Sans"/>
              </a:rPr>
              <a:t>max_depth': 30, '</a:t>
            </a:r>
            <a:endParaRPr b="1" i="1" sz="1200" u="none" cap="none" strike="noStrike">
              <a:solidFill>
                <a:schemeClr val="dk2"/>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200"/>
              <a:buFont typeface="Arial"/>
              <a:buNone/>
            </a:pPr>
            <a:r>
              <a:rPr b="1" i="1" lang="en" sz="1200" u="none" cap="none" strike="noStrike">
                <a:solidFill>
                  <a:schemeClr val="dk2"/>
                </a:solidFill>
                <a:latin typeface="Josefin Sans"/>
                <a:ea typeface="Josefin Sans"/>
                <a:cs typeface="Josefin Sans"/>
                <a:sym typeface="Josefin Sans"/>
              </a:rPr>
              <a:t>max_features': 'log2', </a:t>
            </a:r>
            <a:endParaRPr b="1" i="1" sz="1200" u="none" cap="none" strike="noStrike">
              <a:solidFill>
                <a:schemeClr val="dk2"/>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200"/>
              <a:buFont typeface="Arial"/>
              <a:buNone/>
            </a:pPr>
            <a:r>
              <a:rPr b="1" i="1" lang="en" sz="1200" u="none" cap="none" strike="noStrike">
                <a:solidFill>
                  <a:schemeClr val="dk2"/>
                </a:solidFill>
                <a:latin typeface="Josefin Sans"/>
                <a:ea typeface="Josefin Sans"/>
                <a:cs typeface="Josefin Sans"/>
                <a:sym typeface="Josefin Sans"/>
              </a:rPr>
              <a:t>'min_samples_leaf': 1, </a:t>
            </a:r>
            <a:endParaRPr b="1" i="1" sz="1200" u="none" cap="none" strike="noStrike">
              <a:solidFill>
                <a:schemeClr val="dk2"/>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200"/>
              <a:buFont typeface="Arial"/>
              <a:buNone/>
            </a:pPr>
            <a:r>
              <a:rPr b="1" i="1" lang="en" sz="1200" u="none" cap="none" strike="noStrike">
                <a:solidFill>
                  <a:schemeClr val="dk2"/>
                </a:solidFill>
                <a:latin typeface="Josefin Sans"/>
                <a:ea typeface="Josefin Sans"/>
                <a:cs typeface="Josefin Sans"/>
                <a:sym typeface="Josefin Sans"/>
              </a:rPr>
              <a:t>'min_samples_split': 2, </a:t>
            </a:r>
            <a:endParaRPr b="1" i="1" sz="1200" u="none" cap="none" strike="noStrike">
              <a:solidFill>
                <a:schemeClr val="dk2"/>
              </a:solidFill>
              <a:latin typeface="Josefin Sans"/>
              <a:ea typeface="Josefin Sans"/>
              <a:cs typeface="Josefin Sans"/>
              <a:sym typeface="Josefin Sans"/>
            </a:endParaRPr>
          </a:p>
          <a:p>
            <a:pPr indent="0" lvl="0" marL="457200" marR="0" rtl="0" algn="l">
              <a:lnSpc>
                <a:spcPct val="100000"/>
              </a:lnSpc>
              <a:spcBef>
                <a:spcPts val="1000"/>
              </a:spcBef>
              <a:spcAft>
                <a:spcPts val="0"/>
              </a:spcAft>
              <a:buClr>
                <a:srgbClr val="000000"/>
              </a:buClr>
              <a:buSzPts val="1200"/>
              <a:buFont typeface="Arial"/>
              <a:buNone/>
            </a:pPr>
            <a:r>
              <a:rPr b="1" i="1" lang="en" sz="1200" u="none" cap="none" strike="noStrike">
                <a:solidFill>
                  <a:schemeClr val="dk2"/>
                </a:solidFill>
                <a:latin typeface="Josefin Sans"/>
                <a:ea typeface="Josefin Sans"/>
                <a:cs typeface="Josefin Sans"/>
                <a:sym typeface="Josefin Sans"/>
              </a:rPr>
              <a:t>'n_estimators': 300</a:t>
            </a:r>
            <a:endParaRPr b="1" i="1"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200"/>
              <a:buFont typeface="Arial"/>
              <a:buNone/>
            </a:pPr>
            <a:r>
              <a:t/>
            </a:r>
            <a:endParaRPr b="1" i="1"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200"/>
              <a:buFont typeface="Arial"/>
              <a:buNone/>
            </a:pPr>
            <a:r>
              <a:rPr b="0" i="0" lang="en" sz="1200" u="none" cap="none" strike="noStrike">
                <a:solidFill>
                  <a:schemeClr val="dk2"/>
                </a:solidFill>
                <a:latin typeface="Josefin Sans"/>
                <a:ea typeface="Josefin Sans"/>
                <a:cs typeface="Josefin Sans"/>
                <a:sym typeface="Josefin Sans"/>
              </a:rPr>
              <a:t>Top 20 selected features used in the random forest algorithm.</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100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We can see that most of the important features are which we engineered using PCA.</a:t>
            </a:r>
            <a:endParaRPr b="1" i="0" sz="1200" u="none" cap="none" strike="noStrike">
              <a:solidFill>
                <a:schemeClr val="dk2"/>
              </a:solidFill>
              <a:latin typeface="Josefin Sans"/>
              <a:ea typeface="Josefin Sans"/>
              <a:cs typeface="Josefin Sans"/>
              <a:sym typeface="Josefin Sans"/>
            </a:endParaRPr>
          </a:p>
        </p:txBody>
      </p:sp>
      <p:pic>
        <p:nvPicPr>
          <p:cNvPr id="311" name="Google Shape;311;p42"/>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312" name="Google Shape;312;p42"/>
          <p:cNvPicPr preferRelativeResize="0"/>
          <p:nvPr/>
        </p:nvPicPr>
        <p:blipFill rotWithShape="1">
          <a:blip r:embed="rId4">
            <a:alphaModFix/>
          </a:blip>
          <a:srcRect b="0" l="0" r="0" t="0"/>
          <a:stretch/>
        </p:blipFill>
        <p:spPr>
          <a:xfrm>
            <a:off x="3667050" y="877400"/>
            <a:ext cx="5324549" cy="35316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6" name="Shape 316"/>
        <p:cNvGrpSpPr/>
        <p:nvPr/>
      </p:nvGrpSpPr>
      <p:grpSpPr>
        <a:xfrm>
          <a:off x="0" y="0"/>
          <a:ext cx="0" cy="0"/>
          <a:chOff x="0" y="0"/>
          <a:chExt cx="0" cy="0"/>
        </a:xfrm>
      </p:grpSpPr>
      <p:sp>
        <p:nvSpPr>
          <p:cNvPr id="317" name="Google Shape;317;p43"/>
          <p:cNvSpPr txBox="1"/>
          <p:nvPr>
            <p:ph idx="4294967295" type="title"/>
          </p:nvPr>
        </p:nvSpPr>
        <p:spPr>
          <a:xfrm>
            <a:off x="180800" y="377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Models Analysis : [XGBoost - Feature Importance]</a:t>
            </a:r>
            <a:endParaRPr b="1" sz="2500">
              <a:solidFill>
                <a:schemeClr val="lt1"/>
              </a:solidFill>
              <a:latin typeface="Josefin Sans"/>
              <a:ea typeface="Josefin Sans"/>
              <a:cs typeface="Josefin Sans"/>
              <a:sym typeface="Josefin Sans"/>
            </a:endParaRPr>
          </a:p>
        </p:txBody>
      </p:sp>
      <p:sp>
        <p:nvSpPr>
          <p:cNvPr id="318" name="Google Shape;318;p43"/>
          <p:cNvSpPr txBox="1"/>
          <p:nvPr/>
        </p:nvSpPr>
        <p:spPr>
          <a:xfrm>
            <a:off x="300450" y="909800"/>
            <a:ext cx="3151800" cy="40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Josefin Sans"/>
                <a:ea typeface="Josefin Sans"/>
                <a:cs typeface="Josefin Sans"/>
                <a:sym typeface="Josefin Sans"/>
              </a:rPr>
              <a:t>Top 20 selected features used in the XGBoost algorithm.</a:t>
            </a:r>
            <a:endParaRPr b="0" i="0" sz="15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1000"/>
              </a:spcAft>
              <a:buClr>
                <a:srgbClr val="000000"/>
              </a:buClr>
              <a:buSzPts val="1500"/>
              <a:buFont typeface="Arial"/>
              <a:buNone/>
            </a:pPr>
            <a:r>
              <a:rPr b="1" i="0" lang="en" sz="1500" u="none" cap="none" strike="noStrike">
                <a:solidFill>
                  <a:schemeClr val="dk2"/>
                </a:solidFill>
                <a:latin typeface="Josefin Sans"/>
                <a:ea typeface="Josefin Sans"/>
                <a:cs typeface="Josefin Sans"/>
                <a:sym typeface="Josefin Sans"/>
              </a:rPr>
              <a:t>We can see that most of the important features are which we engineered using PCA.</a:t>
            </a:r>
            <a:endParaRPr b="1" i="0" sz="1500" u="none" cap="none" strike="noStrike">
              <a:solidFill>
                <a:schemeClr val="dk2"/>
              </a:solidFill>
              <a:latin typeface="Josefin Sans"/>
              <a:ea typeface="Josefin Sans"/>
              <a:cs typeface="Josefin Sans"/>
              <a:sym typeface="Josefin Sans"/>
            </a:endParaRPr>
          </a:p>
        </p:txBody>
      </p:sp>
      <p:pic>
        <p:nvPicPr>
          <p:cNvPr id="319" name="Google Shape;319;p43"/>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320" name="Google Shape;320;p43"/>
          <p:cNvPicPr preferRelativeResize="0"/>
          <p:nvPr/>
        </p:nvPicPr>
        <p:blipFill rotWithShape="1">
          <a:blip r:embed="rId4">
            <a:alphaModFix/>
          </a:blip>
          <a:srcRect b="0" l="0" r="0" t="0"/>
          <a:stretch/>
        </p:blipFill>
        <p:spPr>
          <a:xfrm>
            <a:off x="3604650" y="923600"/>
            <a:ext cx="5386950" cy="35670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6"/>
          <p:cNvSpPr txBox="1"/>
          <p:nvPr/>
        </p:nvSpPr>
        <p:spPr>
          <a:xfrm>
            <a:off x="4345775" y="0"/>
            <a:ext cx="4798200" cy="5143500"/>
          </a:xfrm>
          <a:prstGeom prst="rect">
            <a:avLst/>
          </a:prstGeom>
          <a:solidFill>
            <a:srgbClr val="F3F3F3"/>
          </a:solidFill>
          <a:ln>
            <a:noFill/>
          </a:ln>
        </p:spPr>
        <p:txBody>
          <a:bodyPr anchorCtr="0" anchor="t" bIns="91425" lIns="91425" spcFirstLastPara="1" rIns="91425" wrap="square" tIns="91425">
            <a:noAutofit/>
          </a:bodyPr>
          <a:lstStyle/>
          <a:p>
            <a:pPr indent="0" lvl="0" marL="457200" marR="0" rtl="0" algn="l">
              <a:lnSpc>
                <a:spcPct val="115000"/>
              </a:lnSpc>
              <a:spcBef>
                <a:spcPts val="1000"/>
              </a:spcBef>
              <a:spcAft>
                <a:spcPts val="0"/>
              </a:spcAft>
              <a:buClr>
                <a:srgbClr val="000000"/>
              </a:buClr>
              <a:buSzPts val="550"/>
              <a:buFont typeface="Arial"/>
              <a:buNone/>
            </a:pPr>
            <a:r>
              <a:t/>
            </a:r>
            <a:endParaRPr b="0" i="0" sz="5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Motivation </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Dataset Overview</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Data Mining and Analysis</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Data Preprocessing </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Feature Engineering</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Modelling</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Technical Novelty </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Key Findings and Insights</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Summary</a:t>
            </a:r>
            <a:endParaRPr b="0" i="0" sz="1950" u="none" cap="none" strike="noStrike">
              <a:solidFill>
                <a:srgbClr val="0C0C0C"/>
              </a:solidFill>
              <a:latin typeface="Josefin Sans"/>
              <a:ea typeface="Josefin Sans"/>
              <a:cs typeface="Josefin Sans"/>
              <a:sym typeface="Josefin Sans"/>
            </a:endParaRPr>
          </a:p>
          <a:p>
            <a:pPr indent="-352425" lvl="0" marL="571500" marR="0" rtl="0" algn="l">
              <a:lnSpc>
                <a:spcPct val="115000"/>
              </a:lnSpc>
              <a:spcBef>
                <a:spcPts val="1000"/>
              </a:spcBef>
              <a:spcAft>
                <a:spcPts val="1000"/>
              </a:spcAft>
              <a:buClr>
                <a:srgbClr val="0C0C0C"/>
              </a:buClr>
              <a:buSzPts val="1950"/>
              <a:buFont typeface="Josefin Sans"/>
              <a:buAutoNum type="arabicPeriod"/>
            </a:pPr>
            <a:r>
              <a:rPr b="0" i="0" lang="en" sz="1950" u="none" cap="none" strike="noStrike">
                <a:solidFill>
                  <a:srgbClr val="0C0C0C"/>
                </a:solidFill>
                <a:latin typeface="Josefin Sans"/>
                <a:ea typeface="Josefin Sans"/>
                <a:cs typeface="Josefin Sans"/>
                <a:sym typeface="Josefin Sans"/>
              </a:rPr>
              <a:t>References</a:t>
            </a:r>
            <a:endParaRPr b="0" i="0" sz="1950" u="none" cap="none" strike="noStrike">
              <a:solidFill>
                <a:srgbClr val="0C0C0C"/>
              </a:solidFill>
              <a:latin typeface="Josefin Sans"/>
              <a:ea typeface="Josefin Sans"/>
              <a:cs typeface="Josefin Sans"/>
              <a:sym typeface="Josefin Sans"/>
            </a:endParaRPr>
          </a:p>
        </p:txBody>
      </p:sp>
      <p:sp>
        <p:nvSpPr>
          <p:cNvPr id="118" name="Google Shape;118;p26"/>
          <p:cNvSpPr txBox="1"/>
          <p:nvPr>
            <p:ph type="title"/>
          </p:nvPr>
        </p:nvSpPr>
        <p:spPr>
          <a:xfrm>
            <a:off x="363050" y="986200"/>
            <a:ext cx="3301500" cy="1082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4000">
                <a:solidFill>
                  <a:schemeClr val="lt1"/>
                </a:solidFill>
                <a:latin typeface="Josefin Sans"/>
                <a:ea typeface="Josefin Sans"/>
                <a:cs typeface="Josefin Sans"/>
                <a:sym typeface="Josefin Sans"/>
              </a:rPr>
              <a:t>Agenda</a:t>
            </a:r>
            <a:endParaRPr b="1" sz="4000">
              <a:solidFill>
                <a:schemeClr val="lt1"/>
              </a:solidFill>
              <a:latin typeface="Josefin Sans"/>
              <a:ea typeface="Josefin Sans"/>
              <a:cs typeface="Josefin Sans"/>
              <a:sym typeface="Josefin Sans"/>
            </a:endParaRPr>
          </a:p>
        </p:txBody>
      </p:sp>
      <p:pic>
        <p:nvPicPr>
          <p:cNvPr id="119" name="Google Shape;119;p26"/>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120" name="Google Shape;120;p26"/>
          <p:cNvPicPr preferRelativeResize="0"/>
          <p:nvPr/>
        </p:nvPicPr>
        <p:blipFill rotWithShape="1">
          <a:blip r:embed="rId4">
            <a:alphaModFix/>
          </a:blip>
          <a:srcRect b="0" l="0" r="0" t="0"/>
          <a:stretch/>
        </p:blipFill>
        <p:spPr>
          <a:xfrm>
            <a:off x="411675" y="2161500"/>
            <a:ext cx="3778952" cy="1653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4" name="Shape 324"/>
        <p:cNvGrpSpPr/>
        <p:nvPr/>
      </p:nvGrpSpPr>
      <p:grpSpPr>
        <a:xfrm>
          <a:off x="0" y="0"/>
          <a:ext cx="0" cy="0"/>
          <a:chOff x="0" y="0"/>
          <a:chExt cx="0" cy="0"/>
        </a:xfrm>
      </p:grpSpPr>
      <p:sp>
        <p:nvSpPr>
          <p:cNvPr id="325" name="Google Shape;325;p44"/>
          <p:cNvSpPr txBox="1"/>
          <p:nvPr>
            <p:ph idx="4294967295" type="title"/>
          </p:nvPr>
        </p:nvSpPr>
        <p:spPr>
          <a:xfrm>
            <a:off x="414050" y="51525"/>
            <a:ext cx="84183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Technical Novelty</a:t>
            </a:r>
            <a:endParaRPr b="1" sz="2500">
              <a:solidFill>
                <a:schemeClr val="lt1"/>
              </a:solidFill>
              <a:latin typeface="Josefin Sans"/>
              <a:ea typeface="Josefin Sans"/>
              <a:cs typeface="Josefin Sans"/>
              <a:sym typeface="Josefin Sans"/>
            </a:endParaRPr>
          </a:p>
        </p:txBody>
      </p:sp>
      <p:sp>
        <p:nvSpPr>
          <p:cNvPr id="326" name="Google Shape;326;p44"/>
          <p:cNvSpPr txBox="1"/>
          <p:nvPr/>
        </p:nvSpPr>
        <p:spPr>
          <a:xfrm>
            <a:off x="414050" y="880825"/>
            <a:ext cx="8418300" cy="39816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1200"/>
              </a:spcBef>
              <a:spcAft>
                <a:spcPts val="0"/>
              </a:spcAft>
              <a:buClr>
                <a:schemeClr val="dk2"/>
              </a:buClr>
              <a:buSzPts val="1500"/>
              <a:buFont typeface="Josefin Sans"/>
              <a:buChar char="●"/>
            </a:pPr>
            <a:r>
              <a:rPr b="1" i="0" lang="en" sz="1500" u="none" cap="none" strike="noStrike">
                <a:solidFill>
                  <a:schemeClr val="dk2"/>
                </a:solidFill>
                <a:latin typeface="Josefin Sans"/>
                <a:ea typeface="Josefin Sans"/>
                <a:cs typeface="Josefin Sans"/>
                <a:sym typeface="Josefin Sans"/>
              </a:rPr>
              <a:t>Grouping by Missing Values</a:t>
            </a:r>
            <a:r>
              <a:rPr b="0" i="0" lang="en" sz="1500" u="none" cap="none" strike="noStrike">
                <a:solidFill>
                  <a:schemeClr val="dk2"/>
                </a:solidFill>
                <a:latin typeface="Josefin Sans"/>
                <a:ea typeface="Josefin Sans"/>
                <a:cs typeface="Josefin Sans"/>
                <a:sym typeface="Josefin Sans"/>
              </a:rPr>
              <a:t>: Features were grouped based on missing value patterns to capture similarities.</a:t>
            </a:r>
            <a:endParaRPr b="0" i="0" sz="1500" u="none" cap="none" strike="noStrike">
              <a:solidFill>
                <a:schemeClr val="dk2"/>
              </a:solidFill>
              <a:latin typeface="Josefin Sans"/>
              <a:ea typeface="Josefin Sans"/>
              <a:cs typeface="Josefin Sans"/>
              <a:sym typeface="Josefin Sans"/>
            </a:endParaRPr>
          </a:p>
          <a:p>
            <a:pPr indent="-323850" lvl="0" marL="457200" marR="0" rtl="0" algn="l">
              <a:lnSpc>
                <a:spcPct val="100000"/>
              </a:lnSpc>
              <a:spcBef>
                <a:spcPts val="1200"/>
              </a:spcBef>
              <a:spcAft>
                <a:spcPts val="0"/>
              </a:spcAft>
              <a:buClr>
                <a:schemeClr val="dk2"/>
              </a:buClr>
              <a:buSzPts val="1500"/>
              <a:buFont typeface="Josefin Sans"/>
              <a:buChar char="●"/>
            </a:pPr>
            <a:r>
              <a:rPr b="1" i="0" lang="en" sz="1500" u="none" cap="none" strike="noStrike">
                <a:solidFill>
                  <a:schemeClr val="dk2"/>
                </a:solidFill>
                <a:latin typeface="Josefin Sans"/>
                <a:ea typeface="Josefin Sans"/>
                <a:cs typeface="Josefin Sans"/>
                <a:sym typeface="Josefin Sans"/>
              </a:rPr>
              <a:t>Dimensionality Reduction</a:t>
            </a:r>
            <a:r>
              <a:rPr b="0" i="0" lang="en" sz="1500" u="none" cap="none" strike="noStrike">
                <a:solidFill>
                  <a:schemeClr val="dk2"/>
                </a:solidFill>
                <a:latin typeface="Josefin Sans"/>
                <a:ea typeface="Josefin Sans"/>
                <a:cs typeface="Josefin Sans"/>
                <a:sym typeface="Josefin Sans"/>
              </a:rPr>
              <a:t>: PCA was applied within each group, retaining features that explained 90% of the variance. </a:t>
            </a:r>
            <a:r>
              <a:rPr b="1" i="0" lang="en" sz="1500" u="none" cap="none" strike="noStrike">
                <a:solidFill>
                  <a:schemeClr val="dk2"/>
                </a:solidFill>
                <a:latin typeface="Josefin Sans"/>
                <a:ea typeface="Josefin Sans"/>
                <a:cs typeface="Josefin Sans"/>
                <a:sym typeface="Josefin Sans"/>
              </a:rPr>
              <a:t>339 Vesta </a:t>
            </a:r>
            <a:r>
              <a:rPr b="0" i="0" lang="en" sz="1500" u="none" cap="none" strike="noStrike">
                <a:solidFill>
                  <a:schemeClr val="dk2"/>
                </a:solidFill>
                <a:latin typeface="Josefin Sans"/>
                <a:ea typeface="Josefin Sans"/>
                <a:cs typeface="Josefin Sans"/>
                <a:sym typeface="Josefin Sans"/>
              </a:rPr>
              <a:t>features were reduced to 27.</a:t>
            </a:r>
            <a:endParaRPr b="0" i="0" sz="1500" u="none" cap="none" strike="noStrike">
              <a:solidFill>
                <a:schemeClr val="dk2"/>
              </a:solidFill>
              <a:latin typeface="Josefin Sans"/>
              <a:ea typeface="Josefin Sans"/>
              <a:cs typeface="Josefin Sans"/>
              <a:sym typeface="Josefin Sans"/>
            </a:endParaRPr>
          </a:p>
          <a:p>
            <a:pPr indent="-323850" lvl="0" marL="457200" marR="0" rtl="0" algn="l">
              <a:lnSpc>
                <a:spcPct val="100000"/>
              </a:lnSpc>
              <a:spcBef>
                <a:spcPts val="1200"/>
              </a:spcBef>
              <a:spcAft>
                <a:spcPts val="0"/>
              </a:spcAft>
              <a:buClr>
                <a:schemeClr val="dk2"/>
              </a:buClr>
              <a:buSzPts val="1500"/>
              <a:buFont typeface="Josefin Sans"/>
              <a:buChar char="●"/>
            </a:pPr>
            <a:r>
              <a:rPr b="1" i="0" lang="en" sz="1500" u="none" cap="none" strike="noStrike">
                <a:solidFill>
                  <a:schemeClr val="dk2"/>
                </a:solidFill>
                <a:latin typeface="Josefin Sans"/>
                <a:ea typeface="Josefin Sans"/>
                <a:cs typeface="Josefin Sans"/>
                <a:sym typeface="Josefin Sans"/>
              </a:rPr>
              <a:t>Device Analysis</a:t>
            </a:r>
            <a:r>
              <a:rPr b="0" i="0" lang="en" sz="1500" u="none" cap="none" strike="noStrike">
                <a:solidFill>
                  <a:schemeClr val="dk2"/>
                </a:solidFill>
                <a:latin typeface="Josefin Sans"/>
                <a:ea typeface="Josefin Sans"/>
                <a:cs typeface="Josefin Sans"/>
                <a:sym typeface="Josefin Sans"/>
              </a:rPr>
              <a:t>: Extracted details such as device type, operating system, browser, and screen resolution from raw data.</a:t>
            </a:r>
            <a:endParaRPr b="0" i="0" sz="1500" u="none" cap="none" strike="noStrike">
              <a:solidFill>
                <a:schemeClr val="dk2"/>
              </a:solidFill>
              <a:latin typeface="Josefin Sans"/>
              <a:ea typeface="Josefin Sans"/>
              <a:cs typeface="Josefin Sans"/>
              <a:sym typeface="Josefin Sans"/>
            </a:endParaRPr>
          </a:p>
          <a:p>
            <a:pPr indent="-323850" lvl="0" marL="457200" marR="0" rtl="0" algn="l">
              <a:lnSpc>
                <a:spcPct val="100000"/>
              </a:lnSpc>
              <a:spcBef>
                <a:spcPts val="1200"/>
              </a:spcBef>
              <a:spcAft>
                <a:spcPts val="0"/>
              </a:spcAft>
              <a:buClr>
                <a:schemeClr val="dk2"/>
              </a:buClr>
              <a:buSzPts val="1500"/>
              <a:buFont typeface="Josefin Sans"/>
              <a:buChar char="●"/>
            </a:pPr>
            <a:r>
              <a:rPr b="1" i="0" lang="en" sz="1500" u="none" cap="none" strike="noStrike">
                <a:solidFill>
                  <a:schemeClr val="dk2"/>
                </a:solidFill>
                <a:latin typeface="Josefin Sans"/>
                <a:ea typeface="Josefin Sans"/>
                <a:cs typeface="Josefin Sans"/>
                <a:sym typeface="Josefin Sans"/>
              </a:rPr>
              <a:t>Privacy Constraints</a:t>
            </a:r>
            <a:r>
              <a:rPr b="0" i="0" lang="en" sz="1500" u="none" cap="none" strike="noStrike">
                <a:solidFill>
                  <a:schemeClr val="dk2"/>
                </a:solidFill>
                <a:latin typeface="Josefin Sans"/>
                <a:ea typeface="Josefin Sans"/>
                <a:cs typeface="Josefin Sans"/>
                <a:sym typeface="Josefin Sans"/>
              </a:rPr>
              <a:t>: Due to encoded feature names and data, analysis required relatable interpretation patterns (e.g., D9 represents the hour of the day from normalized Transaction DT revealed only by the histogram pattern.).</a:t>
            </a:r>
            <a:endParaRPr b="0" i="0" sz="1500" u="none" cap="none" strike="noStrike">
              <a:solidFill>
                <a:schemeClr val="dk2"/>
              </a:solidFill>
              <a:latin typeface="Josefin Sans"/>
              <a:ea typeface="Josefin Sans"/>
              <a:cs typeface="Josefin Sans"/>
              <a:sym typeface="Josefin Sans"/>
            </a:endParaRPr>
          </a:p>
          <a:p>
            <a:pPr indent="-323850" lvl="0" marL="457200" marR="0" rtl="0" algn="l">
              <a:lnSpc>
                <a:spcPct val="100000"/>
              </a:lnSpc>
              <a:spcBef>
                <a:spcPts val="1200"/>
              </a:spcBef>
              <a:spcAft>
                <a:spcPts val="1000"/>
              </a:spcAft>
              <a:buClr>
                <a:schemeClr val="dk2"/>
              </a:buClr>
              <a:buSzPts val="1500"/>
              <a:buFont typeface="Josefin Sans"/>
              <a:buChar char="●"/>
            </a:pPr>
            <a:r>
              <a:rPr b="1" i="0" lang="en" sz="1500" u="none" cap="none" strike="noStrike">
                <a:solidFill>
                  <a:schemeClr val="dk2"/>
                </a:solidFill>
                <a:latin typeface="Josefin Sans"/>
                <a:ea typeface="Josefin Sans"/>
                <a:cs typeface="Josefin Sans"/>
                <a:sym typeface="Josefin Sans"/>
              </a:rPr>
              <a:t>Model Performance Analysis: </a:t>
            </a:r>
            <a:r>
              <a:rPr b="0" i="0" lang="en" sz="1500" u="none" cap="none" strike="noStrike">
                <a:solidFill>
                  <a:schemeClr val="dk2"/>
                </a:solidFill>
                <a:latin typeface="Josefin Sans"/>
                <a:ea typeface="Josefin Sans"/>
                <a:cs typeface="Josefin Sans"/>
                <a:sym typeface="Josefin Sans"/>
              </a:rPr>
              <a:t>Did further analysis for the transaction where model prediction was wrong, to further understand the data.</a:t>
            </a:r>
            <a:endParaRPr b="0" i="0" sz="1500" u="none" cap="none" strike="noStrike">
              <a:solidFill>
                <a:schemeClr val="dk2"/>
              </a:solidFill>
              <a:latin typeface="Josefin Sans"/>
              <a:ea typeface="Josefin Sans"/>
              <a:cs typeface="Josefin Sans"/>
              <a:sym typeface="Josefin Sans"/>
            </a:endParaRPr>
          </a:p>
        </p:txBody>
      </p:sp>
      <p:pic>
        <p:nvPicPr>
          <p:cNvPr id="327" name="Google Shape;327;p44"/>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45"/>
          <p:cNvSpPr txBox="1"/>
          <p:nvPr>
            <p:ph idx="4294967295" type="title"/>
          </p:nvPr>
        </p:nvSpPr>
        <p:spPr>
          <a:xfrm>
            <a:off x="240950" y="110050"/>
            <a:ext cx="8562300" cy="534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Key Findings and Recommendations           </a:t>
            </a:r>
            <a:endParaRPr b="1" sz="2500">
              <a:solidFill>
                <a:schemeClr val="lt1"/>
              </a:solidFill>
              <a:latin typeface="Josefin Sans"/>
              <a:ea typeface="Josefin Sans"/>
              <a:cs typeface="Josefin Sans"/>
              <a:sym typeface="Josefin Sans"/>
            </a:endParaRPr>
          </a:p>
        </p:txBody>
      </p:sp>
      <p:cxnSp>
        <p:nvCxnSpPr>
          <p:cNvPr id="333" name="Google Shape;333;p4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334" name="Google Shape;334;p45"/>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graphicFrame>
        <p:nvGraphicFramePr>
          <p:cNvPr id="335" name="Google Shape;335;p45"/>
          <p:cNvGraphicFramePr/>
          <p:nvPr/>
        </p:nvGraphicFramePr>
        <p:xfrm>
          <a:off x="240950" y="644938"/>
          <a:ext cx="3000000" cy="3000000"/>
        </p:xfrm>
        <a:graphic>
          <a:graphicData uri="http://schemas.openxmlformats.org/drawingml/2006/table">
            <a:tbl>
              <a:tblPr>
                <a:noFill/>
                <a:tableStyleId>{673C7BAD-88BC-492F-960F-7A054C805A20}</a:tableStyleId>
              </a:tblPr>
              <a:tblGrid>
                <a:gridCol w="4369175"/>
                <a:gridCol w="4292925"/>
              </a:tblGrid>
              <a:tr h="435600">
                <a:tc>
                  <a:txBody>
                    <a:bodyPr/>
                    <a:lstStyle/>
                    <a:p>
                      <a:pPr indent="0" lvl="0" marL="0" marR="0" rtl="0" algn="ctr">
                        <a:lnSpc>
                          <a:spcPct val="100000"/>
                        </a:lnSpc>
                        <a:spcBef>
                          <a:spcPts val="0"/>
                        </a:spcBef>
                        <a:spcAft>
                          <a:spcPts val="0"/>
                        </a:spcAft>
                        <a:buClr>
                          <a:srgbClr val="000000"/>
                        </a:buClr>
                        <a:buSzPts val="2100"/>
                        <a:buFont typeface="Arial"/>
                        <a:buNone/>
                      </a:pPr>
                      <a:r>
                        <a:rPr b="1" lang="en" sz="2100" u="none" cap="none" strike="noStrike">
                          <a:solidFill>
                            <a:srgbClr val="1A4568"/>
                          </a:solidFill>
                          <a:latin typeface="Josefin Sans"/>
                          <a:ea typeface="Josefin Sans"/>
                          <a:cs typeface="Josefin Sans"/>
                          <a:sym typeface="Josefin Sans"/>
                        </a:rPr>
                        <a:t>Key Findings</a:t>
                      </a:r>
                      <a:endParaRPr sz="800" u="none" cap="none" strike="noStrike"/>
                    </a:p>
                  </a:txBody>
                  <a:tcPr marT="91425" marB="91425" marR="91425" marL="91425">
                    <a:lnL cap="flat" cmpd="sng" w="9525">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DCEDF"/>
                    </a:solidFill>
                  </a:tcPr>
                </a:tc>
                <a:tc>
                  <a:txBody>
                    <a:bodyPr/>
                    <a:lstStyle/>
                    <a:p>
                      <a:pPr indent="0" lvl="0" marL="0" marR="0" rtl="0" algn="ctr">
                        <a:lnSpc>
                          <a:spcPct val="100000"/>
                        </a:lnSpc>
                        <a:spcBef>
                          <a:spcPts val="0"/>
                        </a:spcBef>
                        <a:spcAft>
                          <a:spcPts val="0"/>
                        </a:spcAft>
                        <a:buClr>
                          <a:srgbClr val="000000"/>
                        </a:buClr>
                        <a:buSzPts val="2100"/>
                        <a:buFont typeface="Arial"/>
                        <a:buNone/>
                      </a:pPr>
                      <a:r>
                        <a:rPr b="1" lang="en" sz="2100" u="none" cap="none" strike="noStrike">
                          <a:solidFill>
                            <a:srgbClr val="1A4568"/>
                          </a:solidFill>
                          <a:latin typeface="Josefin Sans"/>
                          <a:ea typeface="Josefin Sans"/>
                          <a:cs typeface="Josefin Sans"/>
                          <a:sym typeface="Josefin Sans"/>
                        </a:rPr>
                        <a:t>Recommendations</a:t>
                      </a:r>
                      <a:endParaRPr sz="800" u="none" cap="none" strike="noStrike"/>
                    </a:p>
                  </a:txBody>
                  <a:tcPr marT="91425" marB="91425" marR="91425" marL="91425">
                    <a:lnL cap="flat" cmpd="sng" w="381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DCEDF"/>
                    </a:solidFill>
                  </a:tcPr>
                </a:tc>
              </a:tr>
              <a:tr h="3408100">
                <a:tc>
                  <a:txBody>
                    <a:bodyPr/>
                    <a:lstStyle/>
                    <a:p>
                      <a:pPr indent="-203200" lvl="0" marL="285750" marR="0" rtl="0" algn="l">
                        <a:lnSpc>
                          <a:spcPct val="115000"/>
                        </a:lnSpc>
                        <a:spcBef>
                          <a:spcPts val="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Fraudulent activity is higher during certain hours, even with fewer transactions occurring at those times.</a:t>
                      </a:r>
                      <a:endParaRPr sz="1400" u="none" cap="none" strike="noStrike">
                        <a:solidFill>
                          <a:schemeClr val="lt1"/>
                        </a:solidFill>
                        <a:latin typeface="Josefin Sans"/>
                        <a:ea typeface="Josefin Sans"/>
                        <a:cs typeface="Josefin Sans"/>
                        <a:sym typeface="Josefin Sans"/>
                      </a:endParaRPr>
                    </a:p>
                    <a:p>
                      <a:pPr indent="-203200" lvl="0" marL="285750" marR="0" rtl="0" algn="l">
                        <a:lnSpc>
                          <a:spcPct val="100000"/>
                        </a:lnSpc>
                        <a:spcBef>
                          <a:spcPts val="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Mobile devices are more vulnerable to fraud .</a:t>
                      </a:r>
                      <a:endParaRPr sz="1400" u="none" cap="none" strike="noStrike">
                        <a:solidFill>
                          <a:schemeClr val="lt1"/>
                        </a:solidFill>
                        <a:latin typeface="Josefin Sans"/>
                        <a:ea typeface="Josefin Sans"/>
                        <a:cs typeface="Josefin Sans"/>
                        <a:sym typeface="Josefin Sans"/>
                      </a:endParaRPr>
                    </a:p>
                    <a:p>
                      <a:pPr indent="-203200" lvl="0" marL="2857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Popular email domains were more commonly associated with fraudulent activities.</a:t>
                      </a:r>
                      <a:endParaRPr sz="1400" u="none" cap="none" strike="noStrike">
                        <a:solidFill>
                          <a:schemeClr val="lt1"/>
                        </a:solidFill>
                        <a:latin typeface="Josefin Sans"/>
                        <a:ea typeface="Josefin Sans"/>
                        <a:cs typeface="Josefin Sans"/>
                        <a:sym typeface="Josefin Sans"/>
                      </a:endParaRPr>
                    </a:p>
                    <a:p>
                      <a:pPr indent="-203200" lvl="0" marL="2857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Older browser versions (e.g., Chrome) show higher fraud rates compared to updated ones.</a:t>
                      </a:r>
                      <a:endParaRPr sz="1400" u="none" cap="none" strike="noStrike">
                        <a:solidFill>
                          <a:schemeClr val="lt1"/>
                        </a:solidFill>
                        <a:latin typeface="Josefin Sans"/>
                        <a:ea typeface="Josefin Sans"/>
                        <a:cs typeface="Josefin Sans"/>
                        <a:sym typeface="Josefin Sans"/>
                      </a:endParaRPr>
                    </a:p>
                    <a:p>
                      <a:pPr indent="-203200" lvl="0" marL="2857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In most fraud cases the personal information was not updated in timely manner.</a:t>
                      </a:r>
                      <a:endParaRPr sz="1400" u="none" cap="none" strike="noStrike">
                        <a:solidFill>
                          <a:schemeClr val="lt1"/>
                        </a:solidFill>
                        <a:latin typeface="Josefin Sans"/>
                        <a:ea typeface="Josefin Sans"/>
                        <a:cs typeface="Josefin Sans"/>
                        <a:sym typeface="Josefin Sans"/>
                      </a:endParaRPr>
                    </a:p>
                    <a:p>
                      <a:pPr indent="-203200" lvl="0" marL="2857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Contrary to popular belief, debit cards can sometimes be more vulnerable to fraud than credit cards.</a:t>
                      </a:r>
                      <a:endParaRPr sz="1400" u="none" cap="none" strike="noStrike">
                        <a:solidFill>
                          <a:schemeClr val="lt1"/>
                        </a:solidFill>
                        <a:latin typeface="Josefin Sans"/>
                        <a:ea typeface="Josefin Sans"/>
                        <a:cs typeface="Josefin Sans"/>
                        <a:sym typeface="Josefin Sans"/>
                      </a:endParaRPr>
                    </a:p>
                    <a:p>
                      <a:pPr indent="0" lvl="0" marL="285750" marR="0" rtl="0" algn="l">
                        <a:lnSpc>
                          <a:spcPct val="100000"/>
                        </a:lnSpc>
                        <a:spcBef>
                          <a:spcPts val="1000"/>
                        </a:spcBef>
                        <a:spcAft>
                          <a:spcPts val="0"/>
                        </a:spcAft>
                        <a:buClr>
                          <a:srgbClr val="000000"/>
                        </a:buClr>
                        <a:buSzPts val="1400"/>
                        <a:buFont typeface="Arial"/>
                        <a:buNone/>
                      </a:pPr>
                      <a:r>
                        <a:t/>
                      </a:r>
                      <a:endParaRPr sz="1400" u="none" cap="none" strike="noStrike">
                        <a:solidFill>
                          <a:schemeClr val="lt1"/>
                        </a:solidFill>
                        <a:latin typeface="Josefin Sans"/>
                        <a:ea typeface="Josefin Sans"/>
                        <a:cs typeface="Josefin Sans"/>
                        <a:sym typeface="Josefin Sans"/>
                      </a:endParaRPr>
                    </a:p>
                  </a:txBody>
                  <a:tcPr marT="91425" marB="91425" marR="91425" marL="91425">
                    <a:lnL cap="flat" cmpd="sng" w="9525">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260350" lvl="0" marL="400050" marR="0" rtl="0" algn="l">
                        <a:lnSpc>
                          <a:spcPct val="100000"/>
                        </a:lnSpc>
                        <a:spcBef>
                          <a:spcPts val="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Increased vigilance during high-fraud times.</a:t>
                      </a:r>
                      <a:endParaRPr sz="1400" u="none" cap="none" strike="noStrike">
                        <a:solidFill>
                          <a:schemeClr val="lt1"/>
                        </a:solidFill>
                        <a:latin typeface="Josefin Sans"/>
                        <a:ea typeface="Josefin Sans"/>
                        <a:cs typeface="Josefin Sans"/>
                        <a:sym typeface="Josefin Sans"/>
                      </a:endParaRPr>
                    </a:p>
                    <a:p>
                      <a:pPr indent="-260350" lvl="0" marL="4000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Extra caution with mobile transactions, especially regarding email address verification.</a:t>
                      </a:r>
                      <a:endParaRPr sz="1400" u="none" cap="none" strike="noStrike">
                        <a:solidFill>
                          <a:schemeClr val="lt1"/>
                        </a:solidFill>
                        <a:latin typeface="Josefin Sans"/>
                        <a:ea typeface="Josefin Sans"/>
                        <a:cs typeface="Josefin Sans"/>
                        <a:sym typeface="Josefin Sans"/>
                      </a:endParaRPr>
                    </a:p>
                    <a:p>
                      <a:pPr indent="-260350" lvl="0" marL="4000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Encourage users to keep browsers and operating system updated to reduce fraud risk.</a:t>
                      </a:r>
                      <a:endParaRPr sz="1400" u="none" cap="none" strike="noStrike">
                        <a:solidFill>
                          <a:schemeClr val="lt1"/>
                        </a:solidFill>
                        <a:latin typeface="Josefin Sans"/>
                        <a:ea typeface="Josefin Sans"/>
                        <a:cs typeface="Josefin Sans"/>
                        <a:sym typeface="Josefin Sans"/>
                      </a:endParaRPr>
                    </a:p>
                    <a:p>
                      <a:pPr indent="-260350" lvl="0" marL="400050" marR="0" rtl="0" algn="l">
                        <a:lnSpc>
                          <a:spcPct val="100000"/>
                        </a:lnSpc>
                        <a:spcBef>
                          <a:spcPts val="1000"/>
                        </a:spcBef>
                        <a:spcAft>
                          <a:spcPts val="0"/>
                        </a:spcAft>
                        <a:buClr>
                          <a:schemeClr val="lt1"/>
                        </a:buClr>
                        <a:buSzPts val="1400"/>
                        <a:buFont typeface="Josefin Sans"/>
                        <a:buChar char="●"/>
                      </a:pPr>
                      <a:r>
                        <a:rPr lang="en" sz="1400" u="none" cap="none" strike="noStrike">
                          <a:solidFill>
                            <a:schemeClr val="lt1"/>
                          </a:solidFill>
                          <a:latin typeface="Josefin Sans"/>
                          <a:ea typeface="Josefin Sans"/>
                          <a:cs typeface="Josefin Sans"/>
                          <a:sym typeface="Josefin Sans"/>
                        </a:rPr>
                        <a:t>Keep the Personal Details like address and Phone number updated with the Issuers.</a:t>
                      </a:r>
                      <a:endParaRPr sz="1400" u="none" cap="none" strike="noStrike">
                        <a:solidFill>
                          <a:schemeClr val="lt1"/>
                        </a:solidFill>
                        <a:latin typeface="Josefin Sans"/>
                        <a:ea typeface="Josefin Sans"/>
                        <a:cs typeface="Josefin Sans"/>
                        <a:sym typeface="Josefin Sans"/>
                      </a:endParaRPr>
                    </a:p>
                    <a:p>
                      <a:pPr indent="-254000" lvl="0" marL="400050" marR="0" rtl="0" algn="l">
                        <a:lnSpc>
                          <a:spcPct val="115000"/>
                        </a:lnSpc>
                        <a:spcBef>
                          <a:spcPts val="1000"/>
                        </a:spcBef>
                        <a:spcAft>
                          <a:spcPts val="0"/>
                        </a:spcAft>
                        <a:buClr>
                          <a:schemeClr val="lt1"/>
                        </a:buClr>
                        <a:buSzPts val="1300"/>
                        <a:buFont typeface="Arial"/>
                        <a:buChar char="●"/>
                      </a:pPr>
                      <a:r>
                        <a:rPr lang="en" sz="1400" u="none" cap="none" strike="noStrike">
                          <a:solidFill>
                            <a:schemeClr val="lt1"/>
                          </a:solidFill>
                          <a:latin typeface="Josefin Sans"/>
                          <a:ea typeface="Josefin Sans"/>
                          <a:cs typeface="Josefin Sans"/>
                          <a:sym typeface="Josefin Sans"/>
                        </a:rPr>
                        <a:t>Use multi-factor authentication or face ID to access credit card and debit accounts online.</a:t>
                      </a:r>
                      <a:endParaRPr sz="14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t/>
                      </a:r>
                      <a:endParaRPr sz="1000" u="none" cap="none" strike="noStrike">
                        <a:latin typeface="Josefin Sans"/>
                        <a:ea typeface="Josefin Sans"/>
                        <a:cs typeface="Josefin Sans"/>
                        <a:sym typeface="Josefin Sans"/>
                      </a:endParaRPr>
                    </a:p>
                  </a:txBody>
                  <a:tcPr marT="91425" marB="91425" marR="91425" marL="91425">
                    <a:lnL cap="flat" cmpd="sng" w="38100">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9" name="Shape 339"/>
        <p:cNvGrpSpPr/>
        <p:nvPr/>
      </p:nvGrpSpPr>
      <p:grpSpPr>
        <a:xfrm>
          <a:off x="0" y="0"/>
          <a:ext cx="0" cy="0"/>
          <a:chOff x="0" y="0"/>
          <a:chExt cx="0" cy="0"/>
        </a:xfrm>
      </p:grpSpPr>
      <p:sp>
        <p:nvSpPr>
          <p:cNvPr id="340" name="Google Shape;340;p46"/>
          <p:cNvSpPr txBox="1"/>
          <p:nvPr>
            <p:ph idx="4294967295" type="title"/>
          </p:nvPr>
        </p:nvSpPr>
        <p:spPr>
          <a:xfrm>
            <a:off x="2188650" y="0"/>
            <a:ext cx="4766700" cy="727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Community Contribution</a:t>
            </a:r>
            <a:endParaRPr b="1" sz="2500">
              <a:solidFill>
                <a:schemeClr val="lt1"/>
              </a:solidFill>
              <a:latin typeface="Josefin Sans"/>
              <a:ea typeface="Josefin Sans"/>
              <a:cs typeface="Josefin Sans"/>
              <a:sym typeface="Josefin Sans"/>
            </a:endParaRPr>
          </a:p>
        </p:txBody>
      </p:sp>
      <p:cxnSp>
        <p:nvCxnSpPr>
          <p:cNvPr id="341" name="Google Shape;341;p4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pic>
        <p:nvPicPr>
          <p:cNvPr id="342" name="Google Shape;342;p46"/>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
        <p:nvSpPr>
          <p:cNvPr id="343" name="Google Shape;343;p46"/>
          <p:cNvSpPr txBox="1"/>
          <p:nvPr/>
        </p:nvSpPr>
        <p:spPr>
          <a:xfrm>
            <a:off x="2887775" y="940275"/>
            <a:ext cx="2224800" cy="13407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A4568"/>
                </a:solidFill>
                <a:latin typeface="Josefin Sans"/>
                <a:ea typeface="Josefin Sans"/>
                <a:cs typeface="Josefin Sans"/>
                <a:sym typeface="Josefin Sans"/>
              </a:rPr>
              <a:t>3- </a:t>
            </a:r>
            <a:r>
              <a:rPr b="1" i="0" lang="en" sz="1200" u="none" cap="none" strike="noStrike">
                <a:solidFill>
                  <a:schemeClr val="lt1"/>
                </a:solidFill>
                <a:latin typeface="Josefin Sans"/>
                <a:ea typeface="Josefin Sans"/>
                <a:cs typeface="Josefin Sans"/>
                <a:sym typeface="Josefin Sans"/>
              </a:rPr>
              <a:t>Encouragement of Safe Practices</a:t>
            </a:r>
            <a:r>
              <a:rPr b="0" i="0" lang="en" sz="1200" u="none" cap="none" strike="noStrike">
                <a:solidFill>
                  <a:schemeClr val="lt1"/>
                </a:solidFill>
                <a:latin typeface="Josefin Sans"/>
                <a:ea typeface="Josefin Sans"/>
                <a:cs typeface="Josefin Sans"/>
                <a:sym typeface="Josefin Sans"/>
              </a:rPr>
              <a:t>: Advises consumers to verify email addresses and update browser versions to reduce fraud risks, promoting safe digital habits</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44" name="Google Shape;344;p46"/>
          <p:cNvSpPr txBox="1"/>
          <p:nvPr/>
        </p:nvSpPr>
        <p:spPr>
          <a:xfrm>
            <a:off x="5670850" y="915150"/>
            <a:ext cx="2224800" cy="13407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A4568"/>
                </a:solidFill>
                <a:latin typeface="Josefin Sans"/>
                <a:ea typeface="Josefin Sans"/>
                <a:cs typeface="Josefin Sans"/>
                <a:sym typeface="Josefin Sans"/>
              </a:rPr>
              <a:t>5- </a:t>
            </a:r>
            <a:r>
              <a:rPr b="1" i="0" lang="en" sz="1200" u="none" cap="none" strike="noStrike">
                <a:solidFill>
                  <a:schemeClr val="lt1"/>
                </a:solidFill>
                <a:latin typeface="Josefin Sans"/>
                <a:ea typeface="Josefin Sans"/>
                <a:cs typeface="Josefin Sans"/>
                <a:sym typeface="Josefin Sans"/>
              </a:rPr>
              <a:t>Increased Consumer Trust</a:t>
            </a:r>
            <a:r>
              <a:rPr b="0" i="0" lang="en" sz="1200" u="none" cap="none" strike="noStrike">
                <a:solidFill>
                  <a:schemeClr val="lt1"/>
                </a:solidFill>
                <a:latin typeface="Josefin Sans"/>
                <a:ea typeface="Josefin Sans"/>
                <a:cs typeface="Josefin Sans"/>
                <a:sym typeface="Josefin Sans"/>
              </a:rPr>
              <a:t>: Businesses that actively prevent fraud gain consumer trust, encouraging more support and engagement from the community.</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45" name="Google Shape;345;p46"/>
          <p:cNvSpPr/>
          <p:nvPr/>
        </p:nvSpPr>
        <p:spPr>
          <a:xfrm>
            <a:off x="1159281" y="2079536"/>
            <a:ext cx="63118" cy="103369"/>
          </a:xfrm>
          <a:custGeom>
            <a:rect b="b" l="l" r="r" t="t"/>
            <a:pathLst>
              <a:path extrusionOk="0" h="1153" w="677">
                <a:moveTo>
                  <a:pt x="619" y="1"/>
                </a:moveTo>
                <a:cubicBezTo>
                  <a:pt x="619" y="850"/>
                  <a:pt x="0" y="966"/>
                  <a:pt x="0" y="966"/>
                </a:cubicBezTo>
                <a:lnTo>
                  <a:pt x="677" y="1153"/>
                </a:lnTo>
                <a:lnTo>
                  <a:pt x="6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6"/>
          <p:cNvSpPr/>
          <p:nvPr/>
        </p:nvSpPr>
        <p:spPr>
          <a:xfrm>
            <a:off x="1229020"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6"/>
          <p:cNvSpPr/>
          <p:nvPr/>
        </p:nvSpPr>
        <p:spPr>
          <a:xfrm>
            <a:off x="1159281" y="2079536"/>
            <a:ext cx="63118" cy="103369"/>
          </a:xfrm>
          <a:custGeom>
            <a:rect b="b" l="l" r="r" t="t"/>
            <a:pathLst>
              <a:path extrusionOk="0" h="1153" w="677">
                <a:moveTo>
                  <a:pt x="619" y="1"/>
                </a:moveTo>
                <a:cubicBezTo>
                  <a:pt x="619" y="850"/>
                  <a:pt x="0" y="966"/>
                  <a:pt x="0" y="966"/>
                </a:cubicBezTo>
                <a:lnTo>
                  <a:pt x="677" y="1153"/>
                </a:lnTo>
                <a:lnTo>
                  <a:pt x="6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6"/>
          <p:cNvSpPr/>
          <p:nvPr/>
        </p:nvSpPr>
        <p:spPr>
          <a:xfrm>
            <a:off x="1229020"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6"/>
          <p:cNvSpPr/>
          <p:nvPr/>
        </p:nvSpPr>
        <p:spPr>
          <a:xfrm>
            <a:off x="1159281" y="2079536"/>
            <a:ext cx="63118" cy="103369"/>
          </a:xfrm>
          <a:custGeom>
            <a:rect b="b" l="l" r="r" t="t"/>
            <a:pathLst>
              <a:path extrusionOk="0" h="1153" w="677">
                <a:moveTo>
                  <a:pt x="619" y="1"/>
                </a:moveTo>
                <a:cubicBezTo>
                  <a:pt x="619" y="850"/>
                  <a:pt x="0" y="966"/>
                  <a:pt x="0" y="966"/>
                </a:cubicBezTo>
                <a:lnTo>
                  <a:pt x="677" y="1153"/>
                </a:lnTo>
                <a:lnTo>
                  <a:pt x="6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6"/>
          <p:cNvSpPr/>
          <p:nvPr/>
        </p:nvSpPr>
        <p:spPr>
          <a:xfrm>
            <a:off x="1229020"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6"/>
          <p:cNvSpPr/>
          <p:nvPr/>
        </p:nvSpPr>
        <p:spPr>
          <a:xfrm>
            <a:off x="3825952" y="2079536"/>
            <a:ext cx="61813" cy="103369"/>
          </a:xfrm>
          <a:custGeom>
            <a:rect b="b" l="l" r="r" t="t"/>
            <a:pathLst>
              <a:path extrusionOk="0" h="1153" w="663">
                <a:moveTo>
                  <a:pt x="605" y="1"/>
                </a:moveTo>
                <a:cubicBezTo>
                  <a:pt x="605" y="850"/>
                  <a:pt x="0" y="966"/>
                  <a:pt x="0" y="966"/>
                </a:cubicBezTo>
                <a:lnTo>
                  <a:pt x="663" y="1153"/>
                </a:lnTo>
                <a:lnTo>
                  <a:pt x="6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6"/>
          <p:cNvSpPr/>
          <p:nvPr/>
        </p:nvSpPr>
        <p:spPr>
          <a:xfrm>
            <a:off x="3894386" y="2079536"/>
            <a:ext cx="63212" cy="103369"/>
          </a:xfrm>
          <a:custGeom>
            <a:rect b="b" l="l" r="r" t="t"/>
            <a:pathLst>
              <a:path extrusionOk="0" h="1153" w="678">
                <a:moveTo>
                  <a:pt x="1" y="1"/>
                </a:moveTo>
                <a:lnTo>
                  <a:pt x="1" y="1153"/>
                </a:lnTo>
                <a:lnTo>
                  <a:pt x="678" y="980"/>
                </a:lnTo>
                <a:cubicBezTo>
                  <a:pt x="678" y="980"/>
                  <a:pt x="59" y="850"/>
                  <a:pt x="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6"/>
          <p:cNvSpPr/>
          <p:nvPr/>
        </p:nvSpPr>
        <p:spPr>
          <a:xfrm>
            <a:off x="2802892" y="3416533"/>
            <a:ext cx="53938" cy="90069"/>
          </a:xfrm>
          <a:custGeom>
            <a:rect b="b" l="l" r="r" t="t"/>
            <a:pathLst>
              <a:path extrusionOk="0" h="1153" w="664">
                <a:moveTo>
                  <a:pt x="663" y="1"/>
                </a:moveTo>
                <a:lnTo>
                  <a:pt x="1" y="188"/>
                </a:lnTo>
                <a:cubicBezTo>
                  <a:pt x="1" y="188"/>
                  <a:pt x="606" y="303"/>
                  <a:pt x="606" y="1153"/>
                </a:cubicBezTo>
                <a:lnTo>
                  <a:pt x="663" y="1153"/>
                </a:lnTo>
                <a:lnTo>
                  <a:pt x="6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6"/>
          <p:cNvSpPr/>
          <p:nvPr/>
        </p:nvSpPr>
        <p:spPr>
          <a:xfrm>
            <a:off x="2862599" y="3416533"/>
            <a:ext cx="55076" cy="90069"/>
          </a:xfrm>
          <a:custGeom>
            <a:rect b="b" l="l" r="r" t="t"/>
            <a:pathLst>
              <a:path extrusionOk="0" h="1153" w="678">
                <a:moveTo>
                  <a:pt x="0" y="1"/>
                </a:moveTo>
                <a:lnTo>
                  <a:pt x="0" y="1153"/>
                </a:lnTo>
                <a:lnTo>
                  <a:pt x="58" y="1153"/>
                </a:lnTo>
                <a:cubicBezTo>
                  <a:pt x="58" y="303"/>
                  <a:pt x="677" y="188"/>
                  <a:pt x="677" y="18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6"/>
          <p:cNvSpPr/>
          <p:nvPr/>
        </p:nvSpPr>
        <p:spPr>
          <a:xfrm>
            <a:off x="2802892" y="3416533"/>
            <a:ext cx="53938" cy="90069"/>
          </a:xfrm>
          <a:custGeom>
            <a:rect b="b" l="l" r="r" t="t"/>
            <a:pathLst>
              <a:path extrusionOk="0" h="1153" w="664">
                <a:moveTo>
                  <a:pt x="663" y="1"/>
                </a:moveTo>
                <a:lnTo>
                  <a:pt x="1" y="188"/>
                </a:lnTo>
                <a:cubicBezTo>
                  <a:pt x="1" y="188"/>
                  <a:pt x="606" y="303"/>
                  <a:pt x="606" y="1153"/>
                </a:cubicBezTo>
                <a:lnTo>
                  <a:pt x="663" y="1153"/>
                </a:lnTo>
                <a:lnTo>
                  <a:pt x="6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6"/>
          <p:cNvSpPr/>
          <p:nvPr/>
        </p:nvSpPr>
        <p:spPr>
          <a:xfrm>
            <a:off x="2862599" y="3416533"/>
            <a:ext cx="55076" cy="90069"/>
          </a:xfrm>
          <a:custGeom>
            <a:rect b="b" l="l" r="r" t="t"/>
            <a:pathLst>
              <a:path extrusionOk="0" h="1153" w="678">
                <a:moveTo>
                  <a:pt x="0" y="1"/>
                </a:moveTo>
                <a:lnTo>
                  <a:pt x="0" y="1153"/>
                </a:lnTo>
                <a:lnTo>
                  <a:pt x="58" y="1153"/>
                </a:lnTo>
                <a:cubicBezTo>
                  <a:pt x="58" y="303"/>
                  <a:pt x="677" y="188"/>
                  <a:pt x="677" y="18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6"/>
          <p:cNvSpPr/>
          <p:nvPr/>
        </p:nvSpPr>
        <p:spPr>
          <a:xfrm>
            <a:off x="2802892" y="3416533"/>
            <a:ext cx="53938" cy="90069"/>
          </a:xfrm>
          <a:custGeom>
            <a:rect b="b" l="l" r="r" t="t"/>
            <a:pathLst>
              <a:path extrusionOk="0" h="1153" w="664">
                <a:moveTo>
                  <a:pt x="663" y="1"/>
                </a:moveTo>
                <a:lnTo>
                  <a:pt x="1" y="188"/>
                </a:lnTo>
                <a:cubicBezTo>
                  <a:pt x="1" y="188"/>
                  <a:pt x="606" y="303"/>
                  <a:pt x="606" y="1153"/>
                </a:cubicBezTo>
                <a:lnTo>
                  <a:pt x="663" y="1153"/>
                </a:lnTo>
                <a:lnTo>
                  <a:pt x="66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6"/>
          <p:cNvSpPr/>
          <p:nvPr/>
        </p:nvSpPr>
        <p:spPr>
          <a:xfrm>
            <a:off x="2862599" y="3416533"/>
            <a:ext cx="55076" cy="90069"/>
          </a:xfrm>
          <a:custGeom>
            <a:rect b="b" l="l" r="r" t="t"/>
            <a:pathLst>
              <a:path extrusionOk="0" h="1153" w="678">
                <a:moveTo>
                  <a:pt x="0" y="1"/>
                </a:moveTo>
                <a:lnTo>
                  <a:pt x="0" y="1153"/>
                </a:lnTo>
                <a:lnTo>
                  <a:pt x="58" y="1153"/>
                </a:lnTo>
                <a:cubicBezTo>
                  <a:pt x="58" y="303"/>
                  <a:pt x="677" y="188"/>
                  <a:pt x="677" y="18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6"/>
          <p:cNvSpPr/>
          <p:nvPr/>
        </p:nvSpPr>
        <p:spPr>
          <a:xfrm>
            <a:off x="6459059" y="2079536"/>
            <a:ext cx="63212" cy="103369"/>
          </a:xfrm>
          <a:custGeom>
            <a:rect b="b" l="l" r="r" t="t"/>
            <a:pathLst>
              <a:path extrusionOk="0" h="1153" w="678">
                <a:moveTo>
                  <a:pt x="620" y="1"/>
                </a:moveTo>
                <a:cubicBezTo>
                  <a:pt x="620" y="850"/>
                  <a:pt x="1" y="966"/>
                  <a:pt x="1" y="966"/>
                </a:cubicBezTo>
                <a:lnTo>
                  <a:pt x="678" y="1153"/>
                </a:lnTo>
                <a:lnTo>
                  <a:pt x="6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6"/>
          <p:cNvSpPr/>
          <p:nvPr/>
        </p:nvSpPr>
        <p:spPr>
          <a:xfrm>
            <a:off x="6528891"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6"/>
          <p:cNvSpPr/>
          <p:nvPr/>
        </p:nvSpPr>
        <p:spPr>
          <a:xfrm>
            <a:off x="6459059" y="2079536"/>
            <a:ext cx="63212" cy="103369"/>
          </a:xfrm>
          <a:custGeom>
            <a:rect b="b" l="l" r="r" t="t"/>
            <a:pathLst>
              <a:path extrusionOk="0" h="1153" w="678">
                <a:moveTo>
                  <a:pt x="620" y="1"/>
                </a:moveTo>
                <a:cubicBezTo>
                  <a:pt x="620" y="850"/>
                  <a:pt x="1" y="966"/>
                  <a:pt x="1" y="966"/>
                </a:cubicBezTo>
                <a:lnTo>
                  <a:pt x="678" y="1153"/>
                </a:lnTo>
                <a:lnTo>
                  <a:pt x="6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6"/>
          <p:cNvSpPr/>
          <p:nvPr/>
        </p:nvSpPr>
        <p:spPr>
          <a:xfrm>
            <a:off x="6528891"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6"/>
          <p:cNvSpPr/>
          <p:nvPr/>
        </p:nvSpPr>
        <p:spPr>
          <a:xfrm>
            <a:off x="6459059" y="2079536"/>
            <a:ext cx="63212" cy="103369"/>
          </a:xfrm>
          <a:custGeom>
            <a:rect b="b" l="l" r="r" t="t"/>
            <a:pathLst>
              <a:path extrusionOk="0" h="1153" w="678">
                <a:moveTo>
                  <a:pt x="620" y="1"/>
                </a:moveTo>
                <a:cubicBezTo>
                  <a:pt x="620" y="850"/>
                  <a:pt x="1" y="966"/>
                  <a:pt x="1" y="966"/>
                </a:cubicBezTo>
                <a:lnTo>
                  <a:pt x="678" y="1153"/>
                </a:lnTo>
                <a:lnTo>
                  <a:pt x="67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6"/>
          <p:cNvSpPr/>
          <p:nvPr/>
        </p:nvSpPr>
        <p:spPr>
          <a:xfrm>
            <a:off x="6528891" y="2079536"/>
            <a:ext cx="63212" cy="103369"/>
          </a:xfrm>
          <a:custGeom>
            <a:rect b="b" l="l" r="r" t="t"/>
            <a:pathLst>
              <a:path extrusionOk="0" h="1153" w="678">
                <a:moveTo>
                  <a:pt x="1" y="1"/>
                </a:moveTo>
                <a:lnTo>
                  <a:pt x="1" y="1153"/>
                </a:lnTo>
                <a:lnTo>
                  <a:pt x="678" y="980"/>
                </a:lnTo>
                <a:cubicBezTo>
                  <a:pt x="678" y="980"/>
                  <a:pt x="44" y="850"/>
                  <a:pt x="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6"/>
          <p:cNvSpPr txBox="1"/>
          <p:nvPr/>
        </p:nvSpPr>
        <p:spPr>
          <a:xfrm>
            <a:off x="117625" y="940275"/>
            <a:ext cx="2161200" cy="13407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A4568"/>
                </a:solidFill>
                <a:latin typeface="Josefin Sans"/>
                <a:ea typeface="Josefin Sans"/>
                <a:cs typeface="Josefin Sans"/>
                <a:sym typeface="Josefin Sans"/>
              </a:rPr>
              <a:t>1- </a:t>
            </a:r>
            <a:r>
              <a:rPr b="1" i="0" lang="en" sz="1200" u="none" cap="none" strike="noStrike">
                <a:solidFill>
                  <a:schemeClr val="lt1"/>
                </a:solidFill>
                <a:latin typeface="Josefin Sans"/>
                <a:ea typeface="Josefin Sans"/>
                <a:cs typeface="Josefin Sans"/>
                <a:sym typeface="Josefin Sans"/>
              </a:rPr>
              <a:t>Guidelines for Fraud Prevention</a:t>
            </a:r>
            <a:r>
              <a:rPr b="0" i="0" lang="en" sz="1200" u="none" cap="none" strike="noStrike">
                <a:solidFill>
                  <a:schemeClr val="lt1"/>
                </a:solidFill>
                <a:latin typeface="Josefin Sans"/>
                <a:ea typeface="Josefin Sans"/>
                <a:cs typeface="Josefin Sans"/>
                <a:sym typeface="Josefin Sans"/>
              </a:rPr>
              <a:t>: The project offers data-driven guidelines to help consumers and businesses recognize and avoid fraudulent activity.</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66" name="Google Shape;366;p46"/>
          <p:cNvSpPr/>
          <p:nvPr/>
        </p:nvSpPr>
        <p:spPr>
          <a:xfrm>
            <a:off x="4373269" y="2963161"/>
            <a:ext cx="1573884" cy="802191"/>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6"/>
          <p:cNvSpPr/>
          <p:nvPr/>
        </p:nvSpPr>
        <p:spPr>
          <a:xfrm>
            <a:off x="2930250" y="2184222"/>
            <a:ext cx="1573486" cy="802191"/>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6"/>
          <p:cNvSpPr/>
          <p:nvPr/>
        </p:nvSpPr>
        <p:spPr>
          <a:xfrm>
            <a:off x="41424" y="2182900"/>
            <a:ext cx="1575079" cy="804831"/>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6"/>
          <p:cNvSpPr/>
          <p:nvPr/>
        </p:nvSpPr>
        <p:spPr>
          <a:xfrm>
            <a:off x="1486634" y="2963155"/>
            <a:ext cx="1573884" cy="802191"/>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6"/>
          <p:cNvSpPr/>
          <p:nvPr/>
        </p:nvSpPr>
        <p:spPr>
          <a:xfrm>
            <a:off x="289502" y="2434801"/>
            <a:ext cx="1078800" cy="10995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DBDBDB"/>
              </a:highlight>
              <a:latin typeface="Arial"/>
              <a:ea typeface="Arial"/>
              <a:cs typeface="Arial"/>
              <a:sym typeface="Arial"/>
            </a:endParaRPr>
          </a:p>
        </p:txBody>
      </p:sp>
      <p:sp>
        <p:nvSpPr>
          <p:cNvPr id="371" name="Google Shape;371;p46"/>
          <p:cNvSpPr/>
          <p:nvPr/>
        </p:nvSpPr>
        <p:spPr>
          <a:xfrm>
            <a:off x="1733918" y="2434801"/>
            <a:ext cx="1078800" cy="1099500"/>
          </a:xfrm>
          <a:prstGeom prst="ellipse">
            <a:avLst/>
          </a:prstGeom>
          <a:solidFill>
            <a:srgbClr val="1A4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6"/>
          <p:cNvSpPr/>
          <p:nvPr/>
        </p:nvSpPr>
        <p:spPr>
          <a:xfrm>
            <a:off x="3177420" y="2434801"/>
            <a:ext cx="1078800" cy="1099500"/>
          </a:xfrm>
          <a:prstGeom prst="ellipse">
            <a:avLst/>
          </a:prstGeom>
          <a:solidFill>
            <a:srgbClr val="80C9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6"/>
          <p:cNvSpPr/>
          <p:nvPr/>
        </p:nvSpPr>
        <p:spPr>
          <a:xfrm>
            <a:off x="4621159" y="2434801"/>
            <a:ext cx="1078800" cy="1099500"/>
          </a:xfrm>
          <a:prstGeom prst="ellipse">
            <a:avLst/>
          </a:prstGeom>
          <a:solidFill>
            <a:srgbClr val="5F81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6"/>
          <p:cNvSpPr txBox="1"/>
          <p:nvPr/>
        </p:nvSpPr>
        <p:spPr>
          <a:xfrm>
            <a:off x="283901" y="2814509"/>
            <a:ext cx="1084500" cy="3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01</a:t>
            </a:r>
            <a:endParaRPr b="1" i="0" sz="2500" u="none" cap="none" strike="noStrike">
              <a:solidFill>
                <a:srgbClr val="FFFFFF"/>
              </a:solidFill>
              <a:latin typeface="Josefin Sans"/>
              <a:ea typeface="Josefin Sans"/>
              <a:cs typeface="Josefin Sans"/>
              <a:sym typeface="Josefin Sans"/>
            </a:endParaRPr>
          </a:p>
        </p:txBody>
      </p:sp>
      <p:sp>
        <p:nvSpPr>
          <p:cNvPr id="375" name="Google Shape;375;p46"/>
          <p:cNvSpPr txBox="1"/>
          <p:nvPr/>
        </p:nvSpPr>
        <p:spPr>
          <a:xfrm>
            <a:off x="1731123" y="2814509"/>
            <a:ext cx="1084500" cy="3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02</a:t>
            </a:r>
            <a:endParaRPr b="1" i="0" sz="2500" u="none" cap="none" strike="noStrike">
              <a:solidFill>
                <a:srgbClr val="FFFFFF"/>
              </a:solidFill>
              <a:latin typeface="Josefin Sans"/>
              <a:ea typeface="Josefin Sans"/>
              <a:cs typeface="Josefin Sans"/>
              <a:sym typeface="Josefin Sans"/>
            </a:endParaRPr>
          </a:p>
        </p:txBody>
      </p:sp>
      <p:sp>
        <p:nvSpPr>
          <p:cNvPr id="376" name="Google Shape;376;p46"/>
          <p:cNvSpPr txBox="1"/>
          <p:nvPr/>
        </p:nvSpPr>
        <p:spPr>
          <a:xfrm>
            <a:off x="3174640" y="2814509"/>
            <a:ext cx="1084500" cy="3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03</a:t>
            </a:r>
            <a:endParaRPr b="1" i="0" sz="2500" u="none" cap="none" strike="noStrike">
              <a:solidFill>
                <a:srgbClr val="FFFFFF"/>
              </a:solidFill>
              <a:latin typeface="Josefin Sans"/>
              <a:ea typeface="Josefin Sans"/>
              <a:cs typeface="Josefin Sans"/>
              <a:sym typeface="Josefin Sans"/>
            </a:endParaRPr>
          </a:p>
        </p:txBody>
      </p:sp>
      <p:sp>
        <p:nvSpPr>
          <p:cNvPr id="377" name="Google Shape;377;p46"/>
          <p:cNvSpPr txBox="1"/>
          <p:nvPr/>
        </p:nvSpPr>
        <p:spPr>
          <a:xfrm>
            <a:off x="4618380" y="2814509"/>
            <a:ext cx="1084500" cy="3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04</a:t>
            </a:r>
            <a:endParaRPr b="1" i="0" sz="2500" u="none" cap="none" strike="noStrike">
              <a:solidFill>
                <a:srgbClr val="FFFFFF"/>
              </a:solidFill>
              <a:latin typeface="Josefin Sans"/>
              <a:ea typeface="Josefin Sans"/>
              <a:cs typeface="Josefin Sans"/>
              <a:sym typeface="Josefin Sans"/>
            </a:endParaRPr>
          </a:p>
        </p:txBody>
      </p:sp>
      <p:sp>
        <p:nvSpPr>
          <p:cNvPr id="378" name="Google Shape;378;p46"/>
          <p:cNvSpPr txBox="1"/>
          <p:nvPr/>
        </p:nvSpPr>
        <p:spPr>
          <a:xfrm>
            <a:off x="1278625" y="3786200"/>
            <a:ext cx="2161200" cy="1258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Josefin Sans"/>
                <a:ea typeface="Josefin Sans"/>
                <a:cs typeface="Josefin Sans"/>
                <a:sym typeface="Josefin Sans"/>
              </a:rPr>
              <a:t>2- Vulnerability Awareness</a:t>
            </a:r>
            <a:r>
              <a:rPr b="0" i="0" lang="en" sz="1200" u="none" cap="none" strike="noStrike">
                <a:solidFill>
                  <a:schemeClr val="lt1"/>
                </a:solidFill>
                <a:latin typeface="Josefin Sans"/>
                <a:ea typeface="Josefin Sans"/>
                <a:cs typeface="Josefin Sans"/>
                <a:sym typeface="Josefin Sans"/>
              </a:rPr>
              <a:t>: Highlights time periods and devices (like mobile) that are more prone to fraud, educating the community on higher-risk factors.</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79" name="Google Shape;379;p46"/>
          <p:cNvSpPr txBox="1"/>
          <p:nvPr/>
        </p:nvSpPr>
        <p:spPr>
          <a:xfrm>
            <a:off x="4142175" y="3862400"/>
            <a:ext cx="2264100" cy="12582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A4568"/>
                </a:solidFill>
                <a:latin typeface="Josefin Sans"/>
                <a:ea typeface="Josefin Sans"/>
                <a:cs typeface="Josefin Sans"/>
                <a:sym typeface="Josefin Sans"/>
              </a:rPr>
              <a:t>4- </a:t>
            </a:r>
            <a:r>
              <a:rPr b="1" i="0" lang="en" sz="1200" u="none" cap="none" strike="noStrike">
                <a:solidFill>
                  <a:schemeClr val="lt1"/>
                </a:solidFill>
                <a:latin typeface="Josefin Sans"/>
                <a:ea typeface="Josefin Sans"/>
                <a:cs typeface="Josefin Sans"/>
                <a:sym typeface="Josefin Sans"/>
              </a:rPr>
              <a:t>Enhanced Security</a:t>
            </a:r>
            <a:r>
              <a:rPr b="0" i="0" lang="en" sz="1200" u="none" cap="none" strike="noStrike">
                <a:solidFill>
                  <a:schemeClr val="lt1"/>
                </a:solidFill>
                <a:latin typeface="Josefin Sans"/>
                <a:ea typeface="Josefin Sans"/>
                <a:cs typeface="Josefin Sans"/>
                <a:sym typeface="Josefin Sans"/>
              </a:rPr>
              <a:t>: The project provides mechanisms that help protect consumers and small businesses from online fraud and making transactions safer.</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80" name="Google Shape;380;p46"/>
          <p:cNvSpPr/>
          <p:nvPr/>
        </p:nvSpPr>
        <p:spPr>
          <a:xfrm>
            <a:off x="6061299" y="2434801"/>
            <a:ext cx="1078800" cy="10995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05</a:t>
            </a:r>
            <a:endParaRPr b="0" i="0" sz="1400" u="none" cap="none" strike="noStrike">
              <a:solidFill>
                <a:srgbClr val="000000"/>
              </a:solidFill>
              <a:latin typeface="Arial"/>
              <a:ea typeface="Arial"/>
              <a:cs typeface="Arial"/>
              <a:sym typeface="Arial"/>
            </a:endParaRPr>
          </a:p>
        </p:txBody>
      </p:sp>
      <p:sp>
        <p:nvSpPr>
          <p:cNvPr id="381" name="Google Shape;381;p46"/>
          <p:cNvSpPr/>
          <p:nvPr/>
        </p:nvSpPr>
        <p:spPr>
          <a:xfrm>
            <a:off x="5817495" y="2204778"/>
            <a:ext cx="1573486" cy="802191"/>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6"/>
          <p:cNvSpPr/>
          <p:nvPr/>
        </p:nvSpPr>
        <p:spPr>
          <a:xfrm>
            <a:off x="7259894" y="2986436"/>
            <a:ext cx="1573884" cy="802191"/>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6"/>
          <p:cNvSpPr/>
          <p:nvPr/>
        </p:nvSpPr>
        <p:spPr>
          <a:xfrm>
            <a:off x="7505609" y="2471726"/>
            <a:ext cx="1078800" cy="1099500"/>
          </a:xfrm>
          <a:prstGeom prst="ellipse">
            <a:avLst/>
          </a:prstGeom>
          <a:solidFill>
            <a:srgbClr val="66A5B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FFFFFF"/>
                </a:solidFill>
                <a:latin typeface="Josefin Sans"/>
                <a:ea typeface="Josefin Sans"/>
                <a:cs typeface="Josefin Sans"/>
                <a:sym typeface="Josefin Sans"/>
              </a:rPr>
              <a:t>06</a:t>
            </a:r>
            <a:endParaRPr b="0" i="0" sz="1400" u="none" cap="none" strike="noStrike">
              <a:solidFill>
                <a:srgbClr val="000000"/>
              </a:solidFill>
              <a:latin typeface="Arial"/>
              <a:ea typeface="Arial"/>
              <a:cs typeface="Arial"/>
              <a:sym typeface="Arial"/>
            </a:endParaRPr>
          </a:p>
        </p:txBody>
      </p:sp>
      <p:sp>
        <p:nvSpPr>
          <p:cNvPr id="384" name="Google Shape;384;p46"/>
          <p:cNvSpPr txBox="1"/>
          <p:nvPr/>
        </p:nvSpPr>
        <p:spPr>
          <a:xfrm>
            <a:off x="6918375" y="3941025"/>
            <a:ext cx="2161200" cy="1174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rgbClr val="1A4568"/>
                </a:solidFill>
                <a:latin typeface="Josefin Sans"/>
                <a:ea typeface="Josefin Sans"/>
                <a:cs typeface="Josefin Sans"/>
                <a:sym typeface="Josefin Sans"/>
              </a:rPr>
              <a:t>6- </a:t>
            </a:r>
            <a:r>
              <a:rPr b="1" i="0" lang="en" sz="1200" u="none" cap="none" strike="noStrike">
                <a:solidFill>
                  <a:schemeClr val="lt1"/>
                </a:solidFill>
                <a:latin typeface="Josefin Sans"/>
                <a:ea typeface="Josefin Sans"/>
                <a:cs typeface="Josefin Sans"/>
                <a:sym typeface="Josefin Sans"/>
              </a:rPr>
              <a:t>Financial Resilience for Businesses</a:t>
            </a:r>
            <a:r>
              <a:rPr b="0" i="0" lang="en" sz="1200" u="none" cap="none" strike="noStrike">
                <a:solidFill>
                  <a:schemeClr val="lt1"/>
                </a:solidFill>
                <a:latin typeface="Josefin Sans"/>
                <a:ea typeface="Josefin Sans"/>
                <a:cs typeface="Josefin Sans"/>
                <a:sym typeface="Josefin Sans"/>
              </a:rPr>
              <a:t>: Minimizing fraud strengthens businesses financially, allowing them to focus on growth, maintain fair wages, and retain employees.</a:t>
            </a:r>
            <a:endParaRPr b="0" i="0" sz="1200" u="none" cap="none" strike="noStrike">
              <a:solidFill>
                <a:schemeClr val="lt1"/>
              </a:solidFill>
              <a:latin typeface="Josefin Sans"/>
              <a:ea typeface="Josefin Sans"/>
              <a:cs typeface="Josefin Sans"/>
              <a:sym typeface="Josefin Sans"/>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rgbClr val="1A4568"/>
              </a:solidFill>
              <a:latin typeface="Josefin Sans"/>
              <a:ea typeface="Josefin Sans"/>
              <a:cs typeface="Josefin Sans"/>
              <a:sym typeface="Josefin Sans"/>
            </a:endParaRPr>
          </a:p>
        </p:txBody>
      </p:sp>
      <p:sp>
        <p:nvSpPr>
          <p:cNvPr id="385" name="Google Shape;385;p46"/>
          <p:cNvSpPr/>
          <p:nvPr/>
        </p:nvSpPr>
        <p:spPr>
          <a:xfrm>
            <a:off x="8699020" y="2255853"/>
            <a:ext cx="1573486" cy="802191"/>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6"/>
          <p:cNvSpPr/>
          <p:nvPr/>
        </p:nvSpPr>
        <p:spPr>
          <a:xfrm>
            <a:off x="-1400016" y="2882505"/>
            <a:ext cx="1573884" cy="802191"/>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47"/>
          <p:cNvSpPr txBox="1"/>
          <p:nvPr/>
        </p:nvSpPr>
        <p:spPr>
          <a:xfrm>
            <a:off x="244500" y="706650"/>
            <a:ext cx="8978400" cy="37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[1] A. Howard, B. Bouchon-Meunier, I. CIS, inversion, J. Lei, Lynn@Vesta, Marcus2010, and P. H. Abbass, “Ieee-cis fraud detection,” https://kagglecom/competitions/ieee-fraud-detection, 2019, kaggle.</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[2] National Cyber Security Alliance, “Small Business Cybersecurity Report,” https://www.staysafeonline.org, 2019, [Online; accessed 30-October-2024].</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[3] L. Cao, “Ai in finance: challenges, techniques, and opportunities,” ACM Computing Surveys (CSUR), vol. 55, no. 3, pp. 1–38, 2022.</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[4] A. Ali, S. Abd Razak, S. H. Othman, T. A. E. Eisa, A. Al-Dhaqm, M. Nasser, T. Elhassan, H. Elshafie, and A. Saif, “Financial fraud detection based on machine learning: a systematic literature review,” Applied Sciences, vol. 12, no. 19, p. 9637, 2022.</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[5] X. Niu, L. Wang, and X. Yang, “A comparison study of credit card fraud detection: Supervised versus unsupervised,” arXiv preprint arXiv:1904.10604, 2019.</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[6] A. Jain and S. Shinde, “A comprehensive study of data mining-based financial fraud detection research,” in 2019 IEEE 5th International Conference for Convergence in Technology (I2CT). IEEE, 2019, pp. 1–4.</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[7] E. Malik, K. Khaw, B. Belaton, W. Wong, and X. Chew, “Credit card fraud detection using a new hybrid machine learning architecture. Mathematics 10: 1480,” 2022.</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[8] P. Gomber, J.-A. Koch, and M. Siering, “Digital finance and fintech: current research and future research directions,” Journal of Business Economics, vol. 87, pp. 537–580, 2017.</a:t>
            </a:r>
            <a:endParaRPr b="0" i="0" sz="11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000"/>
              </a:spcBef>
              <a:spcAft>
                <a:spcPts val="1000"/>
              </a:spcAft>
              <a:buClr>
                <a:srgbClr val="000000"/>
              </a:buClr>
              <a:buSzPts val="1100"/>
              <a:buFont typeface="Arial"/>
              <a:buNone/>
            </a:pPr>
            <a:r>
              <a:rPr b="0" i="0" lang="en" sz="1100" u="none" cap="none" strike="noStrike">
                <a:solidFill>
                  <a:schemeClr val="dk2"/>
                </a:solidFill>
                <a:latin typeface="Josefin Sans"/>
                <a:ea typeface="Josefin Sans"/>
                <a:cs typeface="Josefin Sans"/>
                <a:sym typeface="Josefin Sans"/>
              </a:rPr>
              <a:t>[9] C.-P. Hsieh, Y.-T. Chen, W.-K. Beh, and A.-Y. A. Wu, “Feature selection framework for xgboost based on electrodermal activity in stress detection,” in 2019 IEEE International Workshop on Signal Processing Systems (SiPS). IEEE, 2019, pp. 330–335</a:t>
            </a:r>
            <a:endParaRPr b="0" i="0" sz="1100" u="none" cap="none" strike="noStrike">
              <a:solidFill>
                <a:schemeClr val="dk2"/>
              </a:solidFill>
              <a:latin typeface="Josefin Sans"/>
              <a:ea typeface="Josefin Sans"/>
              <a:cs typeface="Josefin Sans"/>
              <a:sym typeface="Josefin Sans"/>
            </a:endParaRPr>
          </a:p>
        </p:txBody>
      </p:sp>
      <p:sp>
        <p:nvSpPr>
          <p:cNvPr id="392" name="Google Shape;392;p47"/>
          <p:cNvSpPr txBox="1"/>
          <p:nvPr>
            <p:ph idx="4294967295" type="title"/>
          </p:nvPr>
        </p:nvSpPr>
        <p:spPr>
          <a:xfrm>
            <a:off x="150275" y="11005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 sz="2500">
                <a:solidFill>
                  <a:schemeClr val="lt1"/>
                </a:solidFill>
                <a:latin typeface="Josefin Sans"/>
                <a:ea typeface="Josefin Sans"/>
                <a:cs typeface="Josefin Sans"/>
                <a:sym typeface="Josefin Sans"/>
              </a:rPr>
              <a:t>References</a:t>
            </a:r>
            <a:endParaRPr b="1" sz="2500">
              <a:solidFill>
                <a:schemeClr val="lt1"/>
              </a:solidFill>
              <a:latin typeface="Josefin Sans"/>
              <a:ea typeface="Josefin Sans"/>
              <a:cs typeface="Josefin Sans"/>
              <a:sym typeface="Josefin Sans"/>
            </a:endParaRPr>
          </a:p>
        </p:txBody>
      </p:sp>
      <p:pic>
        <p:nvPicPr>
          <p:cNvPr id="393" name="Google Shape;393;p47"/>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97" name="Shape 397"/>
        <p:cNvGrpSpPr/>
        <p:nvPr/>
      </p:nvGrpSpPr>
      <p:grpSpPr>
        <a:xfrm>
          <a:off x="0" y="0"/>
          <a:ext cx="0" cy="0"/>
          <a:chOff x="0" y="0"/>
          <a:chExt cx="0" cy="0"/>
        </a:xfrm>
      </p:grpSpPr>
      <p:sp>
        <p:nvSpPr>
          <p:cNvPr id="398" name="Google Shape;398;p48"/>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8"/>
          <p:cNvSpPr txBox="1"/>
          <p:nvPr>
            <p:ph idx="4294967295" type="title"/>
          </p:nvPr>
        </p:nvSpPr>
        <p:spPr>
          <a:xfrm>
            <a:off x="389900" y="1641050"/>
            <a:ext cx="8520600" cy="208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7500">
                <a:solidFill>
                  <a:srgbClr val="004065"/>
                </a:solidFill>
                <a:latin typeface="Josefin Sans"/>
                <a:ea typeface="Josefin Sans"/>
                <a:cs typeface="Josefin Sans"/>
                <a:sym typeface="Josefin Sans"/>
              </a:rPr>
              <a:t>Thank</a:t>
            </a:r>
            <a:endParaRPr b="1" sz="7500">
              <a:solidFill>
                <a:srgbClr val="004065"/>
              </a:solidFill>
              <a:latin typeface="Josefin Sans"/>
              <a:ea typeface="Josefin Sans"/>
              <a:cs typeface="Josefin Sans"/>
              <a:sym typeface="Josefin Sans"/>
            </a:endParaRPr>
          </a:p>
          <a:p>
            <a:pPr indent="0" lvl="0" marL="0" rtl="0" algn="ctr">
              <a:lnSpc>
                <a:spcPct val="100000"/>
              </a:lnSpc>
              <a:spcBef>
                <a:spcPts val="0"/>
              </a:spcBef>
              <a:spcAft>
                <a:spcPts val="0"/>
              </a:spcAft>
              <a:buSzPts val="990"/>
              <a:buNone/>
            </a:pPr>
            <a:r>
              <a:rPr b="1" lang="en" sz="7500">
                <a:latin typeface="Josefin Sans"/>
                <a:ea typeface="Josefin Sans"/>
                <a:cs typeface="Josefin Sans"/>
                <a:sym typeface="Josefin Sans"/>
              </a:rPr>
              <a:t>You</a:t>
            </a:r>
            <a:endParaRPr b="1" sz="7500">
              <a:latin typeface="Josefin Sans"/>
              <a:ea typeface="Josefin Sans"/>
              <a:cs typeface="Josefin Sans"/>
              <a:sym typeface="Josefin Sans"/>
            </a:endParaRPr>
          </a:p>
        </p:txBody>
      </p:sp>
      <p:pic>
        <p:nvPicPr>
          <p:cNvPr id="400" name="Google Shape;400;p48"/>
          <p:cNvPicPr preferRelativeResize="0"/>
          <p:nvPr/>
        </p:nvPicPr>
        <p:blipFill rotWithShape="1">
          <a:blip r:embed="rId3">
            <a:alphaModFix/>
          </a:blip>
          <a:srcRect b="0" l="0" r="0" t="0"/>
          <a:stretch/>
        </p:blipFill>
        <p:spPr>
          <a:xfrm>
            <a:off x="8148700" y="33850"/>
            <a:ext cx="989475" cy="16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7"/>
          <p:cNvPicPr preferRelativeResize="0"/>
          <p:nvPr/>
        </p:nvPicPr>
        <p:blipFill rotWithShape="1">
          <a:blip r:embed="rId3">
            <a:alphaModFix/>
          </a:blip>
          <a:srcRect b="0" l="0" r="0" t="0"/>
          <a:stretch/>
        </p:blipFill>
        <p:spPr>
          <a:xfrm>
            <a:off x="8072500" y="110050"/>
            <a:ext cx="989475" cy="169475"/>
          </a:xfrm>
          <a:prstGeom prst="rect">
            <a:avLst/>
          </a:prstGeom>
          <a:noFill/>
          <a:ln>
            <a:noFill/>
          </a:ln>
        </p:spPr>
      </p:pic>
      <p:pic>
        <p:nvPicPr>
          <p:cNvPr id="126" name="Google Shape;126;p27"/>
          <p:cNvPicPr preferRelativeResize="0"/>
          <p:nvPr/>
        </p:nvPicPr>
        <p:blipFill rotWithShape="1">
          <a:blip r:embed="rId4">
            <a:alphaModFix/>
          </a:blip>
          <a:srcRect b="0" l="0" r="0" t="0"/>
          <a:stretch/>
        </p:blipFill>
        <p:spPr>
          <a:xfrm>
            <a:off x="4878350" y="1714975"/>
            <a:ext cx="4113249" cy="2161063"/>
          </a:xfrm>
          <a:prstGeom prst="rect">
            <a:avLst/>
          </a:prstGeom>
          <a:noFill/>
          <a:ln>
            <a:noFill/>
          </a:ln>
        </p:spPr>
      </p:pic>
      <p:sp>
        <p:nvSpPr>
          <p:cNvPr id="127" name="Google Shape;127;p27"/>
          <p:cNvSpPr/>
          <p:nvPr/>
        </p:nvSpPr>
        <p:spPr>
          <a:xfrm>
            <a:off x="7871350" y="2659050"/>
            <a:ext cx="1071600" cy="1164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8" name="Google Shape;128;p27"/>
          <p:cNvSpPr txBox="1"/>
          <p:nvPr/>
        </p:nvSpPr>
        <p:spPr>
          <a:xfrm>
            <a:off x="4878325" y="3995325"/>
            <a:ext cx="4113300" cy="15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sng" cap="none" strike="noStrike">
                <a:solidFill>
                  <a:schemeClr val="hlink"/>
                </a:solidFill>
                <a:latin typeface="Josefin Sans"/>
                <a:ea typeface="Josefin Sans"/>
                <a:cs typeface="Josefin Sans"/>
                <a:sym typeface="Josefin Sans"/>
                <a:hlinkClick r:id="rId5"/>
              </a:rPr>
              <a:t>https://www.ftc.gov/news-events/news/press-releases/2024/02/nationwide-fraud-losses-top-10-billion-2023-ftc-steps-efforts-protect-public </a:t>
            </a:r>
            <a:endParaRPr b="0" i="0" sz="600" u="none" cap="none" strike="noStrike">
              <a:solidFill>
                <a:schemeClr val="lt1"/>
              </a:solidFill>
              <a:latin typeface="Josefin Sans"/>
              <a:ea typeface="Josefin Sans"/>
              <a:cs typeface="Josefin Sans"/>
              <a:sym typeface="Josefin Sans"/>
            </a:endParaRPr>
          </a:p>
        </p:txBody>
      </p:sp>
      <p:sp>
        <p:nvSpPr>
          <p:cNvPr id="129" name="Google Shape;129;p27"/>
          <p:cNvSpPr txBox="1"/>
          <p:nvPr>
            <p:ph type="title"/>
          </p:nvPr>
        </p:nvSpPr>
        <p:spPr>
          <a:xfrm>
            <a:off x="310350" y="214400"/>
            <a:ext cx="4347600" cy="564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chemeClr val="lt1"/>
                </a:solidFill>
                <a:latin typeface="Josefin Sans"/>
                <a:ea typeface="Josefin Sans"/>
                <a:cs typeface="Josefin Sans"/>
                <a:sym typeface="Josefin Sans"/>
              </a:rPr>
              <a:t>Motivation</a:t>
            </a:r>
            <a:endParaRPr b="1">
              <a:solidFill>
                <a:schemeClr val="lt1"/>
              </a:solidFill>
              <a:latin typeface="Josefin Sans"/>
              <a:ea typeface="Josefin Sans"/>
              <a:cs typeface="Josefin Sans"/>
              <a:sym typeface="Josefin Sans"/>
            </a:endParaRPr>
          </a:p>
        </p:txBody>
      </p:sp>
      <p:sp>
        <p:nvSpPr>
          <p:cNvPr id="130" name="Google Shape;130;p27"/>
          <p:cNvSpPr txBox="1"/>
          <p:nvPr/>
        </p:nvSpPr>
        <p:spPr>
          <a:xfrm>
            <a:off x="340203" y="824525"/>
            <a:ext cx="4204500" cy="4249800"/>
          </a:xfrm>
          <a:prstGeom prst="rect">
            <a:avLst/>
          </a:prstGeom>
          <a:solidFill>
            <a:srgbClr val="F3F3F3"/>
          </a:solidFill>
          <a:ln>
            <a:noFill/>
          </a:ln>
        </p:spPr>
        <p:txBody>
          <a:bodyPr anchorCtr="0" anchor="t" bIns="91425" lIns="91425" spcFirstLastPara="1" rIns="91425" wrap="square" tIns="91425">
            <a:noAutofit/>
          </a:bodyPr>
          <a:lstStyle/>
          <a:p>
            <a:pPr indent="0" lvl="0" marL="457200" marR="0" rtl="0" algn="l">
              <a:lnSpc>
                <a:spcPct val="100000"/>
              </a:lnSpc>
              <a:spcBef>
                <a:spcPts val="1000"/>
              </a:spcBef>
              <a:spcAft>
                <a:spcPts val="0"/>
              </a:spcAft>
              <a:buClr>
                <a:srgbClr val="000000"/>
              </a:buClr>
              <a:buSzPts val="400"/>
              <a:buFont typeface="Arial"/>
              <a:buNone/>
            </a:pPr>
            <a:r>
              <a:t/>
            </a:r>
            <a:endParaRPr b="1" i="0" sz="400" u="none" cap="none" strike="noStrike">
              <a:solidFill>
                <a:srgbClr val="000000"/>
              </a:solidFill>
              <a:latin typeface="Josefin Sans"/>
              <a:ea typeface="Josefin Sans"/>
              <a:cs typeface="Josefin Sans"/>
              <a:sym typeface="Josefin Sans"/>
            </a:endParaRPr>
          </a:p>
          <a:p>
            <a:pPr indent="-323850" lvl="0" marL="457200" marR="0" rtl="0" algn="l">
              <a:lnSpc>
                <a:spcPct val="100000"/>
              </a:lnSpc>
              <a:spcBef>
                <a:spcPts val="1000"/>
              </a:spcBef>
              <a:spcAft>
                <a:spcPts val="0"/>
              </a:spcAft>
              <a:buClr>
                <a:srgbClr val="000000"/>
              </a:buClr>
              <a:buSzPts val="1500"/>
              <a:buFont typeface="Roboto"/>
              <a:buChar char="●"/>
            </a:pPr>
            <a:r>
              <a:rPr b="1" i="0" lang="en" sz="1500" u="none" cap="none" strike="noStrike">
                <a:solidFill>
                  <a:srgbClr val="000000"/>
                </a:solidFill>
                <a:latin typeface="Josefin Sans"/>
                <a:ea typeface="Josefin Sans"/>
                <a:cs typeface="Josefin Sans"/>
                <a:sym typeface="Josefin Sans"/>
              </a:rPr>
              <a:t>Increasing Global Fraud</a:t>
            </a:r>
            <a:r>
              <a:rPr b="0" i="0" lang="en" sz="1500" u="none" cap="none" strike="noStrike">
                <a:solidFill>
                  <a:srgbClr val="000000"/>
                </a:solidFill>
                <a:latin typeface="Josefin Sans"/>
                <a:ea typeface="Josefin Sans"/>
                <a:cs typeface="Josefin Sans"/>
                <a:sym typeface="Josefin Sans"/>
              </a:rPr>
              <a:t>  : According to a recent report by the Federal Trade Commission, consumers lost over $10 billion to fraud in 2023, marking a significant 14% increase from the previous year.</a:t>
            </a:r>
            <a:endParaRPr b="0" i="0" sz="1500" u="none" cap="none" strike="noStrike">
              <a:solidFill>
                <a:srgbClr val="000000"/>
              </a:solidFill>
              <a:latin typeface="Josefin Sans"/>
              <a:ea typeface="Josefin Sans"/>
              <a:cs typeface="Josefin Sans"/>
              <a:sym typeface="Josefin Sans"/>
            </a:endParaRPr>
          </a:p>
          <a:p>
            <a:pPr indent="-323850" lvl="0" marL="457200" marR="0" rtl="0" algn="l">
              <a:lnSpc>
                <a:spcPct val="100000"/>
              </a:lnSpc>
              <a:spcBef>
                <a:spcPts val="1000"/>
              </a:spcBef>
              <a:spcAft>
                <a:spcPts val="0"/>
              </a:spcAft>
              <a:buClr>
                <a:srgbClr val="000000"/>
              </a:buClr>
              <a:buSzPts val="1500"/>
              <a:buFont typeface="Josefin Sans"/>
              <a:buChar char="●"/>
            </a:pPr>
            <a:r>
              <a:rPr b="0" i="0" lang="en" sz="1500" u="none" cap="none" strike="noStrike">
                <a:solidFill>
                  <a:srgbClr val="000000"/>
                </a:solidFill>
                <a:latin typeface="Josefin Sans"/>
                <a:ea typeface="Josefin Sans"/>
                <a:cs typeface="Josefin Sans"/>
                <a:sym typeface="Josefin Sans"/>
              </a:rPr>
              <a:t>Escalating fraud techniques outpace traditional security measures, necessitating more sophisticated solutions.</a:t>
            </a:r>
            <a:endParaRPr b="0" i="0" sz="1500" u="none" cap="none" strike="noStrike">
              <a:solidFill>
                <a:srgbClr val="000000"/>
              </a:solidFill>
              <a:latin typeface="Josefin Sans"/>
              <a:ea typeface="Josefin Sans"/>
              <a:cs typeface="Josefin Sans"/>
              <a:sym typeface="Josefin Sans"/>
            </a:endParaRPr>
          </a:p>
          <a:p>
            <a:pPr indent="-323850" lvl="0" marL="457200" marR="0" rtl="0" algn="l">
              <a:lnSpc>
                <a:spcPct val="100000"/>
              </a:lnSpc>
              <a:spcBef>
                <a:spcPts val="1000"/>
              </a:spcBef>
              <a:spcAft>
                <a:spcPts val="0"/>
              </a:spcAft>
              <a:buClr>
                <a:srgbClr val="000000"/>
              </a:buClr>
              <a:buSzPts val="1500"/>
              <a:buFont typeface="Arial"/>
              <a:buChar char="●"/>
            </a:pPr>
            <a:r>
              <a:rPr b="1" i="0" lang="en" sz="1500" u="none" cap="none" strike="noStrike">
                <a:solidFill>
                  <a:srgbClr val="000000"/>
                </a:solidFill>
                <a:latin typeface="Josefin Sans"/>
                <a:ea typeface="Josefin Sans"/>
                <a:cs typeface="Josefin Sans"/>
                <a:sym typeface="Josefin Sans"/>
              </a:rPr>
              <a:t>Project Goal:</a:t>
            </a:r>
            <a:r>
              <a:rPr b="0" i="0" lang="en" sz="1500" u="none" cap="none" strike="noStrike">
                <a:solidFill>
                  <a:srgbClr val="000000"/>
                </a:solidFill>
                <a:latin typeface="Josefin Sans"/>
                <a:ea typeface="Josefin Sans"/>
                <a:cs typeface="Josefin Sans"/>
                <a:sym typeface="Josefin Sans"/>
              </a:rPr>
              <a:t> Understanding hidden patterns and fraud predictions  for consumers and small businesses against online transaction fraud using data mining insights.</a:t>
            </a:r>
            <a:endParaRPr b="0" i="0" sz="1500" u="none" cap="none" strike="noStrike">
              <a:solidFill>
                <a:srgbClr val="000000"/>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28"/>
          <p:cNvSpPr txBox="1"/>
          <p:nvPr>
            <p:ph idx="4294967295" type="title"/>
          </p:nvPr>
        </p:nvSpPr>
        <p:spPr>
          <a:xfrm>
            <a:off x="156950" y="146625"/>
            <a:ext cx="8421600" cy="41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dk2"/>
                </a:solidFill>
                <a:latin typeface="Josefin Sans"/>
                <a:ea typeface="Josefin Sans"/>
                <a:cs typeface="Josefin Sans"/>
                <a:sym typeface="Josefin Sans"/>
              </a:rPr>
              <a:t>Dataset Overview :</a:t>
            </a:r>
            <a:r>
              <a:rPr b="1" lang="en" sz="2500">
                <a:solidFill>
                  <a:srgbClr val="274E13"/>
                </a:solidFill>
                <a:latin typeface="Josefin Sans"/>
                <a:ea typeface="Josefin Sans"/>
                <a:cs typeface="Josefin Sans"/>
                <a:sym typeface="Josefin Sans"/>
              </a:rPr>
              <a:t> </a:t>
            </a:r>
            <a:r>
              <a:rPr b="1" lang="en" sz="2500" u="sng">
                <a:solidFill>
                  <a:schemeClr val="hlink"/>
                </a:solidFill>
                <a:latin typeface="Josefin Sans"/>
                <a:ea typeface="Josefin Sans"/>
                <a:cs typeface="Josefin Sans"/>
                <a:sym typeface="Josefin Sans"/>
                <a:hlinkClick r:id="rId3"/>
              </a:rPr>
              <a:t>IEEE-CIS Fraud Detection</a:t>
            </a:r>
            <a:r>
              <a:rPr lang="en" sz="2500">
                <a:solidFill>
                  <a:srgbClr val="80C9DD"/>
                </a:solidFill>
                <a:latin typeface="Josefin Sans"/>
                <a:ea typeface="Josefin Sans"/>
                <a:cs typeface="Josefin Sans"/>
                <a:sym typeface="Josefin Sans"/>
              </a:rPr>
              <a:t> </a:t>
            </a:r>
            <a:r>
              <a:rPr b="1" lang="en" sz="2500">
                <a:solidFill>
                  <a:srgbClr val="274E13"/>
                </a:solidFill>
                <a:latin typeface="Josefin Sans"/>
                <a:ea typeface="Josefin Sans"/>
                <a:cs typeface="Josefin Sans"/>
                <a:sym typeface="Josefin Sans"/>
              </a:rPr>
              <a:t> </a:t>
            </a:r>
            <a:endParaRPr b="1" sz="2500">
              <a:solidFill>
                <a:srgbClr val="274E13"/>
              </a:solidFill>
              <a:latin typeface="Josefin Sans"/>
              <a:ea typeface="Josefin Sans"/>
              <a:cs typeface="Josefin Sans"/>
              <a:sym typeface="Josefin Sans"/>
            </a:endParaRPr>
          </a:p>
        </p:txBody>
      </p:sp>
      <p:graphicFrame>
        <p:nvGraphicFramePr>
          <p:cNvPr id="136" name="Google Shape;136;p28"/>
          <p:cNvGraphicFramePr/>
          <p:nvPr/>
        </p:nvGraphicFramePr>
        <p:xfrm>
          <a:off x="427825" y="753500"/>
          <a:ext cx="3000000" cy="3000000"/>
        </p:xfrm>
        <a:graphic>
          <a:graphicData uri="http://schemas.openxmlformats.org/drawingml/2006/table">
            <a:tbl>
              <a:tblPr>
                <a:noFill/>
                <a:tableStyleId>{673C7BAD-88BC-492F-960F-7A054C805A20}</a:tableStyleId>
              </a:tblPr>
              <a:tblGrid>
                <a:gridCol w="1309025"/>
                <a:gridCol w="1931450"/>
                <a:gridCol w="1635175"/>
                <a:gridCol w="3412675"/>
              </a:tblGrid>
              <a:tr h="38442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Josefin Sans"/>
                          <a:ea typeface="Josefin Sans"/>
                          <a:cs typeface="Josefin Sans"/>
                          <a:sym typeface="Josefin Sans"/>
                        </a:rPr>
                        <a:t>Train</a:t>
                      </a:r>
                      <a:endParaRPr b="1" sz="1400" u="none" cap="none" strike="noStrike">
                        <a:solidFill>
                          <a:schemeClr val="dk1"/>
                        </a:solidFill>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Josefin Sans"/>
                          <a:ea typeface="Josefin Sans"/>
                          <a:cs typeface="Josefin Sans"/>
                          <a:sym typeface="Josefin Sans"/>
                        </a:rPr>
                        <a:t>Test</a:t>
                      </a:r>
                      <a:endParaRPr b="1" sz="1400" u="none" cap="none" strike="noStrike">
                        <a:solidFill>
                          <a:schemeClr val="dk1"/>
                        </a:solidFill>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Josefin Sans"/>
                          <a:ea typeface="Josefin Sans"/>
                          <a:cs typeface="Josefin Sans"/>
                          <a:sym typeface="Josefin Sans"/>
                        </a:rPr>
                        <a:t>Details</a:t>
                      </a:r>
                      <a:endParaRPr b="1" sz="1400" u="none" cap="none" strike="noStrike">
                        <a:solidFill>
                          <a:schemeClr val="dk1"/>
                        </a:solidFill>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84510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Josefin Sans"/>
                          <a:ea typeface="Josefin Sans"/>
                          <a:cs typeface="Josefin Sans"/>
                          <a:sym typeface="Josefin Sans"/>
                        </a:rPr>
                        <a:t>Transaction</a:t>
                      </a:r>
                      <a:endParaRPr b="1"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Features = 393</a:t>
                      </a:r>
                      <a:endParaRPr b="1"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train_trainsaction.csv</a:t>
                      </a:r>
                      <a:endParaRPr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samples = 590,540</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7F7FFF">
                        <a:alpha val="27843"/>
                      </a:srgbClr>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test_trainsaction.csv</a:t>
                      </a:r>
                      <a:endParaRPr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samples = 506,691</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7F7F">
                        <a:alpha val="27058"/>
                      </a:srgbClr>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0C0C0C"/>
                          </a:solidFill>
                          <a:latin typeface="Josefin Sans"/>
                          <a:ea typeface="Josefin Sans"/>
                          <a:cs typeface="Josefin Sans"/>
                          <a:sym typeface="Josefin Sans"/>
                        </a:rPr>
                        <a:t>contains transaction-related features, including </a:t>
                      </a:r>
                      <a:r>
                        <a:rPr i="1" lang="en" sz="1000" u="none" cap="none" strike="noStrike">
                          <a:solidFill>
                            <a:srgbClr val="0C0C0C"/>
                          </a:solidFill>
                          <a:latin typeface="Josefin Sans"/>
                          <a:ea typeface="Josefin Sans"/>
                          <a:cs typeface="Josefin Sans"/>
                          <a:sym typeface="Josefin Sans"/>
                        </a:rPr>
                        <a:t>transaction amounts, timestamps, product-code, card-type, email-domains, address, region, and fraud labels.</a:t>
                      </a:r>
                      <a:endParaRPr i="1"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r>
              <a:tr h="765650">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latin typeface="Josefin Sans"/>
                          <a:ea typeface="Josefin Sans"/>
                          <a:cs typeface="Josefin Sans"/>
                          <a:sym typeface="Josefin Sans"/>
                        </a:rPr>
                        <a:t>Identity</a:t>
                      </a:r>
                      <a:endParaRPr b="1"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solidFill>
                            <a:srgbClr val="0C0C0C"/>
                          </a:solidFill>
                          <a:latin typeface="Josefin Sans"/>
                          <a:ea typeface="Josefin Sans"/>
                          <a:cs typeface="Josefin Sans"/>
                          <a:sym typeface="Josefin Sans"/>
                        </a:rPr>
                        <a:t>Features = 40+1</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train_identity.csv</a:t>
                      </a:r>
                      <a:endParaRPr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samples = 144,233</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7F7FFF">
                        <a:alpha val="27843"/>
                      </a:srgbClr>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test_identity.csv</a:t>
                      </a:r>
                      <a:endParaRPr sz="1000" u="none" cap="none" strike="noStrike">
                        <a:latin typeface="Josefin Sans"/>
                        <a:ea typeface="Josefin Sans"/>
                        <a:cs typeface="Josefin Sans"/>
                        <a:sym typeface="Josefin Sans"/>
                      </a:endParaRPr>
                    </a:p>
                    <a:p>
                      <a:pPr indent="0" lvl="0" marL="0" marR="0" rtl="0" algn="l">
                        <a:lnSpc>
                          <a:spcPct val="100000"/>
                        </a:lnSpc>
                        <a:spcBef>
                          <a:spcPts val="1000"/>
                        </a:spcBef>
                        <a:spcAft>
                          <a:spcPts val="0"/>
                        </a:spcAft>
                        <a:buClr>
                          <a:srgbClr val="000000"/>
                        </a:buClr>
                        <a:buSzPts val="1000"/>
                        <a:buFont typeface="Arial"/>
                        <a:buNone/>
                      </a:pPr>
                      <a:r>
                        <a:rPr lang="en" sz="1000" u="none" cap="none" strike="noStrike">
                          <a:latin typeface="Josefin Sans"/>
                          <a:ea typeface="Josefin Sans"/>
                          <a:cs typeface="Josefin Sans"/>
                          <a:sym typeface="Josefin Sans"/>
                        </a:rPr>
                        <a:t>samples = 141,907</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7F7F">
                        <a:alpha val="27058"/>
                      </a:srgbClr>
                    </a:solidFill>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rgbClr val="0C0C0C"/>
                          </a:solidFill>
                          <a:latin typeface="Josefin Sans"/>
                          <a:ea typeface="Josefin Sans"/>
                          <a:cs typeface="Josefin Sans"/>
                          <a:sym typeface="Josefin Sans"/>
                        </a:rPr>
                        <a:t>includes identity-related information,  like </a:t>
                      </a:r>
                      <a:r>
                        <a:rPr i="1" lang="en" sz="1000" u="none" cap="none" strike="noStrike">
                          <a:solidFill>
                            <a:srgbClr val="0C0C0C"/>
                          </a:solidFill>
                          <a:latin typeface="Josefin Sans"/>
                          <a:ea typeface="Josefin Sans"/>
                          <a:cs typeface="Josefin Sans"/>
                          <a:sym typeface="Josefin Sans"/>
                        </a:rPr>
                        <a:t>device type, browser information, operating-system, and anonymized personal details</a:t>
                      </a:r>
                      <a:r>
                        <a:rPr lang="en" sz="1000" u="none" cap="none" strike="noStrike">
                          <a:solidFill>
                            <a:srgbClr val="0C0C0C"/>
                          </a:solidFill>
                          <a:latin typeface="Josefin Sans"/>
                          <a:ea typeface="Josefin Sans"/>
                          <a:cs typeface="Josefin Sans"/>
                          <a:sym typeface="Josefin Sans"/>
                        </a:rPr>
                        <a:t>.</a:t>
                      </a:r>
                      <a:endParaRPr sz="1000" u="none" cap="none" strike="noStrike">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r>
              <a:tr h="443550">
                <a:tc gridSpan="4">
                  <a:txBody>
                    <a:bodyPr/>
                    <a:lstStyle/>
                    <a:p>
                      <a:pPr indent="0" lvl="0" marL="0" marR="0" rtl="0" algn="l">
                        <a:lnSpc>
                          <a:spcPct val="100000"/>
                        </a:lnSpc>
                        <a:spcBef>
                          <a:spcPts val="0"/>
                        </a:spcBef>
                        <a:spcAft>
                          <a:spcPts val="0"/>
                        </a:spcAft>
                        <a:buClr>
                          <a:srgbClr val="000000"/>
                        </a:buClr>
                        <a:buSzPts val="900"/>
                        <a:buFont typeface="Arial"/>
                        <a:buNone/>
                      </a:pPr>
                      <a:r>
                        <a:rPr b="1" i="1" lang="en" sz="900" u="none" cap="none" strike="noStrike">
                          <a:latin typeface="Josefin Sans"/>
                          <a:ea typeface="Josefin Sans"/>
                          <a:cs typeface="Josefin Sans"/>
                          <a:sym typeface="Josefin Sans"/>
                        </a:rPr>
                        <a:t>Note </a:t>
                      </a:r>
                      <a:r>
                        <a:rPr i="1" lang="en" sz="900" u="none" cap="none" strike="noStrike">
                          <a:latin typeface="Josefin Sans"/>
                          <a:ea typeface="Josefin Sans"/>
                          <a:cs typeface="Josefin Sans"/>
                          <a:sym typeface="Josefin Sans"/>
                        </a:rPr>
                        <a:t>- </a:t>
                      </a:r>
                      <a:r>
                        <a:rPr i="1" lang="en" sz="900" u="none" cap="none" strike="noStrike">
                          <a:solidFill>
                            <a:srgbClr val="0C0C0C"/>
                          </a:solidFill>
                          <a:latin typeface="Josefin Sans"/>
                          <a:ea typeface="Josefin Sans"/>
                          <a:cs typeface="Josefin Sans"/>
                          <a:sym typeface="Josefin Sans"/>
                        </a:rPr>
                        <a:t>The training and test sets are split across transaction and identity files, with option to merge these on a </a:t>
                      </a:r>
                      <a:r>
                        <a:rPr b="1" i="1" lang="en" sz="900" u="none" cap="none" strike="noStrike">
                          <a:solidFill>
                            <a:srgbClr val="0C0C0C"/>
                          </a:solidFill>
                          <a:latin typeface="Josefin Sans"/>
                          <a:ea typeface="Josefin Sans"/>
                          <a:cs typeface="Josefin Sans"/>
                          <a:sym typeface="Josefin Sans"/>
                        </a:rPr>
                        <a:t>TransactionID</a:t>
                      </a:r>
                      <a:r>
                        <a:rPr i="1" lang="en" sz="900" u="none" cap="none" strike="noStrike">
                          <a:solidFill>
                            <a:srgbClr val="0C0C0C"/>
                          </a:solidFill>
                          <a:latin typeface="Josefin Sans"/>
                          <a:ea typeface="Josefin Sans"/>
                          <a:cs typeface="Josefin Sans"/>
                          <a:sym typeface="Josefin Sans"/>
                        </a:rPr>
                        <a:t> field.</a:t>
                      </a:r>
                      <a:endParaRPr i="1" sz="900" u="none" cap="none" strike="noStrike">
                        <a:solidFill>
                          <a:srgbClr val="0C0C0C"/>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900"/>
                        <a:buFont typeface="Arial"/>
                        <a:buNone/>
                      </a:pPr>
                      <a:r>
                        <a:rPr i="1" lang="en" sz="900" u="none" cap="none" strike="noStrike">
                          <a:solidFill>
                            <a:srgbClr val="0C0C0C"/>
                          </a:solidFill>
                          <a:latin typeface="Josefin Sans"/>
                          <a:ea typeface="Josefin Sans"/>
                          <a:cs typeface="Josefin Sans"/>
                          <a:sym typeface="Josefin Sans"/>
                        </a:rPr>
                        <a:t>Our target variable is </a:t>
                      </a:r>
                      <a:r>
                        <a:rPr b="1" i="1" lang="en" sz="900" u="none" cap="none" strike="noStrike">
                          <a:solidFill>
                            <a:srgbClr val="0C0C0C"/>
                          </a:solidFill>
                          <a:latin typeface="Josefin Sans"/>
                          <a:ea typeface="Josefin Sans"/>
                          <a:cs typeface="Josefin Sans"/>
                          <a:sym typeface="Josefin Sans"/>
                        </a:rPr>
                        <a:t>isFraud </a:t>
                      </a:r>
                      <a:r>
                        <a:rPr i="1" lang="en" sz="900" u="none" cap="none" strike="noStrike">
                          <a:solidFill>
                            <a:srgbClr val="0C0C0C"/>
                          </a:solidFill>
                          <a:latin typeface="Josefin Sans"/>
                          <a:ea typeface="Josefin Sans"/>
                          <a:cs typeface="Josefin Sans"/>
                          <a:sym typeface="Josefin Sans"/>
                        </a:rPr>
                        <a:t>column.</a:t>
                      </a:r>
                      <a:endParaRPr i="1" sz="900" u="none" cap="none" strike="noStrike">
                        <a:solidFill>
                          <a:srgbClr val="0C0C0C"/>
                        </a:solidFill>
                        <a:latin typeface="Josefin Sans"/>
                        <a:ea typeface="Josefin Sans"/>
                        <a:cs typeface="Josefin Sans"/>
                        <a:sym typeface="Josefi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hMerge="1"/>
                <a:tc hMerge="1"/>
                <a:tc hMerge="1"/>
              </a:tr>
            </a:tbl>
          </a:graphicData>
        </a:graphic>
      </p:graphicFrame>
      <p:pic>
        <p:nvPicPr>
          <p:cNvPr id="137" name="Google Shape;137;p28"/>
          <p:cNvPicPr preferRelativeResize="0"/>
          <p:nvPr/>
        </p:nvPicPr>
        <p:blipFill rotWithShape="1">
          <a:blip r:embed="rId4">
            <a:alphaModFix/>
          </a:blip>
          <a:srcRect b="0" l="0" r="0" t="0"/>
          <a:stretch/>
        </p:blipFill>
        <p:spPr>
          <a:xfrm>
            <a:off x="8072500" y="110050"/>
            <a:ext cx="989475" cy="169475"/>
          </a:xfrm>
          <a:prstGeom prst="rect">
            <a:avLst/>
          </a:prstGeom>
          <a:noFill/>
          <a:ln>
            <a:noFill/>
          </a:ln>
        </p:spPr>
      </p:pic>
      <p:pic>
        <p:nvPicPr>
          <p:cNvPr id="138" name="Google Shape;138;p28"/>
          <p:cNvPicPr preferRelativeResize="0"/>
          <p:nvPr/>
        </p:nvPicPr>
        <p:blipFill rotWithShape="1">
          <a:blip r:embed="rId5">
            <a:alphaModFix/>
          </a:blip>
          <a:srcRect b="0" l="0" r="0" t="0"/>
          <a:stretch/>
        </p:blipFill>
        <p:spPr>
          <a:xfrm>
            <a:off x="1693462" y="3291950"/>
            <a:ext cx="5348577" cy="185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9"/>
          <p:cNvSpPr txBox="1"/>
          <p:nvPr>
            <p:ph idx="4294967295" type="title"/>
          </p:nvPr>
        </p:nvSpPr>
        <p:spPr>
          <a:xfrm>
            <a:off x="133775" y="179325"/>
            <a:ext cx="4596900" cy="41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Data Mining and Analysis</a:t>
            </a:r>
            <a:endParaRPr b="1" sz="2500">
              <a:solidFill>
                <a:schemeClr val="lt1"/>
              </a:solidFill>
              <a:latin typeface="Josefin Sans"/>
              <a:ea typeface="Josefin Sans"/>
              <a:cs typeface="Josefin Sans"/>
              <a:sym typeface="Josefin Sans"/>
            </a:endParaRPr>
          </a:p>
        </p:txBody>
      </p:sp>
      <p:pic>
        <p:nvPicPr>
          <p:cNvPr id="144" name="Google Shape;144;p29"/>
          <p:cNvPicPr preferRelativeResize="0"/>
          <p:nvPr/>
        </p:nvPicPr>
        <p:blipFill rotWithShape="1">
          <a:blip r:embed="rId3">
            <a:alphaModFix/>
          </a:blip>
          <a:srcRect b="5723" l="0" r="6568" t="3704"/>
          <a:stretch/>
        </p:blipFill>
        <p:spPr>
          <a:xfrm>
            <a:off x="357150" y="1144975"/>
            <a:ext cx="3141526" cy="2526175"/>
          </a:xfrm>
          <a:prstGeom prst="rect">
            <a:avLst/>
          </a:prstGeom>
          <a:noFill/>
          <a:ln cap="flat" cmpd="sng" w="9525">
            <a:solidFill>
              <a:srgbClr val="FFF2CC"/>
            </a:solidFill>
            <a:prstDash val="solid"/>
            <a:round/>
            <a:headEnd len="sm" w="sm" type="none"/>
            <a:tailEnd len="sm" w="sm" type="none"/>
          </a:ln>
        </p:spPr>
      </p:pic>
      <p:pic>
        <p:nvPicPr>
          <p:cNvPr id="145" name="Google Shape;145;p29"/>
          <p:cNvPicPr preferRelativeResize="0"/>
          <p:nvPr/>
        </p:nvPicPr>
        <p:blipFill rotWithShape="1">
          <a:blip r:embed="rId4">
            <a:alphaModFix/>
          </a:blip>
          <a:srcRect b="5686" l="968" r="5010" t="0"/>
          <a:stretch/>
        </p:blipFill>
        <p:spPr>
          <a:xfrm>
            <a:off x="4916116" y="950700"/>
            <a:ext cx="3544758" cy="2914724"/>
          </a:xfrm>
          <a:prstGeom prst="rect">
            <a:avLst/>
          </a:prstGeom>
          <a:noFill/>
          <a:ln cap="flat" cmpd="sng" w="9525">
            <a:solidFill>
              <a:srgbClr val="FFF2CC"/>
            </a:solidFill>
            <a:prstDash val="solid"/>
            <a:round/>
            <a:headEnd len="sm" w="sm" type="none"/>
            <a:tailEnd len="sm" w="sm" type="none"/>
          </a:ln>
        </p:spPr>
      </p:pic>
      <p:sp>
        <p:nvSpPr>
          <p:cNvPr id="146" name="Google Shape;146;p29"/>
          <p:cNvSpPr txBox="1"/>
          <p:nvPr/>
        </p:nvSpPr>
        <p:spPr>
          <a:xfrm>
            <a:off x="253275" y="3958100"/>
            <a:ext cx="38430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Josefin Sans"/>
                <a:ea typeface="Josefin Sans"/>
                <a:cs typeface="Josefin Sans"/>
                <a:sym typeface="Josefin Sans"/>
              </a:rPr>
              <a:t>&gt; </a:t>
            </a:r>
            <a:r>
              <a:rPr b="0" i="0" lang="en" sz="1300" u="none" cap="none" strike="noStrike">
                <a:solidFill>
                  <a:schemeClr val="dk2"/>
                </a:solidFill>
                <a:latin typeface="Josefin Sans"/>
                <a:ea typeface="Josefin Sans"/>
                <a:cs typeface="Josefin Sans"/>
                <a:sym typeface="Josefin Sans"/>
              </a:rPr>
              <a:t>This chart highlights the class imbalance in the dataset, where fraudulent transactions constitute only </a:t>
            </a:r>
            <a:r>
              <a:rPr b="1" i="0" lang="en" sz="1300" u="none" cap="none" strike="noStrike">
                <a:solidFill>
                  <a:schemeClr val="dk2"/>
                </a:solidFill>
                <a:latin typeface="Josefin Sans"/>
                <a:ea typeface="Josefin Sans"/>
                <a:cs typeface="Josefin Sans"/>
                <a:sym typeface="Josefin Sans"/>
              </a:rPr>
              <a:t>3.5% of the total</a:t>
            </a:r>
            <a:r>
              <a:rPr b="0" i="0" lang="en" sz="1300" u="none" cap="none" strike="noStrike">
                <a:solidFill>
                  <a:schemeClr val="dk2"/>
                </a:solidFill>
                <a:latin typeface="Josefin Sans"/>
                <a:ea typeface="Josefin Sans"/>
                <a:cs typeface="Josefin Sans"/>
                <a:sym typeface="Josefin Sans"/>
              </a:rPr>
              <a:t>, underscoring the rarity and difficulty in detecting fraud.</a:t>
            </a:r>
            <a:endParaRPr b="0" i="0" sz="1300" u="none" cap="none" strike="noStrike">
              <a:solidFill>
                <a:schemeClr val="dk2"/>
              </a:solidFill>
              <a:latin typeface="Josefin Sans"/>
              <a:ea typeface="Josefin Sans"/>
              <a:cs typeface="Josefin Sans"/>
              <a:sym typeface="Josefin Sans"/>
            </a:endParaRPr>
          </a:p>
        </p:txBody>
      </p:sp>
      <p:sp>
        <p:nvSpPr>
          <p:cNvPr id="147" name="Google Shape;147;p29"/>
          <p:cNvSpPr txBox="1"/>
          <p:nvPr/>
        </p:nvSpPr>
        <p:spPr>
          <a:xfrm>
            <a:off x="4839125" y="3919500"/>
            <a:ext cx="3949200" cy="12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Josefin Sans"/>
                <a:ea typeface="Josefin Sans"/>
                <a:cs typeface="Josefin Sans"/>
                <a:sym typeface="Josefin Sans"/>
              </a:rPr>
              <a:t>&gt; </a:t>
            </a:r>
            <a:r>
              <a:rPr b="0" i="0" lang="en" sz="1300" u="none" cap="none" strike="noStrike">
                <a:solidFill>
                  <a:schemeClr val="dk2"/>
                </a:solidFill>
                <a:latin typeface="Josefin Sans"/>
                <a:ea typeface="Josefin Sans"/>
                <a:cs typeface="Josefin Sans"/>
                <a:sym typeface="Josefin Sans"/>
              </a:rPr>
              <a:t>The scatter plot reveals most legitimate transactions occur close to billing addresses with lower amounts, whereas fraudulent transactions tend to involve higher amounts further from the billing address.</a:t>
            </a:r>
            <a:endParaRPr b="0" i="0" sz="1300" u="none" cap="none" strike="noStrike">
              <a:solidFill>
                <a:schemeClr val="dk2"/>
              </a:solidFill>
              <a:latin typeface="Josefin Sans"/>
              <a:ea typeface="Josefin Sans"/>
              <a:cs typeface="Josefin Sans"/>
              <a:sym typeface="Josefin Sans"/>
            </a:endParaRPr>
          </a:p>
        </p:txBody>
      </p:sp>
      <p:pic>
        <p:nvPicPr>
          <p:cNvPr id="148" name="Google Shape;148;p29"/>
          <p:cNvPicPr preferRelativeResize="0"/>
          <p:nvPr/>
        </p:nvPicPr>
        <p:blipFill rotWithShape="1">
          <a:blip r:embed="rId5">
            <a:alphaModFix/>
          </a:blip>
          <a:srcRect b="0" l="0" r="0" t="0"/>
          <a:stretch/>
        </p:blipFill>
        <p:spPr>
          <a:xfrm>
            <a:off x="8072500" y="110050"/>
            <a:ext cx="989475" cy="169475"/>
          </a:xfrm>
          <a:prstGeom prst="rect">
            <a:avLst/>
          </a:prstGeom>
          <a:noFill/>
          <a:ln>
            <a:noFill/>
          </a:ln>
        </p:spPr>
      </p:pic>
      <p:sp>
        <p:nvSpPr>
          <p:cNvPr id="149" name="Google Shape;149;p29"/>
          <p:cNvSpPr txBox="1"/>
          <p:nvPr/>
        </p:nvSpPr>
        <p:spPr>
          <a:xfrm>
            <a:off x="3113625" y="521950"/>
            <a:ext cx="2826000" cy="23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Josefin Sans"/>
                <a:ea typeface="Josefin Sans"/>
                <a:cs typeface="Josefin Sans"/>
                <a:sym typeface="Josefin Sans"/>
              </a:rPr>
              <a:t>Expected Trends and Patterns [1]  </a:t>
            </a:r>
            <a:endParaRPr b="1" i="0" sz="1300" u="none" cap="none" strike="noStrike">
              <a:solidFill>
                <a:schemeClr val="lt1"/>
              </a:solidFill>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30"/>
          <p:cNvSpPr txBox="1"/>
          <p:nvPr>
            <p:ph idx="4294967295" type="title"/>
          </p:nvPr>
        </p:nvSpPr>
        <p:spPr>
          <a:xfrm>
            <a:off x="311700" y="152225"/>
            <a:ext cx="8520600" cy="53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Expected Trends and Patterns [2] </a:t>
            </a:r>
            <a:endParaRPr b="1" sz="2500">
              <a:solidFill>
                <a:schemeClr val="lt1"/>
              </a:solidFill>
              <a:latin typeface="Josefin Sans"/>
              <a:ea typeface="Josefin Sans"/>
              <a:cs typeface="Josefin Sans"/>
              <a:sym typeface="Josefin Sans"/>
            </a:endParaRPr>
          </a:p>
        </p:txBody>
      </p:sp>
      <p:sp>
        <p:nvSpPr>
          <p:cNvPr id="155" name="Google Shape;155;p30"/>
          <p:cNvSpPr txBox="1"/>
          <p:nvPr/>
        </p:nvSpPr>
        <p:spPr>
          <a:xfrm>
            <a:off x="214550" y="821275"/>
            <a:ext cx="3804300" cy="395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300"/>
              <a:buFont typeface="Arial"/>
              <a:buNone/>
            </a:pPr>
            <a:r>
              <a:rPr b="1" i="0" lang="en" sz="1300" u="none" cap="none" strike="noStrike">
                <a:solidFill>
                  <a:schemeClr val="dk2"/>
                </a:solidFill>
                <a:latin typeface="Josefin Sans"/>
                <a:ea typeface="Josefin Sans"/>
                <a:cs typeface="Josefin Sans"/>
                <a:sym typeface="Josefin Sans"/>
              </a:rPr>
              <a:t>Description:</a:t>
            </a:r>
            <a:endParaRPr b="1" i="0" sz="1300" u="none" cap="none" strike="noStrike">
              <a:solidFill>
                <a:schemeClr val="dk2"/>
              </a:solidFill>
              <a:latin typeface="Josefin Sans"/>
              <a:ea typeface="Josefin Sans"/>
              <a:cs typeface="Josefin Sans"/>
              <a:sym typeface="Josefin Sans"/>
            </a:endParaRPr>
          </a:p>
          <a:p>
            <a:pPr indent="-311150" lvl="0" marL="457200" marR="0" rtl="0" algn="l">
              <a:lnSpc>
                <a:spcPct val="115000"/>
              </a:lnSpc>
              <a:spcBef>
                <a:spcPts val="1200"/>
              </a:spcBef>
              <a:spcAft>
                <a:spcPts val="0"/>
              </a:spcAft>
              <a:buClr>
                <a:schemeClr val="dk2"/>
              </a:buClr>
              <a:buSzPts val="1300"/>
              <a:buFont typeface="Josefin Sans"/>
              <a:buChar char="●"/>
            </a:pPr>
            <a:r>
              <a:rPr b="0" i="0" lang="en" sz="1300" u="none" cap="none" strike="noStrike">
                <a:solidFill>
                  <a:schemeClr val="dk2"/>
                </a:solidFill>
                <a:latin typeface="Josefin Sans"/>
                <a:ea typeface="Josefin Sans"/>
                <a:cs typeface="Josefin Sans"/>
                <a:sym typeface="Josefin Sans"/>
              </a:rPr>
              <a:t>The chart compares transactions and frauds across device types: desktop and mobile. </a:t>
            </a:r>
            <a:endParaRPr b="0" i="0" sz="1300" u="none" cap="none" strike="noStrike">
              <a:solidFill>
                <a:schemeClr val="dk2"/>
              </a:solidFill>
              <a:latin typeface="Josefin Sans"/>
              <a:ea typeface="Josefin Sans"/>
              <a:cs typeface="Josefin Sans"/>
              <a:sym typeface="Josefin Sans"/>
            </a:endParaRPr>
          </a:p>
          <a:p>
            <a:pPr indent="-311150" lvl="0" marL="457200" marR="0" rtl="0" algn="l">
              <a:lnSpc>
                <a:spcPct val="115000"/>
              </a:lnSpc>
              <a:spcBef>
                <a:spcPts val="0"/>
              </a:spcBef>
              <a:spcAft>
                <a:spcPts val="0"/>
              </a:spcAft>
              <a:buClr>
                <a:schemeClr val="dk2"/>
              </a:buClr>
              <a:buSzPts val="1300"/>
              <a:buFont typeface="Josefin Sans"/>
              <a:buChar char="●"/>
            </a:pPr>
            <a:r>
              <a:rPr b="0" i="0" lang="en" sz="1300" u="none" cap="none" strike="noStrike">
                <a:solidFill>
                  <a:schemeClr val="dk2"/>
                </a:solidFill>
                <a:latin typeface="Josefin Sans"/>
                <a:ea typeface="Josefin Sans"/>
                <a:cs typeface="Josefin Sans"/>
                <a:sym typeface="Josefin Sans"/>
              </a:rPr>
              <a:t>The bar chart shows transaction distribution, while the red line highlights fraud occurrences per device.</a:t>
            </a:r>
            <a:endParaRPr b="0" i="0" sz="1300" u="none" cap="none" strike="noStrike">
              <a:solidFill>
                <a:schemeClr val="dk2"/>
              </a:solidFill>
              <a:latin typeface="Josefin Sans"/>
              <a:ea typeface="Josefin Sans"/>
              <a:cs typeface="Josefin Sans"/>
              <a:sym typeface="Josefin Sans"/>
            </a:endParaRPr>
          </a:p>
          <a:p>
            <a:pPr indent="0" lvl="0" marL="0" marR="0" rtl="0" algn="l">
              <a:lnSpc>
                <a:spcPct val="115000"/>
              </a:lnSpc>
              <a:spcBef>
                <a:spcPts val="1200"/>
              </a:spcBef>
              <a:spcAft>
                <a:spcPts val="0"/>
              </a:spcAft>
              <a:buClr>
                <a:srgbClr val="000000"/>
              </a:buClr>
              <a:buSzPts val="1300"/>
              <a:buFont typeface="Arial"/>
              <a:buNone/>
            </a:pPr>
            <a:r>
              <a:rPr b="1" i="0" lang="en" sz="1300" u="none" cap="none" strike="noStrike">
                <a:solidFill>
                  <a:schemeClr val="dk2"/>
                </a:solidFill>
                <a:latin typeface="Josefin Sans"/>
                <a:ea typeface="Josefin Sans"/>
                <a:cs typeface="Josefin Sans"/>
                <a:sym typeface="Josefin Sans"/>
              </a:rPr>
              <a:t>Analysis:</a:t>
            </a:r>
            <a:endParaRPr b="1" i="0" sz="1300" u="none" cap="none" strike="noStrike">
              <a:solidFill>
                <a:schemeClr val="dk2"/>
              </a:solidFill>
              <a:latin typeface="Josefin Sans"/>
              <a:ea typeface="Josefin Sans"/>
              <a:cs typeface="Josefin Sans"/>
              <a:sym typeface="Josefin Sans"/>
            </a:endParaRPr>
          </a:p>
          <a:p>
            <a:pPr indent="-311150" lvl="0" marL="457200" marR="0" rtl="0" algn="l">
              <a:lnSpc>
                <a:spcPct val="115000"/>
              </a:lnSpc>
              <a:spcBef>
                <a:spcPts val="1200"/>
              </a:spcBef>
              <a:spcAft>
                <a:spcPts val="0"/>
              </a:spcAft>
              <a:buClr>
                <a:schemeClr val="dk2"/>
              </a:buClr>
              <a:buSzPts val="1300"/>
              <a:buFont typeface="Josefin Sans"/>
              <a:buChar char="●"/>
            </a:pPr>
            <a:r>
              <a:rPr b="0" i="0" lang="en" sz="1300" u="none" cap="none" strike="noStrike">
                <a:solidFill>
                  <a:schemeClr val="dk2"/>
                </a:solidFill>
                <a:latin typeface="Josefin Sans"/>
                <a:ea typeface="Josefin Sans"/>
                <a:cs typeface="Josefin Sans"/>
                <a:sym typeface="Josefin Sans"/>
              </a:rPr>
              <a:t>Desktop accounts for 60.5% of transactions, while mobile covers 39.5%. </a:t>
            </a:r>
            <a:endParaRPr b="0" i="0" sz="1300" u="none" cap="none" strike="noStrike">
              <a:solidFill>
                <a:schemeClr val="dk2"/>
              </a:solidFill>
              <a:latin typeface="Josefin Sans"/>
              <a:ea typeface="Josefin Sans"/>
              <a:cs typeface="Josefin Sans"/>
              <a:sym typeface="Josefin Sans"/>
            </a:endParaRPr>
          </a:p>
          <a:p>
            <a:pPr indent="-311150" lvl="0" marL="457200" marR="0" rtl="0" algn="l">
              <a:lnSpc>
                <a:spcPct val="115000"/>
              </a:lnSpc>
              <a:spcBef>
                <a:spcPts val="0"/>
              </a:spcBef>
              <a:spcAft>
                <a:spcPts val="0"/>
              </a:spcAft>
              <a:buClr>
                <a:schemeClr val="dk2"/>
              </a:buClr>
              <a:buSzPts val="1300"/>
              <a:buFont typeface="Josefin Sans"/>
              <a:buChar char="●"/>
            </a:pPr>
            <a:r>
              <a:rPr b="0" i="0" lang="en" sz="1300" u="none" cap="none" strike="noStrike">
                <a:solidFill>
                  <a:schemeClr val="dk2"/>
                </a:solidFill>
                <a:latin typeface="Josefin Sans"/>
                <a:ea typeface="Josefin Sans"/>
                <a:cs typeface="Josefin Sans"/>
                <a:sym typeface="Josefin Sans"/>
              </a:rPr>
              <a:t>Despite fewer transactions on mobile, fraud rates are higher compared to desktop.</a:t>
            </a:r>
            <a:endParaRPr b="0" i="0" sz="13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200"/>
              </a:spcBef>
              <a:spcAft>
                <a:spcPts val="0"/>
              </a:spcAft>
              <a:buClr>
                <a:srgbClr val="000000"/>
              </a:buClr>
              <a:buSzPts val="1400"/>
              <a:buFont typeface="Arial"/>
              <a:buNone/>
            </a:pPr>
            <a:r>
              <a:t/>
            </a:r>
            <a:endParaRPr b="1" i="0" sz="14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Josefin Sans"/>
              <a:ea typeface="Josefin Sans"/>
              <a:cs typeface="Josefin Sans"/>
              <a:sym typeface="Josefin Sans"/>
            </a:endParaRPr>
          </a:p>
        </p:txBody>
      </p:sp>
      <p:pic>
        <p:nvPicPr>
          <p:cNvPr id="156" name="Google Shape;156;p30"/>
          <p:cNvPicPr preferRelativeResize="0"/>
          <p:nvPr/>
        </p:nvPicPr>
        <p:blipFill rotWithShape="1">
          <a:blip r:embed="rId3">
            <a:alphaModFix/>
          </a:blip>
          <a:srcRect b="0" l="0" r="0" t="0"/>
          <a:stretch/>
        </p:blipFill>
        <p:spPr>
          <a:xfrm>
            <a:off x="7823500" y="110050"/>
            <a:ext cx="1238475" cy="212125"/>
          </a:xfrm>
          <a:prstGeom prst="rect">
            <a:avLst/>
          </a:prstGeom>
          <a:noFill/>
          <a:ln>
            <a:noFill/>
          </a:ln>
        </p:spPr>
      </p:pic>
      <p:pic>
        <p:nvPicPr>
          <p:cNvPr id="157" name="Google Shape;157;p30"/>
          <p:cNvPicPr preferRelativeResize="0"/>
          <p:nvPr/>
        </p:nvPicPr>
        <p:blipFill rotWithShape="1">
          <a:blip r:embed="rId4">
            <a:alphaModFix/>
          </a:blip>
          <a:srcRect b="0" l="0" r="0" t="0"/>
          <a:stretch/>
        </p:blipFill>
        <p:spPr>
          <a:xfrm>
            <a:off x="4370600" y="994788"/>
            <a:ext cx="4547425" cy="3736575"/>
          </a:xfrm>
          <a:prstGeom prst="rect">
            <a:avLst/>
          </a:prstGeom>
          <a:noFill/>
          <a:ln>
            <a:noFill/>
          </a:ln>
        </p:spPr>
      </p:pic>
      <p:sp>
        <p:nvSpPr>
          <p:cNvPr id="158" name="Google Shape;158;p30"/>
          <p:cNvSpPr txBox="1"/>
          <p:nvPr/>
        </p:nvSpPr>
        <p:spPr>
          <a:xfrm>
            <a:off x="4179100" y="821275"/>
            <a:ext cx="4808700" cy="4083600"/>
          </a:xfrm>
          <a:prstGeom prst="rect">
            <a:avLst/>
          </a:prstGeom>
          <a:noFill/>
          <a:ln cap="flat" cmpd="sng" w="9525">
            <a:solidFill>
              <a:srgbClr val="FFF2CC"/>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31"/>
          <p:cNvSpPr txBox="1"/>
          <p:nvPr>
            <p:ph idx="4294967295" type="title"/>
          </p:nvPr>
        </p:nvSpPr>
        <p:spPr>
          <a:xfrm>
            <a:off x="250100" y="110050"/>
            <a:ext cx="8520600" cy="5874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Expected Trends and Patterns [3]</a:t>
            </a:r>
            <a:endParaRPr b="1" sz="2500">
              <a:solidFill>
                <a:srgbClr val="274E13"/>
              </a:solidFill>
              <a:latin typeface="Josefin Sans"/>
              <a:ea typeface="Josefin Sans"/>
              <a:cs typeface="Josefin Sans"/>
              <a:sym typeface="Josefin Sans"/>
            </a:endParaRPr>
          </a:p>
        </p:txBody>
      </p:sp>
      <p:sp>
        <p:nvSpPr>
          <p:cNvPr id="164" name="Google Shape;164;p31"/>
          <p:cNvSpPr txBox="1"/>
          <p:nvPr/>
        </p:nvSpPr>
        <p:spPr>
          <a:xfrm>
            <a:off x="32025" y="890000"/>
            <a:ext cx="3662100" cy="408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rgbClr val="000000"/>
                </a:solidFill>
                <a:latin typeface="Josefin Sans"/>
                <a:ea typeface="Josefin Sans"/>
                <a:cs typeface="Josefin Sans"/>
                <a:sym typeface="Josefin Sans"/>
              </a:rPr>
              <a:t> </a:t>
            </a:r>
            <a:r>
              <a:rPr b="1" i="0" lang="en" sz="1300" u="none" cap="none" strike="noStrike">
                <a:solidFill>
                  <a:srgbClr val="000000"/>
                </a:solidFill>
                <a:latin typeface="Josefin Sans"/>
                <a:ea typeface="Josefin Sans"/>
                <a:cs typeface="Josefin Sans"/>
                <a:sym typeface="Josefin Sans"/>
              </a:rPr>
              <a:t>   </a:t>
            </a:r>
            <a:r>
              <a:rPr b="1" i="0" lang="en" sz="1200" u="none" cap="none" strike="noStrike">
                <a:solidFill>
                  <a:schemeClr val="dk2"/>
                </a:solidFill>
                <a:latin typeface="Josefin Sans"/>
                <a:ea typeface="Josefin Sans"/>
                <a:cs typeface="Josefin Sans"/>
                <a:sym typeface="Josefin Sans"/>
              </a:rPr>
              <a:t>Description:</a:t>
            </a:r>
            <a:endParaRPr b="1"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20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The plot displays transaction counts and fraud percentages by weekday.</a:t>
            </a:r>
            <a:endParaRPr b="0"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The bar chart illustrates the number of transactions for each weekday, while the red line chart represents the fraud percentage in these transactions.</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     Analysis:</a:t>
            </a:r>
            <a:endParaRPr b="1"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20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The number of transactions stays relatively consistent throughout the week, with a slight peak on Friday.</a:t>
            </a:r>
            <a:endParaRPr b="0"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Fraud percentage is lowest on Monday (3.15%) and rises steadily, peaking on Thursday (3.72%) and maintaining the upward trend over the weekend.</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200"/>
              </a:spcBef>
              <a:spcAft>
                <a:spcPts val="0"/>
              </a:spcAft>
              <a:buClr>
                <a:srgbClr val="000000"/>
              </a:buClr>
              <a:buSzPts val="1200"/>
              <a:buFont typeface="Arial"/>
              <a:buNone/>
            </a:pPr>
            <a:r>
              <a:t/>
            </a:r>
            <a:endParaRPr b="0" i="1"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Josefin Sans"/>
              <a:ea typeface="Josefin Sans"/>
              <a:cs typeface="Josefin Sans"/>
              <a:sym typeface="Josefin Sans"/>
            </a:endParaRPr>
          </a:p>
        </p:txBody>
      </p:sp>
      <p:pic>
        <p:nvPicPr>
          <p:cNvPr id="165" name="Google Shape;165;p31"/>
          <p:cNvPicPr preferRelativeResize="0"/>
          <p:nvPr/>
        </p:nvPicPr>
        <p:blipFill rotWithShape="1">
          <a:blip r:embed="rId3">
            <a:alphaModFix/>
          </a:blip>
          <a:srcRect b="0" l="0" r="0" t="0"/>
          <a:stretch/>
        </p:blipFill>
        <p:spPr>
          <a:xfrm>
            <a:off x="7823500" y="110050"/>
            <a:ext cx="1238475" cy="212125"/>
          </a:xfrm>
          <a:prstGeom prst="rect">
            <a:avLst/>
          </a:prstGeom>
          <a:noFill/>
          <a:ln>
            <a:noFill/>
          </a:ln>
        </p:spPr>
      </p:pic>
      <p:pic>
        <p:nvPicPr>
          <p:cNvPr id="166" name="Google Shape;166;p31"/>
          <p:cNvPicPr preferRelativeResize="0"/>
          <p:nvPr/>
        </p:nvPicPr>
        <p:blipFill rotWithShape="1">
          <a:blip r:embed="rId4">
            <a:alphaModFix/>
          </a:blip>
          <a:srcRect b="0" l="0" r="0" t="0"/>
          <a:stretch/>
        </p:blipFill>
        <p:spPr>
          <a:xfrm>
            <a:off x="3918240" y="1167775"/>
            <a:ext cx="5094913" cy="3241075"/>
          </a:xfrm>
          <a:prstGeom prst="rect">
            <a:avLst/>
          </a:prstGeom>
          <a:noFill/>
          <a:ln cap="flat" cmpd="sng" w="9525">
            <a:solidFill>
              <a:srgbClr val="FFF2C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32"/>
          <p:cNvSpPr txBox="1"/>
          <p:nvPr>
            <p:ph idx="4294967295" type="title"/>
          </p:nvPr>
        </p:nvSpPr>
        <p:spPr>
          <a:xfrm>
            <a:off x="72200" y="110050"/>
            <a:ext cx="8706000" cy="43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Underlying Trends [1]</a:t>
            </a:r>
            <a:endParaRPr b="1" sz="2500">
              <a:solidFill>
                <a:schemeClr val="lt1"/>
              </a:solidFill>
              <a:latin typeface="Josefin Sans"/>
              <a:ea typeface="Josefin Sans"/>
              <a:cs typeface="Josefin Sans"/>
              <a:sym typeface="Josefin Sans"/>
            </a:endParaRPr>
          </a:p>
        </p:txBody>
      </p:sp>
      <p:pic>
        <p:nvPicPr>
          <p:cNvPr id="172" name="Google Shape;172;p32"/>
          <p:cNvPicPr preferRelativeResize="0"/>
          <p:nvPr/>
        </p:nvPicPr>
        <p:blipFill rotWithShape="1">
          <a:blip r:embed="rId3">
            <a:alphaModFix/>
          </a:blip>
          <a:srcRect b="0" l="0" r="0" t="0"/>
          <a:stretch/>
        </p:blipFill>
        <p:spPr>
          <a:xfrm>
            <a:off x="4175600" y="843800"/>
            <a:ext cx="4750501" cy="3579775"/>
          </a:xfrm>
          <a:prstGeom prst="rect">
            <a:avLst/>
          </a:prstGeom>
          <a:noFill/>
          <a:ln cap="flat" cmpd="sng" w="9525">
            <a:solidFill>
              <a:srgbClr val="FFF2CC"/>
            </a:solidFill>
            <a:prstDash val="solid"/>
            <a:round/>
            <a:headEnd len="sm" w="sm" type="none"/>
            <a:tailEnd len="sm" w="sm" type="none"/>
          </a:ln>
        </p:spPr>
      </p:pic>
      <p:sp>
        <p:nvSpPr>
          <p:cNvPr id="173" name="Google Shape;173;p32"/>
          <p:cNvSpPr txBox="1"/>
          <p:nvPr/>
        </p:nvSpPr>
        <p:spPr>
          <a:xfrm>
            <a:off x="72200" y="542350"/>
            <a:ext cx="4019400" cy="453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Description : </a:t>
            </a:r>
            <a:r>
              <a:rPr b="0" i="0" lang="en" sz="1200" u="none" cap="none" strike="noStrike">
                <a:solidFill>
                  <a:schemeClr val="dk2"/>
                </a:solidFill>
                <a:latin typeface="Josefin Sans"/>
                <a:ea typeface="Josefin Sans"/>
                <a:cs typeface="Josefin Sans"/>
                <a:sym typeface="Josefin Sans"/>
              </a:rPr>
              <a:t>The graph shows the trend in fraudulent activities with respective to the transaction hour.</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Analysis : </a:t>
            </a:r>
            <a:r>
              <a:rPr b="0" i="0" lang="en" sz="1200" u="none" cap="none" strike="noStrike">
                <a:solidFill>
                  <a:schemeClr val="dk2"/>
                </a:solidFill>
                <a:latin typeface="Josefin Sans"/>
                <a:ea typeface="Josefin Sans"/>
                <a:cs typeface="Josefin Sans"/>
                <a:sym typeface="Josefin Sans"/>
              </a:rPr>
              <a:t>Transaction timing insights show</a:t>
            </a:r>
            <a:r>
              <a:rPr b="1" i="0" lang="en" sz="1200" u="none" cap="none" strike="noStrike">
                <a:solidFill>
                  <a:schemeClr val="dk2"/>
                </a:solidFill>
                <a:latin typeface="Josefin Sans"/>
                <a:ea typeface="Josefin Sans"/>
                <a:cs typeface="Josefin Sans"/>
                <a:sym typeface="Josefin Sans"/>
              </a:rPr>
              <a:t> </a:t>
            </a:r>
            <a:r>
              <a:rPr b="0" i="0" lang="en" sz="1200" u="none" cap="none" strike="noStrike">
                <a:solidFill>
                  <a:schemeClr val="dk2"/>
                </a:solidFill>
                <a:latin typeface="Josefin Sans"/>
                <a:ea typeface="Josefin Sans"/>
                <a:cs typeface="Josefin Sans"/>
                <a:sym typeface="Josefin Sans"/>
              </a:rPr>
              <a:t>certain hours show higher transaction volumes, while other hours are notably lower.</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Fraud Patterns:</a:t>
            </a:r>
            <a:endParaRPr b="1"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20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Fraudulent activities are more common during hours with fewer transactions.</a:t>
            </a:r>
            <a:endParaRPr b="0"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20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This is a notable finding, as it contrasts with the common belief that fraud is more likely to occur during high-transaction periods.</a:t>
            </a:r>
            <a:endParaRPr b="0"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000"/>
              </a:spcBef>
              <a:spcAft>
                <a:spcPts val="0"/>
              </a:spcAft>
              <a:buClr>
                <a:schemeClr val="dk2"/>
              </a:buClr>
              <a:buSzPts val="1200"/>
              <a:buFont typeface="Josefin Sans"/>
              <a:buChar char="●"/>
            </a:pPr>
            <a:r>
              <a:rPr b="1" i="0" lang="en" sz="1200" u="none" cap="none" strike="noStrike">
                <a:solidFill>
                  <a:schemeClr val="dk2"/>
                </a:solidFill>
                <a:latin typeface="Josefin Sans"/>
                <a:ea typeface="Josefin Sans"/>
                <a:cs typeface="Josefin Sans"/>
                <a:sym typeface="Josefin Sans"/>
              </a:rPr>
              <a:t>Frauds peak during early hours when transaction counts are low.</a:t>
            </a:r>
            <a:endParaRPr b="1" i="0" sz="1200" u="none" cap="none" strike="noStrike">
              <a:solidFill>
                <a:schemeClr val="dk2"/>
              </a:solidFill>
              <a:latin typeface="Josefin Sans"/>
              <a:ea typeface="Josefin Sans"/>
              <a:cs typeface="Josefin Sans"/>
              <a:sym typeface="Josefin Sans"/>
            </a:endParaRPr>
          </a:p>
          <a:p>
            <a:pPr indent="-304800" lvl="0" marL="457200" marR="0" rtl="0" algn="l">
              <a:lnSpc>
                <a:spcPct val="115000"/>
              </a:lnSpc>
              <a:spcBef>
                <a:spcPts val="1000"/>
              </a:spcBef>
              <a:spcAft>
                <a:spcPts val="0"/>
              </a:spcAft>
              <a:buClr>
                <a:schemeClr val="dk2"/>
              </a:buClr>
              <a:buSzPts val="1200"/>
              <a:buFont typeface="Josefin Sans"/>
              <a:buChar char="●"/>
            </a:pPr>
            <a:r>
              <a:rPr b="0" i="0" lang="en" sz="1200" u="none" cap="none" strike="noStrike">
                <a:solidFill>
                  <a:schemeClr val="dk2"/>
                </a:solidFill>
                <a:latin typeface="Josefin Sans"/>
                <a:ea typeface="Josefin Sans"/>
                <a:cs typeface="Josefin Sans"/>
                <a:sym typeface="Josefin Sans"/>
              </a:rPr>
              <a:t>This suggests fraudsters may exploit low-activity periods to evade detection.</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1200"/>
              </a:spcBef>
              <a:spcAft>
                <a:spcPts val="0"/>
              </a:spcAft>
              <a:buClr>
                <a:srgbClr val="000000"/>
              </a:buClr>
              <a:buSzPts val="1700"/>
              <a:buFont typeface="Arial"/>
              <a:buNone/>
            </a:pPr>
            <a:r>
              <a:t/>
            </a:r>
            <a:endParaRPr b="0" i="0" sz="1700" u="none" cap="none" strike="noStrike">
              <a:solidFill>
                <a:schemeClr val="dk1"/>
              </a:solidFill>
              <a:latin typeface="Josefin Sans"/>
              <a:ea typeface="Josefin Sans"/>
              <a:cs typeface="Josefin Sans"/>
              <a:sym typeface="Josefin Sans"/>
            </a:endParaRPr>
          </a:p>
        </p:txBody>
      </p:sp>
      <p:pic>
        <p:nvPicPr>
          <p:cNvPr id="174" name="Google Shape;174;p32"/>
          <p:cNvPicPr preferRelativeResize="0"/>
          <p:nvPr/>
        </p:nvPicPr>
        <p:blipFill rotWithShape="1">
          <a:blip r:embed="rId4">
            <a:alphaModFix/>
          </a:blip>
          <a:srcRect b="0" l="0" r="0" t="0"/>
          <a:stretch/>
        </p:blipFill>
        <p:spPr>
          <a:xfrm>
            <a:off x="8072500" y="110050"/>
            <a:ext cx="989475" cy="169475"/>
          </a:xfrm>
          <a:prstGeom prst="rect">
            <a:avLst/>
          </a:prstGeom>
          <a:noFill/>
          <a:ln>
            <a:noFill/>
          </a:ln>
        </p:spPr>
      </p:pic>
      <p:cxnSp>
        <p:nvCxnSpPr>
          <p:cNvPr id="175" name="Google Shape;175;p32"/>
          <p:cNvCxnSpPr/>
          <p:nvPr/>
        </p:nvCxnSpPr>
        <p:spPr>
          <a:xfrm flipH="1" rot="10800000">
            <a:off x="3044100" y="3155250"/>
            <a:ext cx="3111000" cy="772800"/>
          </a:xfrm>
          <a:prstGeom prst="curvedConnector3">
            <a:avLst>
              <a:gd fmla="val 44064" name="adj1"/>
            </a:avLst>
          </a:prstGeom>
          <a:noFill/>
          <a:ln cap="flat" cmpd="sng" w="38100">
            <a:solidFill>
              <a:srgbClr val="F9CB9C"/>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33"/>
          <p:cNvSpPr txBox="1"/>
          <p:nvPr>
            <p:ph idx="4294967295" type="title"/>
          </p:nvPr>
        </p:nvSpPr>
        <p:spPr>
          <a:xfrm>
            <a:off x="216525" y="0"/>
            <a:ext cx="8615700" cy="537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2500">
                <a:solidFill>
                  <a:schemeClr val="lt1"/>
                </a:solidFill>
                <a:latin typeface="Josefin Sans"/>
                <a:ea typeface="Josefin Sans"/>
                <a:cs typeface="Josefin Sans"/>
                <a:sym typeface="Josefin Sans"/>
              </a:rPr>
              <a:t>Underlying Trends [2]</a:t>
            </a:r>
            <a:endParaRPr b="1" sz="2500">
              <a:solidFill>
                <a:schemeClr val="lt1"/>
              </a:solidFill>
              <a:latin typeface="Josefin Sans"/>
              <a:ea typeface="Josefin Sans"/>
              <a:cs typeface="Josefin Sans"/>
              <a:sym typeface="Josefin Sans"/>
            </a:endParaRPr>
          </a:p>
        </p:txBody>
      </p:sp>
      <p:sp>
        <p:nvSpPr>
          <p:cNvPr id="181" name="Google Shape;181;p33"/>
          <p:cNvSpPr txBox="1"/>
          <p:nvPr/>
        </p:nvSpPr>
        <p:spPr>
          <a:xfrm>
            <a:off x="216525" y="603600"/>
            <a:ext cx="3318000" cy="404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82" name="Google Shape;182;p33"/>
          <p:cNvPicPr preferRelativeResize="0"/>
          <p:nvPr/>
        </p:nvPicPr>
        <p:blipFill rotWithShape="1">
          <a:blip r:embed="rId3">
            <a:alphaModFix/>
          </a:blip>
          <a:srcRect b="0" l="0" r="0" t="0"/>
          <a:stretch/>
        </p:blipFill>
        <p:spPr>
          <a:xfrm>
            <a:off x="114025" y="647575"/>
            <a:ext cx="4435799" cy="2899425"/>
          </a:xfrm>
          <a:prstGeom prst="rect">
            <a:avLst/>
          </a:prstGeom>
          <a:noFill/>
          <a:ln cap="flat" cmpd="sng" w="9525">
            <a:solidFill>
              <a:srgbClr val="FFF2CC"/>
            </a:solidFill>
            <a:prstDash val="solid"/>
            <a:round/>
            <a:headEnd len="sm" w="sm" type="none"/>
            <a:tailEnd len="sm" w="sm" type="none"/>
          </a:ln>
        </p:spPr>
      </p:pic>
      <p:pic>
        <p:nvPicPr>
          <p:cNvPr id="183" name="Google Shape;183;p33"/>
          <p:cNvPicPr preferRelativeResize="0"/>
          <p:nvPr/>
        </p:nvPicPr>
        <p:blipFill rotWithShape="1">
          <a:blip r:embed="rId4">
            <a:alphaModFix/>
          </a:blip>
          <a:srcRect b="0" l="0" r="0" t="0"/>
          <a:stretch/>
        </p:blipFill>
        <p:spPr>
          <a:xfrm>
            <a:off x="4886675" y="647575"/>
            <a:ext cx="4175298" cy="2899424"/>
          </a:xfrm>
          <a:prstGeom prst="rect">
            <a:avLst/>
          </a:prstGeom>
          <a:noFill/>
          <a:ln cap="flat" cmpd="sng" w="9525">
            <a:solidFill>
              <a:srgbClr val="FFF2CC"/>
            </a:solidFill>
            <a:prstDash val="solid"/>
            <a:round/>
            <a:headEnd len="sm" w="sm" type="none"/>
            <a:tailEnd len="sm" w="sm" type="none"/>
          </a:ln>
        </p:spPr>
      </p:pic>
      <p:sp>
        <p:nvSpPr>
          <p:cNvPr id="184" name="Google Shape;184;p33"/>
          <p:cNvSpPr txBox="1"/>
          <p:nvPr/>
        </p:nvSpPr>
        <p:spPr>
          <a:xfrm>
            <a:off x="131425" y="3590975"/>
            <a:ext cx="4530000" cy="132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Description : </a:t>
            </a:r>
            <a:r>
              <a:rPr b="0" i="0" lang="en" sz="1200" u="none" cap="none" strike="noStrike">
                <a:solidFill>
                  <a:schemeClr val="dk2"/>
                </a:solidFill>
                <a:latin typeface="Josefin Sans"/>
                <a:ea typeface="Josefin Sans"/>
                <a:cs typeface="Josefin Sans"/>
                <a:sym typeface="Josefin Sans"/>
              </a:rPr>
              <a:t>Purchaser transaction counts and fraud percentages for the top 15 email domains, showcasing notable variations in fraud risk.</a:t>
            </a:r>
            <a:endParaRPr b="0" i="0" sz="12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Josefin Sans"/>
              <a:ea typeface="Josefin Sans"/>
              <a:cs typeface="Josefin Sans"/>
              <a:sym typeface="Josefin Sans"/>
            </a:endParaRPr>
          </a:p>
        </p:txBody>
      </p:sp>
      <p:sp>
        <p:nvSpPr>
          <p:cNvPr id="185" name="Google Shape;185;p33"/>
          <p:cNvSpPr txBox="1"/>
          <p:nvPr/>
        </p:nvSpPr>
        <p:spPr>
          <a:xfrm>
            <a:off x="4886675" y="3547000"/>
            <a:ext cx="39540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Description :</a:t>
            </a:r>
            <a:r>
              <a:rPr b="0" i="0" lang="en" sz="1200" u="none" cap="none" strike="noStrike">
                <a:solidFill>
                  <a:schemeClr val="dk2"/>
                </a:solidFill>
                <a:latin typeface="Josefin Sans"/>
                <a:ea typeface="Josefin Sans"/>
                <a:cs typeface="Josefin Sans"/>
                <a:sym typeface="Josefin Sans"/>
              </a:rPr>
              <a:t> Recipient transaction counts and fraud percentages for the top 15 email domains.</a:t>
            </a:r>
            <a:endParaRPr b="0" i="0" sz="1400" u="none" cap="none" strike="noStrike">
              <a:solidFill>
                <a:schemeClr val="dk2"/>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Josefin Sans"/>
              <a:ea typeface="Josefin Sans"/>
              <a:cs typeface="Josefin Sans"/>
              <a:sym typeface="Josefi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Josefin Sans"/>
              <a:ea typeface="Josefin Sans"/>
              <a:cs typeface="Josefin Sans"/>
              <a:sym typeface="Josefin Sans"/>
            </a:endParaRPr>
          </a:p>
        </p:txBody>
      </p:sp>
      <p:pic>
        <p:nvPicPr>
          <p:cNvPr id="186" name="Google Shape;186;p33"/>
          <p:cNvPicPr preferRelativeResize="0"/>
          <p:nvPr/>
        </p:nvPicPr>
        <p:blipFill rotWithShape="1">
          <a:blip r:embed="rId5">
            <a:alphaModFix/>
          </a:blip>
          <a:srcRect b="0" l="0" r="0" t="0"/>
          <a:stretch/>
        </p:blipFill>
        <p:spPr>
          <a:xfrm>
            <a:off x="8072500" y="110050"/>
            <a:ext cx="989475" cy="169475"/>
          </a:xfrm>
          <a:prstGeom prst="rect">
            <a:avLst/>
          </a:prstGeom>
          <a:noFill/>
          <a:ln>
            <a:noFill/>
          </a:ln>
        </p:spPr>
      </p:pic>
      <p:sp>
        <p:nvSpPr>
          <p:cNvPr id="187" name="Google Shape;187;p33"/>
          <p:cNvSpPr txBox="1"/>
          <p:nvPr/>
        </p:nvSpPr>
        <p:spPr>
          <a:xfrm>
            <a:off x="114025" y="4379450"/>
            <a:ext cx="8999100" cy="76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Josefin Sans"/>
                <a:ea typeface="Josefin Sans"/>
                <a:cs typeface="Josefin Sans"/>
                <a:sym typeface="Josefin Sans"/>
              </a:rPr>
              <a:t>Analysis : </a:t>
            </a:r>
            <a:r>
              <a:rPr b="0" i="0" lang="en" sz="1200" u="none" cap="none" strike="noStrike">
                <a:solidFill>
                  <a:schemeClr val="dk2"/>
                </a:solidFill>
                <a:latin typeface="Josefin Sans"/>
                <a:ea typeface="Josefin Sans"/>
                <a:cs typeface="Josefin Sans"/>
                <a:sym typeface="Josefin Sans"/>
              </a:rPr>
              <a:t>High fraud percentages are seen with domains like outlook.com, icloud.com, and gmail.com, suggesting </a:t>
            </a:r>
            <a:r>
              <a:rPr b="1" i="0" lang="en" sz="1200" u="none" cap="none" strike="noStrike">
                <a:solidFill>
                  <a:schemeClr val="dk2"/>
                </a:solidFill>
                <a:latin typeface="Josefin Sans"/>
                <a:ea typeface="Josefin Sans"/>
                <a:cs typeface="Josefin Sans"/>
                <a:sym typeface="Josefin Sans"/>
              </a:rPr>
              <a:t>fraudsters hide behind reputable domains.</a:t>
            </a:r>
            <a:r>
              <a:rPr b="0" i="0" lang="en" sz="1200" u="none" cap="none" strike="noStrike">
                <a:solidFill>
                  <a:schemeClr val="dk2"/>
                </a:solidFill>
                <a:latin typeface="Josefin Sans"/>
                <a:ea typeface="Josefin Sans"/>
                <a:cs typeface="Josefin Sans"/>
                <a:sym typeface="Josefin Sans"/>
              </a:rPr>
              <a:t> These domains are owned by technology giants like Microsoft, Apple, and Google respectively.</a:t>
            </a:r>
            <a:endParaRPr b="0" i="0" sz="1200" u="none" cap="none" strike="noStrike">
              <a:solidFill>
                <a:schemeClr val="dk2"/>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