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5143500" cx="9144000"/>
  <p:notesSz cx="6858000" cy="9144000"/>
  <p:embeddedFontLst>
    <p:embeddedFont>
      <p:font typeface="Economica"/>
      <p:regular r:id="rId36"/>
      <p:bold r:id="rId37"/>
      <p:italic r:id="rId38"/>
      <p:boldItalic r:id="rId39"/>
    </p:embeddedFont>
    <p:embeddedFont>
      <p:font typeface="Nixie One"/>
      <p:regular r:id="rId40"/>
    </p:embeddedFont>
    <p:embeddedFont>
      <p:font typeface="Nunito"/>
      <p:regular r:id="rId41"/>
      <p:bold r:id="rId42"/>
      <p:italic r:id="rId43"/>
      <p:boldItalic r:id="rId44"/>
    </p:embeddedFont>
    <p:embeddedFont>
      <p:font typeface="Neuton"/>
      <p:regular r:id="rId45"/>
      <p:bold r:id="rId46"/>
      <p:italic r:id="rId47"/>
    </p:embeddedFont>
    <p:embeddedFont>
      <p:font typeface="Helvetica Neue"/>
      <p:regular r:id="rId48"/>
      <p:bold r:id="rId49"/>
      <p:italic r:id="rId50"/>
      <p:boldItalic r:id="rId51"/>
    </p:embeddedFont>
    <p:embeddedFont>
      <p:font typeface="Open Sans"/>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NixieOne-regular.fntdata"/><Relationship Id="rId42" Type="http://schemas.openxmlformats.org/officeDocument/2006/relationships/font" Target="fonts/Nunito-bold.fntdata"/><Relationship Id="rId41" Type="http://schemas.openxmlformats.org/officeDocument/2006/relationships/font" Target="fonts/Nunito-regular.fntdata"/><Relationship Id="rId44" Type="http://schemas.openxmlformats.org/officeDocument/2006/relationships/font" Target="fonts/Nunito-boldItalic.fntdata"/><Relationship Id="rId43" Type="http://schemas.openxmlformats.org/officeDocument/2006/relationships/font" Target="fonts/Nunito-italic.fntdata"/><Relationship Id="rId46" Type="http://schemas.openxmlformats.org/officeDocument/2006/relationships/font" Target="fonts/Neuton-bold.fntdata"/><Relationship Id="rId45" Type="http://schemas.openxmlformats.org/officeDocument/2006/relationships/font" Target="fonts/Neuton-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HelveticaNeue-regular.fntdata"/><Relationship Id="rId47" Type="http://schemas.openxmlformats.org/officeDocument/2006/relationships/font" Target="fonts/Neuton-italic.fntdata"/><Relationship Id="rId49" Type="http://schemas.openxmlformats.org/officeDocument/2006/relationships/font" Target="fonts/HelveticaNeue-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font" Target="fonts/Economica-bold.fntdata"/><Relationship Id="rId36" Type="http://schemas.openxmlformats.org/officeDocument/2006/relationships/font" Target="fonts/Economica-regular.fntdata"/><Relationship Id="rId39" Type="http://schemas.openxmlformats.org/officeDocument/2006/relationships/font" Target="fonts/Economica-boldItalic.fntdata"/><Relationship Id="rId38" Type="http://schemas.openxmlformats.org/officeDocument/2006/relationships/font" Target="fonts/Economica-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HelveticaNeue-boldItalic.fntdata"/><Relationship Id="rId50" Type="http://schemas.openxmlformats.org/officeDocument/2006/relationships/font" Target="fonts/HelveticaNeue-italic.fntdata"/><Relationship Id="rId53" Type="http://schemas.openxmlformats.org/officeDocument/2006/relationships/font" Target="fonts/OpenSans-bold.fntdata"/><Relationship Id="rId52" Type="http://schemas.openxmlformats.org/officeDocument/2006/relationships/font" Target="fonts/OpenSans-regular.fntdata"/><Relationship Id="rId11" Type="http://schemas.openxmlformats.org/officeDocument/2006/relationships/slide" Target="slides/slide7.xml"/><Relationship Id="rId55" Type="http://schemas.openxmlformats.org/officeDocument/2006/relationships/font" Target="fonts/OpenSans-boldItalic.fntdata"/><Relationship Id="rId10" Type="http://schemas.openxmlformats.org/officeDocument/2006/relationships/slide" Target="slides/slide6.xml"/><Relationship Id="rId54" Type="http://schemas.openxmlformats.org/officeDocument/2006/relationships/font" Target="fonts/OpenSans-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a9306ef66d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a9306ef6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a9306ef66d_1_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a9306ef66d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a9306ef66d_1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a9306ef66d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a9306ef66d_1_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a9306ef66d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a9306ef66d_1_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a9306ef66d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a9306ef66d_1_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a9306ef66d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a9306ef66d_1_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a9306ef66d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a9306ef66d_1_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a9306ef66d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a9306ef66d_1_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a9306ef66d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a9306ef66d_1_1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a9306ef66d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a9306ef66d_1_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a9306ef66d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a9306ef66d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a9306ef66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a96838a88a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a96838a88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a96838a88a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a96838a88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a96838a88a_0_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a96838a88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a96838a88a_0_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a96838a88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a96838a88a_0_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a96838a88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a96838a88a_0_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a96838a88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a96838a88a_0_1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a96838a88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a96838a88a_0_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a96838a88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a96838a88a_0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a96838a88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a96838a88a_0_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a96838a88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a9306ef66d_1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a9306ef66d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a96838a88a_0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a96838a88a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a96838a88a_0_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a96838a88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a9306ef66d_1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a9306ef66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a9306ef66d_1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a9306ef66d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a9306ef66d_1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a9306ef66d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a96838a88a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a96838a88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a9306ef66d_1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a9306ef66d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a9306ef66d_1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a9306ef66d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flipH="1" rot="10800000">
            <a:off x="3919993" y="3977033"/>
            <a:ext cx="1303500" cy="11283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2" name="Google Shape;12;p2"/>
          <p:cNvSpPr txBox="1"/>
          <p:nvPr>
            <p:ph type="ctrTitle"/>
          </p:nvPr>
        </p:nvSpPr>
        <p:spPr>
          <a:xfrm>
            <a:off x="1400175" y="1991825"/>
            <a:ext cx="6343500" cy="11598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3" name="Google Shape;13;p2"/>
          <p:cNvSpPr/>
          <p:nvPr/>
        </p:nvSpPr>
        <p:spPr>
          <a:xfrm flipH="1" rot="10800000">
            <a:off x="2809875" y="-172875"/>
            <a:ext cx="1111500" cy="962400"/>
          </a:xfrm>
          <a:prstGeom prst="hexagon">
            <a:avLst>
              <a:gd fmla="val 28678" name="adj"/>
              <a:gd fmla="val 115470" name="vf"/>
            </a:avLst>
          </a:prstGeom>
          <a:noFill/>
          <a:ln cap="flat" cmpd="sng" w="19050">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rot="10800000">
            <a:off x="3602723" y="1360109"/>
            <a:ext cx="493800" cy="4275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rot="10800000">
            <a:off x="5278915" y="855279"/>
            <a:ext cx="944700" cy="818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rot="10800000">
            <a:off x="5365799" y="352324"/>
            <a:ext cx="493800" cy="4272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2"/>
          <p:cNvSpPr/>
          <p:nvPr/>
        </p:nvSpPr>
        <p:spPr>
          <a:xfrm>
            <a:off x="3253021" y="113273"/>
            <a:ext cx="225085" cy="38996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2"/>
          <p:cNvSpPr/>
          <p:nvPr/>
        </p:nvSpPr>
        <p:spPr>
          <a:xfrm flipH="1" rot="10800000">
            <a:off x="5010533" y="4576648"/>
            <a:ext cx="1032900" cy="894600"/>
          </a:xfrm>
          <a:prstGeom prst="hexagon">
            <a:avLst>
              <a:gd fmla="val 28678" name="adj"/>
              <a:gd fmla="val 115470" name="vf"/>
            </a:avLst>
          </a:prstGeom>
          <a:noFill/>
          <a:ln cap="flat"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flipH="1" rot="10800000">
            <a:off x="5133679" y="4056450"/>
            <a:ext cx="540000" cy="4674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flipH="1" rot="10800000">
            <a:off x="3101709" y="3629719"/>
            <a:ext cx="1032900" cy="8940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flipH="1" rot="10800000">
            <a:off x="3530384" y="4576662"/>
            <a:ext cx="452100" cy="3912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5370705" y="4867761"/>
            <a:ext cx="312503" cy="312484"/>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2"/>
          <p:cNvSpPr/>
          <p:nvPr/>
        </p:nvSpPr>
        <p:spPr>
          <a:xfrm>
            <a:off x="3429208" y="3904791"/>
            <a:ext cx="377839" cy="343685"/>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48" name="Shape 48"/>
        <p:cNvGrpSpPr/>
        <p:nvPr/>
      </p:nvGrpSpPr>
      <p:grpSpPr>
        <a:xfrm>
          <a:off x="0" y="0"/>
          <a:ext cx="0" cy="0"/>
          <a:chOff x="0" y="0"/>
          <a:chExt cx="0" cy="0"/>
        </a:xfrm>
      </p:grpSpPr>
      <p:sp>
        <p:nvSpPr>
          <p:cNvPr id="49" name="Google Shape;49;p3"/>
          <p:cNvSpPr/>
          <p:nvPr/>
        </p:nvSpPr>
        <p:spPr>
          <a:xfrm flipH="1" rot="10800000">
            <a:off x="-94969" y="303826"/>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1" name="Google Shape;51;p3"/>
          <p:cNvSpPr txBox="1"/>
          <p:nvPr>
            <p:ph type="ctrTitle"/>
          </p:nvPr>
        </p:nvSpPr>
        <p:spPr>
          <a:xfrm>
            <a:off x="2743200" y="1735750"/>
            <a:ext cx="56388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2" name="Google Shape;52;p3"/>
          <p:cNvSpPr txBox="1"/>
          <p:nvPr>
            <p:ph idx="1" type="subTitle"/>
          </p:nvPr>
        </p:nvSpPr>
        <p:spPr>
          <a:xfrm>
            <a:off x="2743200" y="2821004"/>
            <a:ext cx="5696100" cy="784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 name="Google Shape;53;p3"/>
          <p:cNvSpPr/>
          <p:nvPr/>
        </p:nvSpPr>
        <p:spPr>
          <a:xfrm flipH="1" rot="10800000">
            <a:off x="66674" y="313542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flipH="1" rot="10800000">
            <a:off x="828675" y="351655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flipH="1" rot="10800000">
            <a:off x="761999" y="8779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flipH="1" rot="10800000">
            <a:off x="793851" y="4692801"/>
            <a:ext cx="517500" cy="4479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3"/>
          <p:cNvSpPr/>
          <p:nvPr/>
        </p:nvSpPr>
        <p:spPr>
          <a:xfrm>
            <a:off x="393600" y="334662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3"/>
          <p:cNvSpPr/>
          <p:nvPr/>
        </p:nvSpPr>
        <p:spPr>
          <a:xfrm flipH="1" rot="10800000">
            <a:off x="733424" y="393602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flipH="1" rot="10800000">
            <a:off x="738525" y="10085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flipH="1" rot="10800000">
            <a:off x="-291325" y="4148475"/>
            <a:ext cx="1182300" cy="10236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flipH="1" rot="10800000">
            <a:off x="420725" y="-652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1019338" y="416705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3"/>
          <p:cNvSpPr/>
          <p:nvPr/>
        </p:nvSpPr>
        <p:spPr>
          <a:xfrm>
            <a:off x="47199" y="4430470"/>
            <a:ext cx="505231" cy="459562"/>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88" name="Shape 88"/>
        <p:cNvGrpSpPr/>
        <p:nvPr/>
      </p:nvGrpSpPr>
      <p:grpSpPr>
        <a:xfrm>
          <a:off x="0" y="0"/>
          <a:ext cx="0" cy="0"/>
          <a:chOff x="0" y="0"/>
          <a:chExt cx="0" cy="0"/>
        </a:xfrm>
      </p:grpSpPr>
      <p:sp>
        <p:nvSpPr>
          <p:cNvPr id="89" name="Google Shape;89;p4"/>
          <p:cNvSpPr/>
          <p:nvPr/>
        </p:nvSpPr>
        <p:spPr>
          <a:xfrm flipH="1" rot="10800000">
            <a:off x="-94969" y="619169"/>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1" name="Google Shape;91;p4"/>
          <p:cNvSpPr txBox="1"/>
          <p:nvPr>
            <p:ph idx="1" type="body"/>
          </p:nvPr>
        </p:nvSpPr>
        <p:spPr>
          <a:xfrm>
            <a:off x="2051200" y="2085600"/>
            <a:ext cx="6282300" cy="819900"/>
          </a:xfrm>
          <a:prstGeom prst="rect">
            <a:avLst/>
          </a:prstGeom>
        </p:spPr>
        <p:txBody>
          <a:bodyPr anchorCtr="0" anchor="ctr" bIns="91425" lIns="91425" spcFirstLastPara="1" rIns="91425" wrap="square" tIns="91425">
            <a:noAutofit/>
          </a:bodyPr>
          <a:lstStyle>
            <a:lvl1pPr indent="-381000" lvl="0" marL="457200" rtl="0">
              <a:spcBef>
                <a:spcPts val="600"/>
              </a:spcBef>
              <a:spcAft>
                <a:spcPts val="0"/>
              </a:spcAft>
              <a:buSzPts val="2400"/>
              <a:buFont typeface="Nixie One"/>
              <a:buChar char="◇"/>
              <a:defRPr sz="2400">
                <a:latin typeface="Nixie One"/>
                <a:ea typeface="Nixie One"/>
                <a:cs typeface="Nixie One"/>
                <a:sym typeface="Nixie One"/>
              </a:defRPr>
            </a:lvl1pPr>
            <a:lvl2pPr indent="-381000" lvl="1" marL="914400" rtl="0">
              <a:spcBef>
                <a:spcPts val="0"/>
              </a:spcBef>
              <a:spcAft>
                <a:spcPts val="0"/>
              </a:spcAft>
              <a:buSzPts val="2400"/>
              <a:buFont typeface="Nixie One"/>
              <a:buChar char="￭"/>
              <a:defRPr sz="2400">
                <a:latin typeface="Nixie One"/>
                <a:ea typeface="Nixie One"/>
                <a:cs typeface="Nixie One"/>
                <a:sym typeface="Nixie One"/>
              </a:defRPr>
            </a:lvl2pPr>
            <a:lvl3pPr indent="-381000" lvl="2" marL="1371600" rtl="0">
              <a:spcBef>
                <a:spcPts val="0"/>
              </a:spcBef>
              <a:spcAft>
                <a:spcPts val="0"/>
              </a:spcAft>
              <a:buSzPts val="2400"/>
              <a:buFont typeface="Nixie One"/>
              <a:buChar char="￮"/>
              <a:defRPr sz="2400">
                <a:latin typeface="Nixie One"/>
                <a:ea typeface="Nixie One"/>
                <a:cs typeface="Nixie One"/>
                <a:sym typeface="Nixie One"/>
              </a:defRPr>
            </a:lvl3pPr>
            <a:lvl4pPr indent="-381000" lvl="3" marL="1828800" rtl="0">
              <a:spcBef>
                <a:spcPts val="0"/>
              </a:spcBef>
              <a:spcAft>
                <a:spcPts val="0"/>
              </a:spcAft>
              <a:buSzPts val="2400"/>
              <a:buFont typeface="Nixie One"/>
              <a:buChar char="●"/>
              <a:defRPr sz="2400">
                <a:latin typeface="Nixie One"/>
                <a:ea typeface="Nixie One"/>
                <a:cs typeface="Nixie One"/>
                <a:sym typeface="Nixie One"/>
              </a:defRPr>
            </a:lvl4pPr>
            <a:lvl5pPr indent="-381000" lvl="4" marL="2286000" rtl="0">
              <a:spcBef>
                <a:spcPts val="0"/>
              </a:spcBef>
              <a:spcAft>
                <a:spcPts val="0"/>
              </a:spcAft>
              <a:buSzPts val="2400"/>
              <a:buFont typeface="Nixie One"/>
              <a:buChar char="○"/>
              <a:defRPr sz="2400">
                <a:latin typeface="Nixie One"/>
                <a:ea typeface="Nixie One"/>
                <a:cs typeface="Nixie One"/>
                <a:sym typeface="Nixie One"/>
              </a:defRPr>
            </a:lvl5pPr>
            <a:lvl6pPr indent="-381000" lvl="5" marL="2743200" rtl="0">
              <a:spcBef>
                <a:spcPts val="0"/>
              </a:spcBef>
              <a:spcAft>
                <a:spcPts val="0"/>
              </a:spcAft>
              <a:buSzPts val="2400"/>
              <a:buFont typeface="Nixie One"/>
              <a:buChar char="■"/>
              <a:defRPr sz="2400">
                <a:latin typeface="Nixie One"/>
                <a:ea typeface="Nixie One"/>
                <a:cs typeface="Nixie One"/>
                <a:sym typeface="Nixie One"/>
              </a:defRPr>
            </a:lvl6pPr>
            <a:lvl7pPr indent="-381000" lvl="6" marL="3200400" rtl="0">
              <a:spcBef>
                <a:spcPts val="0"/>
              </a:spcBef>
              <a:spcAft>
                <a:spcPts val="0"/>
              </a:spcAft>
              <a:buSzPts val="2400"/>
              <a:buFont typeface="Nixie One"/>
              <a:buChar char="●"/>
              <a:defRPr sz="2400">
                <a:latin typeface="Nixie One"/>
                <a:ea typeface="Nixie One"/>
                <a:cs typeface="Nixie One"/>
                <a:sym typeface="Nixie One"/>
              </a:defRPr>
            </a:lvl7pPr>
            <a:lvl8pPr indent="-381000" lvl="7" marL="3657600" rtl="0">
              <a:spcBef>
                <a:spcPts val="0"/>
              </a:spcBef>
              <a:spcAft>
                <a:spcPts val="0"/>
              </a:spcAft>
              <a:buSzPts val="2400"/>
              <a:buFont typeface="Nixie One"/>
              <a:buChar char="○"/>
              <a:defRPr sz="2400">
                <a:latin typeface="Nixie One"/>
                <a:ea typeface="Nixie One"/>
                <a:cs typeface="Nixie One"/>
                <a:sym typeface="Nixie One"/>
              </a:defRPr>
            </a:lvl8pPr>
            <a:lvl9pPr indent="-381000" lvl="8" marL="4114800">
              <a:spcBef>
                <a:spcPts val="0"/>
              </a:spcBef>
              <a:spcAft>
                <a:spcPts val="0"/>
              </a:spcAft>
              <a:buSzPts val="2400"/>
              <a:buFont typeface="Nixie One"/>
              <a:buChar char="■"/>
              <a:defRPr sz="2400">
                <a:latin typeface="Nixie One"/>
                <a:ea typeface="Nixie One"/>
                <a:cs typeface="Nixie One"/>
                <a:sym typeface="Nixie One"/>
              </a:defRPr>
            </a:lvl9pPr>
          </a:lstStyle>
          <a:p/>
        </p:txBody>
      </p:sp>
      <p:sp>
        <p:nvSpPr>
          <p:cNvPr id="92" name="Google Shape;92;p4"/>
          <p:cNvSpPr/>
          <p:nvPr/>
        </p:nvSpPr>
        <p:spPr>
          <a:xfrm flipH="1" rot="10800000">
            <a:off x="-123826" y="28115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flipH="1" rot="10800000">
            <a:off x="638175" y="31927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flipH="1" rot="10800000">
            <a:off x="752474" y="120180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flipH="1" rot="10800000">
            <a:off x="657225" y="438017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4"/>
          <p:cNvSpPr/>
          <p:nvPr/>
        </p:nvSpPr>
        <p:spPr>
          <a:xfrm>
            <a:off x="203100" y="30227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4"/>
          <p:cNvSpPr/>
          <p:nvPr/>
        </p:nvSpPr>
        <p:spPr>
          <a:xfrm flipH="1" rot="10800000">
            <a:off x="542924" y="36121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flipH="1" rot="10800000">
            <a:off x="729000" y="424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flipH="1" rot="10800000">
            <a:off x="-115052" y="3996025"/>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p:nvPr/>
        </p:nvSpPr>
        <p:spPr>
          <a:xfrm flipH="1" rot="10800000">
            <a:off x="411200" y="2586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p:nvPr/>
        </p:nvSpPr>
        <p:spPr>
          <a:xfrm>
            <a:off x="828838" y="38432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4"/>
          <p:cNvSpPr/>
          <p:nvPr/>
        </p:nvSpPr>
        <p:spPr>
          <a:xfrm>
            <a:off x="144926" y="4214500"/>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txBox="1"/>
          <p:nvPr/>
        </p:nvSpPr>
        <p:spPr>
          <a:xfrm>
            <a:off x="94000" y="1929581"/>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29" name="Shape 129"/>
        <p:cNvGrpSpPr/>
        <p:nvPr/>
      </p:nvGrpSpPr>
      <p:grpSpPr>
        <a:xfrm>
          <a:off x="0" y="0"/>
          <a:ext cx="0" cy="0"/>
          <a:chOff x="0" y="0"/>
          <a:chExt cx="0" cy="0"/>
        </a:xfrm>
      </p:grpSpPr>
      <p:sp>
        <p:nvSpPr>
          <p:cNvPr id="130" name="Google Shape;130;p5"/>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2" name="Google Shape;132;p5"/>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33" name="Google Shape;133;p5"/>
          <p:cNvSpPr txBox="1"/>
          <p:nvPr>
            <p:ph idx="1" type="body"/>
          </p:nvPr>
        </p:nvSpPr>
        <p:spPr>
          <a:xfrm>
            <a:off x="1732700" y="2255125"/>
            <a:ext cx="4944300" cy="1659900"/>
          </a:xfrm>
          <a:prstGeom prst="rect">
            <a:avLst/>
          </a:prstGeom>
        </p:spPr>
        <p:txBody>
          <a:bodyPr anchorCtr="0" anchor="t" bIns="91425" lIns="91425" spcFirstLastPara="1" rIns="91425" wrap="square" tIns="91425">
            <a:noAutofit/>
          </a:bodyPr>
          <a:lstStyle>
            <a:lvl1pPr indent="-317500" lvl="0" marL="457200">
              <a:spcBef>
                <a:spcPts val="600"/>
              </a:spcBef>
              <a:spcAft>
                <a:spcPts val="0"/>
              </a:spcAft>
              <a:buSzPts val="1400"/>
              <a:buFont typeface="Muli"/>
              <a:buChar char="◇"/>
              <a:defRPr>
                <a:latin typeface="Muli"/>
                <a:ea typeface="Muli"/>
                <a:cs typeface="Muli"/>
                <a:sym typeface="Muli"/>
              </a:defRPr>
            </a:lvl1pPr>
            <a:lvl2pPr indent="-317500" lvl="1" marL="914400">
              <a:spcBef>
                <a:spcPts val="0"/>
              </a:spcBef>
              <a:spcAft>
                <a:spcPts val="0"/>
              </a:spcAft>
              <a:buSzPts val="1400"/>
              <a:buFont typeface="Muli"/>
              <a:buChar char="￭"/>
              <a:defRPr>
                <a:latin typeface="Muli"/>
                <a:ea typeface="Muli"/>
                <a:cs typeface="Muli"/>
                <a:sym typeface="Muli"/>
              </a:defRPr>
            </a:lvl2pPr>
            <a:lvl3pPr indent="-317500" lvl="2" marL="1371600">
              <a:spcBef>
                <a:spcPts val="0"/>
              </a:spcBef>
              <a:spcAft>
                <a:spcPts val="0"/>
              </a:spcAft>
              <a:buSzPts val="1400"/>
              <a:buFont typeface="Muli"/>
              <a:buChar char="￮"/>
              <a:defRPr>
                <a:latin typeface="Muli"/>
                <a:ea typeface="Muli"/>
                <a:cs typeface="Muli"/>
                <a:sym typeface="Muli"/>
              </a:defRPr>
            </a:lvl3pPr>
            <a:lvl4pPr indent="-317500" lvl="3" marL="1828800">
              <a:spcBef>
                <a:spcPts val="0"/>
              </a:spcBef>
              <a:spcAft>
                <a:spcPts val="0"/>
              </a:spcAft>
              <a:buSzPts val="1400"/>
              <a:buFont typeface="Muli"/>
              <a:buChar char="●"/>
              <a:defRPr>
                <a:latin typeface="Muli"/>
                <a:ea typeface="Muli"/>
                <a:cs typeface="Muli"/>
                <a:sym typeface="Muli"/>
              </a:defRPr>
            </a:lvl4pPr>
            <a:lvl5pPr indent="-317500" lvl="4" marL="2286000">
              <a:spcBef>
                <a:spcPts val="0"/>
              </a:spcBef>
              <a:spcAft>
                <a:spcPts val="0"/>
              </a:spcAft>
              <a:buSzPts val="1400"/>
              <a:buFont typeface="Muli"/>
              <a:buChar char="○"/>
              <a:defRPr>
                <a:latin typeface="Muli"/>
                <a:ea typeface="Muli"/>
                <a:cs typeface="Muli"/>
                <a:sym typeface="Muli"/>
              </a:defRPr>
            </a:lvl5pPr>
            <a:lvl6pPr indent="-317500" lvl="5" marL="2743200">
              <a:spcBef>
                <a:spcPts val="0"/>
              </a:spcBef>
              <a:spcAft>
                <a:spcPts val="0"/>
              </a:spcAft>
              <a:buSzPts val="1400"/>
              <a:buFont typeface="Muli"/>
              <a:buChar char="■"/>
              <a:defRPr>
                <a:latin typeface="Muli"/>
                <a:ea typeface="Muli"/>
                <a:cs typeface="Muli"/>
                <a:sym typeface="Muli"/>
              </a:defRPr>
            </a:lvl6pPr>
            <a:lvl7pPr indent="-317500" lvl="6" marL="3200400">
              <a:spcBef>
                <a:spcPts val="0"/>
              </a:spcBef>
              <a:spcAft>
                <a:spcPts val="0"/>
              </a:spcAft>
              <a:buSzPts val="1400"/>
              <a:buFont typeface="Muli"/>
              <a:buChar char="●"/>
              <a:defRPr>
                <a:latin typeface="Muli"/>
                <a:ea typeface="Muli"/>
                <a:cs typeface="Muli"/>
                <a:sym typeface="Muli"/>
              </a:defRPr>
            </a:lvl7pPr>
            <a:lvl8pPr indent="-317500" lvl="7" marL="3657600">
              <a:spcBef>
                <a:spcPts val="0"/>
              </a:spcBef>
              <a:spcAft>
                <a:spcPts val="0"/>
              </a:spcAft>
              <a:buSzPts val="1400"/>
              <a:buFont typeface="Muli"/>
              <a:buChar char="○"/>
              <a:defRPr>
                <a:latin typeface="Muli"/>
                <a:ea typeface="Muli"/>
                <a:cs typeface="Muli"/>
                <a:sym typeface="Muli"/>
              </a:defRPr>
            </a:lvl8pPr>
            <a:lvl9pPr indent="-317500" lvl="8" marL="4114800">
              <a:spcBef>
                <a:spcPts val="0"/>
              </a:spcBef>
              <a:spcAft>
                <a:spcPts val="0"/>
              </a:spcAft>
              <a:buSzPts val="1400"/>
              <a:buFont typeface="Muli"/>
              <a:buChar char="■"/>
              <a:defRPr>
                <a:latin typeface="Muli"/>
                <a:ea typeface="Muli"/>
                <a:cs typeface="Muli"/>
                <a:sym typeface="Muli"/>
              </a:defRPr>
            </a:lvl9pPr>
          </a:lstStyle>
          <a:p/>
        </p:txBody>
      </p:sp>
      <p:sp>
        <p:nvSpPr>
          <p:cNvPr id="134" name="Google Shape;134;p5"/>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5"/>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5"/>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 name="Google Shape;169;p5"/>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70" name="Shape 170"/>
        <p:cNvGrpSpPr/>
        <p:nvPr/>
      </p:nvGrpSpPr>
      <p:grpSpPr>
        <a:xfrm>
          <a:off x="0" y="0"/>
          <a:ext cx="0" cy="0"/>
          <a:chOff x="0" y="0"/>
          <a:chExt cx="0" cy="0"/>
        </a:xfrm>
      </p:grpSpPr>
      <p:sp>
        <p:nvSpPr>
          <p:cNvPr id="171" name="Google Shape;171;p6"/>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73" name="Google Shape;173;p6"/>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74" name="Google Shape;174;p6"/>
          <p:cNvSpPr txBox="1"/>
          <p:nvPr>
            <p:ph idx="1" type="body"/>
          </p:nvPr>
        </p:nvSpPr>
        <p:spPr>
          <a:xfrm>
            <a:off x="1734000" y="2414450"/>
            <a:ext cx="2667300" cy="2663700"/>
          </a:xfrm>
          <a:prstGeom prst="rect">
            <a:avLst/>
          </a:prstGeom>
        </p:spPr>
        <p:txBody>
          <a:bodyPr anchorCtr="0" anchor="t" bIns="91425" lIns="91425" spcFirstLastPara="1" rIns="91425" wrap="square" tIns="91425">
            <a:noAutofit/>
          </a:bodyPr>
          <a:lstStyle>
            <a:lvl1pPr indent="-317500" lvl="0" marL="457200">
              <a:spcBef>
                <a:spcPts val="60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75" name="Google Shape;175;p6"/>
          <p:cNvSpPr txBox="1"/>
          <p:nvPr>
            <p:ph idx="2" type="body"/>
          </p:nvPr>
        </p:nvSpPr>
        <p:spPr>
          <a:xfrm>
            <a:off x="4562088" y="2414450"/>
            <a:ext cx="2667300" cy="2663700"/>
          </a:xfrm>
          <a:prstGeom prst="rect">
            <a:avLst/>
          </a:prstGeom>
        </p:spPr>
        <p:txBody>
          <a:bodyPr anchorCtr="0" anchor="t" bIns="91425" lIns="91425" spcFirstLastPara="1" rIns="91425" wrap="square" tIns="91425">
            <a:noAutofit/>
          </a:bodyPr>
          <a:lstStyle>
            <a:lvl1pPr indent="-317500" lvl="0" marL="457200">
              <a:spcBef>
                <a:spcPts val="60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76" name="Google Shape;176;p6"/>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6"/>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 name="Google Shape;180;p6"/>
          <p:cNvGrpSpPr/>
          <p:nvPr/>
        </p:nvGrpSpPr>
        <p:grpSpPr>
          <a:xfrm>
            <a:off x="1729784" y="61068"/>
            <a:ext cx="351204" cy="324661"/>
            <a:chOff x="5975075" y="2327500"/>
            <a:chExt cx="420100" cy="388350"/>
          </a:xfrm>
        </p:grpSpPr>
        <p:sp>
          <p:nvSpPr>
            <p:cNvPr id="181" name="Google Shape;181;p6"/>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6"/>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6"/>
          <p:cNvGrpSpPr/>
          <p:nvPr/>
        </p:nvGrpSpPr>
        <p:grpSpPr>
          <a:xfrm>
            <a:off x="904276" y="515192"/>
            <a:ext cx="382958" cy="607111"/>
            <a:chOff x="6718575" y="2318625"/>
            <a:chExt cx="256950" cy="407375"/>
          </a:xfrm>
        </p:grpSpPr>
        <p:sp>
          <p:nvSpPr>
            <p:cNvPr id="185" name="Google Shape;185;p6"/>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6"/>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6"/>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6"/>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6"/>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6"/>
          <p:cNvGrpSpPr/>
          <p:nvPr/>
        </p:nvGrpSpPr>
        <p:grpSpPr>
          <a:xfrm>
            <a:off x="335759" y="1840531"/>
            <a:ext cx="342882" cy="350068"/>
            <a:chOff x="3951850" y="2985350"/>
            <a:chExt cx="407950" cy="416500"/>
          </a:xfrm>
        </p:grpSpPr>
        <p:sp>
          <p:nvSpPr>
            <p:cNvPr id="194" name="Google Shape;194;p6"/>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6"/>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6"/>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6"/>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6"/>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6"/>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6"/>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6"/>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 name="Google Shape;203;p6"/>
          <p:cNvGrpSpPr/>
          <p:nvPr/>
        </p:nvGrpSpPr>
        <p:grpSpPr>
          <a:xfrm>
            <a:off x="7354067" y="3426715"/>
            <a:ext cx="455624" cy="437054"/>
            <a:chOff x="5241175" y="4959100"/>
            <a:chExt cx="539775" cy="517775"/>
          </a:xfrm>
        </p:grpSpPr>
        <p:sp>
          <p:nvSpPr>
            <p:cNvPr id="204" name="Google Shape;204;p6"/>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6"/>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6"/>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6"/>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 name="Google Shape;210;p6"/>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6"/>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12"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14" name="Google Shape;214;p7"/>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15" name="Google Shape;215;p7"/>
          <p:cNvSpPr txBox="1"/>
          <p:nvPr>
            <p:ph idx="1" type="body"/>
          </p:nvPr>
        </p:nvSpPr>
        <p:spPr>
          <a:xfrm>
            <a:off x="1732700" y="2380900"/>
            <a:ext cx="2176800" cy="2544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6" name="Google Shape;216;p7"/>
          <p:cNvSpPr txBox="1"/>
          <p:nvPr>
            <p:ph idx="2" type="body"/>
          </p:nvPr>
        </p:nvSpPr>
        <p:spPr>
          <a:xfrm>
            <a:off x="4020972" y="2380900"/>
            <a:ext cx="2176800" cy="2544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7" name="Google Shape;217;p7"/>
          <p:cNvSpPr txBox="1"/>
          <p:nvPr>
            <p:ph idx="3" type="body"/>
          </p:nvPr>
        </p:nvSpPr>
        <p:spPr>
          <a:xfrm>
            <a:off x="6309245" y="2380900"/>
            <a:ext cx="2176800" cy="2544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8" name="Google Shape;218;p7"/>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7"/>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7"/>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7"/>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7"/>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 name="Google Shape;225;p7"/>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7"/>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7"/>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7"/>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7"/>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7"/>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7"/>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7"/>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7"/>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7"/>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7"/>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1" name="Shape 241"/>
        <p:cNvGrpSpPr/>
        <p:nvPr/>
      </p:nvGrpSpPr>
      <p:grpSpPr>
        <a:xfrm>
          <a:off x="0" y="0"/>
          <a:ext cx="0" cy="0"/>
          <a:chOff x="0" y="0"/>
          <a:chExt cx="0" cy="0"/>
        </a:xfrm>
      </p:grpSpPr>
      <p:sp>
        <p:nvSpPr>
          <p:cNvPr id="242" name="Google Shape;242;p8"/>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44" name="Google Shape;244;p8"/>
          <p:cNvSpPr txBox="1"/>
          <p:nvPr>
            <p:ph type="title"/>
          </p:nvPr>
        </p:nvSpPr>
        <p:spPr>
          <a:xfrm>
            <a:off x="1732700" y="821200"/>
            <a:ext cx="4944300" cy="6453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45" name="Google Shape;245;p8"/>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8"/>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8"/>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8"/>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 name="Google Shape;249;p8"/>
          <p:cNvGrpSpPr/>
          <p:nvPr/>
        </p:nvGrpSpPr>
        <p:grpSpPr>
          <a:xfrm>
            <a:off x="1729784" y="61068"/>
            <a:ext cx="351204" cy="324661"/>
            <a:chOff x="5975075" y="2327500"/>
            <a:chExt cx="420100" cy="388350"/>
          </a:xfrm>
        </p:grpSpPr>
        <p:sp>
          <p:nvSpPr>
            <p:cNvPr id="250" name="Google Shape;250;p8"/>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8"/>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8"/>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8"/>
          <p:cNvGrpSpPr/>
          <p:nvPr/>
        </p:nvGrpSpPr>
        <p:grpSpPr>
          <a:xfrm>
            <a:off x="904276" y="515192"/>
            <a:ext cx="382958" cy="607111"/>
            <a:chOff x="6718575" y="2318625"/>
            <a:chExt cx="256950" cy="407375"/>
          </a:xfrm>
        </p:grpSpPr>
        <p:sp>
          <p:nvSpPr>
            <p:cNvPr id="254" name="Google Shape;254;p8"/>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8"/>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8"/>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8"/>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8"/>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8"/>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8"/>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8"/>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 name="Google Shape;262;p8"/>
          <p:cNvGrpSpPr/>
          <p:nvPr/>
        </p:nvGrpSpPr>
        <p:grpSpPr>
          <a:xfrm>
            <a:off x="335759" y="1840531"/>
            <a:ext cx="342882" cy="350068"/>
            <a:chOff x="3951850" y="2985350"/>
            <a:chExt cx="407950" cy="416500"/>
          </a:xfrm>
        </p:grpSpPr>
        <p:sp>
          <p:nvSpPr>
            <p:cNvPr id="263" name="Google Shape;263;p8"/>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8"/>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8"/>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8"/>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 name="Google Shape;267;p8"/>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8"/>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8"/>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8"/>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8"/>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 name="Google Shape;272;p8"/>
          <p:cNvGrpSpPr/>
          <p:nvPr/>
        </p:nvGrpSpPr>
        <p:grpSpPr>
          <a:xfrm>
            <a:off x="7354067" y="3426715"/>
            <a:ext cx="455624" cy="437054"/>
            <a:chOff x="5241175" y="4959100"/>
            <a:chExt cx="539775" cy="517775"/>
          </a:xfrm>
        </p:grpSpPr>
        <p:sp>
          <p:nvSpPr>
            <p:cNvPr id="273" name="Google Shape;273;p8"/>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8"/>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8"/>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8"/>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8"/>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8"/>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 name="Google Shape;279;p8"/>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8"/>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81" name="Shape 281"/>
        <p:cNvGrpSpPr/>
        <p:nvPr/>
      </p:nvGrpSpPr>
      <p:grpSpPr>
        <a:xfrm>
          <a:off x="0" y="0"/>
          <a:ext cx="0" cy="0"/>
          <a:chOff x="0" y="0"/>
          <a:chExt cx="0" cy="0"/>
        </a:xfrm>
      </p:grpSpPr>
      <p:sp>
        <p:nvSpPr>
          <p:cNvPr id="282" name="Google Shape;282;p9"/>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83" name="Google Shape;283;p9"/>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84" name="Google Shape;284;p9"/>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400"/>
              <a:buNone/>
              <a:defRPr/>
            </a:lvl1pPr>
          </a:lstStyle>
          <a:p/>
        </p:txBody>
      </p:sp>
      <p:sp>
        <p:nvSpPr>
          <p:cNvPr id="285" name="Google Shape;285;p9"/>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9"/>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9"/>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9"/>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 name="Google Shape;289;p9"/>
          <p:cNvGrpSpPr/>
          <p:nvPr/>
        </p:nvGrpSpPr>
        <p:grpSpPr>
          <a:xfrm>
            <a:off x="1729784" y="61068"/>
            <a:ext cx="351204" cy="324661"/>
            <a:chOff x="5975075" y="2327500"/>
            <a:chExt cx="420100" cy="388350"/>
          </a:xfrm>
        </p:grpSpPr>
        <p:sp>
          <p:nvSpPr>
            <p:cNvPr id="290" name="Google Shape;290;p9"/>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9"/>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9"/>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9"/>
          <p:cNvGrpSpPr/>
          <p:nvPr/>
        </p:nvGrpSpPr>
        <p:grpSpPr>
          <a:xfrm>
            <a:off x="904276" y="515192"/>
            <a:ext cx="382958" cy="607111"/>
            <a:chOff x="6718575" y="2318625"/>
            <a:chExt cx="256950" cy="407375"/>
          </a:xfrm>
        </p:grpSpPr>
        <p:sp>
          <p:nvSpPr>
            <p:cNvPr id="294" name="Google Shape;294;p9"/>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9"/>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9"/>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9"/>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9"/>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9"/>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9"/>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9"/>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 name="Google Shape;302;p9"/>
          <p:cNvGrpSpPr/>
          <p:nvPr/>
        </p:nvGrpSpPr>
        <p:grpSpPr>
          <a:xfrm>
            <a:off x="335759" y="1840531"/>
            <a:ext cx="342882" cy="350068"/>
            <a:chOff x="3951850" y="2985350"/>
            <a:chExt cx="407950" cy="416500"/>
          </a:xfrm>
        </p:grpSpPr>
        <p:sp>
          <p:nvSpPr>
            <p:cNvPr id="303" name="Google Shape;303;p9"/>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9"/>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9"/>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9"/>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 name="Google Shape;307;p9"/>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9"/>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9"/>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9"/>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9"/>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2" name="Google Shape;312;p9"/>
          <p:cNvGrpSpPr/>
          <p:nvPr/>
        </p:nvGrpSpPr>
        <p:grpSpPr>
          <a:xfrm>
            <a:off x="7354067" y="3426715"/>
            <a:ext cx="455624" cy="437054"/>
            <a:chOff x="5241175" y="4959100"/>
            <a:chExt cx="539775" cy="517775"/>
          </a:xfrm>
        </p:grpSpPr>
        <p:sp>
          <p:nvSpPr>
            <p:cNvPr id="313" name="Google Shape;313;p9"/>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9"/>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9"/>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9"/>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9"/>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9"/>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 name="Google Shape;319;p9"/>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9"/>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1" name="Shape 321"/>
        <p:cNvGrpSpPr/>
        <p:nvPr/>
      </p:nvGrpSpPr>
      <p:grpSpPr>
        <a:xfrm>
          <a:off x="0" y="0"/>
          <a:ext cx="0" cy="0"/>
          <a:chOff x="0" y="0"/>
          <a:chExt cx="0" cy="0"/>
        </a:xfrm>
      </p:grpSpPr>
      <p:sp>
        <p:nvSpPr>
          <p:cNvPr id="322" name="Google Shape;322;p10"/>
          <p:cNvSpPr/>
          <p:nvPr/>
        </p:nvSpPr>
        <p:spPr>
          <a:xfrm flipH="1" rot="10800000">
            <a:off x="8218352" y="4121459"/>
            <a:ext cx="685200" cy="5934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24" name="Google Shape;324;p10"/>
          <p:cNvSpPr/>
          <p:nvPr/>
        </p:nvSpPr>
        <p:spPr>
          <a:xfrm flipH="1" rot="10800000">
            <a:off x="-123825" y="847791"/>
            <a:ext cx="674400" cy="5844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0"/>
          <p:cNvSpPr/>
          <p:nvPr/>
        </p:nvSpPr>
        <p:spPr>
          <a:xfrm flipH="1" rot="10800000">
            <a:off x="503116" y="1161450"/>
            <a:ext cx="352800" cy="3054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0"/>
          <p:cNvSpPr/>
          <p:nvPr/>
        </p:nvSpPr>
        <p:spPr>
          <a:xfrm flipH="1" rot="10800000">
            <a:off x="1208424" y="-131812"/>
            <a:ext cx="674400" cy="5844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0"/>
          <p:cNvSpPr/>
          <p:nvPr/>
        </p:nvSpPr>
        <p:spPr>
          <a:xfrm flipH="1" rot="10800000">
            <a:off x="247753" y="49693"/>
            <a:ext cx="295200" cy="2556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0"/>
          <p:cNvSpPr/>
          <p:nvPr/>
        </p:nvSpPr>
        <p:spPr>
          <a:xfrm flipH="1" rot="10800000">
            <a:off x="8763568" y="4485979"/>
            <a:ext cx="543000" cy="4704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0"/>
          <p:cNvSpPr/>
          <p:nvPr/>
        </p:nvSpPr>
        <p:spPr>
          <a:xfrm flipH="1" rot="10800000">
            <a:off x="8523810" y="4741100"/>
            <a:ext cx="284100" cy="2457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0"/>
          <p:cNvSpPr/>
          <p:nvPr/>
        </p:nvSpPr>
        <p:spPr>
          <a:xfrm flipH="1" rot="10800000">
            <a:off x="8322785" y="3628023"/>
            <a:ext cx="543000" cy="470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0"/>
          <p:cNvSpPr/>
          <p:nvPr/>
        </p:nvSpPr>
        <p:spPr>
          <a:xfrm flipH="1" rot="10800000">
            <a:off x="8763569" y="4009882"/>
            <a:ext cx="237600" cy="2058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0"/>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0E293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p:txBody>
      </p:sp>
      <p:sp>
        <p:nvSpPr>
          <p:cNvPr id="7" name="Google Shape;7;p1"/>
          <p:cNvSpPr txBox="1"/>
          <p:nvPr>
            <p:ph idx="1" type="body"/>
          </p:nvPr>
        </p:nvSpPr>
        <p:spPr>
          <a:xfrm>
            <a:off x="1732700" y="2255125"/>
            <a:ext cx="4944300" cy="1659900"/>
          </a:xfrm>
          <a:prstGeom prst="rect">
            <a:avLst/>
          </a:prstGeom>
          <a:noFill/>
          <a:ln>
            <a:noFill/>
          </a:ln>
        </p:spPr>
        <p:txBody>
          <a:bodyPr anchorCtr="0" anchor="t" bIns="91425" lIns="91425" spcFirstLastPara="1" rIns="91425" wrap="square" tIns="91425">
            <a:noAutofit/>
          </a:bodyPr>
          <a:lstStyle>
            <a:lvl1pPr indent="-317500" lvl="0" marL="4572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indent="-317500" lvl="1" marL="9144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indent="-317500" lvl="2" marL="13716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indent="-317500" lvl="3" marL="18288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indent="-317500" lvl="4" marL="22860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indent="-317500" lvl="5" marL="27432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indent="-317500" lvl="6" marL="32004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indent="-317500" lvl="7" marL="36576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indent="-317500" lvl="8" marL="41148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p:txBody>
      </p:sp>
      <p:sp>
        <p:nvSpPr>
          <p:cNvPr id="8" name="Google Shape;8;p1"/>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drive.google.com/file/d/1P0aePxT38jArf2LUqWjXihJtuQvGTqvv/view"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36" name="Shape 336"/>
        <p:cNvGrpSpPr/>
        <p:nvPr/>
      </p:nvGrpSpPr>
      <p:grpSpPr>
        <a:xfrm>
          <a:off x="0" y="0"/>
          <a:ext cx="0" cy="0"/>
          <a:chOff x="0" y="0"/>
          <a:chExt cx="0" cy="0"/>
        </a:xfrm>
      </p:grpSpPr>
      <p:sp>
        <p:nvSpPr>
          <p:cNvPr id="337" name="Google Shape;337;p11"/>
          <p:cNvSpPr txBox="1"/>
          <p:nvPr>
            <p:ph type="ctrTitle"/>
          </p:nvPr>
        </p:nvSpPr>
        <p:spPr>
          <a:xfrm>
            <a:off x="533075" y="1487375"/>
            <a:ext cx="7755600" cy="153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900"/>
              <a:t> </a:t>
            </a:r>
            <a:r>
              <a:rPr lang="en" sz="3900">
                <a:solidFill>
                  <a:srgbClr val="000000"/>
                </a:solidFill>
                <a:latin typeface="Economica"/>
                <a:ea typeface="Economica"/>
                <a:cs typeface="Economica"/>
                <a:sym typeface="Economica"/>
              </a:rPr>
              <a:t>A Machine learning  Architecture Design</a:t>
            </a:r>
            <a:endParaRPr sz="3900">
              <a:solidFill>
                <a:srgbClr val="000000"/>
              </a:solidFill>
              <a:latin typeface="Economica"/>
              <a:ea typeface="Economica"/>
              <a:cs typeface="Economica"/>
              <a:sym typeface="Economica"/>
            </a:endParaRPr>
          </a:p>
          <a:p>
            <a:pPr indent="0" lvl="0" marL="0" rtl="0" algn="ctr">
              <a:spcBef>
                <a:spcPts val="0"/>
              </a:spcBef>
              <a:spcAft>
                <a:spcPts val="0"/>
              </a:spcAft>
              <a:buNone/>
            </a:pPr>
            <a:r>
              <a:t/>
            </a:r>
            <a:endParaRPr sz="900">
              <a:solidFill>
                <a:srgbClr val="000000"/>
              </a:solidFill>
              <a:latin typeface="Economica"/>
              <a:ea typeface="Economica"/>
              <a:cs typeface="Economica"/>
              <a:sym typeface="Economica"/>
            </a:endParaRPr>
          </a:p>
        </p:txBody>
      </p:sp>
      <p:sp>
        <p:nvSpPr>
          <p:cNvPr id="338" name="Google Shape;338;p11"/>
          <p:cNvSpPr txBox="1"/>
          <p:nvPr/>
        </p:nvSpPr>
        <p:spPr>
          <a:xfrm>
            <a:off x="6315175" y="3071250"/>
            <a:ext cx="2177100" cy="60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800">
                <a:latin typeface="Economica"/>
                <a:ea typeface="Economica"/>
                <a:cs typeface="Economica"/>
                <a:sym typeface="Economica"/>
              </a:rPr>
              <a:t>-:Anjali Meena(18114076)</a:t>
            </a:r>
            <a:endParaRPr>
              <a:latin typeface="Muli"/>
              <a:ea typeface="Muli"/>
              <a:cs typeface="Muli"/>
              <a:sym typeface="Muli"/>
            </a:endParaRPr>
          </a:p>
        </p:txBody>
      </p:sp>
      <p:pic>
        <p:nvPicPr>
          <p:cNvPr id="339" name="Google Shape;339;p11" title="Ai.mp3">
            <a:hlinkClick r:id="rId3"/>
          </p:cNvPr>
          <p:cNvPicPr preferRelativeResize="0"/>
          <p:nvPr/>
        </p:nvPicPr>
        <p:blipFill>
          <a:blip r:embed="rId4">
            <a:alphaModFix/>
          </a:blip>
          <a:stretch>
            <a:fillRect/>
          </a:stretch>
        </p:blipFill>
        <p:spPr>
          <a:xfrm>
            <a:off x="7561500" y="262625"/>
            <a:ext cx="808425" cy="6590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6DAEC"/>
        </a:solidFill>
      </p:bgPr>
    </p:bg>
    <p:spTree>
      <p:nvGrpSpPr>
        <p:cNvPr id="402" name="Shape 402"/>
        <p:cNvGrpSpPr/>
        <p:nvPr/>
      </p:nvGrpSpPr>
      <p:grpSpPr>
        <a:xfrm>
          <a:off x="0" y="0"/>
          <a:ext cx="0" cy="0"/>
          <a:chOff x="0" y="0"/>
          <a:chExt cx="0" cy="0"/>
        </a:xfrm>
      </p:grpSpPr>
      <p:sp>
        <p:nvSpPr>
          <p:cNvPr id="403" name="Google Shape;403;p20"/>
          <p:cNvSpPr txBox="1"/>
          <p:nvPr>
            <p:ph type="title"/>
          </p:nvPr>
        </p:nvSpPr>
        <p:spPr>
          <a:xfrm>
            <a:off x="2373500" y="219425"/>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800">
                <a:solidFill>
                  <a:srgbClr val="FFFFFF"/>
                </a:solidFill>
                <a:latin typeface="Open Sans"/>
                <a:ea typeface="Open Sans"/>
                <a:cs typeface="Open Sans"/>
                <a:sym typeface="Open Sans"/>
              </a:rPr>
              <a:t>Data Preparation</a:t>
            </a:r>
            <a:endParaRPr b="1" sz="2800">
              <a:solidFill>
                <a:srgbClr val="FFFFFF"/>
              </a:solidFill>
              <a:latin typeface="Open Sans"/>
              <a:ea typeface="Open Sans"/>
              <a:cs typeface="Open Sans"/>
              <a:sym typeface="Open Sans"/>
            </a:endParaRPr>
          </a:p>
        </p:txBody>
      </p:sp>
      <p:sp>
        <p:nvSpPr>
          <p:cNvPr id="404" name="Google Shape;404;p20"/>
          <p:cNvSpPr txBox="1"/>
          <p:nvPr>
            <p:ph idx="1" type="body"/>
          </p:nvPr>
        </p:nvSpPr>
        <p:spPr>
          <a:xfrm>
            <a:off x="258000" y="971625"/>
            <a:ext cx="8787900" cy="404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500">
                <a:solidFill>
                  <a:srgbClr val="FFFFFF"/>
                </a:solidFill>
                <a:latin typeface="Economica"/>
                <a:ea typeface="Economica"/>
                <a:cs typeface="Economica"/>
                <a:sym typeface="Economica"/>
              </a:rPr>
              <a:t>Data exploration, data transformation and feature engineering</a:t>
            </a:r>
            <a:endParaRPr sz="2300">
              <a:solidFill>
                <a:srgbClr val="FFFFFF"/>
              </a:solidFill>
              <a:latin typeface="Economica"/>
              <a:ea typeface="Economica"/>
              <a:cs typeface="Economica"/>
              <a:sym typeface="Economica"/>
            </a:endParaRPr>
          </a:p>
        </p:txBody>
      </p:sp>
      <p:sp>
        <p:nvSpPr>
          <p:cNvPr id="405" name="Google Shape;405;p20"/>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406" name="Google Shape;406;p20"/>
          <p:cNvPicPr preferRelativeResize="0"/>
          <p:nvPr/>
        </p:nvPicPr>
        <p:blipFill>
          <a:blip r:embed="rId3">
            <a:alphaModFix/>
          </a:blip>
          <a:stretch>
            <a:fillRect/>
          </a:stretch>
        </p:blipFill>
        <p:spPr>
          <a:xfrm>
            <a:off x="680925" y="2032275"/>
            <a:ext cx="6667500" cy="2628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410" name="Shape 410"/>
        <p:cNvGrpSpPr/>
        <p:nvPr/>
      </p:nvGrpSpPr>
      <p:grpSpPr>
        <a:xfrm>
          <a:off x="0" y="0"/>
          <a:ext cx="0" cy="0"/>
          <a:chOff x="0" y="0"/>
          <a:chExt cx="0" cy="0"/>
        </a:xfrm>
      </p:grpSpPr>
      <p:sp>
        <p:nvSpPr>
          <p:cNvPr id="411" name="Google Shape;411;p21"/>
          <p:cNvSpPr txBox="1"/>
          <p:nvPr>
            <p:ph type="title"/>
          </p:nvPr>
        </p:nvSpPr>
        <p:spPr>
          <a:xfrm>
            <a:off x="2373500" y="219425"/>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1"/>
          <p:cNvSpPr txBox="1"/>
          <p:nvPr>
            <p:ph idx="1" type="body"/>
          </p:nvPr>
        </p:nvSpPr>
        <p:spPr>
          <a:xfrm>
            <a:off x="181800" y="971625"/>
            <a:ext cx="8787900" cy="404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000000"/>
                </a:solidFill>
                <a:latin typeface="Neuton"/>
                <a:ea typeface="Neuton"/>
                <a:cs typeface="Neuton"/>
                <a:sym typeface="Neuton"/>
              </a:rPr>
              <a:t>Once the data is ingested, a distributed pipeline is generated which assesses the condition of the data, i.e. looks for format differences, outliers, trends, incorrect, missing, or skewed data and rectify any anomalies along the way. This step also includes the feature engineering process. There are three main phases in a feature pipeline: extraction, transformation and selection.</a:t>
            </a:r>
            <a:endParaRPr sz="1600">
              <a:solidFill>
                <a:srgbClr val="000000"/>
              </a:solidFill>
              <a:latin typeface="Neuton"/>
              <a:ea typeface="Neuton"/>
              <a:cs typeface="Neuton"/>
              <a:sym typeface="Neuton"/>
            </a:endParaRPr>
          </a:p>
          <a:p>
            <a:pPr indent="0" lvl="0" marL="0" rtl="0" algn="l">
              <a:lnSpc>
                <a:spcPct val="115000"/>
              </a:lnSpc>
              <a:spcBef>
                <a:spcPts val="1600"/>
              </a:spcBef>
              <a:spcAft>
                <a:spcPts val="0"/>
              </a:spcAft>
              <a:buNone/>
            </a:pPr>
            <a:r>
              <a:t/>
            </a:r>
            <a:endParaRPr sz="1600">
              <a:solidFill>
                <a:srgbClr val="000000"/>
              </a:solidFill>
              <a:latin typeface="Neuton"/>
              <a:ea typeface="Neuton"/>
              <a:cs typeface="Neuton"/>
              <a:sym typeface="Neuton"/>
            </a:endParaRPr>
          </a:p>
          <a:p>
            <a:pPr indent="0" lvl="0" marL="0" rtl="0" algn="l">
              <a:lnSpc>
                <a:spcPct val="115000"/>
              </a:lnSpc>
              <a:spcBef>
                <a:spcPts val="1600"/>
              </a:spcBef>
              <a:spcAft>
                <a:spcPts val="0"/>
              </a:spcAft>
              <a:buNone/>
            </a:pPr>
            <a:r>
              <a:rPr lang="en" sz="1500">
                <a:solidFill>
                  <a:srgbClr val="000000"/>
                </a:solidFill>
                <a:latin typeface="Neuton"/>
                <a:ea typeface="Neuton"/>
                <a:cs typeface="Neuton"/>
                <a:sym typeface="Neuton"/>
              </a:rPr>
              <a:t> Both feature extractors and</a:t>
            </a:r>
            <a:endParaRPr sz="1500">
              <a:solidFill>
                <a:srgbClr val="000000"/>
              </a:solidFill>
              <a:latin typeface="Neuton"/>
              <a:ea typeface="Neuton"/>
              <a:cs typeface="Neuton"/>
              <a:sym typeface="Neuton"/>
            </a:endParaRPr>
          </a:p>
          <a:p>
            <a:pPr indent="0" lvl="0" marL="0" rtl="0" algn="l">
              <a:lnSpc>
                <a:spcPct val="115000"/>
              </a:lnSpc>
              <a:spcBef>
                <a:spcPts val="1600"/>
              </a:spcBef>
              <a:spcAft>
                <a:spcPts val="0"/>
              </a:spcAft>
              <a:buNone/>
            </a:pPr>
            <a:r>
              <a:rPr lang="en" sz="1500">
                <a:solidFill>
                  <a:srgbClr val="000000"/>
                </a:solidFill>
                <a:latin typeface="Neuton"/>
                <a:ea typeface="Neuton"/>
                <a:cs typeface="Neuton"/>
                <a:sym typeface="Neuton"/>
              </a:rPr>
              <a:t> transformers should structured with composition and re-usability in mind.</a:t>
            </a:r>
            <a:endParaRPr sz="1500">
              <a:solidFill>
                <a:srgbClr val="000000"/>
              </a:solidFill>
              <a:latin typeface="Neuton"/>
              <a:ea typeface="Neuton"/>
              <a:cs typeface="Neuton"/>
              <a:sym typeface="Neuton"/>
            </a:endParaRPr>
          </a:p>
          <a:p>
            <a:pPr indent="0" lvl="0" marL="0" rtl="0" algn="l">
              <a:lnSpc>
                <a:spcPct val="115000"/>
              </a:lnSpc>
              <a:spcBef>
                <a:spcPts val="1600"/>
              </a:spcBef>
              <a:spcAft>
                <a:spcPts val="0"/>
              </a:spcAft>
              <a:buNone/>
            </a:pPr>
            <a:r>
              <a:rPr lang="en" sz="1500">
                <a:solidFill>
                  <a:srgbClr val="000000"/>
                </a:solidFill>
                <a:latin typeface="Neuton"/>
                <a:ea typeface="Neuton"/>
                <a:cs typeface="Neuton"/>
                <a:sym typeface="Neuton"/>
              </a:rPr>
              <a:t>Selecting the features can be left to the caller, or can be automated </a:t>
            </a:r>
            <a:endParaRPr>
              <a:solidFill>
                <a:srgbClr val="000000"/>
              </a:solidFill>
              <a:latin typeface="Neuton"/>
              <a:ea typeface="Neuton"/>
              <a:cs typeface="Neuton"/>
              <a:sym typeface="Neuton"/>
            </a:endParaRPr>
          </a:p>
          <a:p>
            <a:pPr indent="0" lvl="0" marL="0" rtl="0" algn="l">
              <a:spcBef>
                <a:spcPts val="1600"/>
              </a:spcBef>
              <a:spcAft>
                <a:spcPts val="0"/>
              </a:spcAft>
              <a:buNone/>
            </a:pPr>
            <a:r>
              <a:t/>
            </a:r>
            <a:endParaRPr/>
          </a:p>
        </p:txBody>
      </p:sp>
      <p:sp>
        <p:nvSpPr>
          <p:cNvPr id="413" name="Google Shape;413;p21"/>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414" name="Google Shape;414;p21"/>
          <p:cNvPicPr preferRelativeResize="0"/>
          <p:nvPr/>
        </p:nvPicPr>
        <p:blipFill>
          <a:blip r:embed="rId3">
            <a:alphaModFix/>
          </a:blip>
          <a:stretch>
            <a:fillRect/>
          </a:stretch>
        </p:blipFill>
        <p:spPr>
          <a:xfrm>
            <a:off x="3758563" y="1974650"/>
            <a:ext cx="4981575" cy="1066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418" name="Shape 418"/>
        <p:cNvGrpSpPr/>
        <p:nvPr/>
      </p:nvGrpSpPr>
      <p:grpSpPr>
        <a:xfrm>
          <a:off x="0" y="0"/>
          <a:ext cx="0" cy="0"/>
          <a:chOff x="0" y="0"/>
          <a:chExt cx="0" cy="0"/>
        </a:xfrm>
      </p:grpSpPr>
      <p:sp>
        <p:nvSpPr>
          <p:cNvPr id="419" name="Google Shape;419;p22"/>
          <p:cNvSpPr txBox="1"/>
          <p:nvPr>
            <p:ph type="title"/>
          </p:nvPr>
        </p:nvSpPr>
        <p:spPr>
          <a:xfrm>
            <a:off x="2373500" y="219425"/>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2400">
              <a:solidFill>
                <a:srgbClr val="000000"/>
              </a:solidFill>
              <a:latin typeface="Neuton"/>
              <a:ea typeface="Neuton"/>
              <a:cs typeface="Neuton"/>
              <a:sym typeface="Neuton"/>
            </a:endParaRPr>
          </a:p>
          <a:p>
            <a:pPr indent="0" lvl="0" marL="0" rtl="0" algn="l">
              <a:spcBef>
                <a:spcPts val="0"/>
              </a:spcBef>
              <a:spcAft>
                <a:spcPts val="0"/>
              </a:spcAft>
              <a:buNone/>
            </a:pPr>
            <a:r>
              <a:t/>
            </a:r>
            <a:endParaRPr sz="2400">
              <a:solidFill>
                <a:srgbClr val="000000"/>
              </a:solidFill>
              <a:latin typeface="Neuton"/>
              <a:ea typeface="Neuton"/>
              <a:cs typeface="Neuton"/>
              <a:sym typeface="Neuton"/>
            </a:endParaRPr>
          </a:p>
          <a:p>
            <a:pPr indent="0" lvl="0" marL="0" rtl="0" algn="l">
              <a:spcBef>
                <a:spcPts val="0"/>
              </a:spcBef>
              <a:spcAft>
                <a:spcPts val="0"/>
              </a:spcAft>
              <a:buNone/>
            </a:pPr>
            <a:r>
              <a:t/>
            </a:r>
            <a:endParaRPr sz="2400">
              <a:solidFill>
                <a:srgbClr val="000000"/>
              </a:solidFill>
              <a:latin typeface="Neuton"/>
              <a:ea typeface="Neuton"/>
              <a:cs typeface="Neuton"/>
              <a:sym typeface="Neuton"/>
            </a:endParaRPr>
          </a:p>
          <a:p>
            <a:pPr indent="0" lvl="0" marL="0" rtl="0" algn="l">
              <a:spcBef>
                <a:spcPts val="0"/>
              </a:spcBef>
              <a:spcAft>
                <a:spcPts val="0"/>
              </a:spcAft>
              <a:buNone/>
            </a:pPr>
            <a:r>
              <a:t/>
            </a:r>
            <a:endParaRPr sz="2400">
              <a:solidFill>
                <a:srgbClr val="000000"/>
              </a:solidFill>
              <a:latin typeface="Neuton"/>
              <a:ea typeface="Neuton"/>
              <a:cs typeface="Neuton"/>
              <a:sym typeface="Neuton"/>
            </a:endParaRPr>
          </a:p>
          <a:p>
            <a:pPr indent="0" lvl="0" marL="0" rtl="0" algn="l">
              <a:spcBef>
                <a:spcPts val="0"/>
              </a:spcBef>
              <a:spcAft>
                <a:spcPts val="0"/>
              </a:spcAft>
              <a:buNone/>
            </a:pPr>
            <a:r>
              <a:rPr lang="en" sz="2400">
                <a:solidFill>
                  <a:srgbClr val="000000"/>
                </a:solidFill>
                <a:latin typeface="Neuton"/>
                <a:ea typeface="Neuton"/>
                <a:cs typeface="Neuton"/>
                <a:sym typeface="Neuton"/>
              </a:rPr>
              <a:t>OFFLINE</a:t>
            </a:r>
            <a:endParaRPr sz="2400">
              <a:solidFill>
                <a:srgbClr val="000000"/>
              </a:solidFill>
              <a:latin typeface="Neuton"/>
              <a:ea typeface="Neuton"/>
              <a:cs typeface="Neuton"/>
              <a:sym typeface="Neuton"/>
            </a:endParaRPr>
          </a:p>
        </p:txBody>
      </p:sp>
      <p:sp>
        <p:nvSpPr>
          <p:cNvPr id="420" name="Google Shape;420;p22"/>
          <p:cNvSpPr txBox="1"/>
          <p:nvPr>
            <p:ph idx="1" type="body"/>
          </p:nvPr>
        </p:nvSpPr>
        <p:spPr>
          <a:xfrm>
            <a:off x="181800" y="971625"/>
            <a:ext cx="8787900" cy="404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700">
                <a:solidFill>
                  <a:srgbClr val="000000"/>
                </a:solidFill>
                <a:latin typeface="Neuton"/>
                <a:ea typeface="Neuton"/>
                <a:cs typeface="Neuton"/>
                <a:sym typeface="Neuton"/>
              </a:rPr>
              <a:t>In the offline layer, the </a:t>
            </a:r>
            <a:r>
              <a:rPr b="1" lang="en" sz="1700">
                <a:solidFill>
                  <a:srgbClr val="000000"/>
                </a:solidFill>
                <a:latin typeface="Neuton"/>
                <a:ea typeface="Neuton"/>
                <a:cs typeface="Neuton"/>
                <a:sym typeface="Neuton"/>
              </a:rPr>
              <a:t>Data Preparation Service</a:t>
            </a:r>
            <a:r>
              <a:rPr lang="en" sz="1700">
                <a:solidFill>
                  <a:srgbClr val="000000"/>
                </a:solidFill>
                <a:latin typeface="Neuton"/>
                <a:ea typeface="Neuton"/>
                <a:cs typeface="Neuton"/>
                <a:sym typeface="Neuton"/>
              </a:rPr>
              <a:t>, is triggered by the completion of the ingestion service. It sources the Raw Data, undertakes all the feature engineering logic, and saves the generated features in the </a:t>
            </a:r>
            <a:r>
              <a:rPr i="1" lang="en" sz="1700">
                <a:solidFill>
                  <a:srgbClr val="000000"/>
                </a:solidFill>
                <a:latin typeface="Neuton"/>
                <a:ea typeface="Neuton"/>
                <a:cs typeface="Neuton"/>
                <a:sym typeface="Neuton"/>
              </a:rPr>
              <a:t>Feature Data Store</a:t>
            </a:r>
            <a:r>
              <a:rPr lang="en" sz="1700">
                <a:solidFill>
                  <a:srgbClr val="000000"/>
                </a:solidFill>
                <a:latin typeface="Neuton"/>
                <a:ea typeface="Neuton"/>
                <a:cs typeface="Neuton"/>
                <a:sym typeface="Neuton"/>
              </a:rPr>
              <a:t>.</a:t>
            </a:r>
            <a:endParaRPr sz="1700">
              <a:solidFill>
                <a:srgbClr val="000000"/>
              </a:solidFill>
              <a:latin typeface="Neuton"/>
              <a:ea typeface="Neuton"/>
              <a:cs typeface="Neuton"/>
              <a:sym typeface="Neuton"/>
            </a:endParaRPr>
          </a:p>
          <a:p>
            <a:pPr indent="0" lvl="0" marL="0" rtl="0" algn="l">
              <a:spcBef>
                <a:spcPts val="600"/>
              </a:spcBef>
              <a:spcAft>
                <a:spcPts val="0"/>
              </a:spcAft>
              <a:buNone/>
            </a:pPr>
            <a:r>
              <a:rPr lang="en" sz="1700">
                <a:solidFill>
                  <a:srgbClr val="000000"/>
                </a:solidFill>
                <a:latin typeface="Neuton"/>
                <a:ea typeface="Neuton"/>
                <a:cs typeface="Neuton"/>
                <a:sym typeface="Neuton"/>
              </a:rPr>
              <a:t>Optionally, the features from multiple data sources can be combined, so a ‘join/sync’ task is designed to aggregate all the intermediate completion events and create these new, combined features. In the end, the notification service broadcasts to the broker this process is complete and the features are available.</a:t>
            </a:r>
            <a:endParaRPr sz="1700">
              <a:solidFill>
                <a:srgbClr val="000000"/>
              </a:solidFill>
              <a:latin typeface="Neuton"/>
              <a:ea typeface="Neuton"/>
              <a:cs typeface="Neuton"/>
              <a:sym typeface="Neuton"/>
            </a:endParaRPr>
          </a:p>
          <a:p>
            <a:pPr indent="0" lvl="0" marL="0" rtl="0" algn="l">
              <a:spcBef>
                <a:spcPts val="600"/>
              </a:spcBef>
              <a:spcAft>
                <a:spcPts val="0"/>
              </a:spcAft>
              <a:buNone/>
            </a:pPr>
            <a:r>
              <a:t/>
            </a:r>
            <a:endParaRPr sz="1700">
              <a:solidFill>
                <a:srgbClr val="000000"/>
              </a:solidFill>
              <a:latin typeface="Neuton"/>
              <a:ea typeface="Neuton"/>
              <a:cs typeface="Neuton"/>
              <a:sym typeface="Neuton"/>
            </a:endParaRPr>
          </a:p>
          <a:p>
            <a:pPr indent="0" lvl="0" marL="0" rtl="0" algn="l">
              <a:spcBef>
                <a:spcPts val="600"/>
              </a:spcBef>
              <a:spcAft>
                <a:spcPts val="0"/>
              </a:spcAft>
              <a:buNone/>
            </a:pPr>
            <a:r>
              <a:rPr lang="en" sz="1700">
                <a:solidFill>
                  <a:srgbClr val="000000"/>
                </a:solidFill>
                <a:latin typeface="Neuton"/>
                <a:ea typeface="Neuton"/>
                <a:cs typeface="Neuton"/>
                <a:sym typeface="Neuton"/>
              </a:rPr>
              <a:t>When each data preparation pipeline ﬁnishes, the features are also </a:t>
            </a:r>
            <a:r>
              <a:rPr b="1" lang="en" sz="1700">
                <a:solidFill>
                  <a:srgbClr val="000000"/>
                </a:solidFill>
                <a:latin typeface="Neuton"/>
                <a:ea typeface="Neuton"/>
                <a:cs typeface="Neuton"/>
                <a:sym typeface="Neuton"/>
              </a:rPr>
              <a:t>replicated</a:t>
            </a:r>
            <a:r>
              <a:rPr lang="en" sz="1700">
                <a:solidFill>
                  <a:srgbClr val="000000"/>
                </a:solidFill>
                <a:latin typeface="Neuton"/>
                <a:ea typeface="Neuton"/>
                <a:cs typeface="Neuton"/>
                <a:sym typeface="Neuton"/>
              </a:rPr>
              <a:t> to the Online Feature Data Store, so that the features can be queried with low latency for real-time prediction.</a:t>
            </a:r>
            <a:endParaRPr sz="1700">
              <a:solidFill>
                <a:srgbClr val="000000"/>
              </a:solidFill>
              <a:latin typeface="Neuton"/>
              <a:ea typeface="Neuton"/>
              <a:cs typeface="Neuton"/>
              <a:sym typeface="Neuton"/>
            </a:endParaRPr>
          </a:p>
        </p:txBody>
      </p:sp>
      <p:sp>
        <p:nvSpPr>
          <p:cNvPr id="421" name="Google Shape;421;p22"/>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425" name="Shape 425"/>
        <p:cNvGrpSpPr/>
        <p:nvPr/>
      </p:nvGrpSpPr>
      <p:grpSpPr>
        <a:xfrm>
          <a:off x="0" y="0"/>
          <a:ext cx="0" cy="0"/>
          <a:chOff x="0" y="0"/>
          <a:chExt cx="0" cy="0"/>
        </a:xfrm>
      </p:grpSpPr>
      <p:sp>
        <p:nvSpPr>
          <p:cNvPr id="426" name="Google Shape;426;p23"/>
          <p:cNvSpPr txBox="1"/>
          <p:nvPr>
            <p:ph type="title"/>
          </p:nvPr>
        </p:nvSpPr>
        <p:spPr>
          <a:xfrm>
            <a:off x="2373500" y="219425"/>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latin typeface="Economica"/>
                <a:ea typeface="Economica"/>
                <a:cs typeface="Economica"/>
                <a:sym typeface="Economica"/>
              </a:rPr>
              <a:t>Data Segregation</a:t>
            </a:r>
            <a:endParaRPr>
              <a:solidFill>
                <a:srgbClr val="000000"/>
              </a:solidFill>
              <a:latin typeface="Economica"/>
              <a:ea typeface="Economica"/>
              <a:cs typeface="Economica"/>
              <a:sym typeface="Economica"/>
            </a:endParaRPr>
          </a:p>
        </p:txBody>
      </p:sp>
      <p:sp>
        <p:nvSpPr>
          <p:cNvPr id="427" name="Google Shape;427;p23"/>
          <p:cNvSpPr txBox="1"/>
          <p:nvPr>
            <p:ph idx="1" type="body"/>
          </p:nvPr>
        </p:nvSpPr>
        <p:spPr>
          <a:xfrm>
            <a:off x="181800" y="971625"/>
            <a:ext cx="8787900" cy="404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700">
                <a:solidFill>
                  <a:srgbClr val="292929"/>
                </a:solidFill>
                <a:latin typeface="Neuton"/>
                <a:ea typeface="Neuton"/>
                <a:cs typeface="Neuton"/>
                <a:sym typeface="Neuton"/>
              </a:rPr>
              <a:t>Split subsets of data to train the model and further validate how it performs against new data.</a:t>
            </a:r>
            <a:endParaRPr sz="1700">
              <a:solidFill>
                <a:srgbClr val="292929"/>
              </a:solidFill>
              <a:latin typeface="Neuton"/>
              <a:ea typeface="Neuton"/>
              <a:cs typeface="Neuton"/>
              <a:sym typeface="Neuton"/>
            </a:endParaRPr>
          </a:p>
          <a:p>
            <a:pPr indent="0" lvl="0" marL="0" rtl="0" algn="l">
              <a:spcBef>
                <a:spcPts val="600"/>
              </a:spcBef>
              <a:spcAft>
                <a:spcPts val="0"/>
              </a:spcAft>
              <a:buNone/>
            </a:pPr>
            <a:r>
              <a:t/>
            </a:r>
            <a:endParaRPr sz="1700">
              <a:solidFill>
                <a:srgbClr val="292929"/>
              </a:solidFill>
              <a:latin typeface="Neuton"/>
              <a:ea typeface="Neuton"/>
              <a:cs typeface="Neuton"/>
              <a:sym typeface="Neuton"/>
            </a:endParaRPr>
          </a:p>
        </p:txBody>
      </p:sp>
      <p:sp>
        <p:nvSpPr>
          <p:cNvPr id="428" name="Google Shape;428;p23"/>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429" name="Google Shape;429;p23"/>
          <p:cNvPicPr preferRelativeResize="0"/>
          <p:nvPr/>
        </p:nvPicPr>
        <p:blipFill>
          <a:blip r:embed="rId3">
            <a:alphaModFix/>
          </a:blip>
          <a:stretch>
            <a:fillRect/>
          </a:stretch>
        </p:blipFill>
        <p:spPr>
          <a:xfrm>
            <a:off x="840150" y="1984475"/>
            <a:ext cx="6667500" cy="2628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433" name="Shape 433"/>
        <p:cNvGrpSpPr/>
        <p:nvPr/>
      </p:nvGrpSpPr>
      <p:grpSpPr>
        <a:xfrm>
          <a:off x="0" y="0"/>
          <a:ext cx="0" cy="0"/>
          <a:chOff x="0" y="0"/>
          <a:chExt cx="0" cy="0"/>
        </a:xfrm>
      </p:grpSpPr>
      <p:sp>
        <p:nvSpPr>
          <p:cNvPr id="434" name="Google Shape;434;p24"/>
          <p:cNvSpPr txBox="1"/>
          <p:nvPr>
            <p:ph type="title"/>
          </p:nvPr>
        </p:nvSpPr>
        <p:spPr>
          <a:xfrm>
            <a:off x="2373500" y="219425"/>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4"/>
          <p:cNvSpPr txBox="1"/>
          <p:nvPr>
            <p:ph idx="1" type="body"/>
          </p:nvPr>
        </p:nvSpPr>
        <p:spPr>
          <a:xfrm>
            <a:off x="181800" y="971625"/>
            <a:ext cx="8787900" cy="404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200">
                <a:solidFill>
                  <a:srgbClr val="000000"/>
                </a:solidFill>
                <a:latin typeface="Open Sans"/>
                <a:ea typeface="Open Sans"/>
                <a:cs typeface="Open Sans"/>
                <a:sym typeface="Open Sans"/>
              </a:rPr>
              <a:t>The fundamental goal of the ML system is to use an accurate model based on the quality of its pattern prediction for data that it has not been trained on. As such, existing labelled data is used as a </a:t>
            </a:r>
            <a:r>
              <a:rPr b="1" lang="en" sz="1200">
                <a:solidFill>
                  <a:srgbClr val="000000"/>
                </a:solidFill>
                <a:latin typeface="Open Sans"/>
                <a:ea typeface="Open Sans"/>
                <a:cs typeface="Open Sans"/>
                <a:sym typeface="Open Sans"/>
              </a:rPr>
              <a:t>proxy </a:t>
            </a:r>
            <a:r>
              <a:rPr lang="en" sz="1200">
                <a:solidFill>
                  <a:srgbClr val="000000"/>
                </a:solidFill>
                <a:latin typeface="Open Sans"/>
                <a:ea typeface="Open Sans"/>
                <a:cs typeface="Open Sans"/>
                <a:sym typeface="Open Sans"/>
              </a:rPr>
              <a:t>for future/unseen data, by splitting it into training and evaluation subsets.</a:t>
            </a:r>
            <a:endParaRPr sz="1200">
              <a:solidFill>
                <a:srgbClr val="000000"/>
              </a:solidFill>
              <a:latin typeface="Open Sans"/>
              <a:ea typeface="Open Sans"/>
              <a:cs typeface="Open Sans"/>
              <a:sym typeface="Open Sans"/>
            </a:endParaRPr>
          </a:p>
          <a:p>
            <a:pPr indent="0" lvl="0" marL="0" rtl="0" algn="l">
              <a:lnSpc>
                <a:spcPct val="218181"/>
              </a:lnSpc>
              <a:spcBef>
                <a:spcPts val="3200"/>
              </a:spcBef>
              <a:spcAft>
                <a:spcPts val="0"/>
              </a:spcAft>
              <a:buNone/>
            </a:pPr>
            <a:r>
              <a:rPr lang="en" sz="1100">
                <a:solidFill>
                  <a:srgbClr val="000000"/>
                </a:solidFill>
                <a:latin typeface="Open Sans"/>
                <a:ea typeface="Open Sans"/>
                <a:cs typeface="Open Sans"/>
                <a:sym typeface="Open Sans"/>
              </a:rPr>
              <a:t>There are many strategies to do that, four of the most common ones are:</a:t>
            </a:r>
            <a:endParaRPr sz="1100">
              <a:solidFill>
                <a:srgbClr val="000000"/>
              </a:solidFill>
              <a:latin typeface="Open Sans"/>
              <a:ea typeface="Open Sans"/>
              <a:cs typeface="Open Sans"/>
              <a:sym typeface="Open Sans"/>
            </a:endParaRPr>
          </a:p>
          <a:p>
            <a:pPr indent="-298450" lvl="0" marL="457200" rtl="0" algn="l">
              <a:lnSpc>
                <a:spcPct val="218181"/>
              </a:lnSpc>
              <a:spcBef>
                <a:spcPts val="32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 Use a default or custom ratio to split it into the two subsets, </a:t>
            </a:r>
            <a:r>
              <a:rPr b="1" lang="en" sz="1100">
                <a:solidFill>
                  <a:srgbClr val="000000"/>
                </a:solidFill>
                <a:latin typeface="Open Sans"/>
                <a:ea typeface="Open Sans"/>
                <a:cs typeface="Open Sans"/>
                <a:sym typeface="Open Sans"/>
              </a:rPr>
              <a:t>sequentially </a:t>
            </a:r>
            <a:r>
              <a:rPr lang="en" sz="1100">
                <a:solidFill>
                  <a:srgbClr val="000000"/>
                </a:solidFill>
                <a:latin typeface="Open Sans"/>
                <a:ea typeface="Open Sans"/>
                <a:cs typeface="Open Sans"/>
                <a:sym typeface="Open Sans"/>
              </a:rPr>
              <a:t>i.e. in the order it appears in the source, making sure there is no overlapping. For instance use the first 70% of data for training and the subsequent 30% of data for testing.</a:t>
            </a:r>
            <a:endParaRPr sz="1100">
              <a:solidFill>
                <a:srgbClr val="000000"/>
              </a:solidFill>
              <a:latin typeface="Open Sans"/>
              <a:ea typeface="Open Sans"/>
              <a:cs typeface="Open Sans"/>
              <a:sym typeface="Open Sans"/>
            </a:endParaRPr>
          </a:p>
          <a:p>
            <a:pPr indent="-298450" lvl="0" marL="457200" rtl="0" algn="l">
              <a:lnSpc>
                <a:spcPct val="218181"/>
              </a:lnSpc>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 Use a default or custom ratio to split it into the two subsets via a </a:t>
            </a:r>
            <a:r>
              <a:rPr b="1" lang="en" sz="1100">
                <a:solidFill>
                  <a:srgbClr val="000000"/>
                </a:solidFill>
                <a:latin typeface="Open Sans"/>
                <a:ea typeface="Open Sans"/>
                <a:cs typeface="Open Sans"/>
                <a:sym typeface="Open Sans"/>
              </a:rPr>
              <a:t>random </a:t>
            </a:r>
            <a:r>
              <a:rPr lang="en" sz="1100">
                <a:solidFill>
                  <a:srgbClr val="000000"/>
                </a:solidFill>
                <a:latin typeface="Open Sans"/>
                <a:ea typeface="Open Sans"/>
                <a:cs typeface="Open Sans"/>
                <a:sym typeface="Open Sans"/>
              </a:rPr>
              <a:t>seed. For instance select a random 70% of the source data for training and the complement of this random subset for testing.</a:t>
            </a:r>
            <a:endParaRPr sz="1100">
              <a:solidFill>
                <a:srgbClr val="000000"/>
              </a:solidFill>
              <a:latin typeface="Open Sans"/>
              <a:ea typeface="Open Sans"/>
              <a:cs typeface="Open Sans"/>
              <a:sym typeface="Open Sans"/>
            </a:endParaRPr>
          </a:p>
          <a:p>
            <a:pPr indent="0" lvl="0" marL="0" rtl="0" algn="l">
              <a:lnSpc>
                <a:spcPct val="218181"/>
              </a:lnSpc>
              <a:spcBef>
                <a:spcPts val="3200"/>
              </a:spcBef>
              <a:spcAft>
                <a:spcPts val="0"/>
              </a:spcAft>
              <a:buNone/>
            </a:pPr>
            <a:r>
              <a:t/>
            </a:r>
            <a:endParaRPr sz="1100">
              <a:solidFill>
                <a:srgbClr val="292929"/>
              </a:solidFill>
              <a:latin typeface="Open Sans"/>
              <a:ea typeface="Open Sans"/>
              <a:cs typeface="Open Sans"/>
              <a:sym typeface="Open Sans"/>
            </a:endParaRPr>
          </a:p>
          <a:p>
            <a:pPr indent="0" lvl="0" marL="0" rtl="0" algn="l">
              <a:spcBef>
                <a:spcPts val="600"/>
              </a:spcBef>
              <a:spcAft>
                <a:spcPts val="0"/>
              </a:spcAft>
              <a:buNone/>
            </a:pPr>
            <a:r>
              <a:t/>
            </a:r>
            <a:endParaRPr sz="1300">
              <a:solidFill>
                <a:srgbClr val="292929"/>
              </a:solidFill>
              <a:highlight>
                <a:srgbClr val="FFFFFF"/>
              </a:highlight>
              <a:latin typeface="Open Sans"/>
              <a:ea typeface="Open Sans"/>
              <a:cs typeface="Open Sans"/>
              <a:sym typeface="Open Sans"/>
            </a:endParaRPr>
          </a:p>
        </p:txBody>
      </p:sp>
      <p:sp>
        <p:nvSpPr>
          <p:cNvPr id="436" name="Google Shape;436;p24"/>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440" name="Shape 440"/>
        <p:cNvGrpSpPr/>
        <p:nvPr/>
      </p:nvGrpSpPr>
      <p:grpSpPr>
        <a:xfrm>
          <a:off x="0" y="0"/>
          <a:ext cx="0" cy="0"/>
          <a:chOff x="0" y="0"/>
          <a:chExt cx="0" cy="0"/>
        </a:xfrm>
      </p:grpSpPr>
      <p:sp>
        <p:nvSpPr>
          <p:cNvPr id="441" name="Google Shape;441;p25"/>
          <p:cNvSpPr txBox="1"/>
          <p:nvPr>
            <p:ph type="title"/>
          </p:nvPr>
        </p:nvSpPr>
        <p:spPr>
          <a:xfrm>
            <a:off x="2373500" y="219425"/>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5"/>
          <p:cNvSpPr txBox="1"/>
          <p:nvPr>
            <p:ph idx="1" type="body"/>
          </p:nvPr>
        </p:nvSpPr>
        <p:spPr>
          <a:xfrm>
            <a:off x="181800" y="971625"/>
            <a:ext cx="8787900" cy="4044900"/>
          </a:xfrm>
          <a:prstGeom prst="rect">
            <a:avLst/>
          </a:prstGeom>
        </p:spPr>
        <p:txBody>
          <a:bodyPr anchorCtr="0" anchor="t" bIns="91425" lIns="91425" spcFirstLastPara="1" rIns="91425" wrap="square" tIns="91425">
            <a:noAutofit/>
          </a:bodyPr>
          <a:lstStyle/>
          <a:p>
            <a:pPr indent="0" lvl="0" marL="0" rtl="0" algn="l">
              <a:lnSpc>
                <a:spcPct val="218181"/>
              </a:lnSpc>
              <a:spcBef>
                <a:spcPts val="3200"/>
              </a:spcBef>
              <a:spcAft>
                <a:spcPts val="0"/>
              </a:spcAft>
              <a:buNone/>
            </a:pPr>
            <a:r>
              <a:rPr lang="en" sz="1100">
                <a:solidFill>
                  <a:srgbClr val="292929"/>
                </a:solidFill>
                <a:latin typeface="Open Sans"/>
                <a:ea typeface="Open Sans"/>
                <a:cs typeface="Open Sans"/>
                <a:sym typeface="Open Sans"/>
              </a:rPr>
              <a:t>• Use either of the methods above (sequential vs. random) but also </a:t>
            </a:r>
            <a:r>
              <a:rPr b="1" lang="en" sz="1100">
                <a:solidFill>
                  <a:srgbClr val="292929"/>
                </a:solidFill>
                <a:latin typeface="Open Sans"/>
                <a:ea typeface="Open Sans"/>
                <a:cs typeface="Open Sans"/>
                <a:sym typeface="Open Sans"/>
              </a:rPr>
              <a:t>shuffle</a:t>
            </a:r>
            <a:r>
              <a:rPr lang="en" sz="1100">
                <a:solidFill>
                  <a:srgbClr val="292929"/>
                </a:solidFill>
                <a:latin typeface="Open Sans"/>
                <a:ea typeface="Open Sans"/>
                <a:cs typeface="Open Sans"/>
                <a:sym typeface="Open Sans"/>
              </a:rPr>
              <a:t> the records within each dataset.</a:t>
            </a:r>
            <a:endParaRPr sz="1100">
              <a:solidFill>
                <a:srgbClr val="292929"/>
              </a:solidFill>
              <a:latin typeface="Open Sans"/>
              <a:ea typeface="Open Sans"/>
              <a:cs typeface="Open Sans"/>
              <a:sym typeface="Open Sans"/>
            </a:endParaRPr>
          </a:p>
          <a:p>
            <a:pPr indent="0" lvl="0" marL="0" rtl="0" algn="l">
              <a:lnSpc>
                <a:spcPct val="218181"/>
              </a:lnSpc>
              <a:spcBef>
                <a:spcPts val="3200"/>
              </a:spcBef>
              <a:spcAft>
                <a:spcPts val="0"/>
              </a:spcAft>
              <a:buNone/>
            </a:pPr>
            <a:r>
              <a:rPr lang="en" sz="1100">
                <a:solidFill>
                  <a:srgbClr val="292929"/>
                </a:solidFill>
                <a:latin typeface="Open Sans"/>
                <a:ea typeface="Open Sans"/>
                <a:cs typeface="Open Sans"/>
                <a:sym typeface="Open Sans"/>
              </a:rPr>
              <a:t>• Use a custom injected strategy to split the data, when an </a:t>
            </a:r>
            <a:r>
              <a:rPr b="1" lang="en" sz="1100">
                <a:solidFill>
                  <a:srgbClr val="292929"/>
                </a:solidFill>
                <a:latin typeface="Open Sans"/>
                <a:ea typeface="Open Sans"/>
                <a:cs typeface="Open Sans"/>
                <a:sym typeface="Open Sans"/>
              </a:rPr>
              <a:t>explicit control</a:t>
            </a:r>
            <a:r>
              <a:rPr lang="en" sz="1100">
                <a:solidFill>
                  <a:srgbClr val="292929"/>
                </a:solidFill>
                <a:latin typeface="Open Sans"/>
                <a:ea typeface="Open Sans"/>
                <a:cs typeface="Open Sans"/>
                <a:sym typeface="Open Sans"/>
              </a:rPr>
              <a:t> over the separation is needed.</a:t>
            </a:r>
            <a:endParaRPr sz="1100">
              <a:solidFill>
                <a:srgbClr val="292929"/>
              </a:solidFill>
              <a:latin typeface="Open Sans"/>
              <a:ea typeface="Open Sans"/>
              <a:cs typeface="Open Sans"/>
              <a:sym typeface="Open Sans"/>
            </a:endParaRPr>
          </a:p>
          <a:p>
            <a:pPr indent="0" lvl="0" marL="0" rtl="0" algn="l">
              <a:lnSpc>
                <a:spcPct val="218181"/>
              </a:lnSpc>
              <a:spcBef>
                <a:spcPts val="3200"/>
              </a:spcBef>
              <a:spcAft>
                <a:spcPts val="0"/>
              </a:spcAft>
              <a:buNone/>
            </a:pPr>
            <a:r>
              <a:t/>
            </a:r>
            <a:endParaRPr sz="1100">
              <a:solidFill>
                <a:srgbClr val="292929"/>
              </a:solidFill>
              <a:latin typeface="Open Sans"/>
              <a:ea typeface="Open Sans"/>
              <a:cs typeface="Open Sans"/>
              <a:sym typeface="Open Sans"/>
            </a:endParaRPr>
          </a:p>
          <a:p>
            <a:pPr indent="0" lvl="0" marL="0" rtl="0" algn="l">
              <a:lnSpc>
                <a:spcPct val="115000"/>
              </a:lnSpc>
              <a:spcBef>
                <a:spcPts val="0"/>
              </a:spcBef>
              <a:spcAft>
                <a:spcPts val="0"/>
              </a:spcAft>
              <a:buNone/>
            </a:pPr>
            <a:r>
              <a:rPr lang="en" sz="1600">
                <a:solidFill>
                  <a:srgbClr val="292929"/>
                </a:solidFill>
                <a:latin typeface="Georgia"/>
                <a:ea typeface="Georgia"/>
                <a:cs typeface="Georgia"/>
                <a:sym typeface="Georgia"/>
              </a:rPr>
              <a:t>To protect the caller from specifying parameters that cause an </a:t>
            </a:r>
            <a:r>
              <a:rPr b="1" lang="en" sz="1600">
                <a:solidFill>
                  <a:srgbClr val="292929"/>
                </a:solidFill>
                <a:latin typeface="Georgia"/>
                <a:ea typeface="Georgia"/>
                <a:cs typeface="Georgia"/>
                <a:sym typeface="Georgia"/>
              </a:rPr>
              <a:t>uneven data</a:t>
            </a:r>
            <a:r>
              <a:rPr lang="en" sz="1600">
                <a:solidFill>
                  <a:srgbClr val="292929"/>
                </a:solidFill>
                <a:latin typeface="Georgia"/>
                <a:ea typeface="Georgia"/>
                <a:cs typeface="Georgia"/>
                <a:sym typeface="Georgia"/>
              </a:rPr>
              <a:t> distribution, a warning should be raised and returned along with the dataset.</a:t>
            </a:r>
            <a:endParaRPr sz="1300">
              <a:solidFill>
                <a:srgbClr val="424242"/>
              </a:solidFill>
              <a:latin typeface="Nunito"/>
              <a:ea typeface="Nunito"/>
              <a:cs typeface="Nunito"/>
              <a:sym typeface="Nunito"/>
            </a:endParaRPr>
          </a:p>
          <a:p>
            <a:pPr indent="0" lvl="0" marL="0" rtl="0" algn="l">
              <a:lnSpc>
                <a:spcPct val="218181"/>
              </a:lnSpc>
              <a:spcBef>
                <a:spcPts val="3200"/>
              </a:spcBef>
              <a:spcAft>
                <a:spcPts val="0"/>
              </a:spcAft>
              <a:buNone/>
            </a:pPr>
            <a:r>
              <a:t/>
            </a:r>
            <a:endParaRPr sz="1100">
              <a:solidFill>
                <a:srgbClr val="292929"/>
              </a:solidFill>
              <a:latin typeface="Open Sans"/>
              <a:ea typeface="Open Sans"/>
              <a:cs typeface="Open Sans"/>
              <a:sym typeface="Open Sans"/>
            </a:endParaRPr>
          </a:p>
          <a:p>
            <a:pPr indent="0" lvl="0" marL="0" rtl="0" algn="l">
              <a:spcBef>
                <a:spcPts val="600"/>
              </a:spcBef>
              <a:spcAft>
                <a:spcPts val="0"/>
              </a:spcAft>
              <a:buNone/>
            </a:pPr>
            <a:r>
              <a:t/>
            </a:r>
            <a:endParaRPr sz="1100">
              <a:latin typeface="Open Sans"/>
              <a:ea typeface="Open Sans"/>
              <a:cs typeface="Open Sans"/>
              <a:sym typeface="Open Sans"/>
            </a:endParaRPr>
          </a:p>
        </p:txBody>
      </p:sp>
      <p:sp>
        <p:nvSpPr>
          <p:cNvPr id="443" name="Google Shape;443;p25"/>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447" name="Shape 447"/>
        <p:cNvGrpSpPr/>
        <p:nvPr/>
      </p:nvGrpSpPr>
      <p:grpSpPr>
        <a:xfrm>
          <a:off x="0" y="0"/>
          <a:ext cx="0" cy="0"/>
          <a:chOff x="0" y="0"/>
          <a:chExt cx="0" cy="0"/>
        </a:xfrm>
      </p:grpSpPr>
      <p:sp>
        <p:nvSpPr>
          <p:cNvPr id="448" name="Google Shape;448;p26"/>
          <p:cNvSpPr txBox="1"/>
          <p:nvPr>
            <p:ph type="title"/>
          </p:nvPr>
        </p:nvSpPr>
        <p:spPr>
          <a:xfrm>
            <a:off x="2373500" y="219425"/>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solidFill>
                  <a:srgbClr val="000000"/>
                </a:solidFill>
                <a:latin typeface="Neuton"/>
                <a:ea typeface="Neuton"/>
                <a:cs typeface="Neuton"/>
                <a:sym typeface="Neuton"/>
              </a:rPr>
              <a:t>Model training</a:t>
            </a:r>
            <a:endParaRPr sz="3500">
              <a:solidFill>
                <a:srgbClr val="000000"/>
              </a:solidFill>
              <a:latin typeface="Neuton"/>
              <a:ea typeface="Neuton"/>
              <a:cs typeface="Neuton"/>
              <a:sym typeface="Neuton"/>
            </a:endParaRPr>
          </a:p>
        </p:txBody>
      </p:sp>
      <p:sp>
        <p:nvSpPr>
          <p:cNvPr id="449" name="Google Shape;449;p26"/>
          <p:cNvSpPr txBox="1"/>
          <p:nvPr>
            <p:ph idx="1" type="body"/>
          </p:nvPr>
        </p:nvSpPr>
        <p:spPr>
          <a:xfrm>
            <a:off x="181800" y="971625"/>
            <a:ext cx="8787900" cy="404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i="1" lang="en" sz="1600">
                <a:solidFill>
                  <a:srgbClr val="292929"/>
                </a:solidFill>
                <a:latin typeface="Georgia"/>
                <a:ea typeface="Georgia"/>
                <a:cs typeface="Georgia"/>
                <a:sym typeface="Georgia"/>
              </a:rPr>
              <a:t>Use the training subset of data to let the ML algorithm recognise the patterns in it.</a:t>
            </a:r>
            <a:endParaRPr/>
          </a:p>
        </p:txBody>
      </p:sp>
      <p:sp>
        <p:nvSpPr>
          <p:cNvPr id="450" name="Google Shape;450;p26"/>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451" name="Google Shape;451;p26"/>
          <p:cNvPicPr preferRelativeResize="0"/>
          <p:nvPr/>
        </p:nvPicPr>
        <p:blipFill>
          <a:blip r:embed="rId3">
            <a:alphaModFix/>
          </a:blip>
          <a:stretch>
            <a:fillRect/>
          </a:stretch>
        </p:blipFill>
        <p:spPr>
          <a:xfrm>
            <a:off x="787050" y="1894275"/>
            <a:ext cx="6667500" cy="2628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455" name="Shape 455"/>
        <p:cNvGrpSpPr/>
        <p:nvPr/>
      </p:nvGrpSpPr>
      <p:grpSpPr>
        <a:xfrm>
          <a:off x="0" y="0"/>
          <a:ext cx="0" cy="0"/>
          <a:chOff x="0" y="0"/>
          <a:chExt cx="0" cy="0"/>
        </a:xfrm>
      </p:grpSpPr>
      <p:sp>
        <p:nvSpPr>
          <p:cNvPr id="456" name="Google Shape;456;p27"/>
          <p:cNvSpPr txBox="1"/>
          <p:nvPr>
            <p:ph type="title"/>
          </p:nvPr>
        </p:nvSpPr>
        <p:spPr>
          <a:xfrm>
            <a:off x="2373500" y="219425"/>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7"/>
          <p:cNvSpPr txBox="1"/>
          <p:nvPr>
            <p:ph idx="1" type="body"/>
          </p:nvPr>
        </p:nvSpPr>
        <p:spPr>
          <a:xfrm>
            <a:off x="181800" y="971625"/>
            <a:ext cx="8787900" cy="4044900"/>
          </a:xfrm>
          <a:prstGeom prst="rect">
            <a:avLst/>
          </a:prstGeom>
        </p:spPr>
        <p:txBody>
          <a:bodyPr anchorCtr="0" anchor="t" bIns="91425" lIns="91425" spcFirstLastPara="1" rIns="91425" wrap="square" tIns="91425">
            <a:noAutofit/>
          </a:bodyPr>
          <a:lstStyle/>
          <a:p>
            <a:pPr indent="0" lvl="0" marL="0" rtl="0" algn="l">
              <a:lnSpc>
                <a:spcPct val="218181"/>
              </a:lnSpc>
              <a:spcBef>
                <a:spcPts val="3200"/>
              </a:spcBef>
              <a:spcAft>
                <a:spcPts val="0"/>
              </a:spcAft>
              <a:buNone/>
            </a:pPr>
            <a:r>
              <a:rPr lang="en" sz="1100">
                <a:solidFill>
                  <a:srgbClr val="292929"/>
                </a:solidFill>
                <a:latin typeface="Open Sans"/>
                <a:ea typeface="Open Sans"/>
                <a:cs typeface="Open Sans"/>
                <a:sym typeface="Open Sans"/>
              </a:rPr>
              <a:t>The model training pipeline is </a:t>
            </a:r>
            <a:r>
              <a:rPr b="1" lang="en" sz="1100">
                <a:solidFill>
                  <a:srgbClr val="292929"/>
                </a:solidFill>
                <a:latin typeface="Open Sans"/>
                <a:ea typeface="Open Sans"/>
                <a:cs typeface="Open Sans"/>
                <a:sym typeface="Open Sans"/>
              </a:rPr>
              <a:t>offline </a:t>
            </a:r>
            <a:r>
              <a:rPr lang="en" sz="1100">
                <a:solidFill>
                  <a:srgbClr val="292929"/>
                </a:solidFill>
                <a:latin typeface="Open Sans"/>
                <a:ea typeface="Open Sans"/>
                <a:cs typeface="Open Sans"/>
                <a:sym typeface="Open Sans"/>
              </a:rPr>
              <a:t>only and its schedule varies depending on the criticality of the application, from every couple of hours to once a day. Apart from schedulers, the service is also time and event triggered.</a:t>
            </a:r>
            <a:endParaRPr sz="1100">
              <a:solidFill>
                <a:srgbClr val="292929"/>
              </a:solidFill>
              <a:latin typeface="Open Sans"/>
              <a:ea typeface="Open Sans"/>
              <a:cs typeface="Open Sans"/>
              <a:sym typeface="Open Sans"/>
            </a:endParaRPr>
          </a:p>
          <a:p>
            <a:pPr indent="0" lvl="0" marL="0" rtl="0" algn="l">
              <a:lnSpc>
                <a:spcPct val="218181"/>
              </a:lnSpc>
              <a:spcBef>
                <a:spcPts val="3200"/>
              </a:spcBef>
              <a:spcAft>
                <a:spcPts val="0"/>
              </a:spcAft>
              <a:buNone/>
            </a:pPr>
            <a:r>
              <a:rPr lang="en" sz="1100">
                <a:solidFill>
                  <a:srgbClr val="292929"/>
                </a:solidFill>
                <a:latin typeface="Open Sans"/>
                <a:ea typeface="Open Sans"/>
                <a:cs typeface="Open Sans"/>
                <a:sym typeface="Open Sans"/>
              </a:rPr>
              <a:t>It consists of a library of training model algorithms (linear regression, ARIMA, k-means, decision trees etc), which is built in a </a:t>
            </a:r>
            <a:r>
              <a:rPr b="1" lang="en" sz="1100">
                <a:solidFill>
                  <a:srgbClr val="292929"/>
                </a:solidFill>
                <a:latin typeface="Open Sans"/>
                <a:ea typeface="Open Sans"/>
                <a:cs typeface="Open Sans"/>
                <a:sym typeface="Open Sans"/>
              </a:rPr>
              <a:t>SOLID </a:t>
            </a:r>
            <a:r>
              <a:rPr lang="en" sz="1100">
                <a:solidFill>
                  <a:srgbClr val="292929"/>
                </a:solidFill>
                <a:latin typeface="Open Sans"/>
                <a:ea typeface="Open Sans"/>
                <a:cs typeface="Open Sans"/>
                <a:sym typeface="Open Sans"/>
              </a:rPr>
              <a:t>way to make provision for continuous development of new model types as well as making them interchangeable. Also containment, using the </a:t>
            </a:r>
            <a:r>
              <a:rPr b="1" lang="en" sz="1100">
                <a:solidFill>
                  <a:srgbClr val="292929"/>
                </a:solidFill>
                <a:latin typeface="Open Sans"/>
                <a:ea typeface="Open Sans"/>
                <a:cs typeface="Open Sans"/>
                <a:sym typeface="Open Sans"/>
              </a:rPr>
              <a:t>facade </a:t>
            </a:r>
            <a:r>
              <a:rPr lang="en" sz="1100">
                <a:solidFill>
                  <a:srgbClr val="292929"/>
                </a:solidFill>
                <a:latin typeface="Open Sans"/>
                <a:ea typeface="Open Sans"/>
                <a:cs typeface="Open Sans"/>
                <a:sym typeface="Open Sans"/>
              </a:rPr>
              <a:t>pattern, is a crucial technique for integrating third-party APIs .</a:t>
            </a:r>
            <a:endParaRPr sz="1100">
              <a:solidFill>
                <a:srgbClr val="292929"/>
              </a:solidFill>
              <a:latin typeface="Open Sans"/>
              <a:ea typeface="Open Sans"/>
              <a:cs typeface="Open Sans"/>
              <a:sym typeface="Open Sans"/>
            </a:endParaRPr>
          </a:p>
          <a:p>
            <a:pPr indent="0" lvl="0" marL="0" rtl="0" algn="l">
              <a:lnSpc>
                <a:spcPct val="218181"/>
              </a:lnSpc>
              <a:spcBef>
                <a:spcPts val="3200"/>
              </a:spcBef>
              <a:spcAft>
                <a:spcPts val="0"/>
              </a:spcAft>
              <a:buNone/>
            </a:pPr>
            <a:r>
              <a:rPr b="1" lang="en" sz="1000">
                <a:solidFill>
                  <a:srgbClr val="292929"/>
                </a:solidFill>
                <a:latin typeface="Economica"/>
                <a:ea typeface="Economica"/>
                <a:cs typeface="Economica"/>
                <a:sym typeface="Economica"/>
              </a:rPr>
              <a:t>Model training must be implemented with error tolerance in mind and also data checkpoints and failover on training partitions should be enabled — e.g. each partition can be retrained if the previous attempt fails due to some transient issue (e.g. timeout).</a:t>
            </a:r>
            <a:endParaRPr b="1" sz="1000">
              <a:solidFill>
                <a:srgbClr val="292929"/>
              </a:solidFill>
              <a:latin typeface="Economica"/>
              <a:ea typeface="Economica"/>
              <a:cs typeface="Economica"/>
              <a:sym typeface="Economica"/>
            </a:endParaRPr>
          </a:p>
          <a:p>
            <a:pPr indent="0" lvl="0" marL="0" rtl="0" algn="l">
              <a:lnSpc>
                <a:spcPct val="218181"/>
              </a:lnSpc>
              <a:spcBef>
                <a:spcPts val="3200"/>
              </a:spcBef>
              <a:spcAft>
                <a:spcPts val="0"/>
              </a:spcAft>
              <a:buNone/>
            </a:pPr>
            <a:r>
              <a:t/>
            </a:r>
            <a:endParaRPr sz="1100">
              <a:solidFill>
                <a:srgbClr val="292929"/>
              </a:solidFill>
              <a:latin typeface="Open Sans"/>
              <a:ea typeface="Open Sans"/>
              <a:cs typeface="Open Sans"/>
              <a:sym typeface="Open Sans"/>
            </a:endParaRPr>
          </a:p>
          <a:p>
            <a:pPr indent="0" lvl="0" marL="0" rtl="0" algn="l">
              <a:spcBef>
                <a:spcPts val="600"/>
              </a:spcBef>
              <a:spcAft>
                <a:spcPts val="0"/>
              </a:spcAft>
              <a:buNone/>
            </a:pPr>
            <a:r>
              <a:t/>
            </a:r>
            <a:endParaRPr sz="900">
              <a:latin typeface="Open Sans"/>
              <a:ea typeface="Open Sans"/>
              <a:cs typeface="Open Sans"/>
              <a:sym typeface="Open Sans"/>
            </a:endParaRPr>
          </a:p>
        </p:txBody>
      </p:sp>
      <p:sp>
        <p:nvSpPr>
          <p:cNvPr id="458" name="Google Shape;458;p2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462" name="Shape 462"/>
        <p:cNvGrpSpPr/>
        <p:nvPr/>
      </p:nvGrpSpPr>
      <p:grpSpPr>
        <a:xfrm>
          <a:off x="0" y="0"/>
          <a:ext cx="0" cy="0"/>
          <a:chOff x="0" y="0"/>
          <a:chExt cx="0" cy="0"/>
        </a:xfrm>
      </p:grpSpPr>
      <p:sp>
        <p:nvSpPr>
          <p:cNvPr id="463" name="Google Shape;463;p28"/>
          <p:cNvSpPr txBox="1"/>
          <p:nvPr>
            <p:ph type="title"/>
          </p:nvPr>
        </p:nvSpPr>
        <p:spPr>
          <a:xfrm>
            <a:off x="2817325" y="219425"/>
            <a:ext cx="4500600" cy="12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8"/>
          <p:cNvSpPr txBox="1"/>
          <p:nvPr>
            <p:ph idx="1" type="body"/>
          </p:nvPr>
        </p:nvSpPr>
        <p:spPr>
          <a:xfrm>
            <a:off x="274775" y="291900"/>
            <a:ext cx="8721300" cy="4686300"/>
          </a:xfrm>
          <a:prstGeom prst="rect">
            <a:avLst/>
          </a:prstGeom>
        </p:spPr>
        <p:txBody>
          <a:bodyPr anchorCtr="0" anchor="t" bIns="91425" lIns="91425" spcFirstLastPara="1" rIns="91425" wrap="square" tIns="91425">
            <a:noAutofit/>
          </a:bodyPr>
          <a:lstStyle/>
          <a:p>
            <a:pPr indent="0" lvl="0" marL="0" rtl="0" algn="l">
              <a:lnSpc>
                <a:spcPct val="218181"/>
              </a:lnSpc>
              <a:spcBef>
                <a:spcPts val="3200"/>
              </a:spcBef>
              <a:spcAft>
                <a:spcPts val="0"/>
              </a:spcAft>
              <a:buNone/>
            </a:pPr>
            <a:r>
              <a:rPr lang="en" sz="1100">
                <a:solidFill>
                  <a:srgbClr val="292929"/>
                </a:solidFill>
                <a:latin typeface="Open Sans"/>
                <a:ea typeface="Open Sans"/>
                <a:cs typeface="Open Sans"/>
                <a:sym typeface="Open Sans"/>
              </a:rPr>
              <a:t>There are a few options for parallelisation:</a:t>
            </a:r>
            <a:endParaRPr sz="1100">
              <a:solidFill>
                <a:srgbClr val="292929"/>
              </a:solidFill>
              <a:latin typeface="Open Sans"/>
              <a:ea typeface="Open Sans"/>
              <a:cs typeface="Open Sans"/>
              <a:sym typeface="Open Sans"/>
            </a:endParaRPr>
          </a:p>
          <a:p>
            <a:pPr indent="0" lvl="0" marL="0" rtl="0" algn="l">
              <a:lnSpc>
                <a:spcPct val="218181"/>
              </a:lnSpc>
              <a:spcBef>
                <a:spcPts val="3200"/>
              </a:spcBef>
              <a:spcAft>
                <a:spcPts val="0"/>
              </a:spcAft>
              <a:buNone/>
            </a:pPr>
            <a:r>
              <a:rPr lang="en" sz="1100">
                <a:solidFill>
                  <a:srgbClr val="292929"/>
                </a:solidFill>
                <a:latin typeface="Open Sans"/>
                <a:ea typeface="Open Sans"/>
                <a:cs typeface="Open Sans"/>
                <a:sym typeface="Open Sans"/>
              </a:rPr>
              <a:t>• The simplest form is to have a </a:t>
            </a:r>
            <a:r>
              <a:rPr b="1" lang="en" sz="1100">
                <a:solidFill>
                  <a:srgbClr val="292929"/>
                </a:solidFill>
                <a:latin typeface="Open Sans"/>
                <a:ea typeface="Open Sans"/>
                <a:cs typeface="Open Sans"/>
                <a:sym typeface="Open Sans"/>
              </a:rPr>
              <a:t>dedicated pipeline for each model</a:t>
            </a:r>
            <a:r>
              <a:rPr lang="en" sz="1100">
                <a:solidFill>
                  <a:srgbClr val="292929"/>
                </a:solidFill>
                <a:latin typeface="Open Sans"/>
                <a:ea typeface="Open Sans"/>
                <a:cs typeface="Open Sans"/>
                <a:sym typeface="Open Sans"/>
              </a:rPr>
              <a:t>, i.e. all models run concurrently.</a:t>
            </a:r>
            <a:endParaRPr sz="1100">
              <a:solidFill>
                <a:srgbClr val="292929"/>
              </a:solidFill>
              <a:latin typeface="Open Sans"/>
              <a:ea typeface="Open Sans"/>
              <a:cs typeface="Open Sans"/>
              <a:sym typeface="Open Sans"/>
            </a:endParaRPr>
          </a:p>
          <a:p>
            <a:pPr indent="0" lvl="0" marL="0" rtl="0" algn="l">
              <a:lnSpc>
                <a:spcPct val="218181"/>
              </a:lnSpc>
              <a:spcBef>
                <a:spcPts val="3200"/>
              </a:spcBef>
              <a:spcAft>
                <a:spcPts val="0"/>
              </a:spcAft>
              <a:buNone/>
            </a:pPr>
            <a:r>
              <a:rPr lang="en" sz="1100">
                <a:solidFill>
                  <a:srgbClr val="292929"/>
                </a:solidFill>
                <a:latin typeface="Open Sans"/>
                <a:ea typeface="Open Sans"/>
                <a:cs typeface="Open Sans"/>
                <a:sym typeface="Open Sans"/>
              </a:rPr>
              <a:t>• Another idea is to parallelise the </a:t>
            </a:r>
            <a:r>
              <a:rPr b="1" lang="en" sz="1100">
                <a:solidFill>
                  <a:srgbClr val="292929"/>
                </a:solidFill>
                <a:latin typeface="Open Sans"/>
                <a:ea typeface="Open Sans"/>
                <a:cs typeface="Open Sans"/>
                <a:sym typeface="Open Sans"/>
              </a:rPr>
              <a:t>training data</a:t>
            </a:r>
            <a:r>
              <a:rPr lang="en" sz="1100">
                <a:solidFill>
                  <a:srgbClr val="292929"/>
                </a:solidFill>
                <a:latin typeface="Open Sans"/>
                <a:ea typeface="Open Sans"/>
                <a:cs typeface="Open Sans"/>
                <a:sym typeface="Open Sans"/>
              </a:rPr>
              <a:t> i.e. the data is partitioned and each partition has a replica of the model. This is preferred for those models that they need all fields of an instance to perform the computation (e.g. LDA, MF).</a:t>
            </a:r>
            <a:endParaRPr sz="1100">
              <a:solidFill>
                <a:srgbClr val="292929"/>
              </a:solidFill>
              <a:latin typeface="Open Sans"/>
              <a:ea typeface="Open Sans"/>
              <a:cs typeface="Open Sans"/>
              <a:sym typeface="Open Sans"/>
            </a:endParaRPr>
          </a:p>
          <a:p>
            <a:pPr indent="0" lvl="0" marL="0" rtl="0" algn="l">
              <a:lnSpc>
                <a:spcPct val="218181"/>
              </a:lnSpc>
              <a:spcBef>
                <a:spcPts val="3200"/>
              </a:spcBef>
              <a:spcAft>
                <a:spcPts val="0"/>
              </a:spcAft>
              <a:buNone/>
            </a:pPr>
            <a:r>
              <a:rPr lang="en" sz="1100">
                <a:solidFill>
                  <a:srgbClr val="292929"/>
                </a:solidFill>
                <a:latin typeface="Open Sans"/>
                <a:ea typeface="Open Sans"/>
                <a:cs typeface="Open Sans"/>
                <a:sym typeface="Open Sans"/>
              </a:rPr>
              <a:t>• A third option is to parallelise the </a:t>
            </a:r>
            <a:r>
              <a:rPr b="1" lang="en" sz="1100">
                <a:solidFill>
                  <a:srgbClr val="292929"/>
                </a:solidFill>
                <a:latin typeface="Open Sans"/>
                <a:ea typeface="Open Sans"/>
                <a:cs typeface="Open Sans"/>
                <a:sym typeface="Open Sans"/>
              </a:rPr>
              <a:t>model</a:t>
            </a:r>
            <a:r>
              <a:rPr lang="en" sz="1100">
                <a:solidFill>
                  <a:srgbClr val="292929"/>
                </a:solidFill>
                <a:latin typeface="Open Sans"/>
                <a:ea typeface="Open Sans"/>
                <a:cs typeface="Open Sans"/>
                <a:sym typeface="Open Sans"/>
              </a:rPr>
              <a:t> itself i.e. the model is partitioned and each partition is responsible for the updates of a portion of parameters. It is ideal for Linear models, such as LR, SVM.</a:t>
            </a:r>
            <a:endParaRPr sz="1100">
              <a:solidFill>
                <a:srgbClr val="292929"/>
              </a:solidFill>
              <a:latin typeface="Open Sans"/>
              <a:ea typeface="Open Sans"/>
              <a:cs typeface="Open Sans"/>
              <a:sym typeface="Open Sans"/>
            </a:endParaRPr>
          </a:p>
          <a:p>
            <a:pPr indent="0" lvl="0" marL="0" rtl="0" algn="l">
              <a:lnSpc>
                <a:spcPct val="218181"/>
              </a:lnSpc>
              <a:spcBef>
                <a:spcPts val="3200"/>
              </a:spcBef>
              <a:spcAft>
                <a:spcPts val="0"/>
              </a:spcAft>
              <a:buNone/>
            </a:pPr>
            <a:r>
              <a:rPr lang="en" sz="1100">
                <a:solidFill>
                  <a:srgbClr val="292929"/>
                </a:solidFill>
                <a:latin typeface="Open Sans"/>
                <a:ea typeface="Open Sans"/>
                <a:cs typeface="Open Sans"/>
                <a:sym typeface="Open Sans"/>
              </a:rPr>
              <a:t>• Finally, a </a:t>
            </a:r>
            <a:r>
              <a:rPr b="1" lang="en" sz="1100">
                <a:solidFill>
                  <a:srgbClr val="292929"/>
                </a:solidFill>
                <a:latin typeface="Open Sans"/>
                <a:ea typeface="Open Sans"/>
                <a:cs typeface="Open Sans"/>
                <a:sym typeface="Open Sans"/>
              </a:rPr>
              <a:t>hybrid</a:t>
            </a:r>
            <a:r>
              <a:rPr lang="en" sz="1100">
                <a:solidFill>
                  <a:srgbClr val="292929"/>
                </a:solidFill>
                <a:latin typeface="Open Sans"/>
                <a:ea typeface="Open Sans"/>
                <a:cs typeface="Open Sans"/>
                <a:sym typeface="Open Sans"/>
              </a:rPr>
              <a:t> approach can be used, combining one or more options.</a:t>
            </a:r>
            <a:endParaRPr sz="1100">
              <a:solidFill>
                <a:srgbClr val="292929"/>
              </a:solidFill>
              <a:latin typeface="Open Sans"/>
              <a:ea typeface="Open Sans"/>
              <a:cs typeface="Open Sans"/>
              <a:sym typeface="Open Sans"/>
            </a:endParaRPr>
          </a:p>
          <a:p>
            <a:pPr indent="0" lvl="0" marL="0" rtl="0" algn="l">
              <a:spcBef>
                <a:spcPts val="600"/>
              </a:spcBef>
              <a:spcAft>
                <a:spcPts val="0"/>
              </a:spcAft>
              <a:buNone/>
            </a:pPr>
            <a:r>
              <a:t/>
            </a:r>
            <a:endParaRPr sz="800">
              <a:latin typeface="Open Sans"/>
              <a:ea typeface="Open Sans"/>
              <a:cs typeface="Open Sans"/>
              <a:sym typeface="Open Sans"/>
            </a:endParaRPr>
          </a:p>
        </p:txBody>
      </p:sp>
      <p:sp>
        <p:nvSpPr>
          <p:cNvPr id="465" name="Google Shape;465;p28"/>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469" name="Shape 469"/>
        <p:cNvGrpSpPr/>
        <p:nvPr/>
      </p:nvGrpSpPr>
      <p:grpSpPr>
        <a:xfrm>
          <a:off x="0" y="0"/>
          <a:ext cx="0" cy="0"/>
          <a:chOff x="0" y="0"/>
          <a:chExt cx="0" cy="0"/>
        </a:xfrm>
      </p:grpSpPr>
      <p:sp>
        <p:nvSpPr>
          <p:cNvPr id="470" name="Google Shape;470;p29"/>
          <p:cNvSpPr txBox="1"/>
          <p:nvPr>
            <p:ph type="title"/>
          </p:nvPr>
        </p:nvSpPr>
        <p:spPr>
          <a:xfrm>
            <a:off x="2373500" y="219425"/>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000000"/>
                </a:solidFill>
                <a:latin typeface="Neuton"/>
                <a:ea typeface="Neuton"/>
                <a:cs typeface="Neuton"/>
                <a:sym typeface="Neuton"/>
              </a:rPr>
              <a:t>Candidate Model Evaluation</a:t>
            </a:r>
            <a:endParaRPr sz="2600">
              <a:solidFill>
                <a:srgbClr val="000000"/>
              </a:solidFill>
              <a:latin typeface="Neuton"/>
              <a:ea typeface="Neuton"/>
              <a:cs typeface="Neuton"/>
              <a:sym typeface="Neuton"/>
            </a:endParaRPr>
          </a:p>
        </p:txBody>
      </p:sp>
      <p:sp>
        <p:nvSpPr>
          <p:cNvPr id="471" name="Google Shape;471;p29"/>
          <p:cNvSpPr txBox="1"/>
          <p:nvPr>
            <p:ph idx="1" type="body"/>
          </p:nvPr>
        </p:nvSpPr>
        <p:spPr>
          <a:xfrm>
            <a:off x="181800" y="971625"/>
            <a:ext cx="8787900" cy="4044900"/>
          </a:xfrm>
          <a:prstGeom prst="rect">
            <a:avLst/>
          </a:prstGeom>
        </p:spPr>
        <p:txBody>
          <a:bodyPr anchorCtr="0" anchor="t" bIns="91425" lIns="91425" spcFirstLastPara="1" rIns="91425" wrap="square" tIns="91425">
            <a:noAutofit/>
          </a:bodyPr>
          <a:lstStyle/>
          <a:p>
            <a:pPr indent="0" lvl="0" marL="0" rtl="0" algn="l">
              <a:lnSpc>
                <a:spcPct val="117391"/>
              </a:lnSpc>
              <a:spcBef>
                <a:spcPts val="2900"/>
              </a:spcBef>
              <a:spcAft>
                <a:spcPts val="0"/>
              </a:spcAft>
              <a:buNone/>
            </a:pPr>
            <a:r>
              <a:rPr i="1" lang="en" sz="1600">
                <a:solidFill>
                  <a:srgbClr val="292929"/>
                </a:solidFill>
                <a:latin typeface="Georgia"/>
                <a:ea typeface="Georgia"/>
                <a:cs typeface="Georgia"/>
                <a:sym typeface="Georgia"/>
              </a:rPr>
              <a:t>Assess the performance of the model using the test subset of data to understand how accurate the prediction is.</a:t>
            </a:r>
            <a:endParaRPr sz="2250">
              <a:solidFill>
                <a:srgbClr val="292929"/>
              </a:solidFill>
              <a:latin typeface="Arial"/>
              <a:ea typeface="Arial"/>
              <a:cs typeface="Arial"/>
              <a:sym typeface="Arial"/>
            </a:endParaRPr>
          </a:p>
          <a:p>
            <a:pPr indent="0" lvl="0" marL="0" rtl="0" algn="l">
              <a:lnSpc>
                <a:spcPct val="115000"/>
              </a:lnSpc>
              <a:spcBef>
                <a:spcPts val="0"/>
              </a:spcBef>
              <a:spcAft>
                <a:spcPts val="0"/>
              </a:spcAft>
              <a:buNone/>
            </a:pPr>
            <a:r>
              <a:t/>
            </a:r>
            <a:endParaRPr sz="1300">
              <a:solidFill>
                <a:srgbClr val="424242"/>
              </a:solidFill>
              <a:latin typeface="Nunito"/>
              <a:ea typeface="Nunito"/>
              <a:cs typeface="Nunito"/>
              <a:sym typeface="Nunito"/>
            </a:endParaRPr>
          </a:p>
          <a:p>
            <a:pPr indent="0" lvl="0" marL="0" rtl="0" algn="l">
              <a:spcBef>
                <a:spcPts val="1600"/>
              </a:spcBef>
              <a:spcAft>
                <a:spcPts val="0"/>
              </a:spcAft>
              <a:buNone/>
            </a:pPr>
            <a:r>
              <a:t/>
            </a:r>
            <a:endParaRPr>
              <a:solidFill>
                <a:srgbClr val="000000"/>
              </a:solidFill>
            </a:endParaRPr>
          </a:p>
        </p:txBody>
      </p:sp>
      <p:sp>
        <p:nvSpPr>
          <p:cNvPr id="472" name="Google Shape;472;p29"/>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473" name="Google Shape;473;p29"/>
          <p:cNvPicPr preferRelativeResize="0"/>
          <p:nvPr/>
        </p:nvPicPr>
        <p:blipFill>
          <a:blip r:embed="rId3">
            <a:alphaModFix/>
          </a:blip>
          <a:stretch>
            <a:fillRect/>
          </a:stretch>
        </p:blipFill>
        <p:spPr>
          <a:xfrm>
            <a:off x="606575" y="2212750"/>
            <a:ext cx="6667500" cy="2628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43" name="Shape 343"/>
        <p:cNvGrpSpPr/>
        <p:nvPr/>
      </p:nvGrpSpPr>
      <p:grpSpPr>
        <a:xfrm>
          <a:off x="0" y="0"/>
          <a:ext cx="0" cy="0"/>
          <a:chOff x="0" y="0"/>
          <a:chExt cx="0" cy="0"/>
        </a:xfrm>
      </p:grpSpPr>
      <p:sp>
        <p:nvSpPr>
          <p:cNvPr id="344" name="Google Shape;344;p12"/>
          <p:cNvSpPr txBox="1"/>
          <p:nvPr>
            <p:ph type="title"/>
          </p:nvPr>
        </p:nvSpPr>
        <p:spPr>
          <a:xfrm>
            <a:off x="1434775" y="445250"/>
            <a:ext cx="5694000" cy="623700"/>
          </a:xfrm>
          <a:prstGeom prst="rect">
            <a:avLst/>
          </a:prstGeom>
        </p:spPr>
        <p:txBody>
          <a:bodyPr anchorCtr="0" anchor="b" bIns="91425" lIns="91425" spcFirstLastPara="1" rIns="91425" wrap="square" tIns="91425">
            <a:noAutofit/>
          </a:bodyPr>
          <a:lstStyle/>
          <a:p>
            <a:pPr indent="0" lvl="0" marL="0" rtl="0" algn="l">
              <a:lnSpc>
                <a:spcPct val="117391"/>
              </a:lnSpc>
              <a:spcBef>
                <a:spcPts val="2900"/>
              </a:spcBef>
              <a:spcAft>
                <a:spcPts val="0"/>
              </a:spcAft>
              <a:buNone/>
            </a:pPr>
            <a:r>
              <a:t/>
            </a:r>
            <a:endParaRPr sz="2250">
              <a:solidFill>
                <a:srgbClr val="292929"/>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
              <a:t>I     </a:t>
            </a:r>
            <a:r>
              <a:rPr b="1" lang="en">
                <a:solidFill>
                  <a:srgbClr val="000000"/>
                </a:solidFill>
              </a:rPr>
              <a:t>Introduction</a:t>
            </a:r>
            <a:endParaRPr b="1">
              <a:solidFill>
                <a:srgbClr val="000000"/>
              </a:solidFill>
            </a:endParaRPr>
          </a:p>
        </p:txBody>
      </p:sp>
      <p:sp>
        <p:nvSpPr>
          <p:cNvPr id="345" name="Google Shape;345;p12"/>
          <p:cNvSpPr txBox="1"/>
          <p:nvPr>
            <p:ph idx="1" type="body"/>
          </p:nvPr>
        </p:nvSpPr>
        <p:spPr>
          <a:xfrm>
            <a:off x="216150" y="1131825"/>
            <a:ext cx="8376000" cy="3833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1600">
              <a:solidFill>
                <a:srgbClr val="000000"/>
              </a:solidFill>
              <a:highlight>
                <a:srgbClr val="FFFFFF"/>
              </a:highlight>
              <a:latin typeface="Georgia"/>
              <a:ea typeface="Georgia"/>
              <a:cs typeface="Georgia"/>
              <a:sym typeface="Georgia"/>
            </a:endParaRPr>
          </a:p>
          <a:p>
            <a:pPr indent="0" lvl="0" marL="0" rtl="0" algn="l">
              <a:spcBef>
                <a:spcPts val="600"/>
              </a:spcBef>
              <a:spcAft>
                <a:spcPts val="0"/>
              </a:spcAft>
              <a:buNone/>
            </a:pPr>
            <a:r>
              <a:t/>
            </a:r>
            <a:endParaRPr sz="1600">
              <a:solidFill>
                <a:srgbClr val="000000"/>
              </a:solidFill>
              <a:latin typeface="Georgia"/>
              <a:ea typeface="Georgia"/>
              <a:cs typeface="Georgia"/>
              <a:sym typeface="Georgia"/>
            </a:endParaRPr>
          </a:p>
          <a:p>
            <a:pPr indent="0" lvl="0" marL="0" rtl="0" algn="l">
              <a:spcBef>
                <a:spcPts val="600"/>
              </a:spcBef>
              <a:spcAft>
                <a:spcPts val="0"/>
              </a:spcAft>
              <a:buNone/>
            </a:pPr>
            <a:r>
              <a:t/>
            </a:r>
            <a:endParaRPr sz="1600">
              <a:solidFill>
                <a:srgbClr val="000000"/>
              </a:solidFill>
              <a:latin typeface="Georgia"/>
              <a:ea typeface="Georgia"/>
              <a:cs typeface="Georgia"/>
              <a:sym typeface="Georgia"/>
            </a:endParaRPr>
          </a:p>
          <a:p>
            <a:pPr indent="0" lvl="0" marL="0" rtl="0" algn="l">
              <a:spcBef>
                <a:spcPts val="600"/>
              </a:spcBef>
              <a:spcAft>
                <a:spcPts val="0"/>
              </a:spcAft>
              <a:buNone/>
            </a:pPr>
            <a:r>
              <a:rPr lang="en" sz="1700">
                <a:solidFill>
                  <a:srgbClr val="000000"/>
                </a:solidFill>
                <a:latin typeface="Neuton"/>
                <a:ea typeface="Neuton"/>
                <a:cs typeface="Neuton"/>
                <a:sym typeface="Neuton"/>
              </a:rPr>
              <a:t>As we have seen before in the famous Venn diagram of Steven </a:t>
            </a:r>
            <a:endParaRPr sz="1700">
              <a:solidFill>
                <a:srgbClr val="000000"/>
              </a:solidFill>
              <a:latin typeface="Neuton"/>
              <a:ea typeface="Neuton"/>
              <a:cs typeface="Neuton"/>
              <a:sym typeface="Neuton"/>
            </a:endParaRPr>
          </a:p>
          <a:p>
            <a:pPr indent="0" lvl="0" marL="0" rtl="0" algn="l">
              <a:spcBef>
                <a:spcPts val="600"/>
              </a:spcBef>
              <a:spcAft>
                <a:spcPts val="0"/>
              </a:spcAft>
              <a:buNone/>
            </a:pPr>
            <a:r>
              <a:rPr lang="en" sz="1700">
                <a:solidFill>
                  <a:srgbClr val="000000"/>
                </a:solidFill>
                <a:latin typeface="Neuton"/>
                <a:ea typeface="Neuton"/>
                <a:cs typeface="Neuton"/>
                <a:sym typeface="Neuton"/>
              </a:rPr>
              <a:t>Geringer, Data Science is the intersection of 3 disciplines: </a:t>
            </a:r>
            <a:endParaRPr sz="1700">
              <a:solidFill>
                <a:srgbClr val="000000"/>
              </a:solidFill>
              <a:latin typeface="Neuton"/>
              <a:ea typeface="Neuton"/>
              <a:cs typeface="Neuton"/>
              <a:sym typeface="Neuton"/>
            </a:endParaRPr>
          </a:p>
          <a:p>
            <a:pPr indent="0" lvl="0" marL="0" rtl="0" algn="l">
              <a:spcBef>
                <a:spcPts val="600"/>
              </a:spcBef>
              <a:spcAft>
                <a:spcPts val="0"/>
              </a:spcAft>
              <a:buNone/>
            </a:pPr>
            <a:r>
              <a:rPr lang="en" sz="1700">
                <a:solidFill>
                  <a:srgbClr val="000000"/>
                </a:solidFill>
                <a:latin typeface="Neuton"/>
                <a:ea typeface="Neuton"/>
                <a:cs typeface="Neuton"/>
                <a:sym typeface="Neuton"/>
              </a:rPr>
              <a:t>Computer Science, Mathematics/Statistics and a particular </a:t>
            </a:r>
            <a:endParaRPr sz="1700">
              <a:solidFill>
                <a:srgbClr val="000000"/>
              </a:solidFill>
              <a:latin typeface="Neuton"/>
              <a:ea typeface="Neuton"/>
              <a:cs typeface="Neuton"/>
              <a:sym typeface="Neuton"/>
            </a:endParaRPr>
          </a:p>
          <a:p>
            <a:pPr indent="0" lvl="0" marL="0" rtl="0" algn="l">
              <a:spcBef>
                <a:spcPts val="600"/>
              </a:spcBef>
              <a:spcAft>
                <a:spcPts val="0"/>
              </a:spcAft>
              <a:buNone/>
            </a:pPr>
            <a:r>
              <a:rPr lang="en" sz="1700">
                <a:solidFill>
                  <a:srgbClr val="000000"/>
                </a:solidFill>
                <a:latin typeface="Neuton"/>
                <a:ea typeface="Neuton"/>
                <a:cs typeface="Neuton"/>
                <a:sym typeface="Neuton"/>
              </a:rPr>
              <a:t>Domain knowledge.</a:t>
            </a:r>
            <a:endParaRPr sz="1500">
              <a:solidFill>
                <a:srgbClr val="000000"/>
              </a:solidFill>
              <a:latin typeface="Neuton"/>
              <a:ea typeface="Neuton"/>
              <a:cs typeface="Neuton"/>
              <a:sym typeface="Neuton"/>
            </a:endParaRPr>
          </a:p>
        </p:txBody>
      </p:sp>
      <p:sp>
        <p:nvSpPr>
          <p:cNvPr id="346" name="Google Shape;346;p12"/>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47" name="Google Shape;347;p12"/>
          <p:cNvPicPr preferRelativeResize="0"/>
          <p:nvPr/>
        </p:nvPicPr>
        <p:blipFill rotWithShape="1">
          <a:blip r:embed="rId3">
            <a:alphaModFix/>
          </a:blip>
          <a:srcRect b="9490" l="2040" r="-2039" t="-9490"/>
          <a:stretch/>
        </p:blipFill>
        <p:spPr>
          <a:xfrm>
            <a:off x="5892100" y="499087"/>
            <a:ext cx="2587075" cy="2228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477" name="Shape 477"/>
        <p:cNvGrpSpPr/>
        <p:nvPr/>
      </p:nvGrpSpPr>
      <p:grpSpPr>
        <a:xfrm>
          <a:off x="0" y="0"/>
          <a:ext cx="0" cy="0"/>
          <a:chOff x="0" y="0"/>
          <a:chExt cx="0" cy="0"/>
        </a:xfrm>
      </p:grpSpPr>
      <p:sp>
        <p:nvSpPr>
          <p:cNvPr id="478" name="Google Shape;478;p30"/>
          <p:cNvSpPr txBox="1"/>
          <p:nvPr>
            <p:ph type="title"/>
          </p:nvPr>
        </p:nvSpPr>
        <p:spPr>
          <a:xfrm>
            <a:off x="2373500" y="219425"/>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0"/>
          <p:cNvSpPr txBox="1"/>
          <p:nvPr>
            <p:ph idx="1" type="body"/>
          </p:nvPr>
        </p:nvSpPr>
        <p:spPr>
          <a:xfrm>
            <a:off x="181800" y="971625"/>
            <a:ext cx="8787900" cy="404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292929"/>
              </a:solidFill>
              <a:latin typeface="Neuton"/>
              <a:ea typeface="Neuton"/>
              <a:cs typeface="Neuton"/>
              <a:sym typeface="Neuton"/>
            </a:endParaRPr>
          </a:p>
          <a:p>
            <a:pPr indent="0" lvl="0" marL="0" rtl="0" algn="l">
              <a:spcBef>
                <a:spcPts val="0"/>
              </a:spcBef>
              <a:spcAft>
                <a:spcPts val="0"/>
              </a:spcAft>
              <a:buNone/>
            </a:pPr>
            <a:r>
              <a:t/>
            </a:r>
            <a:endParaRPr sz="1600">
              <a:solidFill>
                <a:srgbClr val="292929"/>
              </a:solidFill>
              <a:latin typeface="Neuton"/>
              <a:ea typeface="Neuton"/>
              <a:cs typeface="Neuton"/>
              <a:sym typeface="Neuton"/>
            </a:endParaRPr>
          </a:p>
          <a:p>
            <a:pPr indent="0" lvl="0" marL="0" rtl="0" algn="l">
              <a:spcBef>
                <a:spcPts val="0"/>
              </a:spcBef>
              <a:spcAft>
                <a:spcPts val="0"/>
              </a:spcAft>
              <a:buNone/>
            </a:pPr>
            <a:r>
              <a:t/>
            </a:r>
            <a:endParaRPr sz="1600">
              <a:solidFill>
                <a:srgbClr val="292929"/>
              </a:solidFill>
              <a:latin typeface="Neuton"/>
              <a:ea typeface="Neuton"/>
              <a:cs typeface="Neuton"/>
              <a:sym typeface="Neuton"/>
            </a:endParaRPr>
          </a:p>
          <a:p>
            <a:pPr indent="0" lvl="0" marL="0" rtl="0" algn="l">
              <a:spcBef>
                <a:spcPts val="0"/>
              </a:spcBef>
              <a:spcAft>
                <a:spcPts val="0"/>
              </a:spcAft>
              <a:buNone/>
            </a:pPr>
            <a:r>
              <a:t/>
            </a:r>
            <a:endParaRPr sz="1600">
              <a:solidFill>
                <a:srgbClr val="292929"/>
              </a:solidFill>
              <a:latin typeface="Neuton"/>
              <a:ea typeface="Neuton"/>
              <a:cs typeface="Neuton"/>
              <a:sym typeface="Neuton"/>
            </a:endParaRPr>
          </a:p>
          <a:p>
            <a:pPr indent="0" lvl="0" marL="0" rtl="0" algn="l">
              <a:spcBef>
                <a:spcPts val="0"/>
              </a:spcBef>
              <a:spcAft>
                <a:spcPts val="0"/>
              </a:spcAft>
              <a:buNone/>
            </a:pPr>
            <a:r>
              <a:rPr lang="en" sz="1600">
                <a:solidFill>
                  <a:srgbClr val="292929"/>
                </a:solidFill>
                <a:latin typeface="Neuton"/>
                <a:ea typeface="Neuton"/>
                <a:cs typeface="Neuton"/>
                <a:sym typeface="Neuton"/>
              </a:rPr>
              <a:t>This pipeline is also </a:t>
            </a:r>
            <a:r>
              <a:rPr b="1" lang="en" sz="1600">
                <a:solidFill>
                  <a:srgbClr val="292929"/>
                </a:solidFill>
                <a:latin typeface="Neuton"/>
                <a:ea typeface="Neuton"/>
                <a:cs typeface="Neuton"/>
                <a:sym typeface="Neuton"/>
              </a:rPr>
              <a:t>offline</a:t>
            </a:r>
            <a:r>
              <a:rPr lang="en" sz="1600">
                <a:solidFill>
                  <a:srgbClr val="292929"/>
                </a:solidFill>
                <a:latin typeface="Neuton"/>
                <a:ea typeface="Neuton"/>
                <a:cs typeface="Neuton"/>
                <a:sym typeface="Neuton"/>
              </a:rPr>
              <a:t>. The predictive performance of a model is evaluated by comparing predictions on the evaluation dataset with true values using a variety of metrics. </a:t>
            </a:r>
            <a:endParaRPr sz="1600">
              <a:solidFill>
                <a:srgbClr val="292929"/>
              </a:solidFill>
              <a:latin typeface="Neuton"/>
              <a:ea typeface="Neuton"/>
              <a:cs typeface="Neuton"/>
              <a:sym typeface="Neuton"/>
            </a:endParaRPr>
          </a:p>
          <a:p>
            <a:pPr indent="0" lvl="0" marL="0" rtl="0" algn="l">
              <a:spcBef>
                <a:spcPts val="0"/>
              </a:spcBef>
              <a:spcAft>
                <a:spcPts val="0"/>
              </a:spcAft>
              <a:buNone/>
            </a:pPr>
            <a:r>
              <a:rPr lang="en" sz="1600">
                <a:solidFill>
                  <a:srgbClr val="292929"/>
                </a:solidFill>
                <a:latin typeface="Neuton"/>
                <a:ea typeface="Neuton"/>
                <a:cs typeface="Neuton"/>
                <a:sym typeface="Neuton"/>
              </a:rPr>
              <a:t>The </a:t>
            </a:r>
            <a:r>
              <a:rPr b="1" lang="en" sz="1600">
                <a:solidFill>
                  <a:srgbClr val="292929"/>
                </a:solidFill>
                <a:latin typeface="Neuton"/>
                <a:ea typeface="Neuton"/>
                <a:cs typeface="Neuton"/>
                <a:sym typeface="Neuton"/>
              </a:rPr>
              <a:t>“best” model</a:t>
            </a:r>
            <a:r>
              <a:rPr lang="en" sz="1600">
                <a:solidFill>
                  <a:srgbClr val="292929"/>
                </a:solidFill>
                <a:latin typeface="Neuton"/>
                <a:ea typeface="Neuton"/>
                <a:cs typeface="Neuton"/>
                <a:sym typeface="Neuton"/>
              </a:rPr>
              <a:t> on the evaluation subset is selected to make predictions on future/new instances. </a:t>
            </a:r>
            <a:endParaRPr sz="1600">
              <a:solidFill>
                <a:srgbClr val="292929"/>
              </a:solidFill>
              <a:latin typeface="Neuton"/>
              <a:ea typeface="Neuton"/>
              <a:cs typeface="Neuton"/>
              <a:sym typeface="Neuton"/>
            </a:endParaRPr>
          </a:p>
          <a:p>
            <a:pPr indent="0" lvl="0" marL="0" rtl="0" algn="l">
              <a:spcBef>
                <a:spcPts val="0"/>
              </a:spcBef>
              <a:spcAft>
                <a:spcPts val="0"/>
              </a:spcAft>
              <a:buNone/>
            </a:pPr>
            <a:r>
              <a:rPr lang="en" sz="1600">
                <a:solidFill>
                  <a:srgbClr val="292929"/>
                </a:solidFill>
                <a:latin typeface="Neuton"/>
                <a:ea typeface="Neuton"/>
                <a:cs typeface="Neuton"/>
                <a:sym typeface="Neuton"/>
              </a:rPr>
              <a:t>A library of several evaluators is designed to provide a model’s accuracy metrics (e.g. ROC curve, PR curve), which are also saved against the model in the data store.</a:t>
            </a:r>
            <a:endParaRPr sz="1600">
              <a:solidFill>
                <a:srgbClr val="292929"/>
              </a:solidFill>
              <a:latin typeface="Neuton"/>
              <a:ea typeface="Neuton"/>
              <a:cs typeface="Neuton"/>
              <a:sym typeface="Neuton"/>
            </a:endParaRPr>
          </a:p>
          <a:p>
            <a:pPr indent="0" lvl="0" marL="0" rtl="0" algn="l">
              <a:spcBef>
                <a:spcPts val="0"/>
              </a:spcBef>
              <a:spcAft>
                <a:spcPts val="0"/>
              </a:spcAft>
              <a:buNone/>
            </a:pPr>
            <a:r>
              <a:rPr lang="en" sz="1600">
                <a:solidFill>
                  <a:srgbClr val="292929"/>
                </a:solidFill>
                <a:latin typeface="Neuton"/>
                <a:ea typeface="Neuton"/>
                <a:cs typeface="Neuton"/>
                <a:sym typeface="Neuton"/>
              </a:rPr>
              <a:t> Again, same patterns are applicable here to allow flexibility on combining and switching between evaluators.</a:t>
            </a:r>
            <a:endParaRPr>
              <a:solidFill>
                <a:srgbClr val="000000"/>
              </a:solidFill>
              <a:latin typeface="Neuton"/>
              <a:ea typeface="Neuton"/>
              <a:cs typeface="Neuton"/>
              <a:sym typeface="Neuton"/>
            </a:endParaRPr>
          </a:p>
          <a:p>
            <a:pPr indent="0" lvl="0" marL="0" rtl="0" algn="l">
              <a:spcBef>
                <a:spcPts val="600"/>
              </a:spcBef>
              <a:spcAft>
                <a:spcPts val="0"/>
              </a:spcAft>
              <a:buNone/>
            </a:pPr>
            <a:r>
              <a:t/>
            </a:r>
            <a:endParaRPr>
              <a:latin typeface="Neuton"/>
              <a:ea typeface="Neuton"/>
              <a:cs typeface="Neuton"/>
              <a:sym typeface="Neuton"/>
            </a:endParaRPr>
          </a:p>
        </p:txBody>
      </p:sp>
      <p:sp>
        <p:nvSpPr>
          <p:cNvPr id="480" name="Google Shape;480;p30"/>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484" name="Shape 484"/>
        <p:cNvGrpSpPr/>
        <p:nvPr/>
      </p:nvGrpSpPr>
      <p:grpSpPr>
        <a:xfrm>
          <a:off x="0" y="0"/>
          <a:ext cx="0" cy="0"/>
          <a:chOff x="0" y="0"/>
          <a:chExt cx="0" cy="0"/>
        </a:xfrm>
      </p:grpSpPr>
      <p:sp>
        <p:nvSpPr>
          <p:cNvPr id="485" name="Google Shape;485;p31"/>
          <p:cNvSpPr txBox="1"/>
          <p:nvPr>
            <p:ph type="title"/>
          </p:nvPr>
        </p:nvSpPr>
        <p:spPr>
          <a:xfrm>
            <a:off x="2373500" y="219425"/>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solidFill>
                  <a:srgbClr val="000000"/>
                </a:solidFill>
                <a:latin typeface="Open Sans"/>
                <a:ea typeface="Open Sans"/>
                <a:cs typeface="Open Sans"/>
                <a:sym typeface="Open Sans"/>
              </a:rPr>
              <a:t>Model Development</a:t>
            </a:r>
            <a:endParaRPr sz="2800">
              <a:solidFill>
                <a:srgbClr val="000000"/>
              </a:solidFill>
              <a:latin typeface="Open Sans"/>
              <a:ea typeface="Open Sans"/>
              <a:cs typeface="Open Sans"/>
              <a:sym typeface="Open Sans"/>
            </a:endParaRPr>
          </a:p>
        </p:txBody>
      </p:sp>
      <p:sp>
        <p:nvSpPr>
          <p:cNvPr id="486" name="Google Shape;486;p31"/>
          <p:cNvSpPr txBox="1"/>
          <p:nvPr>
            <p:ph idx="1" type="body"/>
          </p:nvPr>
        </p:nvSpPr>
        <p:spPr>
          <a:xfrm>
            <a:off x="181800" y="971625"/>
            <a:ext cx="8787900" cy="404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500">
                <a:solidFill>
                  <a:srgbClr val="292929"/>
                </a:solidFill>
                <a:latin typeface="Open Sans"/>
                <a:ea typeface="Open Sans"/>
                <a:cs typeface="Open Sans"/>
                <a:sym typeface="Open Sans"/>
              </a:rPr>
              <a:t>Once the chosen model is produced, it is typically deployed and embedded in decision-making frameworks.</a:t>
            </a:r>
            <a:endParaRPr sz="1500">
              <a:solidFill>
                <a:srgbClr val="292929"/>
              </a:solidFill>
              <a:latin typeface="Open Sans"/>
              <a:ea typeface="Open Sans"/>
              <a:cs typeface="Open Sans"/>
              <a:sym typeface="Open Sans"/>
            </a:endParaRPr>
          </a:p>
          <a:p>
            <a:pPr indent="0" lvl="0" marL="0" rtl="0" algn="l">
              <a:spcBef>
                <a:spcPts val="600"/>
              </a:spcBef>
              <a:spcAft>
                <a:spcPts val="0"/>
              </a:spcAft>
              <a:buNone/>
            </a:pPr>
            <a:r>
              <a:t/>
            </a:r>
            <a:endParaRPr i="1" sz="1600">
              <a:solidFill>
                <a:srgbClr val="292929"/>
              </a:solidFill>
              <a:latin typeface="Georgia"/>
              <a:ea typeface="Georgia"/>
              <a:cs typeface="Georgia"/>
              <a:sym typeface="Georgia"/>
            </a:endParaRPr>
          </a:p>
          <a:p>
            <a:pPr indent="0" lvl="0" marL="0" rtl="0" algn="l">
              <a:spcBef>
                <a:spcPts val="60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60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60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60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60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60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60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60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600"/>
              </a:spcBef>
              <a:spcAft>
                <a:spcPts val="0"/>
              </a:spcAft>
              <a:buNone/>
            </a:pPr>
            <a:r>
              <a:rPr lang="en" sz="1600">
                <a:solidFill>
                  <a:srgbClr val="292929"/>
                </a:solidFill>
                <a:latin typeface="Open Sans"/>
                <a:ea typeface="Open Sans"/>
                <a:cs typeface="Open Sans"/>
                <a:sym typeface="Open Sans"/>
              </a:rPr>
              <a:t>Model deployment is not the end; it is just the beginning!</a:t>
            </a:r>
            <a:endParaRPr i="1" sz="1600">
              <a:solidFill>
                <a:srgbClr val="292929"/>
              </a:solidFill>
              <a:latin typeface="Open Sans"/>
              <a:ea typeface="Open Sans"/>
              <a:cs typeface="Open Sans"/>
              <a:sym typeface="Open Sans"/>
            </a:endParaRPr>
          </a:p>
        </p:txBody>
      </p:sp>
      <p:sp>
        <p:nvSpPr>
          <p:cNvPr id="487" name="Google Shape;487;p31"/>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488" name="Google Shape;488;p31"/>
          <p:cNvPicPr preferRelativeResize="0"/>
          <p:nvPr/>
        </p:nvPicPr>
        <p:blipFill>
          <a:blip r:embed="rId3">
            <a:alphaModFix/>
          </a:blip>
          <a:stretch>
            <a:fillRect/>
          </a:stretch>
        </p:blipFill>
        <p:spPr>
          <a:xfrm>
            <a:off x="779025" y="1734125"/>
            <a:ext cx="6667500" cy="2628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492" name="Shape 492"/>
        <p:cNvGrpSpPr/>
        <p:nvPr/>
      </p:nvGrpSpPr>
      <p:grpSpPr>
        <a:xfrm>
          <a:off x="0" y="0"/>
          <a:ext cx="0" cy="0"/>
          <a:chOff x="0" y="0"/>
          <a:chExt cx="0" cy="0"/>
        </a:xfrm>
      </p:grpSpPr>
      <p:sp>
        <p:nvSpPr>
          <p:cNvPr id="493" name="Google Shape;493;p32"/>
          <p:cNvSpPr txBox="1"/>
          <p:nvPr>
            <p:ph type="title"/>
          </p:nvPr>
        </p:nvSpPr>
        <p:spPr>
          <a:xfrm>
            <a:off x="2565100" y="219425"/>
            <a:ext cx="47526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2"/>
          <p:cNvSpPr txBox="1"/>
          <p:nvPr>
            <p:ph idx="1" type="body"/>
          </p:nvPr>
        </p:nvSpPr>
        <p:spPr>
          <a:xfrm>
            <a:off x="433175" y="850925"/>
            <a:ext cx="8536500" cy="4165500"/>
          </a:xfrm>
          <a:prstGeom prst="rect">
            <a:avLst/>
          </a:prstGeom>
        </p:spPr>
        <p:txBody>
          <a:bodyPr anchorCtr="0" anchor="t" bIns="91425" lIns="91425" spcFirstLastPara="1" rIns="91425" wrap="square" tIns="91425">
            <a:noAutofit/>
          </a:bodyPr>
          <a:lstStyle/>
          <a:p>
            <a:pPr indent="0" lvl="0" marL="0" rtl="0" algn="l">
              <a:lnSpc>
                <a:spcPct val="218181"/>
              </a:lnSpc>
              <a:spcBef>
                <a:spcPts val="3200"/>
              </a:spcBef>
              <a:spcAft>
                <a:spcPts val="0"/>
              </a:spcAft>
              <a:buNone/>
            </a:pPr>
            <a:r>
              <a:rPr lang="en" sz="1300">
                <a:solidFill>
                  <a:srgbClr val="000000"/>
                </a:solidFill>
                <a:latin typeface="Open Sans"/>
                <a:ea typeface="Open Sans"/>
                <a:cs typeface="Open Sans"/>
                <a:sym typeface="Open Sans"/>
              </a:rPr>
              <a:t>The best model selected is deployed for offline (asynchronous) and online (synchronous) predictions. </a:t>
            </a:r>
            <a:r>
              <a:rPr b="1" lang="en" sz="1300">
                <a:solidFill>
                  <a:srgbClr val="000000"/>
                </a:solidFill>
                <a:latin typeface="Open Sans"/>
                <a:ea typeface="Open Sans"/>
                <a:cs typeface="Open Sans"/>
                <a:sym typeface="Open Sans"/>
              </a:rPr>
              <a:t>More than one</a:t>
            </a:r>
            <a:r>
              <a:rPr lang="en" sz="1300">
                <a:solidFill>
                  <a:srgbClr val="000000"/>
                </a:solidFill>
                <a:latin typeface="Open Sans"/>
                <a:ea typeface="Open Sans"/>
                <a:cs typeface="Open Sans"/>
                <a:sym typeface="Open Sans"/>
              </a:rPr>
              <a:t> models can be deployed at any time to enable safe transition between old and new models — i.e. when deploying a new model, the services need to keep serving prediction requests. </a:t>
            </a:r>
            <a:endParaRPr sz="1300">
              <a:solidFill>
                <a:srgbClr val="000000"/>
              </a:solidFill>
              <a:latin typeface="Open Sans"/>
              <a:ea typeface="Open Sans"/>
              <a:cs typeface="Open Sans"/>
              <a:sym typeface="Open Sans"/>
            </a:endParaRPr>
          </a:p>
          <a:p>
            <a:pPr indent="0" lvl="0" marL="0" rtl="0" algn="l">
              <a:lnSpc>
                <a:spcPct val="218181"/>
              </a:lnSpc>
              <a:spcBef>
                <a:spcPts val="3200"/>
              </a:spcBef>
              <a:spcAft>
                <a:spcPts val="0"/>
              </a:spcAft>
              <a:buNone/>
            </a:pPr>
            <a:r>
              <a:rPr lang="en" sz="1300">
                <a:solidFill>
                  <a:srgbClr val="000000"/>
                </a:solidFill>
                <a:latin typeface="Open Sans"/>
                <a:ea typeface="Open Sans"/>
                <a:cs typeface="Open Sans"/>
                <a:sym typeface="Open Sans"/>
              </a:rPr>
              <a:t>Traditionally, a challenge in deployment has been that the </a:t>
            </a:r>
            <a:r>
              <a:rPr b="1" lang="en" sz="1300">
                <a:solidFill>
                  <a:srgbClr val="000000"/>
                </a:solidFill>
                <a:latin typeface="Open Sans"/>
                <a:ea typeface="Open Sans"/>
                <a:cs typeface="Open Sans"/>
                <a:sym typeface="Open Sans"/>
              </a:rPr>
              <a:t>programming languages</a:t>
            </a:r>
            <a:r>
              <a:rPr lang="en" sz="1300">
                <a:solidFill>
                  <a:srgbClr val="000000"/>
                </a:solidFill>
                <a:latin typeface="Open Sans"/>
                <a:ea typeface="Open Sans"/>
                <a:cs typeface="Open Sans"/>
                <a:sym typeface="Open Sans"/>
              </a:rPr>
              <a:t> needed to operationalise models have been different from those that have been used to develop them. </a:t>
            </a:r>
            <a:r>
              <a:rPr b="1" lang="en" sz="1300">
                <a:solidFill>
                  <a:srgbClr val="000000"/>
                </a:solidFill>
                <a:latin typeface="Open Sans"/>
                <a:ea typeface="Open Sans"/>
                <a:cs typeface="Open Sans"/>
                <a:sym typeface="Open Sans"/>
              </a:rPr>
              <a:t>Porting</a:t>
            </a:r>
            <a:r>
              <a:rPr lang="en" sz="1300">
                <a:solidFill>
                  <a:srgbClr val="000000"/>
                </a:solidFill>
                <a:latin typeface="Open Sans"/>
                <a:ea typeface="Open Sans"/>
                <a:cs typeface="Open Sans"/>
                <a:sym typeface="Open Sans"/>
              </a:rPr>
              <a:t> a Python or R model into a production language like C++, C# or Java is challenging, and often results in reduced performance (speed &amp; accuracy) of the original model. There are a few ways to address this issue. In no particular order:</a:t>
            </a:r>
            <a:endParaRPr sz="1300">
              <a:solidFill>
                <a:srgbClr val="000000"/>
              </a:solidFill>
              <a:latin typeface="Open Sans"/>
              <a:ea typeface="Open Sans"/>
              <a:cs typeface="Open Sans"/>
              <a:sym typeface="Open Sans"/>
            </a:endParaRPr>
          </a:p>
          <a:p>
            <a:pPr indent="0" lvl="0" marL="0" rtl="0" algn="l">
              <a:spcBef>
                <a:spcPts val="600"/>
              </a:spcBef>
              <a:spcAft>
                <a:spcPts val="0"/>
              </a:spcAft>
              <a:buNone/>
            </a:pPr>
            <a:r>
              <a:t/>
            </a:r>
            <a:endParaRPr/>
          </a:p>
        </p:txBody>
      </p:sp>
      <p:sp>
        <p:nvSpPr>
          <p:cNvPr id="495" name="Google Shape;495;p32"/>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499" name="Shape 499"/>
        <p:cNvGrpSpPr/>
        <p:nvPr/>
      </p:nvGrpSpPr>
      <p:grpSpPr>
        <a:xfrm>
          <a:off x="0" y="0"/>
          <a:ext cx="0" cy="0"/>
          <a:chOff x="0" y="0"/>
          <a:chExt cx="0" cy="0"/>
        </a:xfrm>
      </p:grpSpPr>
      <p:sp>
        <p:nvSpPr>
          <p:cNvPr id="500" name="Google Shape;500;p33"/>
          <p:cNvSpPr txBox="1"/>
          <p:nvPr>
            <p:ph type="title"/>
          </p:nvPr>
        </p:nvSpPr>
        <p:spPr>
          <a:xfrm>
            <a:off x="2373500" y="219425"/>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3"/>
          <p:cNvSpPr txBox="1"/>
          <p:nvPr>
            <p:ph idx="1" type="body"/>
          </p:nvPr>
        </p:nvSpPr>
        <p:spPr>
          <a:xfrm>
            <a:off x="181800" y="971625"/>
            <a:ext cx="8787900" cy="404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292929"/>
                </a:solidFill>
                <a:latin typeface="Open Sans"/>
                <a:ea typeface="Open Sans"/>
                <a:cs typeface="Open Sans"/>
                <a:sym typeface="Open Sans"/>
              </a:rPr>
              <a:t>                               Rewrite the code in the new language [i.e. translate from Python to CSharp]</a:t>
            </a:r>
            <a:endParaRPr>
              <a:solidFill>
                <a:srgbClr val="292929"/>
              </a:solidFill>
              <a:latin typeface="Open Sans"/>
              <a:ea typeface="Open Sans"/>
              <a:cs typeface="Open Sans"/>
              <a:sym typeface="Open Sans"/>
            </a:endParaRPr>
          </a:p>
          <a:p>
            <a:pPr indent="0" lvl="0" marL="0" rtl="0" algn="l">
              <a:lnSpc>
                <a:spcPct val="115000"/>
              </a:lnSpc>
              <a:spcBef>
                <a:spcPts val="1600"/>
              </a:spcBef>
              <a:spcAft>
                <a:spcPts val="0"/>
              </a:spcAft>
              <a:buNone/>
            </a:pPr>
            <a:r>
              <a:rPr lang="en">
                <a:solidFill>
                  <a:srgbClr val="292929"/>
                </a:solidFill>
                <a:latin typeface="Open Sans"/>
                <a:ea typeface="Open Sans"/>
                <a:cs typeface="Open Sans"/>
                <a:sym typeface="Open Sans"/>
              </a:rPr>
              <a:t>                             • Create custom DSL (Domain Specific Language) to describe the model</a:t>
            </a:r>
            <a:endParaRPr>
              <a:solidFill>
                <a:srgbClr val="292929"/>
              </a:solidFill>
              <a:latin typeface="Open Sans"/>
              <a:ea typeface="Open Sans"/>
              <a:cs typeface="Open Sans"/>
              <a:sym typeface="Open Sans"/>
            </a:endParaRPr>
          </a:p>
          <a:p>
            <a:pPr indent="0" lvl="0" marL="0" rtl="0" algn="l">
              <a:lnSpc>
                <a:spcPct val="115000"/>
              </a:lnSpc>
              <a:spcBef>
                <a:spcPts val="1600"/>
              </a:spcBef>
              <a:spcAft>
                <a:spcPts val="0"/>
              </a:spcAft>
              <a:buNone/>
            </a:pPr>
            <a:r>
              <a:rPr lang="en">
                <a:solidFill>
                  <a:srgbClr val="292929"/>
                </a:solidFill>
                <a:latin typeface="Open Sans"/>
                <a:ea typeface="Open Sans"/>
                <a:cs typeface="Open Sans"/>
                <a:sym typeface="Open Sans"/>
              </a:rPr>
              <a:t>                             • Microservice (accessed through a RESTful API)</a:t>
            </a:r>
            <a:endParaRPr>
              <a:solidFill>
                <a:srgbClr val="292929"/>
              </a:solidFill>
              <a:latin typeface="Open Sans"/>
              <a:ea typeface="Open Sans"/>
              <a:cs typeface="Open Sans"/>
              <a:sym typeface="Open Sans"/>
            </a:endParaRPr>
          </a:p>
          <a:p>
            <a:pPr indent="0" lvl="0" marL="0" rtl="0" algn="l">
              <a:lnSpc>
                <a:spcPct val="115000"/>
              </a:lnSpc>
              <a:spcBef>
                <a:spcPts val="1600"/>
              </a:spcBef>
              <a:spcAft>
                <a:spcPts val="0"/>
              </a:spcAft>
              <a:buNone/>
            </a:pPr>
            <a:r>
              <a:rPr lang="en">
                <a:solidFill>
                  <a:srgbClr val="292929"/>
                </a:solidFill>
                <a:latin typeface="Open Sans"/>
                <a:ea typeface="Open Sans"/>
                <a:cs typeface="Open Sans"/>
                <a:sym typeface="Open Sans"/>
              </a:rPr>
              <a:t>                             </a:t>
            </a:r>
            <a:r>
              <a:rPr lang="en">
                <a:solidFill>
                  <a:srgbClr val="292929"/>
                </a:solidFill>
                <a:latin typeface="Open Sans"/>
                <a:ea typeface="Open Sans"/>
                <a:cs typeface="Open Sans"/>
                <a:sym typeface="Open Sans"/>
              </a:rPr>
              <a:t>•</a:t>
            </a:r>
            <a:r>
              <a:rPr lang="en">
                <a:solidFill>
                  <a:srgbClr val="292929"/>
                </a:solidFill>
                <a:latin typeface="Open Sans"/>
                <a:ea typeface="Open Sans"/>
                <a:cs typeface="Open Sans"/>
                <a:sym typeface="Open Sans"/>
              </a:rPr>
              <a:t> API-first approach</a:t>
            </a:r>
            <a:endParaRPr>
              <a:solidFill>
                <a:srgbClr val="292929"/>
              </a:solidFill>
              <a:latin typeface="Open Sans"/>
              <a:ea typeface="Open Sans"/>
              <a:cs typeface="Open Sans"/>
              <a:sym typeface="Open Sans"/>
            </a:endParaRPr>
          </a:p>
          <a:p>
            <a:pPr indent="0" lvl="0" marL="0" rtl="0" algn="l">
              <a:lnSpc>
                <a:spcPct val="115000"/>
              </a:lnSpc>
              <a:spcBef>
                <a:spcPts val="1600"/>
              </a:spcBef>
              <a:spcAft>
                <a:spcPts val="0"/>
              </a:spcAft>
              <a:buNone/>
            </a:pPr>
            <a:r>
              <a:rPr lang="en">
                <a:solidFill>
                  <a:srgbClr val="292929"/>
                </a:solidFill>
                <a:latin typeface="Open Sans"/>
                <a:ea typeface="Open Sans"/>
                <a:cs typeface="Open Sans"/>
                <a:sym typeface="Open Sans"/>
              </a:rPr>
              <a:t>     • Containerisation</a:t>
            </a:r>
            <a:endParaRPr>
              <a:solidFill>
                <a:srgbClr val="292929"/>
              </a:solidFill>
              <a:latin typeface="Open Sans"/>
              <a:ea typeface="Open Sans"/>
              <a:cs typeface="Open Sans"/>
              <a:sym typeface="Open Sans"/>
            </a:endParaRPr>
          </a:p>
          <a:p>
            <a:pPr indent="0" lvl="0" marL="0" rtl="0" algn="l">
              <a:lnSpc>
                <a:spcPct val="115000"/>
              </a:lnSpc>
              <a:spcBef>
                <a:spcPts val="1600"/>
              </a:spcBef>
              <a:spcAft>
                <a:spcPts val="0"/>
              </a:spcAft>
              <a:buNone/>
            </a:pPr>
            <a:r>
              <a:rPr lang="en">
                <a:solidFill>
                  <a:srgbClr val="292929"/>
                </a:solidFill>
                <a:latin typeface="Open Sans"/>
                <a:ea typeface="Open Sans"/>
                <a:cs typeface="Open Sans"/>
                <a:sym typeface="Open Sans"/>
              </a:rPr>
              <a:t>• Serialise the model and load into a in-memory key-value store</a:t>
            </a:r>
            <a:endParaRPr sz="1100">
              <a:solidFill>
                <a:srgbClr val="424242"/>
              </a:solidFill>
              <a:latin typeface="Open Sans"/>
              <a:ea typeface="Open Sans"/>
              <a:cs typeface="Open Sans"/>
              <a:sym typeface="Open Sans"/>
            </a:endParaRPr>
          </a:p>
          <a:p>
            <a:pPr indent="0" lvl="0" marL="0" rtl="0" algn="l">
              <a:spcBef>
                <a:spcPts val="1600"/>
              </a:spcBef>
              <a:spcAft>
                <a:spcPts val="0"/>
              </a:spcAft>
              <a:buNone/>
            </a:pPr>
            <a:r>
              <a:t/>
            </a:r>
            <a:endParaRPr/>
          </a:p>
        </p:txBody>
      </p:sp>
      <p:sp>
        <p:nvSpPr>
          <p:cNvPr id="502" name="Google Shape;502;p33"/>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506" name="Shape 506"/>
        <p:cNvGrpSpPr/>
        <p:nvPr/>
      </p:nvGrpSpPr>
      <p:grpSpPr>
        <a:xfrm>
          <a:off x="0" y="0"/>
          <a:ext cx="0" cy="0"/>
          <a:chOff x="0" y="0"/>
          <a:chExt cx="0" cy="0"/>
        </a:xfrm>
      </p:grpSpPr>
      <p:sp>
        <p:nvSpPr>
          <p:cNvPr id="507" name="Google Shape;507;p34"/>
          <p:cNvSpPr txBox="1"/>
          <p:nvPr>
            <p:ph type="title"/>
          </p:nvPr>
        </p:nvSpPr>
        <p:spPr>
          <a:xfrm>
            <a:off x="3059925" y="48400"/>
            <a:ext cx="4282200" cy="4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4"/>
          <p:cNvSpPr txBox="1"/>
          <p:nvPr>
            <p:ph idx="1" type="body"/>
          </p:nvPr>
        </p:nvSpPr>
        <p:spPr>
          <a:xfrm>
            <a:off x="562250" y="191800"/>
            <a:ext cx="8407500" cy="4824900"/>
          </a:xfrm>
          <a:prstGeom prst="rect">
            <a:avLst/>
          </a:prstGeom>
        </p:spPr>
        <p:txBody>
          <a:bodyPr anchorCtr="0" anchor="t" bIns="91425" lIns="91425" spcFirstLastPara="1" rIns="91425" wrap="square" tIns="91425">
            <a:noAutofit/>
          </a:bodyPr>
          <a:lstStyle/>
          <a:p>
            <a:pPr indent="0" lvl="0" marL="0" rtl="0" algn="l">
              <a:lnSpc>
                <a:spcPct val="123529"/>
              </a:lnSpc>
              <a:spcBef>
                <a:spcPts val="2900"/>
              </a:spcBef>
              <a:spcAft>
                <a:spcPts val="0"/>
              </a:spcAft>
              <a:buNone/>
            </a:pPr>
            <a:r>
              <a:rPr lang="en" sz="1150">
                <a:solidFill>
                  <a:srgbClr val="000000"/>
                </a:solidFill>
                <a:latin typeface="Open Sans"/>
                <a:ea typeface="Open Sans"/>
                <a:cs typeface="Open Sans"/>
                <a:sym typeface="Open Sans"/>
              </a:rPr>
              <a:t>Offline</a:t>
            </a:r>
            <a:endParaRPr sz="1150">
              <a:solidFill>
                <a:srgbClr val="000000"/>
              </a:solidFill>
              <a:latin typeface="Open Sans"/>
              <a:ea typeface="Open Sans"/>
              <a:cs typeface="Open Sans"/>
              <a:sym typeface="Open Sans"/>
            </a:endParaRPr>
          </a:p>
          <a:p>
            <a:pPr indent="0" lvl="0" marL="0" rtl="0" algn="l">
              <a:lnSpc>
                <a:spcPct val="218181"/>
              </a:lnSpc>
              <a:spcBef>
                <a:spcPts val="1400"/>
              </a:spcBef>
              <a:spcAft>
                <a:spcPts val="0"/>
              </a:spcAft>
              <a:buNone/>
            </a:pPr>
            <a:r>
              <a:rPr lang="en" sz="1100">
                <a:solidFill>
                  <a:srgbClr val="000000"/>
                </a:solidFill>
                <a:latin typeface="Open Sans"/>
                <a:ea typeface="Open Sans"/>
                <a:cs typeface="Open Sans"/>
                <a:sym typeface="Open Sans"/>
              </a:rPr>
              <a:t>• In an offline mode, the prediction model can be deployed to a </a:t>
            </a:r>
            <a:r>
              <a:rPr b="1" lang="en" sz="1100">
                <a:solidFill>
                  <a:srgbClr val="000000"/>
                </a:solidFill>
                <a:latin typeface="Open Sans"/>
                <a:ea typeface="Open Sans"/>
                <a:cs typeface="Open Sans"/>
                <a:sym typeface="Open Sans"/>
              </a:rPr>
              <a:t>container</a:t>
            </a:r>
            <a:r>
              <a:rPr lang="en" sz="1100">
                <a:solidFill>
                  <a:srgbClr val="000000"/>
                </a:solidFill>
                <a:latin typeface="Open Sans"/>
                <a:ea typeface="Open Sans"/>
                <a:cs typeface="Open Sans"/>
                <a:sym typeface="Open Sans"/>
              </a:rPr>
              <a:t> and run as a microservice to create predictions on demand or on a periodic schedule.</a:t>
            </a:r>
            <a:endParaRPr sz="1100">
              <a:solidFill>
                <a:srgbClr val="000000"/>
              </a:solidFill>
              <a:latin typeface="Open Sans"/>
              <a:ea typeface="Open Sans"/>
              <a:cs typeface="Open Sans"/>
              <a:sym typeface="Open Sans"/>
            </a:endParaRPr>
          </a:p>
          <a:p>
            <a:pPr indent="0" lvl="0" marL="0" rtl="0" algn="l">
              <a:lnSpc>
                <a:spcPct val="218181"/>
              </a:lnSpc>
              <a:spcBef>
                <a:spcPts val="1400"/>
              </a:spcBef>
              <a:spcAft>
                <a:spcPts val="0"/>
              </a:spcAft>
              <a:buNone/>
            </a:pPr>
            <a:r>
              <a:rPr lang="en" sz="1100">
                <a:solidFill>
                  <a:srgbClr val="000000"/>
                </a:solidFill>
                <a:latin typeface="Open Sans"/>
                <a:ea typeface="Open Sans"/>
                <a:cs typeface="Open Sans"/>
                <a:sym typeface="Open Sans"/>
              </a:rPr>
              <a:t>• A different choice is to create a wrapper around it so you gain control over the functions available. Once a batch prediction request is made, you can </a:t>
            </a:r>
            <a:r>
              <a:rPr b="1" lang="en" sz="1100">
                <a:solidFill>
                  <a:srgbClr val="000000"/>
                </a:solidFill>
                <a:latin typeface="Open Sans"/>
                <a:ea typeface="Open Sans"/>
                <a:cs typeface="Open Sans"/>
                <a:sym typeface="Open Sans"/>
              </a:rPr>
              <a:t>load it dynamically into memory</a:t>
            </a:r>
            <a:r>
              <a:rPr lang="en" sz="1100">
                <a:solidFill>
                  <a:srgbClr val="000000"/>
                </a:solidFill>
                <a:latin typeface="Open Sans"/>
                <a:ea typeface="Open Sans"/>
                <a:cs typeface="Open Sans"/>
                <a:sym typeface="Open Sans"/>
              </a:rPr>
              <a:t> as a separate process, call the prediction functions, unload it from memory and free up the resources (native handles).</a:t>
            </a:r>
            <a:endParaRPr sz="1100">
              <a:solidFill>
                <a:srgbClr val="000000"/>
              </a:solidFill>
              <a:latin typeface="Open Sans"/>
              <a:ea typeface="Open Sans"/>
              <a:cs typeface="Open Sans"/>
              <a:sym typeface="Open Sans"/>
            </a:endParaRPr>
          </a:p>
          <a:p>
            <a:pPr indent="0" lvl="0" marL="0" rtl="0" algn="l">
              <a:lnSpc>
                <a:spcPct val="218181"/>
              </a:lnSpc>
              <a:spcBef>
                <a:spcPts val="1400"/>
              </a:spcBef>
              <a:spcAft>
                <a:spcPts val="0"/>
              </a:spcAft>
              <a:buNone/>
            </a:pPr>
            <a:r>
              <a:rPr lang="en" sz="1100">
                <a:solidFill>
                  <a:srgbClr val="000000"/>
                </a:solidFill>
                <a:latin typeface="Open Sans"/>
                <a:ea typeface="Open Sans"/>
                <a:cs typeface="Open Sans"/>
                <a:sym typeface="Open Sans"/>
              </a:rPr>
              <a:t>• Finally another approach is to wrap the library into an </a:t>
            </a:r>
            <a:r>
              <a:rPr b="1" lang="en" sz="1100">
                <a:solidFill>
                  <a:srgbClr val="000000"/>
                </a:solidFill>
                <a:latin typeface="Open Sans"/>
                <a:ea typeface="Open Sans"/>
                <a:cs typeface="Open Sans"/>
                <a:sym typeface="Open Sans"/>
              </a:rPr>
              <a:t>API </a:t>
            </a:r>
            <a:r>
              <a:rPr lang="en" sz="1100">
                <a:solidFill>
                  <a:srgbClr val="000000"/>
                </a:solidFill>
                <a:latin typeface="Open Sans"/>
                <a:ea typeface="Open Sans"/>
                <a:cs typeface="Open Sans"/>
                <a:sym typeface="Open Sans"/>
              </a:rPr>
              <a:t>and let the caller invoke it directly or wrap it around their service to fully take over the reins of the prediction instrumentation.</a:t>
            </a:r>
            <a:endParaRPr sz="1100">
              <a:solidFill>
                <a:srgbClr val="000000"/>
              </a:solidFill>
              <a:latin typeface="Open Sans"/>
              <a:ea typeface="Open Sans"/>
              <a:cs typeface="Open Sans"/>
              <a:sym typeface="Open Sans"/>
            </a:endParaRPr>
          </a:p>
          <a:p>
            <a:pPr indent="0" lvl="0" marL="0" rtl="0" algn="l">
              <a:lnSpc>
                <a:spcPct val="218181"/>
              </a:lnSpc>
              <a:spcBef>
                <a:spcPts val="3200"/>
              </a:spcBef>
              <a:spcAft>
                <a:spcPts val="0"/>
              </a:spcAft>
              <a:buNone/>
            </a:pPr>
            <a:r>
              <a:rPr lang="en" sz="1100">
                <a:solidFill>
                  <a:srgbClr val="000000"/>
                </a:solidFill>
                <a:latin typeface="Open Sans"/>
                <a:ea typeface="Open Sans"/>
                <a:cs typeface="Open Sans"/>
                <a:sym typeface="Open Sans"/>
              </a:rPr>
              <a:t>In terms of scalability, multiple parallel pipelines can be created to accommodate the load. This involves inconsiderable effort, as the ML models are stateless.</a:t>
            </a:r>
            <a:endParaRPr sz="1100">
              <a:solidFill>
                <a:srgbClr val="000000"/>
              </a:solidFill>
              <a:latin typeface="Open Sans"/>
              <a:ea typeface="Open Sans"/>
              <a:cs typeface="Open Sans"/>
              <a:sym typeface="Open Sans"/>
            </a:endParaRPr>
          </a:p>
          <a:p>
            <a:pPr indent="0" lvl="0" marL="0" rtl="0" algn="l">
              <a:spcBef>
                <a:spcPts val="600"/>
              </a:spcBef>
              <a:spcAft>
                <a:spcPts val="0"/>
              </a:spcAft>
              <a:buNone/>
            </a:pPr>
            <a:r>
              <a:t/>
            </a:r>
            <a:endParaRPr/>
          </a:p>
        </p:txBody>
      </p:sp>
      <p:sp>
        <p:nvSpPr>
          <p:cNvPr id="509" name="Google Shape;509;p34"/>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513" name="Shape 513"/>
        <p:cNvGrpSpPr/>
        <p:nvPr/>
      </p:nvGrpSpPr>
      <p:grpSpPr>
        <a:xfrm>
          <a:off x="0" y="0"/>
          <a:ext cx="0" cy="0"/>
          <a:chOff x="0" y="0"/>
          <a:chExt cx="0" cy="0"/>
        </a:xfrm>
      </p:grpSpPr>
      <p:sp>
        <p:nvSpPr>
          <p:cNvPr id="514" name="Google Shape;514;p35"/>
          <p:cNvSpPr txBox="1"/>
          <p:nvPr>
            <p:ph type="title"/>
          </p:nvPr>
        </p:nvSpPr>
        <p:spPr>
          <a:xfrm>
            <a:off x="2373500" y="219425"/>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100">
                <a:solidFill>
                  <a:srgbClr val="000000"/>
                </a:solidFill>
                <a:latin typeface="Neuton"/>
                <a:ea typeface="Neuton"/>
                <a:cs typeface="Neuton"/>
                <a:sym typeface="Neuton"/>
              </a:rPr>
              <a:t>Model Scoring</a:t>
            </a:r>
            <a:endParaRPr sz="3100">
              <a:solidFill>
                <a:srgbClr val="000000"/>
              </a:solidFill>
              <a:latin typeface="Neuton"/>
              <a:ea typeface="Neuton"/>
              <a:cs typeface="Neuton"/>
              <a:sym typeface="Neuton"/>
            </a:endParaRPr>
          </a:p>
        </p:txBody>
      </p:sp>
      <p:sp>
        <p:nvSpPr>
          <p:cNvPr id="515" name="Google Shape;515;p35"/>
          <p:cNvSpPr txBox="1"/>
          <p:nvPr>
            <p:ph idx="1" type="body"/>
          </p:nvPr>
        </p:nvSpPr>
        <p:spPr>
          <a:xfrm>
            <a:off x="181800" y="971625"/>
            <a:ext cx="8787900" cy="4044900"/>
          </a:xfrm>
          <a:prstGeom prst="rect">
            <a:avLst/>
          </a:prstGeom>
        </p:spPr>
        <p:txBody>
          <a:bodyPr anchorCtr="0" anchor="t" bIns="91425" lIns="91425" spcFirstLastPara="1" rIns="91425" wrap="square" tIns="91425">
            <a:noAutofit/>
          </a:bodyPr>
          <a:lstStyle/>
          <a:p>
            <a:pPr indent="0" lvl="0" marL="0" rtl="0" algn="l">
              <a:lnSpc>
                <a:spcPct val="218181"/>
              </a:lnSpc>
              <a:spcBef>
                <a:spcPts val="3200"/>
              </a:spcBef>
              <a:spcAft>
                <a:spcPts val="0"/>
              </a:spcAft>
              <a:buNone/>
            </a:pPr>
            <a:r>
              <a:rPr lang="en" sz="1300">
                <a:solidFill>
                  <a:srgbClr val="292929"/>
                </a:solidFill>
                <a:latin typeface="Open Sans"/>
                <a:ea typeface="Open Sans"/>
                <a:cs typeface="Open Sans"/>
                <a:sym typeface="Open Sans"/>
              </a:rPr>
              <a:t>                        Process of applying a ML model to a new dataset in order to uncover practical insights that will help                     solve a  business problem. A.k.a. Model Serving.</a:t>
            </a:r>
            <a:endParaRPr sz="1300">
              <a:solidFill>
                <a:srgbClr val="292929"/>
              </a:solidFill>
              <a:latin typeface="Open Sans"/>
              <a:ea typeface="Open Sans"/>
              <a:cs typeface="Open Sans"/>
              <a:sym typeface="Open Sans"/>
            </a:endParaRPr>
          </a:p>
          <a:p>
            <a:pPr indent="0" lvl="0" marL="0" rtl="0" algn="l">
              <a:lnSpc>
                <a:spcPct val="218181"/>
              </a:lnSpc>
              <a:spcBef>
                <a:spcPts val="3200"/>
              </a:spcBef>
              <a:spcAft>
                <a:spcPts val="0"/>
              </a:spcAft>
              <a:buNone/>
            </a:pPr>
            <a:r>
              <a:t/>
            </a:r>
            <a:endParaRPr sz="1300">
              <a:solidFill>
                <a:srgbClr val="292929"/>
              </a:solidFill>
              <a:latin typeface="Open Sans"/>
              <a:ea typeface="Open Sans"/>
              <a:cs typeface="Open Sans"/>
              <a:sym typeface="Open Sans"/>
            </a:endParaRPr>
          </a:p>
        </p:txBody>
      </p:sp>
      <p:sp>
        <p:nvSpPr>
          <p:cNvPr id="516" name="Google Shape;516;p35"/>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517" name="Google Shape;517;p35"/>
          <p:cNvPicPr preferRelativeResize="0"/>
          <p:nvPr/>
        </p:nvPicPr>
        <p:blipFill>
          <a:blip r:embed="rId3">
            <a:alphaModFix/>
          </a:blip>
          <a:stretch>
            <a:fillRect/>
          </a:stretch>
        </p:blipFill>
        <p:spPr>
          <a:xfrm>
            <a:off x="830050" y="2277325"/>
            <a:ext cx="6667500" cy="2628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521" name="Shape 521"/>
        <p:cNvGrpSpPr/>
        <p:nvPr/>
      </p:nvGrpSpPr>
      <p:grpSpPr>
        <a:xfrm>
          <a:off x="0" y="0"/>
          <a:ext cx="0" cy="0"/>
          <a:chOff x="0" y="0"/>
          <a:chExt cx="0" cy="0"/>
        </a:xfrm>
      </p:grpSpPr>
      <p:sp>
        <p:nvSpPr>
          <p:cNvPr id="522" name="Google Shape;522;p36"/>
          <p:cNvSpPr txBox="1"/>
          <p:nvPr>
            <p:ph type="title"/>
          </p:nvPr>
        </p:nvSpPr>
        <p:spPr>
          <a:xfrm>
            <a:off x="2717825" y="60600"/>
            <a:ext cx="4496100" cy="8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6"/>
          <p:cNvSpPr txBox="1"/>
          <p:nvPr>
            <p:ph idx="1" type="body"/>
          </p:nvPr>
        </p:nvSpPr>
        <p:spPr>
          <a:xfrm>
            <a:off x="359875" y="229150"/>
            <a:ext cx="8609700" cy="4787400"/>
          </a:xfrm>
          <a:prstGeom prst="rect">
            <a:avLst/>
          </a:prstGeom>
        </p:spPr>
        <p:txBody>
          <a:bodyPr anchorCtr="0" anchor="t" bIns="91425" lIns="91425" spcFirstLastPara="1" rIns="91425" wrap="square" tIns="91425">
            <a:noAutofit/>
          </a:bodyPr>
          <a:lstStyle/>
          <a:p>
            <a:pPr indent="0" lvl="0" marL="0" rtl="0" algn="l">
              <a:lnSpc>
                <a:spcPct val="218181"/>
              </a:lnSpc>
              <a:spcBef>
                <a:spcPts val="3200"/>
              </a:spcBef>
              <a:spcAft>
                <a:spcPts val="0"/>
              </a:spcAft>
              <a:buNone/>
            </a:pPr>
            <a:r>
              <a:rPr lang="en" sz="1000">
                <a:solidFill>
                  <a:srgbClr val="000000"/>
                </a:solidFill>
                <a:latin typeface="Open Sans"/>
                <a:ea typeface="Open Sans"/>
                <a:cs typeface="Open Sans"/>
                <a:sym typeface="Open Sans"/>
              </a:rPr>
              <a:t>Model Scoring is the process of generating new values, given a model and some new input. The generic term </a:t>
            </a:r>
            <a:r>
              <a:rPr i="1" lang="en" sz="1000">
                <a:solidFill>
                  <a:srgbClr val="000000"/>
                </a:solidFill>
                <a:latin typeface="Open Sans"/>
                <a:ea typeface="Open Sans"/>
                <a:cs typeface="Open Sans"/>
                <a:sym typeface="Open Sans"/>
              </a:rPr>
              <a:t>score</a:t>
            </a:r>
            <a:r>
              <a:rPr lang="en" sz="1000">
                <a:solidFill>
                  <a:srgbClr val="000000"/>
                </a:solidFill>
                <a:latin typeface="Open Sans"/>
                <a:ea typeface="Open Sans"/>
                <a:cs typeface="Open Sans"/>
                <a:sym typeface="Open Sans"/>
              </a:rPr>
              <a:t> is used, rather than </a:t>
            </a:r>
            <a:r>
              <a:rPr i="1" lang="en" sz="1000">
                <a:solidFill>
                  <a:srgbClr val="000000"/>
                </a:solidFill>
                <a:latin typeface="Open Sans"/>
                <a:ea typeface="Open Sans"/>
                <a:cs typeface="Open Sans"/>
                <a:sym typeface="Open Sans"/>
              </a:rPr>
              <a:t>prediction</a:t>
            </a:r>
            <a:r>
              <a:rPr lang="en" sz="1000">
                <a:solidFill>
                  <a:srgbClr val="000000"/>
                </a:solidFill>
                <a:latin typeface="Open Sans"/>
                <a:ea typeface="Open Sans"/>
                <a:cs typeface="Open Sans"/>
                <a:sym typeface="Open Sans"/>
              </a:rPr>
              <a:t>, as it may result in different types of values:</a:t>
            </a:r>
            <a:endParaRPr sz="1000">
              <a:solidFill>
                <a:srgbClr val="000000"/>
              </a:solidFill>
              <a:latin typeface="Open Sans"/>
              <a:ea typeface="Open Sans"/>
              <a:cs typeface="Open Sans"/>
              <a:sym typeface="Open Sans"/>
            </a:endParaRPr>
          </a:p>
          <a:p>
            <a:pPr indent="0" lvl="0" marL="0" rtl="0" algn="l">
              <a:lnSpc>
                <a:spcPct val="218181"/>
              </a:lnSpc>
              <a:spcBef>
                <a:spcPts val="3200"/>
              </a:spcBef>
              <a:spcAft>
                <a:spcPts val="0"/>
              </a:spcAft>
              <a:buNone/>
            </a:pPr>
            <a:r>
              <a:rPr lang="en" sz="1000">
                <a:solidFill>
                  <a:srgbClr val="000000"/>
                </a:solidFill>
                <a:latin typeface="Open Sans"/>
                <a:ea typeface="Open Sans"/>
                <a:cs typeface="Open Sans"/>
                <a:sym typeface="Open Sans"/>
              </a:rPr>
              <a:t>• A list of recommended items</a:t>
            </a:r>
            <a:endParaRPr sz="1000">
              <a:solidFill>
                <a:srgbClr val="000000"/>
              </a:solidFill>
              <a:latin typeface="Open Sans"/>
              <a:ea typeface="Open Sans"/>
              <a:cs typeface="Open Sans"/>
              <a:sym typeface="Open Sans"/>
            </a:endParaRPr>
          </a:p>
          <a:p>
            <a:pPr indent="0" lvl="0" marL="0" rtl="0" algn="l">
              <a:lnSpc>
                <a:spcPct val="218181"/>
              </a:lnSpc>
              <a:spcBef>
                <a:spcPts val="3200"/>
              </a:spcBef>
              <a:spcAft>
                <a:spcPts val="0"/>
              </a:spcAft>
              <a:buNone/>
            </a:pPr>
            <a:r>
              <a:rPr lang="en" sz="1000">
                <a:solidFill>
                  <a:srgbClr val="000000"/>
                </a:solidFill>
                <a:latin typeface="Open Sans"/>
                <a:ea typeface="Open Sans"/>
                <a:cs typeface="Open Sans"/>
                <a:sym typeface="Open Sans"/>
              </a:rPr>
              <a:t>• Numeric values, for time series models and regression models</a:t>
            </a:r>
            <a:endParaRPr sz="1000">
              <a:solidFill>
                <a:srgbClr val="000000"/>
              </a:solidFill>
              <a:latin typeface="Open Sans"/>
              <a:ea typeface="Open Sans"/>
              <a:cs typeface="Open Sans"/>
              <a:sym typeface="Open Sans"/>
            </a:endParaRPr>
          </a:p>
          <a:p>
            <a:pPr indent="0" lvl="0" marL="0" rtl="0" algn="l">
              <a:lnSpc>
                <a:spcPct val="218181"/>
              </a:lnSpc>
              <a:spcBef>
                <a:spcPts val="3200"/>
              </a:spcBef>
              <a:spcAft>
                <a:spcPts val="0"/>
              </a:spcAft>
              <a:buNone/>
            </a:pPr>
            <a:r>
              <a:rPr lang="en" sz="1000">
                <a:solidFill>
                  <a:srgbClr val="000000"/>
                </a:solidFill>
                <a:latin typeface="Open Sans"/>
                <a:ea typeface="Open Sans"/>
                <a:cs typeface="Open Sans"/>
                <a:sym typeface="Open Sans"/>
              </a:rPr>
              <a:t>• A probability value, indicating the likelihood that a new input belongs to some existing category</a:t>
            </a:r>
            <a:endParaRPr sz="1000">
              <a:solidFill>
                <a:srgbClr val="000000"/>
              </a:solidFill>
              <a:latin typeface="Open Sans"/>
              <a:ea typeface="Open Sans"/>
              <a:cs typeface="Open Sans"/>
              <a:sym typeface="Open Sans"/>
            </a:endParaRPr>
          </a:p>
          <a:p>
            <a:pPr indent="0" lvl="0" marL="0" rtl="0" algn="l">
              <a:lnSpc>
                <a:spcPct val="218181"/>
              </a:lnSpc>
              <a:spcBef>
                <a:spcPts val="3200"/>
              </a:spcBef>
              <a:spcAft>
                <a:spcPts val="0"/>
              </a:spcAft>
              <a:buNone/>
            </a:pPr>
            <a:r>
              <a:rPr lang="en" sz="1000">
                <a:solidFill>
                  <a:srgbClr val="000000"/>
                </a:solidFill>
                <a:latin typeface="Open Sans"/>
                <a:ea typeface="Open Sans"/>
                <a:cs typeface="Open Sans"/>
                <a:sym typeface="Open Sans"/>
              </a:rPr>
              <a:t>• The name of a category or cluster to which a new item is most similar</a:t>
            </a:r>
            <a:endParaRPr sz="1000">
              <a:solidFill>
                <a:srgbClr val="000000"/>
              </a:solidFill>
              <a:latin typeface="Open Sans"/>
              <a:ea typeface="Open Sans"/>
              <a:cs typeface="Open Sans"/>
              <a:sym typeface="Open Sans"/>
            </a:endParaRPr>
          </a:p>
          <a:p>
            <a:pPr indent="0" lvl="0" marL="0" rtl="0" algn="l">
              <a:lnSpc>
                <a:spcPct val="218181"/>
              </a:lnSpc>
              <a:spcBef>
                <a:spcPts val="3200"/>
              </a:spcBef>
              <a:spcAft>
                <a:spcPts val="0"/>
              </a:spcAft>
              <a:buNone/>
            </a:pPr>
            <a:r>
              <a:rPr lang="en" sz="1000">
                <a:solidFill>
                  <a:srgbClr val="000000"/>
                </a:solidFill>
                <a:latin typeface="Open Sans"/>
                <a:ea typeface="Open Sans"/>
                <a:cs typeface="Open Sans"/>
                <a:sym typeface="Open Sans"/>
              </a:rPr>
              <a:t>• A predicted class or outcome, for classification models.</a:t>
            </a:r>
            <a:endParaRPr sz="1000">
              <a:solidFill>
                <a:srgbClr val="000000"/>
              </a:solidFill>
              <a:latin typeface="Open Sans"/>
              <a:ea typeface="Open Sans"/>
              <a:cs typeface="Open Sans"/>
              <a:sym typeface="Open Sans"/>
            </a:endParaRPr>
          </a:p>
          <a:p>
            <a:pPr indent="0" lvl="0" marL="0" rtl="0" algn="l">
              <a:spcBef>
                <a:spcPts val="600"/>
              </a:spcBef>
              <a:spcAft>
                <a:spcPts val="0"/>
              </a:spcAft>
              <a:buNone/>
            </a:pPr>
            <a:r>
              <a:t/>
            </a:r>
            <a:endParaRPr sz="700">
              <a:solidFill>
                <a:srgbClr val="000000"/>
              </a:solidFill>
              <a:latin typeface="Open Sans"/>
              <a:ea typeface="Open Sans"/>
              <a:cs typeface="Open Sans"/>
              <a:sym typeface="Open Sans"/>
            </a:endParaRPr>
          </a:p>
        </p:txBody>
      </p:sp>
      <p:sp>
        <p:nvSpPr>
          <p:cNvPr id="524" name="Google Shape;524;p36"/>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528" name="Shape 528"/>
        <p:cNvGrpSpPr/>
        <p:nvPr/>
      </p:nvGrpSpPr>
      <p:grpSpPr>
        <a:xfrm>
          <a:off x="0" y="0"/>
          <a:ext cx="0" cy="0"/>
          <a:chOff x="0" y="0"/>
          <a:chExt cx="0" cy="0"/>
        </a:xfrm>
      </p:grpSpPr>
      <p:sp>
        <p:nvSpPr>
          <p:cNvPr id="529" name="Google Shape;529;p37"/>
          <p:cNvSpPr txBox="1"/>
          <p:nvPr>
            <p:ph type="title"/>
          </p:nvPr>
        </p:nvSpPr>
        <p:spPr>
          <a:xfrm>
            <a:off x="2711725" y="42275"/>
            <a:ext cx="4648800" cy="9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7"/>
          <p:cNvSpPr txBox="1"/>
          <p:nvPr>
            <p:ph idx="1" type="body"/>
          </p:nvPr>
        </p:nvSpPr>
        <p:spPr>
          <a:xfrm>
            <a:off x="979775" y="900000"/>
            <a:ext cx="7989900" cy="4176900"/>
          </a:xfrm>
          <a:prstGeom prst="rect">
            <a:avLst/>
          </a:prstGeom>
        </p:spPr>
        <p:txBody>
          <a:bodyPr anchorCtr="0" anchor="t" bIns="91425" lIns="91425" spcFirstLastPara="1" rIns="91425" wrap="square" tIns="91425">
            <a:noAutofit/>
          </a:bodyPr>
          <a:lstStyle/>
          <a:p>
            <a:pPr indent="0" lvl="0" marL="0" rtl="0" algn="l">
              <a:lnSpc>
                <a:spcPct val="123529"/>
              </a:lnSpc>
              <a:spcBef>
                <a:spcPts val="2900"/>
              </a:spcBef>
              <a:spcAft>
                <a:spcPts val="0"/>
              </a:spcAft>
              <a:buNone/>
            </a:pPr>
            <a:r>
              <a:rPr lang="en" sz="1450">
                <a:solidFill>
                  <a:srgbClr val="000000"/>
                </a:solidFill>
                <a:latin typeface="Arial"/>
                <a:ea typeface="Arial"/>
                <a:cs typeface="Arial"/>
                <a:sym typeface="Arial"/>
              </a:rPr>
              <a:t>Offline</a:t>
            </a:r>
            <a:endParaRPr sz="1450">
              <a:solidFill>
                <a:srgbClr val="000000"/>
              </a:solidFill>
              <a:latin typeface="Arial"/>
              <a:ea typeface="Arial"/>
              <a:cs typeface="Arial"/>
              <a:sym typeface="Arial"/>
            </a:endParaRPr>
          </a:p>
          <a:p>
            <a:pPr indent="0" lvl="0" marL="0" rtl="0" algn="l">
              <a:lnSpc>
                <a:spcPct val="218181"/>
              </a:lnSpc>
              <a:spcBef>
                <a:spcPts val="1400"/>
              </a:spcBef>
              <a:spcAft>
                <a:spcPts val="0"/>
              </a:spcAft>
              <a:buNone/>
            </a:pPr>
            <a:r>
              <a:rPr lang="en">
                <a:solidFill>
                  <a:srgbClr val="000000"/>
                </a:solidFill>
                <a:latin typeface="Georgia"/>
                <a:ea typeface="Georgia"/>
                <a:cs typeface="Georgia"/>
                <a:sym typeface="Georgia"/>
              </a:rPr>
              <a:t>In the offline layer, the </a:t>
            </a:r>
            <a:r>
              <a:rPr b="1" lang="en">
                <a:solidFill>
                  <a:srgbClr val="000000"/>
                </a:solidFill>
                <a:latin typeface="Georgia"/>
                <a:ea typeface="Georgia"/>
                <a:cs typeface="Georgia"/>
                <a:sym typeface="Georgia"/>
              </a:rPr>
              <a:t>Scoring Service</a:t>
            </a:r>
            <a:r>
              <a:rPr lang="en">
                <a:solidFill>
                  <a:srgbClr val="000000"/>
                </a:solidFill>
                <a:latin typeface="Georgia"/>
                <a:ea typeface="Georgia"/>
                <a:cs typeface="Georgia"/>
                <a:sym typeface="Georgia"/>
              </a:rPr>
              <a:t> is optimised for high throughput, fire-and-forget predictions for a large collection of data. An application can send an asynchronous request to kick off the scoring process, but needs to wait until the batch scoring process completes before it can access the prediction results. The service prepares the data, generates the features, but also fetches extra features from the Feature Data Store. Once scoring takes place, the results are saved in the </a:t>
            </a:r>
            <a:r>
              <a:rPr i="1" lang="en">
                <a:solidFill>
                  <a:srgbClr val="000000"/>
                </a:solidFill>
                <a:latin typeface="Georgia"/>
                <a:ea typeface="Georgia"/>
                <a:cs typeface="Georgia"/>
                <a:sym typeface="Georgia"/>
              </a:rPr>
              <a:t>Score Data Store</a:t>
            </a:r>
            <a:r>
              <a:rPr lang="en">
                <a:solidFill>
                  <a:srgbClr val="000000"/>
                </a:solidFill>
                <a:latin typeface="Georgia"/>
                <a:ea typeface="Georgia"/>
                <a:cs typeface="Georgia"/>
                <a:sym typeface="Georgia"/>
              </a:rPr>
              <a:t>. A message is sent to the broker to notify that the scoring has completed. The application is listening to this event and when notified it fetches the scores.</a:t>
            </a:r>
            <a:endParaRPr>
              <a:solidFill>
                <a:srgbClr val="000000"/>
              </a:solidFill>
              <a:latin typeface="Georgia"/>
              <a:ea typeface="Georgia"/>
              <a:cs typeface="Georgia"/>
              <a:sym typeface="Georgia"/>
            </a:endParaRPr>
          </a:p>
          <a:p>
            <a:pPr indent="0" lvl="0" marL="0" rtl="0" algn="l">
              <a:spcBef>
                <a:spcPts val="600"/>
              </a:spcBef>
              <a:spcAft>
                <a:spcPts val="0"/>
              </a:spcAft>
              <a:buNone/>
            </a:pPr>
            <a:r>
              <a:t/>
            </a:r>
            <a:endParaRPr/>
          </a:p>
        </p:txBody>
      </p:sp>
      <p:sp>
        <p:nvSpPr>
          <p:cNvPr id="531" name="Google Shape;531;p3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535" name="Shape 535"/>
        <p:cNvGrpSpPr/>
        <p:nvPr/>
      </p:nvGrpSpPr>
      <p:grpSpPr>
        <a:xfrm>
          <a:off x="0" y="0"/>
          <a:ext cx="0" cy="0"/>
          <a:chOff x="0" y="0"/>
          <a:chExt cx="0" cy="0"/>
        </a:xfrm>
      </p:grpSpPr>
      <p:sp>
        <p:nvSpPr>
          <p:cNvPr id="536" name="Google Shape;536;p38"/>
          <p:cNvSpPr txBox="1"/>
          <p:nvPr>
            <p:ph type="title"/>
          </p:nvPr>
        </p:nvSpPr>
        <p:spPr>
          <a:xfrm>
            <a:off x="2373500" y="219425"/>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900">
                <a:solidFill>
                  <a:srgbClr val="000000"/>
                </a:solidFill>
                <a:latin typeface="Neuton"/>
                <a:ea typeface="Neuton"/>
                <a:cs typeface="Neuton"/>
                <a:sym typeface="Neuton"/>
              </a:rPr>
              <a:t>Performance Monitoring</a:t>
            </a:r>
            <a:endParaRPr sz="2900">
              <a:solidFill>
                <a:srgbClr val="000000"/>
              </a:solidFill>
              <a:latin typeface="Neuton"/>
              <a:ea typeface="Neuton"/>
              <a:cs typeface="Neuton"/>
              <a:sym typeface="Neuton"/>
            </a:endParaRPr>
          </a:p>
        </p:txBody>
      </p:sp>
      <p:sp>
        <p:nvSpPr>
          <p:cNvPr id="537" name="Google Shape;537;p38"/>
          <p:cNvSpPr txBox="1"/>
          <p:nvPr>
            <p:ph idx="1" type="body"/>
          </p:nvPr>
        </p:nvSpPr>
        <p:spPr>
          <a:xfrm>
            <a:off x="181800" y="971625"/>
            <a:ext cx="8787900" cy="4044900"/>
          </a:xfrm>
          <a:prstGeom prst="rect">
            <a:avLst/>
          </a:prstGeom>
        </p:spPr>
        <p:txBody>
          <a:bodyPr anchorCtr="0" anchor="t" bIns="91425" lIns="91425" spcFirstLastPara="1" rIns="91425" wrap="square" tIns="91425">
            <a:noAutofit/>
          </a:bodyPr>
          <a:lstStyle/>
          <a:p>
            <a:pPr indent="457200" lvl="0" marL="914400" rtl="0" algn="l">
              <a:spcBef>
                <a:spcPts val="600"/>
              </a:spcBef>
              <a:spcAft>
                <a:spcPts val="0"/>
              </a:spcAft>
              <a:buNone/>
            </a:pPr>
            <a:r>
              <a:rPr lang="en" sz="1600">
                <a:solidFill>
                  <a:srgbClr val="292929"/>
                </a:solidFill>
                <a:latin typeface="Open Sans"/>
                <a:ea typeface="Open Sans"/>
                <a:cs typeface="Open Sans"/>
                <a:sym typeface="Open Sans"/>
              </a:rPr>
              <a:t>The model is continuously monitored to observe how it behaved in the real world and calibrated accordingly.</a:t>
            </a:r>
            <a:endParaRPr sz="1600">
              <a:solidFill>
                <a:srgbClr val="292929"/>
              </a:solidFill>
              <a:latin typeface="Open Sans"/>
              <a:ea typeface="Open Sans"/>
              <a:cs typeface="Open Sans"/>
              <a:sym typeface="Open Sans"/>
            </a:endParaRPr>
          </a:p>
          <a:p>
            <a:pPr indent="0" lvl="0" marL="0" rtl="0" algn="l">
              <a:spcBef>
                <a:spcPts val="600"/>
              </a:spcBef>
              <a:spcAft>
                <a:spcPts val="0"/>
              </a:spcAft>
              <a:buNone/>
            </a:pPr>
            <a:r>
              <a:t/>
            </a:r>
            <a:endParaRPr sz="1600">
              <a:solidFill>
                <a:srgbClr val="292929"/>
              </a:solidFill>
              <a:latin typeface="Open Sans"/>
              <a:ea typeface="Open Sans"/>
              <a:cs typeface="Open Sans"/>
              <a:sym typeface="Open Sans"/>
            </a:endParaRPr>
          </a:p>
        </p:txBody>
      </p:sp>
      <p:sp>
        <p:nvSpPr>
          <p:cNvPr id="538" name="Google Shape;538;p38"/>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539" name="Google Shape;539;p38"/>
          <p:cNvPicPr preferRelativeResize="0"/>
          <p:nvPr/>
        </p:nvPicPr>
        <p:blipFill>
          <a:blip r:embed="rId3">
            <a:alphaModFix/>
          </a:blip>
          <a:stretch>
            <a:fillRect/>
          </a:stretch>
        </p:blipFill>
        <p:spPr>
          <a:xfrm>
            <a:off x="755675" y="2075850"/>
            <a:ext cx="6667500" cy="2628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543" name="Shape 543"/>
        <p:cNvGrpSpPr/>
        <p:nvPr/>
      </p:nvGrpSpPr>
      <p:grpSpPr>
        <a:xfrm>
          <a:off x="0" y="0"/>
          <a:ext cx="0" cy="0"/>
          <a:chOff x="0" y="0"/>
          <a:chExt cx="0" cy="0"/>
        </a:xfrm>
      </p:grpSpPr>
      <p:sp>
        <p:nvSpPr>
          <p:cNvPr id="544" name="Google Shape;544;p39"/>
          <p:cNvSpPr txBox="1"/>
          <p:nvPr>
            <p:ph type="title"/>
          </p:nvPr>
        </p:nvSpPr>
        <p:spPr>
          <a:xfrm>
            <a:off x="2373500" y="219425"/>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9"/>
          <p:cNvSpPr txBox="1"/>
          <p:nvPr>
            <p:ph idx="1" type="body"/>
          </p:nvPr>
        </p:nvSpPr>
        <p:spPr>
          <a:xfrm>
            <a:off x="181800" y="971625"/>
            <a:ext cx="8787900" cy="404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1600">
              <a:solidFill>
                <a:srgbClr val="292929"/>
              </a:solidFill>
              <a:latin typeface="Neuton"/>
              <a:ea typeface="Neuton"/>
              <a:cs typeface="Neuton"/>
              <a:sym typeface="Neuton"/>
            </a:endParaRPr>
          </a:p>
          <a:p>
            <a:pPr indent="0" lvl="0" marL="0" rtl="0" algn="l">
              <a:spcBef>
                <a:spcPts val="600"/>
              </a:spcBef>
              <a:spcAft>
                <a:spcPts val="0"/>
              </a:spcAft>
              <a:buNone/>
            </a:pPr>
            <a:r>
              <a:t/>
            </a:r>
            <a:endParaRPr sz="1600">
              <a:solidFill>
                <a:srgbClr val="292929"/>
              </a:solidFill>
              <a:latin typeface="Neuton"/>
              <a:ea typeface="Neuton"/>
              <a:cs typeface="Neuton"/>
              <a:sym typeface="Neuton"/>
            </a:endParaRPr>
          </a:p>
          <a:p>
            <a:pPr indent="0" lvl="0" marL="0" rtl="0" algn="l">
              <a:spcBef>
                <a:spcPts val="600"/>
              </a:spcBef>
              <a:spcAft>
                <a:spcPts val="0"/>
              </a:spcAft>
              <a:buNone/>
            </a:pPr>
            <a:r>
              <a:t/>
            </a:r>
            <a:endParaRPr sz="1600">
              <a:solidFill>
                <a:srgbClr val="292929"/>
              </a:solidFill>
              <a:latin typeface="Neuton"/>
              <a:ea typeface="Neuton"/>
              <a:cs typeface="Neuton"/>
              <a:sym typeface="Neuton"/>
            </a:endParaRPr>
          </a:p>
          <a:p>
            <a:pPr indent="457200" lvl="0" marL="0" rtl="0" algn="l">
              <a:spcBef>
                <a:spcPts val="600"/>
              </a:spcBef>
              <a:spcAft>
                <a:spcPts val="0"/>
              </a:spcAft>
              <a:buNone/>
            </a:pPr>
            <a:r>
              <a:rPr lang="en" sz="1600">
                <a:solidFill>
                  <a:srgbClr val="292929"/>
                </a:solidFill>
                <a:latin typeface="Neuton"/>
                <a:ea typeface="Neuton"/>
                <a:cs typeface="Neuton"/>
                <a:sym typeface="Neuton"/>
              </a:rPr>
              <a:t>Any ML solution requires a well-defined performance monitoring solution. An example of information that we might want to see for model serving applications includes:</a:t>
            </a:r>
            <a:endParaRPr sz="1600">
              <a:solidFill>
                <a:srgbClr val="292929"/>
              </a:solidFill>
              <a:latin typeface="Neuton"/>
              <a:ea typeface="Neuton"/>
              <a:cs typeface="Neuton"/>
              <a:sym typeface="Neuton"/>
            </a:endParaRPr>
          </a:p>
          <a:p>
            <a:pPr indent="0" lvl="0" marL="0" rtl="0" algn="l">
              <a:spcBef>
                <a:spcPts val="600"/>
              </a:spcBef>
              <a:spcAft>
                <a:spcPts val="0"/>
              </a:spcAft>
              <a:buNone/>
            </a:pPr>
            <a:r>
              <a:rPr lang="en" sz="1600">
                <a:solidFill>
                  <a:srgbClr val="292929"/>
                </a:solidFill>
                <a:latin typeface="Neuton"/>
                <a:ea typeface="Neuton"/>
                <a:cs typeface="Neuton"/>
                <a:sym typeface="Neuton"/>
              </a:rPr>
              <a:t>• model identifier,</a:t>
            </a:r>
            <a:endParaRPr sz="1600">
              <a:solidFill>
                <a:srgbClr val="292929"/>
              </a:solidFill>
              <a:latin typeface="Neuton"/>
              <a:ea typeface="Neuton"/>
              <a:cs typeface="Neuton"/>
              <a:sym typeface="Neuton"/>
            </a:endParaRPr>
          </a:p>
          <a:p>
            <a:pPr indent="0" lvl="0" marL="0" rtl="0" algn="l">
              <a:spcBef>
                <a:spcPts val="600"/>
              </a:spcBef>
              <a:spcAft>
                <a:spcPts val="0"/>
              </a:spcAft>
              <a:buNone/>
            </a:pPr>
            <a:r>
              <a:rPr lang="en" sz="1600">
                <a:solidFill>
                  <a:srgbClr val="292929"/>
                </a:solidFill>
                <a:latin typeface="Neuton"/>
                <a:ea typeface="Neuton"/>
                <a:cs typeface="Neuton"/>
                <a:sym typeface="Neuton"/>
              </a:rPr>
              <a:t>• deployment date/time,</a:t>
            </a:r>
            <a:endParaRPr sz="1600">
              <a:solidFill>
                <a:srgbClr val="292929"/>
              </a:solidFill>
              <a:latin typeface="Neuton"/>
              <a:ea typeface="Neuton"/>
              <a:cs typeface="Neuton"/>
              <a:sym typeface="Neuton"/>
            </a:endParaRPr>
          </a:p>
          <a:p>
            <a:pPr indent="0" lvl="0" marL="0" rtl="0" algn="l">
              <a:spcBef>
                <a:spcPts val="600"/>
              </a:spcBef>
              <a:spcAft>
                <a:spcPts val="0"/>
              </a:spcAft>
              <a:buNone/>
            </a:pPr>
            <a:r>
              <a:rPr lang="en" sz="1600">
                <a:solidFill>
                  <a:srgbClr val="292929"/>
                </a:solidFill>
                <a:latin typeface="Neuton"/>
                <a:ea typeface="Neuton"/>
                <a:cs typeface="Neuton"/>
                <a:sym typeface="Neuton"/>
              </a:rPr>
              <a:t>• number of times the model has been served,</a:t>
            </a:r>
            <a:endParaRPr sz="1600">
              <a:solidFill>
                <a:srgbClr val="292929"/>
              </a:solidFill>
              <a:latin typeface="Neuton"/>
              <a:ea typeface="Neuton"/>
              <a:cs typeface="Neuton"/>
              <a:sym typeface="Neuton"/>
            </a:endParaRPr>
          </a:p>
          <a:p>
            <a:pPr indent="0" lvl="0" marL="0" rtl="0" algn="l">
              <a:spcBef>
                <a:spcPts val="600"/>
              </a:spcBef>
              <a:spcAft>
                <a:spcPts val="0"/>
              </a:spcAft>
              <a:buNone/>
            </a:pPr>
            <a:r>
              <a:rPr lang="en" sz="1600">
                <a:solidFill>
                  <a:srgbClr val="292929"/>
                </a:solidFill>
                <a:latin typeface="Neuton"/>
                <a:ea typeface="Neuton"/>
                <a:cs typeface="Neuton"/>
                <a:sym typeface="Neuton"/>
              </a:rPr>
              <a:t>• average/min/max model serving times,</a:t>
            </a:r>
            <a:endParaRPr sz="1600">
              <a:solidFill>
                <a:srgbClr val="292929"/>
              </a:solidFill>
              <a:latin typeface="Neuton"/>
              <a:ea typeface="Neuton"/>
              <a:cs typeface="Neuton"/>
              <a:sym typeface="Neuton"/>
            </a:endParaRPr>
          </a:p>
          <a:p>
            <a:pPr indent="0" lvl="0" marL="0" rtl="0" algn="l">
              <a:spcBef>
                <a:spcPts val="600"/>
              </a:spcBef>
              <a:spcAft>
                <a:spcPts val="0"/>
              </a:spcAft>
              <a:buNone/>
            </a:pPr>
            <a:r>
              <a:rPr lang="en" sz="1600">
                <a:solidFill>
                  <a:srgbClr val="292929"/>
                </a:solidFill>
                <a:latin typeface="Neuton"/>
                <a:ea typeface="Neuton"/>
                <a:cs typeface="Neuton"/>
                <a:sym typeface="Neuton"/>
              </a:rPr>
              <a:t>• distribution of features used.</a:t>
            </a:r>
            <a:endParaRPr sz="1600">
              <a:solidFill>
                <a:srgbClr val="292929"/>
              </a:solidFill>
              <a:latin typeface="Neuton"/>
              <a:ea typeface="Neuton"/>
              <a:cs typeface="Neuton"/>
              <a:sym typeface="Neuton"/>
            </a:endParaRPr>
          </a:p>
          <a:p>
            <a:pPr indent="0" lvl="0" marL="0" rtl="0" algn="l">
              <a:spcBef>
                <a:spcPts val="600"/>
              </a:spcBef>
              <a:spcAft>
                <a:spcPts val="0"/>
              </a:spcAft>
              <a:buNone/>
            </a:pPr>
            <a:r>
              <a:rPr lang="en" sz="1600">
                <a:solidFill>
                  <a:srgbClr val="292929"/>
                </a:solidFill>
                <a:latin typeface="Neuton"/>
                <a:ea typeface="Neuton"/>
                <a:cs typeface="Neuton"/>
                <a:sym typeface="Neuton"/>
              </a:rPr>
              <a:t>• predicted vs. actual/observed results.</a:t>
            </a:r>
            <a:endParaRPr>
              <a:latin typeface="Neuton"/>
              <a:ea typeface="Neuton"/>
              <a:cs typeface="Neuton"/>
              <a:sym typeface="Neuton"/>
            </a:endParaRPr>
          </a:p>
        </p:txBody>
      </p:sp>
      <p:sp>
        <p:nvSpPr>
          <p:cNvPr id="546" name="Google Shape;546;p39"/>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51" name="Shape 351"/>
        <p:cNvGrpSpPr/>
        <p:nvPr/>
      </p:nvGrpSpPr>
      <p:grpSpPr>
        <a:xfrm>
          <a:off x="0" y="0"/>
          <a:ext cx="0" cy="0"/>
          <a:chOff x="0" y="0"/>
          <a:chExt cx="0" cy="0"/>
        </a:xfrm>
      </p:grpSpPr>
      <p:sp>
        <p:nvSpPr>
          <p:cNvPr id="352" name="Google Shape;352;p13"/>
          <p:cNvSpPr txBox="1"/>
          <p:nvPr>
            <p:ph type="title"/>
          </p:nvPr>
        </p:nvSpPr>
        <p:spPr>
          <a:xfrm>
            <a:off x="2516525" y="230875"/>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Economica"/>
                <a:ea typeface="Economica"/>
                <a:cs typeface="Economica"/>
                <a:sym typeface="Economica"/>
              </a:rPr>
              <a:t>The main objectives are to build a system that :</a:t>
            </a:r>
            <a:endParaRPr b="1" sz="2400">
              <a:solidFill>
                <a:srgbClr val="000000"/>
              </a:solidFill>
              <a:latin typeface="Economica"/>
              <a:ea typeface="Economica"/>
              <a:cs typeface="Economica"/>
              <a:sym typeface="Economica"/>
            </a:endParaRPr>
          </a:p>
        </p:txBody>
      </p:sp>
      <p:sp>
        <p:nvSpPr>
          <p:cNvPr id="353" name="Google Shape;353;p13"/>
          <p:cNvSpPr txBox="1"/>
          <p:nvPr>
            <p:ph idx="1" type="body"/>
          </p:nvPr>
        </p:nvSpPr>
        <p:spPr>
          <a:xfrm>
            <a:off x="460575" y="1571900"/>
            <a:ext cx="8423400" cy="32619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Clr>
                <a:srgbClr val="000000"/>
              </a:buClr>
              <a:buSzPts val="1500"/>
              <a:buFont typeface="Neuton"/>
              <a:buChar char="◇"/>
            </a:pPr>
            <a:r>
              <a:rPr lang="en" sz="1500">
                <a:solidFill>
                  <a:srgbClr val="000000"/>
                </a:solidFill>
                <a:latin typeface="Open Sans"/>
                <a:ea typeface="Open Sans"/>
                <a:cs typeface="Open Sans"/>
                <a:sym typeface="Open Sans"/>
              </a:rPr>
              <a:t>Reduces  </a:t>
            </a:r>
            <a:r>
              <a:rPr b="1" lang="en" sz="1500">
                <a:solidFill>
                  <a:srgbClr val="000000"/>
                </a:solidFill>
                <a:latin typeface="Open Sans"/>
                <a:ea typeface="Open Sans"/>
                <a:cs typeface="Open Sans"/>
                <a:sym typeface="Open Sans"/>
              </a:rPr>
              <a:t>latency;</a:t>
            </a:r>
            <a:endParaRPr b="1" sz="1500">
              <a:solidFill>
                <a:srgbClr val="000000"/>
              </a:solidFill>
              <a:latin typeface="Open Sans"/>
              <a:ea typeface="Open Sans"/>
              <a:cs typeface="Open Sans"/>
              <a:sym typeface="Open Sans"/>
            </a:endParaRPr>
          </a:p>
          <a:p>
            <a:pPr indent="-323850" lvl="0" marL="457200" rtl="0" algn="l">
              <a:spcBef>
                <a:spcPts val="0"/>
              </a:spcBef>
              <a:spcAft>
                <a:spcPts val="0"/>
              </a:spcAft>
              <a:buClr>
                <a:srgbClr val="000000"/>
              </a:buClr>
              <a:buSzPts val="1500"/>
              <a:buFont typeface="Neuton"/>
              <a:buChar char="◇"/>
            </a:pPr>
            <a:r>
              <a:rPr lang="en" sz="1500">
                <a:solidFill>
                  <a:srgbClr val="000000"/>
                </a:solidFill>
                <a:latin typeface="Open Sans"/>
                <a:ea typeface="Open Sans"/>
                <a:cs typeface="Open Sans"/>
                <a:sym typeface="Open Sans"/>
              </a:rPr>
              <a:t>Is integrated but </a:t>
            </a:r>
            <a:r>
              <a:rPr b="1" lang="en" sz="1500">
                <a:solidFill>
                  <a:srgbClr val="000000"/>
                </a:solidFill>
                <a:latin typeface="Open Sans"/>
                <a:ea typeface="Open Sans"/>
                <a:cs typeface="Open Sans"/>
                <a:sym typeface="Open Sans"/>
              </a:rPr>
              <a:t>loosely coupled</a:t>
            </a:r>
            <a:r>
              <a:rPr lang="en" sz="1500">
                <a:solidFill>
                  <a:srgbClr val="000000"/>
                </a:solidFill>
                <a:latin typeface="Open Sans"/>
                <a:ea typeface="Open Sans"/>
                <a:cs typeface="Open Sans"/>
                <a:sym typeface="Open Sans"/>
              </a:rPr>
              <a:t> with the other parts of the system, e.g. data stores, reporting, graphical user interface;</a:t>
            </a:r>
            <a:endParaRPr sz="1500">
              <a:solidFill>
                <a:srgbClr val="000000"/>
              </a:solidFill>
              <a:latin typeface="Open Sans"/>
              <a:ea typeface="Open Sans"/>
              <a:cs typeface="Open Sans"/>
              <a:sym typeface="Open Sans"/>
            </a:endParaRPr>
          </a:p>
          <a:p>
            <a:pPr indent="-323850" lvl="0" marL="457200" rtl="0" algn="l">
              <a:spcBef>
                <a:spcPts val="0"/>
              </a:spcBef>
              <a:spcAft>
                <a:spcPts val="0"/>
              </a:spcAft>
              <a:buClr>
                <a:srgbClr val="000000"/>
              </a:buClr>
              <a:buSzPts val="1500"/>
              <a:buFont typeface="Neuton"/>
              <a:buChar char="◇"/>
            </a:pPr>
            <a:r>
              <a:rPr lang="en" sz="1500">
                <a:solidFill>
                  <a:srgbClr val="000000"/>
                </a:solidFill>
                <a:latin typeface="Open Sans"/>
                <a:ea typeface="Open Sans"/>
                <a:cs typeface="Open Sans"/>
                <a:sym typeface="Open Sans"/>
              </a:rPr>
              <a:t>Can</a:t>
            </a:r>
            <a:r>
              <a:rPr b="1" lang="en" sz="1500">
                <a:solidFill>
                  <a:srgbClr val="000000"/>
                </a:solidFill>
                <a:latin typeface="Open Sans"/>
                <a:ea typeface="Open Sans"/>
                <a:cs typeface="Open Sans"/>
                <a:sym typeface="Open Sans"/>
              </a:rPr>
              <a:t> scale</a:t>
            </a:r>
            <a:r>
              <a:rPr lang="en" sz="1500">
                <a:solidFill>
                  <a:srgbClr val="000000"/>
                </a:solidFill>
                <a:latin typeface="Open Sans"/>
                <a:ea typeface="Open Sans"/>
                <a:cs typeface="Open Sans"/>
                <a:sym typeface="Open Sans"/>
              </a:rPr>
              <a:t> both horizontally and vertically;</a:t>
            </a:r>
            <a:endParaRPr sz="1500">
              <a:solidFill>
                <a:srgbClr val="000000"/>
              </a:solidFill>
              <a:latin typeface="Open Sans"/>
              <a:ea typeface="Open Sans"/>
              <a:cs typeface="Open Sans"/>
              <a:sym typeface="Open Sans"/>
            </a:endParaRPr>
          </a:p>
          <a:p>
            <a:pPr indent="-317500" lvl="0" marL="457200" rtl="0" algn="l">
              <a:spcBef>
                <a:spcPts val="0"/>
              </a:spcBef>
              <a:spcAft>
                <a:spcPts val="0"/>
              </a:spcAft>
              <a:buClr>
                <a:srgbClr val="000000"/>
              </a:buClr>
              <a:buSzPts val="1400"/>
              <a:buFont typeface="Neuton"/>
              <a:buChar char="◇"/>
            </a:pPr>
            <a:r>
              <a:rPr lang="en" sz="1600">
                <a:solidFill>
                  <a:srgbClr val="000000"/>
                </a:solidFill>
                <a:latin typeface="Open Sans"/>
                <a:ea typeface="Open Sans"/>
                <a:cs typeface="Open Sans"/>
                <a:sym typeface="Open Sans"/>
              </a:rPr>
              <a:t>Is </a:t>
            </a:r>
            <a:r>
              <a:rPr b="1" lang="en" sz="1600">
                <a:solidFill>
                  <a:srgbClr val="000000"/>
                </a:solidFill>
                <a:latin typeface="Open Sans"/>
                <a:ea typeface="Open Sans"/>
                <a:cs typeface="Open Sans"/>
                <a:sym typeface="Open Sans"/>
              </a:rPr>
              <a:t>message driven</a:t>
            </a:r>
            <a:r>
              <a:rPr lang="en" sz="1600">
                <a:solidFill>
                  <a:srgbClr val="000000"/>
                </a:solidFill>
                <a:latin typeface="Open Sans"/>
                <a:ea typeface="Open Sans"/>
                <a:cs typeface="Open Sans"/>
                <a:sym typeface="Open Sans"/>
              </a:rPr>
              <a:t> i.e. the system communicates via asynchronous, non-blocking message passing;</a:t>
            </a:r>
            <a:endParaRPr sz="1600">
              <a:solidFill>
                <a:srgbClr val="000000"/>
              </a:solidFill>
              <a:latin typeface="Open Sans"/>
              <a:ea typeface="Open Sans"/>
              <a:cs typeface="Open Sans"/>
              <a:sym typeface="Open Sans"/>
            </a:endParaRPr>
          </a:p>
          <a:p>
            <a:pPr indent="-311150" lvl="0" marL="457200" rtl="0" algn="l">
              <a:spcBef>
                <a:spcPts val="0"/>
              </a:spcBef>
              <a:spcAft>
                <a:spcPts val="0"/>
              </a:spcAft>
              <a:buClr>
                <a:srgbClr val="000000"/>
              </a:buClr>
              <a:buSzPts val="1300"/>
              <a:buFont typeface="Neuton"/>
              <a:buChar char="◇"/>
            </a:pPr>
            <a:r>
              <a:rPr lang="en" sz="1500">
                <a:solidFill>
                  <a:srgbClr val="000000"/>
                </a:solidFill>
                <a:latin typeface="Open Sans"/>
                <a:ea typeface="Open Sans"/>
                <a:cs typeface="Open Sans"/>
                <a:sym typeface="Open Sans"/>
              </a:rPr>
              <a:t>▸ Provides efficient computation with regards to </a:t>
            </a:r>
            <a:r>
              <a:rPr b="1" lang="en" sz="1500">
                <a:solidFill>
                  <a:srgbClr val="000000"/>
                </a:solidFill>
                <a:latin typeface="Open Sans"/>
                <a:ea typeface="Open Sans"/>
                <a:cs typeface="Open Sans"/>
                <a:sym typeface="Open Sans"/>
              </a:rPr>
              <a:t>workload management</a:t>
            </a:r>
            <a:r>
              <a:rPr lang="en" sz="1500">
                <a:solidFill>
                  <a:srgbClr val="000000"/>
                </a:solidFill>
                <a:latin typeface="Open Sans"/>
                <a:ea typeface="Open Sans"/>
                <a:cs typeface="Open Sans"/>
                <a:sym typeface="Open Sans"/>
              </a:rPr>
              <a:t>;</a:t>
            </a:r>
            <a:endParaRPr sz="1500">
              <a:solidFill>
                <a:srgbClr val="000000"/>
              </a:solidFill>
              <a:latin typeface="Open Sans"/>
              <a:ea typeface="Open Sans"/>
              <a:cs typeface="Open Sans"/>
              <a:sym typeface="Open Sans"/>
            </a:endParaRPr>
          </a:p>
          <a:p>
            <a:pPr indent="-311150" lvl="0" marL="457200" rtl="0" algn="l">
              <a:spcBef>
                <a:spcPts val="0"/>
              </a:spcBef>
              <a:spcAft>
                <a:spcPts val="0"/>
              </a:spcAft>
              <a:buClr>
                <a:srgbClr val="000000"/>
              </a:buClr>
              <a:buSzPts val="1300"/>
              <a:buFont typeface="Neuton"/>
              <a:buChar char="◇"/>
            </a:pPr>
            <a:r>
              <a:rPr lang="en" sz="1500">
                <a:solidFill>
                  <a:srgbClr val="000000"/>
                </a:solidFill>
                <a:latin typeface="Open Sans"/>
                <a:ea typeface="Open Sans"/>
                <a:cs typeface="Open Sans"/>
                <a:sym typeface="Open Sans"/>
              </a:rPr>
              <a:t>▸ Is </a:t>
            </a:r>
            <a:r>
              <a:rPr b="1" lang="en" sz="1500">
                <a:solidFill>
                  <a:srgbClr val="000000"/>
                </a:solidFill>
                <a:latin typeface="Open Sans"/>
                <a:ea typeface="Open Sans"/>
                <a:cs typeface="Open Sans"/>
                <a:sym typeface="Open Sans"/>
              </a:rPr>
              <a:t>fault-tolerant</a:t>
            </a:r>
            <a:r>
              <a:rPr lang="en" sz="1500">
                <a:solidFill>
                  <a:srgbClr val="000000"/>
                </a:solidFill>
                <a:latin typeface="Open Sans"/>
                <a:ea typeface="Open Sans"/>
                <a:cs typeface="Open Sans"/>
                <a:sym typeface="Open Sans"/>
              </a:rPr>
              <a:t> and self healing i.e. breakdown management;</a:t>
            </a:r>
            <a:endParaRPr sz="1500">
              <a:solidFill>
                <a:srgbClr val="000000"/>
              </a:solidFill>
              <a:latin typeface="Open Sans"/>
              <a:ea typeface="Open Sans"/>
              <a:cs typeface="Open Sans"/>
              <a:sym typeface="Open Sans"/>
            </a:endParaRPr>
          </a:p>
          <a:p>
            <a:pPr indent="-311150" lvl="0" marL="457200" rtl="0" algn="l">
              <a:spcBef>
                <a:spcPts val="0"/>
              </a:spcBef>
              <a:spcAft>
                <a:spcPts val="0"/>
              </a:spcAft>
              <a:buClr>
                <a:srgbClr val="000000"/>
              </a:buClr>
              <a:buSzPts val="1300"/>
              <a:buFont typeface="Neuton"/>
              <a:buChar char="◇"/>
            </a:pPr>
            <a:r>
              <a:rPr lang="en" sz="1500">
                <a:solidFill>
                  <a:srgbClr val="000000"/>
                </a:solidFill>
                <a:latin typeface="Open Sans"/>
                <a:ea typeface="Open Sans"/>
                <a:cs typeface="Open Sans"/>
                <a:sym typeface="Open Sans"/>
              </a:rPr>
              <a:t>▸ Supports </a:t>
            </a:r>
            <a:r>
              <a:rPr b="1" lang="en" sz="1500">
                <a:solidFill>
                  <a:srgbClr val="000000"/>
                </a:solidFill>
                <a:latin typeface="Open Sans"/>
                <a:ea typeface="Open Sans"/>
                <a:cs typeface="Open Sans"/>
                <a:sym typeface="Open Sans"/>
              </a:rPr>
              <a:t>batch</a:t>
            </a:r>
            <a:r>
              <a:rPr lang="en" sz="1500">
                <a:solidFill>
                  <a:srgbClr val="000000"/>
                </a:solidFill>
                <a:latin typeface="Open Sans"/>
                <a:ea typeface="Open Sans"/>
                <a:cs typeface="Open Sans"/>
                <a:sym typeface="Open Sans"/>
              </a:rPr>
              <a:t> and </a:t>
            </a:r>
            <a:r>
              <a:rPr b="1" lang="en" sz="1500">
                <a:solidFill>
                  <a:srgbClr val="000000"/>
                </a:solidFill>
                <a:latin typeface="Open Sans"/>
                <a:ea typeface="Open Sans"/>
                <a:cs typeface="Open Sans"/>
                <a:sym typeface="Open Sans"/>
              </a:rPr>
              <a:t>real-time</a:t>
            </a:r>
            <a:r>
              <a:rPr lang="en" sz="1500">
                <a:solidFill>
                  <a:srgbClr val="000000"/>
                </a:solidFill>
                <a:latin typeface="Open Sans"/>
                <a:ea typeface="Open Sans"/>
                <a:cs typeface="Open Sans"/>
                <a:sym typeface="Open Sans"/>
              </a:rPr>
              <a:t> processing.</a:t>
            </a:r>
            <a:endParaRPr sz="1300">
              <a:solidFill>
                <a:srgbClr val="000000"/>
              </a:solidFill>
              <a:latin typeface="Open Sans"/>
              <a:ea typeface="Open Sans"/>
              <a:cs typeface="Open Sans"/>
              <a:sym typeface="Open Sans"/>
            </a:endParaRPr>
          </a:p>
        </p:txBody>
      </p:sp>
      <p:sp>
        <p:nvSpPr>
          <p:cNvPr id="354" name="Google Shape;354;p13"/>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550" name="Shape 550"/>
        <p:cNvGrpSpPr/>
        <p:nvPr/>
      </p:nvGrpSpPr>
      <p:grpSpPr>
        <a:xfrm>
          <a:off x="0" y="0"/>
          <a:ext cx="0" cy="0"/>
          <a:chOff x="0" y="0"/>
          <a:chExt cx="0" cy="0"/>
        </a:xfrm>
      </p:grpSpPr>
      <p:sp>
        <p:nvSpPr>
          <p:cNvPr id="551" name="Google Shape;551;p40"/>
          <p:cNvSpPr txBox="1"/>
          <p:nvPr>
            <p:ph type="title"/>
          </p:nvPr>
        </p:nvSpPr>
        <p:spPr>
          <a:xfrm>
            <a:off x="2626200" y="66700"/>
            <a:ext cx="4618200" cy="11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0"/>
          <p:cNvSpPr txBox="1"/>
          <p:nvPr>
            <p:ph idx="1" type="body"/>
          </p:nvPr>
        </p:nvSpPr>
        <p:spPr>
          <a:xfrm>
            <a:off x="201050" y="186400"/>
            <a:ext cx="8768700" cy="4708500"/>
          </a:xfrm>
          <a:prstGeom prst="rect">
            <a:avLst/>
          </a:prstGeom>
        </p:spPr>
        <p:txBody>
          <a:bodyPr anchorCtr="0" anchor="t" bIns="91425" lIns="91425" spcFirstLastPara="1" rIns="91425" wrap="square" tIns="91425">
            <a:noAutofit/>
          </a:bodyPr>
          <a:lstStyle/>
          <a:p>
            <a:pPr indent="457200" lvl="0" marL="1371600" rtl="0" algn="l">
              <a:lnSpc>
                <a:spcPct val="218181"/>
              </a:lnSpc>
              <a:spcBef>
                <a:spcPts val="3200"/>
              </a:spcBef>
              <a:spcAft>
                <a:spcPts val="0"/>
              </a:spcAft>
              <a:buNone/>
            </a:pPr>
            <a:r>
              <a:rPr lang="en" sz="1300">
                <a:solidFill>
                  <a:srgbClr val="292929"/>
                </a:solidFill>
                <a:latin typeface="Neuton"/>
                <a:ea typeface="Neuton"/>
                <a:cs typeface="Neuton"/>
                <a:sym typeface="Neuton"/>
              </a:rPr>
              <a:t>This </a:t>
            </a:r>
            <a:r>
              <a:rPr b="1" lang="en" sz="1300">
                <a:solidFill>
                  <a:srgbClr val="292929"/>
                </a:solidFill>
                <a:latin typeface="Neuton"/>
                <a:ea typeface="Neuton"/>
                <a:cs typeface="Neuton"/>
                <a:sym typeface="Neuton"/>
              </a:rPr>
              <a:t>metadata </a:t>
            </a:r>
            <a:r>
              <a:rPr lang="en" sz="1300">
                <a:solidFill>
                  <a:srgbClr val="292929"/>
                </a:solidFill>
                <a:latin typeface="Neuton"/>
                <a:ea typeface="Neuton"/>
                <a:cs typeface="Neuton"/>
                <a:sym typeface="Neuton"/>
              </a:rPr>
              <a:t>is calculated during the model scoring and then used for monitoring.</a:t>
            </a:r>
            <a:endParaRPr sz="1300">
              <a:solidFill>
                <a:srgbClr val="292929"/>
              </a:solidFill>
              <a:latin typeface="Neuton"/>
              <a:ea typeface="Neuton"/>
              <a:cs typeface="Neuton"/>
              <a:sym typeface="Neuton"/>
            </a:endParaRPr>
          </a:p>
          <a:p>
            <a:pPr indent="457200" lvl="0" marL="457200" rtl="0" algn="l">
              <a:lnSpc>
                <a:spcPct val="218181"/>
              </a:lnSpc>
              <a:spcBef>
                <a:spcPts val="3200"/>
              </a:spcBef>
              <a:spcAft>
                <a:spcPts val="0"/>
              </a:spcAft>
              <a:buNone/>
            </a:pPr>
            <a:r>
              <a:rPr lang="en" sz="1300">
                <a:solidFill>
                  <a:srgbClr val="292929"/>
                </a:solidFill>
                <a:latin typeface="Neuton"/>
                <a:ea typeface="Neuton"/>
                <a:cs typeface="Neuton"/>
                <a:sym typeface="Neuton"/>
              </a:rPr>
              <a:t>This is another </a:t>
            </a:r>
            <a:r>
              <a:rPr b="1" lang="en" sz="1300">
                <a:solidFill>
                  <a:srgbClr val="292929"/>
                </a:solidFill>
                <a:latin typeface="Neuton"/>
                <a:ea typeface="Neuton"/>
                <a:cs typeface="Neuton"/>
                <a:sym typeface="Neuton"/>
              </a:rPr>
              <a:t>offline</a:t>
            </a:r>
            <a:r>
              <a:rPr lang="en" sz="1300">
                <a:solidFill>
                  <a:srgbClr val="292929"/>
                </a:solidFill>
                <a:latin typeface="Neuton"/>
                <a:ea typeface="Neuton"/>
                <a:cs typeface="Neuton"/>
                <a:sym typeface="Neuton"/>
              </a:rPr>
              <a:t> pipeline. The </a:t>
            </a:r>
            <a:r>
              <a:rPr b="1" lang="en" sz="1300">
                <a:solidFill>
                  <a:srgbClr val="292929"/>
                </a:solidFill>
                <a:latin typeface="Neuton"/>
                <a:ea typeface="Neuton"/>
                <a:cs typeface="Neuton"/>
                <a:sym typeface="Neuton"/>
              </a:rPr>
              <a:t>Performance Monitoring Service</a:t>
            </a:r>
            <a:r>
              <a:rPr lang="en" sz="1300">
                <a:solidFill>
                  <a:srgbClr val="292929"/>
                </a:solidFill>
                <a:latin typeface="Neuton"/>
                <a:ea typeface="Neuton"/>
                <a:cs typeface="Neuton"/>
                <a:sym typeface="Neuton"/>
              </a:rPr>
              <a:t>, is notified when a new prediction is served, executes the performance evaluation, persists the results and the relevant notifications are raised. The evaluation itself takes place by comparing the scores to the observed outcomes generated by the data pipeline (training set). The basic implementation for monitoring can follow different approaches with the most popular being </a:t>
            </a:r>
            <a:r>
              <a:rPr b="1" lang="en" sz="1300">
                <a:solidFill>
                  <a:srgbClr val="292929"/>
                </a:solidFill>
                <a:latin typeface="Neuton"/>
                <a:ea typeface="Neuton"/>
                <a:cs typeface="Neuton"/>
                <a:sym typeface="Neuton"/>
              </a:rPr>
              <a:t>logging analytics</a:t>
            </a:r>
            <a:r>
              <a:rPr lang="en" sz="1300">
                <a:solidFill>
                  <a:srgbClr val="292929"/>
                </a:solidFill>
                <a:latin typeface="Neuton"/>
                <a:ea typeface="Neuton"/>
                <a:cs typeface="Neuton"/>
                <a:sym typeface="Neuton"/>
              </a:rPr>
              <a:t> (Kibana, Grafana, Splunk etc).</a:t>
            </a:r>
            <a:endParaRPr sz="1300">
              <a:solidFill>
                <a:srgbClr val="292929"/>
              </a:solidFill>
              <a:latin typeface="Neuton"/>
              <a:ea typeface="Neuton"/>
              <a:cs typeface="Neuton"/>
              <a:sym typeface="Neuton"/>
            </a:endParaRPr>
          </a:p>
          <a:p>
            <a:pPr indent="0" lvl="0" marL="0" rtl="0" algn="l">
              <a:lnSpc>
                <a:spcPct val="218181"/>
              </a:lnSpc>
              <a:spcBef>
                <a:spcPts val="3200"/>
              </a:spcBef>
              <a:spcAft>
                <a:spcPts val="0"/>
              </a:spcAft>
              <a:buNone/>
            </a:pPr>
            <a:r>
              <a:rPr lang="en" sz="1300">
                <a:solidFill>
                  <a:srgbClr val="292929"/>
                </a:solidFill>
                <a:latin typeface="Neuton"/>
                <a:ea typeface="Neuton"/>
                <a:cs typeface="Neuton"/>
                <a:sym typeface="Neuton"/>
              </a:rPr>
              <a:t>To ensure </a:t>
            </a:r>
            <a:r>
              <a:rPr b="1" lang="en" sz="1300">
                <a:solidFill>
                  <a:srgbClr val="292929"/>
                </a:solidFill>
                <a:latin typeface="Neuton"/>
                <a:ea typeface="Neuton"/>
                <a:cs typeface="Neuton"/>
                <a:sym typeface="Neuton"/>
              </a:rPr>
              <a:t>built-in resilience</a:t>
            </a:r>
            <a:r>
              <a:rPr lang="en" sz="1300">
                <a:solidFill>
                  <a:srgbClr val="292929"/>
                </a:solidFill>
                <a:latin typeface="Neuton"/>
                <a:ea typeface="Neuton"/>
                <a:cs typeface="Neuton"/>
                <a:sym typeface="Neuton"/>
              </a:rPr>
              <a:t> of the ML system, a poor </a:t>
            </a:r>
            <a:r>
              <a:rPr b="1" lang="en" sz="1300">
                <a:solidFill>
                  <a:srgbClr val="292929"/>
                </a:solidFill>
                <a:latin typeface="Neuton"/>
                <a:ea typeface="Neuton"/>
                <a:cs typeface="Neuton"/>
                <a:sym typeface="Neuton"/>
              </a:rPr>
              <a:t>speed </a:t>
            </a:r>
            <a:r>
              <a:rPr lang="en" sz="1300">
                <a:solidFill>
                  <a:srgbClr val="292929"/>
                </a:solidFill>
                <a:latin typeface="Neuton"/>
                <a:ea typeface="Neuton"/>
                <a:cs typeface="Neuton"/>
                <a:sym typeface="Neuton"/>
              </a:rPr>
              <a:t>performance of the new model triggers the scores to be generated by the previous model. A </a:t>
            </a:r>
            <a:r>
              <a:rPr i="1" lang="en" sz="1300">
                <a:solidFill>
                  <a:srgbClr val="292929"/>
                </a:solidFill>
                <a:latin typeface="Neuton"/>
                <a:ea typeface="Neuton"/>
                <a:cs typeface="Neuton"/>
                <a:sym typeface="Neuton"/>
              </a:rPr>
              <a:t>“better wrong than late”</a:t>
            </a:r>
            <a:r>
              <a:rPr lang="en" sz="1300">
                <a:solidFill>
                  <a:srgbClr val="292929"/>
                </a:solidFill>
                <a:latin typeface="Neuton"/>
                <a:ea typeface="Neuton"/>
                <a:cs typeface="Neuton"/>
                <a:sym typeface="Neuton"/>
              </a:rPr>
              <a:t> philosophy is adopted: if a term in the model takes too long to be computed, the model is substituted by a previously deployed model, rather than blocking.</a:t>
            </a:r>
            <a:endParaRPr sz="1000">
              <a:solidFill>
                <a:srgbClr val="292929"/>
              </a:solidFill>
              <a:latin typeface="Neuton"/>
              <a:ea typeface="Neuton"/>
              <a:cs typeface="Neuton"/>
              <a:sym typeface="Neuton"/>
            </a:endParaRPr>
          </a:p>
          <a:p>
            <a:pPr indent="0" lvl="0" marL="0" rtl="0" algn="l">
              <a:spcBef>
                <a:spcPts val="600"/>
              </a:spcBef>
              <a:spcAft>
                <a:spcPts val="0"/>
              </a:spcAft>
              <a:buNone/>
            </a:pPr>
            <a:r>
              <a:t/>
            </a:r>
            <a:endParaRPr/>
          </a:p>
        </p:txBody>
      </p:sp>
      <p:sp>
        <p:nvSpPr>
          <p:cNvPr id="553" name="Google Shape;553;p40"/>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557" name="Shape 557"/>
        <p:cNvGrpSpPr/>
        <p:nvPr/>
      </p:nvGrpSpPr>
      <p:grpSpPr>
        <a:xfrm>
          <a:off x="0" y="0"/>
          <a:ext cx="0" cy="0"/>
          <a:chOff x="0" y="0"/>
          <a:chExt cx="0" cy="0"/>
        </a:xfrm>
      </p:grpSpPr>
      <p:sp>
        <p:nvSpPr>
          <p:cNvPr id="558" name="Google Shape;558;p41"/>
          <p:cNvSpPr txBox="1"/>
          <p:nvPr>
            <p:ph type="title"/>
          </p:nvPr>
        </p:nvSpPr>
        <p:spPr>
          <a:xfrm>
            <a:off x="2476625" y="496150"/>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000000"/>
                </a:solidFill>
                <a:latin typeface="Open Sans"/>
                <a:ea typeface="Open Sans"/>
                <a:cs typeface="Open Sans"/>
                <a:sym typeface="Open Sans"/>
              </a:rPr>
              <a:t>And Pull It all together</a:t>
            </a:r>
            <a:endParaRPr sz="2600">
              <a:solidFill>
                <a:srgbClr val="000000"/>
              </a:solidFill>
              <a:latin typeface="Open Sans"/>
              <a:ea typeface="Open Sans"/>
              <a:cs typeface="Open Sans"/>
              <a:sym typeface="Open Sans"/>
            </a:endParaRPr>
          </a:p>
        </p:txBody>
      </p:sp>
      <p:sp>
        <p:nvSpPr>
          <p:cNvPr id="559" name="Google Shape;559;p41"/>
          <p:cNvSpPr txBox="1"/>
          <p:nvPr>
            <p:ph idx="1" type="body"/>
          </p:nvPr>
        </p:nvSpPr>
        <p:spPr>
          <a:xfrm>
            <a:off x="181800" y="971625"/>
            <a:ext cx="8787900" cy="4044900"/>
          </a:xfrm>
          <a:prstGeom prst="rect">
            <a:avLst/>
          </a:prstGeom>
        </p:spPr>
        <p:txBody>
          <a:bodyPr anchorCtr="0" anchor="t" bIns="91425" lIns="91425" spcFirstLastPara="1" rIns="91425" wrap="square" tIns="91425">
            <a:noAutofit/>
          </a:bodyPr>
          <a:lstStyle/>
          <a:p>
            <a:pPr indent="0" lvl="0" marL="0" rtl="0" algn="l">
              <a:lnSpc>
                <a:spcPct val="218181"/>
              </a:lnSpc>
              <a:spcBef>
                <a:spcPts val="1400"/>
              </a:spcBef>
              <a:spcAft>
                <a:spcPts val="0"/>
              </a:spcAft>
              <a:buNone/>
            </a:pPr>
            <a:r>
              <a:rPr b="1" lang="en" sz="1600">
                <a:solidFill>
                  <a:srgbClr val="292929"/>
                </a:solidFill>
                <a:latin typeface="Georgia"/>
                <a:ea typeface="Georgia"/>
                <a:cs typeface="Georgia"/>
                <a:sym typeface="Georgia"/>
              </a:rPr>
              <a:t>                        There you have it… A production ready ML system:</a:t>
            </a:r>
            <a:endParaRPr b="1" sz="1600">
              <a:solidFill>
                <a:srgbClr val="292929"/>
              </a:solidFill>
              <a:latin typeface="Georgia"/>
              <a:ea typeface="Georgia"/>
              <a:cs typeface="Georgia"/>
              <a:sym typeface="Georgia"/>
            </a:endParaRPr>
          </a:p>
          <a:p>
            <a:pPr indent="0" lvl="0" marL="0" rtl="0" algn="l">
              <a:spcBef>
                <a:spcPts val="600"/>
              </a:spcBef>
              <a:spcAft>
                <a:spcPts val="0"/>
              </a:spcAft>
              <a:buNone/>
            </a:pPr>
            <a:r>
              <a:t/>
            </a:r>
            <a:endParaRPr/>
          </a:p>
        </p:txBody>
      </p:sp>
      <p:sp>
        <p:nvSpPr>
          <p:cNvPr id="560" name="Google Shape;560;p41"/>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561" name="Google Shape;561;p41"/>
          <p:cNvPicPr preferRelativeResize="0"/>
          <p:nvPr/>
        </p:nvPicPr>
        <p:blipFill>
          <a:blip r:embed="rId3">
            <a:alphaModFix/>
          </a:blip>
          <a:stretch>
            <a:fillRect/>
          </a:stretch>
        </p:blipFill>
        <p:spPr>
          <a:xfrm>
            <a:off x="1242850" y="1628525"/>
            <a:ext cx="6408553" cy="32754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58" name="Shape 358"/>
        <p:cNvGrpSpPr/>
        <p:nvPr/>
      </p:nvGrpSpPr>
      <p:grpSpPr>
        <a:xfrm>
          <a:off x="0" y="0"/>
          <a:ext cx="0" cy="0"/>
          <a:chOff x="0" y="0"/>
          <a:chExt cx="0" cy="0"/>
        </a:xfrm>
      </p:grpSpPr>
      <p:sp>
        <p:nvSpPr>
          <p:cNvPr id="359" name="Google Shape;359;p14"/>
          <p:cNvSpPr txBox="1"/>
          <p:nvPr>
            <p:ph type="title"/>
          </p:nvPr>
        </p:nvSpPr>
        <p:spPr>
          <a:xfrm>
            <a:off x="2373500" y="219425"/>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Economica"/>
                <a:ea typeface="Economica"/>
                <a:cs typeface="Economica"/>
                <a:sym typeface="Economica"/>
              </a:rPr>
              <a:t>ML Pipeline ...</a:t>
            </a:r>
            <a:endParaRPr b="1">
              <a:solidFill>
                <a:srgbClr val="000000"/>
              </a:solidFill>
              <a:latin typeface="Economica"/>
              <a:ea typeface="Economica"/>
              <a:cs typeface="Economica"/>
              <a:sym typeface="Economica"/>
            </a:endParaRPr>
          </a:p>
        </p:txBody>
      </p:sp>
      <p:sp>
        <p:nvSpPr>
          <p:cNvPr id="360" name="Google Shape;360;p14"/>
          <p:cNvSpPr txBox="1"/>
          <p:nvPr>
            <p:ph idx="1" type="body"/>
          </p:nvPr>
        </p:nvSpPr>
        <p:spPr>
          <a:xfrm>
            <a:off x="181800" y="971625"/>
            <a:ext cx="8787900" cy="404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361" name="Google Shape;361;p14"/>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62" name="Google Shape;362;p14"/>
          <p:cNvPicPr preferRelativeResize="0"/>
          <p:nvPr/>
        </p:nvPicPr>
        <p:blipFill>
          <a:blip r:embed="rId3">
            <a:alphaModFix/>
          </a:blip>
          <a:stretch>
            <a:fillRect/>
          </a:stretch>
        </p:blipFill>
        <p:spPr>
          <a:xfrm>
            <a:off x="1508649" y="1306549"/>
            <a:ext cx="5923375" cy="2746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66" name="Shape 366"/>
        <p:cNvGrpSpPr/>
        <p:nvPr/>
      </p:nvGrpSpPr>
      <p:grpSpPr>
        <a:xfrm>
          <a:off x="0" y="0"/>
          <a:ext cx="0" cy="0"/>
          <a:chOff x="0" y="0"/>
          <a:chExt cx="0" cy="0"/>
        </a:xfrm>
      </p:grpSpPr>
      <p:sp>
        <p:nvSpPr>
          <p:cNvPr id="367" name="Google Shape;367;p15"/>
          <p:cNvSpPr txBox="1"/>
          <p:nvPr>
            <p:ph type="title"/>
          </p:nvPr>
        </p:nvSpPr>
        <p:spPr>
          <a:xfrm>
            <a:off x="2373500" y="219425"/>
            <a:ext cx="4944300" cy="645300"/>
          </a:xfrm>
          <a:prstGeom prst="rect">
            <a:avLst/>
          </a:prstGeom>
        </p:spPr>
        <p:txBody>
          <a:bodyPr anchorCtr="0" anchor="b" bIns="91425" lIns="91425" spcFirstLastPara="1" rIns="91425" wrap="square" tIns="91425">
            <a:noAutofit/>
          </a:bodyPr>
          <a:lstStyle/>
          <a:p>
            <a:pPr indent="0" lvl="0" marL="0" rtl="0" algn="l">
              <a:lnSpc>
                <a:spcPct val="117391"/>
              </a:lnSpc>
              <a:spcBef>
                <a:spcPts val="2900"/>
              </a:spcBef>
              <a:spcAft>
                <a:spcPts val="0"/>
              </a:spcAft>
              <a:buNone/>
            </a:pPr>
            <a:r>
              <a:t/>
            </a:r>
            <a:endParaRPr sz="2250">
              <a:solidFill>
                <a:srgbClr val="292929"/>
              </a:solidFill>
              <a:highlight>
                <a:srgbClr val="FFFFFF"/>
              </a:highlight>
              <a:latin typeface="Arial"/>
              <a:ea typeface="Arial"/>
              <a:cs typeface="Arial"/>
              <a:sym typeface="Arial"/>
            </a:endParaRPr>
          </a:p>
          <a:p>
            <a:pPr indent="0" lvl="0" marL="0" rtl="0" algn="l">
              <a:spcBef>
                <a:spcPts val="0"/>
              </a:spcBef>
              <a:spcAft>
                <a:spcPts val="0"/>
              </a:spcAft>
              <a:buNone/>
            </a:pPr>
            <a:r>
              <a:rPr b="1" lang="en">
                <a:solidFill>
                  <a:srgbClr val="000000"/>
                </a:solidFill>
                <a:latin typeface="Economica"/>
                <a:ea typeface="Economica"/>
                <a:cs typeface="Economica"/>
                <a:sym typeface="Economica"/>
              </a:rPr>
              <a:t>Architecting a ML Pipeline</a:t>
            </a:r>
            <a:endParaRPr b="1">
              <a:solidFill>
                <a:srgbClr val="000000"/>
              </a:solidFill>
              <a:latin typeface="Economica"/>
              <a:ea typeface="Economica"/>
              <a:cs typeface="Economica"/>
              <a:sym typeface="Economica"/>
            </a:endParaRPr>
          </a:p>
        </p:txBody>
      </p:sp>
      <p:sp>
        <p:nvSpPr>
          <p:cNvPr id="368" name="Google Shape;368;p15"/>
          <p:cNvSpPr txBox="1"/>
          <p:nvPr>
            <p:ph idx="1" type="body"/>
          </p:nvPr>
        </p:nvSpPr>
        <p:spPr>
          <a:xfrm>
            <a:off x="181800" y="971625"/>
            <a:ext cx="8787900" cy="4044900"/>
          </a:xfrm>
          <a:prstGeom prst="rect">
            <a:avLst/>
          </a:prstGeom>
        </p:spPr>
        <p:txBody>
          <a:bodyPr anchorCtr="0" anchor="t" bIns="91425" lIns="91425" spcFirstLastPara="1" rIns="91425" wrap="square" tIns="91425">
            <a:noAutofit/>
          </a:bodyPr>
          <a:lstStyle/>
          <a:p>
            <a:pPr indent="0" lvl="0" marL="0" rtl="0" algn="l">
              <a:lnSpc>
                <a:spcPct val="218181"/>
              </a:lnSpc>
              <a:spcBef>
                <a:spcPts val="1400"/>
              </a:spcBef>
              <a:spcAft>
                <a:spcPts val="0"/>
              </a:spcAft>
              <a:buNone/>
            </a:pPr>
            <a:r>
              <a:rPr lang="en">
                <a:solidFill>
                  <a:srgbClr val="000000"/>
                </a:solidFill>
                <a:latin typeface="Open Sans"/>
                <a:ea typeface="Open Sans"/>
                <a:cs typeface="Open Sans"/>
                <a:sym typeface="Open Sans"/>
              </a:rPr>
              <a:t>Traditionally, pipelines involve overnight batch processing, i.e. collecting data, sending it through an enterprise message bus and processing it to provide pre-calculated results and guidance for next day’s operations. Whilst this works in some industries, it is really insufficient in others, and especially when it comes to ML applications.</a:t>
            </a:r>
            <a:endParaRPr>
              <a:solidFill>
                <a:srgbClr val="000000"/>
              </a:solidFill>
              <a:latin typeface="Open Sans"/>
              <a:ea typeface="Open Sans"/>
              <a:cs typeface="Open Sans"/>
              <a:sym typeface="Open Sans"/>
            </a:endParaRPr>
          </a:p>
          <a:p>
            <a:pPr indent="0" lvl="0" marL="0" rtl="0" algn="l">
              <a:lnSpc>
                <a:spcPct val="218181"/>
              </a:lnSpc>
              <a:spcBef>
                <a:spcPts val="1400"/>
              </a:spcBef>
              <a:spcAft>
                <a:spcPts val="0"/>
              </a:spcAft>
              <a:buNone/>
            </a:pPr>
            <a:r>
              <a:rPr lang="en">
                <a:solidFill>
                  <a:srgbClr val="000000"/>
                </a:solidFill>
                <a:latin typeface="Open Sans"/>
                <a:ea typeface="Open Sans"/>
                <a:cs typeface="Open Sans"/>
                <a:sym typeface="Open Sans"/>
              </a:rPr>
              <a:t>The following diagram shows a ML pipeline applied to a real-time business problem where </a:t>
            </a:r>
            <a:r>
              <a:rPr b="1" lang="en">
                <a:solidFill>
                  <a:srgbClr val="000000"/>
                </a:solidFill>
                <a:latin typeface="Open Sans"/>
                <a:ea typeface="Open Sans"/>
                <a:cs typeface="Open Sans"/>
                <a:sym typeface="Open Sans"/>
              </a:rPr>
              <a:t>features and predictions are time sensitive</a:t>
            </a:r>
            <a:r>
              <a:rPr lang="en">
                <a:solidFill>
                  <a:srgbClr val="000000"/>
                </a:solidFill>
                <a:latin typeface="Open Sans"/>
                <a:ea typeface="Open Sans"/>
                <a:cs typeface="Open Sans"/>
                <a:sym typeface="Open Sans"/>
              </a:rPr>
              <a:t> (e.g. Netflix’s recommendation engines, Uber’s arrival time estimation, LinkedIn’s connections suggestions, Airbnb’s search engines etc).</a:t>
            </a:r>
            <a:endParaRPr>
              <a:solidFill>
                <a:srgbClr val="000000"/>
              </a:solidFill>
              <a:latin typeface="Open Sans"/>
              <a:ea typeface="Open Sans"/>
              <a:cs typeface="Open Sans"/>
              <a:sym typeface="Open Sans"/>
            </a:endParaRPr>
          </a:p>
          <a:p>
            <a:pPr indent="0" lvl="0" marL="0" rtl="0" algn="l">
              <a:spcBef>
                <a:spcPts val="600"/>
              </a:spcBef>
              <a:spcAft>
                <a:spcPts val="0"/>
              </a:spcAft>
              <a:buNone/>
            </a:pPr>
            <a:r>
              <a:t/>
            </a:r>
            <a:endParaRPr/>
          </a:p>
        </p:txBody>
      </p:sp>
      <p:sp>
        <p:nvSpPr>
          <p:cNvPr id="369" name="Google Shape;369;p15"/>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73" name="Shape 373"/>
        <p:cNvGrpSpPr/>
        <p:nvPr/>
      </p:nvGrpSpPr>
      <p:grpSpPr>
        <a:xfrm>
          <a:off x="0" y="0"/>
          <a:ext cx="0" cy="0"/>
          <a:chOff x="0" y="0"/>
          <a:chExt cx="0" cy="0"/>
        </a:xfrm>
      </p:grpSpPr>
      <p:sp>
        <p:nvSpPr>
          <p:cNvPr id="374" name="Google Shape;374;p16"/>
          <p:cNvSpPr txBox="1"/>
          <p:nvPr>
            <p:ph type="title"/>
          </p:nvPr>
        </p:nvSpPr>
        <p:spPr>
          <a:xfrm>
            <a:off x="2373500" y="219425"/>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6"/>
          <p:cNvSpPr txBox="1"/>
          <p:nvPr>
            <p:ph idx="1" type="body"/>
          </p:nvPr>
        </p:nvSpPr>
        <p:spPr>
          <a:xfrm>
            <a:off x="0" y="79075"/>
            <a:ext cx="8792400" cy="2952300"/>
          </a:xfrm>
          <a:prstGeom prst="rect">
            <a:avLst/>
          </a:prstGeom>
        </p:spPr>
        <p:txBody>
          <a:bodyPr anchorCtr="0" anchor="t" bIns="91425" lIns="91425" spcFirstLastPara="1" rIns="91425" wrap="square" tIns="91425">
            <a:noAutofit/>
          </a:bodyPr>
          <a:lstStyle/>
          <a:p>
            <a:pPr indent="0" lvl="0" marL="0" rtl="0" algn="l">
              <a:lnSpc>
                <a:spcPct val="218181"/>
              </a:lnSpc>
              <a:spcBef>
                <a:spcPts val="3200"/>
              </a:spcBef>
              <a:spcAft>
                <a:spcPts val="0"/>
              </a:spcAft>
              <a:buNone/>
            </a:pPr>
            <a:r>
              <a:rPr lang="en" sz="1500">
                <a:solidFill>
                  <a:srgbClr val="000000"/>
                </a:solidFill>
                <a:latin typeface="Neuton"/>
                <a:ea typeface="Neuton"/>
                <a:cs typeface="Neuton"/>
                <a:sym typeface="Neuton"/>
              </a:rPr>
              <a:t>                                                                              It comprises of two clearly defined components:</a:t>
            </a:r>
            <a:endParaRPr sz="1500">
              <a:solidFill>
                <a:srgbClr val="000000"/>
              </a:solidFill>
              <a:latin typeface="Neuton"/>
              <a:ea typeface="Neuton"/>
              <a:cs typeface="Neuton"/>
              <a:sym typeface="Neuton"/>
            </a:endParaRPr>
          </a:p>
          <a:p>
            <a:pPr indent="0" lvl="0" marL="0" rtl="0" algn="l">
              <a:lnSpc>
                <a:spcPct val="218181"/>
              </a:lnSpc>
              <a:spcBef>
                <a:spcPts val="3200"/>
              </a:spcBef>
              <a:spcAft>
                <a:spcPts val="0"/>
              </a:spcAft>
              <a:buNone/>
            </a:pPr>
            <a:r>
              <a:rPr b="1" lang="en" sz="900">
                <a:solidFill>
                  <a:srgbClr val="000000"/>
                </a:solidFill>
                <a:latin typeface="Open Sans"/>
                <a:ea typeface="Open Sans"/>
                <a:cs typeface="Open Sans"/>
                <a:sym typeface="Open Sans"/>
              </a:rPr>
              <a:t>Online Model Analytics</a:t>
            </a:r>
            <a:r>
              <a:rPr lang="en" sz="900">
                <a:solidFill>
                  <a:srgbClr val="000000"/>
                </a:solidFill>
                <a:latin typeface="Open Sans"/>
                <a:ea typeface="Open Sans"/>
                <a:cs typeface="Open Sans"/>
                <a:sym typeface="Open Sans"/>
              </a:rPr>
              <a:t>: The top row represents the operational component of the application i.e. where the model is applied for </a:t>
            </a:r>
            <a:r>
              <a:rPr b="1" lang="en" sz="900">
                <a:solidFill>
                  <a:srgbClr val="000000"/>
                </a:solidFill>
                <a:latin typeface="Open Sans"/>
                <a:ea typeface="Open Sans"/>
                <a:cs typeface="Open Sans"/>
                <a:sym typeface="Open Sans"/>
              </a:rPr>
              <a:t>real-time</a:t>
            </a:r>
            <a:r>
              <a:rPr lang="en" sz="900">
                <a:solidFill>
                  <a:srgbClr val="000000"/>
                </a:solidFill>
                <a:latin typeface="Open Sans"/>
                <a:ea typeface="Open Sans"/>
                <a:cs typeface="Open Sans"/>
                <a:sym typeface="Open Sans"/>
              </a:rPr>
              <a:t> decision making.</a:t>
            </a:r>
            <a:endParaRPr sz="900">
              <a:solidFill>
                <a:srgbClr val="000000"/>
              </a:solidFill>
              <a:latin typeface="Open Sans"/>
              <a:ea typeface="Open Sans"/>
              <a:cs typeface="Open Sans"/>
              <a:sym typeface="Open Sans"/>
            </a:endParaRPr>
          </a:p>
          <a:p>
            <a:pPr indent="0" lvl="0" marL="0" rtl="0" algn="l">
              <a:lnSpc>
                <a:spcPct val="218181"/>
              </a:lnSpc>
              <a:spcBef>
                <a:spcPts val="1700"/>
              </a:spcBef>
              <a:spcAft>
                <a:spcPts val="0"/>
              </a:spcAft>
              <a:buNone/>
            </a:pPr>
            <a:r>
              <a:rPr b="1" lang="en" sz="900">
                <a:solidFill>
                  <a:srgbClr val="000000"/>
                </a:solidFill>
                <a:latin typeface="Open Sans"/>
                <a:ea typeface="Open Sans"/>
                <a:cs typeface="Open Sans"/>
                <a:sym typeface="Open Sans"/>
              </a:rPr>
              <a:t>Offline Data Discovery</a:t>
            </a:r>
            <a:r>
              <a:rPr lang="en" sz="900">
                <a:solidFill>
                  <a:srgbClr val="000000"/>
                </a:solidFill>
                <a:latin typeface="Open Sans"/>
                <a:ea typeface="Open Sans"/>
                <a:cs typeface="Open Sans"/>
                <a:sym typeface="Open Sans"/>
              </a:rPr>
              <a:t>: The bottom row represents the learning component i.e. analysis on historical data to create the ML model in a </a:t>
            </a:r>
            <a:r>
              <a:rPr b="1" lang="en" sz="900">
                <a:solidFill>
                  <a:srgbClr val="000000"/>
                </a:solidFill>
                <a:latin typeface="Open Sans"/>
                <a:ea typeface="Open Sans"/>
                <a:cs typeface="Open Sans"/>
                <a:sym typeface="Open Sans"/>
              </a:rPr>
              <a:t>batch-processing</a:t>
            </a:r>
            <a:r>
              <a:rPr lang="en" sz="900">
                <a:solidFill>
                  <a:srgbClr val="000000"/>
                </a:solidFill>
                <a:latin typeface="Open Sans"/>
                <a:ea typeface="Open Sans"/>
                <a:cs typeface="Open Sans"/>
                <a:sym typeface="Open Sans"/>
              </a:rPr>
              <a:t> mode. </a:t>
            </a:r>
            <a:endParaRPr sz="900">
              <a:solidFill>
                <a:srgbClr val="000000"/>
              </a:solidFill>
              <a:latin typeface="Open Sans"/>
              <a:ea typeface="Open Sans"/>
              <a:cs typeface="Open Sans"/>
              <a:sym typeface="Open Sans"/>
            </a:endParaRPr>
          </a:p>
          <a:p>
            <a:pPr indent="0" lvl="0" marL="457200" rtl="0" algn="l">
              <a:lnSpc>
                <a:spcPct val="218181"/>
              </a:lnSpc>
              <a:spcBef>
                <a:spcPts val="1700"/>
              </a:spcBef>
              <a:spcAft>
                <a:spcPts val="0"/>
              </a:spcAft>
              <a:buNone/>
            </a:pPr>
            <a:r>
              <a:rPr lang="en" sz="900">
                <a:solidFill>
                  <a:srgbClr val="000000"/>
                </a:solidFill>
                <a:latin typeface="Open Sans"/>
                <a:ea typeface="Open Sans"/>
                <a:cs typeface="Open Sans"/>
                <a:sym typeface="Open Sans"/>
              </a:rPr>
              <a:t>We will now take this simplified diagram and unfold its inner workings.</a:t>
            </a:r>
            <a:endParaRPr sz="900">
              <a:solidFill>
                <a:srgbClr val="000000"/>
              </a:solidFill>
              <a:latin typeface="Open Sans"/>
              <a:ea typeface="Open Sans"/>
              <a:cs typeface="Open Sans"/>
              <a:sym typeface="Open Sans"/>
            </a:endParaRPr>
          </a:p>
          <a:p>
            <a:pPr indent="0" lvl="0" marL="0" rtl="0" algn="l">
              <a:spcBef>
                <a:spcPts val="600"/>
              </a:spcBef>
              <a:spcAft>
                <a:spcPts val="0"/>
              </a:spcAft>
              <a:buNone/>
            </a:pPr>
            <a:r>
              <a:t/>
            </a:r>
            <a:endParaRPr>
              <a:latin typeface="Open Sans"/>
              <a:ea typeface="Open Sans"/>
              <a:cs typeface="Open Sans"/>
              <a:sym typeface="Open Sans"/>
            </a:endParaRPr>
          </a:p>
        </p:txBody>
      </p:sp>
      <p:sp>
        <p:nvSpPr>
          <p:cNvPr id="376" name="Google Shape;376;p16"/>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77" name="Google Shape;377;p16"/>
          <p:cNvPicPr preferRelativeResize="0"/>
          <p:nvPr/>
        </p:nvPicPr>
        <p:blipFill>
          <a:blip r:embed="rId3">
            <a:alphaModFix/>
          </a:blip>
          <a:stretch>
            <a:fillRect/>
          </a:stretch>
        </p:blipFill>
        <p:spPr>
          <a:xfrm>
            <a:off x="403013" y="2830413"/>
            <a:ext cx="6943725" cy="1990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6DAEC"/>
        </a:solidFill>
      </p:bgPr>
    </p:bg>
    <p:spTree>
      <p:nvGrpSpPr>
        <p:cNvPr id="381" name="Shape 381"/>
        <p:cNvGrpSpPr/>
        <p:nvPr/>
      </p:nvGrpSpPr>
      <p:grpSpPr>
        <a:xfrm>
          <a:off x="0" y="0"/>
          <a:ext cx="0" cy="0"/>
          <a:chOff x="0" y="0"/>
          <a:chExt cx="0" cy="0"/>
        </a:xfrm>
      </p:grpSpPr>
      <p:sp>
        <p:nvSpPr>
          <p:cNvPr id="382" name="Google Shape;382;p17"/>
          <p:cNvSpPr txBox="1"/>
          <p:nvPr>
            <p:ph type="ctrTitle"/>
          </p:nvPr>
        </p:nvSpPr>
        <p:spPr>
          <a:xfrm>
            <a:off x="2743200" y="1735750"/>
            <a:ext cx="5638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solidFill>
                  <a:srgbClr val="FFFFFF"/>
                </a:solidFill>
                <a:latin typeface="Open Sans"/>
                <a:ea typeface="Open Sans"/>
                <a:cs typeface="Open Sans"/>
                <a:sym typeface="Open Sans"/>
              </a:rPr>
              <a:t>Data Ingestion</a:t>
            </a:r>
            <a:endParaRPr sz="4000">
              <a:solidFill>
                <a:srgbClr val="FFFFFF"/>
              </a:solidFill>
              <a:latin typeface="Open Sans"/>
              <a:ea typeface="Open Sans"/>
              <a:cs typeface="Open Sans"/>
              <a:sym typeface="Open Sans"/>
            </a:endParaRPr>
          </a:p>
          <a:p>
            <a:pPr indent="0" lvl="0" marL="0" rtl="0" algn="l">
              <a:spcBef>
                <a:spcPts val="0"/>
              </a:spcBef>
              <a:spcAft>
                <a:spcPts val="0"/>
              </a:spcAft>
              <a:buNone/>
            </a:pPr>
            <a:r>
              <a:t/>
            </a:r>
            <a:endParaRPr b="1"/>
          </a:p>
        </p:txBody>
      </p:sp>
      <p:sp>
        <p:nvSpPr>
          <p:cNvPr id="383" name="Google Shape;383;p17"/>
          <p:cNvSpPr txBox="1"/>
          <p:nvPr>
            <p:ph idx="1" type="subTitle"/>
          </p:nvPr>
        </p:nvSpPr>
        <p:spPr>
          <a:xfrm>
            <a:off x="2800500" y="2820997"/>
            <a:ext cx="5638800" cy="132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Neuton"/>
                <a:ea typeface="Neuton"/>
                <a:cs typeface="Neuton"/>
                <a:sym typeface="Neuton"/>
              </a:rPr>
              <a:t>Funnelling incoming data into a data store is the first step of any ML workflow. The key point is that data is persisted without undertaking any transformation at all, to allow us to have an </a:t>
            </a:r>
            <a:r>
              <a:rPr b="1" lang="en" sz="1600">
                <a:solidFill>
                  <a:srgbClr val="000000"/>
                </a:solidFill>
                <a:latin typeface="Neuton"/>
                <a:ea typeface="Neuton"/>
                <a:cs typeface="Neuton"/>
                <a:sym typeface="Neuton"/>
              </a:rPr>
              <a:t>immutable</a:t>
            </a:r>
            <a:r>
              <a:rPr lang="en" sz="1600">
                <a:solidFill>
                  <a:srgbClr val="000000"/>
                </a:solidFill>
                <a:latin typeface="Neuton"/>
                <a:ea typeface="Neuton"/>
                <a:cs typeface="Neuton"/>
                <a:sym typeface="Neuton"/>
              </a:rPr>
              <a:t> record of the original dataset. Data can be fed from various data sources; either obtained by request (pub/sub) or streamed from other services</a:t>
            </a:r>
            <a:endParaRPr>
              <a:solidFill>
                <a:srgbClr val="000000"/>
              </a:solidFill>
            </a:endParaRPr>
          </a:p>
        </p:txBody>
      </p:sp>
      <p:sp>
        <p:nvSpPr>
          <p:cNvPr id="384" name="Google Shape;384;p17"/>
          <p:cNvSpPr txBox="1"/>
          <p:nvPr/>
        </p:nvSpPr>
        <p:spPr>
          <a:xfrm>
            <a:off x="409575" y="1676400"/>
            <a:ext cx="2067000" cy="17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Nixie One"/>
                <a:ea typeface="Nixie One"/>
                <a:cs typeface="Nixie One"/>
                <a:sym typeface="Nixie One"/>
              </a:rPr>
              <a:t>1</a:t>
            </a:r>
            <a:endParaRPr b="1">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88" name="Shape 388"/>
        <p:cNvGrpSpPr/>
        <p:nvPr/>
      </p:nvGrpSpPr>
      <p:grpSpPr>
        <a:xfrm>
          <a:off x="0" y="0"/>
          <a:ext cx="0" cy="0"/>
          <a:chOff x="0" y="0"/>
          <a:chExt cx="0" cy="0"/>
        </a:xfrm>
      </p:grpSpPr>
      <p:sp>
        <p:nvSpPr>
          <p:cNvPr id="389" name="Google Shape;389;p18"/>
          <p:cNvSpPr txBox="1"/>
          <p:nvPr>
            <p:ph idx="1" type="body"/>
          </p:nvPr>
        </p:nvSpPr>
        <p:spPr>
          <a:xfrm>
            <a:off x="181800" y="971625"/>
            <a:ext cx="8787900" cy="40449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600">
                <a:solidFill>
                  <a:srgbClr val="000000"/>
                </a:solidFill>
                <a:latin typeface="Neuton"/>
                <a:ea typeface="Neuton"/>
                <a:cs typeface="Neuton"/>
                <a:sym typeface="Neuton"/>
              </a:rPr>
              <a:t>NoSQL document databases</a:t>
            </a:r>
            <a:r>
              <a:rPr lang="en" sz="1600">
                <a:solidFill>
                  <a:srgbClr val="000000"/>
                </a:solidFill>
                <a:latin typeface="Neuton"/>
                <a:ea typeface="Neuton"/>
                <a:cs typeface="Neuton"/>
                <a:sym typeface="Neuton"/>
              </a:rPr>
              <a:t> are ideal for storing large volumes of rapidly changing structured and/or unstructured data, since they are schema-less. They also offer a distributed, scalable, replicated data storage.</a:t>
            </a:r>
            <a:endParaRPr>
              <a:solidFill>
                <a:srgbClr val="000000"/>
              </a:solidFill>
              <a:latin typeface="Neuton"/>
              <a:ea typeface="Neuton"/>
              <a:cs typeface="Neuton"/>
              <a:sym typeface="Neuton"/>
            </a:endParaRPr>
          </a:p>
        </p:txBody>
      </p:sp>
      <p:sp>
        <p:nvSpPr>
          <p:cNvPr id="390" name="Google Shape;390;p18"/>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91" name="Google Shape;391;p18"/>
          <p:cNvPicPr preferRelativeResize="0"/>
          <p:nvPr/>
        </p:nvPicPr>
        <p:blipFill>
          <a:blip r:embed="rId3">
            <a:alphaModFix/>
          </a:blip>
          <a:stretch>
            <a:fillRect/>
          </a:stretch>
        </p:blipFill>
        <p:spPr>
          <a:xfrm>
            <a:off x="871288" y="1864213"/>
            <a:ext cx="6562725" cy="2752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95" name="Shape 395"/>
        <p:cNvGrpSpPr/>
        <p:nvPr/>
      </p:nvGrpSpPr>
      <p:grpSpPr>
        <a:xfrm>
          <a:off x="0" y="0"/>
          <a:ext cx="0" cy="0"/>
          <a:chOff x="0" y="0"/>
          <a:chExt cx="0" cy="0"/>
        </a:xfrm>
      </p:grpSpPr>
      <p:sp>
        <p:nvSpPr>
          <p:cNvPr id="396" name="Google Shape;396;p19"/>
          <p:cNvSpPr txBox="1"/>
          <p:nvPr>
            <p:ph type="title"/>
          </p:nvPr>
        </p:nvSpPr>
        <p:spPr>
          <a:xfrm>
            <a:off x="2644225" y="187575"/>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Neuton"/>
                <a:ea typeface="Neuton"/>
                <a:cs typeface="Neuton"/>
                <a:sym typeface="Neuton"/>
              </a:rPr>
              <a:t>OFFLINE</a:t>
            </a:r>
            <a:endParaRPr sz="2400">
              <a:solidFill>
                <a:srgbClr val="000000"/>
              </a:solidFill>
              <a:latin typeface="Neuton"/>
              <a:ea typeface="Neuton"/>
              <a:cs typeface="Neuton"/>
              <a:sym typeface="Neuton"/>
            </a:endParaRPr>
          </a:p>
        </p:txBody>
      </p:sp>
      <p:sp>
        <p:nvSpPr>
          <p:cNvPr id="397" name="Google Shape;397;p19"/>
          <p:cNvSpPr txBox="1"/>
          <p:nvPr>
            <p:ph idx="1" type="body"/>
          </p:nvPr>
        </p:nvSpPr>
        <p:spPr>
          <a:xfrm>
            <a:off x="181800" y="971625"/>
            <a:ext cx="8787900" cy="4044900"/>
          </a:xfrm>
          <a:prstGeom prst="rect">
            <a:avLst/>
          </a:prstGeom>
        </p:spPr>
        <p:txBody>
          <a:bodyPr anchorCtr="0" anchor="t" bIns="91425" lIns="91425" spcFirstLastPara="1" rIns="91425" wrap="square" tIns="91425">
            <a:noAutofit/>
          </a:bodyPr>
          <a:lstStyle/>
          <a:p>
            <a:pPr indent="0" lvl="0" marL="0" rtl="0" algn="l">
              <a:lnSpc>
                <a:spcPct val="218181"/>
              </a:lnSpc>
              <a:spcBef>
                <a:spcPts val="1400"/>
              </a:spcBef>
              <a:spcAft>
                <a:spcPts val="0"/>
              </a:spcAft>
              <a:buNone/>
            </a:pPr>
            <a:r>
              <a:rPr lang="en" sz="1300">
                <a:solidFill>
                  <a:srgbClr val="000000"/>
                </a:solidFill>
                <a:latin typeface="Neuton"/>
                <a:ea typeface="Neuton"/>
                <a:cs typeface="Neuton"/>
                <a:sym typeface="Neuton"/>
              </a:rPr>
              <a:t>In the offline layer, data flows into the Raw Data Store via an </a:t>
            </a:r>
            <a:r>
              <a:rPr b="1" lang="en" sz="1300">
                <a:solidFill>
                  <a:srgbClr val="000000"/>
                </a:solidFill>
                <a:latin typeface="Neuton"/>
                <a:ea typeface="Neuton"/>
                <a:cs typeface="Neuton"/>
                <a:sym typeface="Neuton"/>
              </a:rPr>
              <a:t>Ingestion Service </a:t>
            </a:r>
            <a:r>
              <a:rPr lang="en" sz="1300">
                <a:solidFill>
                  <a:srgbClr val="000000"/>
                </a:solidFill>
                <a:latin typeface="Neuton"/>
                <a:ea typeface="Neuton"/>
                <a:cs typeface="Neuton"/>
                <a:sym typeface="Neuton"/>
              </a:rPr>
              <a:t>— a composite orchestration service, which encapsulates the data sourcing and persistence. Internally, a repository pattern is employed to interact with a data service, which in return interacts with the data store. When the data is saved in the database, a unique batch-id is assigned to the dataset, to allow for efficient querying and end-to-end data lineage and traceability.</a:t>
            </a:r>
            <a:endParaRPr sz="1300">
              <a:solidFill>
                <a:srgbClr val="000000"/>
              </a:solidFill>
              <a:latin typeface="Neuton"/>
              <a:ea typeface="Neuton"/>
              <a:cs typeface="Neuton"/>
              <a:sym typeface="Neuton"/>
            </a:endParaRPr>
          </a:p>
          <a:p>
            <a:pPr indent="0" lvl="0" marL="0" rtl="0" algn="l">
              <a:lnSpc>
                <a:spcPct val="218181"/>
              </a:lnSpc>
              <a:spcBef>
                <a:spcPts val="1400"/>
              </a:spcBef>
              <a:spcAft>
                <a:spcPts val="0"/>
              </a:spcAft>
              <a:buNone/>
            </a:pPr>
            <a:r>
              <a:rPr lang="en" sz="1300">
                <a:solidFill>
                  <a:srgbClr val="292929"/>
                </a:solidFill>
                <a:latin typeface="Neuton"/>
                <a:ea typeface="Neuton"/>
                <a:cs typeface="Neuton"/>
                <a:sym typeface="Neuton"/>
              </a:rPr>
              <a:t>To be performant, the ingestion distribution is twofold:</a:t>
            </a:r>
            <a:endParaRPr sz="1300">
              <a:solidFill>
                <a:srgbClr val="292929"/>
              </a:solidFill>
              <a:latin typeface="Neuton"/>
              <a:ea typeface="Neuton"/>
              <a:cs typeface="Neuton"/>
              <a:sym typeface="Neuton"/>
            </a:endParaRPr>
          </a:p>
          <a:p>
            <a:pPr indent="0" lvl="0" marL="0" rtl="0" algn="l">
              <a:lnSpc>
                <a:spcPct val="218181"/>
              </a:lnSpc>
              <a:spcBef>
                <a:spcPts val="1400"/>
              </a:spcBef>
              <a:spcAft>
                <a:spcPts val="0"/>
              </a:spcAft>
              <a:buNone/>
            </a:pPr>
            <a:r>
              <a:rPr lang="en" sz="1300">
                <a:solidFill>
                  <a:srgbClr val="000000"/>
                </a:solidFill>
                <a:latin typeface="Neuton"/>
                <a:ea typeface="Neuton"/>
                <a:cs typeface="Neuton"/>
                <a:sym typeface="Neuton"/>
              </a:rPr>
              <a:t>• there is a dedicated pipeline for </a:t>
            </a:r>
            <a:r>
              <a:rPr b="1" lang="en" sz="1300">
                <a:solidFill>
                  <a:srgbClr val="000000"/>
                </a:solidFill>
                <a:latin typeface="Neuton"/>
                <a:ea typeface="Neuton"/>
                <a:cs typeface="Neuton"/>
                <a:sym typeface="Neuton"/>
              </a:rPr>
              <a:t>each dataset</a:t>
            </a:r>
            <a:r>
              <a:rPr lang="en" sz="1300">
                <a:solidFill>
                  <a:srgbClr val="000000"/>
                </a:solidFill>
                <a:latin typeface="Neuton"/>
                <a:ea typeface="Neuton"/>
                <a:cs typeface="Neuton"/>
                <a:sym typeface="Neuton"/>
              </a:rPr>
              <a:t> so all of them are processed independently and concurrently, and</a:t>
            </a:r>
            <a:endParaRPr sz="1300">
              <a:solidFill>
                <a:srgbClr val="000000"/>
              </a:solidFill>
              <a:latin typeface="Neuton"/>
              <a:ea typeface="Neuton"/>
              <a:cs typeface="Neuton"/>
              <a:sym typeface="Neuton"/>
            </a:endParaRPr>
          </a:p>
          <a:p>
            <a:pPr indent="0" lvl="0" marL="0" rtl="0" algn="l">
              <a:lnSpc>
                <a:spcPct val="218181"/>
              </a:lnSpc>
              <a:spcBef>
                <a:spcPts val="1400"/>
              </a:spcBef>
              <a:spcAft>
                <a:spcPts val="0"/>
              </a:spcAft>
              <a:buNone/>
            </a:pPr>
            <a:r>
              <a:rPr lang="en" sz="1300">
                <a:solidFill>
                  <a:srgbClr val="000000"/>
                </a:solidFill>
                <a:latin typeface="Neuton"/>
                <a:ea typeface="Neuton"/>
                <a:cs typeface="Neuton"/>
                <a:sym typeface="Neuton"/>
              </a:rPr>
              <a:t>• within each pipeline, the data is </a:t>
            </a:r>
            <a:r>
              <a:rPr b="1" lang="en" sz="1300">
                <a:solidFill>
                  <a:srgbClr val="000000"/>
                </a:solidFill>
                <a:latin typeface="Neuton"/>
                <a:ea typeface="Neuton"/>
                <a:cs typeface="Neuton"/>
                <a:sym typeface="Neuton"/>
              </a:rPr>
              <a:t>partitioned</a:t>
            </a:r>
            <a:r>
              <a:rPr lang="en" sz="1300">
                <a:solidFill>
                  <a:srgbClr val="000000"/>
                </a:solidFill>
                <a:latin typeface="Neuton"/>
                <a:ea typeface="Neuton"/>
                <a:cs typeface="Neuton"/>
                <a:sym typeface="Neuton"/>
              </a:rPr>
              <a:t> to take advantage of the multiple server cores, processors or even servers.</a:t>
            </a:r>
            <a:endParaRPr sz="1300">
              <a:solidFill>
                <a:srgbClr val="000000"/>
              </a:solidFill>
              <a:latin typeface="Neuton"/>
              <a:ea typeface="Neuton"/>
              <a:cs typeface="Neuton"/>
              <a:sym typeface="Neuton"/>
            </a:endParaRPr>
          </a:p>
          <a:p>
            <a:pPr indent="0" lvl="0" marL="0" rtl="0" algn="l">
              <a:lnSpc>
                <a:spcPct val="218181"/>
              </a:lnSpc>
              <a:spcBef>
                <a:spcPts val="1400"/>
              </a:spcBef>
              <a:spcAft>
                <a:spcPts val="0"/>
              </a:spcAft>
              <a:buNone/>
            </a:pPr>
            <a:r>
              <a:t/>
            </a:r>
            <a:endParaRPr sz="1100">
              <a:solidFill>
                <a:srgbClr val="000000"/>
              </a:solidFill>
              <a:latin typeface="Neuton"/>
              <a:ea typeface="Neuton"/>
              <a:cs typeface="Neuton"/>
              <a:sym typeface="Neuton"/>
            </a:endParaRPr>
          </a:p>
          <a:p>
            <a:pPr indent="0" lvl="0" marL="0" rtl="0" algn="l">
              <a:lnSpc>
                <a:spcPct val="218181"/>
              </a:lnSpc>
              <a:spcBef>
                <a:spcPts val="1400"/>
              </a:spcBef>
              <a:spcAft>
                <a:spcPts val="0"/>
              </a:spcAft>
              <a:buNone/>
            </a:pPr>
            <a:r>
              <a:rPr lang="en" sz="1100">
                <a:solidFill>
                  <a:srgbClr val="000000"/>
                </a:solidFill>
                <a:latin typeface="Neuton"/>
                <a:ea typeface="Neuton"/>
                <a:cs typeface="Neuton"/>
                <a:sym typeface="Neuton"/>
              </a:rPr>
              <a:t> </a:t>
            </a:r>
            <a:endParaRPr sz="900">
              <a:latin typeface="Neuton"/>
              <a:ea typeface="Neuton"/>
              <a:cs typeface="Neuton"/>
              <a:sym typeface="Neuton"/>
            </a:endParaRPr>
          </a:p>
        </p:txBody>
      </p:sp>
      <p:sp>
        <p:nvSpPr>
          <p:cNvPr id="398" name="Google Shape;398;p19"/>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