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Gotham Bold" charset="1" panose="00000000000000000000"/>
      <p:regular r:id="rId25"/>
    </p:embeddedFont>
    <p:embeddedFont>
      <p:font typeface="Times New Roman Italics" charset="1" panose="02030502070405090303"/>
      <p:regular r:id="rId26"/>
    </p:embeddedFont>
    <p:embeddedFont>
      <p:font typeface="Canva Sans Italics" charset="1" panose="020B0503030501040103"/>
      <p:regular r:id="rId27"/>
    </p:embeddedFont>
    <p:embeddedFont>
      <p:font typeface="Canva Sans" charset="1" panose="020B0503030501040103"/>
      <p:regular r:id="rId28"/>
    </p:embeddedFont>
    <p:embeddedFont>
      <p:font typeface="Canva Sans Bold" charset="1" panose="020B0803030501040103"/>
      <p:regular r:id="rId29"/>
    </p:embeddedFont>
    <p:embeddedFont>
      <p:font typeface="Canva Sans Bold Italics" charset="1" panose="020B0803030501040103"/>
      <p:regular r:id="rId30"/>
    </p:embeddedFont>
    <p:embeddedFont>
      <p:font typeface="Gotham Bold Italics" charset="1" panose="020000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www.indexmundi.com" TargetMode="External" Type="http://schemas.openxmlformats.org/officeDocument/2006/relationships/hyperlink"/><Relationship Id="rId5" Target="../media/image3.png" Type="http://schemas.openxmlformats.org/officeDocument/2006/relationships/image"/><Relationship Id="rId6"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6225076" y="-879920"/>
            <a:ext cx="11718466" cy="117184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28700" y="91400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8131720" y="2113778"/>
            <a:ext cx="6059445" cy="605944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762088" y="-9632634"/>
            <a:ext cx="10994424" cy="1099442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3373132" y="4114076"/>
            <a:ext cx="12198237" cy="2291464"/>
            <a:chOff x="0" y="0"/>
            <a:chExt cx="3212705" cy="603513"/>
          </a:xfrm>
        </p:grpSpPr>
        <p:sp>
          <p:nvSpPr>
            <p:cNvPr name="Freeform 13" id="13"/>
            <p:cNvSpPr/>
            <p:nvPr/>
          </p:nvSpPr>
          <p:spPr>
            <a:xfrm flipH="false" flipV="false" rot="0">
              <a:off x="0" y="0"/>
              <a:ext cx="3212704" cy="603513"/>
            </a:xfrm>
            <a:custGeom>
              <a:avLst/>
              <a:gdLst/>
              <a:ahLst/>
              <a:cxnLst/>
              <a:rect r="r" b="b" t="t" l="l"/>
              <a:pathLst>
                <a:path h="603513" w="3212704">
                  <a:moveTo>
                    <a:pt x="0" y="0"/>
                  </a:moveTo>
                  <a:lnTo>
                    <a:pt x="3212704" y="0"/>
                  </a:lnTo>
                  <a:lnTo>
                    <a:pt x="3212704" y="603513"/>
                  </a:lnTo>
                  <a:lnTo>
                    <a:pt x="0" y="603513"/>
                  </a:lnTo>
                  <a:close/>
                </a:path>
              </a:pathLst>
            </a:custGeom>
            <a:solidFill>
              <a:srgbClr val="FFFEFE"/>
            </a:solidFill>
          </p:spPr>
        </p:sp>
        <p:sp>
          <p:nvSpPr>
            <p:cNvPr name="TextBox 14" id="14"/>
            <p:cNvSpPr txBox="true"/>
            <p:nvPr/>
          </p:nvSpPr>
          <p:spPr>
            <a:xfrm>
              <a:off x="0" y="-28575"/>
              <a:ext cx="3212705" cy="632088"/>
            </a:xfrm>
            <a:prstGeom prst="rect">
              <a:avLst/>
            </a:prstGeom>
          </p:spPr>
          <p:txBody>
            <a:bodyPr anchor="ctr" rtlCol="false" tIns="50800" lIns="50800" bIns="50800" rIns="50800"/>
            <a:lstStyle/>
            <a:p>
              <a:pPr algn="ctr">
                <a:lnSpc>
                  <a:spcPts val="2380"/>
                </a:lnSpc>
              </a:pPr>
            </a:p>
          </p:txBody>
        </p:sp>
      </p:grpSp>
      <p:sp>
        <p:nvSpPr>
          <p:cNvPr name="TextBox 15" id="15"/>
          <p:cNvSpPr txBox="true"/>
          <p:nvPr/>
        </p:nvSpPr>
        <p:spPr>
          <a:xfrm rot="0">
            <a:off x="2114687" y="4412127"/>
            <a:ext cx="12034067" cy="988045"/>
          </a:xfrm>
          <a:prstGeom prst="rect">
            <a:avLst/>
          </a:prstGeom>
        </p:spPr>
        <p:txBody>
          <a:bodyPr anchor="t" rtlCol="false" tIns="0" lIns="0" bIns="0" rIns="0">
            <a:spAutoFit/>
          </a:bodyPr>
          <a:lstStyle/>
          <a:p>
            <a:pPr algn="ctr">
              <a:lnSpc>
                <a:spcPts val="8035"/>
              </a:lnSpc>
              <a:spcBef>
                <a:spcPct val="0"/>
              </a:spcBef>
            </a:pPr>
            <a:r>
              <a:rPr lang="en-US" sz="5739" spc="321">
                <a:solidFill>
                  <a:srgbClr val="191919"/>
                </a:solidFill>
                <a:latin typeface="Gotham Bold"/>
              </a:rPr>
              <a:t>HISTORICAL PRICE INSIGHTS</a:t>
            </a:r>
          </a:p>
        </p:txBody>
      </p:sp>
      <p:sp>
        <p:nvSpPr>
          <p:cNvPr name="TextBox 16" id="16"/>
          <p:cNvSpPr txBox="true"/>
          <p:nvPr/>
        </p:nvSpPr>
        <p:spPr>
          <a:xfrm rot="0">
            <a:off x="1974580" y="5472969"/>
            <a:ext cx="13002623" cy="689400"/>
          </a:xfrm>
          <a:prstGeom prst="rect">
            <a:avLst/>
          </a:prstGeom>
        </p:spPr>
        <p:txBody>
          <a:bodyPr anchor="t" rtlCol="false" tIns="0" lIns="0" bIns="0" rIns="0">
            <a:spAutoFit/>
          </a:bodyPr>
          <a:lstStyle/>
          <a:p>
            <a:pPr algn="ctr">
              <a:lnSpc>
                <a:spcPts val="5051"/>
              </a:lnSpc>
              <a:spcBef>
                <a:spcPct val="0"/>
              </a:spcBef>
            </a:pPr>
            <a:r>
              <a:rPr lang="en-US" sz="3608" spc="505">
                <a:solidFill>
                  <a:srgbClr val="191919"/>
                </a:solidFill>
                <a:latin typeface="Times New Roman Italics"/>
              </a:rPr>
              <a:t>FINAL YEAR PROJECT</a:t>
            </a:r>
          </a:p>
        </p:txBody>
      </p:sp>
      <p:grpSp>
        <p:nvGrpSpPr>
          <p:cNvPr name="Group 17" id="17"/>
          <p:cNvGrpSpPr/>
          <p:nvPr/>
        </p:nvGrpSpPr>
        <p:grpSpPr>
          <a:xfrm rot="0">
            <a:off x="-9965724" y="-1383136"/>
            <a:ext cx="10994424" cy="1099442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2686432" y="8507659"/>
            <a:ext cx="5512713" cy="2150109"/>
          </a:xfrm>
          <a:prstGeom prst="rect">
            <a:avLst/>
          </a:prstGeom>
        </p:spPr>
        <p:txBody>
          <a:bodyPr anchor="t" rtlCol="false" tIns="0" lIns="0" bIns="0" rIns="0">
            <a:spAutoFit/>
          </a:bodyPr>
          <a:lstStyle/>
          <a:p>
            <a:pPr algn="l">
              <a:lnSpc>
                <a:spcPts val="4340"/>
              </a:lnSpc>
            </a:pPr>
            <a:r>
              <a:rPr lang="en-US" sz="3100">
                <a:solidFill>
                  <a:srgbClr val="191919"/>
                </a:solidFill>
                <a:latin typeface="Canva Sans Italics"/>
              </a:rPr>
              <a:t>Presentation by:</a:t>
            </a:r>
          </a:p>
          <a:p>
            <a:pPr algn="l">
              <a:lnSpc>
                <a:spcPts val="4340"/>
              </a:lnSpc>
            </a:pPr>
            <a:r>
              <a:rPr lang="en-US" sz="3100">
                <a:solidFill>
                  <a:srgbClr val="191919"/>
                </a:solidFill>
                <a:latin typeface="Canva Sans Italics"/>
              </a:rPr>
              <a:t>Jatin (20EBKCS052)</a:t>
            </a:r>
          </a:p>
          <a:p>
            <a:pPr algn="l">
              <a:lnSpc>
                <a:spcPts val="4340"/>
              </a:lnSpc>
            </a:pPr>
            <a:r>
              <a:rPr lang="en-US" sz="3100">
                <a:solidFill>
                  <a:srgbClr val="191919"/>
                </a:solidFill>
                <a:latin typeface="Canva Sans Italics"/>
              </a:rPr>
              <a:t>Anjali Sharma (20EBKCS011)</a:t>
            </a:r>
          </a:p>
          <a:p>
            <a:pPr algn="l">
              <a:lnSpc>
                <a:spcPts val="434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810" y="0"/>
            <a:ext cx="18287190" cy="10384688"/>
          </a:xfrm>
          <a:custGeom>
            <a:avLst/>
            <a:gdLst/>
            <a:ahLst/>
            <a:cxnLst/>
            <a:rect r="r" b="b" t="t" l="l"/>
            <a:pathLst>
              <a:path h="10384688" w="18287190">
                <a:moveTo>
                  <a:pt x="0" y="0"/>
                </a:moveTo>
                <a:lnTo>
                  <a:pt x="18287190" y="0"/>
                </a:lnTo>
                <a:lnTo>
                  <a:pt x="18287190" y="10384688"/>
                </a:lnTo>
                <a:lnTo>
                  <a:pt x="0" y="10384688"/>
                </a:lnTo>
                <a:lnTo>
                  <a:pt x="0" y="0"/>
                </a:lnTo>
                <a:close/>
              </a:path>
            </a:pathLst>
          </a:custGeom>
          <a:blipFill>
            <a:blip r:embed="rId2"/>
            <a:stretch>
              <a:fillRect l="-431" t="0" r="-431" b="0"/>
            </a:stretch>
          </a:blipFill>
        </p:spPr>
      </p:sp>
      <p:sp>
        <p:nvSpPr>
          <p:cNvPr name="TextBox 3" id="3"/>
          <p:cNvSpPr txBox="true"/>
          <p:nvPr/>
        </p:nvSpPr>
        <p:spPr>
          <a:xfrm rot="0">
            <a:off x="10916219" y="4078011"/>
            <a:ext cx="4691539" cy="887095"/>
          </a:xfrm>
          <a:prstGeom prst="rect">
            <a:avLst/>
          </a:prstGeom>
        </p:spPr>
        <p:txBody>
          <a:bodyPr anchor="t" rtlCol="false" tIns="0" lIns="0" bIns="0" rIns="0">
            <a:spAutoFit/>
          </a:bodyPr>
          <a:lstStyle/>
          <a:p>
            <a:pPr algn="ctr">
              <a:lnSpc>
                <a:spcPts val="7279"/>
              </a:lnSpc>
            </a:pPr>
            <a:r>
              <a:rPr lang="en-US" sz="5199">
                <a:solidFill>
                  <a:srgbClr val="FFD6A5"/>
                </a:solidFill>
                <a:latin typeface="Canva Sans Bold"/>
              </a:rPr>
              <a:t>Scrapper code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1762088" y="-9632634"/>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168470" y="2646126"/>
            <a:ext cx="14612101" cy="62579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000000"/>
                </a:solidFill>
                <a:latin typeface="Canva Sans"/>
              </a:rPr>
              <a:t>Exception Handling: Use try-except blocks to catch specific exceptions like network issues or timeouts.</a:t>
            </a:r>
          </a:p>
          <a:p>
            <a:pPr algn="l">
              <a:lnSpc>
                <a:spcPts val="4199"/>
              </a:lnSpc>
            </a:pPr>
          </a:p>
          <a:p>
            <a:pPr algn="l" marL="647698" indent="-323849" lvl="1">
              <a:lnSpc>
                <a:spcPts val="4199"/>
              </a:lnSpc>
              <a:buFont typeface="Arial"/>
              <a:buChar char="•"/>
            </a:pPr>
            <a:r>
              <a:rPr lang="en-US" sz="2999">
                <a:solidFill>
                  <a:srgbClr val="000000"/>
                </a:solidFill>
                <a:latin typeface="Canva Sans"/>
              </a:rPr>
              <a:t>Retry Mechanisms: Implement retries for temporary failures or network issues.</a:t>
            </a:r>
          </a:p>
          <a:p>
            <a:pPr algn="l">
              <a:lnSpc>
                <a:spcPts val="4199"/>
              </a:lnSpc>
            </a:pPr>
          </a:p>
          <a:p>
            <a:pPr algn="l" marL="647698" indent="-323849" lvl="1">
              <a:lnSpc>
                <a:spcPts val="4199"/>
              </a:lnSpc>
              <a:buFont typeface="Arial"/>
              <a:buChar char="•"/>
            </a:pPr>
            <a:r>
              <a:rPr lang="en-US" sz="2999">
                <a:solidFill>
                  <a:srgbClr val="000000"/>
                </a:solidFill>
                <a:latin typeface="Canva Sans"/>
              </a:rPr>
              <a:t>Logging: Incorporate logging to record errors and warnings for troubleshooting.</a:t>
            </a:r>
          </a:p>
          <a:p>
            <a:pPr algn="l">
              <a:lnSpc>
                <a:spcPts val="4199"/>
              </a:lnSpc>
            </a:pPr>
          </a:p>
          <a:p>
            <a:pPr algn="l" marL="647698" indent="-323849" lvl="1">
              <a:lnSpc>
                <a:spcPts val="4199"/>
              </a:lnSpc>
              <a:buFont typeface="Arial"/>
              <a:buChar char="•"/>
            </a:pPr>
            <a:r>
              <a:rPr lang="en-US" sz="2999">
                <a:solidFill>
                  <a:srgbClr val="000000"/>
                </a:solidFill>
                <a:latin typeface="Canva Sans"/>
              </a:rPr>
              <a:t>Graceful Termination: Ensure the process ends smoothly and releases resources in case of errors.</a:t>
            </a:r>
          </a:p>
          <a:p>
            <a:pPr algn="l">
              <a:lnSpc>
                <a:spcPts val="4199"/>
              </a:lnSpc>
            </a:pPr>
          </a:p>
        </p:txBody>
      </p:sp>
      <p:sp>
        <p:nvSpPr>
          <p:cNvPr name="TextBox 6" id="6"/>
          <p:cNvSpPr txBox="true"/>
          <p:nvPr/>
        </p:nvSpPr>
        <p:spPr>
          <a:xfrm rot="0">
            <a:off x="586085" y="537527"/>
            <a:ext cx="17115830"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Error Handling</a:t>
            </a:r>
          </a:p>
        </p:txBody>
      </p:sp>
      <p:grpSp>
        <p:nvGrpSpPr>
          <p:cNvPr name="Group 7" id="7"/>
          <p:cNvGrpSpPr/>
          <p:nvPr/>
        </p:nvGrpSpPr>
        <p:grpSpPr>
          <a:xfrm rot="3945801">
            <a:off x="-2929073" y="2755299"/>
            <a:ext cx="4776403" cy="477640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10517461">
            <a:off x="460840" y="2943162"/>
            <a:ext cx="1577153" cy="3243522"/>
          </a:xfrm>
          <a:custGeom>
            <a:avLst/>
            <a:gdLst/>
            <a:ahLst/>
            <a:cxnLst/>
            <a:rect r="r" b="b" t="t" l="l"/>
            <a:pathLst>
              <a:path h="3243522" w="1577153">
                <a:moveTo>
                  <a:pt x="0" y="0"/>
                </a:moveTo>
                <a:lnTo>
                  <a:pt x="1577154" y="0"/>
                </a:lnTo>
                <a:lnTo>
                  <a:pt x="1577154" y="3243522"/>
                </a:lnTo>
                <a:lnTo>
                  <a:pt x="0" y="3243522"/>
                </a:lnTo>
                <a:lnTo>
                  <a:pt x="0" y="0"/>
                </a:lnTo>
                <a:close/>
              </a:path>
            </a:pathLst>
          </a:custGeom>
          <a:blipFill>
            <a:blip r:embed="rId2">
              <a:extLst>
                <a:ext uri="{96DAC541-7B7A-43D3-8B79-37D633B846F1}">
                  <asvg:svgBlip xmlns:asvg="http://schemas.microsoft.com/office/drawing/2016/SVG/main" r:embed="rId3"/>
                </a:ext>
              </a:extLst>
            </a:blip>
            <a:stretch>
              <a:fillRect l="0" t="0" r="-204881"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0" y="-144310"/>
            <a:ext cx="18168412" cy="10308238"/>
          </a:xfrm>
          <a:custGeom>
            <a:avLst/>
            <a:gdLst/>
            <a:ahLst/>
            <a:cxnLst/>
            <a:rect r="r" b="b" t="t" l="l"/>
            <a:pathLst>
              <a:path h="10308238" w="18168412">
                <a:moveTo>
                  <a:pt x="0" y="0"/>
                </a:moveTo>
                <a:lnTo>
                  <a:pt x="18168412" y="0"/>
                </a:lnTo>
                <a:lnTo>
                  <a:pt x="18168412" y="10308238"/>
                </a:lnTo>
                <a:lnTo>
                  <a:pt x="0" y="10308238"/>
                </a:lnTo>
                <a:lnTo>
                  <a:pt x="0" y="0"/>
                </a:lnTo>
                <a:close/>
              </a:path>
            </a:pathLst>
          </a:custGeom>
          <a:blipFill>
            <a:blip r:embed="rId2"/>
            <a:stretch>
              <a:fillRect l="0" t="0" r="-3539" b="0"/>
            </a:stretch>
          </a:blipFill>
        </p:spPr>
      </p:sp>
      <p:sp>
        <p:nvSpPr>
          <p:cNvPr name="TextBox 3" id="3"/>
          <p:cNvSpPr txBox="true"/>
          <p:nvPr/>
        </p:nvSpPr>
        <p:spPr>
          <a:xfrm rot="0">
            <a:off x="10810167" y="4489760"/>
            <a:ext cx="6449133" cy="653740"/>
          </a:xfrm>
          <a:prstGeom prst="rect">
            <a:avLst/>
          </a:prstGeom>
        </p:spPr>
        <p:txBody>
          <a:bodyPr anchor="t" rtlCol="false" tIns="0" lIns="0" bIns="0" rIns="0">
            <a:spAutoFit/>
          </a:bodyPr>
          <a:lstStyle/>
          <a:p>
            <a:pPr algn="ctr">
              <a:lnSpc>
                <a:spcPts val="5309"/>
              </a:lnSpc>
            </a:pPr>
            <a:r>
              <a:rPr lang="en-US" sz="3792">
                <a:solidFill>
                  <a:srgbClr val="FFD6A5"/>
                </a:solidFill>
                <a:latin typeface="Canva Sans Bold"/>
              </a:rPr>
              <a:t>Scraper with error handling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1762088" y="-9632634"/>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736530" y="5485906"/>
            <a:ext cx="7551470" cy="4801094"/>
          </a:xfrm>
          <a:custGeom>
            <a:avLst/>
            <a:gdLst/>
            <a:ahLst/>
            <a:cxnLst/>
            <a:rect r="r" b="b" t="t" l="l"/>
            <a:pathLst>
              <a:path h="4801094" w="7551470">
                <a:moveTo>
                  <a:pt x="0" y="0"/>
                </a:moveTo>
                <a:lnTo>
                  <a:pt x="7551470" y="0"/>
                </a:lnTo>
                <a:lnTo>
                  <a:pt x="7551470" y="4801094"/>
                </a:lnTo>
                <a:lnTo>
                  <a:pt x="0" y="4801094"/>
                </a:lnTo>
                <a:lnTo>
                  <a:pt x="0" y="0"/>
                </a:lnTo>
                <a:close/>
              </a:path>
            </a:pathLst>
          </a:custGeom>
          <a:blipFill>
            <a:blip r:embed="rId2"/>
            <a:stretch>
              <a:fillRect l="0" t="0" r="0" b="0"/>
            </a:stretch>
          </a:blipFill>
        </p:spPr>
      </p:sp>
      <p:sp>
        <p:nvSpPr>
          <p:cNvPr name="TextBox 6" id="6"/>
          <p:cNvSpPr txBox="true"/>
          <p:nvPr/>
        </p:nvSpPr>
        <p:spPr>
          <a:xfrm rot="0">
            <a:off x="143470" y="542201"/>
            <a:ext cx="17115830"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Data Cleaning </a:t>
            </a:r>
          </a:p>
        </p:txBody>
      </p:sp>
      <p:sp>
        <p:nvSpPr>
          <p:cNvPr name="TextBox 7" id="7"/>
          <p:cNvSpPr txBox="true"/>
          <p:nvPr/>
        </p:nvSpPr>
        <p:spPr>
          <a:xfrm rot="0">
            <a:off x="1834195" y="2725936"/>
            <a:ext cx="13355779" cy="1889761"/>
          </a:xfrm>
          <a:prstGeom prst="rect">
            <a:avLst/>
          </a:prstGeom>
        </p:spPr>
        <p:txBody>
          <a:bodyPr anchor="t" rtlCol="false" tIns="0" lIns="0" bIns="0" rIns="0">
            <a:spAutoFit/>
          </a:bodyPr>
          <a:lstStyle/>
          <a:p>
            <a:pPr algn="l">
              <a:lnSpc>
                <a:spcPts val="5039"/>
              </a:lnSpc>
            </a:pPr>
            <a:r>
              <a:rPr lang="en-US" sz="3599">
                <a:solidFill>
                  <a:srgbClr val="000000"/>
                </a:solidFill>
                <a:latin typeface="Canva Sans"/>
              </a:rPr>
              <a:t> Utilized Pandas for data cleaning and data manipulation</a:t>
            </a:r>
          </a:p>
          <a:p>
            <a:pPr algn="l">
              <a:lnSpc>
                <a:spcPts val="5039"/>
              </a:lnSpc>
            </a:pPr>
          </a:p>
          <a:p>
            <a:pPr algn="l">
              <a:lnSpc>
                <a:spcPts val="5039"/>
              </a:lnSpc>
            </a:pPr>
          </a:p>
        </p:txBody>
      </p:sp>
      <p:sp>
        <p:nvSpPr>
          <p:cNvPr name="TextBox 8" id="8"/>
          <p:cNvSpPr txBox="true"/>
          <p:nvPr/>
        </p:nvSpPr>
        <p:spPr>
          <a:xfrm rot="0">
            <a:off x="1607932" y="4720342"/>
            <a:ext cx="10753753" cy="3166111"/>
          </a:xfrm>
          <a:prstGeom prst="rect">
            <a:avLst/>
          </a:prstGeom>
        </p:spPr>
        <p:txBody>
          <a:bodyPr anchor="t" rtlCol="false" tIns="0" lIns="0" bIns="0" rIns="0">
            <a:spAutoFit/>
          </a:bodyPr>
          <a:lstStyle/>
          <a:p>
            <a:pPr algn="l" marL="777235" indent="-388618" lvl="1">
              <a:lnSpc>
                <a:spcPts val="5039"/>
              </a:lnSpc>
              <a:buFont typeface="Arial"/>
              <a:buChar char="•"/>
            </a:pPr>
            <a:r>
              <a:rPr lang="en-US" sz="3599">
                <a:solidFill>
                  <a:srgbClr val="000000"/>
                </a:solidFill>
                <a:latin typeface="Canva Sans"/>
              </a:rPr>
              <a:t>Data Cleaning: removal of duplicates and irrelevant entries.</a:t>
            </a:r>
          </a:p>
          <a:p>
            <a:pPr algn="l" marL="777235" indent="-388618" lvl="1">
              <a:lnSpc>
                <a:spcPts val="5039"/>
              </a:lnSpc>
              <a:buFont typeface="Arial"/>
              <a:buChar char="•"/>
            </a:pPr>
            <a:r>
              <a:rPr lang="en-US" sz="3599">
                <a:solidFill>
                  <a:srgbClr val="000000"/>
                </a:solidFill>
                <a:latin typeface="Canva Sans"/>
              </a:rPr>
              <a:t>Data Manipulation: manipulate and transform data for analysis.</a:t>
            </a:r>
          </a:p>
          <a:p>
            <a:pPr algn="l">
              <a:lnSpc>
                <a:spcPts val="503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1762088" y="-9632634"/>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61613" y="2415106"/>
            <a:ext cx="13899865" cy="6374368"/>
          </a:xfrm>
          <a:prstGeom prst="rect">
            <a:avLst/>
          </a:prstGeom>
        </p:spPr>
        <p:txBody>
          <a:bodyPr anchor="t" rtlCol="false" tIns="0" lIns="0" bIns="0" rIns="0">
            <a:spAutoFit/>
          </a:bodyPr>
          <a:lstStyle/>
          <a:p>
            <a:pPr algn="l">
              <a:lnSpc>
                <a:spcPts val="4276"/>
              </a:lnSpc>
            </a:pPr>
            <a:r>
              <a:rPr lang="en-US" sz="3054">
                <a:solidFill>
                  <a:srgbClr val="000000"/>
                </a:solidFill>
                <a:latin typeface="Canva Sans Bold"/>
              </a:rPr>
              <a:t> </a:t>
            </a:r>
          </a:p>
          <a:p>
            <a:pPr algn="l">
              <a:lnSpc>
                <a:spcPts val="4276"/>
              </a:lnSpc>
            </a:pPr>
            <a:r>
              <a:rPr lang="en-US" sz="3054">
                <a:solidFill>
                  <a:srgbClr val="000000"/>
                </a:solidFill>
                <a:latin typeface="Canva Sans Bold"/>
              </a:rPr>
              <a:t>  </a:t>
            </a:r>
            <a:r>
              <a:rPr lang="en-US" sz="3054">
                <a:solidFill>
                  <a:srgbClr val="000000"/>
                </a:solidFill>
                <a:latin typeface="Canva Sans"/>
              </a:rPr>
              <a:t>CSV Data: Input data sourced from CSV files.</a:t>
            </a:r>
          </a:p>
          <a:p>
            <a:pPr algn="l">
              <a:lnSpc>
                <a:spcPts val="4276"/>
              </a:lnSpc>
            </a:pPr>
            <a:r>
              <a:rPr lang="en-US" sz="3054">
                <a:solidFill>
                  <a:srgbClr val="000000"/>
                </a:solidFill>
                <a:latin typeface="Canva Sans"/>
              </a:rPr>
              <a:t>  MongoDB Connection: Establish connection to MongoDB instance.</a:t>
            </a:r>
          </a:p>
          <a:p>
            <a:pPr algn="l">
              <a:lnSpc>
                <a:spcPts val="4276"/>
              </a:lnSpc>
            </a:pPr>
            <a:r>
              <a:rPr lang="en-US" sz="3054">
                <a:solidFill>
                  <a:srgbClr val="000000"/>
                </a:solidFill>
                <a:latin typeface="Canva Sans"/>
              </a:rPr>
              <a:t>  Data Transformation: Convert CSV data into JSON-like documents.</a:t>
            </a:r>
          </a:p>
          <a:p>
            <a:pPr algn="l">
              <a:lnSpc>
                <a:spcPts val="4276"/>
              </a:lnSpc>
            </a:pPr>
            <a:r>
              <a:rPr lang="en-US" sz="3054">
                <a:solidFill>
                  <a:srgbClr val="000000"/>
                </a:solidFill>
                <a:latin typeface="Canva Sans"/>
              </a:rPr>
              <a:t>  Insertion: Use MongoDB's insert methods to store data in collections.</a:t>
            </a:r>
          </a:p>
          <a:p>
            <a:pPr algn="l">
              <a:lnSpc>
                <a:spcPts val="4276"/>
              </a:lnSpc>
            </a:pPr>
          </a:p>
          <a:p>
            <a:pPr algn="l">
              <a:lnSpc>
                <a:spcPts val="4276"/>
              </a:lnSpc>
            </a:pPr>
            <a:r>
              <a:rPr lang="en-US" sz="3054">
                <a:solidFill>
                  <a:srgbClr val="000000"/>
                </a:solidFill>
                <a:latin typeface="Canva Sans Bold"/>
              </a:rPr>
              <a:t>Benefits:</a:t>
            </a:r>
          </a:p>
          <a:p>
            <a:pPr algn="l" marL="659444" indent="-329722" lvl="1">
              <a:lnSpc>
                <a:spcPts val="4276"/>
              </a:lnSpc>
              <a:buFont typeface="Arial"/>
              <a:buChar char="•"/>
            </a:pPr>
            <a:r>
              <a:rPr lang="en-US" sz="3054">
                <a:solidFill>
                  <a:srgbClr val="000000"/>
                </a:solidFill>
                <a:latin typeface="Canva Sans"/>
              </a:rPr>
              <a:t>Flexibility: MongoDB accommodates various data formats, including CSV.</a:t>
            </a:r>
          </a:p>
          <a:p>
            <a:pPr algn="l" marL="659444" indent="-329722" lvl="1">
              <a:lnSpc>
                <a:spcPts val="4276"/>
              </a:lnSpc>
              <a:buFont typeface="Arial"/>
              <a:buChar char="•"/>
            </a:pPr>
            <a:r>
              <a:rPr lang="en-US" sz="3054">
                <a:solidFill>
                  <a:srgbClr val="000000"/>
                </a:solidFill>
                <a:latin typeface="Canva Sans"/>
              </a:rPr>
              <a:t>Scalability: Scalable storage solution for large datasets.</a:t>
            </a:r>
          </a:p>
          <a:p>
            <a:pPr algn="l" marL="659444" indent="-329722" lvl="1">
              <a:lnSpc>
                <a:spcPts val="4276"/>
              </a:lnSpc>
              <a:buFont typeface="Arial"/>
              <a:buChar char="•"/>
            </a:pPr>
            <a:r>
              <a:rPr lang="en-US" sz="3054">
                <a:solidFill>
                  <a:srgbClr val="000000"/>
                </a:solidFill>
                <a:latin typeface="Canva Sans"/>
              </a:rPr>
              <a:t>Efficiency: Efficiently stores CSV data, ensuring accessibility and integrity.</a:t>
            </a:r>
          </a:p>
        </p:txBody>
      </p:sp>
      <p:sp>
        <p:nvSpPr>
          <p:cNvPr name="Freeform 6" id="6"/>
          <p:cNvSpPr/>
          <p:nvPr/>
        </p:nvSpPr>
        <p:spPr>
          <a:xfrm flipH="false" flipV="false" rot="0">
            <a:off x="13798984" y="4191563"/>
            <a:ext cx="4647400" cy="2816606"/>
          </a:xfrm>
          <a:custGeom>
            <a:avLst/>
            <a:gdLst/>
            <a:ahLst/>
            <a:cxnLst/>
            <a:rect r="r" b="b" t="t" l="l"/>
            <a:pathLst>
              <a:path h="2816606" w="4647400">
                <a:moveTo>
                  <a:pt x="0" y="0"/>
                </a:moveTo>
                <a:lnTo>
                  <a:pt x="4647400" y="0"/>
                </a:lnTo>
                <a:lnTo>
                  <a:pt x="4647400" y="2816606"/>
                </a:lnTo>
                <a:lnTo>
                  <a:pt x="0" y="2816606"/>
                </a:lnTo>
                <a:lnTo>
                  <a:pt x="0" y="0"/>
                </a:lnTo>
                <a:close/>
              </a:path>
            </a:pathLst>
          </a:custGeom>
          <a:blipFill>
            <a:blip r:embed="rId2"/>
            <a:stretch>
              <a:fillRect l="0" t="0" r="0" b="0"/>
            </a:stretch>
          </a:blipFill>
        </p:spPr>
      </p:sp>
      <p:sp>
        <p:nvSpPr>
          <p:cNvPr name="TextBox 7" id="7"/>
          <p:cNvSpPr txBox="true"/>
          <p:nvPr/>
        </p:nvSpPr>
        <p:spPr>
          <a:xfrm rot="0">
            <a:off x="-192091" y="933450"/>
            <a:ext cx="17115830" cy="1811020"/>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Data Storage with MongoDB</a:t>
            </a:r>
          </a:p>
          <a:p>
            <a:pPr algn="ctr">
              <a:lnSpc>
                <a:spcPts val="727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1762088" y="-9632634"/>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32015" y="1361791"/>
            <a:ext cx="17223970" cy="8641853"/>
          </a:xfrm>
          <a:custGeom>
            <a:avLst/>
            <a:gdLst/>
            <a:ahLst/>
            <a:cxnLst/>
            <a:rect r="r" b="b" t="t" l="l"/>
            <a:pathLst>
              <a:path h="8641853" w="17223970">
                <a:moveTo>
                  <a:pt x="0" y="0"/>
                </a:moveTo>
                <a:lnTo>
                  <a:pt x="17223970" y="0"/>
                </a:lnTo>
                <a:lnTo>
                  <a:pt x="17223970" y="8641853"/>
                </a:lnTo>
                <a:lnTo>
                  <a:pt x="0" y="8641853"/>
                </a:lnTo>
                <a:lnTo>
                  <a:pt x="0" y="0"/>
                </a:lnTo>
                <a:close/>
              </a:path>
            </a:pathLst>
          </a:custGeom>
          <a:blipFill>
            <a:blip r:embed="rId2"/>
            <a:stretch>
              <a:fillRect l="0" t="0" r="0" b="0"/>
            </a:stretch>
          </a:blipFill>
        </p:spPr>
      </p:sp>
      <p:sp>
        <p:nvSpPr>
          <p:cNvPr name="TextBox 6" id="6"/>
          <p:cNvSpPr txBox="true"/>
          <p:nvPr/>
        </p:nvSpPr>
        <p:spPr>
          <a:xfrm rot="0">
            <a:off x="6822053" y="437154"/>
            <a:ext cx="4643894" cy="591546"/>
          </a:xfrm>
          <a:prstGeom prst="rect">
            <a:avLst/>
          </a:prstGeom>
        </p:spPr>
        <p:txBody>
          <a:bodyPr anchor="t" rtlCol="false" tIns="0" lIns="0" bIns="0" rIns="0">
            <a:spAutoFit/>
          </a:bodyPr>
          <a:lstStyle/>
          <a:p>
            <a:pPr algn="ctr">
              <a:lnSpc>
                <a:spcPts val="4825"/>
              </a:lnSpc>
            </a:pPr>
            <a:r>
              <a:rPr lang="en-US" sz="3446">
                <a:solidFill>
                  <a:srgbClr val="000000"/>
                </a:solidFill>
                <a:latin typeface="Canva Sans Bold"/>
              </a:rPr>
              <a:t>MongoDB Collections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463323" y="1621469"/>
            <a:ext cx="17361355" cy="8507147"/>
          </a:xfrm>
          <a:custGeom>
            <a:avLst/>
            <a:gdLst/>
            <a:ahLst/>
            <a:cxnLst/>
            <a:rect r="r" b="b" t="t" l="l"/>
            <a:pathLst>
              <a:path h="8507147" w="17361355">
                <a:moveTo>
                  <a:pt x="0" y="0"/>
                </a:moveTo>
                <a:lnTo>
                  <a:pt x="17361354" y="0"/>
                </a:lnTo>
                <a:lnTo>
                  <a:pt x="17361354" y="8507147"/>
                </a:lnTo>
                <a:lnTo>
                  <a:pt x="0" y="8507147"/>
                </a:lnTo>
                <a:lnTo>
                  <a:pt x="0" y="0"/>
                </a:lnTo>
                <a:close/>
              </a:path>
            </a:pathLst>
          </a:custGeom>
          <a:blipFill>
            <a:blip r:embed="rId2"/>
            <a:stretch>
              <a:fillRect l="0" t="0" r="0" b="-2393"/>
            </a:stretch>
          </a:blipFill>
        </p:spPr>
      </p:sp>
      <p:sp>
        <p:nvSpPr>
          <p:cNvPr name="TextBox 3" id="3"/>
          <p:cNvSpPr txBox="true"/>
          <p:nvPr/>
        </p:nvSpPr>
        <p:spPr>
          <a:xfrm rot="0">
            <a:off x="7243278" y="577220"/>
            <a:ext cx="3111620" cy="769859"/>
          </a:xfrm>
          <a:prstGeom prst="rect">
            <a:avLst/>
          </a:prstGeom>
        </p:spPr>
        <p:txBody>
          <a:bodyPr anchor="t" rtlCol="false" tIns="0" lIns="0" bIns="0" rIns="0">
            <a:spAutoFit/>
          </a:bodyPr>
          <a:lstStyle/>
          <a:p>
            <a:pPr algn="ctr">
              <a:lnSpc>
                <a:spcPts val="6201"/>
              </a:lnSpc>
            </a:pPr>
            <a:r>
              <a:rPr lang="en-US" sz="4429">
                <a:solidFill>
                  <a:srgbClr val="000000"/>
                </a:solidFill>
                <a:latin typeface="Canva Sans Bold"/>
              </a:rPr>
              <a:t>Home Page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16313420" y="1028700"/>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170670" y="-178579"/>
            <a:ext cx="10994424" cy="1099442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28700" y="1772974"/>
            <a:ext cx="15757660" cy="7965005"/>
          </a:xfrm>
          <a:custGeom>
            <a:avLst/>
            <a:gdLst/>
            <a:ahLst/>
            <a:cxnLst/>
            <a:rect r="r" b="b" t="t" l="l"/>
            <a:pathLst>
              <a:path h="7965005" w="15757660">
                <a:moveTo>
                  <a:pt x="0" y="0"/>
                </a:moveTo>
                <a:lnTo>
                  <a:pt x="15757660" y="0"/>
                </a:lnTo>
                <a:lnTo>
                  <a:pt x="15757660" y="7965004"/>
                </a:lnTo>
                <a:lnTo>
                  <a:pt x="0" y="7965004"/>
                </a:lnTo>
                <a:lnTo>
                  <a:pt x="0" y="0"/>
                </a:lnTo>
                <a:close/>
              </a:path>
            </a:pathLst>
          </a:custGeom>
          <a:blipFill>
            <a:blip r:embed="rId4"/>
            <a:stretch>
              <a:fillRect l="0" t="0" r="0" b="0"/>
            </a:stretch>
          </a:blipFill>
        </p:spPr>
      </p:sp>
      <p:sp>
        <p:nvSpPr>
          <p:cNvPr name="TextBox 7" id="7"/>
          <p:cNvSpPr txBox="true"/>
          <p:nvPr/>
        </p:nvSpPr>
        <p:spPr>
          <a:xfrm rot="0">
            <a:off x="0" y="537527"/>
            <a:ext cx="17115830"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Commodities HomePage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2335660" y="2688859"/>
            <a:ext cx="14035963" cy="7222189"/>
          </a:xfrm>
          <a:custGeom>
            <a:avLst/>
            <a:gdLst/>
            <a:ahLst/>
            <a:cxnLst/>
            <a:rect r="r" b="b" t="t" l="l"/>
            <a:pathLst>
              <a:path h="7222189" w="14035963">
                <a:moveTo>
                  <a:pt x="0" y="0"/>
                </a:moveTo>
                <a:lnTo>
                  <a:pt x="14035963" y="0"/>
                </a:lnTo>
                <a:lnTo>
                  <a:pt x="14035963" y="7222189"/>
                </a:lnTo>
                <a:lnTo>
                  <a:pt x="0" y="7222189"/>
                </a:lnTo>
                <a:lnTo>
                  <a:pt x="0" y="0"/>
                </a:lnTo>
                <a:close/>
              </a:path>
            </a:pathLst>
          </a:custGeom>
          <a:blipFill>
            <a:blip r:embed="rId2"/>
            <a:stretch>
              <a:fillRect l="-353" t="0" r="-353" b="0"/>
            </a:stretch>
          </a:blipFill>
        </p:spPr>
      </p:sp>
      <p:sp>
        <p:nvSpPr>
          <p:cNvPr name="TextBox 3" id="3"/>
          <p:cNvSpPr txBox="true"/>
          <p:nvPr/>
        </p:nvSpPr>
        <p:spPr>
          <a:xfrm rot="0">
            <a:off x="977741" y="726442"/>
            <a:ext cx="17115830" cy="1527810"/>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Outcome Example of the Project</a:t>
            </a:r>
          </a:p>
          <a:p>
            <a:pPr algn="ctr">
              <a:lnSpc>
                <a:spcPts val="4900"/>
              </a:lnSpc>
            </a:pPr>
            <a:r>
              <a:rPr lang="en-US" sz="3500">
                <a:solidFill>
                  <a:srgbClr val="000000"/>
                </a:solidFill>
                <a:latin typeface="Canva Sans Italics"/>
              </a:rPr>
              <a:t>Specific Commodity View</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16313420" y="1028700"/>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569249" y="4379377"/>
            <a:ext cx="8634211" cy="1391857"/>
          </a:xfrm>
          <a:prstGeom prst="rect">
            <a:avLst/>
          </a:prstGeom>
        </p:spPr>
        <p:txBody>
          <a:bodyPr anchor="t" rtlCol="false" tIns="0" lIns="0" bIns="0" rIns="0">
            <a:spAutoFit/>
          </a:bodyPr>
          <a:lstStyle/>
          <a:p>
            <a:pPr algn="l">
              <a:lnSpc>
                <a:spcPts val="10149"/>
              </a:lnSpc>
            </a:pPr>
            <a:r>
              <a:rPr lang="en-US" sz="11153">
                <a:solidFill>
                  <a:srgbClr val="191919"/>
                </a:solidFill>
                <a:latin typeface="Gotham Bold Italics"/>
              </a:rPr>
              <a:t>Thank You</a:t>
            </a:r>
          </a:p>
        </p:txBody>
      </p:sp>
      <p:grpSp>
        <p:nvGrpSpPr>
          <p:cNvPr name="Group 4" id="4"/>
          <p:cNvGrpSpPr/>
          <p:nvPr/>
        </p:nvGrpSpPr>
        <p:grpSpPr>
          <a:xfrm rot="0">
            <a:off x="16786360" y="-353712"/>
            <a:ext cx="10994424" cy="1099442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3945801">
            <a:off x="-2805332" y="5094439"/>
            <a:ext cx="4776403" cy="477640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10188923">
            <a:off x="535533" y="5036788"/>
            <a:ext cx="1577153" cy="3243522"/>
          </a:xfrm>
          <a:custGeom>
            <a:avLst/>
            <a:gdLst/>
            <a:ahLst/>
            <a:cxnLst/>
            <a:rect r="r" b="b" t="t" l="l"/>
            <a:pathLst>
              <a:path h="3243522" w="1577153">
                <a:moveTo>
                  <a:pt x="0" y="0"/>
                </a:moveTo>
                <a:lnTo>
                  <a:pt x="1577154" y="0"/>
                </a:lnTo>
                <a:lnTo>
                  <a:pt x="1577154" y="3243523"/>
                </a:lnTo>
                <a:lnTo>
                  <a:pt x="0" y="3243523"/>
                </a:lnTo>
                <a:lnTo>
                  <a:pt x="0" y="0"/>
                </a:lnTo>
                <a:close/>
              </a:path>
            </a:pathLst>
          </a:custGeom>
          <a:blipFill>
            <a:blip r:embed="rId4">
              <a:extLst>
                <a:ext uri="{96DAC541-7B7A-43D3-8B79-37D633B846F1}">
                  <asvg:svgBlip xmlns:asvg="http://schemas.microsoft.com/office/drawing/2016/SVG/main" r:embed="rId5"/>
                </a:ext>
              </a:extLst>
            </a:blip>
            <a:stretch>
              <a:fillRect l="0" t="0" r="-204881"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0296664" y="-7887063"/>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548270" y="3415705"/>
            <a:ext cx="14624967" cy="4434000"/>
          </a:xfrm>
          <a:prstGeom prst="rect">
            <a:avLst/>
          </a:prstGeom>
        </p:spPr>
        <p:txBody>
          <a:bodyPr anchor="t" rtlCol="false" tIns="0" lIns="0" bIns="0" rIns="0">
            <a:spAutoFit/>
          </a:bodyPr>
          <a:lstStyle/>
          <a:p>
            <a:pPr algn="just">
              <a:lnSpc>
                <a:spcPts val="4430"/>
              </a:lnSpc>
            </a:pPr>
          </a:p>
          <a:p>
            <a:pPr algn="just" marL="621166" indent="-310583" lvl="1">
              <a:lnSpc>
                <a:spcPts val="4430"/>
              </a:lnSpc>
              <a:buFont typeface="Arial"/>
              <a:buChar char="•"/>
            </a:pPr>
            <a:r>
              <a:rPr lang="en-US" sz="2877" spc="-270">
                <a:solidFill>
                  <a:srgbClr val="191919"/>
                </a:solidFill>
                <a:latin typeface="Canva Sans"/>
              </a:rPr>
              <a:t>In the fast-paced world of commodity trading, timely and accurate data is crucial. Prices of commodities like oil, gold, and wheat fluctuate rapidly due to market demand, political events, currency changes, and natural disasters. </a:t>
            </a:r>
          </a:p>
          <a:p>
            <a:pPr algn="just">
              <a:lnSpc>
                <a:spcPts val="4430"/>
              </a:lnSpc>
            </a:pPr>
          </a:p>
          <a:p>
            <a:pPr algn="just" marL="621166" indent="-310583" lvl="1">
              <a:lnSpc>
                <a:spcPts val="4430"/>
              </a:lnSpc>
              <a:buFont typeface="Arial"/>
              <a:buChar char="•"/>
            </a:pPr>
            <a:r>
              <a:rPr lang="en-US" sz="2877" spc="-270">
                <a:solidFill>
                  <a:srgbClr val="191919"/>
                </a:solidFill>
                <a:latin typeface="Canva Sans"/>
              </a:rPr>
              <a:t>Traders and analysts need reliable historical data to identify patterns, forecast prices, and make informed trading decisions. Ensuring this data is accurate, complete, and readily available is essential for making the best decisions in the market.</a:t>
            </a:r>
          </a:p>
        </p:txBody>
      </p:sp>
      <p:sp>
        <p:nvSpPr>
          <p:cNvPr name="TextBox 7" id="7"/>
          <p:cNvSpPr txBox="true"/>
          <p:nvPr/>
        </p:nvSpPr>
        <p:spPr>
          <a:xfrm rot="0">
            <a:off x="3065519" y="1288794"/>
            <a:ext cx="6598813" cy="729741"/>
          </a:xfrm>
          <a:prstGeom prst="rect">
            <a:avLst/>
          </a:prstGeom>
        </p:spPr>
        <p:txBody>
          <a:bodyPr anchor="t" rtlCol="false" tIns="0" lIns="0" bIns="0" rIns="0">
            <a:spAutoFit/>
          </a:bodyPr>
          <a:lstStyle/>
          <a:p>
            <a:pPr algn="l">
              <a:lnSpc>
                <a:spcPts val="5978"/>
              </a:lnSpc>
            </a:pPr>
            <a:r>
              <a:rPr lang="en-US" sz="4270">
                <a:solidFill>
                  <a:srgbClr val="191919"/>
                </a:solidFill>
                <a:latin typeface="Gotham Bold"/>
              </a:rPr>
              <a:t>PROBLEM STATEMENT</a:t>
            </a:r>
          </a:p>
        </p:txBody>
      </p:sp>
      <p:grpSp>
        <p:nvGrpSpPr>
          <p:cNvPr name="Group 8" id="8"/>
          <p:cNvGrpSpPr/>
          <p:nvPr/>
        </p:nvGrpSpPr>
        <p:grpSpPr>
          <a:xfrm rot="3945801">
            <a:off x="11868535" y="8125500"/>
            <a:ext cx="4776403" cy="477640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3945801">
            <a:off x="12156571" y="7154038"/>
            <a:ext cx="1577153" cy="3243522"/>
          </a:xfrm>
          <a:custGeom>
            <a:avLst/>
            <a:gdLst/>
            <a:ahLst/>
            <a:cxnLst/>
            <a:rect r="r" b="b" t="t" l="l"/>
            <a:pathLst>
              <a:path h="3243522" w="1577153">
                <a:moveTo>
                  <a:pt x="0" y="0"/>
                </a:moveTo>
                <a:lnTo>
                  <a:pt x="1577154" y="0"/>
                </a:lnTo>
                <a:lnTo>
                  <a:pt x="1577154" y="3243523"/>
                </a:lnTo>
                <a:lnTo>
                  <a:pt x="0" y="3243523"/>
                </a:lnTo>
                <a:lnTo>
                  <a:pt x="0" y="0"/>
                </a:lnTo>
                <a:close/>
              </a:path>
            </a:pathLst>
          </a:custGeom>
          <a:blipFill>
            <a:blip r:embed="rId4">
              <a:extLst>
                <a:ext uri="{96DAC541-7B7A-43D3-8B79-37D633B846F1}">
                  <asvg:svgBlip xmlns:asvg="http://schemas.microsoft.com/office/drawing/2016/SVG/main" r:embed="rId5"/>
                </a:ext>
              </a:extLst>
            </a:blip>
            <a:stretch>
              <a:fillRect l="0" t="0" r="-204881"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96664" y="-7887063"/>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553260" y="3012112"/>
            <a:ext cx="14233100" cy="4860670"/>
          </a:xfrm>
          <a:prstGeom prst="rect">
            <a:avLst/>
          </a:prstGeom>
        </p:spPr>
        <p:txBody>
          <a:bodyPr anchor="t" rtlCol="false" tIns="0" lIns="0" bIns="0" rIns="0">
            <a:spAutoFit/>
          </a:bodyPr>
          <a:lstStyle/>
          <a:p>
            <a:pPr algn="just">
              <a:lnSpc>
                <a:spcPts val="4312"/>
              </a:lnSpc>
            </a:pPr>
          </a:p>
          <a:p>
            <a:pPr algn="just">
              <a:lnSpc>
                <a:spcPts val="4312"/>
              </a:lnSpc>
            </a:pPr>
            <a:r>
              <a:rPr lang="en-US" sz="2800" spc="-263">
                <a:solidFill>
                  <a:srgbClr val="191919"/>
                </a:solidFill>
                <a:latin typeface="Canva Sans Bold"/>
              </a:rPr>
              <a:t>Objective</a:t>
            </a:r>
          </a:p>
          <a:p>
            <a:pPr algn="just" marL="604523" indent="-302261" lvl="1">
              <a:lnSpc>
                <a:spcPts val="4312"/>
              </a:lnSpc>
              <a:buFont typeface="Arial"/>
              <a:buChar char="•"/>
            </a:pPr>
            <a:r>
              <a:rPr lang="en-US" sz="2800" spc="-263">
                <a:solidFill>
                  <a:srgbClr val="191919"/>
                </a:solidFill>
                <a:latin typeface="Canva Sans"/>
              </a:rPr>
              <a:t>Develop a web scraper to collect commodity price history from the target website,  </a:t>
            </a:r>
            <a:r>
              <a:rPr lang="en-US" sz="2800" spc="-263" u="sng">
                <a:solidFill>
                  <a:srgbClr val="191919"/>
                </a:solidFill>
                <a:latin typeface="Canva Sans"/>
                <a:hlinkClick r:id="rId4" tooltip="https://www.indexmundi.com"/>
              </a:rPr>
              <a:t>indexmundi</a:t>
            </a:r>
          </a:p>
          <a:p>
            <a:pPr algn="just">
              <a:lnSpc>
                <a:spcPts val="4312"/>
              </a:lnSpc>
            </a:pPr>
          </a:p>
          <a:p>
            <a:pPr algn="just">
              <a:lnSpc>
                <a:spcPts val="4312"/>
              </a:lnSpc>
            </a:pPr>
            <a:r>
              <a:rPr lang="en-US" sz="2800" spc="-263">
                <a:solidFill>
                  <a:srgbClr val="191919"/>
                </a:solidFill>
                <a:latin typeface="Canva Sans Bold"/>
              </a:rPr>
              <a:t>Significance of Commodity Price Data</a:t>
            </a:r>
          </a:p>
          <a:p>
            <a:pPr algn="just" marL="604523" indent="-302261" lvl="1">
              <a:lnSpc>
                <a:spcPts val="4312"/>
              </a:lnSpc>
              <a:buFont typeface="Arial"/>
              <a:buChar char="•"/>
            </a:pPr>
            <a:r>
              <a:rPr lang="en-US" sz="2800" spc="-263">
                <a:solidFill>
                  <a:srgbClr val="191919"/>
                </a:solidFill>
                <a:latin typeface="Canva Sans"/>
              </a:rPr>
              <a:t>Finance: Helps in investment decisions and risk management.</a:t>
            </a:r>
          </a:p>
          <a:p>
            <a:pPr algn="just" marL="604523" indent="-302261" lvl="1">
              <a:lnSpc>
                <a:spcPts val="4312"/>
              </a:lnSpc>
              <a:buFont typeface="Arial"/>
              <a:buChar char="•"/>
            </a:pPr>
            <a:r>
              <a:rPr lang="en-US" sz="2800" spc="-263">
                <a:solidFill>
                  <a:srgbClr val="191919"/>
                </a:solidFill>
                <a:latin typeface="Canva Sans"/>
              </a:rPr>
              <a:t>Economics: Provides insights into market trends and economic indicators.</a:t>
            </a:r>
          </a:p>
          <a:p>
            <a:pPr algn="just" marL="604523" indent="-302261" lvl="1">
              <a:lnSpc>
                <a:spcPts val="4312"/>
              </a:lnSpc>
              <a:buFont typeface="Arial"/>
              <a:buChar char="•"/>
            </a:pPr>
            <a:r>
              <a:rPr lang="en-US" sz="2800" spc="-263">
                <a:solidFill>
                  <a:srgbClr val="191919"/>
                </a:solidFill>
                <a:latin typeface="Canva Sans"/>
              </a:rPr>
              <a:t>Supply Chain Management: Assists in forecasting and managing supply chain risks.</a:t>
            </a:r>
          </a:p>
          <a:p>
            <a:pPr algn="just">
              <a:lnSpc>
                <a:spcPts val="4312"/>
              </a:lnSpc>
            </a:pPr>
          </a:p>
        </p:txBody>
      </p:sp>
      <p:sp>
        <p:nvSpPr>
          <p:cNvPr name="TextBox 7" id="7"/>
          <p:cNvSpPr txBox="true"/>
          <p:nvPr/>
        </p:nvSpPr>
        <p:spPr>
          <a:xfrm rot="0">
            <a:off x="2545187" y="1417537"/>
            <a:ext cx="6598813" cy="986917"/>
          </a:xfrm>
          <a:prstGeom prst="rect">
            <a:avLst/>
          </a:prstGeom>
        </p:spPr>
        <p:txBody>
          <a:bodyPr anchor="t" rtlCol="false" tIns="0" lIns="0" bIns="0" rIns="0">
            <a:spAutoFit/>
          </a:bodyPr>
          <a:lstStyle/>
          <a:p>
            <a:pPr algn="l">
              <a:lnSpc>
                <a:spcPts val="8077"/>
              </a:lnSpc>
            </a:pPr>
            <a:r>
              <a:rPr lang="en-US" sz="5769">
                <a:solidFill>
                  <a:srgbClr val="191919"/>
                </a:solidFill>
                <a:latin typeface="Gotham Bold"/>
              </a:rPr>
              <a:t>ABOUT</a:t>
            </a:r>
          </a:p>
        </p:txBody>
      </p:sp>
      <p:grpSp>
        <p:nvGrpSpPr>
          <p:cNvPr name="Group 8" id="8"/>
          <p:cNvGrpSpPr/>
          <p:nvPr/>
        </p:nvGrpSpPr>
        <p:grpSpPr>
          <a:xfrm rot="3945801">
            <a:off x="11868535" y="8125500"/>
            <a:ext cx="4776403" cy="477640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3945801">
            <a:off x="12156571" y="7154038"/>
            <a:ext cx="1577153" cy="3243522"/>
          </a:xfrm>
          <a:custGeom>
            <a:avLst/>
            <a:gdLst/>
            <a:ahLst/>
            <a:cxnLst/>
            <a:rect r="r" b="b" t="t" l="l"/>
            <a:pathLst>
              <a:path h="3243522" w="1577153">
                <a:moveTo>
                  <a:pt x="0" y="0"/>
                </a:moveTo>
                <a:lnTo>
                  <a:pt x="1577154" y="0"/>
                </a:lnTo>
                <a:lnTo>
                  <a:pt x="1577154" y="3243523"/>
                </a:lnTo>
                <a:lnTo>
                  <a:pt x="0" y="3243523"/>
                </a:lnTo>
                <a:lnTo>
                  <a:pt x="0" y="0"/>
                </a:lnTo>
                <a:close/>
              </a:path>
            </a:pathLst>
          </a:custGeom>
          <a:blipFill>
            <a:blip r:embed="rId5">
              <a:extLst>
                <a:ext uri="{96DAC541-7B7A-43D3-8B79-37D633B846F1}">
                  <asvg:svgBlip xmlns:asvg="http://schemas.microsoft.com/office/drawing/2016/SVG/main" r:embed="rId6"/>
                </a:ext>
              </a:extLst>
            </a:blip>
            <a:stretch>
              <a:fillRect l="0" t="0" r="-204881"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4412284" y="-3942444"/>
            <a:ext cx="12753441" cy="1275344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551729" y="1831945"/>
            <a:ext cx="13707571" cy="7690446"/>
          </a:xfrm>
          <a:prstGeom prst="rect">
            <a:avLst/>
          </a:prstGeom>
        </p:spPr>
        <p:txBody>
          <a:bodyPr anchor="t" rtlCol="false" tIns="0" lIns="0" bIns="0" rIns="0">
            <a:spAutoFit/>
          </a:bodyPr>
          <a:lstStyle/>
          <a:p>
            <a:pPr algn="just">
              <a:lnSpc>
                <a:spcPts val="4359"/>
              </a:lnSpc>
            </a:pPr>
          </a:p>
          <a:p>
            <a:pPr algn="just" marL="672371" indent="-336185" lvl="1">
              <a:lnSpc>
                <a:spcPts val="4359"/>
              </a:lnSpc>
              <a:buFont typeface="Arial"/>
              <a:buChar char="•"/>
            </a:pPr>
            <a:r>
              <a:rPr lang="en-US" sz="3114">
                <a:solidFill>
                  <a:srgbClr val="191919"/>
                </a:solidFill>
                <a:latin typeface="Canva Sans"/>
              </a:rPr>
              <a:t>Versatile scripting language</a:t>
            </a:r>
          </a:p>
          <a:p>
            <a:pPr algn="just" marL="672371" indent="-336185" lvl="1">
              <a:lnSpc>
                <a:spcPts val="4359"/>
              </a:lnSpc>
              <a:buFont typeface="Arial"/>
              <a:buChar char="•"/>
            </a:pPr>
            <a:r>
              <a:rPr lang="en-US" sz="3114">
                <a:solidFill>
                  <a:srgbClr val="191919"/>
                </a:solidFill>
                <a:latin typeface="Canva Sans"/>
              </a:rPr>
              <a:t>Utilized for web scraping an</a:t>
            </a:r>
            <a:r>
              <a:rPr lang="en-US" sz="3114">
                <a:solidFill>
                  <a:srgbClr val="191919"/>
                </a:solidFill>
                <a:latin typeface="Canva Sans"/>
              </a:rPr>
              <a:t>d data manipulation</a:t>
            </a:r>
          </a:p>
          <a:p>
            <a:pPr algn="just" marL="672371" indent="-336185" lvl="1">
              <a:lnSpc>
                <a:spcPts val="4359"/>
              </a:lnSpc>
              <a:buFont typeface="Arial"/>
              <a:buChar char="•"/>
            </a:pPr>
            <a:r>
              <a:rPr lang="en-US" sz="3114">
                <a:solidFill>
                  <a:srgbClr val="191919"/>
                </a:solidFill>
                <a:latin typeface="Canva Sans"/>
              </a:rPr>
              <a:t>Key libraries: Selenium, BeautifulSoup</a:t>
            </a:r>
          </a:p>
          <a:p>
            <a:pPr algn="just">
              <a:lnSpc>
                <a:spcPts val="4359"/>
              </a:lnSpc>
            </a:pPr>
          </a:p>
          <a:p>
            <a:pPr algn="just">
              <a:lnSpc>
                <a:spcPts val="4359"/>
              </a:lnSpc>
            </a:pPr>
          </a:p>
          <a:p>
            <a:pPr algn="just" marL="672371" indent="-336185" lvl="1">
              <a:lnSpc>
                <a:spcPts val="4359"/>
              </a:lnSpc>
              <a:buFont typeface="Arial"/>
              <a:buChar char="•"/>
            </a:pPr>
            <a:r>
              <a:rPr lang="en-US" sz="3114">
                <a:solidFill>
                  <a:srgbClr val="191919"/>
                </a:solidFill>
                <a:latin typeface="Canva Sans"/>
              </a:rPr>
              <a:t>Manages browser interactions</a:t>
            </a:r>
          </a:p>
          <a:p>
            <a:pPr algn="just" marL="672371" indent="-336185" lvl="1">
              <a:lnSpc>
                <a:spcPts val="4359"/>
              </a:lnSpc>
              <a:buFont typeface="Arial"/>
              <a:buChar char="•"/>
            </a:pPr>
            <a:r>
              <a:rPr lang="en-US" sz="3114">
                <a:solidFill>
                  <a:srgbClr val="191919"/>
                </a:solidFill>
                <a:latin typeface="Canva Sans"/>
              </a:rPr>
              <a:t>Retrieves data from dynamic web pages</a:t>
            </a:r>
          </a:p>
          <a:p>
            <a:pPr algn="just">
              <a:lnSpc>
                <a:spcPts val="4359"/>
              </a:lnSpc>
            </a:pPr>
          </a:p>
          <a:p>
            <a:pPr algn="just">
              <a:lnSpc>
                <a:spcPts val="4359"/>
              </a:lnSpc>
            </a:pPr>
          </a:p>
          <a:p>
            <a:pPr algn="just" marL="672371" indent="-336185" lvl="1">
              <a:lnSpc>
                <a:spcPts val="4359"/>
              </a:lnSpc>
              <a:buFont typeface="Arial"/>
              <a:buChar char="•"/>
            </a:pPr>
            <a:r>
              <a:rPr lang="en-US" sz="3114">
                <a:solidFill>
                  <a:srgbClr val="191919"/>
                </a:solidFill>
                <a:latin typeface="Canva Sans"/>
              </a:rPr>
              <a:t>Parses HTML content</a:t>
            </a:r>
          </a:p>
          <a:p>
            <a:pPr algn="just" marL="672371" indent="-336185" lvl="1">
              <a:lnSpc>
                <a:spcPts val="4359"/>
              </a:lnSpc>
              <a:buFont typeface="Arial"/>
              <a:buChar char="•"/>
            </a:pPr>
            <a:r>
              <a:rPr lang="en-US" sz="3114">
                <a:solidFill>
                  <a:srgbClr val="191919"/>
                </a:solidFill>
                <a:latin typeface="Canva Sans"/>
              </a:rPr>
              <a:t>Efficiently extracts relevant data</a:t>
            </a:r>
          </a:p>
          <a:p>
            <a:pPr algn="just">
              <a:lnSpc>
                <a:spcPts val="4359"/>
              </a:lnSpc>
            </a:pPr>
          </a:p>
          <a:p>
            <a:pPr algn="just">
              <a:lnSpc>
                <a:spcPts val="4359"/>
              </a:lnSpc>
            </a:pPr>
          </a:p>
        </p:txBody>
      </p:sp>
      <p:sp>
        <p:nvSpPr>
          <p:cNvPr name="Freeform 7" id="7"/>
          <p:cNvSpPr/>
          <p:nvPr/>
        </p:nvSpPr>
        <p:spPr>
          <a:xfrm flipH="false" flipV="false" rot="0">
            <a:off x="536993" y="1723463"/>
            <a:ext cx="2185599" cy="1421626"/>
          </a:xfrm>
          <a:custGeom>
            <a:avLst/>
            <a:gdLst/>
            <a:ahLst/>
            <a:cxnLst/>
            <a:rect r="r" b="b" t="t" l="l"/>
            <a:pathLst>
              <a:path h="1421626" w="2185599">
                <a:moveTo>
                  <a:pt x="0" y="0"/>
                </a:moveTo>
                <a:lnTo>
                  <a:pt x="2185599" y="0"/>
                </a:lnTo>
                <a:lnTo>
                  <a:pt x="2185599" y="1421626"/>
                </a:lnTo>
                <a:lnTo>
                  <a:pt x="0" y="1421626"/>
                </a:lnTo>
                <a:lnTo>
                  <a:pt x="0" y="0"/>
                </a:lnTo>
                <a:close/>
              </a:path>
            </a:pathLst>
          </a:custGeom>
          <a:blipFill>
            <a:blip r:embed="rId4"/>
            <a:stretch>
              <a:fillRect l="0" t="0" r="0" b="-53739"/>
            </a:stretch>
          </a:blipFill>
        </p:spPr>
      </p:sp>
      <p:sp>
        <p:nvSpPr>
          <p:cNvPr name="Freeform 8" id="8"/>
          <p:cNvSpPr/>
          <p:nvPr/>
        </p:nvSpPr>
        <p:spPr>
          <a:xfrm flipH="false" flipV="false" rot="0">
            <a:off x="536993" y="5305044"/>
            <a:ext cx="2185599" cy="728533"/>
          </a:xfrm>
          <a:custGeom>
            <a:avLst/>
            <a:gdLst/>
            <a:ahLst/>
            <a:cxnLst/>
            <a:rect r="r" b="b" t="t" l="l"/>
            <a:pathLst>
              <a:path h="728533" w="2185599">
                <a:moveTo>
                  <a:pt x="0" y="0"/>
                </a:moveTo>
                <a:lnTo>
                  <a:pt x="2185599" y="0"/>
                </a:lnTo>
                <a:lnTo>
                  <a:pt x="2185599" y="728533"/>
                </a:lnTo>
                <a:lnTo>
                  <a:pt x="0" y="728533"/>
                </a:lnTo>
                <a:lnTo>
                  <a:pt x="0" y="0"/>
                </a:lnTo>
                <a:close/>
              </a:path>
            </a:pathLst>
          </a:custGeom>
          <a:blipFill>
            <a:blip r:embed="rId5"/>
            <a:stretch>
              <a:fillRect l="0" t="0" r="0" b="0"/>
            </a:stretch>
          </a:blipFill>
        </p:spPr>
      </p:sp>
      <p:sp>
        <p:nvSpPr>
          <p:cNvPr name="Freeform 9" id="9"/>
          <p:cNvSpPr/>
          <p:nvPr/>
        </p:nvSpPr>
        <p:spPr>
          <a:xfrm flipH="false" flipV="false" rot="0">
            <a:off x="359255" y="7172640"/>
            <a:ext cx="3038268" cy="1306612"/>
          </a:xfrm>
          <a:custGeom>
            <a:avLst/>
            <a:gdLst/>
            <a:ahLst/>
            <a:cxnLst/>
            <a:rect r="r" b="b" t="t" l="l"/>
            <a:pathLst>
              <a:path h="1306612" w="3038268">
                <a:moveTo>
                  <a:pt x="0" y="0"/>
                </a:moveTo>
                <a:lnTo>
                  <a:pt x="3038268" y="0"/>
                </a:lnTo>
                <a:lnTo>
                  <a:pt x="3038268" y="1306613"/>
                </a:lnTo>
                <a:lnTo>
                  <a:pt x="0" y="1306613"/>
                </a:lnTo>
                <a:lnTo>
                  <a:pt x="0" y="0"/>
                </a:lnTo>
                <a:close/>
              </a:path>
            </a:pathLst>
          </a:custGeom>
          <a:blipFill>
            <a:blip r:embed="rId6"/>
            <a:stretch>
              <a:fillRect l="0" t="0" r="0" b="0"/>
            </a:stretch>
          </a:blipFill>
        </p:spPr>
      </p:sp>
      <p:sp>
        <p:nvSpPr>
          <p:cNvPr name="TextBox 10" id="10"/>
          <p:cNvSpPr txBox="true"/>
          <p:nvPr/>
        </p:nvSpPr>
        <p:spPr>
          <a:xfrm rot="0">
            <a:off x="4297924" y="415560"/>
            <a:ext cx="7927300" cy="1102455"/>
          </a:xfrm>
          <a:prstGeom prst="rect">
            <a:avLst/>
          </a:prstGeom>
        </p:spPr>
        <p:txBody>
          <a:bodyPr anchor="t" rtlCol="false" tIns="0" lIns="0" bIns="0" rIns="0">
            <a:spAutoFit/>
          </a:bodyPr>
          <a:lstStyle/>
          <a:p>
            <a:pPr algn="l">
              <a:lnSpc>
                <a:spcPts val="9059"/>
              </a:lnSpc>
            </a:pPr>
            <a:r>
              <a:rPr lang="en-US" sz="6471">
                <a:solidFill>
                  <a:srgbClr val="191919"/>
                </a:solidFill>
                <a:latin typeface="Gotham Bold"/>
              </a:rPr>
              <a:t>Technologies Used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75091" y="463304"/>
            <a:ext cx="12187686" cy="8794996"/>
          </a:xfrm>
          <a:prstGeom prst="rect">
            <a:avLst/>
          </a:prstGeom>
        </p:spPr>
        <p:txBody>
          <a:bodyPr anchor="t" rtlCol="false" tIns="0" lIns="0" bIns="0" rIns="0">
            <a:spAutoFit/>
          </a:bodyPr>
          <a:lstStyle/>
          <a:p>
            <a:pPr algn="just">
              <a:lnSpc>
                <a:spcPts val="3877"/>
              </a:lnSpc>
            </a:pPr>
          </a:p>
          <a:p>
            <a:pPr algn="just">
              <a:lnSpc>
                <a:spcPts val="3877"/>
              </a:lnSpc>
            </a:pPr>
          </a:p>
          <a:p>
            <a:pPr algn="just" marL="597903" indent="-298952" lvl="1">
              <a:lnSpc>
                <a:spcPts val="3877"/>
              </a:lnSpc>
              <a:buFont typeface="Arial"/>
              <a:buChar char="•"/>
            </a:pPr>
            <a:r>
              <a:rPr lang="en-US" sz="2769">
                <a:solidFill>
                  <a:srgbClr val="191919"/>
                </a:solidFill>
                <a:latin typeface="Canva Sans"/>
              </a:rPr>
              <a:t>NoSQL database known for flexibility and scalability</a:t>
            </a:r>
          </a:p>
          <a:p>
            <a:pPr algn="just" marL="597903" indent="-298952" lvl="1">
              <a:lnSpc>
                <a:spcPts val="3877"/>
              </a:lnSpc>
              <a:buFont typeface="Arial"/>
              <a:buChar char="•"/>
            </a:pPr>
            <a:r>
              <a:rPr lang="en-US" sz="2769">
                <a:solidFill>
                  <a:srgbClr val="191919"/>
                </a:solidFill>
                <a:latin typeface="Canva Sans"/>
              </a:rPr>
              <a:t>Fl</a:t>
            </a:r>
            <a:r>
              <a:rPr lang="en-US" sz="2769">
                <a:solidFill>
                  <a:srgbClr val="191919"/>
                </a:solidFill>
                <a:latin typeface="Canva Sans"/>
              </a:rPr>
              <a:t>exible data storage</a:t>
            </a:r>
          </a:p>
          <a:p>
            <a:pPr algn="just" marL="597903" indent="-298952" lvl="1">
              <a:lnSpc>
                <a:spcPts val="3877"/>
              </a:lnSpc>
              <a:buFont typeface="Arial"/>
              <a:buChar char="•"/>
            </a:pPr>
            <a:r>
              <a:rPr lang="en-US" sz="2769">
                <a:solidFill>
                  <a:srgbClr val="191919"/>
                </a:solidFill>
                <a:latin typeface="Canva Sans"/>
              </a:rPr>
              <a:t>Scalabl</a:t>
            </a:r>
            <a:r>
              <a:rPr lang="en-US" sz="2769">
                <a:solidFill>
                  <a:srgbClr val="191919"/>
                </a:solidFill>
                <a:latin typeface="Canva Sans"/>
              </a:rPr>
              <a:t>e to handle growing data volumes</a:t>
            </a:r>
          </a:p>
          <a:p>
            <a:pPr algn="just">
              <a:lnSpc>
                <a:spcPts val="3877"/>
              </a:lnSpc>
            </a:pPr>
          </a:p>
          <a:p>
            <a:pPr algn="just">
              <a:lnSpc>
                <a:spcPts val="3877"/>
              </a:lnSpc>
            </a:pPr>
          </a:p>
          <a:p>
            <a:pPr algn="just" marL="597903" indent="-298952" lvl="1">
              <a:lnSpc>
                <a:spcPts val="3877"/>
              </a:lnSpc>
              <a:buFont typeface="Arial"/>
              <a:buChar char="•"/>
            </a:pPr>
            <a:r>
              <a:rPr lang="en-US" sz="2769">
                <a:solidFill>
                  <a:srgbClr val="191919"/>
                </a:solidFill>
                <a:latin typeface="Canva Sans"/>
              </a:rPr>
              <a:t>Lightweight web framework</a:t>
            </a:r>
          </a:p>
          <a:p>
            <a:pPr algn="just" marL="597903" indent="-298952" lvl="1">
              <a:lnSpc>
                <a:spcPts val="3877"/>
              </a:lnSpc>
              <a:buFont typeface="Arial"/>
              <a:buChar char="•"/>
            </a:pPr>
            <a:r>
              <a:rPr lang="en-US" sz="2769">
                <a:solidFill>
                  <a:srgbClr val="191919"/>
                </a:solidFill>
                <a:latin typeface="Canva Sans"/>
              </a:rPr>
              <a:t>Allows for quick development of web applications</a:t>
            </a:r>
          </a:p>
          <a:p>
            <a:pPr algn="just" marL="597903" indent="-298952" lvl="1">
              <a:lnSpc>
                <a:spcPts val="3877"/>
              </a:lnSpc>
              <a:buFont typeface="Arial"/>
              <a:buChar char="•"/>
            </a:pPr>
            <a:r>
              <a:rPr lang="en-US" sz="2769">
                <a:solidFill>
                  <a:srgbClr val="191919"/>
                </a:solidFill>
                <a:latin typeface="Canva Sans"/>
              </a:rPr>
              <a:t>Integrates well with Python code, simplifying backend to UI connection</a:t>
            </a:r>
          </a:p>
          <a:p>
            <a:pPr algn="just">
              <a:lnSpc>
                <a:spcPts val="3877"/>
              </a:lnSpc>
            </a:pPr>
          </a:p>
          <a:p>
            <a:pPr algn="just">
              <a:lnSpc>
                <a:spcPts val="3877"/>
              </a:lnSpc>
            </a:pPr>
          </a:p>
          <a:p>
            <a:pPr algn="just" marL="597903" indent="-298952" lvl="1">
              <a:lnSpc>
                <a:spcPts val="3877"/>
              </a:lnSpc>
              <a:buFont typeface="Arial"/>
              <a:buChar char="•"/>
            </a:pPr>
            <a:r>
              <a:rPr lang="en-US" sz="2769">
                <a:solidFill>
                  <a:srgbClr val="191919"/>
                </a:solidFill>
                <a:latin typeface="Canva Sans"/>
              </a:rPr>
              <a:t>Enhances user experience</a:t>
            </a:r>
          </a:p>
          <a:p>
            <a:pPr algn="just" marL="597903" indent="-298952" lvl="1">
              <a:lnSpc>
                <a:spcPts val="3877"/>
              </a:lnSpc>
              <a:buFont typeface="Arial"/>
              <a:buChar char="•"/>
            </a:pPr>
            <a:r>
              <a:rPr lang="en-US" sz="2769">
                <a:solidFill>
                  <a:srgbClr val="191919"/>
                </a:solidFill>
                <a:latin typeface="Canva Sans"/>
              </a:rPr>
              <a:t>Responsiveness: Adjusts to different screen sizes and devices</a:t>
            </a:r>
          </a:p>
          <a:p>
            <a:pPr algn="just" marL="597903" indent="-298952" lvl="1">
              <a:lnSpc>
                <a:spcPts val="3877"/>
              </a:lnSpc>
              <a:buFont typeface="Arial"/>
              <a:buChar char="•"/>
            </a:pPr>
            <a:r>
              <a:rPr lang="en-US" sz="2769">
                <a:solidFill>
                  <a:srgbClr val="191919"/>
                </a:solidFill>
                <a:latin typeface="Canva Sans"/>
              </a:rPr>
              <a:t>Offers pre-built styles and components for a user-friendly interface</a:t>
            </a:r>
          </a:p>
          <a:p>
            <a:pPr algn="just">
              <a:lnSpc>
                <a:spcPts val="3877"/>
              </a:lnSpc>
            </a:pPr>
          </a:p>
          <a:p>
            <a:pPr algn="just">
              <a:lnSpc>
                <a:spcPts val="3877"/>
              </a:lnSpc>
            </a:pPr>
          </a:p>
        </p:txBody>
      </p:sp>
      <p:sp>
        <p:nvSpPr>
          <p:cNvPr name="Freeform 4" id="4"/>
          <p:cNvSpPr/>
          <p:nvPr/>
        </p:nvSpPr>
        <p:spPr>
          <a:xfrm flipH="false" flipV="false" rot="0">
            <a:off x="427678" y="354357"/>
            <a:ext cx="2796771" cy="2796771"/>
          </a:xfrm>
          <a:custGeom>
            <a:avLst/>
            <a:gdLst/>
            <a:ahLst/>
            <a:cxnLst/>
            <a:rect r="r" b="b" t="t" l="l"/>
            <a:pathLst>
              <a:path h="2796771" w="2796771">
                <a:moveTo>
                  <a:pt x="0" y="0"/>
                </a:moveTo>
                <a:lnTo>
                  <a:pt x="2796771" y="0"/>
                </a:lnTo>
                <a:lnTo>
                  <a:pt x="2796771" y="2796770"/>
                </a:lnTo>
                <a:lnTo>
                  <a:pt x="0" y="2796770"/>
                </a:lnTo>
                <a:lnTo>
                  <a:pt x="0" y="0"/>
                </a:lnTo>
                <a:close/>
              </a:path>
            </a:pathLst>
          </a:custGeom>
          <a:blipFill>
            <a:blip r:embed="rId4"/>
            <a:stretch>
              <a:fillRect l="0" t="0" r="0" b="0"/>
            </a:stretch>
          </a:blipFill>
        </p:spPr>
      </p:sp>
      <p:sp>
        <p:nvSpPr>
          <p:cNvPr name="Freeform 5" id="5"/>
          <p:cNvSpPr/>
          <p:nvPr/>
        </p:nvSpPr>
        <p:spPr>
          <a:xfrm flipH="false" flipV="false" rot="0">
            <a:off x="703522" y="4196354"/>
            <a:ext cx="1738570" cy="562644"/>
          </a:xfrm>
          <a:custGeom>
            <a:avLst/>
            <a:gdLst/>
            <a:ahLst/>
            <a:cxnLst/>
            <a:rect r="r" b="b" t="t" l="l"/>
            <a:pathLst>
              <a:path h="562644" w="1738570">
                <a:moveTo>
                  <a:pt x="0" y="0"/>
                </a:moveTo>
                <a:lnTo>
                  <a:pt x="1738570" y="0"/>
                </a:lnTo>
                <a:lnTo>
                  <a:pt x="1738570" y="562644"/>
                </a:lnTo>
                <a:lnTo>
                  <a:pt x="0" y="562644"/>
                </a:lnTo>
                <a:lnTo>
                  <a:pt x="0" y="0"/>
                </a:lnTo>
                <a:close/>
              </a:path>
            </a:pathLst>
          </a:custGeom>
          <a:blipFill>
            <a:blip r:embed="rId5"/>
            <a:stretch>
              <a:fillRect l="0" t="0" r="0" b="0"/>
            </a:stretch>
          </a:blipFill>
        </p:spPr>
      </p:sp>
      <p:sp>
        <p:nvSpPr>
          <p:cNvPr name="Freeform 6" id="6"/>
          <p:cNvSpPr/>
          <p:nvPr/>
        </p:nvSpPr>
        <p:spPr>
          <a:xfrm flipH="false" flipV="false" rot="0">
            <a:off x="658426" y="6914151"/>
            <a:ext cx="1783666" cy="1783666"/>
          </a:xfrm>
          <a:custGeom>
            <a:avLst/>
            <a:gdLst/>
            <a:ahLst/>
            <a:cxnLst/>
            <a:rect r="r" b="b" t="t" l="l"/>
            <a:pathLst>
              <a:path h="1783666" w="1783666">
                <a:moveTo>
                  <a:pt x="0" y="0"/>
                </a:moveTo>
                <a:lnTo>
                  <a:pt x="1783666" y="0"/>
                </a:lnTo>
                <a:lnTo>
                  <a:pt x="1783666" y="1783665"/>
                </a:lnTo>
                <a:lnTo>
                  <a:pt x="0" y="1783665"/>
                </a:lnTo>
                <a:lnTo>
                  <a:pt x="0" y="0"/>
                </a:lnTo>
                <a:close/>
              </a:path>
            </a:pathLst>
          </a:custGeom>
          <a:blipFill>
            <a:blip r:embed="rId6"/>
            <a:stretch>
              <a:fillRect l="0" t="0" r="0" b="0"/>
            </a:stretch>
          </a:blipFill>
        </p:spPr>
      </p:sp>
      <p:grpSp>
        <p:nvGrpSpPr>
          <p:cNvPr name="Group 7" id="7"/>
          <p:cNvGrpSpPr/>
          <p:nvPr/>
        </p:nvGrpSpPr>
        <p:grpSpPr>
          <a:xfrm rot="3945801">
            <a:off x="16393798" y="2755299"/>
            <a:ext cx="4776403" cy="477640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324616">
            <a:off x="16014320" y="3887610"/>
            <a:ext cx="1544081" cy="3175506"/>
          </a:xfrm>
          <a:custGeom>
            <a:avLst/>
            <a:gdLst/>
            <a:ahLst/>
            <a:cxnLst/>
            <a:rect r="r" b="b" t="t" l="l"/>
            <a:pathLst>
              <a:path h="3175506" w="1544081">
                <a:moveTo>
                  <a:pt x="0" y="0"/>
                </a:moveTo>
                <a:lnTo>
                  <a:pt x="1544080" y="0"/>
                </a:lnTo>
                <a:lnTo>
                  <a:pt x="1544080" y="3175506"/>
                </a:lnTo>
                <a:lnTo>
                  <a:pt x="0" y="3175506"/>
                </a:lnTo>
                <a:lnTo>
                  <a:pt x="0" y="0"/>
                </a:lnTo>
                <a:close/>
              </a:path>
            </a:pathLst>
          </a:custGeom>
          <a:blipFill>
            <a:blip r:embed="rId7">
              <a:extLst>
                <a:ext uri="{96DAC541-7B7A-43D3-8B79-37D633B846F1}">
                  <asvg:svgBlip xmlns:asvg="http://schemas.microsoft.com/office/drawing/2016/SVG/main" r:embed="rId8"/>
                </a:ext>
              </a:extLst>
            </a:blip>
            <a:stretch>
              <a:fillRect l="0" t="0" r="-204881"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6439471" y="8737362"/>
            <a:ext cx="3697059" cy="369705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374410" y="2210951"/>
            <a:ext cx="4228528" cy="2353093"/>
          </a:xfrm>
          <a:custGeom>
            <a:avLst/>
            <a:gdLst/>
            <a:ahLst/>
            <a:cxnLst/>
            <a:rect r="r" b="b" t="t" l="l"/>
            <a:pathLst>
              <a:path h="2353093" w="4228528">
                <a:moveTo>
                  <a:pt x="0" y="0"/>
                </a:moveTo>
                <a:lnTo>
                  <a:pt x="4228528" y="0"/>
                </a:lnTo>
                <a:lnTo>
                  <a:pt x="4228528" y="2353093"/>
                </a:lnTo>
                <a:lnTo>
                  <a:pt x="0" y="23530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895172" y="2210951"/>
            <a:ext cx="4228528" cy="2353093"/>
          </a:xfrm>
          <a:custGeom>
            <a:avLst/>
            <a:gdLst/>
            <a:ahLst/>
            <a:cxnLst/>
            <a:rect r="r" b="b" t="t" l="l"/>
            <a:pathLst>
              <a:path h="2353093" w="4228528">
                <a:moveTo>
                  <a:pt x="0" y="0"/>
                </a:moveTo>
                <a:lnTo>
                  <a:pt x="4228528" y="0"/>
                </a:lnTo>
                <a:lnTo>
                  <a:pt x="4228528" y="2353093"/>
                </a:lnTo>
                <a:lnTo>
                  <a:pt x="0" y="23530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31560" y="5822545"/>
            <a:ext cx="4228528" cy="2353093"/>
          </a:xfrm>
          <a:custGeom>
            <a:avLst/>
            <a:gdLst/>
            <a:ahLst/>
            <a:cxnLst/>
            <a:rect r="r" b="b" t="t" l="l"/>
            <a:pathLst>
              <a:path h="2353093" w="4228528">
                <a:moveTo>
                  <a:pt x="0" y="0"/>
                </a:moveTo>
                <a:lnTo>
                  <a:pt x="4228528" y="0"/>
                </a:lnTo>
                <a:lnTo>
                  <a:pt x="4228528" y="2353093"/>
                </a:lnTo>
                <a:lnTo>
                  <a:pt x="0" y="23530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7940421" y="5828538"/>
            <a:ext cx="4228528" cy="2353093"/>
          </a:xfrm>
          <a:custGeom>
            <a:avLst/>
            <a:gdLst/>
            <a:ahLst/>
            <a:cxnLst/>
            <a:rect r="r" b="b" t="t" l="l"/>
            <a:pathLst>
              <a:path h="2353093" w="4228528">
                <a:moveTo>
                  <a:pt x="0" y="0"/>
                </a:moveTo>
                <a:lnTo>
                  <a:pt x="4228528" y="0"/>
                </a:lnTo>
                <a:lnTo>
                  <a:pt x="4228528" y="2353093"/>
                </a:lnTo>
                <a:lnTo>
                  <a:pt x="0" y="23530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370736" y="2276207"/>
            <a:ext cx="4228528" cy="2353093"/>
          </a:xfrm>
          <a:custGeom>
            <a:avLst/>
            <a:gdLst/>
            <a:ahLst/>
            <a:cxnLst/>
            <a:rect r="r" b="b" t="t" l="l"/>
            <a:pathLst>
              <a:path h="2353093" w="4228528">
                <a:moveTo>
                  <a:pt x="0" y="0"/>
                </a:moveTo>
                <a:lnTo>
                  <a:pt x="4228528" y="0"/>
                </a:lnTo>
                <a:lnTo>
                  <a:pt x="4228528" y="2353093"/>
                </a:lnTo>
                <a:lnTo>
                  <a:pt x="0" y="23530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3370736" y="5759822"/>
            <a:ext cx="4228528" cy="2353093"/>
          </a:xfrm>
          <a:custGeom>
            <a:avLst/>
            <a:gdLst/>
            <a:ahLst/>
            <a:cxnLst/>
            <a:rect r="r" b="b" t="t" l="l"/>
            <a:pathLst>
              <a:path h="2353093" w="4228528">
                <a:moveTo>
                  <a:pt x="0" y="0"/>
                </a:moveTo>
                <a:lnTo>
                  <a:pt x="4228528" y="0"/>
                </a:lnTo>
                <a:lnTo>
                  <a:pt x="4228528" y="2353093"/>
                </a:lnTo>
                <a:lnTo>
                  <a:pt x="0" y="23530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6945838" y="3157445"/>
            <a:ext cx="707755" cy="70775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D6A5"/>
            </a:solidFill>
          </p:spPr>
        </p:sp>
        <p:sp>
          <p:nvSpPr>
            <p:cNvPr name="TextBox 13" id="13"/>
            <p:cNvSpPr txBox="true"/>
            <p:nvPr/>
          </p:nvSpPr>
          <p:spPr>
            <a:xfrm>
              <a:off x="0" y="174625"/>
              <a:ext cx="711200" cy="434975"/>
            </a:xfrm>
            <a:prstGeom prst="rect">
              <a:avLst/>
            </a:prstGeom>
          </p:spPr>
          <p:txBody>
            <a:bodyPr anchor="ctr" rtlCol="false" tIns="50800" lIns="50800" bIns="50800" rIns="50800"/>
            <a:lstStyle/>
            <a:p>
              <a:pPr algn="ctr">
                <a:lnSpc>
                  <a:spcPts val="2380"/>
                </a:lnSpc>
              </a:pPr>
            </a:p>
          </p:txBody>
        </p:sp>
      </p:grpSp>
      <p:sp>
        <p:nvSpPr>
          <p:cNvPr name="TextBox 14" id="14"/>
          <p:cNvSpPr txBox="true"/>
          <p:nvPr/>
        </p:nvSpPr>
        <p:spPr>
          <a:xfrm rot="0">
            <a:off x="6111994" y="322580"/>
            <a:ext cx="6989101" cy="1269365"/>
          </a:xfrm>
          <a:prstGeom prst="rect">
            <a:avLst/>
          </a:prstGeom>
        </p:spPr>
        <p:txBody>
          <a:bodyPr anchor="t" rtlCol="false" tIns="0" lIns="0" bIns="0" rIns="0">
            <a:spAutoFit/>
          </a:bodyPr>
          <a:lstStyle/>
          <a:p>
            <a:pPr algn="l">
              <a:lnSpc>
                <a:spcPts val="10359"/>
              </a:lnSpc>
            </a:pPr>
            <a:r>
              <a:rPr lang="en-US" sz="7399">
                <a:solidFill>
                  <a:srgbClr val="191919"/>
                </a:solidFill>
                <a:latin typeface="Gotham Bold"/>
              </a:rPr>
              <a:t>WORKFLOW</a:t>
            </a:r>
          </a:p>
        </p:txBody>
      </p:sp>
      <p:sp>
        <p:nvSpPr>
          <p:cNvPr name="TextBox 15" id="15"/>
          <p:cNvSpPr txBox="true"/>
          <p:nvPr/>
        </p:nvSpPr>
        <p:spPr>
          <a:xfrm rot="0">
            <a:off x="3486287" y="3063012"/>
            <a:ext cx="2207419" cy="448310"/>
          </a:xfrm>
          <a:prstGeom prst="rect">
            <a:avLst/>
          </a:prstGeom>
        </p:spPr>
        <p:txBody>
          <a:bodyPr anchor="t" rtlCol="false" tIns="0" lIns="0" bIns="0" rIns="0">
            <a:spAutoFit/>
          </a:bodyPr>
          <a:lstStyle/>
          <a:p>
            <a:pPr algn="ctr">
              <a:lnSpc>
                <a:spcPts val="3640"/>
              </a:lnSpc>
            </a:pPr>
            <a:r>
              <a:rPr lang="en-US" sz="2600">
                <a:solidFill>
                  <a:srgbClr val="191919"/>
                </a:solidFill>
                <a:latin typeface="Canva Sans Bold"/>
              </a:rPr>
              <a:t>Web Scraping</a:t>
            </a:r>
          </a:p>
        </p:txBody>
      </p:sp>
      <p:sp>
        <p:nvSpPr>
          <p:cNvPr name="TextBox 16" id="16"/>
          <p:cNvSpPr txBox="true"/>
          <p:nvPr/>
        </p:nvSpPr>
        <p:spPr>
          <a:xfrm rot="0">
            <a:off x="8474958" y="3029993"/>
            <a:ext cx="2941320" cy="905508"/>
          </a:xfrm>
          <a:prstGeom prst="rect">
            <a:avLst/>
          </a:prstGeom>
        </p:spPr>
        <p:txBody>
          <a:bodyPr anchor="t" rtlCol="false" tIns="0" lIns="0" bIns="0" rIns="0">
            <a:spAutoFit/>
          </a:bodyPr>
          <a:lstStyle/>
          <a:p>
            <a:pPr algn="ctr">
              <a:lnSpc>
                <a:spcPts val="3640"/>
              </a:lnSpc>
            </a:pPr>
            <a:r>
              <a:rPr lang="en-US" sz="2600">
                <a:solidFill>
                  <a:srgbClr val="191919"/>
                </a:solidFill>
                <a:latin typeface="Canva Sans Bold"/>
              </a:rPr>
              <a:t>Data Cleaning and</a:t>
            </a:r>
          </a:p>
          <a:p>
            <a:pPr algn="ctr">
              <a:lnSpc>
                <a:spcPts val="3640"/>
              </a:lnSpc>
            </a:pPr>
            <a:r>
              <a:rPr lang="en-US" sz="2600">
                <a:solidFill>
                  <a:srgbClr val="191919"/>
                </a:solidFill>
                <a:latin typeface="Canva Sans Bold"/>
              </a:rPr>
              <a:t> Transformation</a:t>
            </a:r>
          </a:p>
        </p:txBody>
      </p:sp>
      <p:sp>
        <p:nvSpPr>
          <p:cNvPr name="TextBox 17" id="17"/>
          <p:cNvSpPr txBox="true"/>
          <p:nvPr/>
        </p:nvSpPr>
        <p:spPr>
          <a:xfrm rot="0">
            <a:off x="13448722" y="3134767"/>
            <a:ext cx="4001214" cy="448310"/>
          </a:xfrm>
          <a:prstGeom prst="rect">
            <a:avLst/>
          </a:prstGeom>
        </p:spPr>
        <p:txBody>
          <a:bodyPr anchor="t" rtlCol="false" tIns="0" lIns="0" bIns="0" rIns="0">
            <a:spAutoFit/>
          </a:bodyPr>
          <a:lstStyle/>
          <a:p>
            <a:pPr algn="ctr">
              <a:lnSpc>
                <a:spcPts val="3639"/>
              </a:lnSpc>
            </a:pPr>
            <a:r>
              <a:rPr lang="en-US" sz="2599">
                <a:solidFill>
                  <a:srgbClr val="191919"/>
                </a:solidFill>
                <a:latin typeface="Canva Sans Bold"/>
              </a:rPr>
              <a:t>Data Storage (MongoDB)</a:t>
            </a:r>
          </a:p>
        </p:txBody>
      </p:sp>
      <p:sp>
        <p:nvSpPr>
          <p:cNvPr name="TextBox 18" id="18"/>
          <p:cNvSpPr txBox="true"/>
          <p:nvPr/>
        </p:nvSpPr>
        <p:spPr>
          <a:xfrm rot="0">
            <a:off x="11416278" y="6246477"/>
            <a:ext cx="7736617" cy="2277110"/>
          </a:xfrm>
          <a:prstGeom prst="rect">
            <a:avLst/>
          </a:prstGeom>
        </p:spPr>
        <p:txBody>
          <a:bodyPr anchor="t" rtlCol="false" tIns="0" lIns="0" bIns="0" rIns="0">
            <a:spAutoFit/>
          </a:bodyPr>
          <a:lstStyle/>
          <a:p>
            <a:pPr algn="ctr">
              <a:lnSpc>
                <a:spcPts val="3640"/>
              </a:lnSpc>
            </a:pPr>
            <a:r>
              <a:rPr lang="en-US" sz="2600">
                <a:solidFill>
                  <a:srgbClr val="191919"/>
                </a:solidFill>
                <a:latin typeface="Canva Sans Bold"/>
              </a:rPr>
              <a:t>Web Application</a:t>
            </a:r>
          </a:p>
          <a:p>
            <a:pPr algn="ctr">
              <a:lnSpc>
                <a:spcPts val="3640"/>
              </a:lnSpc>
            </a:pPr>
            <a:r>
              <a:rPr lang="en-US" sz="2600">
                <a:solidFill>
                  <a:srgbClr val="191919"/>
                </a:solidFill>
                <a:latin typeface="Canva Sans Bold"/>
              </a:rPr>
              <a:t> Development</a:t>
            </a:r>
          </a:p>
          <a:p>
            <a:pPr algn="ctr">
              <a:lnSpc>
                <a:spcPts val="3640"/>
              </a:lnSpc>
            </a:pPr>
            <a:r>
              <a:rPr lang="en-US" sz="2600">
                <a:solidFill>
                  <a:srgbClr val="191919"/>
                </a:solidFill>
                <a:latin typeface="Canva Sans Bold"/>
              </a:rPr>
              <a:t> (Flask, Bootstrap)</a:t>
            </a:r>
          </a:p>
          <a:p>
            <a:pPr algn="ctr">
              <a:lnSpc>
                <a:spcPts val="3640"/>
              </a:lnSpc>
            </a:pPr>
            <a:r>
              <a:rPr lang="en-US" sz="2600">
                <a:solidFill>
                  <a:srgbClr val="191919"/>
                </a:solidFill>
                <a:latin typeface="Canva Sans Bold"/>
              </a:rPr>
              <a:t> </a:t>
            </a:r>
          </a:p>
          <a:p>
            <a:pPr algn="ctr">
              <a:lnSpc>
                <a:spcPts val="3640"/>
              </a:lnSpc>
            </a:pPr>
          </a:p>
        </p:txBody>
      </p:sp>
      <p:sp>
        <p:nvSpPr>
          <p:cNvPr name="TextBox 19" id="19"/>
          <p:cNvSpPr txBox="true"/>
          <p:nvPr/>
        </p:nvSpPr>
        <p:spPr>
          <a:xfrm rot="0">
            <a:off x="8520207" y="6517762"/>
            <a:ext cx="3068955" cy="905510"/>
          </a:xfrm>
          <a:prstGeom prst="rect">
            <a:avLst/>
          </a:prstGeom>
        </p:spPr>
        <p:txBody>
          <a:bodyPr anchor="t" rtlCol="false" tIns="0" lIns="0" bIns="0" rIns="0">
            <a:spAutoFit/>
          </a:bodyPr>
          <a:lstStyle/>
          <a:p>
            <a:pPr algn="ctr">
              <a:lnSpc>
                <a:spcPts val="3640"/>
              </a:lnSpc>
            </a:pPr>
            <a:r>
              <a:rPr lang="en-US" sz="2600">
                <a:solidFill>
                  <a:srgbClr val="191919"/>
                </a:solidFill>
                <a:latin typeface="Canva Sans Bold"/>
              </a:rPr>
              <a:t>User Interface and </a:t>
            </a:r>
          </a:p>
          <a:p>
            <a:pPr algn="ctr">
              <a:lnSpc>
                <a:spcPts val="3640"/>
              </a:lnSpc>
            </a:pPr>
            <a:r>
              <a:rPr lang="en-US" sz="2600">
                <a:solidFill>
                  <a:srgbClr val="191919"/>
                </a:solidFill>
                <a:latin typeface="Canva Sans Bold"/>
              </a:rPr>
              <a:t>Data Visualization</a:t>
            </a:r>
          </a:p>
        </p:txBody>
      </p:sp>
      <p:sp>
        <p:nvSpPr>
          <p:cNvPr name="TextBox 20" id="20"/>
          <p:cNvSpPr txBox="true"/>
          <p:nvPr/>
        </p:nvSpPr>
        <p:spPr>
          <a:xfrm rot="0">
            <a:off x="-1339686" y="6746362"/>
            <a:ext cx="11963043" cy="448310"/>
          </a:xfrm>
          <a:prstGeom prst="rect">
            <a:avLst/>
          </a:prstGeom>
        </p:spPr>
        <p:txBody>
          <a:bodyPr anchor="t" rtlCol="false" tIns="0" lIns="0" bIns="0" rIns="0">
            <a:spAutoFit/>
          </a:bodyPr>
          <a:lstStyle/>
          <a:p>
            <a:pPr algn="ctr">
              <a:lnSpc>
                <a:spcPts val="3640"/>
              </a:lnSpc>
            </a:pPr>
            <a:r>
              <a:rPr lang="en-US" sz="2600">
                <a:solidFill>
                  <a:srgbClr val="191919"/>
                </a:solidFill>
                <a:latin typeface="Canva Sans Bold"/>
              </a:rPr>
              <a:t>Testing &amp; Troubleshoot</a:t>
            </a:r>
          </a:p>
        </p:txBody>
      </p:sp>
      <p:grpSp>
        <p:nvGrpSpPr>
          <p:cNvPr name="Group 21" id="21"/>
          <p:cNvGrpSpPr/>
          <p:nvPr/>
        </p:nvGrpSpPr>
        <p:grpSpPr>
          <a:xfrm rot="0">
            <a:off x="12393340" y="3157445"/>
            <a:ext cx="707755" cy="7077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D6A5"/>
            </a:solidFill>
          </p:spPr>
        </p:sp>
        <p:sp>
          <p:nvSpPr>
            <p:cNvPr name="TextBox 23" id="23"/>
            <p:cNvSpPr txBox="true"/>
            <p:nvPr/>
          </p:nvSpPr>
          <p:spPr>
            <a:xfrm>
              <a:off x="0" y="174625"/>
              <a:ext cx="711200" cy="434975"/>
            </a:xfrm>
            <a:prstGeom prst="rect">
              <a:avLst/>
            </a:prstGeom>
          </p:spPr>
          <p:txBody>
            <a:bodyPr anchor="ctr" rtlCol="false" tIns="50800" lIns="50800" bIns="50800" rIns="50800"/>
            <a:lstStyle/>
            <a:p>
              <a:pPr algn="ctr">
                <a:lnSpc>
                  <a:spcPts val="2380"/>
                </a:lnSpc>
              </a:pPr>
            </a:p>
          </p:txBody>
        </p:sp>
      </p:grpSp>
      <p:grpSp>
        <p:nvGrpSpPr>
          <p:cNvPr name="Group 24" id="24"/>
          <p:cNvGrpSpPr/>
          <p:nvPr/>
        </p:nvGrpSpPr>
        <p:grpSpPr>
          <a:xfrm rot="5400000">
            <a:off x="15095452" y="4840683"/>
            <a:ext cx="707755" cy="7077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D6A5"/>
            </a:solidFill>
          </p:spPr>
        </p:sp>
        <p:sp>
          <p:nvSpPr>
            <p:cNvPr name="TextBox 26" id="26"/>
            <p:cNvSpPr txBox="true"/>
            <p:nvPr/>
          </p:nvSpPr>
          <p:spPr>
            <a:xfrm>
              <a:off x="0" y="174625"/>
              <a:ext cx="711200" cy="434975"/>
            </a:xfrm>
            <a:prstGeom prst="rect">
              <a:avLst/>
            </a:prstGeom>
          </p:spPr>
          <p:txBody>
            <a:bodyPr anchor="ctr" rtlCol="false" tIns="50800" lIns="50800" bIns="50800" rIns="50800"/>
            <a:lstStyle/>
            <a:p>
              <a:pPr algn="ctr">
                <a:lnSpc>
                  <a:spcPts val="2380"/>
                </a:lnSpc>
              </a:pPr>
            </a:p>
          </p:txBody>
        </p:sp>
      </p:grpSp>
      <p:grpSp>
        <p:nvGrpSpPr>
          <p:cNvPr name="Group 27" id="27"/>
          <p:cNvGrpSpPr/>
          <p:nvPr/>
        </p:nvGrpSpPr>
        <p:grpSpPr>
          <a:xfrm rot="-10800000">
            <a:off x="6945838" y="6582491"/>
            <a:ext cx="707755" cy="7077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D6A5"/>
            </a:solidFill>
          </p:spPr>
        </p:sp>
        <p:sp>
          <p:nvSpPr>
            <p:cNvPr name="TextBox 29" id="29"/>
            <p:cNvSpPr txBox="true"/>
            <p:nvPr/>
          </p:nvSpPr>
          <p:spPr>
            <a:xfrm>
              <a:off x="0" y="174625"/>
              <a:ext cx="711200" cy="434975"/>
            </a:xfrm>
            <a:prstGeom prst="rect">
              <a:avLst/>
            </a:prstGeom>
          </p:spPr>
          <p:txBody>
            <a:bodyPr anchor="ctr" rtlCol="false" tIns="50800" lIns="50800" bIns="50800" rIns="50800"/>
            <a:lstStyle/>
            <a:p>
              <a:pPr algn="ctr">
                <a:lnSpc>
                  <a:spcPts val="2380"/>
                </a:lnSpc>
              </a:pPr>
            </a:p>
          </p:txBody>
        </p:sp>
      </p:grpSp>
      <p:grpSp>
        <p:nvGrpSpPr>
          <p:cNvPr name="Group 30" id="30"/>
          <p:cNvGrpSpPr/>
          <p:nvPr/>
        </p:nvGrpSpPr>
        <p:grpSpPr>
          <a:xfrm rot="-10800000">
            <a:off x="12393340" y="6574912"/>
            <a:ext cx="707755" cy="7077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D6A5"/>
            </a:solidFill>
          </p:spPr>
        </p:sp>
        <p:sp>
          <p:nvSpPr>
            <p:cNvPr name="TextBox 32" id="32"/>
            <p:cNvSpPr txBox="true"/>
            <p:nvPr/>
          </p:nvSpPr>
          <p:spPr>
            <a:xfrm>
              <a:off x="0" y="174625"/>
              <a:ext cx="711200" cy="434975"/>
            </a:xfrm>
            <a:prstGeom prst="rect">
              <a:avLst/>
            </a:prstGeom>
          </p:spPr>
          <p:txBody>
            <a:bodyPr anchor="ctr" rtlCol="false" tIns="50800" lIns="50800" bIns="50800" rIns="50800"/>
            <a:lstStyle/>
            <a:p>
              <a:pPr algn="ctr">
                <a:lnSpc>
                  <a:spcPts val="2380"/>
                </a:lnSpc>
              </a:pPr>
            </a:p>
          </p:txBody>
        </p:sp>
      </p:grpSp>
      <p:grpSp>
        <p:nvGrpSpPr>
          <p:cNvPr name="Group 33" id="33"/>
          <p:cNvGrpSpPr/>
          <p:nvPr/>
        </p:nvGrpSpPr>
        <p:grpSpPr>
          <a:xfrm rot="3945801">
            <a:off x="-3171863" y="-177251"/>
            <a:ext cx="4776403" cy="4776403"/>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35" id="35"/>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36" id="36"/>
          <p:cNvSpPr/>
          <p:nvPr/>
        </p:nvSpPr>
        <p:spPr>
          <a:xfrm flipH="false" flipV="false" rot="-10029393">
            <a:off x="222309" y="617809"/>
            <a:ext cx="1612782" cy="3316796"/>
          </a:xfrm>
          <a:custGeom>
            <a:avLst/>
            <a:gdLst/>
            <a:ahLst/>
            <a:cxnLst/>
            <a:rect r="r" b="b" t="t" l="l"/>
            <a:pathLst>
              <a:path h="3316796" w="1612782">
                <a:moveTo>
                  <a:pt x="0" y="0"/>
                </a:moveTo>
                <a:lnTo>
                  <a:pt x="1612782" y="0"/>
                </a:lnTo>
                <a:lnTo>
                  <a:pt x="1612782" y="3316796"/>
                </a:lnTo>
                <a:lnTo>
                  <a:pt x="0" y="3316796"/>
                </a:lnTo>
                <a:lnTo>
                  <a:pt x="0" y="0"/>
                </a:lnTo>
                <a:close/>
              </a:path>
            </a:pathLst>
          </a:custGeom>
          <a:blipFill>
            <a:blip r:embed="rId4">
              <a:extLst>
                <a:ext uri="{96DAC541-7B7A-43D3-8B79-37D633B846F1}">
                  <asvg:svgBlip xmlns:asvg="http://schemas.microsoft.com/office/drawing/2016/SVG/main" r:embed="rId5"/>
                </a:ext>
              </a:extLst>
            </a:blip>
            <a:stretch>
              <a:fillRect l="0" t="0" r="-204881"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1762088" y="-9632634"/>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2613490"/>
            <a:ext cx="15573851" cy="7077426"/>
          </a:xfrm>
          <a:prstGeom prst="rect">
            <a:avLst/>
          </a:prstGeom>
        </p:spPr>
        <p:txBody>
          <a:bodyPr anchor="t" rtlCol="false" tIns="0" lIns="0" bIns="0" rIns="0">
            <a:spAutoFit/>
          </a:bodyPr>
          <a:lstStyle/>
          <a:p>
            <a:pPr algn="just">
              <a:lnSpc>
                <a:spcPts val="4705"/>
              </a:lnSpc>
            </a:pPr>
            <a:r>
              <a:rPr lang="en-US" sz="3361">
                <a:solidFill>
                  <a:srgbClr val="191919"/>
                </a:solidFill>
                <a:latin typeface="Canva Sans Bold"/>
              </a:rPr>
              <a:t>Target Website Selection</a:t>
            </a:r>
            <a:r>
              <a:rPr lang="en-US" sz="3361">
                <a:solidFill>
                  <a:srgbClr val="191919"/>
                </a:solidFill>
                <a:latin typeface="Canva Sans Bold Italics"/>
              </a:rPr>
              <a:t> </a:t>
            </a:r>
            <a:r>
              <a:rPr lang="en-US" sz="3361">
                <a:solidFill>
                  <a:srgbClr val="191919"/>
                </a:solidFill>
                <a:latin typeface="Canva Sans"/>
              </a:rPr>
              <a:t>(IndexMundi)</a:t>
            </a:r>
          </a:p>
          <a:p>
            <a:pPr algn="just">
              <a:lnSpc>
                <a:spcPts val="4705"/>
              </a:lnSpc>
            </a:pPr>
          </a:p>
          <a:p>
            <a:pPr algn="just">
              <a:lnSpc>
                <a:spcPts val="4705"/>
              </a:lnSpc>
            </a:pPr>
            <a:r>
              <a:rPr lang="en-US" sz="3361">
                <a:solidFill>
                  <a:srgbClr val="191919"/>
                </a:solidFill>
                <a:latin typeface="Canva Sans Bold"/>
              </a:rPr>
              <a:t>Reasons for Selection:</a:t>
            </a:r>
          </a:p>
          <a:p>
            <a:pPr algn="just">
              <a:lnSpc>
                <a:spcPts val="4705"/>
              </a:lnSpc>
            </a:pPr>
          </a:p>
          <a:p>
            <a:pPr algn="just" marL="1451360" indent="-483787" lvl="2">
              <a:lnSpc>
                <a:spcPts val="4705"/>
              </a:lnSpc>
              <a:buFont typeface="Arial"/>
              <a:buChar char="⚬"/>
            </a:pPr>
            <a:r>
              <a:rPr lang="en-US" sz="3361">
                <a:solidFill>
                  <a:srgbClr val="191919"/>
                </a:solidFill>
                <a:latin typeface="Canva Sans"/>
              </a:rPr>
              <a:t>Data Relevance: Comprehensive and up-to-date commodity price data.</a:t>
            </a:r>
          </a:p>
          <a:p>
            <a:pPr algn="just" marL="1451360" indent="-483787" lvl="2">
              <a:lnSpc>
                <a:spcPts val="4705"/>
              </a:lnSpc>
              <a:buFont typeface="Arial"/>
              <a:buChar char="⚬"/>
            </a:pPr>
            <a:r>
              <a:rPr lang="en-US" sz="3361">
                <a:solidFill>
                  <a:srgbClr val="191919"/>
                </a:solidFill>
                <a:latin typeface="Canva Sans"/>
              </a:rPr>
              <a:t>Data Quality: Sourced from reputable international organizations and government agencies.</a:t>
            </a:r>
          </a:p>
          <a:p>
            <a:pPr algn="just" marL="1451360" indent="-483787" lvl="2">
              <a:lnSpc>
                <a:spcPts val="4705"/>
              </a:lnSpc>
              <a:buFont typeface="Arial"/>
              <a:buChar char="⚬"/>
            </a:pPr>
            <a:r>
              <a:rPr lang="en-US" sz="3361">
                <a:solidFill>
                  <a:srgbClr val="191919"/>
                </a:solidFill>
                <a:latin typeface="Canva Sans"/>
              </a:rPr>
              <a:t>Website Structure: Well-organized and easy to navigate.</a:t>
            </a:r>
          </a:p>
          <a:p>
            <a:pPr algn="just" marL="1451360" indent="-483787" lvl="2">
              <a:lnSpc>
                <a:spcPts val="4705"/>
              </a:lnSpc>
              <a:buFont typeface="Arial"/>
              <a:buChar char="⚬"/>
            </a:pPr>
            <a:r>
              <a:rPr lang="en-US" sz="3361">
                <a:solidFill>
                  <a:srgbClr val="191919"/>
                </a:solidFill>
                <a:latin typeface="Canva Sans"/>
              </a:rPr>
              <a:t>Legal Considerations: Terms of service allow non-commercial web scraping with guidelines.</a:t>
            </a:r>
          </a:p>
          <a:p>
            <a:pPr algn="just">
              <a:lnSpc>
                <a:spcPts val="4705"/>
              </a:lnSpc>
            </a:pPr>
          </a:p>
        </p:txBody>
      </p:sp>
      <p:grpSp>
        <p:nvGrpSpPr>
          <p:cNvPr name="Group 6" id="6"/>
          <p:cNvGrpSpPr/>
          <p:nvPr/>
        </p:nvGrpSpPr>
        <p:grpSpPr>
          <a:xfrm rot="3945801">
            <a:off x="16506929" y="1538406"/>
            <a:ext cx="4776403" cy="477640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1862590">
            <a:off x="16287945" y="1743967"/>
            <a:ext cx="1577153" cy="3243522"/>
          </a:xfrm>
          <a:custGeom>
            <a:avLst/>
            <a:gdLst/>
            <a:ahLst/>
            <a:cxnLst/>
            <a:rect r="r" b="b" t="t" l="l"/>
            <a:pathLst>
              <a:path h="3243522" w="1577153">
                <a:moveTo>
                  <a:pt x="0" y="0"/>
                </a:moveTo>
                <a:lnTo>
                  <a:pt x="1577154" y="0"/>
                </a:lnTo>
                <a:lnTo>
                  <a:pt x="1577154" y="3243522"/>
                </a:lnTo>
                <a:lnTo>
                  <a:pt x="0" y="3243522"/>
                </a:lnTo>
                <a:lnTo>
                  <a:pt x="0" y="0"/>
                </a:lnTo>
                <a:close/>
              </a:path>
            </a:pathLst>
          </a:custGeom>
          <a:blipFill>
            <a:blip r:embed="rId2">
              <a:extLst>
                <a:ext uri="{96DAC541-7B7A-43D3-8B79-37D633B846F1}">
                  <asvg:svgBlip xmlns:asvg="http://schemas.microsoft.com/office/drawing/2016/SVG/main" r:embed="rId3"/>
                </a:ext>
              </a:extLst>
            </a:blip>
            <a:stretch>
              <a:fillRect l="0" t="0" r="-204881" b="0"/>
            </a:stretch>
          </a:blipFill>
        </p:spPr>
      </p:sp>
      <p:sp>
        <p:nvSpPr>
          <p:cNvPr name="Freeform 10" id="10"/>
          <p:cNvSpPr/>
          <p:nvPr/>
        </p:nvSpPr>
        <p:spPr>
          <a:xfrm flipH="false" flipV="false" rot="0">
            <a:off x="5194669" y="-209011"/>
            <a:ext cx="6039177" cy="2569862"/>
          </a:xfrm>
          <a:custGeom>
            <a:avLst/>
            <a:gdLst/>
            <a:ahLst/>
            <a:cxnLst/>
            <a:rect r="r" b="b" t="t" l="l"/>
            <a:pathLst>
              <a:path h="2569862" w="6039177">
                <a:moveTo>
                  <a:pt x="0" y="0"/>
                </a:moveTo>
                <a:lnTo>
                  <a:pt x="6039176" y="0"/>
                </a:lnTo>
                <a:lnTo>
                  <a:pt x="6039176" y="2569863"/>
                </a:lnTo>
                <a:lnTo>
                  <a:pt x="0" y="2569863"/>
                </a:lnTo>
                <a:lnTo>
                  <a:pt x="0" y="0"/>
                </a:lnTo>
                <a:close/>
              </a:path>
            </a:pathLst>
          </a:custGeom>
          <a:blipFill>
            <a:blip r:embed="rId4"/>
            <a:stretch>
              <a:fillRect l="0" t="0" r="0" b="0"/>
            </a:stretch>
          </a:blipFill>
        </p:spPr>
      </p:sp>
      <p:sp>
        <p:nvSpPr>
          <p:cNvPr name="TextBox 11" id="11"/>
          <p:cNvSpPr txBox="true"/>
          <p:nvPr/>
        </p:nvSpPr>
        <p:spPr>
          <a:xfrm rot="0">
            <a:off x="7704550" y="962025"/>
            <a:ext cx="8917050" cy="556118"/>
          </a:xfrm>
          <a:prstGeom prst="rect">
            <a:avLst/>
          </a:prstGeom>
        </p:spPr>
        <p:txBody>
          <a:bodyPr anchor="t" rtlCol="false" tIns="0" lIns="0" bIns="0" rIns="0">
            <a:spAutoFit/>
          </a:bodyPr>
          <a:lstStyle/>
          <a:p>
            <a:pPr algn="ctr">
              <a:lnSpc>
                <a:spcPts val="4522"/>
              </a:lnSpc>
            </a:pPr>
            <a:r>
              <a:rPr lang="en-US" sz="3230">
                <a:solidFill>
                  <a:srgbClr val="B82C31"/>
                </a:solidFill>
                <a:latin typeface="Canva Sans Bold"/>
              </a:rPr>
              <a:t>with Python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557053" y="1400921"/>
            <a:ext cx="17173894" cy="8557165"/>
          </a:xfrm>
          <a:custGeom>
            <a:avLst/>
            <a:gdLst/>
            <a:ahLst/>
            <a:cxnLst/>
            <a:rect r="r" b="b" t="t" l="l"/>
            <a:pathLst>
              <a:path h="8557165" w="17173894">
                <a:moveTo>
                  <a:pt x="0" y="0"/>
                </a:moveTo>
                <a:lnTo>
                  <a:pt x="17173894" y="0"/>
                </a:lnTo>
                <a:lnTo>
                  <a:pt x="17173894" y="8557165"/>
                </a:lnTo>
                <a:lnTo>
                  <a:pt x="0" y="8557165"/>
                </a:lnTo>
                <a:lnTo>
                  <a:pt x="0" y="0"/>
                </a:lnTo>
                <a:close/>
              </a:path>
            </a:pathLst>
          </a:custGeom>
          <a:blipFill>
            <a:blip r:embed="rId2"/>
            <a:stretch>
              <a:fillRect l="0" t="0" r="0" b="0"/>
            </a:stretch>
          </a:blipFill>
        </p:spPr>
      </p:sp>
      <p:sp>
        <p:nvSpPr>
          <p:cNvPr name="TextBox 3" id="3"/>
          <p:cNvSpPr txBox="true"/>
          <p:nvPr/>
        </p:nvSpPr>
        <p:spPr>
          <a:xfrm rot="0">
            <a:off x="5552003" y="141605"/>
            <a:ext cx="7183993"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a:rPr>
              <a:t>Website to be Scraped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1762088" y="-9632634"/>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831447" y="1537020"/>
            <a:ext cx="15106643" cy="8276262"/>
          </a:xfrm>
          <a:prstGeom prst="rect">
            <a:avLst/>
          </a:prstGeom>
        </p:spPr>
        <p:txBody>
          <a:bodyPr anchor="t" rtlCol="false" tIns="0" lIns="0" bIns="0" rIns="0">
            <a:spAutoFit/>
          </a:bodyPr>
          <a:lstStyle/>
          <a:p>
            <a:pPr algn="l">
              <a:lnSpc>
                <a:spcPts val="4431"/>
              </a:lnSpc>
            </a:pPr>
          </a:p>
          <a:p>
            <a:pPr algn="l">
              <a:lnSpc>
                <a:spcPts val="4431"/>
              </a:lnSpc>
            </a:pPr>
          </a:p>
          <a:p>
            <a:pPr algn="l" marL="683456" indent="-341728" lvl="1">
              <a:lnSpc>
                <a:spcPts val="4431"/>
              </a:lnSpc>
              <a:buFont typeface="Arial"/>
              <a:buChar char="•"/>
            </a:pPr>
            <a:r>
              <a:rPr lang="en-US" sz="3165">
                <a:solidFill>
                  <a:srgbClr val="000000"/>
                </a:solidFill>
                <a:latin typeface="Canva Sans"/>
              </a:rPr>
              <a:t>Import Libraries: Import BeautifulSoup and requests.</a:t>
            </a:r>
          </a:p>
          <a:p>
            <a:pPr algn="l">
              <a:lnSpc>
                <a:spcPts val="4431"/>
              </a:lnSpc>
            </a:pPr>
          </a:p>
          <a:p>
            <a:pPr algn="l" marL="683456" indent="-341728" lvl="1">
              <a:lnSpc>
                <a:spcPts val="4431"/>
              </a:lnSpc>
              <a:buFont typeface="Arial"/>
              <a:buChar char="•"/>
            </a:pPr>
            <a:r>
              <a:rPr lang="en-US" sz="3165">
                <a:solidFill>
                  <a:srgbClr val="000000"/>
                </a:solidFill>
                <a:latin typeface="Canva Sans"/>
              </a:rPr>
              <a:t>Send HTTP Request: Use requests to get HTML content.</a:t>
            </a:r>
          </a:p>
          <a:p>
            <a:pPr algn="l">
              <a:lnSpc>
                <a:spcPts val="4431"/>
              </a:lnSpc>
            </a:pPr>
          </a:p>
          <a:p>
            <a:pPr algn="l" marL="683456" indent="-341728" lvl="1">
              <a:lnSpc>
                <a:spcPts val="4431"/>
              </a:lnSpc>
              <a:buFont typeface="Arial"/>
              <a:buChar char="•"/>
            </a:pPr>
            <a:r>
              <a:rPr lang="en-US" sz="3165">
                <a:solidFill>
                  <a:srgbClr val="000000"/>
                </a:solidFill>
                <a:latin typeface="Canva Sans"/>
              </a:rPr>
              <a:t>Parse HTML: Create BeautifulSoup object.</a:t>
            </a:r>
          </a:p>
          <a:p>
            <a:pPr algn="l">
              <a:lnSpc>
                <a:spcPts val="4431"/>
              </a:lnSpc>
            </a:pPr>
          </a:p>
          <a:p>
            <a:pPr algn="l" marL="683456" indent="-341728" lvl="1">
              <a:lnSpc>
                <a:spcPts val="4431"/>
              </a:lnSpc>
              <a:buFont typeface="Arial"/>
              <a:buChar char="•"/>
            </a:pPr>
            <a:r>
              <a:rPr lang="en-US" sz="3165">
                <a:solidFill>
                  <a:srgbClr val="000000"/>
                </a:solidFill>
                <a:latin typeface="Canva Sans"/>
              </a:rPr>
              <a:t>Locate Data: Use BeautifulSoup methods to find relevant HTML elements.</a:t>
            </a:r>
          </a:p>
          <a:p>
            <a:pPr algn="l">
              <a:lnSpc>
                <a:spcPts val="4431"/>
              </a:lnSpc>
            </a:pPr>
          </a:p>
          <a:p>
            <a:pPr algn="l" marL="683456" indent="-341728" lvl="1">
              <a:lnSpc>
                <a:spcPts val="4431"/>
              </a:lnSpc>
              <a:buFont typeface="Arial"/>
              <a:buChar char="•"/>
            </a:pPr>
            <a:r>
              <a:rPr lang="en-US" sz="3165">
                <a:solidFill>
                  <a:srgbClr val="000000"/>
                </a:solidFill>
                <a:latin typeface="Canva Sans"/>
              </a:rPr>
              <a:t>Extract Data: Get desired data from elements.</a:t>
            </a:r>
          </a:p>
          <a:p>
            <a:pPr algn="l">
              <a:lnSpc>
                <a:spcPts val="4431"/>
              </a:lnSpc>
            </a:pPr>
          </a:p>
          <a:p>
            <a:pPr algn="l" marL="683456" indent="-341728" lvl="1">
              <a:lnSpc>
                <a:spcPts val="4431"/>
              </a:lnSpc>
              <a:buFont typeface="Arial"/>
              <a:buChar char="•"/>
            </a:pPr>
            <a:r>
              <a:rPr lang="en-US" sz="3165">
                <a:solidFill>
                  <a:srgbClr val="000000"/>
                </a:solidFill>
                <a:latin typeface="Canva Sans"/>
              </a:rPr>
              <a:t>Store/Process: Save or process data accordingly.</a:t>
            </a:r>
          </a:p>
          <a:p>
            <a:pPr algn="l">
              <a:lnSpc>
                <a:spcPts val="4431"/>
              </a:lnSpc>
            </a:pPr>
          </a:p>
          <a:p>
            <a:pPr algn="l">
              <a:lnSpc>
                <a:spcPts val="4431"/>
              </a:lnSpc>
            </a:pPr>
          </a:p>
        </p:txBody>
      </p:sp>
      <p:sp>
        <p:nvSpPr>
          <p:cNvPr name="TextBox 6" id="6"/>
          <p:cNvSpPr txBox="true"/>
          <p:nvPr/>
        </p:nvSpPr>
        <p:spPr>
          <a:xfrm rot="0">
            <a:off x="2340612" y="716600"/>
            <a:ext cx="13606776"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Extracting Price Data Using BeautifulSoup</a:t>
            </a:r>
          </a:p>
        </p:txBody>
      </p:sp>
      <p:grpSp>
        <p:nvGrpSpPr>
          <p:cNvPr name="Group 7" id="7"/>
          <p:cNvGrpSpPr/>
          <p:nvPr/>
        </p:nvGrpSpPr>
        <p:grpSpPr>
          <a:xfrm rot="3945801">
            <a:off x="-2714826" y="5249121"/>
            <a:ext cx="4776403" cy="477640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10562658">
            <a:off x="721043" y="5423873"/>
            <a:ext cx="1577153" cy="3243522"/>
          </a:xfrm>
          <a:custGeom>
            <a:avLst/>
            <a:gdLst/>
            <a:ahLst/>
            <a:cxnLst/>
            <a:rect r="r" b="b" t="t" l="l"/>
            <a:pathLst>
              <a:path h="3243522" w="1577153">
                <a:moveTo>
                  <a:pt x="0" y="0"/>
                </a:moveTo>
                <a:lnTo>
                  <a:pt x="1577153" y="0"/>
                </a:lnTo>
                <a:lnTo>
                  <a:pt x="1577153" y="3243523"/>
                </a:lnTo>
                <a:lnTo>
                  <a:pt x="0" y="3243523"/>
                </a:lnTo>
                <a:lnTo>
                  <a:pt x="0" y="0"/>
                </a:lnTo>
                <a:close/>
              </a:path>
            </a:pathLst>
          </a:custGeom>
          <a:blipFill>
            <a:blip r:embed="rId2">
              <a:extLst>
                <a:ext uri="{96DAC541-7B7A-43D3-8B79-37D633B846F1}">
                  <asvg:svgBlip xmlns:asvg="http://schemas.microsoft.com/office/drawing/2016/SVG/main" r:embed="rId3"/>
                </a:ext>
              </a:extLst>
            </a:blip>
            <a:stretch>
              <a:fillRect l="0" t="0" r="-204881"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DAGHVOcAcIg</dc:identifier>
  <dcterms:modified xsi:type="dcterms:W3CDTF">2011-08-01T06:04:30Z</dcterms:modified>
  <cp:revision>1</cp:revision>
  <dc:title>FINAL YEAR PROJECT</dc:title>
</cp:coreProperties>
</file>