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1" r:id="rId9"/>
    <p:sldId id="303" r:id="rId10"/>
    <p:sldId id="304" r:id="rId11"/>
    <p:sldId id="302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0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I%20RAJPUT\Downloads\IMDB_Movies%20(2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I%20RAJPUT\Downloads\IMDB_Movies%20(2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I%20RAJPUT\Downloads\IMDB_Movies%20(2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I%20RAJPUT\Downloads\IMDB_Movies%20(2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I%20RAJPUT\Downloads\IMDB_Movies%20(2)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I%20RAJPUT\Downloads\IMDB_Movies%20(2)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I%20RAJPUT\Downloads\IMDB_Movies%20(2)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[IMDB_Movies (2).csv]profitable movies!PivotTable2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Most</a:t>
            </a:r>
            <a:r>
              <a:rPr lang="en-IN" baseline="0" dirty="0"/>
              <a:t> Profitable Movies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'profitable movies'!$G$3</c:f>
              <c:strCache>
                <c:ptCount val="1"/>
                <c:pt idx="0">
                  <c:v>Sum of budget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'profitable movies'!$F$4:$F$14</c:f>
              <c:strCache>
                <c:ptCount val="10"/>
                <c:pt idx="0">
                  <c:v>Avatar</c:v>
                </c:pt>
                <c:pt idx="1">
                  <c:v>E.T. the Extra-Terrestrial</c:v>
                </c:pt>
                <c:pt idx="2">
                  <c:v>Jurassic World</c:v>
                </c:pt>
                <c:pt idx="3">
                  <c:v>Star Wars: Episode I - The Phantom Menace</c:v>
                </c:pt>
                <c:pt idx="4">
                  <c:v>Star Wars: Episode IV - A New Hope</c:v>
                </c:pt>
                <c:pt idx="5">
                  <c:v>The Avengers</c:v>
                </c:pt>
                <c:pt idx="6">
                  <c:v>The Dark Knight</c:v>
                </c:pt>
                <c:pt idx="7">
                  <c:v>The Jungle Book</c:v>
                </c:pt>
                <c:pt idx="8">
                  <c:v>The Lion King</c:v>
                </c:pt>
                <c:pt idx="9">
                  <c:v>Titanic</c:v>
                </c:pt>
              </c:strCache>
            </c:strRef>
          </c:cat>
          <c:val>
            <c:numRef>
              <c:f>'profitable movies'!$G$4:$G$14</c:f>
              <c:numCache>
                <c:formatCode>General</c:formatCode>
                <c:ptCount val="10"/>
                <c:pt idx="0">
                  <c:v>237000000</c:v>
                </c:pt>
                <c:pt idx="1">
                  <c:v>10500000</c:v>
                </c:pt>
                <c:pt idx="2">
                  <c:v>150000000</c:v>
                </c:pt>
                <c:pt idx="3">
                  <c:v>115000000</c:v>
                </c:pt>
                <c:pt idx="4">
                  <c:v>11000000</c:v>
                </c:pt>
                <c:pt idx="5">
                  <c:v>440000000</c:v>
                </c:pt>
                <c:pt idx="6">
                  <c:v>185000000</c:v>
                </c:pt>
                <c:pt idx="7">
                  <c:v>350000000</c:v>
                </c:pt>
                <c:pt idx="8">
                  <c:v>45000000</c:v>
                </c:pt>
                <c:pt idx="9">
                  <c:v>200000000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10-452D-907C-15A3F5E085CD}"/>
            </c:ext>
          </c:extLst>
        </c:ser>
        <c:ser>
          <c:idx val="1"/>
          <c:order val="1"/>
          <c:tx>
            <c:strRef>
              <c:f>'profitable movies'!$H$3</c:f>
              <c:strCache>
                <c:ptCount val="1"/>
                <c:pt idx="0">
                  <c:v>Sum of gross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'profitable movies'!$F$4:$F$14</c:f>
              <c:strCache>
                <c:ptCount val="10"/>
                <c:pt idx="0">
                  <c:v>Avatar</c:v>
                </c:pt>
                <c:pt idx="1">
                  <c:v>E.T. the Extra-Terrestrial</c:v>
                </c:pt>
                <c:pt idx="2">
                  <c:v>Jurassic World</c:v>
                </c:pt>
                <c:pt idx="3">
                  <c:v>Star Wars: Episode I - The Phantom Menace</c:v>
                </c:pt>
                <c:pt idx="4">
                  <c:v>Star Wars: Episode IV - A New Hope</c:v>
                </c:pt>
                <c:pt idx="5">
                  <c:v>The Avengers</c:v>
                </c:pt>
                <c:pt idx="6">
                  <c:v>The Dark Knight</c:v>
                </c:pt>
                <c:pt idx="7">
                  <c:v>The Jungle Book</c:v>
                </c:pt>
                <c:pt idx="8">
                  <c:v>The Lion King</c:v>
                </c:pt>
                <c:pt idx="9">
                  <c:v>Titanic</c:v>
                </c:pt>
              </c:strCache>
            </c:strRef>
          </c:cat>
          <c:val>
            <c:numRef>
              <c:f>'profitable movies'!$H$4:$H$14</c:f>
              <c:numCache>
                <c:formatCode>General</c:formatCode>
                <c:ptCount val="10"/>
                <c:pt idx="0">
                  <c:v>760505847</c:v>
                </c:pt>
                <c:pt idx="1">
                  <c:v>434949459</c:v>
                </c:pt>
                <c:pt idx="2">
                  <c:v>652177271</c:v>
                </c:pt>
                <c:pt idx="3">
                  <c:v>474544677</c:v>
                </c:pt>
                <c:pt idx="4">
                  <c:v>460935665</c:v>
                </c:pt>
                <c:pt idx="5">
                  <c:v>1246559094</c:v>
                </c:pt>
                <c:pt idx="6">
                  <c:v>533316061</c:v>
                </c:pt>
                <c:pt idx="7">
                  <c:v>725290282</c:v>
                </c:pt>
                <c:pt idx="8">
                  <c:v>422783777</c:v>
                </c:pt>
                <c:pt idx="9">
                  <c:v>658672302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10-452D-907C-15A3F5E085CD}"/>
            </c:ext>
          </c:extLst>
        </c:ser>
        <c:ser>
          <c:idx val="2"/>
          <c:order val="2"/>
          <c:tx>
            <c:strRef>
              <c:f>'profitable movies'!$I$3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'profitable movies'!$F$4:$F$14</c:f>
              <c:strCache>
                <c:ptCount val="10"/>
                <c:pt idx="0">
                  <c:v>Avatar</c:v>
                </c:pt>
                <c:pt idx="1">
                  <c:v>E.T. the Extra-Terrestrial</c:v>
                </c:pt>
                <c:pt idx="2">
                  <c:v>Jurassic World</c:v>
                </c:pt>
                <c:pt idx="3">
                  <c:v>Star Wars: Episode I - The Phantom Menace</c:v>
                </c:pt>
                <c:pt idx="4">
                  <c:v>Star Wars: Episode IV - A New Hope</c:v>
                </c:pt>
                <c:pt idx="5">
                  <c:v>The Avengers</c:v>
                </c:pt>
                <c:pt idx="6">
                  <c:v>The Dark Knight</c:v>
                </c:pt>
                <c:pt idx="7">
                  <c:v>The Jungle Book</c:v>
                </c:pt>
                <c:pt idx="8">
                  <c:v>The Lion King</c:v>
                </c:pt>
                <c:pt idx="9">
                  <c:v>Titanic</c:v>
                </c:pt>
              </c:strCache>
            </c:strRef>
          </c:cat>
          <c:val>
            <c:numRef>
              <c:f>'profitable movies'!$I$4:$I$14</c:f>
              <c:numCache>
                <c:formatCode>General</c:formatCode>
                <c:ptCount val="10"/>
                <c:pt idx="0">
                  <c:v>523505847</c:v>
                </c:pt>
                <c:pt idx="1">
                  <c:v>424449459</c:v>
                </c:pt>
                <c:pt idx="2">
                  <c:v>502177271</c:v>
                </c:pt>
                <c:pt idx="3">
                  <c:v>359544677</c:v>
                </c:pt>
                <c:pt idx="4">
                  <c:v>449935665</c:v>
                </c:pt>
                <c:pt idx="5">
                  <c:v>806559094</c:v>
                </c:pt>
                <c:pt idx="6">
                  <c:v>348316061</c:v>
                </c:pt>
                <c:pt idx="7">
                  <c:v>375290282</c:v>
                </c:pt>
                <c:pt idx="8">
                  <c:v>377783777</c:v>
                </c:pt>
                <c:pt idx="9">
                  <c:v>458672302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10-452D-907C-15A3F5E08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3751408"/>
        <c:axId val="1293735088"/>
      </c:barChart>
      <c:catAx>
        <c:axId val="129375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735088"/>
        <c:crosses val="autoZero"/>
        <c:auto val="1"/>
        <c:lblAlgn val="ctr"/>
        <c:lblOffset val="100"/>
        <c:noMultiLvlLbl val="0"/>
      </c:catAx>
      <c:valAx>
        <c:axId val="12937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75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[IMDB_Movies (2).csv]TOP 250 ENGLISH MOVIES!PivotTable6</c:name>
    <c:fmtId val="6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250 English Movies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250 ENGLISH MOVIES'!$H$9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250 ENGLISH MOVIES'!$G$10:$G$275</c:f>
              <c:strCache>
                <c:ptCount val="265"/>
                <c:pt idx="0">
                  <c:v>The Shawshank Redemption</c:v>
                </c:pt>
                <c:pt idx="1">
                  <c:v>The Godfather</c:v>
                </c:pt>
                <c:pt idx="2">
                  <c:v>The Godfather: Part II</c:v>
                </c:pt>
                <c:pt idx="3">
                  <c:v>The Dark Knight</c:v>
                </c:pt>
                <c:pt idx="4">
                  <c:v>Schindler's List</c:v>
                </c:pt>
                <c:pt idx="5">
                  <c:v>The Lord of the Rings: The Return of the King</c:v>
                </c:pt>
                <c:pt idx="6">
                  <c:v>The Good, the Bad and the Ugly</c:v>
                </c:pt>
                <c:pt idx="7">
                  <c:v>Pulp Fiction</c:v>
                </c:pt>
                <c:pt idx="8">
                  <c:v>Inception</c:v>
                </c:pt>
                <c:pt idx="9">
                  <c:v>Fight Club</c:v>
                </c:pt>
                <c:pt idx="10">
                  <c:v>Forrest Gump</c:v>
                </c:pt>
                <c:pt idx="11">
                  <c:v>The Lord of the Rings: The Fellowship of the Ring</c:v>
                </c:pt>
                <c:pt idx="12">
                  <c:v>Star Wars: Episode V - The Empire Strikes Back</c:v>
                </c:pt>
                <c:pt idx="13">
                  <c:v>Goodfellas</c:v>
                </c:pt>
                <c:pt idx="14">
                  <c:v>City of God</c:v>
                </c:pt>
                <c:pt idx="15">
                  <c:v>The Lord of the Rings: The Two Towers</c:v>
                </c:pt>
                <c:pt idx="16">
                  <c:v>Seven Samurai</c:v>
                </c:pt>
                <c:pt idx="17">
                  <c:v>The Matrix</c:v>
                </c:pt>
                <c:pt idx="18">
                  <c:v>Star Wars: Episode IV - A New Hope</c:v>
                </c:pt>
                <c:pt idx="19">
                  <c:v>One Flew Over the Cuckoo's Nest</c:v>
                </c:pt>
                <c:pt idx="20">
                  <c:v>Interstellar</c:v>
                </c:pt>
                <c:pt idx="21">
                  <c:v>American History X</c:v>
                </c:pt>
                <c:pt idx="22">
                  <c:v>Se7en</c:v>
                </c:pt>
                <c:pt idx="23">
                  <c:v>The Usual Suspects</c:v>
                </c:pt>
                <c:pt idx="24">
                  <c:v>Modern Times</c:v>
                </c:pt>
                <c:pt idx="25">
                  <c:v>Spirited Away</c:v>
                </c:pt>
                <c:pt idx="26">
                  <c:v>The Silence of the Lambs</c:v>
                </c:pt>
                <c:pt idx="27">
                  <c:v>Saving Private Ryan</c:v>
                </c:pt>
                <c:pt idx="28">
                  <c:v>The Pianist</c:v>
                </c:pt>
                <c:pt idx="29">
                  <c:v>Terminator 2: Judgment Day</c:v>
                </c:pt>
                <c:pt idx="30">
                  <c:v>The Dark Knight Rises</c:v>
                </c:pt>
                <c:pt idx="31">
                  <c:v>The Lion King</c:v>
                </c:pt>
                <c:pt idx="32">
                  <c:v>Gladiator</c:v>
                </c:pt>
                <c:pt idx="33">
                  <c:v>The Green Mile</c:v>
                </c:pt>
                <c:pt idx="34">
                  <c:v>Alien</c:v>
                </c:pt>
                <c:pt idx="35">
                  <c:v>Django Unchained</c:v>
                </c:pt>
                <c:pt idx="36">
                  <c:v>Memento</c:v>
                </c:pt>
                <c:pt idx="37">
                  <c:v>Children of Heaven</c:v>
                </c:pt>
                <c:pt idx="38">
                  <c:v>Whiplash</c:v>
                </c:pt>
                <c:pt idx="39">
                  <c:v>Raiders of the Lost Ark</c:v>
                </c:pt>
                <c:pt idx="40">
                  <c:v>The Prestige</c:v>
                </c:pt>
                <c:pt idx="41">
                  <c:v>Apocalypse Now</c:v>
                </c:pt>
                <c:pt idx="42">
                  <c:v>The Lives of Others</c:v>
                </c:pt>
                <c:pt idx="43">
                  <c:v>The Departed</c:v>
                </c:pt>
                <c:pt idx="44">
                  <c:v>Back to the Future</c:v>
                </c:pt>
                <c:pt idx="45">
                  <c:v>Samsara</c:v>
                </c:pt>
                <c:pt idx="46">
                  <c:v>Psycho</c:v>
                </c:pt>
                <c:pt idx="47">
                  <c:v>Lawrence of Arabia</c:v>
                </c:pt>
                <c:pt idx="48">
                  <c:v>AmÃ©lie</c:v>
                </c:pt>
                <c:pt idx="49">
                  <c:v>Reservoir Dogs</c:v>
                </c:pt>
                <c:pt idx="50">
                  <c:v>Requiem for a Dream</c:v>
                </c:pt>
                <c:pt idx="51">
                  <c:v>The Other Dream Team</c:v>
                </c:pt>
                <c:pt idx="52">
                  <c:v>A Separation</c:v>
                </c:pt>
                <c:pt idx="53">
                  <c:v>Braveheart</c:v>
                </c:pt>
                <c:pt idx="54">
                  <c:v>Star Wars: Episode VI - Return of the Jedi</c:v>
                </c:pt>
                <c:pt idx="55">
                  <c:v>Baahubali: The Beginning</c:v>
                </c:pt>
                <c:pt idx="56">
                  <c:v>WALLÂ·E</c:v>
                </c:pt>
                <c:pt idx="57">
                  <c:v>Das Boot</c:v>
                </c:pt>
                <c:pt idx="58">
                  <c:v>American Beauty</c:v>
                </c:pt>
                <c:pt idx="59">
                  <c:v>Princess Mononoke</c:v>
                </c:pt>
                <c:pt idx="60">
                  <c:v>Aliens</c:v>
                </c:pt>
                <c:pt idx="61">
                  <c:v>Once Upon a Time in America</c:v>
                </c:pt>
                <c:pt idx="62">
                  <c:v>Oldboy</c:v>
                </c:pt>
                <c:pt idx="63">
                  <c:v>Toy Story</c:v>
                </c:pt>
                <c:pt idx="64">
                  <c:v>Indiana Jones and the Last Crusade</c:v>
                </c:pt>
                <c:pt idx="65">
                  <c:v>Raging Bull</c:v>
                </c:pt>
                <c:pt idx="66">
                  <c:v>2001: A Space Odyssey</c:v>
                </c:pt>
                <c:pt idx="67">
                  <c:v>Some Like It Hot</c:v>
                </c:pt>
                <c:pt idx="68">
                  <c:v>Hoop Dreams</c:v>
                </c:pt>
                <c:pt idx="69">
                  <c:v>The Hunt</c:v>
                </c:pt>
                <c:pt idx="70">
                  <c:v>Good Will Hunting</c:v>
                </c:pt>
                <c:pt idx="71">
                  <c:v>Inside Out</c:v>
                </c:pt>
                <c:pt idx="72">
                  <c:v>Up</c:v>
                </c:pt>
                <c:pt idx="73">
                  <c:v>Monty Python and the Holy Grail</c:v>
                </c:pt>
                <c:pt idx="74">
                  <c:v>Scarface</c:v>
                </c:pt>
                <c:pt idx="75">
                  <c:v>Batman Begins</c:v>
                </c:pt>
                <c:pt idx="76">
                  <c:v>Toy Story 3</c:v>
                </c:pt>
                <c:pt idx="77">
                  <c:v>Snatch</c:v>
                </c:pt>
                <c:pt idx="78">
                  <c:v>Eternal Sunshine of the Spotless Mind</c:v>
                </c:pt>
                <c:pt idx="79">
                  <c:v>L.A. Confidential</c:v>
                </c:pt>
                <c:pt idx="80">
                  <c:v>Downfall</c:v>
                </c:pt>
                <c:pt idx="81">
                  <c:v>Amadeus</c:v>
                </c:pt>
                <c:pt idx="82">
                  <c:v>The Sting</c:v>
                </c:pt>
                <c:pt idx="83">
                  <c:v>Inglourious Basterds</c:v>
                </c:pt>
                <c:pt idx="84">
                  <c:v>Unforgiven</c:v>
                </c:pt>
                <c:pt idx="85">
                  <c:v>Room</c:v>
                </c:pt>
                <c:pt idx="86">
                  <c:v>No End in Sight</c:v>
                </c:pt>
                <c:pt idx="87">
                  <c:v>Metropolis</c:v>
                </c:pt>
                <c:pt idx="88">
                  <c:v>The Secret in Their Eyes</c:v>
                </c:pt>
                <c:pt idx="89">
                  <c:v>Into the Wild</c:v>
                </c:pt>
                <c:pt idx="90">
                  <c:v>Pan's Labyrinth</c:v>
                </c:pt>
                <c:pt idx="91">
                  <c:v>The Act of Killing</c:v>
                </c:pt>
                <c:pt idx="92">
                  <c:v>The Wolf of Wall Street</c:v>
                </c:pt>
                <c:pt idx="93">
                  <c:v>Warrior</c:v>
                </c:pt>
                <c:pt idx="94">
                  <c:v>Gone with the Wind</c:v>
                </c:pt>
                <c:pt idx="95">
                  <c:v>Die Hard</c:v>
                </c:pt>
                <c:pt idx="96">
                  <c:v>The Big Lebowski</c:v>
                </c:pt>
                <c:pt idx="97">
                  <c:v>V for Vendetta</c:v>
                </c:pt>
                <c:pt idx="98">
                  <c:v>How to Train Your Dragon</c:v>
                </c:pt>
                <c:pt idx="99">
                  <c:v>Trainspotting</c:v>
                </c:pt>
                <c:pt idx="100">
                  <c:v>Gran Torino</c:v>
                </c:pt>
                <c:pt idx="101">
                  <c:v>The Thing</c:v>
                </c:pt>
                <c:pt idx="102">
                  <c:v>The Bridge on the River Kwai</c:v>
                </c:pt>
                <c:pt idx="103">
                  <c:v>Casino</c:v>
                </c:pt>
                <c:pt idx="104">
                  <c:v>Lock, Stock and Two Smoking Barrels</c:v>
                </c:pt>
                <c:pt idx="105">
                  <c:v>Captain America: Civil War</c:v>
                </c:pt>
                <c:pt idx="106">
                  <c:v>Finding Nemo</c:v>
                </c:pt>
                <c:pt idx="107">
                  <c:v>Incendies</c:v>
                </c:pt>
                <c:pt idx="108">
                  <c:v>A Beautiful Mind</c:v>
                </c:pt>
                <c:pt idx="109">
                  <c:v>Blade Runner</c:v>
                </c:pt>
                <c:pt idx="110">
                  <c:v>Howl's Moving Castle</c:v>
                </c:pt>
                <c:pt idx="111">
                  <c:v>On the Waterfront</c:v>
                </c:pt>
                <c:pt idx="112">
                  <c:v>Elite Squad</c:v>
                </c:pt>
                <c:pt idx="113">
                  <c:v>12 Years a Slave</c:v>
                </c:pt>
                <c:pt idx="114">
                  <c:v>There Will Be Blood</c:v>
                </c:pt>
                <c:pt idx="115">
                  <c:v>The Wizard of Oz</c:v>
                </c:pt>
                <c:pt idx="116">
                  <c:v>The Avengers</c:v>
                </c:pt>
                <c:pt idx="117">
                  <c:v>Rocky</c:v>
                </c:pt>
                <c:pt idx="118">
                  <c:v>Stand by Me</c:v>
                </c:pt>
                <c:pt idx="119">
                  <c:v>Woodstock</c:v>
                </c:pt>
                <c:pt idx="120">
                  <c:v>Annie Hall</c:v>
                </c:pt>
                <c:pt idx="121">
                  <c:v>The Truman Show</c:v>
                </c:pt>
                <c:pt idx="122">
                  <c:v>Groundhog Day</c:v>
                </c:pt>
                <c:pt idx="123">
                  <c:v>Prisoners</c:v>
                </c:pt>
                <c:pt idx="124">
                  <c:v>The Sea Inside</c:v>
                </c:pt>
                <c:pt idx="125">
                  <c:v>Platoon</c:v>
                </c:pt>
                <c:pt idx="126">
                  <c:v>Donnie Darko</c:v>
                </c:pt>
                <c:pt idx="127">
                  <c:v>Pirates of the Caribbean: The Curse of the Black Pearl</c:v>
                </c:pt>
                <c:pt idx="128">
                  <c:v>The Princess Bride</c:v>
                </c:pt>
                <c:pt idx="129">
                  <c:v>The Imitation Game</c:v>
                </c:pt>
                <c:pt idx="130">
                  <c:v>Sin City</c:v>
                </c:pt>
                <c:pt idx="131">
                  <c:v>Nothing But a Man</c:v>
                </c:pt>
                <c:pt idx="132">
                  <c:v>Akira</c:v>
                </c:pt>
                <c:pt idx="133">
                  <c:v>The Help</c:v>
                </c:pt>
                <c:pt idx="134">
                  <c:v>Guardians of the Galaxy</c:v>
                </c:pt>
                <c:pt idx="135">
                  <c:v>No Country for Old Men</c:v>
                </c:pt>
                <c:pt idx="136">
                  <c:v>The Best Years of Our Lives</c:v>
                </c:pt>
                <c:pt idx="137">
                  <c:v>Monsters, Inc.</c:v>
                </c:pt>
                <c:pt idx="138">
                  <c:v>Rush</c:v>
                </c:pt>
                <c:pt idx="139">
                  <c:v>The Terminator</c:v>
                </c:pt>
                <c:pt idx="140">
                  <c:v>Tae Guk Gi: The Brotherhood of War</c:v>
                </c:pt>
                <c:pt idx="141">
                  <c:v>Million Dollar Baby</c:v>
                </c:pt>
                <c:pt idx="142">
                  <c:v>The Revenant</c:v>
                </c:pt>
                <c:pt idx="143">
                  <c:v>The Grand Budapest Hotel</c:v>
                </c:pt>
                <c:pt idx="144">
                  <c:v>Deadpool</c:v>
                </c:pt>
                <c:pt idx="145">
                  <c:v>Mad Max: Fury Road</c:v>
                </c:pt>
                <c:pt idx="146">
                  <c:v>Spotlight</c:v>
                </c:pt>
                <c:pt idx="147">
                  <c:v>Kill Bill: Vol. 1</c:v>
                </c:pt>
                <c:pt idx="148">
                  <c:v>Butch Cassidy and the Sundance Kid</c:v>
                </c:pt>
                <c:pt idx="149">
                  <c:v>Jurassic Park</c:v>
                </c:pt>
                <c:pt idx="150">
                  <c:v>Before Sunrise</c:v>
                </c:pt>
                <c:pt idx="151">
                  <c:v>The Sixth Sense</c:v>
                </c:pt>
                <c:pt idx="152">
                  <c:v>Shutter Island</c:v>
                </c:pt>
                <c:pt idx="153">
                  <c:v>The Celebration</c:v>
                </c:pt>
                <c:pt idx="154">
                  <c:v>Amores Perros</c:v>
                </c:pt>
                <c:pt idx="155">
                  <c:v>In the Shadow of the Moon</c:v>
                </c:pt>
                <c:pt idx="156">
                  <c:v>The Martian</c:v>
                </c:pt>
                <c:pt idx="157">
                  <c:v>The Bourne Ultimatum</c:v>
                </c:pt>
                <c:pt idx="158">
                  <c:v>Hotel Rwanda</c:v>
                </c:pt>
                <c:pt idx="159">
                  <c:v>Gone Girl</c:v>
                </c:pt>
                <c:pt idx="160">
                  <c:v>Brazil</c:v>
                </c:pt>
                <c:pt idx="161">
                  <c:v>The Perks of Being a Wallflower</c:v>
                </c:pt>
                <c:pt idx="162">
                  <c:v>Big Fish</c:v>
                </c:pt>
                <c:pt idx="163">
                  <c:v>JFK</c:v>
                </c:pt>
                <c:pt idx="164">
                  <c:v>Catch Me If You Can</c:v>
                </c:pt>
                <c:pt idx="165">
                  <c:v>Jaws</c:v>
                </c:pt>
                <c:pt idx="166">
                  <c:v>Blood In, Blood Out</c:v>
                </c:pt>
                <c:pt idx="167">
                  <c:v>The Exorcist</c:v>
                </c:pt>
                <c:pt idx="168">
                  <c:v>Sicko</c:v>
                </c:pt>
                <c:pt idx="169">
                  <c:v>Winged Migration</c:v>
                </c:pt>
                <c:pt idx="170">
                  <c:v>Kill Bill: Vol. 2</c:v>
                </c:pt>
                <c:pt idx="171">
                  <c:v>Young Frankenstein</c:v>
                </c:pt>
                <c:pt idx="172">
                  <c:v>The Straight Story</c:v>
                </c:pt>
                <c:pt idx="173">
                  <c:v>In Bruges</c:v>
                </c:pt>
                <c:pt idx="174">
                  <c:v>Boyhood</c:v>
                </c:pt>
                <c:pt idx="175">
                  <c:v>The Iron Giant</c:v>
                </c:pt>
                <c:pt idx="176">
                  <c:v>Slumdog Millionaire</c:v>
                </c:pt>
                <c:pt idx="177">
                  <c:v>Her</c:v>
                </c:pt>
                <c:pt idx="178">
                  <c:v>True Romance</c:v>
                </c:pt>
                <c:pt idx="179">
                  <c:v>Ratatouille</c:v>
                </c:pt>
                <c:pt idx="180">
                  <c:v>The Sound of Music</c:v>
                </c:pt>
                <c:pt idx="181">
                  <c:v>Mystic River</c:v>
                </c:pt>
                <c:pt idx="182">
                  <c:v>Aladdin</c:v>
                </c:pt>
                <c:pt idx="183">
                  <c:v>The Artist</c:v>
                </c:pt>
                <c:pt idx="184">
                  <c:v>Waltz with Bashir</c:v>
                </c:pt>
                <c:pt idx="185">
                  <c:v>My Name Is Khan</c:v>
                </c:pt>
                <c:pt idx="186">
                  <c:v>Casino Royale</c:v>
                </c:pt>
                <c:pt idx="187">
                  <c:v>Mulholland Drive</c:v>
                </c:pt>
                <c:pt idx="188">
                  <c:v>Magnolia</c:v>
                </c:pt>
                <c:pt idx="189">
                  <c:v>Fiddler on the Roof</c:v>
                </c:pt>
                <c:pt idx="190">
                  <c:v>The King's Speech</c:v>
                </c:pt>
                <c:pt idx="191">
                  <c:v>The Incredibles</c:v>
                </c:pt>
                <c:pt idx="192">
                  <c:v>Bowling for Columbine</c:v>
                </c:pt>
                <c:pt idx="193">
                  <c:v>Doctor Zhivago</c:v>
                </c:pt>
                <c:pt idx="194">
                  <c:v>Blood Diamond</c:v>
                </c:pt>
                <c:pt idx="195">
                  <c:v>District 9</c:v>
                </c:pt>
                <c:pt idx="196">
                  <c:v>Black Swan</c:v>
                </c:pt>
                <c:pt idx="197">
                  <c:v>The Pursuit of Happyness</c:v>
                </c:pt>
                <c:pt idx="198">
                  <c:v>Before Sunset</c:v>
                </c:pt>
                <c:pt idx="199">
                  <c:v>Rain Man</c:v>
                </c:pt>
                <c:pt idx="200">
                  <c:v>Sling Blade</c:v>
                </c:pt>
                <c:pt idx="201">
                  <c:v>Dead Poets Society</c:v>
                </c:pt>
                <c:pt idx="202">
                  <c:v>Life of Pi</c:v>
                </c:pt>
                <c:pt idx="203">
                  <c:v>Star Trek</c:v>
                </c:pt>
                <c:pt idx="204">
                  <c:v>Shaun of the Dead</c:v>
                </c:pt>
                <c:pt idx="205">
                  <c:v>Dancer in the Dark</c:v>
                </c:pt>
                <c:pt idx="206">
                  <c:v>Serenity</c:v>
                </c:pt>
                <c:pt idx="207">
                  <c:v>Dallas Buyers Club</c:v>
                </c:pt>
                <c:pt idx="208">
                  <c:v>A Fistful of Dollars</c:v>
                </c:pt>
                <c:pt idx="209">
                  <c:v>Cinderella Man</c:v>
                </c:pt>
                <c:pt idx="210">
                  <c:v>X-Men: Days of Future Past</c:v>
                </c:pt>
                <c:pt idx="211">
                  <c:v>Persepolis</c:v>
                </c:pt>
                <c:pt idx="212">
                  <c:v>Central Station</c:v>
                </c:pt>
                <c:pt idx="213">
                  <c:v>Dances with Wolves</c:v>
                </c:pt>
                <c:pt idx="214">
                  <c:v>Halloween</c:v>
                </c:pt>
                <c:pt idx="215">
                  <c:v>Avatar</c:v>
                </c:pt>
                <c:pt idx="216">
                  <c:v>The Blues Brothers</c:v>
                </c:pt>
                <c:pt idx="217">
                  <c:v>Crouching Tiger, Hidden Dragon</c:v>
                </c:pt>
                <c:pt idx="218">
                  <c:v>Before Midnight</c:v>
                </c:pt>
                <c:pt idx="219">
                  <c:v>Crash</c:v>
                </c:pt>
                <c:pt idx="220">
                  <c:v>Do the Right Thing</c:v>
                </c:pt>
                <c:pt idx="221">
                  <c:v>The Untouchables</c:v>
                </c:pt>
                <c:pt idx="222">
                  <c:v>Hero</c:v>
                </c:pt>
                <c:pt idx="223">
                  <c:v>The Second Mother</c:v>
                </c:pt>
                <c:pt idx="224">
                  <c:v>Nine Queens</c:v>
                </c:pt>
                <c:pt idx="225">
                  <c:v>Children of Men</c:v>
                </c:pt>
                <c:pt idx="226">
                  <c:v>Little Miss Sunshine</c:v>
                </c:pt>
                <c:pt idx="227">
                  <c:v>Nightcrawler</c:v>
                </c:pt>
                <c:pt idx="228">
                  <c:v>Letters from Iwo Jima</c:v>
                </c:pt>
                <c:pt idx="229">
                  <c:v>Toy Story 2</c:v>
                </c:pt>
                <c:pt idx="230">
                  <c:v>The Remains of the Day</c:v>
                </c:pt>
                <c:pt idx="231">
                  <c:v>The Hobbit: An Unexpected Journey</c:v>
                </c:pt>
                <c:pt idx="232">
                  <c:v>The Wrestler</c:v>
                </c:pt>
                <c:pt idx="233">
                  <c:v>Iron Man</c:v>
                </c:pt>
                <c:pt idx="234">
                  <c:v>The World's Fastest Indian</c:v>
                </c:pt>
                <c:pt idx="235">
                  <c:v>Glory</c:v>
                </c:pt>
                <c:pt idx="236">
                  <c:v>The Hobbit: The Desolation of Smaug</c:v>
                </c:pt>
                <c:pt idx="237">
                  <c:v>Captain Phillips</c:v>
                </c:pt>
                <c:pt idx="238">
                  <c:v>E.T. the Extra-Terrestrial</c:v>
                </c:pt>
                <c:pt idx="239">
                  <c:v>Veer-Zaara</c:v>
                </c:pt>
                <c:pt idx="240">
                  <c:v>The Hateful Eight</c:v>
                </c:pt>
                <c:pt idx="241">
                  <c:v>My Fair Lady</c:v>
                </c:pt>
                <c:pt idx="242">
                  <c:v>The Bourne Identity</c:v>
                </c:pt>
                <c:pt idx="243">
                  <c:v>The Right Stuff</c:v>
                </c:pt>
                <c:pt idx="244">
                  <c:v>The Insider</c:v>
                </c:pt>
                <c:pt idx="245">
                  <c:v>Taken</c:v>
                </c:pt>
                <c:pt idx="246">
                  <c:v>Amour</c:v>
                </c:pt>
                <c:pt idx="247">
                  <c:v>Walk the Line</c:v>
                </c:pt>
                <c:pt idx="248">
                  <c:v>Shrek</c:v>
                </c:pt>
                <c:pt idx="249">
                  <c:v>How to Train Your Dragon 2</c:v>
                </c:pt>
                <c:pt idx="250">
                  <c:v>Hot Fuzz</c:v>
                </c:pt>
                <c:pt idx="251">
                  <c:v>Boogie Nights</c:v>
                </c:pt>
                <c:pt idx="252">
                  <c:v>Almost Famous</c:v>
                </c:pt>
                <c:pt idx="253">
                  <c:v>Straight Outta Compton</c:v>
                </c:pt>
                <c:pt idx="254">
                  <c:v>The Notebook</c:v>
                </c:pt>
                <c:pt idx="255">
                  <c:v>Ernest &amp; Celestine</c:v>
                </c:pt>
                <c:pt idx="256">
                  <c:v>The Fighter</c:v>
                </c:pt>
                <c:pt idx="257">
                  <c:v>Moon</c:v>
                </c:pt>
                <c:pt idx="258">
                  <c:v>The Chorus</c:v>
                </c:pt>
                <c:pt idx="259">
                  <c:v>Edward Scissorhands</c:v>
                </c:pt>
                <c:pt idx="260">
                  <c:v>4 Months, 3 Weeks and 2 Days</c:v>
                </c:pt>
                <c:pt idx="261">
                  <c:v>Big Hero 6</c:v>
                </c:pt>
                <c:pt idx="262">
                  <c:v>Once</c:v>
                </c:pt>
                <c:pt idx="263">
                  <c:v>Edge of Tomorrow</c:v>
                </c:pt>
                <c:pt idx="264">
                  <c:v>Ed Wood</c:v>
                </c:pt>
              </c:strCache>
            </c:strRef>
          </c:cat>
          <c:val>
            <c:numRef>
              <c:f>'TOP 250 ENGLISH MOVIES'!$H$10:$H$275</c:f>
              <c:numCache>
                <c:formatCode>General</c:formatCode>
                <c:ptCount val="265"/>
                <c:pt idx="0">
                  <c:v>9.3000000000000007</c:v>
                </c:pt>
                <c:pt idx="1">
                  <c:v>9.1999999999999993</c:v>
                </c:pt>
                <c:pt idx="2">
                  <c:v>9</c:v>
                </c:pt>
                <c:pt idx="3">
                  <c:v>9</c:v>
                </c:pt>
                <c:pt idx="4">
                  <c:v>8.9</c:v>
                </c:pt>
                <c:pt idx="5">
                  <c:v>8.9</c:v>
                </c:pt>
                <c:pt idx="6">
                  <c:v>8.9</c:v>
                </c:pt>
                <c:pt idx="7">
                  <c:v>8.9</c:v>
                </c:pt>
                <c:pt idx="8">
                  <c:v>8.8000000000000007</c:v>
                </c:pt>
                <c:pt idx="9">
                  <c:v>8.8000000000000007</c:v>
                </c:pt>
                <c:pt idx="10">
                  <c:v>8.8000000000000007</c:v>
                </c:pt>
                <c:pt idx="11">
                  <c:v>8.8000000000000007</c:v>
                </c:pt>
                <c:pt idx="12">
                  <c:v>8.8000000000000007</c:v>
                </c:pt>
                <c:pt idx="13">
                  <c:v>8.6999999999999993</c:v>
                </c:pt>
                <c:pt idx="14">
                  <c:v>8.6999999999999993</c:v>
                </c:pt>
                <c:pt idx="15">
                  <c:v>8.6999999999999993</c:v>
                </c:pt>
                <c:pt idx="16">
                  <c:v>8.6999999999999993</c:v>
                </c:pt>
                <c:pt idx="17">
                  <c:v>8.6999999999999993</c:v>
                </c:pt>
                <c:pt idx="18">
                  <c:v>8.6999999999999993</c:v>
                </c:pt>
                <c:pt idx="19">
                  <c:v>8.6999999999999993</c:v>
                </c:pt>
                <c:pt idx="20">
                  <c:v>8.6</c:v>
                </c:pt>
                <c:pt idx="21">
                  <c:v>8.6</c:v>
                </c:pt>
                <c:pt idx="22">
                  <c:v>8.6</c:v>
                </c:pt>
                <c:pt idx="23">
                  <c:v>8.6</c:v>
                </c:pt>
                <c:pt idx="24">
                  <c:v>8.6</c:v>
                </c:pt>
                <c:pt idx="25">
                  <c:v>8.6</c:v>
                </c:pt>
                <c:pt idx="26">
                  <c:v>8.6</c:v>
                </c:pt>
                <c:pt idx="27">
                  <c:v>8.6</c:v>
                </c:pt>
                <c:pt idx="28">
                  <c:v>8.5</c:v>
                </c:pt>
                <c:pt idx="29">
                  <c:v>8.5</c:v>
                </c:pt>
                <c:pt idx="30">
                  <c:v>8.5</c:v>
                </c:pt>
                <c:pt idx="31">
                  <c:v>8.5</c:v>
                </c:pt>
                <c:pt idx="32">
                  <c:v>8.5</c:v>
                </c:pt>
                <c:pt idx="33">
                  <c:v>8.5</c:v>
                </c:pt>
                <c:pt idx="34">
                  <c:v>8.5</c:v>
                </c:pt>
                <c:pt idx="35">
                  <c:v>8.5</c:v>
                </c:pt>
                <c:pt idx="36">
                  <c:v>8.5</c:v>
                </c:pt>
                <c:pt idx="37">
                  <c:v>8.5</c:v>
                </c:pt>
                <c:pt idx="38">
                  <c:v>8.5</c:v>
                </c:pt>
                <c:pt idx="39">
                  <c:v>8.5</c:v>
                </c:pt>
                <c:pt idx="40">
                  <c:v>8.5</c:v>
                </c:pt>
                <c:pt idx="41">
                  <c:v>8.5</c:v>
                </c:pt>
                <c:pt idx="42">
                  <c:v>8.5</c:v>
                </c:pt>
                <c:pt idx="43">
                  <c:v>8.5</c:v>
                </c:pt>
                <c:pt idx="44">
                  <c:v>8.5</c:v>
                </c:pt>
                <c:pt idx="45">
                  <c:v>8.5</c:v>
                </c:pt>
                <c:pt idx="46">
                  <c:v>8.5</c:v>
                </c:pt>
                <c:pt idx="47">
                  <c:v>8.4</c:v>
                </c:pt>
                <c:pt idx="48">
                  <c:v>8.4</c:v>
                </c:pt>
                <c:pt idx="49">
                  <c:v>8.4</c:v>
                </c:pt>
                <c:pt idx="50">
                  <c:v>8.4</c:v>
                </c:pt>
                <c:pt idx="51">
                  <c:v>8.4</c:v>
                </c:pt>
                <c:pt idx="52">
                  <c:v>8.4</c:v>
                </c:pt>
                <c:pt idx="53">
                  <c:v>8.4</c:v>
                </c:pt>
                <c:pt idx="54">
                  <c:v>8.4</c:v>
                </c:pt>
                <c:pt idx="55">
                  <c:v>8.4</c:v>
                </c:pt>
                <c:pt idx="56">
                  <c:v>8.4</c:v>
                </c:pt>
                <c:pt idx="57">
                  <c:v>8.4</c:v>
                </c:pt>
                <c:pt idx="58">
                  <c:v>8.4</c:v>
                </c:pt>
                <c:pt idx="59">
                  <c:v>8.4</c:v>
                </c:pt>
                <c:pt idx="60">
                  <c:v>8.4</c:v>
                </c:pt>
                <c:pt idx="61">
                  <c:v>8.4</c:v>
                </c:pt>
                <c:pt idx="62">
                  <c:v>8.4</c:v>
                </c:pt>
                <c:pt idx="63">
                  <c:v>8.3000000000000007</c:v>
                </c:pt>
                <c:pt idx="64">
                  <c:v>8.3000000000000007</c:v>
                </c:pt>
                <c:pt idx="65">
                  <c:v>8.3000000000000007</c:v>
                </c:pt>
                <c:pt idx="66">
                  <c:v>8.3000000000000007</c:v>
                </c:pt>
                <c:pt idx="67">
                  <c:v>8.3000000000000007</c:v>
                </c:pt>
                <c:pt idx="68">
                  <c:v>8.3000000000000007</c:v>
                </c:pt>
                <c:pt idx="69">
                  <c:v>8.3000000000000007</c:v>
                </c:pt>
                <c:pt idx="70">
                  <c:v>8.3000000000000007</c:v>
                </c:pt>
                <c:pt idx="71">
                  <c:v>8.3000000000000007</c:v>
                </c:pt>
                <c:pt idx="72">
                  <c:v>8.3000000000000007</c:v>
                </c:pt>
                <c:pt idx="73">
                  <c:v>8.3000000000000007</c:v>
                </c:pt>
                <c:pt idx="74">
                  <c:v>8.3000000000000007</c:v>
                </c:pt>
                <c:pt idx="75">
                  <c:v>8.3000000000000007</c:v>
                </c:pt>
                <c:pt idx="76">
                  <c:v>8.3000000000000007</c:v>
                </c:pt>
                <c:pt idx="77">
                  <c:v>8.3000000000000007</c:v>
                </c:pt>
                <c:pt idx="78">
                  <c:v>8.3000000000000007</c:v>
                </c:pt>
                <c:pt idx="79">
                  <c:v>8.3000000000000007</c:v>
                </c:pt>
                <c:pt idx="80">
                  <c:v>8.3000000000000007</c:v>
                </c:pt>
                <c:pt idx="81">
                  <c:v>8.3000000000000007</c:v>
                </c:pt>
                <c:pt idx="82">
                  <c:v>8.3000000000000007</c:v>
                </c:pt>
                <c:pt idx="83">
                  <c:v>8.3000000000000007</c:v>
                </c:pt>
                <c:pt idx="84">
                  <c:v>8.3000000000000007</c:v>
                </c:pt>
                <c:pt idx="85">
                  <c:v>8.3000000000000007</c:v>
                </c:pt>
                <c:pt idx="86">
                  <c:v>8.3000000000000007</c:v>
                </c:pt>
                <c:pt idx="87">
                  <c:v>8.3000000000000007</c:v>
                </c:pt>
                <c:pt idx="88">
                  <c:v>8.1999999999999993</c:v>
                </c:pt>
                <c:pt idx="89">
                  <c:v>8.1999999999999993</c:v>
                </c:pt>
                <c:pt idx="90">
                  <c:v>8.1999999999999993</c:v>
                </c:pt>
                <c:pt idx="91">
                  <c:v>8.1999999999999993</c:v>
                </c:pt>
                <c:pt idx="92">
                  <c:v>8.1999999999999993</c:v>
                </c:pt>
                <c:pt idx="93">
                  <c:v>8.1999999999999993</c:v>
                </c:pt>
                <c:pt idx="94">
                  <c:v>8.1999999999999993</c:v>
                </c:pt>
                <c:pt idx="95">
                  <c:v>8.1999999999999993</c:v>
                </c:pt>
                <c:pt idx="96">
                  <c:v>8.1999999999999993</c:v>
                </c:pt>
                <c:pt idx="97">
                  <c:v>8.1999999999999993</c:v>
                </c:pt>
                <c:pt idx="98">
                  <c:v>8.1999999999999993</c:v>
                </c:pt>
                <c:pt idx="99">
                  <c:v>8.1999999999999993</c:v>
                </c:pt>
                <c:pt idx="100">
                  <c:v>8.1999999999999993</c:v>
                </c:pt>
                <c:pt idx="101">
                  <c:v>8.1999999999999993</c:v>
                </c:pt>
                <c:pt idx="102">
                  <c:v>8.1999999999999993</c:v>
                </c:pt>
                <c:pt idx="103">
                  <c:v>8.1999999999999993</c:v>
                </c:pt>
                <c:pt idx="104">
                  <c:v>8.1999999999999993</c:v>
                </c:pt>
                <c:pt idx="105">
                  <c:v>8.1999999999999993</c:v>
                </c:pt>
                <c:pt idx="106">
                  <c:v>8.1999999999999993</c:v>
                </c:pt>
                <c:pt idx="107">
                  <c:v>8.1999999999999993</c:v>
                </c:pt>
                <c:pt idx="108">
                  <c:v>8.1999999999999993</c:v>
                </c:pt>
                <c:pt idx="109">
                  <c:v>8.1999999999999993</c:v>
                </c:pt>
                <c:pt idx="110">
                  <c:v>8.1999999999999993</c:v>
                </c:pt>
                <c:pt idx="111">
                  <c:v>8.1999999999999993</c:v>
                </c:pt>
                <c:pt idx="112">
                  <c:v>8.1</c:v>
                </c:pt>
                <c:pt idx="113">
                  <c:v>8.1</c:v>
                </c:pt>
                <c:pt idx="114">
                  <c:v>8.1</c:v>
                </c:pt>
                <c:pt idx="115">
                  <c:v>8.1</c:v>
                </c:pt>
                <c:pt idx="116">
                  <c:v>8.1</c:v>
                </c:pt>
                <c:pt idx="117">
                  <c:v>8.1</c:v>
                </c:pt>
                <c:pt idx="118">
                  <c:v>8.1</c:v>
                </c:pt>
                <c:pt idx="119">
                  <c:v>8.1</c:v>
                </c:pt>
                <c:pt idx="120">
                  <c:v>8.1</c:v>
                </c:pt>
                <c:pt idx="121">
                  <c:v>8.1</c:v>
                </c:pt>
                <c:pt idx="122">
                  <c:v>8.1</c:v>
                </c:pt>
                <c:pt idx="123">
                  <c:v>8.1</c:v>
                </c:pt>
                <c:pt idx="124">
                  <c:v>8.1</c:v>
                </c:pt>
                <c:pt idx="125">
                  <c:v>8.1</c:v>
                </c:pt>
                <c:pt idx="126">
                  <c:v>8.1</c:v>
                </c:pt>
                <c:pt idx="127">
                  <c:v>8.1</c:v>
                </c:pt>
                <c:pt idx="128">
                  <c:v>8.1</c:v>
                </c:pt>
                <c:pt idx="129">
                  <c:v>8.1</c:v>
                </c:pt>
                <c:pt idx="130">
                  <c:v>8.1</c:v>
                </c:pt>
                <c:pt idx="131">
                  <c:v>8.1</c:v>
                </c:pt>
                <c:pt idx="132">
                  <c:v>8.1</c:v>
                </c:pt>
                <c:pt idx="133">
                  <c:v>8.1</c:v>
                </c:pt>
                <c:pt idx="134">
                  <c:v>8.1</c:v>
                </c:pt>
                <c:pt idx="135">
                  <c:v>8.1</c:v>
                </c:pt>
                <c:pt idx="136">
                  <c:v>8.1</c:v>
                </c:pt>
                <c:pt idx="137">
                  <c:v>8.1</c:v>
                </c:pt>
                <c:pt idx="138">
                  <c:v>8.1</c:v>
                </c:pt>
                <c:pt idx="139">
                  <c:v>8.1</c:v>
                </c:pt>
                <c:pt idx="140">
                  <c:v>8.1</c:v>
                </c:pt>
                <c:pt idx="141">
                  <c:v>8.1</c:v>
                </c:pt>
                <c:pt idx="142">
                  <c:v>8.1</c:v>
                </c:pt>
                <c:pt idx="143">
                  <c:v>8.1</c:v>
                </c:pt>
                <c:pt idx="144">
                  <c:v>8.1</c:v>
                </c:pt>
                <c:pt idx="145">
                  <c:v>8.1</c:v>
                </c:pt>
                <c:pt idx="146">
                  <c:v>8.1</c:v>
                </c:pt>
                <c:pt idx="147">
                  <c:v>8.1</c:v>
                </c:pt>
                <c:pt idx="148">
                  <c:v>8.1</c:v>
                </c:pt>
                <c:pt idx="149">
                  <c:v>8.1</c:v>
                </c:pt>
                <c:pt idx="150">
                  <c:v>8.1</c:v>
                </c:pt>
                <c:pt idx="151">
                  <c:v>8.1</c:v>
                </c:pt>
                <c:pt idx="152">
                  <c:v>8.1</c:v>
                </c:pt>
                <c:pt idx="153">
                  <c:v>8.1</c:v>
                </c:pt>
                <c:pt idx="154">
                  <c:v>8.1</c:v>
                </c:pt>
                <c:pt idx="155">
                  <c:v>8.1</c:v>
                </c:pt>
                <c:pt idx="156">
                  <c:v>8.1</c:v>
                </c:pt>
                <c:pt idx="157">
                  <c:v>8.1</c:v>
                </c:pt>
                <c:pt idx="158">
                  <c:v>8.1</c:v>
                </c:pt>
                <c:pt idx="159">
                  <c:v>8.1</c:v>
                </c:pt>
                <c:pt idx="160">
                  <c:v>8</c:v>
                </c:pt>
                <c:pt idx="161">
                  <c:v>8</c:v>
                </c:pt>
                <c:pt idx="162">
                  <c:v>8</c:v>
                </c:pt>
                <c:pt idx="163">
                  <c:v>8</c:v>
                </c:pt>
                <c:pt idx="164">
                  <c:v>8</c:v>
                </c:pt>
                <c:pt idx="165">
                  <c:v>8</c:v>
                </c:pt>
                <c:pt idx="166">
                  <c:v>8</c:v>
                </c:pt>
                <c:pt idx="167">
                  <c:v>8</c:v>
                </c:pt>
                <c:pt idx="168">
                  <c:v>8</c:v>
                </c:pt>
                <c:pt idx="169">
                  <c:v>8</c:v>
                </c:pt>
                <c:pt idx="170">
                  <c:v>8</c:v>
                </c:pt>
                <c:pt idx="171">
                  <c:v>8</c:v>
                </c:pt>
                <c:pt idx="172">
                  <c:v>8</c:v>
                </c:pt>
                <c:pt idx="173">
                  <c:v>8</c:v>
                </c:pt>
                <c:pt idx="174">
                  <c:v>8</c:v>
                </c:pt>
                <c:pt idx="175">
                  <c:v>8</c:v>
                </c:pt>
                <c:pt idx="176">
                  <c:v>8</c:v>
                </c:pt>
                <c:pt idx="177">
                  <c:v>8</c:v>
                </c:pt>
                <c:pt idx="178">
                  <c:v>8</c:v>
                </c:pt>
                <c:pt idx="179">
                  <c:v>8</c:v>
                </c:pt>
                <c:pt idx="180">
                  <c:v>8</c:v>
                </c:pt>
                <c:pt idx="181">
                  <c:v>8</c:v>
                </c:pt>
                <c:pt idx="182">
                  <c:v>8</c:v>
                </c:pt>
                <c:pt idx="183">
                  <c:v>8</c:v>
                </c:pt>
                <c:pt idx="184">
                  <c:v>8</c:v>
                </c:pt>
                <c:pt idx="185">
                  <c:v>8</c:v>
                </c:pt>
                <c:pt idx="186">
                  <c:v>8</c:v>
                </c:pt>
                <c:pt idx="187">
                  <c:v>8</c:v>
                </c:pt>
                <c:pt idx="188">
                  <c:v>8</c:v>
                </c:pt>
                <c:pt idx="189">
                  <c:v>8</c:v>
                </c:pt>
                <c:pt idx="190">
                  <c:v>8</c:v>
                </c:pt>
                <c:pt idx="191">
                  <c:v>8</c:v>
                </c:pt>
                <c:pt idx="192">
                  <c:v>8</c:v>
                </c:pt>
                <c:pt idx="193">
                  <c:v>8</c:v>
                </c:pt>
                <c:pt idx="194">
                  <c:v>8</c:v>
                </c:pt>
                <c:pt idx="195">
                  <c:v>8</c:v>
                </c:pt>
                <c:pt idx="196">
                  <c:v>8</c:v>
                </c:pt>
                <c:pt idx="197">
                  <c:v>8</c:v>
                </c:pt>
                <c:pt idx="198">
                  <c:v>8</c:v>
                </c:pt>
                <c:pt idx="199">
                  <c:v>8</c:v>
                </c:pt>
                <c:pt idx="200">
                  <c:v>8</c:v>
                </c:pt>
                <c:pt idx="201">
                  <c:v>8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8</c:v>
                </c:pt>
                <c:pt idx="207">
                  <c:v>8</c:v>
                </c:pt>
                <c:pt idx="208">
                  <c:v>8</c:v>
                </c:pt>
                <c:pt idx="209">
                  <c:v>8</c:v>
                </c:pt>
                <c:pt idx="210">
                  <c:v>8</c:v>
                </c:pt>
                <c:pt idx="211">
                  <c:v>8</c:v>
                </c:pt>
                <c:pt idx="212">
                  <c:v>8</c:v>
                </c:pt>
                <c:pt idx="213">
                  <c:v>8</c:v>
                </c:pt>
                <c:pt idx="214">
                  <c:v>7.9000000000000012</c:v>
                </c:pt>
                <c:pt idx="215">
                  <c:v>7.9</c:v>
                </c:pt>
                <c:pt idx="216">
                  <c:v>7.9</c:v>
                </c:pt>
                <c:pt idx="217">
                  <c:v>7.9</c:v>
                </c:pt>
                <c:pt idx="218">
                  <c:v>7.9</c:v>
                </c:pt>
                <c:pt idx="219">
                  <c:v>7.9</c:v>
                </c:pt>
                <c:pt idx="220">
                  <c:v>7.9</c:v>
                </c:pt>
                <c:pt idx="221">
                  <c:v>7.9</c:v>
                </c:pt>
                <c:pt idx="222">
                  <c:v>7.9</c:v>
                </c:pt>
                <c:pt idx="223">
                  <c:v>7.9</c:v>
                </c:pt>
                <c:pt idx="224">
                  <c:v>7.9</c:v>
                </c:pt>
                <c:pt idx="225">
                  <c:v>7.9</c:v>
                </c:pt>
                <c:pt idx="226">
                  <c:v>7.9</c:v>
                </c:pt>
                <c:pt idx="227">
                  <c:v>7.9</c:v>
                </c:pt>
                <c:pt idx="228">
                  <c:v>7.9</c:v>
                </c:pt>
                <c:pt idx="229">
                  <c:v>7.9</c:v>
                </c:pt>
                <c:pt idx="230">
                  <c:v>7.9</c:v>
                </c:pt>
                <c:pt idx="231">
                  <c:v>7.9</c:v>
                </c:pt>
                <c:pt idx="232">
                  <c:v>7.9</c:v>
                </c:pt>
                <c:pt idx="233">
                  <c:v>7.9</c:v>
                </c:pt>
                <c:pt idx="234">
                  <c:v>7.9</c:v>
                </c:pt>
                <c:pt idx="235">
                  <c:v>7.9</c:v>
                </c:pt>
                <c:pt idx="236">
                  <c:v>7.9</c:v>
                </c:pt>
                <c:pt idx="237">
                  <c:v>7.9</c:v>
                </c:pt>
                <c:pt idx="238">
                  <c:v>7.9</c:v>
                </c:pt>
                <c:pt idx="239">
                  <c:v>7.9</c:v>
                </c:pt>
                <c:pt idx="240">
                  <c:v>7.9</c:v>
                </c:pt>
                <c:pt idx="241">
                  <c:v>7.9</c:v>
                </c:pt>
                <c:pt idx="242">
                  <c:v>7.9</c:v>
                </c:pt>
                <c:pt idx="243">
                  <c:v>7.9</c:v>
                </c:pt>
                <c:pt idx="244">
                  <c:v>7.9</c:v>
                </c:pt>
                <c:pt idx="245">
                  <c:v>7.9</c:v>
                </c:pt>
                <c:pt idx="246">
                  <c:v>7.9</c:v>
                </c:pt>
                <c:pt idx="247">
                  <c:v>7.9</c:v>
                </c:pt>
                <c:pt idx="248">
                  <c:v>7.9</c:v>
                </c:pt>
                <c:pt idx="249">
                  <c:v>7.9</c:v>
                </c:pt>
                <c:pt idx="250">
                  <c:v>7.9</c:v>
                </c:pt>
                <c:pt idx="251">
                  <c:v>7.9</c:v>
                </c:pt>
                <c:pt idx="252">
                  <c:v>7.9</c:v>
                </c:pt>
                <c:pt idx="253">
                  <c:v>7.9</c:v>
                </c:pt>
                <c:pt idx="254">
                  <c:v>7.9</c:v>
                </c:pt>
                <c:pt idx="255">
                  <c:v>7.9</c:v>
                </c:pt>
                <c:pt idx="256">
                  <c:v>7.9</c:v>
                </c:pt>
                <c:pt idx="257">
                  <c:v>7.9</c:v>
                </c:pt>
                <c:pt idx="258">
                  <c:v>7.9</c:v>
                </c:pt>
                <c:pt idx="259">
                  <c:v>7.9</c:v>
                </c:pt>
                <c:pt idx="260">
                  <c:v>7.9</c:v>
                </c:pt>
                <c:pt idx="261">
                  <c:v>7.9</c:v>
                </c:pt>
                <c:pt idx="262">
                  <c:v>7.9</c:v>
                </c:pt>
                <c:pt idx="263">
                  <c:v>7.9</c:v>
                </c:pt>
                <c:pt idx="264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A-43AB-8145-8E769742F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798832"/>
        <c:axId val="160799312"/>
      </c:barChart>
      <c:catAx>
        <c:axId val="16079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99312"/>
        <c:crosses val="autoZero"/>
        <c:auto val="1"/>
        <c:lblAlgn val="ctr"/>
        <c:lblOffset val="100"/>
        <c:noMultiLvlLbl val="0"/>
      </c:catAx>
      <c:valAx>
        <c:axId val="16079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9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[IMDB_Movies (2).csv]TOP 10 FOREIGN LANG. MOVIES!PivotTable7</c:name>
    <c:fmtId val="4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 FOREIGN LANGUAGE MOVIES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FOREIGN LANG. MOVIES'!$G$2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10 FOREIGN LANG. MOVIES'!$F$3:$F$16</c:f>
              <c:strCache>
                <c:ptCount val="13"/>
                <c:pt idx="0">
                  <c:v>The Good, the Bad and the Ugly</c:v>
                </c:pt>
                <c:pt idx="1">
                  <c:v>Seven Samurai</c:v>
                </c:pt>
                <c:pt idx="2">
                  <c:v>City of God</c:v>
                </c:pt>
                <c:pt idx="3">
                  <c:v>Spirited Away</c:v>
                </c:pt>
                <c:pt idx="4">
                  <c:v>Children of Heaven</c:v>
                </c:pt>
                <c:pt idx="5">
                  <c:v>Samsara</c:v>
                </c:pt>
                <c:pt idx="6">
                  <c:v>The Lives of Others</c:v>
                </c:pt>
                <c:pt idx="7">
                  <c:v>A Separation</c:v>
                </c:pt>
                <c:pt idx="8">
                  <c:v>AmÃ©lie</c:v>
                </c:pt>
                <c:pt idx="9">
                  <c:v>Princess Mononoke</c:v>
                </c:pt>
                <c:pt idx="10">
                  <c:v>Baahubali: The Beginning</c:v>
                </c:pt>
                <c:pt idx="11">
                  <c:v>Das Boot</c:v>
                </c:pt>
                <c:pt idx="12">
                  <c:v>Oldboy</c:v>
                </c:pt>
              </c:strCache>
            </c:strRef>
          </c:cat>
          <c:val>
            <c:numRef>
              <c:f>'TOP 10 FOREIGN LANG. MOVIES'!$G$3:$G$16</c:f>
              <c:numCache>
                <c:formatCode>General</c:formatCode>
                <c:ptCount val="13"/>
                <c:pt idx="0">
                  <c:v>8.9</c:v>
                </c:pt>
                <c:pt idx="1">
                  <c:v>8.6999999999999993</c:v>
                </c:pt>
                <c:pt idx="2">
                  <c:v>8.6999999999999993</c:v>
                </c:pt>
                <c:pt idx="3">
                  <c:v>8.6</c:v>
                </c:pt>
                <c:pt idx="4">
                  <c:v>8.5</c:v>
                </c:pt>
                <c:pt idx="5">
                  <c:v>8.5</c:v>
                </c:pt>
                <c:pt idx="6">
                  <c:v>8.5</c:v>
                </c:pt>
                <c:pt idx="7">
                  <c:v>8.4</c:v>
                </c:pt>
                <c:pt idx="8">
                  <c:v>8.4</c:v>
                </c:pt>
                <c:pt idx="9">
                  <c:v>8.4</c:v>
                </c:pt>
                <c:pt idx="10">
                  <c:v>8.4</c:v>
                </c:pt>
                <c:pt idx="11">
                  <c:v>8.4</c:v>
                </c:pt>
                <c:pt idx="12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42-455D-8612-81438E986E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800752"/>
        <c:axId val="160800272"/>
      </c:barChart>
      <c:catAx>
        <c:axId val="16080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800272"/>
        <c:crosses val="autoZero"/>
        <c:auto val="1"/>
        <c:lblAlgn val="ctr"/>
        <c:lblOffset val="100"/>
        <c:noMultiLvlLbl val="0"/>
      </c:catAx>
      <c:valAx>
        <c:axId val="16080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80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[IMDB_Movies (2).csv]DIRECTOR!PivotTable8</c:name>
    <c:fmtId val="5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Best Directors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DIRECTOR!$F$2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DIRECTOR!$E$3:$E$16</c:f>
              <c:multiLvlStrCache>
                <c:ptCount val="12"/>
                <c:lvl>
                  <c:pt idx="0">
                    <c:v>Psycho</c:v>
                  </c:pt>
                </c:lvl>
                <c:lvl>
                  <c:pt idx="0">
                    <c:v>Alfred Hitchcock</c:v>
                  </c:pt>
                  <c:pt idx="1">
                    <c:v>Asghar Farhadi</c:v>
                  </c:pt>
                  <c:pt idx="2">
                    <c:v>Charles Chaplin</c:v>
                  </c:pt>
                  <c:pt idx="3">
                    <c:v>Christopher Nolan</c:v>
                  </c:pt>
                  <c:pt idx="4">
                    <c:v>Damien Chazelle</c:v>
                  </c:pt>
                  <c:pt idx="5">
                    <c:v>Majid Majidi</c:v>
                  </c:pt>
                  <c:pt idx="6">
                    <c:v>Marius A. Markevicius</c:v>
                  </c:pt>
                  <c:pt idx="7">
                    <c:v>Richard Marquand</c:v>
                  </c:pt>
                  <c:pt idx="8">
                    <c:v>Ron Fricke</c:v>
                  </c:pt>
                  <c:pt idx="9">
                    <c:v>S.S. Rajamouli</c:v>
                  </c:pt>
                  <c:pt idx="10">
                    <c:v>Sergio Leone</c:v>
                  </c:pt>
                  <c:pt idx="11">
                    <c:v>Tony Kaye</c:v>
                  </c:pt>
                </c:lvl>
              </c:multiLvlStrCache>
            </c:multiLvlStrRef>
          </c:cat>
          <c:val>
            <c:numRef>
              <c:f>DIRECTOR!$F$3:$F$16</c:f>
              <c:numCache>
                <c:formatCode>General</c:formatCode>
                <c:ptCount val="12"/>
                <c:pt idx="0">
                  <c:v>8.5</c:v>
                </c:pt>
                <c:pt idx="1">
                  <c:v>8.4</c:v>
                </c:pt>
                <c:pt idx="2">
                  <c:v>8.6</c:v>
                </c:pt>
                <c:pt idx="3">
                  <c:v>8.4250000000000007</c:v>
                </c:pt>
                <c:pt idx="4">
                  <c:v>8.5</c:v>
                </c:pt>
                <c:pt idx="5">
                  <c:v>8.5</c:v>
                </c:pt>
                <c:pt idx="6">
                  <c:v>8.4</c:v>
                </c:pt>
                <c:pt idx="7">
                  <c:v>8.4</c:v>
                </c:pt>
                <c:pt idx="8">
                  <c:v>8.5</c:v>
                </c:pt>
                <c:pt idx="9">
                  <c:v>8.4</c:v>
                </c:pt>
                <c:pt idx="10">
                  <c:v>8.4333333333333336</c:v>
                </c:pt>
                <c:pt idx="1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42-4692-8D9E-499D692F25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2376224"/>
        <c:axId val="1283506864"/>
      </c:barChart>
      <c:catAx>
        <c:axId val="14923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506864"/>
        <c:crosses val="autoZero"/>
        <c:auto val="1"/>
        <c:lblAlgn val="ctr"/>
        <c:lblOffset val="100"/>
        <c:noMultiLvlLbl val="0"/>
      </c:catAx>
      <c:valAx>
        <c:axId val="12835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3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[IMDB_Movies (2).csv]GENRE!PivotTable9</c:name>
    <c:fmtId val="3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5714004134886536E-2"/>
              <c:y val="-5.04731805478216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3999211577682364E-2"/>
              <c:y val="2.80406558599009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0214102687676249"/>
              <c:y val="1.68243935159405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8.1712821501409988E-2"/>
              <c:y val="-3.36487870318811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5998817366523452E-2"/>
              <c:y val="-6.729757406376225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5142406615818458E-2"/>
              <c:y val="-3.36487870318811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5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2571203307909229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2427811164193648E-2"/>
              <c:y val="-1.96284591019306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8856804961863788E-2"/>
              <c:y val="5.608131171980186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2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4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6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7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3999211577682364E-2"/>
              <c:y val="2.80406558599009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5714004134886536E-2"/>
              <c:y val="-5.04731805478216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2571203307909229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8856804961863788E-2"/>
              <c:y val="5.608131171980186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2427811164193648E-2"/>
              <c:y val="-1.96284591019306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5142406615818458E-2"/>
              <c:y val="-3.36487870318811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5998817366523452E-2"/>
              <c:y val="-6.729757406376225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0214102687676249"/>
              <c:y val="1.68243935159405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8.1712821501409988E-2"/>
              <c:y val="-3.36487870318811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3999211577682364E-2"/>
              <c:y val="2.80406558599009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5714004134886536E-2"/>
              <c:y val="-5.04731805478216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2571203307909229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8856804961863788E-2"/>
              <c:y val="5.608131171980186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2427811164193648E-2"/>
              <c:y val="-1.96284591019306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5142406615818458E-2"/>
              <c:y val="-3.36487870318811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5998817366523452E-2"/>
              <c:y val="-6.729757406376225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0214102687676249"/>
              <c:y val="1.68243935159405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8.1712821501409988E-2"/>
              <c:y val="-3.36487870318811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GENRE!$L$2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108-4039-B797-AECB6ED121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108-4039-B797-AECB6ED121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108-4039-B797-AECB6ED121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108-4039-B797-AECB6ED121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108-4039-B797-AECB6ED1215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108-4039-B797-AECB6ED1215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108-4039-B797-AECB6ED1215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108-4039-B797-AECB6ED1215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108-4039-B797-AECB6ED1215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108-4039-B797-AECB6ED1215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6108-4039-B797-AECB6ED1215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6108-4039-B797-AECB6ED12159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6108-4039-B797-AECB6ED12159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6108-4039-B797-AECB6ED12159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6108-4039-B797-AECB6ED12159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6108-4039-B797-AECB6ED12159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6108-4039-B797-AECB6ED1215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108-4039-B797-AECB6ED1215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108-4039-B797-AECB6ED1215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108-4039-B797-AECB6ED1215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108-4039-B797-AECB6ED1215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108-4039-B797-AECB6ED1215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6108-4039-B797-AECB6ED12159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6108-4039-B797-AECB6ED12159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6108-4039-B797-AECB6ED12159}"/>
                </c:ext>
              </c:extLst>
            </c:dLbl>
            <c:dLbl>
              <c:idx val="8"/>
              <c:layout>
                <c:manualLayout>
                  <c:x val="-5.3807135832537697E-2"/>
                  <c:y val="4.68530322598564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108-4039-B797-AECB6ED12159}"/>
                </c:ext>
              </c:extLst>
            </c:dLbl>
            <c:dLbl>
              <c:idx val="9"/>
              <c:layout>
                <c:manualLayout>
                  <c:x val="-3.1126566048010777E-2"/>
                  <c:y val="-1.04966508816027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108-4039-B797-AECB6ED12159}"/>
                </c:ext>
              </c:extLst>
            </c:dLbl>
            <c:dLbl>
              <c:idx val="10"/>
              <c:layout>
                <c:manualLayout>
                  <c:x val="-8.7881277900031085E-2"/>
                  <c:y val="-4.703115814226925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108-4039-B797-AECB6ED12159}"/>
                </c:ext>
              </c:extLst>
            </c:dLbl>
            <c:dLbl>
              <c:idx val="11"/>
              <c:layout>
                <c:manualLayout>
                  <c:x val="-3.4386474579046214E-2"/>
                  <c:y val="-6.149601670161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108-4039-B797-AECB6ED12159}"/>
                </c:ext>
              </c:extLst>
            </c:dLbl>
            <c:dLbl>
              <c:idx val="12"/>
              <c:layout>
                <c:manualLayout>
                  <c:x val="1.3617741634045149E-2"/>
                  <c:y val="-4.31440514380146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108-4039-B797-AECB6ED12159}"/>
                </c:ext>
              </c:extLst>
            </c:dLbl>
            <c:dLbl>
              <c:idx val="13"/>
              <c:layout>
                <c:manualLayout>
                  <c:x val="7.1379949245690952E-2"/>
                  <c:y val="-3.60003147754678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6108-4039-B797-AECB6ED12159}"/>
                </c:ext>
              </c:extLst>
            </c:dLbl>
            <c:dLbl>
              <c:idx val="14"/>
              <c:layout>
                <c:manualLayout>
                  <c:x val="-6.5998817366523452E-2"/>
                  <c:y val="-6.72975740637622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6108-4039-B797-AECB6ED12159}"/>
                </c:ext>
              </c:extLst>
            </c:dLbl>
            <c:dLbl>
              <c:idx val="15"/>
              <c:layout>
                <c:manualLayout>
                  <c:x val="0.11194897473074422"/>
                  <c:y val="4.26915154124253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6108-4039-B797-AECB6ED12159}"/>
                </c:ext>
              </c:extLst>
            </c:dLbl>
            <c:dLbl>
              <c:idx val="16"/>
              <c:layout>
                <c:manualLayout>
                  <c:x val="9.0119679287136073E-2"/>
                  <c:y val="3.97616964546098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6108-4039-B797-AECB6ED121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GENRE!$K$3:$K$20</c:f>
              <c:strCache>
                <c:ptCount val="17"/>
                <c:pt idx="0">
                  <c:v>Action</c:v>
                </c:pt>
                <c:pt idx="1">
                  <c:v>Adventure</c:v>
                </c:pt>
                <c:pt idx="2">
                  <c:v>Animation</c:v>
                </c:pt>
                <c:pt idx="3">
                  <c:v>Biography</c:v>
                </c:pt>
                <c:pt idx="4">
                  <c:v>Comedy</c:v>
                </c:pt>
                <c:pt idx="5">
                  <c:v>Crime</c:v>
                </c:pt>
                <c:pt idx="6">
                  <c:v>Documentary</c:v>
                </c:pt>
                <c:pt idx="7">
                  <c:v>Drama</c:v>
                </c:pt>
                <c:pt idx="8">
                  <c:v>Family</c:v>
                </c:pt>
                <c:pt idx="9">
                  <c:v>Fantasy</c:v>
                </c:pt>
                <c:pt idx="10">
                  <c:v>Horror</c:v>
                </c:pt>
                <c:pt idx="11">
                  <c:v>Musical</c:v>
                </c:pt>
                <c:pt idx="12">
                  <c:v>Mystery</c:v>
                </c:pt>
                <c:pt idx="13">
                  <c:v>Romance</c:v>
                </c:pt>
                <c:pt idx="14">
                  <c:v>Sci-Fi</c:v>
                </c:pt>
                <c:pt idx="15">
                  <c:v>Thriller</c:v>
                </c:pt>
                <c:pt idx="16">
                  <c:v>Western</c:v>
                </c:pt>
              </c:strCache>
            </c:strRef>
          </c:cat>
          <c:val>
            <c:numRef>
              <c:f>GENRE!$L$3:$L$20</c:f>
              <c:numCache>
                <c:formatCode>General</c:formatCode>
                <c:ptCount val="17"/>
                <c:pt idx="0">
                  <c:v>970</c:v>
                </c:pt>
                <c:pt idx="1">
                  <c:v>378</c:v>
                </c:pt>
                <c:pt idx="2">
                  <c:v>46</c:v>
                </c:pt>
                <c:pt idx="3">
                  <c:v>208</c:v>
                </c:pt>
                <c:pt idx="4">
                  <c:v>1036</c:v>
                </c:pt>
                <c:pt idx="5">
                  <c:v>259</c:v>
                </c:pt>
                <c:pt idx="6">
                  <c:v>43</c:v>
                </c:pt>
                <c:pt idx="7">
                  <c:v>698</c:v>
                </c:pt>
                <c:pt idx="8">
                  <c:v>3</c:v>
                </c:pt>
                <c:pt idx="9">
                  <c:v>37</c:v>
                </c:pt>
                <c:pt idx="10">
                  <c:v>165</c:v>
                </c:pt>
                <c:pt idx="11">
                  <c:v>2</c:v>
                </c:pt>
                <c:pt idx="12">
                  <c:v>23</c:v>
                </c:pt>
                <c:pt idx="13">
                  <c:v>3</c:v>
                </c:pt>
                <c:pt idx="14">
                  <c:v>8</c:v>
                </c:pt>
                <c:pt idx="15">
                  <c:v>3</c:v>
                </c:pt>
                <c:pt idx="1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6108-4039-B797-AECB6ED1215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[IMDB_Movies (2).csv]ACTOR ANALYSIS!PivotTable10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ACTORS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'ACTOR ANALYSIS'!$G$2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'ACTOR ANALYSIS'!$F$3:$F$13</c:f>
              <c:strCache>
                <c:ptCount val="10"/>
                <c:pt idx="0">
                  <c:v>Albert Finney</c:v>
                </c:pt>
                <c:pt idx="1">
                  <c:v>Phaldut Sharma</c:v>
                </c:pt>
                <c:pt idx="2">
                  <c:v>Peter Capaldi</c:v>
                </c:pt>
                <c:pt idx="3">
                  <c:v>Craig Stark</c:v>
                </c:pt>
                <c:pt idx="4">
                  <c:v>BÃ©rÃ©nice Bejo</c:v>
                </c:pt>
                <c:pt idx="5">
                  <c:v>Suraj Sharma</c:v>
                </c:pt>
                <c:pt idx="6">
                  <c:v>Ellar Coltrane</c:v>
                </c:pt>
                <c:pt idx="7">
                  <c:v>Mike Howard</c:v>
                </c:pt>
                <c:pt idx="8">
                  <c:v>Lou Taylor Pucci</c:v>
                </c:pt>
                <c:pt idx="9">
                  <c:v>Joel Courtney</c:v>
                </c:pt>
              </c:strCache>
            </c:strRef>
          </c:cat>
          <c:val>
            <c:numRef>
              <c:f>'ACTOR ANALYSIS'!$G$3:$G$13</c:f>
              <c:numCache>
                <c:formatCode>General</c:formatCode>
                <c:ptCount val="10"/>
                <c:pt idx="0">
                  <c:v>750</c:v>
                </c:pt>
                <c:pt idx="1">
                  <c:v>738</c:v>
                </c:pt>
                <c:pt idx="2">
                  <c:v>654</c:v>
                </c:pt>
                <c:pt idx="3">
                  <c:v>596</c:v>
                </c:pt>
                <c:pt idx="4">
                  <c:v>576</c:v>
                </c:pt>
                <c:pt idx="5">
                  <c:v>552</c:v>
                </c:pt>
                <c:pt idx="6">
                  <c:v>548</c:v>
                </c:pt>
                <c:pt idx="7">
                  <c:v>546</c:v>
                </c:pt>
                <c:pt idx="8">
                  <c:v>543</c:v>
                </c:pt>
                <c:pt idx="9">
                  <c:v>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8-429D-9711-791792201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5736256"/>
        <c:axId val="158616544"/>
        <c:axId val="0"/>
      </c:bar3DChart>
      <c:catAx>
        <c:axId val="15573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16544"/>
        <c:crosses val="autoZero"/>
        <c:auto val="1"/>
        <c:lblAlgn val="ctr"/>
        <c:lblOffset val="100"/>
        <c:noMultiLvlLbl val="0"/>
      </c:catAx>
      <c:valAx>
        <c:axId val="15861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3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[IMDB_Movies (2).csv]DECADE ABALYSIS!PivotTable12</c:name>
    <c:fmtId val="2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'DECADE ABALYSIS'!$I$2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'DECADE ABALYSIS'!$H$3:$H$13</c:f>
              <c:strCache>
                <c:ptCount val="10"/>
                <c:pt idx="0">
                  <c:v>1920s</c:v>
                </c:pt>
                <c:pt idx="1">
                  <c:v>1930s</c:v>
                </c:pt>
                <c:pt idx="2">
                  <c:v>1940s</c:v>
                </c:pt>
                <c:pt idx="3">
                  <c:v>1950s</c:v>
                </c:pt>
                <c:pt idx="4">
                  <c:v>1960s</c:v>
                </c:pt>
                <c:pt idx="5">
                  <c:v>1970s</c:v>
                </c:pt>
                <c:pt idx="6">
                  <c:v>1980s</c:v>
                </c:pt>
                <c:pt idx="7">
                  <c:v>1990s</c:v>
                </c:pt>
                <c:pt idx="8">
                  <c:v>2000s</c:v>
                </c:pt>
                <c:pt idx="9">
                  <c:v>2010s</c:v>
                </c:pt>
              </c:strCache>
            </c:strRef>
          </c:cat>
          <c:val>
            <c:numRef>
              <c:f>'DECADE ABALYSIS'!$I$3:$I$13</c:f>
              <c:numCache>
                <c:formatCode>General</c:formatCode>
                <c:ptCount val="10"/>
                <c:pt idx="0">
                  <c:v>196422</c:v>
                </c:pt>
                <c:pt idx="1">
                  <c:v>207002</c:v>
                </c:pt>
                <c:pt idx="2">
                  <c:v>146351</c:v>
                </c:pt>
                <c:pt idx="3">
                  <c:v>742720</c:v>
                </c:pt>
                <c:pt idx="4">
                  <c:v>3121043</c:v>
                </c:pt>
                <c:pt idx="5">
                  <c:v>7117872</c:v>
                </c:pt>
                <c:pt idx="6">
                  <c:v>19463438</c:v>
                </c:pt>
                <c:pt idx="7">
                  <c:v>60725295</c:v>
                </c:pt>
                <c:pt idx="8">
                  <c:v>179469850</c:v>
                </c:pt>
                <c:pt idx="9">
                  <c:v>125794186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E9-4829-9882-3356B2D93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98903872"/>
        <c:axId val="1027318816"/>
        <c:axId val="0"/>
      </c:bar3DChart>
      <c:catAx>
        <c:axId val="149890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318816"/>
        <c:crosses val="autoZero"/>
        <c:auto val="1"/>
        <c:lblAlgn val="ctr"/>
        <c:lblOffset val="100"/>
        <c:noMultiLvlLbl val="0"/>
      </c:catAx>
      <c:valAx>
        <c:axId val="102731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9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02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44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6633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07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56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4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3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32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0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7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4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7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73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08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41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6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4101B-247B-46B7-8047-BC7BA74D5E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773780-DF96-4C1F-B2EC-646981C8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76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1414-0B31-43C6-18E7-FDD6219F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1557337"/>
            <a:ext cx="10744200" cy="3286125"/>
          </a:xfrm>
        </p:spPr>
        <p:txBody>
          <a:bodyPr>
            <a:normAutofit/>
          </a:bodyPr>
          <a:lstStyle/>
          <a:p>
            <a:pPr algn="ctr"/>
            <a:r>
              <a:rPr lang="en-IN" sz="7200" dirty="0"/>
              <a:t>IMDB </a:t>
            </a:r>
            <a:br>
              <a:rPr lang="en-IN" sz="7200" dirty="0"/>
            </a:br>
            <a:r>
              <a:rPr lang="en-IN" sz="7200" dirty="0"/>
              <a:t>Movie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3F8B3-4CD4-1542-5511-AE7002F4BD1C}"/>
              </a:ext>
            </a:extLst>
          </p:cNvPr>
          <p:cNvSpPr txBox="1"/>
          <p:nvPr/>
        </p:nvSpPr>
        <p:spPr>
          <a:xfrm>
            <a:off x="8972550" y="5715000"/>
            <a:ext cx="21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By- ANJALI RAJPUT</a:t>
            </a:r>
          </a:p>
        </p:txBody>
      </p:sp>
    </p:spTree>
    <p:extLst>
      <p:ext uri="{BB962C8B-B14F-4D97-AF65-F5344CB8AC3E}">
        <p14:creationId xmlns:p14="http://schemas.microsoft.com/office/powerpoint/2010/main" val="231308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743E-AF93-22D8-E292-A05C3D40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TOP 10 FOREIGN LANGUAGE MOVIES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BA6966-0789-C312-7EF4-23D115A6B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14900"/>
              </p:ext>
            </p:extLst>
          </p:nvPr>
        </p:nvGraphicFramePr>
        <p:xfrm>
          <a:off x="832644" y="1930400"/>
          <a:ext cx="5029200" cy="34004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4203832614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945642821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7114702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2090745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2575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imdb_score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0626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Good, the Bad and the Ugly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558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 Samurai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4487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of God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2529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Spirited Away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4400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 of Heaven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5107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Samsara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9823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Lives of Others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5045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Separation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2539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AmÃ©lie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418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Princess Mononoke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4014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Baahubali: The Beginning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7546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Boot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8882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Oldboy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0846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8.523076923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2851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4629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9E1F54-2E3A-E182-0F49-0DA359F9B567}"/>
              </a:ext>
            </a:extLst>
          </p:cNvPr>
          <p:cNvSpPr txBox="1"/>
          <p:nvPr/>
        </p:nvSpPr>
        <p:spPr>
          <a:xfrm>
            <a:off x="5488516" y="4012208"/>
            <a:ext cx="6107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THE GOOD,THE BAD AND THE UGLY </a:t>
            </a:r>
          </a:p>
          <a:p>
            <a:r>
              <a:rPr lang="en-IN" b="1" dirty="0"/>
              <a:t>is the best Foreign movies(Italian) with highest </a:t>
            </a:r>
          </a:p>
          <a:p>
            <a:r>
              <a:rPr lang="en-IN" b="1" dirty="0"/>
              <a:t>IMDB ratings. </a:t>
            </a:r>
          </a:p>
        </p:txBody>
      </p:sp>
    </p:spTree>
    <p:extLst>
      <p:ext uri="{BB962C8B-B14F-4D97-AF65-F5344CB8AC3E}">
        <p14:creationId xmlns:p14="http://schemas.microsoft.com/office/powerpoint/2010/main" val="187317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3D04369-42A0-BE2A-794E-CB36E3D8DC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918687"/>
              </p:ext>
            </p:extLst>
          </p:nvPr>
        </p:nvGraphicFramePr>
        <p:xfrm>
          <a:off x="1343025" y="1250156"/>
          <a:ext cx="7772400" cy="4357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561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8E47-8A30-F1A4-FA7A-C7D9CC32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BEST DIRECTORS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B5B7BE-4AC8-EB6F-4495-21C151177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437"/>
              </p:ext>
            </p:extLst>
          </p:nvPr>
        </p:nvGraphicFramePr>
        <p:xfrm>
          <a:off x="677333" y="1500187"/>
          <a:ext cx="4837641" cy="4257667"/>
        </p:xfrm>
        <a:graphic>
          <a:graphicData uri="http://schemas.openxmlformats.org/drawingml/2006/table">
            <a:tbl>
              <a:tblPr/>
              <a:tblGrid>
                <a:gridCol w="717672">
                  <a:extLst>
                    <a:ext uri="{9D8B030D-6E8A-4147-A177-3AD203B41FA5}">
                      <a16:colId xmlns:a16="http://schemas.microsoft.com/office/drawing/2014/main" val="877537774"/>
                    </a:ext>
                  </a:extLst>
                </a:gridCol>
                <a:gridCol w="1728283">
                  <a:extLst>
                    <a:ext uri="{9D8B030D-6E8A-4147-A177-3AD203B41FA5}">
                      <a16:colId xmlns:a16="http://schemas.microsoft.com/office/drawing/2014/main" val="1448514098"/>
                    </a:ext>
                  </a:extLst>
                </a:gridCol>
                <a:gridCol w="1674014">
                  <a:extLst>
                    <a:ext uri="{9D8B030D-6E8A-4147-A177-3AD203B41FA5}">
                      <a16:colId xmlns:a16="http://schemas.microsoft.com/office/drawing/2014/main" val="2399650796"/>
                    </a:ext>
                  </a:extLst>
                </a:gridCol>
                <a:gridCol w="717672">
                  <a:extLst>
                    <a:ext uri="{9D8B030D-6E8A-4147-A177-3AD203B41FA5}">
                      <a16:colId xmlns:a16="http://schemas.microsoft.com/office/drawing/2014/main" val="2290467174"/>
                    </a:ext>
                  </a:extLst>
                </a:gridCol>
              </a:tblGrid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496309"/>
                  </a:ext>
                </a:extLst>
              </a:tr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imdb_score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986659"/>
                  </a:ext>
                </a:extLst>
              </a:tr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Alfred Hitchcock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452974"/>
                  </a:ext>
                </a:extLst>
              </a:tr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</a:t>
                      </a:r>
                    </a:p>
                  </a:txBody>
                  <a:tcPr marL="11430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994496"/>
                  </a:ext>
                </a:extLst>
              </a:tr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Asghar Farhadi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168602"/>
                  </a:ext>
                </a:extLst>
              </a:tr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 Chaplin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594795"/>
                  </a:ext>
                </a:extLst>
              </a:tr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Christopher Nolan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817233"/>
                  </a:ext>
                </a:extLst>
              </a:tr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Damien Chazelle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583045"/>
                  </a:ext>
                </a:extLst>
              </a:tr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Majid Majidi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837673"/>
                  </a:ext>
                </a:extLst>
              </a:tr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Marius A. Markevicius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87423"/>
                  </a:ext>
                </a:extLst>
              </a:tr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Richard Marquand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465925"/>
                  </a:ext>
                </a:extLst>
              </a:tr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Ron Fricke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727804"/>
                  </a:ext>
                </a:extLst>
              </a:tr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S.S. Rajamouli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680634"/>
                  </a:ext>
                </a:extLst>
              </a:tr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Sergio Leone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8.433333333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217407"/>
                  </a:ext>
                </a:extLst>
              </a:tr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Tony Kaye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838739"/>
                  </a:ext>
                </a:extLst>
              </a:tr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8.452380952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96330"/>
                  </a:ext>
                </a:extLst>
              </a:tr>
              <a:tr h="250451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279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2A35A2-040E-1F8A-BB47-9494F488B81C}"/>
              </a:ext>
            </a:extLst>
          </p:cNvPr>
          <p:cNvSpPr txBox="1"/>
          <p:nvPr/>
        </p:nvSpPr>
        <p:spPr>
          <a:xfrm>
            <a:off x="5352742" y="3429000"/>
            <a:ext cx="4830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AKIRA KUROSAWA is the Best Director with </a:t>
            </a:r>
          </a:p>
          <a:p>
            <a:r>
              <a:rPr lang="en-IN" b="1" dirty="0"/>
              <a:t>the Average IMDB rating of 8.7</a:t>
            </a:r>
          </a:p>
        </p:txBody>
      </p:sp>
    </p:spTree>
    <p:extLst>
      <p:ext uri="{BB962C8B-B14F-4D97-AF65-F5344CB8AC3E}">
        <p14:creationId xmlns:p14="http://schemas.microsoft.com/office/powerpoint/2010/main" val="151903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80E6CB-E93C-B71C-082A-E706B20883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542126"/>
              </p:ext>
            </p:extLst>
          </p:nvPr>
        </p:nvGraphicFramePr>
        <p:xfrm>
          <a:off x="414337" y="1328737"/>
          <a:ext cx="9458325" cy="358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12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5A9A-BF18-13B6-C662-DE2A86D4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TOP GENRE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8080A2-9AF3-8946-1523-F3F908102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61198"/>
              </p:ext>
            </p:extLst>
          </p:nvPr>
        </p:nvGraphicFramePr>
        <p:xfrm>
          <a:off x="1400175" y="1285874"/>
          <a:ext cx="4286251" cy="4962531"/>
        </p:xfrm>
        <a:graphic>
          <a:graphicData uri="http://schemas.openxmlformats.org/drawingml/2006/table">
            <a:tbl>
              <a:tblPr/>
              <a:tblGrid>
                <a:gridCol w="859638">
                  <a:extLst>
                    <a:ext uri="{9D8B030D-6E8A-4147-A177-3AD203B41FA5}">
                      <a16:colId xmlns:a16="http://schemas.microsoft.com/office/drawing/2014/main" val="2822156972"/>
                    </a:ext>
                  </a:extLst>
                </a:gridCol>
                <a:gridCol w="1182002">
                  <a:extLst>
                    <a:ext uri="{9D8B030D-6E8A-4147-A177-3AD203B41FA5}">
                      <a16:colId xmlns:a16="http://schemas.microsoft.com/office/drawing/2014/main" val="1302395644"/>
                    </a:ext>
                  </a:extLst>
                </a:gridCol>
                <a:gridCol w="1384973">
                  <a:extLst>
                    <a:ext uri="{9D8B030D-6E8A-4147-A177-3AD203B41FA5}">
                      <a16:colId xmlns:a16="http://schemas.microsoft.com/office/drawing/2014/main" val="604189919"/>
                    </a:ext>
                  </a:extLst>
                </a:gridCol>
                <a:gridCol w="859638">
                  <a:extLst>
                    <a:ext uri="{9D8B030D-6E8A-4147-A177-3AD203B41FA5}">
                      <a16:colId xmlns:a16="http://schemas.microsoft.com/office/drawing/2014/main" val="1019762103"/>
                    </a:ext>
                  </a:extLst>
                </a:gridCol>
              </a:tblGrid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6085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genres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5855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92402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Adventure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41446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9282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Biography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986396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763017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19561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207270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95419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72567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Fantasy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91855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695086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0734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Mystery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564367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369408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Sci-Fi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74338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Thriller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090931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Western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337793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732224"/>
                  </a:ext>
                </a:extLst>
              </a:tr>
              <a:tr h="23631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5246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C2FF09-EFD9-53B2-156B-33B29E9AFB5D}"/>
              </a:ext>
            </a:extLst>
          </p:cNvPr>
          <p:cNvSpPr txBox="1"/>
          <p:nvPr/>
        </p:nvSpPr>
        <p:spPr>
          <a:xfrm>
            <a:off x="4975668" y="3767139"/>
            <a:ext cx="5949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DRAMA, COMEDY, AND THRILLER WERE TOP </a:t>
            </a:r>
          </a:p>
          <a:p>
            <a:r>
              <a:rPr lang="en-IN" sz="2000" b="1" dirty="0"/>
              <a:t>THREE GENRE BASED ON TGE MOVIES RELEASED </a:t>
            </a:r>
          </a:p>
          <a:p>
            <a:r>
              <a:rPr lang="en-IN" sz="2000" b="1" dirty="0"/>
              <a:t>BY BEST DIRECTORS.</a:t>
            </a:r>
          </a:p>
        </p:txBody>
      </p:sp>
    </p:spTree>
    <p:extLst>
      <p:ext uri="{BB962C8B-B14F-4D97-AF65-F5344CB8AC3E}">
        <p14:creationId xmlns:p14="http://schemas.microsoft.com/office/powerpoint/2010/main" val="194953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311EC51-8484-92E7-8F15-61ED0CCD33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104266"/>
              </p:ext>
            </p:extLst>
          </p:nvPr>
        </p:nvGraphicFramePr>
        <p:xfrm>
          <a:off x="703777" y="844345"/>
          <a:ext cx="9064058" cy="540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3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21AC-BC82-235C-0568-F363CC53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ACTOR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DE6CCF-A839-D49D-52F7-CE2BB1AC9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262104"/>
              </p:ext>
            </p:extLst>
          </p:nvPr>
        </p:nvGraphicFramePr>
        <p:xfrm>
          <a:off x="339212" y="1366684"/>
          <a:ext cx="6120580" cy="4881716"/>
        </p:xfrm>
        <a:graphic>
          <a:graphicData uri="http://schemas.openxmlformats.org/drawingml/2006/table">
            <a:tbl>
              <a:tblPr/>
              <a:tblGrid>
                <a:gridCol w="844757">
                  <a:extLst>
                    <a:ext uri="{9D8B030D-6E8A-4147-A177-3AD203B41FA5}">
                      <a16:colId xmlns:a16="http://schemas.microsoft.com/office/drawing/2014/main" val="3699918602"/>
                    </a:ext>
                  </a:extLst>
                </a:gridCol>
                <a:gridCol w="1486148">
                  <a:extLst>
                    <a:ext uri="{9D8B030D-6E8A-4147-A177-3AD203B41FA5}">
                      <a16:colId xmlns:a16="http://schemas.microsoft.com/office/drawing/2014/main" val="3084271027"/>
                    </a:ext>
                  </a:extLst>
                </a:gridCol>
                <a:gridCol w="2944918">
                  <a:extLst>
                    <a:ext uri="{9D8B030D-6E8A-4147-A177-3AD203B41FA5}">
                      <a16:colId xmlns:a16="http://schemas.microsoft.com/office/drawing/2014/main" val="3257112123"/>
                    </a:ext>
                  </a:extLst>
                </a:gridCol>
                <a:gridCol w="844757">
                  <a:extLst>
                    <a:ext uri="{9D8B030D-6E8A-4147-A177-3AD203B41FA5}">
                      <a16:colId xmlns:a16="http://schemas.microsoft.com/office/drawing/2014/main" val="1297239696"/>
                    </a:ext>
                  </a:extLst>
                </a:gridCol>
              </a:tblGrid>
              <a:tr h="348694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257339"/>
                  </a:ext>
                </a:extLst>
              </a:tr>
              <a:tr h="348694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num_critic_for_reviews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613350"/>
                  </a:ext>
                </a:extLst>
              </a:tr>
              <a:tr h="348694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 Finney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521000"/>
                  </a:ext>
                </a:extLst>
              </a:tr>
              <a:tr h="348694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Phaldut Sharma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072592"/>
                  </a:ext>
                </a:extLst>
              </a:tr>
              <a:tr h="348694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 Capaldi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131045"/>
                  </a:ext>
                </a:extLst>
              </a:tr>
              <a:tr h="348694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Craig Stark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522865"/>
                  </a:ext>
                </a:extLst>
              </a:tr>
              <a:tr h="348694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BÃ©rÃ©nice Bejo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082545"/>
                  </a:ext>
                </a:extLst>
              </a:tr>
              <a:tr h="348694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Suraj Sharma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74088"/>
                  </a:ext>
                </a:extLst>
              </a:tr>
              <a:tr h="348694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Ellar Coltrane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4260"/>
                  </a:ext>
                </a:extLst>
              </a:tr>
              <a:tr h="348694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 Howard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859598"/>
                  </a:ext>
                </a:extLst>
              </a:tr>
              <a:tr h="348694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 Taylor Pucci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03579"/>
                  </a:ext>
                </a:extLst>
              </a:tr>
              <a:tr h="348694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Joel Courtney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941977"/>
                  </a:ext>
                </a:extLst>
              </a:tr>
              <a:tr h="348694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617.4545455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431418"/>
                  </a:ext>
                </a:extLst>
              </a:tr>
              <a:tr h="348694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2051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8B466B-3419-2053-B7B5-C9FE6875C317}"/>
              </a:ext>
            </a:extLst>
          </p:cNvPr>
          <p:cNvSpPr txBox="1"/>
          <p:nvPr/>
        </p:nvSpPr>
        <p:spPr>
          <a:xfrm>
            <a:off x="6286500" y="3114674"/>
            <a:ext cx="324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MERYL STREEP –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LEONARD DICAPRIO – 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BRAD PITT - 17</a:t>
            </a:r>
          </a:p>
        </p:txBody>
      </p:sp>
    </p:spTree>
    <p:extLst>
      <p:ext uri="{BB962C8B-B14F-4D97-AF65-F5344CB8AC3E}">
        <p14:creationId xmlns:p14="http://schemas.microsoft.com/office/powerpoint/2010/main" val="108853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5A775C-4BB5-4B4D-E7F9-2F1764137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453139"/>
              </p:ext>
            </p:extLst>
          </p:nvPr>
        </p:nvGraphicFramePr>
        <p:xfrm>
          <a:off x="1728787" y="1214437"/>
          <a:ext cx="7800975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8530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E73E-1D0F-CF15-C73C-9BCA5087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DECADE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36C54A-5AEE-5A0C-BDD9-778DB2FD1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11726"/>
              </p:ext>
            </p:extLst>
          </p:nvPr>
        </p:nvGraphicFramePr>
        <p:xfrm>
          <a:off x="0" y="1528763"/>
          <a:ext cx="6230144" cy="4400550"/>
        </p:xfrm>
        <a:graphic>
          <a:graphicData uri="http://schemas.openxmlformats.org/drawingml/2006/table">
            <a:tbl>
              <a:tblPr/>
              <a:tblGrid>
                <a:gridCol w="1017796">
                  <a:extLst>
                    <a:ext uri="{9D8B030D-6E8A-4147-A177-3AD203B41FA5}">
                      <a16:colId xmlns:a16="http://schemas.microsoft.com/office/drawing/2014/main" val="2096839657"/>
                    </a:ext>
                  </a:extLst>
                </a:gridCol>
                <a:gridCol w="822461">
                  <a:extLst>
                    <a:ext uri="{9D8B030D-6E8A-4147-A177-3AD203B41FA5}">
                      <a16:colId xmlns:a16="http://schemas.microsoft.com/office/drawing/2014/main" val="4074305294"/>
                    </a:ext>
                  </a:extLst>
                </a:gridCol>
                <a:gridCol w="740215">
                  <a:extLst>
                    <a:ext uri="{9D8B030D-6E8A-4147-A177-3AD203B41FA5}">
                      <a16:colId xmlns:a16="http://schemas.microsoft.com/office/drawing/2014/main" val="1977651013"/>
                    </a:ext>
                  </a:extLst>
                </a:gridCol>
                <a:gridCol w="1017796">
                  <a:extLst>
                    <a:ext uri="{9D8B030D-6E8A-4147-A177-3AD203B41FA5}">
                      <a16:colId xmlns:a16="http://schemas.microsoft.com/office/drawing/2014/main" val="2652739679"/>
                    </a:ext>
                  </a:extLst>
                </a:gridCol>
                <a:gridCol w="1891661">
                  <a:extLst>
                    <a:ext uri="{9D8B030D-6E8A-4147-A177-3AD203B41FA5}">
                      <a16:colId xmlns:a16="http://schemas.microsoft.com/office/drawing/2014/main" val="2805949979"/>
                    </a:ext>
                  </a:extLst>
                </a:gridCol>
                <a:gridCol w="740215">
                  <a:extLst>
                    <a:ext uri="{9D8B030D-6E8A-4147-A177-3AD203B41FA5}">
                      <a16:colId xmlns:a16="http://schemas.microsoft.com/office/drawing/2014/main" val="905992516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0401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helper-year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num_voted_users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9198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87811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1238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146351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545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742720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41916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3121043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40946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7117872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31772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19463438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42425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60725295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944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179469850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15177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125794186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15316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396984179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0209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1881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28C887-812E-BCF6-7074-30FB2CF6E00C}"/>
              </a:ext>
            </a:extLst>
          </p:cNvPr>
          <p:cNvSpPr txBox="1"/>
          <p:nvPr/>
        </p:nvSpPr>
        <p:spPr>
          <a:xfrm>
            <a:off x="6096000" y="4070244"/>
            <a:ext cx="5620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HELPER-YEAR COUMN WAS CREATED AND </a:t>
            </a:r>
          </a:p>
          <a:p>
            <a:r>
              <a:rPr lang="en-IN" sz="2000" b="1" dirty="0"/>
              <a:t>VLOOL-UP FUNCTION WAS USED TO EXTRACT </a:t>
            </a:r>
          </a:p>
          <a:p>
            <a:r>
              <a:rPr lang="en-IN" sz="2000" b="1" dirty="0"/>
              <a:t>THE YEAR RANGE.</a:t>
            </a:r>
          </a:p>
        </p:txBody>
      </p:sp>
    </p:spTree>
    <p:extLst>
      <p:ext uri="{BB962C8B-B14F-4D97-AF65-F5344CB8AC3E}">
        <p14:creationId xmlns:p14="http://schemas.microsoft.com/office/powerpoint/2010/main" val="371115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1A1234C-E912-03C4-5257-4809AB64C5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926903"/>
              </p:ext>
            </p:extLst>
          </p:nvPr>
        </p:nvGraphicFramePr>
        <p:xfrm>
          <a:off x="722670" y="1489586"/>
          <a:ext cx="8701549" cy="418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77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269F-23BD-037D-8E58-1473C4D9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445" y="688422"/>
            <a:ext cx="9755187" cy="778044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3395D-8D72-E0D3-F588-26E79E830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004" y="2009479"/>
            <a:ext cx="9270946" cy="2839041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project the Datasets was provided and we were required to frame the problem.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was expected to define my own problems and expected to shed light on it.</a:t>
            </a:r>
            <a:endParaRPr lang="en-IN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going to analyse the data by EDA(Exploratory Data Analysis) which is used to summarize ,visualize and understand the characteristics of the given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algn="l"/>
            <a:r>
              <a:rPr lang="en-IN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The Root Cause Analysis approach or 5 Why’s Analysis approach developed b SAKICHI TOYODA, founder of Toyota was used to create the report which convey the data story.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384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905E-7719-1779-1516-880EB4D5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59912-7964-DC08-D3FB-3E825BB4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77" y="1504950"/>
            <a:ext cx="82010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2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6CB8-4947-1321-249E-B8FC0375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A4A39-0812-2509-4120-A0EAE6EAD26F}"/>
              </a:ext>
            </a:extLst>
          </p:cNvPr>
          <p:cNvSpPr txBox="1"/>
          <p:nvPr/>
        </p:nvSpPr>
        <p:spPr>
          <a:xfrm>
            <a:off x="842962" y="1800225"/>
            <a:ext cx="28717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Profitable Movies</a:t>
            </a:r>
          </a:p>
          <a:p>
            <a:pPr algn="ctr"/>
            <a:r>
              <a:rPr lang="en-IN" dirty="0"/>
              <a:t>Avatar was the most Profitable movie.</a:t>
            </a:r>
          </a:p>
          <a:p>
            <a:pPr algn="ctr"/>
            <a:r>
              <a:rPr lang="en-IN" dirty="0"/>
              <a:t>$52,35,05,847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E5B73-8B60-7DAF-B30D-2EE37DD76518}"/>
              </a:ext>
            </a:extLst>
          </p:cNvPr>
          <p:cNvSpPr txBox="1"/>
          <p:nvPr/>
        </p:nvSpPr>
        <p:spPr>
          <a:xfrm>
            <a:off x="6324600" y="1650373"/>
            <a:ext cx="364807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Top 250 English </a:t>
            </a:r>
          </a:p>
          <a:p>
            <a:pPr algn="ctr"/>
            <a:r>
              <a:rPr lang="en-IN" sz="2400" b="1" dirty="0"/>
              <a:t>Movies</a:t>
            </a:r>
          </a:p>
          <a:p>
            <a:pPr algn="ctr"/>
            <a:r>
              <a:rPr lang="en-IN" dirty="0"/>
              <a:t>Shawshank Redemption in English with average rating of 9.2 and The Good ,The Bad and The Ugly in Italian with average voting of 8.9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42CA7-3AF6-0650-59EB-B375AD5E6A92}"/>
              </a:ext>
            </a:extLst>
          </p:cNvPr>
          <p:cNvSpPr txBox="1"/>
          <p:nvPr/>
        </p:nvSpPr>
        <p:spPr>
          <a:xfrm>
            <a:off x="3454002" y="3358533"/>
            <a:ext cx="26800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Best Director</a:t>
            </a:r>
          </a:p>
          <a:p>
            <a:pPr algn="ctr"/>
            <a:r>
              <a:rPr lang="en-IN" dirty="0"/>
              <a:t>Akira Kurosawa with average rating of 8.7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46275-2DD6-D89F-B7FB-F88F57A128CD}"/>
              </a:ext>
            </a:extLst>
          </p:cNvPr>
          <p:cNvSpPr txBox="1"/>
          <p:nvPr/>
        </p:nvSpPr>
        <p:spPr>
          <a:xfrm>
            <a:off x="991196" y="4642812"/>
            <a:ext cx="2723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Genre</a:t>
            </a:r>
          </a:p>
          <a:p>
            <a:pPr algn="ctr"/>
            <a:r>
              <a:rPr lang="en-IN" dirty="0"/>
              <a:t>Based on the best directors the top 3 genre were DRAMA, COMEDY and THRILLER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A42A9-3024-187D-3913-AB97DF55D47B}"/>
              </a:ext>
            </a:extLst>
          </p:cNvPr>
          <p:cNvSpPr txBox="1"/>
          <p:nvPr/>
        </p:nvSpPr>
        <p:spPr>
          <a:xfrm>
            <a:off x="6550448" y="4642812"/>
            <a:ext cx="2723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Actor</a:t>
            </a:r>
          </a:p>
          <a:p>
            <a:pPr algn="ctr"/>
            <a:r>
              <a:rPr lang="en-IN" dirty="0"/>
              <a:t>Critics </a:t>
            </a:r>
            <a:r>
              <a:rPr lang="en-IN" dirty="0" err="1"/>
              <a:t>favorite</a:t>
            </a:r>
            <a:r>
              <a:rPr lang="en-IN" dirty="0"/>
              <a:t> is Albert Finney (750)audience </a:t>
            </a:r>
            <a:r>
              <a:rPr lang="en-IN" dirty="0" err="1"/>
              <a:t>favorite</a:t>
            </a:r>
            <a:r>
              <a:rPr lang="en-IN" dirty="0"/>
              <a:t> is health Donahue (3400 votes)</a:t>
            </a:r>
          </a:p>
        </p:txBody>
      </p:sp>
    </p:spTree>
    <p:extLst>
      <p:ext uri="{BB962C8B-B14F-4D97-AF65-F5344CB8AC3E}">
        <p14:creationId xmlns:p14="http://schemas.microsoft.com/office/powerpoint/2010/main" val="176734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404B-BFB6-42B6-EF87-352D3500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6" y="2277035"/>
            <a:ext cx="10396882" cy="2023503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Thank you</a:t>
            </a:r>
            <a:br>
              <a:rPr lang="en-IN" dirty="0"/>
            </a:br>
            <a:r>
              <a:rPr lang="en-IN" sz="1400" dirty="0"/>
              <a:t>anjalirajput2005@gmail.com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32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CA8C-3D31-CE5C-40DD-12456326C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59" y="663929"/>
            <a:ext cx="9755187" cy="907673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Approach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E0EDC-DE6E-B32C-A0DB-539D32184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558" y="2052464"/>
            <a:ext cx="9755187" cy="237580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towards the project means Overall strategy that outlines how the project will be executed or done to achieve its Objectives.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project first we need to import the dataset that provided and load that into Excel.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loading the data use specific functions and formulae in excel in order to achieve the clean dataset to drive required insights.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Using 5 why’s approach for the deep understanding of the data and root cause problems.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Analysing the data for the various problem statements.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Using statistical and visualization tools to shed lights on results.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7314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D47-F4D6-6CD8-B7B0-6D71D109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1057275"/>
            <a:ext cx="10396882" cy="114300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Tech-stack Used</a:t>
            </a:r>
            <a:r>
              <a:rPr lang="en-IN" dirty="0"/>
              <a:t>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84AD5-65C4-470E-E83A-303280330620}"/>
              </a:ext>
            </a:extLst>
          </p:cNvPr>
          <p:cNvSpPr txBox="1"/>
          <p:nvPr/>
        </p:nvSpPr>
        <p:spPr>
          <a:xfrm>
            <a:off x="942976" y="2428875"/>
            <a:ext cx="661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Ms excel  </a:t>
            </a:r>
            <a:r>
              <a:rPr lang="en-IN" sz="1800" dirty="0"/>
              <a:t>( for analysis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MS Power-point</a:t>
            </a:r>
            <a:r>
              <a:rPr lang="en-IN" sz="1800" dirty="0"/>
              <a:t>( for making ppt of project )</a:t>
            </a:r>
            <a:endParaRPr lang="en-IN" dirty="0"/>
          </a:p>
        </p:txBody>
      </p:sp>
      <p:pic>
        <p:nvPicPr>
          <p:cNvPr id="1026" name="Picture 2" descr="Excel Logo PNG Transparent Images">
            <a:extLst>
              <a:ext uri="{FF2B5EF4-FFF2-40B4-BE49-F238E27FC236}">
                <a16:creationId xmlns:a16="http://schemas.microsoft.com/office/drawing/2014/main" id="{26711CED-ECBB-8F31-AEFF-18881814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4" y="3580805"/>
            <a:ext cx="2946402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PowerPoint Logo PNG vector in SVG, PDF, AI, CDR format">
            <a:extLst>
              <a:ext uri="{FF2B5EF4-FFF2-40B4-BE49-F238E27FC236}">
                <a16:creationId xmlns:a16="http://schemas.microsoft.com/office/drawing/2014/main" id="{845B581B-3A22-3322-31BF-A2EBD638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541627"/>
            <a:ext cx="1681162" cy="12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48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6C78-7EE2-0CBF-9F1D-0CF86E23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524156"/>
            <a:ext cx="10396882" cy="990320"/>
          </a:xfrm>
        </p:spPr>
        <p:txBody>
          <a:bodyPr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Cleaning data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D176B-3FBA-C86C-AB2E-62F7E4A6E461}"/>
              </a:ext>
            </a:extLst>
          </p:cNvPr>
          <p:cNvSpPr txBox="1"/>
          <p:nvPr/>
        </p:nvSpPr>
        <p:spPr>
          <a:xfrm>
            <a:off x="857250" y="1800225"/>
            <a:ext cx="45862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 Cleaning 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number of ROWS- 5044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number of COLUMNS- 28</a:t>
            </a:r>
          </a:p>
          <a:p>
            <a:endParaRPr lang="en-IN" dirty="0"/>
          </a:p>
          <a:p>
            <a:r>
              <a:rPr lang="en-IN" dirty="0"/>
              <a:t>After Cleaning 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number of ROWS- 3724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number of COLUMNS- 13</a:t>
            </a:r>
          </a:p>
          <a:p>
            <a:endParaRPr lang="en-IN" dirty="0"/>
          </a:p>
          <a:p>
            <a:r>
              <a:rPr lang="en-IN" dirty="0"/>
              <a:t>In the process of cleaning, 45 duplicates were removed and 3724 rows were obtained after removing the rows having blank cell and the unnecessary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F0F04-FBE0-B254-FEEB-1E87F4A1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537" y="1981200"/>
            <a:ext cx="4038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2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DC2D9-F3C3-A1A0-842D-C4A8875A8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db Logo Png">
            <a:extLst>
              <a:ext uri="{FF2B5EF4-FFF2-40B4-BE49-F238E27FC236}">
                <a16:creationId xmlns:a16="http://schemas.microsoft.com/office/drawing/2014/main" id="{EC66F315-0999-8C3F-7CBC-DCC476C91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9" y="1869342"/>
            <a:ext cx="2443162" cy="24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02B33-CEA5-2845-B398-E7862933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6" y="2203904"/>
            <a:ext cx="4552950" cy="1428750"/>
          </a:xfrm>
          <a:noFill/>
        </p:spPr>
        <p:txBody>
          <a:bodyPr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Insights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80379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46F62-E614-F5BF-2419-46C9975B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52A7-6EB4-AA71-F5E4-4FC34E43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7" y="652741"/>
            <a:ext cx="10396882" cy="1151965"/>
          </a:xfrm>
        </p:spPr>
        <p:txBody>
          <a:bodyPr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MOST PROFITABLE MOVIES</a:t>
            </a:r>
            <a:endParaRPr lang="en-IN" sz="4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70F341-28D8-C7CD-236A-D8B94A907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63524"/>
              </p:ext>
            </p:extLst>
          </p:nvPr>
        </p:nvGraphicFramePr>
        <p:xfrm>
          <a:off x="280639" y="1804706"/>
          <a:ext cx="5577234" cy="3881434"/>
        </p:xfrm>
        <a:graphic>
          <a:graphicData uri="http://schemas.openxmlformats.org/drawingml/2006/table">
            <a:tbl>
              <a:tblPr/>
              <a:tblGrid>
                <a:gridCol w="845036">
                  <a:extLst>
                    <a:ext uri="{9D8B030D-6E8A-4147-A177-3AD203B41FA5}">
                      <a16:colId xmlns:a16="http://schemas.microsoft.com/office/drawing/2014/main" val="2182466742"/>
                    </a:ext>
                  </a:extLst>
                </a:gridCol>
                <a:gridCol w="988041">
                  <a:extLst>
                    <a:ext uri="{9D8B030D-6E8A-4147-A177-3AD203B41FA5}">
                      <a16:colId xmlns:a16="http://schemas.microsoft.com/office/drawing/2014/main" val="1644938697"/>
                    </a:ext>
                  </a:extLst>
                </a:gridCol>
                <a:gridCol w="1053046">
                  <a:extLst>
                    <a:ext uri="{9D8B030D-6E8A-4147-A177-3AD203B41FA5}">
                      <a16:colId xmlns:a16="http://schemas.microsoft.com/office/drawing/2014/main" val="1655964325"/>
                    </a:ext>
                  </a:extLst>
                </a:gridCol>
                <a:gridCol w="897037">
                  <a:extLst>
                    <a:ext uri="{9D8B030D-6E8A-4147-A177-3AD203B41FA5}">
                      <a16:colId xmlns:a16="http://schemas.microsoft.com/office/drawing/2014/main" val="4159334878"/>
                    </a:ext>
                  </a:extLst>
                </a:gridCol>
                <a:gridCol w="897037">
                  <a:extLst>
                    <a:ext uri="{9D8B030D-6E8A-4147-A177-3AD203B41FA5}">
                      <a16:colId xmlns:a16="http://schemas.microsoft.com/office/drawing/2014/main" val="2247872033"/>
                    </a:ext>
                  </a:extLst>
                </a:gridCol>
                <a:gridCol w="897037">
                  <a:extLst>
                    <a:ext uri="{9D8B030D-6E8A-4147-A177-3AD203B41FA5}">
                      <a16:colId xmlns:a16="http://schemas.microsoft.com/office/drawing/2014/main" val="1205742695"/>
                    </a:ext>
                  </a:extLst>
                </a:gridCol>
              </a:tblGrid>
              <a:tr h="17152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001936"/>
                  </a:ext>
                </a:extLst>
              </a:tr>
              <a:tr h="470477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10 MOVIES IN PROFIT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budget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gross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PROFIT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625322"/>
                  </a:ext>
                </a:extLst>
              </a:tr>
              <a:tr h="17152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Avatar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237000000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760505847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523505847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338750"/>
                  </a:ext>
                </a:extLst>
              </a:tr>
              <a:tr h="313651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E.T. the Extra-Terrestrial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434949459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424449459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914959"/>
                  </a:ext>
                </a:extLst>
              </a:tr>
              <a:tr h="17152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Jurassic World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652177271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502177271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00560"/>
                  </a:ext>
                </a:extLst>
              </a:tr>
              <a:tr h="62730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Wars: Episode I - The Phantom Menace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115000000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474544677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359544677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084892"/>
                  </a:ext>
                </a:extLst>
              </a:tr>
              <a:tr h="470477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Wars: Episode IV - A New Hope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460935665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449935665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681383"/>
                  </a:ext>
                </a:extLst>
              </a:tr>
              <a:tr h="17152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Avengers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440000000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1246559094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806559094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02975"/>
                  </a:ext>
                </a:extLst>
              </a:tr>
              <a:tr h="313651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Dark Knight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185000000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533316061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348316061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959280"/>
                  </a:ext>
                </a:extLst>
              </a:tr>
              <a:tr h="313651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Jungle Book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350000000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725290282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375290282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031167"/>
                  </a:ext>
                </a:extLst>
              </a:tr>
              <a:tr h="17152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Lion King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422783777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377783777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381164"/>
                  </a:ext>
                </a:extLst>
              </a:tr>
              <a:tr h="17152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Titanic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658672302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458672302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738500"/>
                  </a:ext>
                </a:extLst>
              </a:tr>
              <a:tr h="17152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1743500000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6369734435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4626234435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128404"/>
                  </a:ext>
                </a:extLst>
              </a:tr>
              <a:tr h="17152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2902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B36AA0-DDCD-661D-0803-4BC0694B773E}"/>
              </a:ext>
            </a:extLst>
          </p:cNvPr>
          <p:cNvSpPr txBox="1"/>
          <p:nvPr/>
        </p:nvSpPr>
        <p:spPr>
          <a:xfrm>
            <a:off x="6120729" y="3752417"/>
            <a:ext cx="4737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BASED ON THE ANALYSIS OF </a:t>
            </a:r>
          </a:p>
          <a:p>
            <a:r>
              <a:rPr lang="en-IN" b="1" dirty="0"/>
              <a:t>GROSS V/S BUDGET,</a:t>
            </a:r>
          </a:p>
          <a:p>
            <a:r>
              <a:rPr lang="en-IN" b="1" dirty="0"/>
              <a:t>AVTAR WAS THE MOST PROFITABLE MOVIE.</a:t>
            </a:r>
          </a:p>
        </p:txBody>
      </p:sp>
    </p:spTree>
    <p:extLst>
      <p:ext uri="{BB962C8B-B14F-4D97-AF65-F5344CB8AC3E}">
        <p14:creationId xmlns:p14="http://schemas.microsoft.com/office/powerpoint/2010/main" val="26423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0537899-B301-BFF3-3972-1F3447F48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413065"/>
              </p:ext>
            </p:extLst>
          </p:nvPr>
        </p:nvGraphicFramePr>
        <p:xfrm>
          <a:off x="324464" y="1519084"/>
          <a:ext cx="10294374" cy="3967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383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A72B-1D67-2DC6-EAA4-DBE4C65C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TOP 250 ENGLISH MOVIES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CB68BCE-D686-A4C1-B33A-923BC2E73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840493"/>
              </p:ext>
            </p:extLst>
          </p:nvPr>
        </p:nvGraphicFramePr>
        <p:xfrm>
          <a:off x="498532" y="1771650"/>
          <a:ext cx="9274119" cy="460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B84562-B22A-DC2E-2ADA-EE7B6A98BDFD}"/>
              </a:ext>
            </a:extLst>
          </p:cNvPr>
          <p:cNvSpPr txBox="1"/>
          <p:nvPr/>
        </p:nvSpPr>
        <p:spPr>
          <a:xfrm>
            <a:off x="677334" y="1402318"/>
            <a:ext cx="936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The Shawshank Redemption is the best English movie with average IMDB score of 9.3</a:t>
            </a:r>
          </a:p>
        </p:txBody>
      </p:sp>
    </p:spTree>
    <p:extLst>
      <p:ext uri="{BB962C8B-B14F-4D97-AF65-F5344CB8AC3E}">
        <p14:creationId xmlns:p14="http://schemas.microsoft.com/office/powerpoint/2010/main" val="40081567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7456</TotalTime>
  <Words>882</Words>
  <Application>Microsoft Office PowerPoint</Application>
  <PresentationFormat>Widescreen</PresentationFormat>
  <Paragraphs>310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IMDB  Movie Analysis</vt:lpstr>
      <vt:lpstr>Project Description</vt:lpstr>
      <vt:lpstr>Approach </vt:lpstr>
      <vt:lpstr>Tech-stack Used:   </vt:lpstr>
      <vt:lpstr>Cleaning data </vt:lpstr>
      <vt:lpstr>Insights</vt:lpstr>
      <vt:lpstr>MOST PROFITABLE MOVIES</vt:lpstr>
      <vt:lpstr>PowerPoint Presentation</vt:lpstr>
      <vt:lpstr>TOP 250 ENGLISH MOVIES</vt:lpstr>
      <vt:lpstr>TOP 10 FOREIGN LANGUAGE MOVIES</vt:lpstr>
      <vt:lpstr>PowerPoint Presentation</vt:lpstr>
      <vt:lpstr>BEST DIRECTORS</vt:lpstr>
      <vt:lpstr>PowerPoint Presentation</vt:lpstr>
      <vt:lpstr>TOP GENRE</vt:lpstr>
      <vt:lpstr>PowerPoint Presentation</vt:lpstr>
      <vt:lpstr>ACTOR ANALYSIS</vt:lpstr>
      <vt:lpstr>PowerPoint Presentation</vt:lpstr>
      <vt:lpstr>DECADE ANALYSIS</vt:lpstr>
      <vt:lpstr>PowerPoint Presentation</vt:lpstr>
      <vt:lpstr>DASHBOARD</vt:lpstr>
      <vt:lpstr>RESULT</vt:lpstr>
      <vt:lpstr>Thank you anjalirajput2005@gmail.com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rajput</dc:creator>
  <cp:lastModifiedBy>anjali rajput</cp:lastModifiedBy>
  <cp:revision>5</cp:revision>
  <dcterms:created xsi:type="dcterms:W3CDTF">2024-11-01T04:53:55Z</dcterms:created>
  <dcterms:modified xsi:type="dcterms:W3CDTF">2025-04-30T11:15:41Z</dcterms:modified>
</cp:coreProperties>
</file>