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1" r:id="rId3"/>
    <p:sldId id="273" r:id="rId4"/>
    <p:sldId id="272" r:id="rId5"/>
    <p:sldId id="281" r:id="rId6"/>
    <p:sldId id="274" r:id="rId7"/>
    <p:sldId id="275" r:id="rId8"/>
    <p:sldId id="276" r:id="rId9"/>
    <p:sldId id="278" r:id="rId10"/>
    <p:sldId id="279" r:id="rId11"/>
    <p:sldId id="277" r:id="rId12"/>
    <p:sldId id="280" r:id="rId13"/>
    <p:sldId id="263" r:id="rId14"/>
    <p:sldId id="282" r:id="rId15"/>
    <p:sldId id="283" r:id="rId16"/>
    <p:sldId id="286" r:id="rId17"/>
    <p:sldId id="271" r:id="rId18"/>
    <p:sldId id="267" r:id="rId19"/>
    <p:sldId id="284" r:id="rId20"/>
    <p:sldId id="285" r:id="rId21"/>
    <p:sldId id="287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  <p14:sldId id="273"/>
            <p14:sldId id="272"/>
            <p14:sldId id="281"/>
            <p14:sldId id="274"/>
            <p14:sldId id="275"/>
            <p14:sldId id="276"/>
            <p14:sldId id="278"/>
            <p14:sldId id="279"/>
            <p14:sldId id="277"/>
            <p14:sldId id="280"/>
          </p14:sldIdLst>
        </p14:section>
        <p14:section name="Status Update" id="{521DEF98-8796-4632-831A-16252E9A6054}">
          <p14:sldIdLst>
            <p14:sldId id="263"/>
            <p14:sldId id="282"/>
            <p14:sldId id="283"/>
            <p14:sldId id="286"/>
          </p14:sldIdLst>
        </p14:section>
        <p14:section name="Timeline" id="{CF24EBA6-C924-424D-AC31-A4B9992A87E0}">
          <p14:sldIdLst>
            <p14:sldId id="271"/>
          </p14:sldIdLst>
        </p14:section>
        <p14:section name="Next Steps and Action Items" id="{C24C98EC-938D-4034-8DB8-5E8DBF16E3CB}">
          <p14:sldIdLst>
            <p14:sldId id="267"/>
          </p14:sldIdLst>
        </p14:section>
        <p14:section name="Appendix" id="{E35CCD6A-2288-476E-BC93-C75323AE1F32}">
          <p14:sldIdLst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5" d="100"/>
          <a:sy n="65" d="100"/>
        </p:scale>
        <p:origin x="-1266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1600" b="1" dirty="0" smtClean="0"/>
            <a:t>16/04/2014 </a:t>
          </a:r>
          <a:r>
            <a:rPr lang="en-US" sz="1600" dirty="0" smtClean="0"/>
            <a:t>– now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1600" b="1" dirty="0" smtClean="0"/>
            <a:t>3/06/2014 – </a:t>
          </a:r>
          <a:r>
            <a:rPr lang="en-US" sz="1600" b="0" dirty="0" smtClean="0"/>
            <a:t>develop a prototype that provides an insight into stress levels (within reason)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1600" b="1" dirty="0" smtClean="0"/>
            <a:t>13/05/2014 –</a:t>
          </a:r>
          <a:r>
            <a:rPr lang="en-US" sz="1600" dirty="0" smtClean="0"/>
            <a:t> determining appropriate use of machine learning algorithms for the project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1600" b="1" dirty="0" smtClean="0"/>
            <a:t>29/04/2014</a:t>
          </a:r>
          <a:r>
            <a:rPr lang="en-US" sz="1600" dirty="0" smtClean="0"/>
            <a:t> – demonstrate  accurate results using hardware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n-U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n-U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n-US"/>
        </a:p>
      </dgm:t>
    </dgm:pt>
    <dgm:pt modelId="{AA799FD6-0207-48F1-ADAD-3355FC46945A}" type="pres">
      <dgm:prSet presAssocID="{7BF07599-40A3-43F8-B74C-B9C9D197B9C8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36B13-5617-411F-BE63-A67F88290066}" type="pres">
      <dgm:prSet presAssocID="{7BF07599-40A3-43F8-B74C-B9C9D197B9C8}" presName="circleA" presStyleLbl="node1" presStyleIdx="0" presStyleCnt="4"/>
      <dgm:spPr/>
      <dgm:t>
        <a:bodyPr/>
        <a:lstStyle/>
        <a:p>
          <a:endParaRPr lang="en-U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n-U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n-U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n-US"/>
        </a:p>
      </dgm:t>
    </dgm:pt>
    <dgm:pt modelId="{6C4584D8-4BEC-45D8-BF53-95F5FB761D06}" type="pres">
      <dgm:prSet presAssocID="{964A18CD-1B5D-4A7E-B182-2927E17348E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D6EF-B61D-42B7-AE89-70B64669FED2}" type="pres">
      <dgm:prSet presAssocID="{964A18CD-1B5D-4A7E-B182-2927E17348E0}" presName="circleB" presStyleLbl="node1" presStyleIdx="1" presStyleCnt="4"/>
      <dgm:spPr/>
      <dgm:t>
        <a:bodyPr/>
        <a:lstStyle/>
        <a:p>
          <a:endParaRPr lang="en-U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n-U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n-U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n-US"/>
        </a:p>
      </dgm:t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4D718-41DE-4EC6-89B3-1BC0F2118D8D}" type="pres">
      <dgm:prSet presAssocID="{25761703-EE26-4CA8-B049-3F157889CE06}" presName="circleA" presStyleLbl="node1" presStyleIdx="2" presStyleCnt="4"/>
      <dgm:spPr/>
      <dgm:t>
        <a:bodyPr/>
        <a:lstStyle/>
        <a:p>
          <a:endParaRPr lang="en-U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n-U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n-U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n-US"/>
        </a:p>
      </dgm:t>
    </dgm:pt>
    <dgm:pt modelId="{CC9E38FE-BB68-46C2-BB82-E10F260603D4}" type="pres">
      <dgm:prSet presAssocID="{E731978B-F94B-47D7-AFDE-5668EE8523C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EB6B7-19A7-4A3E-B4B9-2E001F38EFC6}" type="pres">
      <dgm:prSet presAssocID="{E731978B-F94B-47D7-AFDE-5668EE8523C9}" presName="circleB" presStyleLbl="node1" presStyleIdx="3" presStyleCnt="4"/>
      <dgm:spPr/>
      <dgm:t>
        <a:bodyPr/>
        <a:lstStyle/>
        <a:p>
          <a:endParaRPr lang="en-U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n-US"/>
        </a:p>
      </dgm:t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3886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16/04/2014 </a:t>
          </a:r>
          <a:r>
            <a:rPr lang="en-US" sz="1600" kern="1200" dirty="0" smtClean="0"/>
            <a:t>– now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86" y="0"/>
        <a:ext cx="1869307" cy="1859280"/>
      </dsp:txXfrm>
    </dsp:sp>
    <dsp:sp modelId="{40536B13-5617-411F-BE63-A67F88290066}">
      <dsp:nvSpPr>
        <dsp:cNvPr id="0" name=""/>
        <dsp:cNvSpPr/>
      </dsp:nvSpPr>
      <dsp:spPr>
        <a:xfrm>
          <a:off x="706130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966659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29/04/2014</a:t>
          </a:r>
          <a:r>
            <a:rPr lang="en-US" sz="1600" kern="1200" dirty="0" smtClean="0"/>
            <a:t> – demonstrate  accurate results using hardware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6659" y="2788920"/>
        <a:ext cx="1869307" cy="1859280"/>
      </dsp:txXfrm>
    </dsp:sp>
    <dsp:sp modelId="{C572D6EF-B61D-42B7-AE89-70B64669FED2}">
      <dsp:nvSpPr>
        <dsp:cNvPr id="0" name=""/>
        <dsp:cNvSpPr/>
      </dsp:nvSpPr>
      <dsp:spPr>
        <a:xfrm>
          <a:off x="2668903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8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3929432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13/05/2014 –</a:t>
          </a:r>
          <a:r>
            <a:rPr lang="en-US" sz="1600" kern="1200" dirty="0" smtClean="0"/>
            <a:t> determining appropriate use of machine learning algorithms for the project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29432" y="0"/>
        <a:ext cx="1869307" cy="1859280"/>
      </dsp:txXfrm>
    </dsp:sp>
    <dsp:sp modelId="{F134D718-41DE-4EC6-89B3-1BC0F2118D8D}">
      <dsp:nvSpPr>
        <dsp:cNvPr id="0" name=""/>
        <dsp:cNvSpPr/>
      </dsp:nvSpPr>
      <dsp:spPr>
        <a:xfrm>
          <a:off x="4631676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6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5892205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3/06/2014 – </a:t>
          </a:r>
          <a:r>
            <a:rPr lang="en-US" sz="1600" b="0" kern="1200" dirty="0" smtClean="0"/>
            <a:t>develop a prototype that provides an insight into stress levels (within reason)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92205" y="2788920"/>
        <a:ext cx="1869307" cy="1859280"/>
      </dsp:txXfrm>
    </dsp:sp>
    <dsp:sp modelId="{0E7EB6B7-19A7-4A3E-B4B9-2E001F38EFC6}">
      <dsp:nvSpPr>
        <dsp:cNvPr id="0" name=""/>
        <dsp:cNvSpPr/>
      </dsp:nvSpPr>
      <dsp:spPr>
        <a:xfrm>
          <a:off x="6594449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4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1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6100B567-958F-4455-804D-F6FF40DFA34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8830659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70F2AB9B-8B62-4D0A-802B-9A1D25708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511175"/>
            <a:ext cx="3190875" cy="2393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2A36-A50B-419D-9CFE-660C4D29BB7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4905-ED3D-4261-905D-F8860FD6783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2097-A7AE-4E96-96C5-29B6FB17F0B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9D48-1724-43B5-95D3-F621B4CBAAFF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347-64BE-4C11-9E8A-8B89DC7E554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569A-5629-4E3D-A727-515F99D8F0CE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749-1F85-4328-B452-104375602FC4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63DC-8935-4737-BD1F-0772BFBA51BA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506-5490-41D5-9933-962DC5E6F2B2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1320-C1ED-4FE6-B284-E0FB19FA9623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ED2A-0820-4C73-A48B-52878B93BD14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2B0B-BF42-4D20-8CE5-0CFD0BF1DF6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jpg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SENG4910 – Thesis A 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Hariharen Veerakumar</a:t>
            </a:r>
          </a:p>
          <a:p>
            <a:r>
              <a:rPr lang="en-US" smtClean="0"/>
              <a:t>16/04/2014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Alternatives to the </a:t>
            </a:r>
            <a:r>
              <a:rPr lang="en-US" dirty="0" smtClean="0"/>
              <a:t>Phone (cont’d)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53" y="3933056"/>
            <a:ext cx="2297169" cy="173295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2179960" cy="2179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103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Stress from person-to-person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Everyone has different triggers for their stress – it’s what makes us different</a:t>
            </a:r>
          </a:p>
          <a:p>
            <a:endParaRPr lang="en-US" dirty="0" smtClean="0"/>
          </a:p>
          <a:p>
            <a:r>
              <a:rPr lang="en-US" dirty="0" smtClean="0"/>
              <a:t>Everybody reacts in different ways</a:t>
            </a:r>
          </a:p>
          <a:p>
            <a:endParaRPr lang="en-US" dirty="0" smtClean="0"/>
          </a:p>
          <a:p>
            <a:r>
              <a:rPr lang="en-US" dirty="0" smtClean="0"/>
              <a:t>There are some reactions which remain </a:t>
            </a:r>
            <a:r>
              <a:rPr lang="en-US" u="sng" dirty="0" smtClean="0"/>
              <a:t>relatively</a:t>
            </a:r>
            <a:r>
              <a:rPr lang="en-US" dirty="0" smtClean="0"/>
              <a:t> constant between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3036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Stress from </a:t>
            </a:r>
            <a:r>
              <a:rPr lang="en-US" dirty="0" smtClean="0"/>
              <a:t>person-to-person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Solution</a:t>
            </a:r>
            <a:r>
              <a:rPr lang="en-US" dirty="0" smtClean="0"/>
              <a:t>: (semi-supervised) machine-learning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612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Issue…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Good news – most phone hardware are co-operating well to reactions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Bad news: hygrometer is a new hardware – how accurate is it?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Still useful to play with in the name of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Contingency in the case it does not work as intended - TBD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Scope is almost endless – it is to a limit that fosters a lot of work in order to complete</a:t>
            </a:r>
          </a:p>
          <a:p>
            <a:pPr lvl="1"/>
            <a:r>
              <a:rPr lang="en-US" dirty="0" smtClean="0"/>
              <a:t>Is it possible to detect stress completely wirelessly?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First major milestone: detecting the onset of stress while using the phone for vocal connection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095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Implement machine learning in order to “learn” when the user is stressed</a:t>
            </a:r>
          </a:p>
          <a:p>
            <a:pPr lvl="1"/>
            <a:r>
              <a:rPr lang="en-US" dirty="0" smtClean="0"/>
              <a:t>Develop test data</a:t>
            </a:r>
          </a:p>
          <a:p>
            <a:pPr lvl="1"/>
            <a:r>
              <a:rPr lang="en-US" dirty="0" smtClean="0"/>
              <a:t>Long term: develop persistence API to collect user data to help with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391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2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4145431"/>
              </p:ext>
            </p:extLst>
          </p:nvPr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in the near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Where to after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3903513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will NOT be STRESSED, not to worry!!!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Implementation with test data for 13 </a:t>
            </a:r>
            <a:r>
              <a:rPr lang="en-US" dirty="0" smtClean="0"/>
              <a:t>weeks</a:t>
            </a:r>
          </a:p>
          <a:p>
            <a:pPr lvl="1"/>
            <a:r>
              <a:rPr lang="en-US" dirty="0" smtClean="0"/>
              <a:t>Potential for updates t be determined after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FIRST: sort out issue above 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916832"/>
            <a:ext cx="4762500" cy="3714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5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Detecting the onset of stress on a RESEARCH level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aim to do this using mobile technology that works independent of other technology</a:t>
            </a:r>
          </a:p>
          <a:p>
            <a:endParaRPr lang="en-US" dirty="0" smtClean="0"/>
          </a:p>
          <a:p>
            <a:r>
              <a:rPr lang="en-US" dirty="0" smtClean="0"/>
              <a:t>Mobile phones are powerful – they have enough hardware to detect common symptoms of stress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962615" cy="25922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Huynh, R., </a:t>
            </a:r>
            <a:r>
              <a:rPr lang="en-AU" i="1" dirty="0"/>
              <a:t>Cough Detection Using Mobile </a:t>
            </a:r>
            <a:r>
              <a:rPr lang="en-AU" i="1" dirty="0" smtClean="0"/>
              <a:t>Phones</a:t>
            </a:r>
            <a:r>
              <a:rPr lang="en-AU" dirty="0" smtClean="0"/>
              <a:t>, 2012</a:t>
            </a:r>
          </a:p>
          <a:p>
            <a:endParaRPr lang="en-AU" i="1" dirty="0" smtClean="0"/>
          </a:p>
          <a:p>
            <a:r>
              <a:rPr lang="en-AU" dirty="0" err="1" smtClean="0"/>
              <a:t>Ertin</a:t>
            </a:r>
            <a:r>
              <a:rPr lang="en-AU" dirty="0"/>
              <a:t>, E. et al, </a:t>
            </a:r>
            <a:r>
              <a:rPr lang="en-AU" i="1" dirty="0" err="1"/>
              <a:t>AutoSense</a:t>
            </a:r>
            <a:r>
              <a:rPr lang="en-AU" i="1" dirty="0"/>
              <a:t>: Unobtrusively Wearable Sensor Suite for Inferring </a:t>
            </a:r>
            <a:r>
              <a:rPr lang="en-AU" i="1" dirty="0" smtClean="0"/>
              <a:t>the Onset</a:t>
            </a:r>
            <a:r>
              <a:rPr lang="en-AU" i="1" dirty="0"/>
              <a:t>, Causality, and Consequences of Stress in the </a:t>
            </a:r>
            <a:r>
              <a:rPr lang="en-AU" i="1" dirty="0" smtClean="0"/>
              <a:t>Field</a:t>
            </a:r>
            <a:r>
              <a:rPr lang="en-US" dirty="0" smtClean="0"/>
              <a:t>, 2011</a:t>
            </a:r>
          </a:p>
          <a:p>
            <a:endParaRPr lang="en-US" dirty="0" smtClean="0"/>
          </a:p>
          <a:p>
            <a:r>
              <a:rPr lang="en-US" dirty="0" smtClean="0"/>
              <a:t>Hernandez, J. et al, </a:t>
            </a:r>
            <a:r>
              <a:rPr lang="en-AU" i="1" dirty="0"/>
              <a:t>Mood Meter: Counting Smiles in the </a:t>
            </a:r>
            <a:r>
              <a:rPr lang="en-AU" i="1" dirty="0" smtClean="0"/>
              <a:t>Wild</a:t>
            </a:r>
            <a:r>
              <a:rPr lang="en-AU" dirty="0" smtClean="0"/>
              <a:t>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6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LiKamWa</a:t>
            </a:r>
            <a:r>
              <a:rPr lang="en-US" dirty="0"/>
              <a:t>, R. et al, </a:t>
            </a:r>
            <a:r>
              <a:rPr lang="en-AU" i="1" dirty="0" err="1"/>
              <a:t>MoodScope</a:t>
            </a:r>
            <a:r>
              <a:rPr lang="en-AU" i="1" dirty="0"/>
              <a:t>: Building a Mood Sensor from Smartphone Usage Patterns</a:t>
            </a:r>
            <a:r>
              <a:rPr lang="en-AU" dirty="0"/>
              <a:t>, 2013</a:t>
            </a:r>
          </a:p>
          <a:p>
            <a:endParaRPr lang="en-AU" smtClean="0"/>
          </a:p>
          <a:p>
            <a:r>
              <a:rPr lang="en-AU" smtClean="0"/>
              <a:t>Lee</a:t>
            </a:r>
            <a:r>
              <a:rPr lang="en-AU" dirty="0"/>
              <a:t>, Y. et al, </a:t>
            </a:r>
            <a:r>
              <a:rPr lang="en-AU" dirty="0" err="1"/>
              <a:t>SocioPhone</a:t>
            </a:r>
            <a:r>
              <a:rPr lang="en-AU" dirty="0"/>
              <a:t>: </a:t>
            </a:r>
            <a:r>
              <a:rPr lang="en-AU" i="1" dirty="0"/>
              <a:t>Everyday Face-to-Face </a:t>
            </a:r>
            <a:r>
              <a:rPr lang="en-AU" i="1" dirty="0" smtClean="0"/>
              <a:t>Interaction Monitoring </a:t>
            </a:r>
            <a:r>
              <a:rPr lang="en-AU" i="1" dirty="0"/>
              <a:t>Platform Using Multi-Phone Sensor </a:t>
            </a:r>
            <a:r>
              <a:rPr lang="en-AU" i="1" dirty="0" smtClean="0"/>
              <a:t>Fusion</a:t>
            </a:r>
            <a:r>
              <a:rPr lang="en-AU" dirty="0" smtClean="0"/>
              <a:t>, 2013</a:t>
            </a:r>
          </a:p>
          <a:p>
            <a:endParaRPr lang="en-AU" dirty="0"/>
          </a:p>
          <a:p>
            <a:r>
              <a:rPr lang="en-AU" dirty="0" smtClean="0"/>
              <a:t>Carlson, N. R., </a:t>
            </a:r>
            <a:r>
              <a:rPr lang="en-AU" i="1" dirty="0" smtClean="0"/>
              <a:t>Physiology </a:t>
            </a:r>
            <a:r>
              <a:rPr lang="en-AU" i="1" dirty="0"/>
              <a:t>of </a:t>
            </a:r>
            <a:r>
              <a:rPr lang="en-AU" i="1" dirty="0" err="1"/>
              <a:t>Behavior</a:t>
            </a:r>
            <a:r>
              <a:rPr lang="en-AU" i="1" dirty="0"/>
              <a:t> (11th Edition</a:t>
            </a:r>
            <a:r>
              <a:rPr lang="en-AU" i="1" dirty="0" smtClean="0"/>
              <a:t>)</a:t>
            </a:r>
            <a:r>
              <a:rPr lang="en-AU" dirty="0" smtClean="0"/>
              <a:t>, 2012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4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is someone stressed?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can a phone detect stress?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elements of stress can be detected via phone?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much do these aspects change from person-to-person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17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Stress, and its symptoms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is stress evident?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can it be detected?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Everyone’s reactions are different!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Which are most relevant?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Which can be most misleading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269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Stress, and its symptoms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Chosen indicators</a:t>
            </a:r>
          </a:p>
          <a:p>
            <a:pPr marL="342900" lvl="1" indent="0">
              <a:buNone/>
            </a:pPr>
            <a:r>
              <a:rPr lang="en-US" dirty="0" smtClean="0"/>
              <a:t>				Pacing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  Sweaty palms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    Heart rate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   Vocal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968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smtClean="0"/>
              <a:t>The Phone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can stress be detected?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When can a phone detect stress?</a:t>
            </a:r>
          </a:p>
          <a:p>
            <a:pPr lvl="1"/>
            <a:r>
              <a:rPr lang="en-US" dirty="0" smtClean="0"/>
              <a:t>When can it be done most accurately using a phone?</a:t>
            </a:r>
          </a:p>
          <a:p>
            <a:pPr lvl="1"/>
            <a:r>
              <a:rPr lang="en-US" dirty="0" smtClean="0"/>
              <a:t>What enables the phone to detect these symptoms?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852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The Phone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elements of stress can be detected via phone?</a:t>
            </a:r>
          </a:p>
          <a:p>
            <a:pPr lvl="1"/>
            <a:r>
              <a:rPr lang="en-US" dirty="0"/>
              <a:t>Which are most relevant?</a:t>
            </a:r>
          </a:p>
          <a:p>
            <a:pPr lvl="1"/>
            <a:r>
              <a:rPr lang="en-US" dirty="0"/>
              <a:t>Which can be most misleading?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Can we use external hardware?</a:t>
            </a:r>
          </a:p>
          <a:p>
            <a:pPr lvl="1"/>
            <a:r>
              <a:rPr lang="en-US" dirty="0" smtClean="0"/>
              <a:t>What has been done so far?</a:t>
            </a:r>
          </a:p>
          <a:p>
            <a:pPr lvl="1"/>
            <a:r>
              <a:rPr lang="en-US" dirty="0" smtClean="0"/>
              <a:t>Feasibility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979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The Phone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Choice of phone: Samsung Galaxy S4 Active</a:t>
            </a:r>
          </a:p>
          <a:p>
            <a:pPr lvl="1"/>
            <a:r>
              <a:rPr lang="en-US" dirty="0" smtClean="0"/>
              <a:t>Good foundation of hardware for detection</a:t>
            </a:r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Hygrometer</a:t>
            </a:r>
          </a:p>
          <a:p>
            <a:pPr lvl="2"/>
            <a:r>
              <a:rPr lang="en-US" dirty="0" smtClean="0"/>
              <a:t>Camera</a:t>
            </a:r>
          </a:p>
          <a:p>
            <a:pPr lvl="2"/>
            <a:r>
              <a:rPr lang="en-US" dirty="0" smtClean="0"/>
              <a:t>Microphone (of course!)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45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Alternatives to the Phone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/>
              <a:t>mobile phone technology, </a:t>
            </a:r>
            <a:r>
              <a:rPr lang="en-US" dirty="0" smtClean="0"/>
              <a:t>in conjunction with other external hardware, for a more accurate interpretation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 smtClean="0"/>
              <a:t>include respiratory </a:t>
            </a:r>
            <a:r>
              <a:rPr lang="en-US" dirty="0"/>
              <a:t>sensing and </a:t>
            </a:r>
            <a:r>
              <a:rPr lang="en-US" dirty="0" smtClean="0"/>
              <a:t>detecting </a:t>
            </a:r>
            <a:r>
              <a:rPr lang="en-US" dirty="0"/>
              <a:t>heart rate</a:t>
            </a:r>
            <a:endParaRPr lang="en-US" dirty="0" smtClean="0"/>
          </a:p>
          <a:p>
            <a:pPr lvl="1"/>
            <a:r>
              <a:rPr lang="en-US" dirty="0" smtClean="0"/>
              <a:t>Done via </a:t>
            </a:r>
            <a:r>
              <a:rPr lang="en-US" dirty="0"/>
              <a:t>Piezoelectric sensors </a:t>
            </a:r>
            <a:r>
              <a:rPr lang="en-US" dirty="0"/>
              <a:t>via </a:t>
            </a:r>
            <a:r>
              <a:rPr lang="en-US" dirty="0" smtClean="0"/>
              <a:t>Bluetooth-to-ANT device </a:t>
            </a:r>
            <a:r>
              <a:rPr lang="en-US" dirty="0"/>
              <a:t>and </a:t>
            </a:r>
            <a:r>
              <a:rPr lang="en-US" dirty="0" smtClean="0"/>
              <a:t>technology</a:t>
            </a:r>
          </a:p>
          <a:p>
            <a:pPr lvl="1"/>
            <a:endParaRPr lang="en-US" dirty="0"/>
          </a:p>
          <a:p>
            <a:r>
              <a:rPr lang="en-US" dirty="0" smtClean="0"/>
              <a:t>But is this practical?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791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830</Words>
  <Application>Microsoft Office PowerPoint</Application>
  <PresentationFormat>On-screen Show (4:3)</PresentationFormat>
  <Paragraphs>177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Project Status Report</vt:lpstr>
      <vt:lpstr>SENG4910 – Thesis A Project Status Report</vt:lpstr>
      <vt:lpstr>Project Overview</vt:lpstr>
      <vt:lpstr>Scope</vt:lpstr>
      <vt:lpstr>Stress, and its symptoms</vt:lpstr>
      <vt:lpstr>Stress, and its symptoms (cont’d)</vt:lpstr>
      <vt:lpstr>The Phone</vt:lpstr>
      <vt:lpstr>The Phone (cont’d)</vt:lpstr>
      <vt:lpstr>The Phone (cont’d)</vt:lpstr>
      <vt:lpstr>Alternatives to the Phone</vt:lpstr>
      <vt:lpstr>Alternatives to the Phone (cont’d)</vt:lpstr>
      <vt:lpstr>Stress from person-to-person</vt:lpstr>
      <vt:lpstr>Stress from person-to-person (cont’d)</vt:lpstr>
      <vt:lpstr>One Issue…</vt:lpstr>
      <vt:lpstr>Aims</vt:lpstr>
      <vt:lpstr>Aims (cont’d)</vt:lpstr>
      <vt:lpstr>Demonstration</vt:lpstr>
      <vt:lpstr>Timeline – in the near future</vt:lpstr>
      <vt:lpstr>Where to after that?</vt:lpstr>
      <vt:lpstr>Questions</vt:lpstr>
      <vt:lpstr>References</vt:lpstr>
      <vt:lpstr>References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2014-04-14T21:02:19Z</dcterms:created>
  <dcterms:modified xsi:type="dcterms:W3CDTF">2014-04-15T14:35:32Z</dcterms:modified>
</cp:coreProperties>
</file>