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34" r:id="rId17"/>
    <p:sldId id="321" r:id="rId18"/>
    <p:sldId id="335" r:id="rId19"/>
    <p:sldId id="322" r:id="rId20"/>
    <p:sldId id="336" r:id="rId21"/>
    <p:sldId id="323" r:id="rId22"/>
    <p:sldId id="337" r:id="rId23"/>
    <p:sldId id="325" r:id="rId24"/>
    <p:sldId id="326" r:id="rId25"/>
    <p:sldId id="338" r:id="rId26"/>
    <p:sldId id="327" r:id="rId27"/>
    <p:sldId id="339" r:id="rId28"/>
    <p:sldId id="340" r:id="rId29"/>
    <p:sldId id="328" r:id="rId30"/>
    <p:sldId id="342" r:id="rId31"/>
    <p:sldId id="329" r:id="rId32"/>
    <p:sldId id="330" r:id="rId33"/>
    <p:sldId id="331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32" r:id="rId42"/>
    <p:sldId id="333" r:id="rId43"/>
    <p:sldId id="341" r:id="rId44"/>
    <p:sldId id="343" r:id="rId45"/>
    <p:sldId id="351" r:id="rId46"/>
    <p:sldId id="32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0" y="311426"/>
            <a:ext cx="42539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Neighborhood: Physical locations within Ames city limits</a:t>
            </a:r>
          </a:p>
          <a:p>
            <a:endParaRPr lang="en-US" sz="1200" dirty="0"/>
          </a:p>
          <a:p>
            <a:r>
              <a:rPr lang="en-US" sz="1200" dirty="0"/>
              <a:t>       </a:t>
            </a:r>
            <a:r>
              <a:rPr lang="en-US" sz="1200" dirty="0" err="1"/>
              <a:t>Blmngtn</a:t>
            </a:r>
            <a:r>
              <a:rPr lang="en-US" sz="1200" dirty="0"/>
              <a:t>	Bloomington Heights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Blueste</a:t>
            </a:r>
            <a:r>
              <a:rPr lang="en-US" sz="1200" dirty="0"/>
              <a:t>	Bluestem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BrDale</a:t>
            </a:r>
            <a:r>
              <a:rPr lang="en-US" sz="1200" dirty="0"/>
              <a:t>	Briardale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BrkSide</a:t>
            </a:r>
            <a:r>
              <a:rPr lang="en-US" sz="1200" dirty="0"/>
              <a:t>	Brookside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ClearCr</a:t>
            </a:r>
            <a:r>
              <a:rPr lang="en-US" sz="1200" dirty="0"/>
              <a:t>	Clear Creek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CollgCr</a:t>
            </a:r>
            <a:r>
              <a:rPr lang="en-US" sz="1200" dirty="0"/>
              <a:t>	College Creek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Crawfor</a:t>
            </a:r>
            <a:r>
              <a:rPr lang="en-US" sz="1200" dirty="0"/>
              <a:t>	Crawford</a:t>
            </a:r>
          </a:p>
          <a:p>
            <a:r>
              <a:rPr lang="en-US" sz="1200" dirty="0"/>
              <a:t>       Edwards	Edwards</a:t>
            </a:r>
          </a:p>
          <a:p>
            <a:r>
              <a:rPr lang="en-US" sz="1200" dirty="0"/>
              <a:t>       Gilbert	Gilbert</a:t>
            </a:r>
          </a:p>
          <a:p>
            <a:r>
              <a:rPr lang="en-US" sz="1200" dirty="0"/>
              <a:t>       IDOTRR	Iowa DOT and Rail Road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MeadowV</a:t>
            </a:r>
            <a:r>
              <a:rPr lang="en-US" sz="1200" dirty="0"/>
              <a:t>	Meadow Village</a:t>
            </a:r>
          </a:p>
          <a:p>
            <a:r>
              <a:rPr lang="en-US" sz="1200" dirty="0"/>
              <a:t>       Mitchel	Mitchell</a:t>
            </a:r>
          </a:p>
          <a:p>
            <a:r>
              <a:rPr lang="en-US" sz="1200" dirty="0"/>
              <a:t>       Names	North Ames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NoRidge</a:t>
            </a:r>
            <a:r>
              <a:rPr lang="en-US" sz="1200" dirty="0"/>
              <a:t>	Northridge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NPkVill</a:t>
            </a:r>
            <a:r>
              <a:rPr lang="en-US" sz="1200" dirty="0"/>
              <a:t>	</a:t>
            </a:r>
            <a:r>
              <a:rPr lang="en-US" sz="1200" dirty="0" err="1"/>
              <a:t>Northpark</a:t>
            </a:r>
            <a:r>
              <a:rPr lang="en-US" sz="1200" dirty="0"/>
              <a:t> Villa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NridgHt</a:t>
            </a:r>
            <a:r>
              <a:rPr lang="en-US" sz="1200" dirty="0"/>
              <a:t>	Northridge Heights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NWAmes</a:t>
            </a:r>
            <a:r>
              <a:rPr lang="en-US" sz="1200" dirty="0"/>
              <a:t>	Northwest Ames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OldTown</a:t>
            </a:r>
            <a:r>
              <a:rPr lang="en-US" sz="1200" dirty="0"/>
              <a:t>	Old Town</a:t>
            </a:r>
          </a:p>
          <a:p>
            <a:r>
              <a:rPr lang="en-US" sz="1200" dirty="0"/>
              <a:t>       SWISU	South &amp; West of Iowa State University</a:t>
            </a:r>
          </a:p>
          <a:p>
            <a:r>
              <a:rPr lang="en-US" sz="1200" dirty="0"/>
              <a:t>       Sawyer	Sawyer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SawyerW</a:t>
            </a:r>
            <a:r>
              <a:rPr lang="en-US" sz="1200" dirty="0"/>
              <a:t>	Sawyer West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Somerst</a:t>
            </a:r>
            <a:r>
              <a:rPr lang="en-US" sz="1200" dirty="0"/>
              <a:t>	Somerset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StoneBr</a:t>
            </a:r>
            <a:r>
              <a:rPr lang="en-US" sz="1200" dirty="0"/>
              <a:t>	Stone Brook</a:t>
            </a:r>
          </a:p>
          <a:p>
            <a:r>
              <a:rPr lang="en-US" sz="1200" dirty="0"/>
              <a:t>       Timber	Timberland</a:t>
            </a:r>
          </a:p>
          <a:p>
            <a:r>
              <a:rPr lang="en-US" sz="1200" dirty="0"/>
              <a:t>       Veenker	Veenker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FFF2D0-0131-AA96-0680-0D9D1BAF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17" y="175592"/>
            <a:ext cx="8428383" cy="621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21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954157" y="4572001"/>
            <a:ext cx="1056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Condition1: Proximity to various conditions , Condition2: Proximity to various conditions (if more than one is present</a:t>
            </a:r>
          </a:p>
          <a:p>
            <a:r>
              <a:rPr lang="en-US" sz="1200" dirty="0"/>
              <a:t>All the households have normal proximity to various conditions.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5B7B314-79BD-3317-FA8F-5755D72F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445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FB73CA7-D461-C66A-8A64-78D1CECD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50" y="1"/>
            <a:ext cx="5804450" cy="429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172279" y="4572001"/>
            <a:ext cx="9568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OverallQual</a:t>
            </a:r>
            <a:r>
              <a:rPr lang="en-US" sz="1200" dirty="0"/>
              <a:t>: Rates the overall material and finish of the house    ,     </a:t>
            </a:r>
            <a:r>
              <a:rPr lang="en-US" sz="1200" dirty="0" err="1"/>
              <a:t>OverallCond</a:t>
            </a:r>
            <a:r>
              <a:rPr lang="en-US" sz="1200" dirty="0"/>
              <a:t>: Rates the overall condition of the house</a:t>
            </a:r>
          </a:p>
          <a:p>
            <a:endParaRPr lang="en-US" sz="1200" dirty="0"/>
          </a:p>
          <a:p>
            <a:r>
              <a:rPr lang="en-US" sz="1200" dirty="0"/>
              <a:t>Material used mostly in building houses is average and  </a:t>
            </a:r>
            <a:r>
              <a:rPr lang="en-US" sz="1200" dirty="0" err="1"/>
              <a:t>and</a:t>
            </a:r>
            <a:r>
              <a:rPr lang="en-US" sz="1200" dirty="0"/>
              <a:t> above average.</a:t>
            </a:r>
          </a:p>
          <a:p>
            <a:r>
              <a:rPr lang="en-US" sz="1200" dirty="0"/>
              <a:t>The overall condition of houses is average.</a:t>
            </a:r>
          </a:p>
          <a:p>
            <a:endParaRPr lang="en-US" sz="12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208CAAF-10ED-DF44-1F5D-EC965CDF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6139" y="0"/>
            <a:ext cx="12019722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879F37-4309-7911-3FE7-4B0FEDD41946}"/>
              </a:ext>
            </a:extLst>
          </p:cNvPr>
          <p:cNvSpPr txBox="1"/>
          <p:nvPr/>
        </p:nvSpPr>
        <p:spPr>
          <a:xfrm>
            <a:off x="9634329" y="4175125"/>
            <a:ext cx="24715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     10	Very Excellent</a:t>
            </a:r>
          </a:p>
          <a:p>
            <a:r>
              <a:rPr lang="en-US" sz="1400" dirty="0"/>
              <a:t>       9	Excellent</a:t>
            </a:r>
          </a:p>
          <a:p>
            <a:r>
              <a:rPr lang="en-US" sz="1400" dirty="0"/>
              <a:t>       8	Very Good</a:t>
            </a:r>
          </a:p>
          <a:p>
            <a:r>
              <a:rPr lang="en-US" sz="1400" dirty="0"/>
              <a:t>       7	Good</a:t>
            </a:r>
          </a:p>
          <a:p>
            <a:r>
              <a:rPr lang="en-US" sz="1400" dirty="0"/>
              <a:t>       6	Above Average</a:t>
            </a:r>
          </a:p>
          <a:p>
            <a:r>
              <a:rPr lang="en-US" sz="1400" dirty="0"/>
              <a:t>       5	Average</a:t>
            </a:r>
          </a:p>
          <a:p>
            <a:r>
              <a:rPr lang="en-US" sz="1400" dirty="0"/>
              <a:t>       4	Below Average</a:t>
            </a:r>
          </a:p>
          <a:p>
            <a:r>
              <a:rPr lang="en-US" sz="1400" dirty="0"/>
              <a:t>       3	Fair</a:t>
            </a:r>
          </a:p>
          <a:p>
            <a:r>
              <a:rPr lang="en-US" sz="1400" dirty="0"/>
              <a:t>       2	Poor</a:t>
            </a:r>
          </a:p>
          <a:p>
            <a:r>
              <a:rPr lang="en-US" sz="1400" dirty="0"/>
              <a:t>       1	Very Poor</a:t>
            </a:r>
          </a:p>
        </p:txBody>
      </p:sp>
    </p:spTree>
    <p:extLst>
      <p:ext uri="{BB962C8B-B14F-4D97-AF65-F5344CB8AC3E}">
        <p14:creationId xmlns:p14="http://schemas.microsoft.com/office/powerpoint/2010/main" val="387498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1199321" y="4943062"/>
            <a:ext cx="956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overall quality and condition is brought together it can be observed that most of the houses are in excellent phase. And more than half are average or above average.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9B09048-BA19-2F34-1A12-1FAFDF2C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6" y="298173"/>
            <a:ext cx="10296940" cy="44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3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9051235" y="4175125"/>
            <a:ext cx="3140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RoofMatl</a:t>
            </a:r>
            <a:r>
              <a:rPr lang="en-US" sz="1200" dirty="0"/>
              <a:t>: Roof material</a:t>
            </a:r>
          </a:p>
          <a:p>
            <a:endParaRPr lang="en-US" sz="1200" dirty="0"/>
          </a:p>
          <a:p>
            <a:r>
              <a:rPr lang="en-US" sz="1200" dirty="0"/>
              <a:t>       </a:t>
            </a:r>
            <a:r>
              <a:rPr lang="en-US" sz="1200" dirty="0" err="1"/>
              <a:t>ClyTile</a:t>
            </a:r>
            <a:r>
              <a:rPr lang="en-US" sz="1200" dirty="0"/>
              <a:t>	Clay or Tile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CompShg</a:t>
            </a:r>
            <a:r>
              <a:rPr lang="en-US" sz="1200" dirty="0"/>
              <a:t>	Standard (Composite) Shingle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Membran</a:t>
            </a:r>
            <a:r>
              <a:rPr lang="en-US" sz="1200" dirty="0"/>
              <a:t>	Membrane</a:t>
            </a:r>
          </a:p>
          <a:p>
            <a:r>
              <a:rPr lang="en-US" sz="1200" dirty="0"/>
              <a:t>       Metal	Metal</a:t>
            </a:r>
          </a:p>
          <a:p>
            <a:r>
              <a:rPr lang="en-US" sz="1200" dirty="0"/>
              <a:t>       Roll	Roll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Tar&amp;Grv</a:t>
            </a:r>
            <a:r>
              <a:rPr lang="en-US" sz="1200" dirty="0"/>
              <a:t>	Gravel &amp; Tar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WdShake</a:t>
            </a:r>
            <a:r>
              <a:rPr lang="en-US" sz="1200" dirty="0"/>
              <a:t>	Wood Shakes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WdShngl</a:t>
            </a:r>
            <a:r>
              <a:rPr lang="en-US" sz="1200" dirty="0"/>
              <a:t>	Wood Shingles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79F37-4309-7911-3FE7-4B0FEDD41946}"/>
              </a:ext>
            </a:extLst>
          </p:cNvPr>
          <p:cNvSpPr txBox="1"/>
          <p:nvPr/>
        </p:nvSpPr>
        <p:spPr>
          <a:xfrm>
            <a:off x="0" y="4175125"/>
            <a:ext cx="29817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RoofStyle</a:t>
            </a:r>
            <a:r>
              <a:rPr lang="en-US" sz="1400" dirty="0"/>
              <a:t>: Type of roof</a:t>
            </a:r>
          </a:p>
          <a:p>
            <a:endParaRPr lang="en-US" sz="1400" dirty="0"/>
          </a:p>
          <a:p>
            <a:r>
              <a:rPr lang="en-US" sz="1400" dirty="0"/>
              <a:t>       Flat	Flat</a:t>
            </a:r>
          </a:p>
          <a:p>
            <a:r>
              <a:rPr lang="en-US" sz="1400" dirty="0"/>
              <a:t>       Gable	Gable</a:t>
            </a:r>
          </a:p>
          <a:p>
            <a:r>
              <a:rPr lang="en-US" sz="1400" dirty="0"/>
              <a:t>       Gambrel </a:t>
            </a:r>
            <a:r>
              <a:rPr lang="en-US" sz="1400" dirty="0" err="1"/>
              <a:t>Gabrel</a:t>
            </a:r>
            <a:r>
              <a:rPr lang="en-US" sz="1400" dirty="0"/>
              <a:t> (Barn)</a:t>
            </a:r>
          </a:p>
          <a:p>
            <a:r>
              <a:rPr lang="en-US" sz="1400" dirty="0"/>
              <a:t>       Hip	Hip</a:t>
            </a:r>
          </a:p>
          <a:p>
            <a:r>
              <a:rPr lang="en-US" sz="1400" dirty="0"/>
              <a:t>       Mansard </a:t>
            </a:r>
            <a:r>
              <a:rPr lang="en-US" sz="1400" dirty="0" err="1"/>
              <a:t>Mansard</a:t>
            </a:r>
            <a:endParaRPr lang="en-US" sz="1400" dirty="0"/>
          </a:p>
          <a:p>
            <a:r>
              <a:rPr lang="en-US" sz="1400" dirty="0"/>
              <a:t>       Shed	Shed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804FA55-4F68-AA64-A62E-367AD7AD5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44556" y="0"/>
            <a:ext cx="11542644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716696" y="4306957"/>
            <a:ext cx="5804452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most common type of roof style is Gable and then Hip.</a:t>
            </a:r>
          </a:p>
          <a:p>
            <a:r>
              <a:rPr lang="en-US" dirty="0"/>
              <a:t>The roof mat are build by Standard shingle.</a:t>
            </a:r>
          </a:p>
          <a:p>
            <a:r>
              <a:rPr lang="en-US" dirty="0"/>
              <a:t>Roll, metal and membrane are not used as roof material.</a:t>
            </a:r>
          </a:p>
        </p:txBody>
      </p:sp>
    </p:spTree>
    <p:extLst>
      <p:ext uri="{BB962C8B-B14F-4D97-AF65-F5344CB8AC3E}">
        <p14:creationId xmlns:p14="http://schemas.microsoft.com/office/powerpoint/2010/main" val="23570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306249" y="4306957"/>
            <a:ext cx="11620707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most common roof style is Gable with Standard (Composite) Shingle.</a:t>
            </a:r>
          </a:p>
          <a:p>
            <a:r>
              <a:rPr lang="en-US" dirty="0"/>
              <a:t>Hip is also again a common roof style with standard shingle.</a:t>
            </a:r>
          </a:p>
          <a:p>
            <a:r>
              <a:rPr lang="en-US" dirty="0"/>
              <a:t>Flat roof style are only preferred with gravel and tar roof mat.</a:t>
            </a:r>
          </a:p>
          <a:p>
            <a:r>
              <a:rPr lang="en-US" dirty="0"/>
              <a:t>Shed is the least preferred roof style.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2E27004-4C73-F992-8985-37C8E3A6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0" y="266081"/>
            <a:ext cx="11420475" cy="381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4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132522" y="4127662"/>
            <a:ext cx="12059478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Exterior1st: Exterior covering on house ,  </a:t>
            </a:r>
          </a:p>
          <a:p>
            <a:r>
              <a:rPr lang="en-US" sz="1800" dirty="0"/>
              <a:t>Exterior2nd: Exterior covering on house (if more than one material)</a:t>
            </a:r>
          </a:p>
          <a:p>
            <a:endParaRPr lang="en-US" dirty="0"/>
          </a:p>
          <a:p>
            <a:r>
              <a:rPr lang="en-US" sz="1800" dirty="0"/>
              <a:t>Vinyl Siding and Hard Board are the most common material used for exteriors.’</a:t>
            </a:r>
          </a:p>
          <a:p>
            <a:r>
              <a:rPr lang="en-US" sz="1800" dirty="0"/>
              <a:t>Plywood</a:t>
            </a:r>
            <a:r>
              <a:rPr lang="en-US" dirty="0"/>
              <a:t>. Wood Siding and Metal Siding are also used in exteriors.</a:t>
            </a:r>
          </a:p>
          <a:p>
            <a:endParaRPr lang="en-US" sz="1800" dirty="0"/>
          </a:p>
          <a:p>
            <a:r>
              <a:rPr lang="en-US" sz="1800" dirty="0"/>
              <a:t>Stone, Imitation Stucco, Brick Common and Asbestos Shingles are not used at all in exteriors.</a:t>
            </a:r>
          </a:p>
          <a:p>
            <a:endParaRPr lang="en-US" dirty="0"/>
          </a:p>
          <a:p>
            <a:endParaRPr lang="en-US" sz="18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096E089-0704-9399-B3E0-A56E55B36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48"/>
          <a:stretch/>
        </p:blipFill>
        <p:spPr bwMode="auto">
          <a:xfrm>
            <a:off x="0" y="158267"/>
            <a:ext cx="12192000" cy="396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0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132522" y="4763766"/>
            <a:ext cx="1205947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are different combination exteriors material used</a:t>
            </a:r>
          </a:p>
          <a:p>
            <a:endParaRPr lang="en-US" dirty="0"/>
          </a:p>
          <a:p>
            <a:r>
              <a:rPr lang="en-US" dirty="0"/>
              <a:t>Asbestos Shingles, Imitation Stucco and Brick Common are least used exterior materials used.</a:t>
            </a:r>
          </a:p>
          <a:p>
            <a:endParaRPr lang="en-US" sz="1800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57E2CA7E-6186-76C9-E9E7-CCC5F55C1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45015"/>
            <a:ext cx="11401425" cy="398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58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132522" y="4127662"/>
            <a:ext cx="1205947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/>
              <a:t>ExterQual</a:t>
            </a:r>
            <a:r>
              <a:rPr lang="en-US" sz="1800" dirty="0"/>
              <a:t>: Evaluates the quality of the material on the exterior.</a:t>
            </a:r>
          </a:p>
          <a:p>
            <a:r>
              <a:rPr lang="en-US" sz="1800" dirty="0" err="1"/>
              <a:t>ExterCond</a:t>
            </a:r>
            <a:r>
              <a:rPr lang="en-US" sz="1800" dirty="0"/>
              <a:t>: Evaluates the present condition of the material on the exterior</a:t>
            </a:r>
            <a:endParaRPr lang="en-US" dirty="0"/>
          </a:p>
          <a:p>
            <a:r>
              <a:rPr lang="en-US" sz="1800" dirty="0"/>
              <a:t>Mostly all the houses have average condition and quality.</a:t>
            </a:r>
          </a:p>
          <a:p>
            <a:endParaRPr lang="en-US" dirty="0"/>
          </a:p>
          <a:p>
            <a:endParaRPr lang="en-US" sz="18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61B60E8-4CBD-5CE7-2EFB-E7B5727E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296"/>
          <a:stretch/>
        </p:blipFill>
        <p:spPr bwMode="auto">
          <a:xfrm>
            <a:off x="225287" y="145015"/>
            <a:ext cx="11966713" cy="39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3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66261" y="4883036"/>
            <a:ext cx="1205947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Half of the exteriors condition is good with average exterior quality.</a:t>
            </a:r>
          </a:p>
          <a:p>
            <a:r>
              <a:rPr lang="en-US" dirty="0"/>
              <a:t>And mostly are in typically average condition</a:t>
            </a:r>
          </a:p>
          <a:p>
            <a:endParaRPr lang="en-US" sz="1800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B80645C-A4DF-C796-D188-FC17BB84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0" y="-1"/>
            <a:ext cx="11096625" cy="442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64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27908F-0670-1467-9BBC-F2623F5C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2" y="0"/>
            <a:ext cx="550627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2FDA79-6350-781C-0819-EB81F104C1CC}"/>
              </a:ext>
            </a:extLst>
          </p:cNvPr>
          <p:cNvSpPr txBox="1"/>
          <p:nvPr/>
        </p:nvSpPr>
        <p:spPr>
          <a:xfrm>
            <a:off x="404191" y="224422"/>
            <a:ext cx="6023113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MSSubClass</a:t>
            </a:r>
            <a:r>
              <a:rPr lang="en-US" dirty="0"/>
              <a:t>: Identifies the type of dwelling involved in the sale.	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sz="1200" dirty="0"/>
              <a:t>20	1-STORY 1946 &amp; NEWER ALL STYLES</a:t>
            </a:r>
          </a:p>
          <a:p>
            <a:r>
              <a:rPr lang="en-US" sz="1200" dirty="0"/>
              <a:t>        30	1-STORY 1945 &amp; OLDER</a:t>
            </a:r>
          </a:p>
          <a:p>
            <a:r>
              <a:rPr lang="en-US" sz="1200" dirty="0"/>
              <a:t>        40	1-STORY W/FINISHED ATTIC ALL AGES</a:t>
            </a:r>
          </a:p>
          <a:p>
            <a:r>
              <a:rPr lang="en-US" sz="1200" dirty="0"/>
              <a:t>        45	1-1/2 STORY - UNFINISHED ALL AGES</a:t>
            </a:r>
          </a:p>
          <a:p>
            <a:r>
              <a:rPr lang="en-US" sz="1200" dirty="0"/>
              <a:t>        50	1-1/2 STORY FINISHED ALL AGES</a:t>
            </a:r>
          </a:p>
          <a:p>
            <a:r>
              <a:rPr lang="en-US" sz="1200" dirty="0"/>
              <a:t>        60	2-STORY 1946 &amp; NEWER</a:t>
            </a:r>
          </a:p>
          <a:p>
            <a:r>
              <a:rPr lang="en-US" sz="1200" dirty="0"/>
              <a:t>        70	2-STORY 1945 &amp; OLDER</a:t>
            </a:r>
          </a:p>
          <a:p>
            <a:r>
              <a:rPr lang="en-US" sz="1200" dirty="0"/>
              <a:t>        75	2-1/2 STORY ALL AGES</a:t>
            </a:r>
          </a:p>
          <a:p>
            <a:r>
              <a:rPr lang="en-US" sz="1200" dirty="0"/>
              <a:t>        80	SPLIT OR MULTI-LEVEL</a:t>
            </a:r>
          </a:p>
          <a:p>
            <a:r>
              <a:rPr lang="en-US" sz="1200" dirty="0"/>
              <a:t>        85	SPLIT FOYER</a:t>
            </a:r>
          </a:p>
          <a:p>
            <a:r>
              <a:rPr lang="en-US" sz="1200" dirty="0"/>
              <a:t>        90	DUPLEX - ALL STYLES AND AGES</a:t>
            </a:r>
          </a:p>
          <a:p>
            <a:r>
              <a:rPr lang="en-US" sz="1200" dirty="0"/>
              <a:t>       120	1-STORY PUD (Planned Unit Development) - 1946 &amp; NEWER</a:t>
            </a:r>
          </a:p>
          <a:p>
            <a:r>
              <a:rPr lang="en-US" sz="1200" dirty="0"/>
              <a:t>       150	1-1/2 STORY PUD - ALL AGES</a:t>
            </a:r>
          </a:p>
          <a:p>
            <a:r>
              <a:rPr lang="en-US" sz="1200" dirty="0"/>
              <a:t>       160	2-STORY PUD - 1946 &amp; NEWER</a:t>
            </a:r>
          </a:p>
          <a:p>
            <a:r>
              <a:rPr lang="en-US" sz="1200" dirty="0"/>
              <a:t>       180	PUD - MULTILEVEL - INCL SPLIT LEV/FOYER</a:t>
            </a:r>
          </a:p>
          <a:p>
            <a:r>
              <a:rPr lang="en-US" sz="1200" dirty="0"/>
              <a:t>       190	2 FAMILY CONVERSION - ALL STYLES AND AGES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400878" y="4572000"/>
            <a:ext cx="1139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the count of the classes of dwelling. Class 20 i.e., 1-story 1946 and newer styles are more in sale.</a:t>
            </a:r>
          </a:p>
          <a:p>
            <a:r>
              <a:rPr lang="en-US" dirty="0"/>
              <a:t>Followed by class 60 i.e., 2 story 1946 and newer.</a:t>
            </a:r>
          </a:p>
          <a:p>
            <a:r>
              <a:rPr lang="en-US" dirty="0"/>
              <a:t>Th least which are in sale are class 40 (1 story with finished attic all ages ) and 50 ½ story with unfinished all ages.</a:t>
            </a:r>
          </a:p>
          <a:p>
            <a:endParaRPr lang="en-US" dirty="0"/>
          </a:p>
          <a:p>
            <a:r>
              <a:rPr lang="en-US" dirty="0"/>
              <a:t>The count shows that newer style houses are mostly in sale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0" y="4737263"/>
            <a:ext cx="1205947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Foundation: Type of foundation</a:t>
            </a:r>
          </a:p>
          <a:p>
            <a:endParaRPr lang="en-US" dirty="0"/>
          </a:p>
          <a:p>
            <a:r>
              <a:rPr lang="en-US" dirty="0"/>
              <a:t>Cinder Block Poured Concrete	</a:t>
            </a:r>
          </a:p>
          <a:p>
            <a:r>
              <a:rPr lang="en-US" sz="1800" dirty="0"/>
              <a:t> are the most common material used in foundation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6A1C0D5-50FE-0DA5-52A3-82DD1B346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3"/>
          <a:stretch/>
        </p:blipFill>
        <p:spPr bwMode="auto">
          <a:xfrm>
            <a:off x="132522" y="-28413"/>
            <a:ext cx="10840278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9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38539" y="4790271"/>
            <a:ext cx="1205947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The basement quality and condition is typically average.</a:t>
            </a:r>
          </a:p>
          <a:p>
            <a:endParaRPr lang="en-US" dirty="0"/>
          </a:p>
          <a:p>
            <a:r>
              <a:rPr lang="en-US" sz="1800" dirty="0"/>
              <a:t>Most of the basements have no exposure to walkout or garden level walls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4A71EEF-21E2-B82F-B63F-03278F5F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780"/>
            <a:ext cx="121920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0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>
            <a:extLst>
              <a:ext uri="{FF2B5EF4-FFF2-40B4-BE49-F238E27FC236}">
                <a16:creationId xmlns:a16="http://schemas.microsoft.com/office/drawing/2014/main" id="{86C745CB-312F-3D31-5E5C-2E6EC9F59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" y="0"/>
            <a:ext cx="11096625" cy="654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4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78295" y="4856532"/>
            <a:ext cx="1191370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Masonry veneer type is Brick common and stone an the areas is mostly around 800 square feet or under it with above 800 </a:t>
            </a:r>
          </a:p>
          <a:p>
            <a:r>
              <a:rPr lang="en-US" dirty="0"/>
              <a:t>Square feet but with brick common veneer type only.</a:t>
            </a:r>
            <a:endParaRPr 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7C50897-C718-1226-2AE0-548D1967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3" y="76199"/>
            <a:ext cx="9806608" cy="42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38539" y="4790271"/>
            <a:ext cx="12059478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BsmtFinType1: Rating of basement finished area</a:t>
            </a:r>
          </a:p>
          <a:p>
            <a:r>
              <a:rPr lang="en-US" sz="1800" dirty="0"/>
              <a:t>BsmtFinType2: Rating of basement finished area (if multiple types)</a:t>
            </a:r>
            <a:endParaRPr lang="en-US" dirty="0"/>
          </a:p>
          <a:p>
            <a:r>
              <a:rPr lang="en-US" sz="1800" dirty="0"/>
              <a:t>Most of basements are unfinished and which are finished are good or average living quarters.</a:t>
            </a:r>
          </a:p>
          <a:p>
            <a:r>
              <a:rPr lang="en-US" dirty="0"/>
              <a:t>If multiple basements are there , they are still left unfinished.</a:t>
            </a:r>
            <a:endParaRPr lang="en-US" sz="18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14AFA00-C6F9-3119-051F-DB43C29D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023"/>
            <a:ext cx="121920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7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38539" y="4790271"/>
            <a:ext cx="1205947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BsmtFinType1: Rating of basement finished area.</a:t>
            </a:r>
          </a:p>
          <a:p>
            <a:r>
              <a:rPr lang="en-US" dirty="0"/>
              <a:t>Mostly are Good Living Quarters and have area of around 800 square feet</a:t>
            </a:r>
            <a:endParaRPr lang="en-US" sz="1800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447F7703-BBFF-8EB6-C331-71303020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1074751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5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38539" y="4790271"/>
            <a:ext cx="1178118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Heating: Type of heating.</a:t>
            </a:r>
          </a:p>
          <a:p>
            <a:r>
              <a:rPr lang="en-US" sz="1800" dirty="0"/>
              <a:t>Gas forced warm air furnace</a:t>
            </a:r>
            <a:r>
              <a:rPr lang="en-US" dirty="0"/>
              <a:t> is the most common heating facility available and they are mostly in excellent condition. </a:t>
            </a:r>
          </a:p>
          <a:p>
            <a:endParaRPr lang="en-US" sz="1800" dirty="0"/>
          </a:p>
          <a:p>
            <a:r>
              <a:rPr lang="en-US" dirty="0"/>
              <a:t>Mostly all houses are centrally air conditioned.</a:t>
            </a:r>
            <a:endParaRPr lang="en-US" sz="18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5450F18-004C-C1B3-6202-A29D038A0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5"/>
          <a:stretch/>
        </p:blipFill>
        <p:spPr bwMode="auto">
          <a:xfrm>
            <a:off x="0" y="0"/>
            <a:ext cx="12191999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18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38539" y="4790271"/>
            <a:ext cx="1178118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Mostly houses have 1 fireplace with different qualities.</a:t>
            </a:r>
          </a:p>
          <a:p>
            <a:r>
              <a:rPr lang="en-US" dirty="0"/>
              <a:t>3 fireplaces are very rare cases.</a:t>
            </a:r>
            <a:endParaRPr lang="en-US" sz="1800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E686EDE3-F63B-7E96-4EC3-60F6BBD8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7" y="0"/>
            <a:ext cx="10442713" cy="44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55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38539" y="4790271"/>
            <a:ext cx="1178118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Electrical: Electrical system</a:t>
            </a:r>
          </a:p>
          <a:p>
            <a:endParaRPr lang="en-US" dirty="0"/>
          </a:p>
          <a:p>
            <a:r>
              <a:rPr lang="en-US" sz="1800" dirty="0"/>
              <a:t>The standard electrical system is Standard Circuit Breakers &amp; Romex  and in some houses have Fuse Box over 60 AMP and all Romex wiring (Average).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8A033BA-2F24-CF8D-320C-9600364A0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7"/>
          <a:stretch/>
        </p:blipFill>
        <p:spPr bwMode="auto">
          <a:xfrm>
            <a:off x="1696279" y="0"/>
            <a:ext cx="8322365" cy="439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5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38539" y="4790271"/>
            <a:ext cx="1178118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Most of the kitchens are of typically average quality with typical functionalities.</a:t>
            </a:r>
          </a:p>
          <a:p>
            <a:endParaRPr lang="en-US" sz="18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9358945-48EA-BA5D-7AF9-4DA021449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3"/>
          <a:stretch/>
        </p:blipFill>
        <p:spPr bwMode="auto">
          <a:xfrm>
            <a:off x="545712" y="105552"/>
            <a:ext cx="1086441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4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2FDA79-6350-781C-0819-EB81F104C1CC}"/>
              </a:ext>
            </a:extLst>
          </p:cNvPr>
          <p:cNvSpPr txBox="1"/>
          <p:nvPr/>
        </p:nvSpPr>
        <p:spPr>
          <a:xfrm>
            <a:off x="404191" y="224422"/>
            <a:ext cx="582930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MSZoning</a:t>
            </a:r>
            <a:r>
              <a:rPr lang="en-US" dirty="0"/>
              <a:t>: Identifies the general zoning classification of the sale.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       A	Agriculture</a:t>
            </a:r>
          </a:p>
          <a:p>
            <a:r>
              <a:rPr lang="en-US" dirty="0"/>
              <a:t>       C	Commercial</a:t>
            </a:r>
          </a:p>
          <a:p>
            <a:r>
              <a:rPr lang="en-US" dirty="0"/>
              <a:t>       FV	Floating Village Residential</a:t>
            </a:r>
          </a:p>
          <a:p>
            <a:r>
              <a:rPr lang="en-US" dirty="0"/>
              <a:t>       I	Industrial</a:t>
            </a:r>
          </a:p>
          <a:p>
            <a:r>
              <a:rPr lang="en-US" dirty="0"/>
              <a:t>       RH	Residential High Density</a:t>
            </a:r>
          </a:p>
          <a:p>
            <a:r>
              <a:rPr lang="en-US" dirty="0"/>
              <a:t>       RL	Residential Low Density</a:t>
            </a:r>
          </a:p>
          <a:p>
            <a:r>
              <a:rPr lang="en-US" dirty="0"/>
              <a:t>       RP	Residential Low Density Park </a:t>
            </a:r>
          </a:p>
          <a:p>
            <a:r>
              <a:rPr lang="en-US" dirty="0"/>
              <a:t>       RM	Residential Medium 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400878" y="4572000"/>
            <a:ext cx="1139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Residential areas with low density  and medium density are mostly on sale.</a:t>
            </a:r>
          </a:p>
          <a:p>
            <a:r>
              <a:rPr lang="en-US" dirty="0"/>
              <a:t>Residential areas high density are not there as there is no capacity to accommodate.</a:t>
            </a:r>
          </a:p>
          <a:p>
            <a:r>
              <a:rPr lang="en-US" dirty="0"/>
              <a:t>Industrial area are not available for residential purposes.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8F429F-C26A-E96C-C0E5-88A6CD1A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62080"/>
            <a:ext cx="5829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6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0" y="4156075"/>
            <a:ext cx="11781183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Mostly the garage are attached to home with few detached and some are built in.</a:t>
            </a:r>
          </a:p>
          <a:p>
            <a:r>
              <a:rPr lang="en-US" dirty="0"/>
              <a:t>Interior of garage is still unfinished. And the quality and condition of the garage is typically average.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8F056B8-F7AD-537A-D325-4E39FAD3D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9" y="0"/>
            <a:ext cx="121920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36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0" y="4381362"/>
            <a:ext cx="11781183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/>
              <a:t>BsmtFullBath</a:t>
            </a:r>
            <a:r>
              <a:rPr lang="en-US" sz="1800" dirty="0"/>
              <a:t>: Basement full bathrooms(mostly houses do not have it)</a:t>
            </a:r>
          </a:p>
          <a:p>
            <a:endParaRPr lang="en-US" sz="1800" dirty="0"/>
          </a:p>
          <a:p>
            <a:r>
              <a:rPr lang="en-US" sz="1800" dirty="0" err="1"/>
              <a:t>BsmtHalfBath</a:t>
            </a:r>
            <a:r>
              <a:rPr lang="en-US" sz="1800" dirty="0"/>
              <a:t>: Basement half bathrooms(mostly houses do not have it)</a:t>
            </a:r>
          </a:p>
          <a:p>
            <a:endParaRPr lang="en-US" sz="1800" dirty="0"/>
          </a:p>
          <a:p>
            <a:r>
              <a:rPr lang="en-US" sz="1800" dirty="0" err="1"/>
              <a:t>FullBath</a:t>
            </a:r>
            <a:r>
              <a:rPr lang="en-US" sz="1800" dirty="0"/>
              <a:t>: Full bathrooms above grade(mostly </a:t>
            </a:r>
            <a:r>
              <a:rPr lang="en-US" dirty="0"/>
              <a:t>2 in number and some have 1)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HalfBath</a:t>
            </a:r>
            <a:r>
              <a:rPr lang="en-US" sz="1800" dirty="0"/>
              <a:t>: Half baths above grade(mostly do not have it)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D574B011-0F3E-B529-E00E-30CA1118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05"/>
            <a:ext cx="12192000" cy="41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47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9C5D9F2E-D514-3E6F-BD6A-B0AC0DDC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406"/>
            <a:ext cx="12192000" cy="61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2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BBE8D1B4-F41A-8502-4751-14790B376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0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BBE8D1B4-F41A-8502-4751-14790B376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7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4C2943FE-EE87-4160-D0DA-D0127A0C0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592"/>
          <a:stretch/>
        </p:blipFill>
        <p:spPr bwMode="auto">
          <a:xfrm>
            <a:off x="0" y="0"/>
            <a:ext cx="12192000" cy="421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32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7152F530-DC20-E580-0DEB-FB98CE70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6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1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C194580E-2937-67E7-2A32-FD6BF6E1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49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6505" y="4916005"/>
            <a:ext cx="11781183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Most common type of dwelling is   1Fam(Single-family Detached) with housing style</a:t>
            </a:r>
          </a:p>
          <a:p>
            <a:r>
              <a:rPr lang="en-US" dirty="0"/>
              <a:t>      </a:t>
            </a:r>
            <a:r>
              <a:rPr lang="en-US" sz="1800" dirty="0"/>
              <a:t> 1Story	One story</a:t>
            </a:r>
          </a:p>
          <a:p>
            <a:r>
              <a:rPr lang="en-US" sz="1800" dirty="0"/>
              <a:t>       1.5Fin	One and one-half story: 2nd level finished</a:t>
            </a:r>
          </a:p>
          <a:p>
            <a:r>
              <a:rPr lang="en-US" sz="1800" dirty="0"/>
              <a:t>       1.5Unf	One and one-half story: 2nd level unfinished</a:t>
            </a:r>
          </a:p>
          <a:p>
            <a:r>
              <a:rPr lang="en-US" sz="1800" dirty="0"/>
              <a:t>       2Story	Two story</a:t>
            </a:r>
          </a:p>
          <a:p>
            <a:r>
              <a:rPr lang="en-US" dirty="0"/>
              <a:t>The least available building type is townhouse end unit.</a:t>
            </a:r>
            <a:endParaRPr lang="en-US" sz="1800" dirty="0"/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079D18AB-4854-F019-F1B9-8CF72B51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" y="0"/>
            <a:ext cx="12138990" cy="471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34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6505" y="4916005"/>
            <a:ext cx="1178118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Mostly houses available on sale are of Warranty Deed – Conventional type with normal,</a:t>
            </a:r>
          </a:p>
          <a:p>
            <a:r>
              <a:rPr lang="en-US" dirty="0"/>
              <a:t>The ones which are new are partially built.</a:t>
            </a:r>
            <a:endParaRPr lang="en-US" sz="1800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33C7A24F-1168-B4BF-C114-BB1695382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" y="-1"/>
            <a:ext cx="12192000" cy="47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8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493643" y="5022574"/>
            <a:ext cx="1139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Mostly Residential low density areas are under class 125.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88BEAB0-6AB1-BDF8-74CF-E118E363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41"/>
            <a:ext cx="121920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2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6505" y="4916005"/>
            <a:ext cx="1178118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1stFlrSF: First Floor square feet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2ndFlrSF: Second floor square feet</a:t>
            </a:r>
          </a:p>
          <a:p>
            <a:r>
              <a:rPr lang="en-US" dirty="0"/>
              <a:t>The area is under or around 2000 square feet.</a:t>
            </a:r>
            <a:endParaRPr lang="en-US" sz="1800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5F4C6F95-A411-A6B1-C9AD-ACEFC244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356634"/>
            <a:ext cx="9806608" cy="436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09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05408" y="4412422"/>
            <a:ext cx="1178118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Mostly the houses are built in 2000 and after years. 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A5D4B486-D587-EE58-AE96-A820E1DC0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2"/>
          <a:stretch/>
        </p:blipFill>
        <p:spPr bwMode="auto">
          <a:xfrm>
            <a:off x="622852" y="0"/>
            <a:ext cx="10588487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90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A03BE-E19B-3E9B-D8F4-5463A11E6AAC}"/>
              </a:ext>
            </a:extLst>
          </p:cNvPr>
          <p:cNvSpPr txBox="1"/>
          <p:nvPr/>
        </p:nvSpPr>
        <p:spPr>
          <a:xfrm>
            <a:off x="205408" y="5499100"/>
            <a:ext cx="1178118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4E89AA4-2CFF-B477-2FEF-43D53C3C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01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6D77-68DD-2308-7BBB-68731D70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E9AD-36BA-121A-CD88-3A1963B0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2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480391" y="5022574"/>
            <a:ext cx="11390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LotFrontage</a:t>
            </a:r>
            <a:r>
              <a:rPr lang="en-US" dirty="0"/>
              <a:t>: Linear feet of street connected to property and </a:t>
            </a:r>
            <a:r>
              <a:rPr lang="en-US" dirty="0" err="1"/>
              <a:t>LotArea</a:t>
            </a:r>
            <a:r>
              <a:rPr lang="en-US" dirty="0"/>
              <a:t>: Lot size in square feet.</a:t>
            </a:r>
          </a:p>
          <a:p>
            <a:r>
              <a:rPr lang="en-US" dirty="0"/>
              <a:t>Most of the houses are have street having area under 180 and lot area under 30000 square feet.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2634DF7-2C98-D374-A23A-1E1BD4262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09"/>
            <a:ext cx="12192000" cy="46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1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480391" y="4651513"/>
            <a:ext cx="1139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Street: Type of road access to property	</a:t>
            </a:r>
          </a:p>
          <a:p>
            <a:r>
              <a:rPr lang="en-US" dirty="0"/>
              <a:t>Alley: Type of alley access to property</a:t>
            </a:r>
          </a:p>
          <a:p>
            <a:endParaRPr lang="en-US" dirty="0"/>
          </a:p>
          <a:p>
            <a:r>
              <a:rPr lang="en-US" dirty="0"/>
              <a:t>Most of the houses have paved street access with gravel alleys.</a:t>
            </a:r>
          </a:p>
          <a:p>
            <a:r>
              <a:rPr lang="en-US" dirty="0"/>
              <a:t>Alleys are also paved as well.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85398A-7B7A-C4E2-0827-BE6E5A2D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1" y="268356"/>
            <a:ext cx="5337313" cy="41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B88ADF4-D543-085D-77A7-2E21539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6" y="268357"/>
            <a:ext cx="5019676" cy="40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7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281608" y="4333461"/>
            <a:ext cx="1139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LotShape</a:t>
            </a:r>
            <a:r>
              <a:rPr lang="en-US" dirty="0"/>
              <a:t>: General shape of property</a:t>
            </a:r>
          </a:p>
          <a:p>
            <a:r>
              <a:rPr lang="en-US" dirty="0"/>
              <a:t> Reg	Regular	,        IR1	Slightly irregular,         IR2	Moderately Irregular ,    IR3	Irregular</a:t>
            </a:r>
          </a:p>
          <a:p>
            <a:endParaRPr lang="en-US" dirty="0"/>
          </a:p>
          <a:p>
            <a:r>
              <a:rPr lang="en-US" dirty="0"/>
              <a:t>Mostly all the property are generally shaped and some are slightly irregular.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DE070D4-9AFC-FD63-4C4C-32082BE3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74" y="79513"/>
            <a:ext cx="10522226" cy="425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308113" y="4890052"/>
            <a:ext cx="1139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LandContour</a:t>
            </a:r>
            <a:r>
              <a:rPr lang="en-US" dirty="0"/>
              <a:t>: Flatness of the property</a:t>
            </a:r>
          </a:p>
          <a:p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 Near Flat/Level   ,    </a:t>
            </a:r>
            <a:r>
              <a:rPr lang="en-US" dirty="0" err="1"/>
              <a:t>Bnk</a:t>
            </a:r>
            <a:r>
              <a:rPr lang="en-US" dirty="0"/>
              <a:t>	  Banked - Quick and significant rise from street grade to building</a:t>
            </a:r>
          </a:p>
          <a:p>
            <a:r>
              <a:rPr lang="en-US" dirty="0"/>
              <a:t> HLS   Hillside - Significant slope from side to side  ,        Low	Depression</a:t>
            </a:r>
          </a:p>
          <a:p>
            <a:endParaRPr lang="en-US" dirty="0"/>
          </a:p>
          <a:p>
            <a:r>
              <a:rPr lang="en-US" dirty="0"/>
              <a:t>All the properties are leveled.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81D2DB-780C-83D9-8A1C-772A3CC0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6" y="96079"/>
            <a:ext cx="11201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3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D9D778-0FEC-E612-34DB-0C2C6F0C4611}"/>
              </a:ext>
            </a:extLst>
          </p:cNvPr>
          <p:cNvSpPr txBox="1"/>
          <p:nvPr/>
        </p:nvSpPr>
        <p:spPr>
          <a:xfrm>
            <a:off x="308113" y="4890052"/>
            <a:ext cx="113902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LotConfig</a:t>
            </a:r>
            <a:r>
              <a:rPr lang="en-US" dirty="0"/>
              <a:t>: Lot configuration</a:t>
            </a:r>
          </a:p>
          <a:p>
            <a:r>
              <a:rPr lang="en-US" dirty="0"/>
              <a:t> Inside	Inside lot,     Corner  </a:t>
            </a:r>
            <a:r>
              <a:rPr lang="en-US" dirty="0" err="1"/>
              <a:t>Corner</a:t>
            </a:r>
            <a:r>
              <a:rPr lang="en-US" dirty="0"/>
              <a:t> lot  ,    </a:t>
            </a:r>
            <a:r>
              <a:rPr lang="en-US" dirty="0" err="1"/>
              <a:t>CulDSac</a:t>
            </a:r>
            <a:r>
              <a:rPr lang="en-US" dirty="0"/>
              <a:t>	Cul-de-sac  ,    FR2	Frontage on 2 sides of property</a:t>
            </a:r>
          </a:p>
          <a:p>
            <a:r>
              <a:rPr lang="en-US" dirty="0"/>
              <a:t>FR3	Frontage on 3 sides of property</a:t>
            </a:r>
          </a:p>
          <a:p>
            <a:endParaRPr lang="en-US" dirty="0"/>
          </a:p>
          <a:p>
            <a:r>
              <a:rPr lang="en-US" dirty="0"/>
              <a:t>Lot configuration is mostly inside or at corner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A32D14-D1EE-F4AC-49EF-9AD5016E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0" y="202095"/>
            <a:ext cx="1114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071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{A4F3A103-BDB0-40EE-A11C-69F54EAC9ADB}tf33845126_win32</Template>
  <TotalTime>175</TotalTime>
  <Words>1558</Words>
  <Application>Microsoft Office PowerPoint</Application>
  <PresentationFormat>Widescreen</PresentationFormat>
  <Paragraphs>191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Bookman Old Style</vt:lpstr>
      <vt:lpstr>Calibri</vt:lpstr>
      <vt:lpstr>Franklin Gothic Book</vt:lpstr>
      <vt:lpstr>1_RetrospectVTI</vt:lpstr>
      <vt:lpstr>Title Lorem Ipsum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Karishma Wadhwani</dc:creator>
  <cp:lastModifiedBy>Karishma Wadhwani</cp:lastModifiedBy>
  <cp:revision>1</cp:revision>
  <dcterms:created xsi:type="dcterms:W3CDTF">2022-12-28T16:21:24Z</dcterms:created>
  <dcterms:modified xsi:type="dcterms:W3CDTF">2022-12-28T19:16:38Z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