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94" r:id="rId6"/>
    <p:sldId id="295" r:id="rId7"/>
    <p:sldId id="296" r:id="rId8"/>
    <p:sldId id="297" r:id="rId9"/>
    <p:sldId id="283" r:id="rId10"/>
    <p:sldId id="298" r:id="rId11"/>
    <p:sldId id="28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2" d="100"/>
          <a:sy n="72" d="100"/>
        </p:scale>
        <p:origin x="660"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Cause of deaths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INTERNSHIP 33</a:t>
            </a:r>
          </a:p>
          <a:p>
            <a:r>
              <a:rPr lang="en-US" dirty="0"/>
              <a:t>BY:-ANJALI WADHWANI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33CCD-9B1A-1596-135D-EE5C33220B57}"/>
              </a:ext>
            </a:extLst>
          </p:cNvPr>
          <p:cNvSpPr txBox="1"/>
          <p:nvPr/>
        </p:nvSpPr>
        <p:spPr>
          <a:xfrm>
            <a:off x="361122" y="439131"/>
            <a:ext cx="10134600" cy="646331"/>
          </a:xfrm>
          <a:prstGeom prst="rect">
            <a:avLst/>
          </a:prstGeom>
          <a:noFill/>
        </p:spPr>
        <p:txBody>
          <a:bodyPr wrap="square" rtlCol="0">
            <a:spAutoFit/>
          </a:bodyPr>
          <a:lstStyle/>
          <a:p>
            <a:r>
              <a:rPr lang="en-US" dirty="0" err="1"/>
              <a:t>Tokleau</a:t>
            </a:r>
            <a:r>
              <a:rPr lang="en-US" dirty="0"/>
              <a:t> is the country with least number of deaths followed by Niue</a:t>
            </a:r>
          </a:p>
          <a:p>
            <a:r>
              <a:rPr lang="en-US" dirty="0"/>
              <a:t>And Nauru.</a:t>
            </a:r>
          </a:p>
        </p:txBody>
      </p:sp>
      <p:pic>
        <p:nvPicPr>
          <p:cNvPr id="7" name="Picture 6">
            <a:extLst>
              <a:ext uri="{FF2B5EF4-FFF2-40B4-BE49-F238E27FC236}">
                <a16:creationId xmlns:a16="http://schemas.microsoft.com/office/drawing/2014/main" id="{87D06115-701F-2E62-5AA8-D83FCC042E3C}"/>
              </a:ext>
            </a:extLst>
          </p:cNvPr>
          <p:cNvPicPr>
            <a:picLocks noChangeAspect="1"/>
          </p:cNvPicPr>
          <p:nvPr/>
        </p:nvPicPr>
        <p:blipFill>
          <a:blip r:embed="rId2"/>
          <a:stretch>
            <a:fillRect/>
          </a:stretch>
        </p:blipFill>
        <p:spPr>
          <a:xfrm>
            <a:off x="361122" y="1085462"/>
            <a:ext cx="9962321" cy="4458270"/>
          </a:xfrm>
          <a:prstGeom prst="rect">
            <a:avLst/>
          </a:prstGeom>
        </p:spPr>
      </p:pic>
      <p:sp>
        <p:nvSpPr>
          <p:cNvPr id="8" name="TextBox 7">
            <a:extLst>
              <a:ext uri="{FF2B5EF4-FFF2-40B4-BE49-F238E27FC236}">
                <a16:creationId xmlns:a16="http://schemas.microsoft.com/office/drawing/2014/main" id="{DE5D5A5F-DC8D-7539-E1FC-4BAEF3D9969E}"/>
              </a:ext>
            </a:extLst>
          </p:cNvPr>
          <p:cNvSpPr txBox="1"/>
          <p:nvPr/>
        </p:nvSpPr>
        <p:spPr>
          <a:xfrm>
            <a:off x="467139" y="5754469"/>
            <a:ext cx="6636026" cy="646331"/>
          </a:xfrm>
          <a:prstGeom prst="rect">
            <a:avLst/>
          </a:prstGeom>
          <a:noFill/>
        </p:spPr>
        <p:txBody>
          <a:bodyPr wrap="square" rtlCol="0">
            <a:spAutoFit/>
          </a:bodyPr>
          <a:lstStyle/>
          <a:p>
            <a:r>
              <a:rPr lang="en-US" dirty="0"/>
              <a:t>These on the reason of deaths on </a:t>
            </a:r>
            <a:r>
              <a:rPr lang="en-US" dirty="0" err="1"/>
              <a:t>Tokleau</a:t>
            </a:r>
            <a:r>
              <a:rPr lang="en-US" dirty="0"/>
              <a:t> which clearly highlights that most of the deaths are caused due to cardiovascular diseases.</a:t>
            </a:r>
          </a:p>
        </p:txBody>
      </p:sp>
    </p:spTree>
    <p:extLst>
      <p:ext uri="{BB962C8B-B14F-4D97-AF65-F5344CB8AC3E}">
        <p14:creationId xmlns:p14="http://schemas.microsoft.com/office/powerpoint/2010/main" val="87658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643393" y="195204"/>
            <a:ext cx="768096" cy="1627632"/>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7" name="Rectangle 2">
            <a:extLst>
              <a:ext uri="{FF2B5EF4-FFF2-40B4-BE49-F238E27FC236}">
                <a16:creationId xmlns:a16="http://schemas.microsoft.com/office/drawing/2014/main" id="{658F1ECF-8569-535F-8FB8-AA739A80D3AC}"/>
              </a:ext>
            </a:extLst>
          </p:cNvPr>
          <p:cNvSpPr>
            <a:spLocks noChangeArrowheads="1"/>
          </p:cNvSpPr>
          <p:nvPr/>
        </p:nvSpPr>
        <p:spPr bwMode="auto">
          <a:xfrm>
            <a:off x="1806940" y="234372"/>
            <a:ext cx="8270543" cy="637097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245"/>
                </a:solidFill>
                <a:effectLst/>
                <a:latin typeface="Arial" panose="020B0604020202020204" pitchFamily="34" charset="0"/>
                <a:cs typeface="Arial" panose="020B0604020202020204" pitchFamily="34" charset="0"/>
              </a:rPr>
              <a:t>Cardiovascular diseases (CVDs) are the leading cause of death globally, taking an estimated 17.9 million lives each year. CVDs are a group of disorders of the heart and blood vessels and include coronary heart disease, cerebrovascular disease, rheumatic heart disease and other conditions. More than four out of five CVD deaths are due to heart attacks and strokes, and one third of these deaths occur prematurely in people under 70 years of 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245"/>
                </a:solidFill>
                <a:effectLst/>
                <a:latin typeface="Arial" panose="020B0604020202020204" pitchFamily="34" charset="0"/>
                <a:cs typeface="Arial" panose="020B0604020202020204" pitchFamily="34" charset="0"/>
              </a:rPr>
              <a:t>The most important </a:t>
            </a:r>
            <a:r>
              <a:rPr kumimoji="0" lang="en-US" altLang="en-US" sz="2400" b="0" i="0" u="none" strike="noStrike" cap="none" normalizeH="0" baseline="0" dirty="0" err="1">
                <a:ln>
                  <a:noFill/>
                </a:ln>
                <a:solidFill>
                  <a:srgbClr val="3C4245"/>
                </a:solidFill>
                <a:effectLst/>
                <a:latin typeface="Arial" panose="020B0604020202020204" pitchFamily="34" charset="0"/>
                <a:cs typeface="Arial" panose="020B0604020202020204" pitchFamily="34" charset="0"/>
              </a:rPr>
              <a:t>behavioural</a:t>
            </a:r>
            <a:r>
              <a:rPr kumimoji="0" lang="en-US" altLang="en-US" sz="2400" b="0" i="0" u="none" strike="noStrike" cap="none" normalizeH="0" baseline="0" dirty="0">
                <a:ln>
                  <a:noFill/>
                </a:ln>
                <a:solidFill>
                  <a:srgbClr val="3C4245"/>
                </a:solidFill>
                <a:effectLst/>
                <a:latin typeface="Arial" panose="020B0604020202020204" pitchFamily="34" charset="0"/>
                <a:cs typeface="Arial" panose="020B0604020202020204" pitchFamily="34" charset="0"/>
              </a:rPr>
              <a:t> risk factors of heart disease and stroke are unhealthy diet, physical inactivity, tobacco use and harmful use of alcohol. The effects of </a:t>
            </a:r>
            <a:r>
              <a:rPr kumimoji="0" lang="en-US" altLang="en-US" sz="2400" b="0" i="0" u="none" strike="noStrike" cap="none" normalizeH="0" baseline="0" dirty="0" err="1">
                <a:ln>
                  <a:noFill/>
                </a:ln>
                <a:solidFill>
                  <a:srgbClr val="3C4245"/>
                </a:solidFill>
                <a:effectLst/>
                <a:latin typeface="Arial" panose="020B0604020202020204" pitchFamily="34" charset="0"/>
                <a:cs typeface="Arial" panose="020B0604020202020204" pitchFamily="34" charset="0"/>
              </a:rPr>
              <a:t>behavioural</a:t>
            </a:r>
            <a:r>
              <a:rPr kumimoji="0" lang="en-US" altLang="en-US" sz="2400" b="0" i="0" u="none" strike="noStrike" cap="none" normalizeH="0" baseline="0" dirty="0">
                <a:ln>
                  <a:noFill/>
                </a:ln>
                <a:solidFill>
                  <a:srgbClr val="3C4245"/>
                </a:solidFill>
                <a:effectLst/>
                <a:latin typeface="Arial" panose="020B0604020202020204" pitchFamily="34" charset="0"/>
                <a:cs typeface="Arial" panose="020B0604020202020204" pitchFamily="34" charset="0"/>
              </a:rPr>
              <a:t> risk factors may show up in individuals as raised blood pressure, raised blood glucose, raised blood lipids, and overweight and obesity. These “intermediate risks factors” can be measured in primary care facilities and indicate an increased risk of heart attack, stroke, heart failure and other complications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4B2A8438-633C-27CB-5864-F98DF83EDE12}"/>
              </a:ext>
            </a:extLst>
          </p:cNvPr>
          <p:cNvSpPr>
            <a:spLocks noGrp="1"/>
          </p:cNvSpPr>
          <p:nvPr>
            <p:ph type="body" sz="quarter" idx="14"/>
          </p:nvPr>
        </p:nvSpPr>
        <p:spPr>
          <a:xfrm>
            <a:off x="10900437" y="5396153"/>
            <a:ext cx="768096" cy="1627632"/>
          </a:xfrm>
        </p:spPr>
        <p:txBody>
          <a:bodyPr/>
          <a:lstStyle/>
          <a:p>
            <a:endParaRPr lang="en-US" dirty="0"/>
          </a:p>
        </p:txBody>
      </p:sp>
    </p:spTree>
    <p:extLst>
      <p:ext uri="{BB962C8B-B14F-4D97-AF65-F5344CB8AC3E}">
        <p14:creationId xmlns:p14="http://schemas.microsoft.com/office/powerpoint/2010/main" val="68568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Top 3 countries and their death tolls</a:t>
            </a:r>
          </a:p>
          <a:p>
            <a:r>
              <a:rPr lang="en-US" dirty="0"/>
              <a:t>Comparison between top three countries</a:t>
            </a:r>
          </a:p>
          <a:p>
            <a:r>
              <a:rPr lang="en-US" dirty="0"/>
              <a:t>China v/s India </a:t>
            </a:r>
          </a:p>
          <a:p>
            <a:r>
              <a:rPr lang="en-US" dirty="0"/>
              <a:t>Countries with least number of deaths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73152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45564" y="1499616"/>
            <a:ext cx="8552357" cy="4901184"/>
          </a:xfrm>
        </p:spPr>
        <p:txBody>
          <a:bodyPr/>
          <a:lstStyle/>
          <a:p>
            <a:pPr marL="0" marR="0" fontAlgn="base">
              <a:lnSpc>
                <a:spcPts val="1650"/>
              </a:lnSpc>
              <a:spcBef>
                <a:spcPts val="790"/>
              </a:spcBef>
              <a:spcAft>
                <a:spcPts val="790"/>
              </a:spcAft>
            </a:pPr>
            <a:r>
              <a:rPr lang="en-IN" sz="1800" dirty="0">
                <a:solidFill>
                  <a:srgbClr val="000000"/>
                </a:solidFill>
                <a:effectLst/>
                <a:latin typeface="inherit"/>
                <a:ea typeface="Times New Roman" panose="02020603050405020304" pitchFamily="18" charset="0"/>
                <a:cs typeface="Arial" panose="020B0604020202020204" pitchFamily="34"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51043" y="2862072"/>
            <a:ext cx="6400800" cy="2160502"/>
          </a:xfrm>
        </p:spPr>
        <p:txBody>
          <a:bodyPr/>
          <a:lstStyle/>
          <a:p>
            <a:r>
              <a:rPr lang="en-US" dirty="0"/>
              <a:t>Top 3 countries and their death tolls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9408B9-8708-B97B-7702-354F2DED5ADE}"/>
              </a:ext>
            </a:extLst>
          </p:cNvPr>
          <p:cNvPicPr>
            <a:picLocks noChangeAspect="1"/>
          </p:cNvPicPr>
          <p:nvPr/>
        </p:nvPicPr>
        <p:blipFill>
          <a:blip r:embed="rId2"/>
          <a:stretch>
            <a:fillRect/>
          </a:stretch>
        </p:blipFill>
        <p:spPr>
          <a:xfrm>
            <a:off x="5555635" y="426516"/>
            <a:ext cx="6355093" cy="619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716CBC27-DA55-F087-AFC9-51ADDF705FCB}"/>
              </a:ext>
            </a:extLst>
          </p:cNvPr>
          <p:cNvSpPr txBox="1"/>
          <p:nvPr/>
        </p:nvSpPr>
        <p:spPr>
          <a:xfrm>
            <a:off x="583096" y="1674674"/>
            <a:ext cx="4492487" cy="1754326"/>
          </a:xfrm>
          <a:prstGeom prst="rect">
            <a:avLst/>
          </a:prstGeom>
          <a:noFill/>
        </p:spPr>
        <p:txBody>
          <a:bodyPr wrap="square" rtlCol="0">
            <a:spAutoFit/>
          </a:bodyPr>
          <a:lstStyle/>
          <a:p>
            <a:r>
              <a:rPr lang="en-US" dirty="0"/>
              <a:t>China being the top n the ladder of population in the world and thus it is top on the ladder of death tolls table.</a:t>
            </a:r>
          </a:p>
          <a:p>
            <a:r>
              <a:rPr lang="en-US" dirty="0"/>
              <a:t>Most of the deaths caused in China are due to </a:t>
            </a:r>
            <a:r>
              <a:rPr lang="en-US" b="1" dirty="0">
                <a:solidFill>
                  <a:srgbClr val="FF0000"/>
                </a:solidFill>
              </a:rPr>
              <a:t>cardiac arrest </a:t>
            </a:r>
            <a:r>
              <a:rPr lang="en-US" dirty="0"/>
              <a:t>followed by neoplasms and respiratory diseases.</a:t>
            </a:r>
            <a:endParaRPr lang="en-US" b="1" dirty="0">
              <a:solidFill>
                <a:srgbClr val="FF0000"/>
              </a:solidFill>
            </a:endParaRPr>
          </a:p>
        </p:txBody>
      </p:sp>
    </p:spTree>
    <p:extLst>
      <p:ext uri="{BB962C8B-B14F-4D97-AF65-F5344CB8AC3E}">
        <p14:creationId xmlns:p14="http://schemas.microsoft.com/office/powerpoint/2010/main" val="258966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16CBC27-DA55-F087-AFC9-51ADDF705FCB}"/>
              </a:ext>
            </a:extLst>
          </p:cNvPr>
          <p:cNvSpPr txBox="1"/>
          <p:nvPr/>
        </p:nvSpPr>
        <p:spPr>
          <a:xfrm>
            <a:off x="583096" y="1674674"/>
            <a:ext cx="4492487" cy="1200329"/>
          </a:xfrm>
          <a:prstGeom prst="rect">
            <a:avLst/>
          </a:prstGeom>
          <a:noFill/>
        </p:spPr>
        <p:txBody>
          <a:bodyPr wrap="square" rtlCol="0">
            <a:spAutoFit/>
          </a:bodyPr>
          <a:lstStyle/>
          <a:p>
            <a:r>
              <a:rPr lang="en-US" dirty="0"/>
              <a:t>Second being India in the ladder.</a:t>
            </a:r>
          </a:p>
          <a:p>
            <a:r>
              <a:rPr lang="en-US" dirty="0"/>
              <a:t>Most od the deaths in India are caused due to  </a:t>
            </a:r>
            <a:r>
              <a:rPr lang="en-US" dirty="0">
                <a:solidFill>
                  <a:srgbClr val="FF0000"/>
                </a:solidFill>
              </a:rPr>
              <a:t>cardiac arrest </a:t>
            </a:r>
            <a:r>
              <a:rPr lang="en-US" dirty="0"/>
              <a:t>followed by </a:t>
            </a:r>
            <a:r>
              <a:rPr lang="en-US" dirty="0">
                <a:solidFill>
                  <a:srgbClr val="FF0000"/>
                </a:solidFill>
              </a:rPr>
              <a:t>diarrheal</a:t>
            </a:r>
            <a:r>
              <a:rPr lang="en-US" dirty="0"/>
              <a:t> and </a:t>
            </a:r>
            <a:r>
              <a:rPr lang="en-US" dirty="0">
                <a:solidFill>
                  <a:srgbClr val="FF0000"/>
                </a:solidFill>
              </a:rPr>
              <a:t>respiratory diseases</a:t>
            </a:r>
            <a:r>
              <a:rPr lang="en-US" dirty="0"/>
              <a:t>.</a:t>
            </a:r>
          </a:p>
        </p:txBody>
      </p:sp>
      <p:pic>
        <p:nvPicPr>
          <p:cNvPr id="3" name="Picture 2">
            <a:extLst>
              <a:ext uri="{FF2B5EF4-FFF2-40B4-BE49-F238E27FC236}">
                <a16:creationId xmlns:a16="http://schemas.microsoft.com/office/drawing/2014/main" id="{8A0D1D07-9CF3-60D1-365A-E2ADFD865BF5}"/>
              </a:ext>
            </a:extLst>
          </p:cNvPr>
          <p:cNvPicPr>
            <a:picLocks noChangeAspect="1"/>
          </p:cNvPicPr>
          <p:nvPr/>
        </p:nvPicPr>
        <p:blipFill>
          <a:blip r:embed="rId2"/>
          <a:stretch>
            <a:fillRect/>
          </a:stretch>
        </p:blipFill>
        <p:spPr>
          <a:xfrm>
            <a:off x="5745308" y="333750"/>
            <a:ext cx="6240792" cy="619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095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16CBC27-DA55-F087-AFC9-51ADDF705FCB}"/>
              </a:ext>
            </a:extLst>
          </p:cNvPr>
          <p:cNvSpPr txBox="1"/>
          <p:nvPr/>
        </p:nvSpPr>
        <p:spPr>
          <a:xfrm>
            <a:off x="583096" y="1674674"/>
            <a:ext cx="4492487" cy="923330"/>
          </a:xfrm>
          <a:prstGeom prst="rect">
            <a:avLst/>
          </a:prstGeom>
          <a:noFill/>
        </p:spPr>
        <p:txBody>
          <a:bodyPr wrap="square" rtlCol="0">
            <a:spAutoFit/>
          </a:bodyPr>
          <a:lstStyle/>
          <a:p>
            <a:r>
              <a:rPr lang="en-US" dirty="0"/>
              <a:t>USA is third on the ladder and the most number of deaths caused in USA are by </a:t>
            </a:r>
            <a:r>
              <a:rPr lang="en-US" dirty="0">
                <a:solidFill>
                  <a:srgbClr val="FF0000"/>
                </a:solidFill>
              </a:rPr>
              <a:t>cardiac arrest </a:t>
            </a:r>
            <a:r>
              <a:rPr lang="en-US" dirty="0"/>
              <a:t>followed by </a:t>
            </a:r>
            <a:r>
              <a:rPr lang="en-US" dirty="0">
                <a:solidFill>
                  <a:srgbClr val="FF0000"/>
                </a:solidFill>
              </a:rPr>
              <a:t>neoplasms</a:t>
            </a:r>
            <a:r>
              <a:rPr lang="en-US" dirty="0"/>
              <a:t>.</a:t>
            </a:r>
          </a:p>
        </p:txBody>
      </p:sp>
      <p:pic>
        <p:nvPicPr>
          <p:cNvPr id="4" name="Picture 3">
            <a:extLst>
              <a:ext uri="{FF2B5EF4-FFF2-40B4-BE49-F238E27FC236}">
                <a16:creationId xmlns:a16="http://schemas.microsoft.com/office/drawing/2014/main" id="{5BB3D43B-643D-2ABE-BB9F-35E77E9BB074}"/>
              </a:ext>
            </a:extLst>
          </p:cNvPr>
          <p:cNvPicPr>
            <a:picLocks noChangeAspect="1"/>
          </p:cNvPicPr>
          <p:nvPr/>
        </p:nvPicPr>
        <p:blipFill>
          <a:blip r:embed="rId2"/>
          <a:stretch>
            <a:fillRect/>
          </a:stretch>
        </p:blipFill>
        <p:spPr>
          <a:xfrm>
            <a:off x="5462870" y="479523"/>
            <a:ext cx="6355093" cy="619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836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16CBC27-DA55-F087-AFC9-51ADDF705FCB}"/>
              </a:ext>
            </a:extLst>
          </p:cNvPr>
          <p:cNvSpPr txBox="1"/>
          <p:nvPr/>
        </p:nvSpPr>
        <p:spPr>
          <a:xfrm>
            <a:off x="2454965" y="4569696"/>
            <a:ext cx="7282069" cy="923330"/>
          </a:xfrm>
          <a:prstGeom prst="rect">
            <a:avLst/>
          </a:prstGeom>
          <a:noFill/>
        </p:spPr>
        <p:txBody>
          <a:bodyPr wrap="square" rtlCol="0">
            <a:spAutoFit/>
          </a:bodyPr>
          <a:lstStyle/>
          <a:p>
            <a:r>
              <a:rPr lang="en-US" dirty="0"/>
              <a:t>The inference drawn from the above graphs that most of the deaths in the world are caused due cardiovascular and the other common reason of deaths is chromic respiratory diseases.</a:t>
            </a:r>
          </a:p>
        </p:txBody>
      </p:sp>
      <p:pic>
        <p:nvPicPr>
          <p:cNvPr id="4" name="Picture 3">
            <a:extLst>
              <a:ext uri="{FF2B5EF4-FFF2-40B4-BE49-F238E27FC236}">
                <a16:creationId xmlns:a16="http://schemas.microsoft.com/office/drawing/2014/main" id="{5BB3D43B-643D-2ABE-BB9F-35E77E9BB074}"/>
              </a:ext>
            </a:extLst>
          </p:cNvPr>
          <p:cNvPicPr>
            <a:picLocks noChangeAspect="1"/>
          </p:cNvPicPr>
          <p:nvPr/>
        </p:nvPicPr>
        <p:blipFill>
          <a:blip r:embed="rId2"/>
          <a:stretch>
            <a:fillRect/>
          </a:stretch>
        </p:blipFill>
        <p:spPr>
          <a:xfrm>
            <a:off x="8348869" y="304799"/>
            <a:ext cx="3747389" cy="3675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A435936-8F4C-787A-42BC-6D15AC87C757}"/>
              </a:ext>
            </a:extLst>
          </p:cNvPr>
          <p:cNvPicPr>
            <a:picLocks noChangeAspect="1"/>
          </p:cNvPicPr>
          <p:nvPr/>
        </p:nvPicPr>
        <p:blipFill>
          <a:blip r:embed="rId3"/>
          <a:stretch>
            <a:fillRect/>
          </a:stretch>
        </p:blipFill>
        <p:spPr>
          <a:xfrm>
            <a:off x="201758" y="304799"/>
            <a:ext cx="3959425" cy="36750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1526A04-1FCA-0946-1FF1-2196EEAF9365}"/>
              </a:ext>
            </a:extLst>
          </p:cNvPr>
          <p:cNvPicPr>
            <a:picLocks noChangeAspect="1"/>
          </p:cNvPicPr>
          <p:nvPr/>
        </p:nvPicPr>
        <p:blipFill>
          <a:blip r:embed="rId4"/>
          <a:stretch>
            <a:fillRect/>
          </a:stretch>
        </p:blipFill>
        <p:spPr>
          <a:xfrm>
            <a:off x="4270758" y="304799"/>
            <a:ext cx="3968536" cy="36750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940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02522" y="8335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China v/s </a:t>
            </a:r>
            <a:r>
              <a:rPr lang="en-US" sz="4400" b="1" dirty="0" err="1">
                <a:solidFill>
                  <a:schemeClr val="accent6"/>
                </a:solidFill>
                <a:latin typeface="Arial Black" panose="020B0604020202020204" pitchFamily="34" charset="0"/>
                <a:cs typeface="Arial Black" panose="020B0604020202020204" pitchFamily="34" charset="0"/>
              </a:rPr>
              <a:t>india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19DB4A8C-1B07-E3D4-F535-AE2D066A9F19}"/>
              </a:ext>
            </a:extLst>
          </p:cNvPr>
          <p:cNvPicPr>
            <a:picLocks noChangeAspect="1"/>
          </p:cNvPicPr>
          <p:nvPr/>
        </p:nvPicPr>
        <p:blipFill>
          <a:blip r:embed="rId2"/>
          <a:stretch>
            <a:fillRect/>
          </a:stretch>
        </p:blipFill>
        <p:spPr>
          <a:xfrm>
            <a:off x="261634" y="1105364"/>
            <a:ext cx="4270610" cy="5295435"/>
          </a:xfrm>
          <a:prstGeom prst="rect">
            <a:avLst/>
          </a:prstGeom>
        </p:spPr>
      </p:pic>
      <p:pic>
        <p:nvPicPr>
          <p:cNvPr id="12" name="Picture 11">
            <a:extLst>
              <a:ext uri="{FF2B5EF4-FFF2-40B4-BE49-F238E27FC236}">
                <a16:creationId xmlns:a16="http://schemas.microsoft.com/office/drawing/2014/main" id="{84943938-6A98-FA32-7B12-A222A461B97C}"/>
              </a:ext>
            </a:extLst>
          </p:cNvPr>
          <p:cNvPicPr>
            <a:picLocks noChangeAspect="1"/>
          </p:cNvPicPr>
          <p:nvPr/>
        </p:nvPicPr>
        <p:blipFill>
          <a:blip r:embed="rId3"/>
          <a:stretch>
            <a:fillRect/>
          </a:stretch>
        </p:blipFill>
        <p:spPr>
          <a:xfrm>
            <a:off x="8379313" y="1105364"/>
            <a:ext cx="3705742" cy="5083401"/>
          </a:xfrm>
          <a:prstGeom prst="rect">
            <a:avLst/>
          </a:prstGeom>
        </p:spPr>
      </p:pic>
      <p:sp>
        <p:nvSpPr>
          <p:cNvPr id="13" name="TextBox 12">
            <a:extLst>
              <a:ext uri="{FF2B5EF4-FFF2-40B4-BE49-F238E27FC236}">
                <a16:creationId xmlns:a16="http://schemas.microsoft.com/office/drawing/2014/main" id="{0D7EBDC8-56CE-733D-3E02-E9E9C531C5B4}"/>
              </a:ext>
            </a:extLst>
          </p:cNvPr>
          <p:cNvSpPr txBox="1"/>
          <p:nvPr/>
        </p:nvSpPr>
        <p:spPr>
          <a:xfrm>
            <a:off x="4532243" y="1137302"/>
            <a:ext cx="3392557" cy="3416320"/>
          </a:xfrm>
          <a:prstGeom prst="rect">
            <a:avLst/>
          </a:prstGeom>
          <a:noFill/>
        </p:spPr>
        <p:txBody>
          <a:bodyPr wrap="square" rtlCol="0">
            <a:spAutoFit/>
          </a:bodyPr>
          <a:lstStyle/>
          <a:p>
            <a:r>
              <a:rPr lang="en-US" dirty="0"/>
              <a:t>Both countries are facing pressure of cardiac diseases.</a:t>
            </a:r>
          </a:p>
          <a:p>
            <a:r>
              <a:rPr lang="en-US" dirty="0"/>
              <a:t>The second most common disease in both countries is chronic respiratory diseases.</a:t>
            </a:r>
          </a:p>
          <a:p>
            <a:r>
              <a:rPr lang="en-US" dirty="0"/>
              <a:t>China has curbed malaria deaths and India still has highest toll in it.</a:t>
            </a:r>
          </a:p>
          <a:p>
            <a:r>
              <a:rPr lang="en-US" dirty="0"/>
              <a:t>Road injuries are more in number in China than India.</a:t>
            </a:r>
          </a:p>
          <a:p>
            <a:endParaRPr lang="en-US" dirty="0"/>
          </a:p>
          <a:p>
            <a:endParaRPr lang="en-US" dirty="0"/>
          </a:p>
        </p:txBody>
      </p:sp>
    </p:spTree>
    <p:extLst>
      <p:ext uri="{BB962C8B-B14F-4D97-AF65-F5344CB8AC3E}">
        <p14:creationId xmlns:p14="http://schemas.microsoft.com/office/powerpoint/2010/main" val="2903841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{809B7D8F-C587-4327-AD20-802397C9AA6B}tf78438558_win32</Template>
  <TotalTime>35</TotalTime>
  <Words>722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inherit</vt:lpstr>
      <vt:lpstr>Sabon Next LT</vt:lpstr>
      <vt:lpstr>Office Theme</vt:lpstr>
      <vt:lpstr>Cause of deaths</vt:lpstr>
      <vt:lpstr>AGENDA</vt:lpstr>
      <vt:lpstr>Introduction</vt:lpstr>
      <vt:lpstr>Top 3 countries and their death tolls</vt:lpstr>
      <vt:lpstr>PowerPoint Presentation</vt:lpstr>
      <vt:lpstr>PowerPoint Presentation</vt:lpstr>
      <vt:lpstr>PowerPoint Presentation</vt:lpstr>
      <vt:lpstr>PowerPoint Presentation</vt:lpstr>
      <vt:lpstr>China v/s india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deaths</dc:title>
  <dc:subject/>
  <dc:creator>Karishma Wadhwani</dc:creator>
  <cp:lastModifiedBy>Karishma Wadhwani</cp:lastModifiedBy>
  <cp:revision>1</cp:revision>
  <dcterms:created xsi:type="dcterms:W3CDTF">2022-12-19T07:28:57Z</dcterms:created>
  <dcterms:modified xsi:type="dcterms:W3CDTF">2022-12-19T08:04:37Z</dcterms:modified>
</cp:coreProperties>
</file>