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BNS DATA ANALYTICS</a:t>
            </a:r>
            <a:endParaRPr lang="en-IN" altLang="en-US"/>
          </a:p>
        </p:txBody>
      </p:sp>
      <p:sp>
        <p:nvSpPr>
          <p:cNvPr id="3" name="Subtitle 2"/>
          <p:cNvSpPr>
            <a:spLocks noGrp="1"/>
          </p:cNvSpPr>
          <p:nvPr>
            <p:ph type="subTitle" idx="1"/>
          </p:nvPr>
        </p:nvSpPr>
        <p:spPr/>
        <p:txBody>
          <a:bodyPr/>
          <a:p>
            <a:r>
              <a:rPr lang="en-IN" altLang="en-US"/>
              <a:t>ABHINAV</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2590" y="198755"/>
            <a:ext cx="10972800" cy="751205"/>
          </a:xfrm>
        </p:spPr>
        <p:txBody>
          <a:bodyPr/>
          <a:p>
            <a:r>
              <a:rPr lang="en-IN" altLang="en-US"/>
              <a:t>Box-plot of outliers</a:t>
            </a:r>
            <a:endParaRPr lang="en-IN" altLang="en-US"/>
          </a:p>
        </p:txBody>
      </p:sp>
      <p:pic>
        <p:nvPicPr>
          <p:cNvPr id="5" name="Content Placeholder 4"/>
          <p:cNvPicPr>
            <a:picLocks noChangeAspect="1"/>
          </p:cNvPicPr>
          <p:nvPr>
            <p:ph sz="half" idx="1"/>
          </p:nvPr>
        </p:nvPicPr>
        <p:blipFill>
          <a:blip r:embed="rId1"/>
          <a:stretch>
            <a:fillRect/>
          </a:stretch>
        </p:blipFill>
        <p:spPr>
          <a:xfrm>
            <a:off x="6269990" y="2245360"/>
            <a:ext cx="5626735" cy="4046220"/>
          </a:xfrm>
          <a:prstGeom prst="rect">
            <a:avLst/>
          </a:prstGeom>
        </p:spPr>
      </p:pic>
      <p:pic>
        <p:nvPicPr>
          <p:cNvPr id="6" name="Content Placeholder 5"/>
          <p:cNvPicPr>
            <a:picLocks noChangeAspect="1"/>
          </p:cNvPicPr>
          <p:nvPr>
            <p:ph sz="half" idx="2"/>
          </p:nvPr>
        </p:nvPicPr>
        <p:blipFill>
          <a:blip r:embed="rId2"/>
          <a:stretch>
            <a:fillRect/>
          </a:stretch>
        </p:blipFill>
        <p:spPr>
          <a:xfrm>
            <a:off x="402590" y="2245360"/>
            <a:ext cx="5520690" cy="4046220"/>
          </a:xfrm>
          <a:prstGeom prst="rect">
            <a:avLst/>
          </a:prstGeom>
        </p:spPr>
      </p:pic>
      <p:sp>
        <p:nvSpPr>
          <p:cNvPr id="7" name="Text Box 6"/>
          <p:cNvSpPr txBox="1"/>
          <p:nvPr/>
        </p:nvSpPr>
        <p:spPr>
          <a:xfrm>
            <a:off x="6353175" y="949960"/>
            <a:ext cx="5229225" cy="645160"/>
          </a:xfrm>
          <a:prstGeom prst="rect">
            <a:avLst/>
          </a:prstGeom>
          <a:noFill/>
        </p:spPr>
        <p:txBody>
          <a:bodyPr wrap="square" rtlCol="0">
            <a:spAutoFit/>
            <a:scene3d>
              <a:camera prst="orthographicFront"/>
              <a:lightRig rig="threePt" dir="t"/>
            </a:scene3d>
          </a:bodyPr>
          <a:p>
            <a:r>
              <a:rPr lang="en-IN" altLang="en-US">
                <a:ln/>
                <a:solidFill>
                  <a:schemeClr val="tx1"/>
                </a:solidFill>
                <a:effectLst>
                  <a:outerShdw blurRad="38100" dist="19050" dir="2700000" algn="tl" rotWithShape="0">
                    <a:schemeClr val="dk1">
                      <a:alpha val="40000"/>
                    </a:schemeClr>
                  </a:outerShdw>
                </a:effectLst>
              </a:rPr>
              <a:t> After Outlier-removal with median the normalised 		data boxplot </a:t>
            </a:r>
            <a:endParaRPr lang="en-IN" altLang="en-US">
              <a:ln/>
              <a:solidFill>
                <a:schemeClr val="tx1"/>
              </a:solidFill>
              <a:effectLst>
                <a:outerShdw blurRad="38100" dist="19050" dir="2700000" algn="tl" rotWithShape="0">
                  <a:schemeClr val="dk1">
                    <a:alpha val="40000"/>
                  </a:schemeClr>
                </a:outerShdw>
              </a:effectLst>
            </a:endParaRPr>
          </a:p>
        </p:txBody>
      </p:sp>
      <p:sp>
        <p:nvSpPr>
          <p:cNvPr id="9" name="Text Box 8"/>
          <p:cNvSpPr txBox="1"/>
          <p:nvPr/>
        </p:nvSpPr>
        <p:spPr>
          <a:xfrm>
            <a:off x="402590" y="1226820"/>
            <a:ext cx="4917440" cy="368300"/>
          </a:xfrm>
          <a:prstGeom prst="rect">
            <a:avLst/>
          </a:prstGeom>
          <a:noFill/>
        </p:spPr>
        <p:txBody>
          <a:bodyPr wrap="square" rtlCol="0">
            <a:spAutoFit/>
            <a:scene3d>
              <a:camera prst="orthographicFront"/>
              <a:lightRig rig="threePt" dir="t"/>
            </a:scene3d>
          </a:bodyPr>
          <a:p>
            <a:r>
              <a:rPr lang="en-IN" altLang="en-US">
                <a:ln/>
                <a:solidFill>
                  <a:schemeClr val="tx1"/>
                </a:solidFill>
                <a:effectLst>
                  <a:outerShdw blurRad="38100" dist="19050" dir="2700000" algn="tl" rotWithShape="0">
                    <a:schemeClr val="dk1">
                      <a:alpha val="40000"/>
                    </a:schemeClr>
                  </a:outerShdw>
                </a:effectLst>
              </a:rPr>
              <a:t>Actual normalised data with outliers</a:t>
            </a:r>
            <a:endParaRPr lang="en-IN" altLang="en-US">
              <a:ln/>
              <a:solidFill>
                <a:schemeClr val="tx1"/>
              </a:solidFill>
              <a:effectLst>
                <a:outerShdw blurRad="38100" dist="19050" dir="2700000" algn="tl" rotWithShape="0">
                  <a:schemeClr val="dk1">
                    <a:alpha val="40000"/>
                  </a:schemeClr>
                </a:outerShdw>
              </a:effectLst>
            </a:endParaRPr>
          </a:p>
        </p:txBody>
      </p:sp>
      <p:sp>
        <p:nvSpPr>
          <p:cNvPr id="10" name="Text Box 9"/>
          <p:cNvSpPr txBox="1"/>
          <p:nvPr/>
        </p:nvSpPr>
        <p:spPr>
          <a:xfrm>
            <a:off x="492760" y="1736090"/>
            <a:ext cx="4423410" cy="368300"/>
          </a:xfrm>
          <a:prstGeom prst="rect">
            <a:avLst/>
          </a:prstGeom>
          <a:noFill/>
        </p:spPr>
        <p:txBody>
          <a:bodyPr wrap="square" rtlCol="0">
            <a:spAutoFit/>
            <a:scene3d>
              <a:camera prst="orthographicFront"/>
              <a:lightRig rig="threePt" dir="t"/>
            </a:scene3d>
          </a:bodyPr>
          <a:p>
            <a:r>
              <a:rPr lang="en-IN" altLang="en-US">
                <a:ln/>
                <a:solidFill>
                  <a:schemeClr val="tx1"/>
                </a:solidFill>
                <a:effectLst>
                  <a:outerShdw blurRad="38100" dist="19050" dir="2700000" algn="tl" rotWithShape="0">
                    <a:schemeClr val="dk1">
                      <a:alpha val="40000"/>
                    </a:schemeClr>
                  </a:outerShdw>
                </a:effectLst>
              </a:rPr>
              <a:t>Total no. of outliers = 2178</a:t>
            </a:r>
            <a:endParaRPr lang="en-IN" altLang="en-US">
              <a:ln/>
              <a:solidFill>
                <a:schemeClr val="tx1"/>
              </a:solidFill>
              <a:effectLst>
                <a:outerShdw blurRad="38100" dist="19050" dir="2700000" algn="tl" rotWithShape="0">
                  <a:schemeClr val="dk1">
                    <a:alpha val="40000"/>
                  </a:schemeClr>
                </a:outerShdw>
              </a:effectLst>
            </a:endParaRPr>
          </a:p>
        </p:txBody>
      </p:sp>
      <p:sp>
        <p:nvSpPr>
          <p:cNvPr id="11" name="Text Box 10"/>
          <p:cNvSpPr txBox="1"/>
          <p:nvPr/>
        </p:nvSpPr>
        <p:spPr>
          <a:xfrm>
            <a:off x="6367145" y="1638300"/>
            <a:ext cx="5108575" cy="368300"/>
          </a:xfrm>
          <a:prstGeom prst="rect">
            <a:avLst/>
          </a:prstGeom>
          <a:noFill/>
        </p:spPr>
        <p:txBody>
          <a:bodyPr wrap="square" rtlCol="0">
            <a:spAutoFit/>
            <a:scene3d>
              <a:camera prst="orthographicFront"/>
              <a:lightRig rig="threePt" dir="t"/>
            </a:scene3d>
          </a:bodyPr>
          <a:p>
            <a:r>
              <a:rPr lang="en-IN" altLang="en-US">
                <a:effectLst>
                  <a:outerShdw blurRad="38100" dist="19050" dir="2700000" algn="tl" rotWithShape="0">
                    <a:schemeClr val="dk1">
                      <a:alpha val="40000"/>
                    </a:schemeClr>
                  </a:outerShdw>
                </a:effectLst>
                <a:sym typeface="+mn-ea"/>
              </a:rPr>
              <a:t>Total no. of outliers = 545</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Target Attribute Variation On Different Months</a:t>
            </a:r>
            <a:endParaRPr lang="en-IN" altLang="en-US"/>
          </a:p>
        </p:txBody>
      </p:sp>
      <p:pic>
        <p:nvPicPr>
          <p:cNvPr id="4" name="Content Placeholder 3" descr="day1"/>
          <p:cNvPicPr>
            <a:picLocks noChangeAspect="1"/>
          </p:cNvPicPr>
          <p:nvPr>
            <p:ph sz="half" idx="1"/>
          </p:nvPr>
        </p:nvPicPr>
        <p:blipFill>
          <a:blip r:embed="rId1"/>
          <a:stretch>
            <a:fillRect/>
          </a:stretch>
        </p:blipFill>
        <p:spPr>
          <a:xfrm>
            <a:off x="440055" y="1196340"/>
            <a:ext cx="3575050" cy="2574925"/>
          </a:xfrm>
          <a:prstGeom prst="rect">
            <a:avLst/>
          </a:prstGeom>
        </p:spPr>
      </p:pic>
      <p:pic>
        <p:nvPicPr>
          <p:cNvPr id="6" name="Content Placeholder 5" descr="day3"/>
          <p:cNvPicPr>
            <a:picLocks noChangeAspect="1"/>
          </p:cNvPicPr>
          <p:nvPr>
            <p:ph sz="half" idx="2"/>
          </p:nvPr>
        </p:nvPicPr>
        <p:blipFill>
          <a:blip r:embed="rId2"/>
          <a:stretch>
            <a:fillRect/>
          </a:stretch>
        </p:blipFill>
        <p:spPr>
          <a:xfrm>
            <a:off x="7291070" y="4152900"/>
            <a:ext cx="3452495" cy="2486660"/>
          </a:xfrm>
          <a:prstGeom prst="rect">
            <a:avLst/>
          </a:prstGeom>
        </p:spPr>
      </p:pic>
      <p:pic>
        <p:nvPicPr>
          <p:cNvPr id="7" name="Picture 6" descr="dfgd"/>
          <p:cNvPicPr>
            <a:picLocks noChangeAspect="1"/>
          </p:cNvPicPr>
          <p:nvPr/>
        </p:nvPicPr>
        <p:blipFill>
          <a:blip r:embed="rId3"/>
          <a:stretch>
            <a:fillRect/>
          </a:stretch>
        </p:blipFill>
        <p:spPr>
          <a:xfrm>
            <a:off x="2658745" y="4108450"/>
            <a:ext cx="3513455" cy="2531110"/>
          </a:xfrm>
          <a:prstGeom prst="rect">
            <a:avLst/>
          </a:prstGeom>
        </p:spPr>
      </p:pic>
      <p:pic>
        <p:nvPicPr>
          <p:cNvPr id="8" name="Picture 7"/>
          <p:cNvPicPr>
            <a:picLocks noChangeAspect="1"/>
          </p:cNvPicPr>
          <p:nvPr/>
        </p:nvPicPr>
        <p:blipFill>
          <a:blip r:embed="rId4"/>
          <a:stretch>
            <a:fillRect/>
          </a:stretch>
        </p:blipFill>
        <p:spPr>
          <a:xfrm>
            <a:off x="4349750" y="1256030"/>
            <a:ext cx="3492500" cy="2515235"/>
          </a:xfrm>
          <a:prstGeom prst="rect">
            <a:avLst/>
          </a:prstGeom>
        </p:spPr>
      </p:pic>
      <p:pic>
        <p:nvPicPr>
          <p:cNvPr id="9" name="Picture 8"/>
          <p:cNvPicPr>
            <a:picLocks noChangeAspect="1"/>
          </p:cNvPicPr>
          <p:nvPr/>
        </p:nvPicPr>
        <p:blipFill>
          <a:blip r:embed="rId5"/>
          <a:stretch>
            <a:fillRect/>
          </a:stretch>
        </p:blipFill>
        <p:spPr>
          <a:xfrm>
            <a:off x="8246745" y="1239520"/>
            <a:ext cx="3539490" cy="25488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Inferences From Variation of Inbandwidth with Time</a:t>
            </a:r>
            <a:endParaRPr lang="en-IN" altLang="en-US"/>
          </a:p>
        </p:txBody>
      </p:sp>
      <p:sp>
        <p:nvSpPr>
          <p:cNvPr id="3" name="Content Placeholder 2"/>
          <p:cNvSpPr>
            <a:spLocks noGrp="1"/>
          </p:cNvSpPr>
          <p:nvPr>
            <p:ph sz="half" idx="1"/>
          </p:nvPr>
        </p:nvSpPr>
        <p:spPr>
          <a:xfrm>
            <a:off x="609600" y="1560830"/>
            <a:ext cx="10841355" cy="4565650"/>
          </a:xfrm>
        </p:spPr>
        <p:txBody>
          <a:bodyPr/>
          <a:p>
            <a:r>
              <a:rPr lang="en-IN" altLang="en-US"/>
              <a:t>we see that  when the device start working on a particular day the Inbandwidth of the device mainly decreases  at first and then it increases to a maximum and then decreases.</a:t>
            </a:r>
            <a:endParaRPr lang="en-IN" altLang="en-US"/>
          </a:p>
          <a:p>
            <a:r>
              <a:rPr lang="en-IN" altLang="en-US"/>
              <a:t>the reason for this is that if the Inbandwidth depends on the no. of active users at that time so at the no. of users connected to the device is less and after sometimes it increases so inbandwidth also increases.</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Auto -regression</a:t>
            </a:r>
            <a:endParaRPr lang="en-IN" altLang="en-US"/>
          </a:p>
        </p:txBody>
      </p:sp>
      <p:sp>
        <p:nvSpPr>
          <p:cNvPr id="4" name="Content Placeholder 3"/>
          <p:cNvSpPr>
            <a:spLocks noGrp="1"/>
          </p:cNvSpPr>
          <p:nvPr>
            <p:ph sz="half" idx="2"/>
          </p:nvPr>
        </p:nvSpPr>
        <p:spPr>
          <a:xfrm>
            <a:off x="6745605" y="1208405"/>
            <a:ext cx="5524500" cy="4644390"/>
          </a:xfrm>
        </p:spPr>
        <p:txBody>
          <a:bodyPr/>
          <a:p>
            <a:r>
              <a:rPr lang="en-IN" altLang="en-US" sz="2400"/>
              <a:t>In this case we take last 250 data as test data and predict the values using Autocorrelation analysis</a:t>
            </a:r>
            <a:endParaRPr lang="en-IN" altLang="en-US" sz="2400"/>
          </a:p>
          <a:p>
            <a:r>
              <a:rPr lang="en-IN" altLang="en-US" sz="2400"/>
              <a:t>The optimal lag value which we obtain is 39.</a:t>
            </a:r>
            <a:endParaRPr lang="en-IN" altLang="en-US" sz="2400"/>
          </a:p>
          <a:p>
            <a:r>
              <a:rPr lang="en-IN" altLang="en-US" sz="2400"/>
              <a:t>The Rmse value is which we obtain is shown below:</a:t>
            </a:r>
            <a:endParaRPr lang="en-IN" altLang="en-US" sz="2400"/>
          </a:p>
          <a:p>
            <a:endParaRPr lang="en-IN" altLang="en-US" sz="2400"/>
          </a:p>
          <a:p>
            <a:endParaRPr lang="en-IN" altLang="en-US" sz="2400"/>
          </a:p>
        </p:txBody>
      </p:sp>
      <p:pic>
        <p:nvPicPr>
          <p:cNvPr id="7" name="Content Placeholder 6"/>
          <p:cNvPicPr>
            <a:picLocks noChangeAspect="1"/>
          </p:cNvPicPr>
          <p:nvPr>
            <p:ph sz="half" idx="1"/>
          </p:nvPr>
        </p:nvPicPr>
        <p:blipFill>
          <a:blip r:embed="rId1"/>
          <a:stretch>
            <a:fillRect/>
          </a:stretch>
        </p:blipFill>
        <p:spPr>
          <a:xfrm>
            <a:off x="279400" y="1208405"/>
            <a:ext cx="6338570" cy="4918710"/>
          </a:xfrm>
          <a:prstGeom prst="rect">
            <a:avLst/>
          </a:prstGeom>
        </p:spPr>
      </p:pic>
      <p:graphicFrame>
        <p:nvGraphicFramePr>
          <p:cNvPr id="8" name="Table 7"/>
          <p:cNvGraphicFramePr/>
          <p:nvPr/>
        </p:nvGraphicFramePr>
        <p:xfrm>
          <a:off x="7132320" y="3959860"/>
          <a:ext cx="4962525" cy="3001010"/>
        </p:xfrm>
        <a:graphic>
          <a:graphicData uri="http://schemas.openxmlformats.org/drawingml/2006/table">
            <a:tbl>
              <a:tblPr firstRow="1" bandRow="1">
                <a:tableStyleId>{5C22544A-7EE6-4342-B048-85BDC9FD1C3A}</a:tableStyleId>
              </a:tblPr>
              <a:tblGrid>
                <a:gridCol w="1612900"/>
                <a:gridCol w="1717675"/>
                <a:gridCol w="1631950"/>
              </a:tblGrid>
              <a:tr h="387985">
                <a:tc>
                  <a:txBody>
                    <a:bodyPr/>
                    <a:p>
                      <a:pPr>
                        <a:buNone/>
                      </a:pPr>
                      <a:r>
                        <a:rPr lang="en-IN" altLang="en-US" sz="1400"/>
                        <a:t>Data</a:t>
                      </a:r>
                      <a:endParaRPr lang="en-IN" altLang="en-US" sz="1400"/>
                    </a:p>
                  </a:txBody>
                  <a:tcPr/>
                </a:tc>
                <a:tc>
                  <a:txBody>
                    <a:bodyPr/>
                    <a:p>
                      <a:pPr>
                        <a:buNone/>
                      </a:pPr>
                      <a:r>
                        <a:rPr lang="en-IN" altLang="en-US" sz="1400"/>
                        <a:t>  Rmse Value</a:t>
                      </a:r>
                      <a:endParaRPr lang="en-IN" altLang="en-US" sz="1400"/>
                    </a:p>
                  </a:txBody>
                  <a:tcPr/>
                </a:tc>
                <a:tc>
                  <a:txBody>
                    <a:bodyPr/>
                    <a:p>
                      <a:pPr>
                        <a:buNone/>
                      </a:pPr>
                      <a:r>
                        <a:rPr lang="en-IN" altLang="en-US" sz="1400"/>
                        <a:t>     R2 - score  </a:t>
                      </a:r>
                      <a:endParaRPr lang="en-IN" altLang="en-US" sz="1400"/>
                    </a:p>
                  </a:txBody>
                  <a:tcPr/>
                </a:tc>
              </a:tr>
              <a:tr h="784225">
                <a:tc>
                  <a:txBody>
                    <a:bodyPr/>
                    <a:p>
                      <a:pPr>
                        <a:buNone/>
                      </a:pPr>
                      <a:r>
                        <a:rPr lang="en-IN" altLang="en-US" sz="1800">
                          <a:sym typeface="+mn-ea"/>
                        </a:rPr>
                        <a:t>Actual Data</a:t>
                      </a:r>
                      <a:endParaRPr lang="en-IN" altLang="en-US" sz="1800">
                        <a:sym typeface="+mn-ea"/>
                      </a:endParaRPr>
                    </a:p>
                    <a:p>
                      <a:pPr>
                        <a:buNone/>
                      </a:pPr>
                      <a:endParaRPr lang="en-US"/>
                    </a:p>
                  </a:txBody>
                  <a:tcPr/>
                </a:tc>
                <a:tc>
                  <a:txBody>
                    <a:bodyPr/>
                    <a:p>
                      <a:pPr>
                        <a:buNone/>
                      </a:pPr>
                      <a:r>
                        <a:rPr lang="en-US"/>
                        <a:t>69412366.069</a:t>
                      </a:r>
                      <a:endParaRPr lang="en-US"/>
                    </a:p>
                  </a:txBody>
                  <a:tcPr/>
                </a:tc>
                <a:tc>
                  <a:txBody>
                    <a:bodyPr/>
                    <a:p>
                      <a:pPr>
                        <a:buNone/>
                      </a:pPr>
                      <a:r>
                        <a:rPr lang="en-US"/>
                        <a:t>0.33947</a:t>
                      </a:r>
                      <a:endParaRPr lang="en-US"/>
                    </a:p>
                  </a:txBody>
                  <a:tcPr/>
                </a:tc>
              </a:tr>
              <a:tr h="914400">
                <a:tc>
                  <a:txBody>
                    <a:bodyPr/>
                    <a:p>
                      <a:pPr>
                        <a:buNone/>
                      </a:pPr>
                      <a:r>
                        <a:rPr lang="en-IN" altLang="en-US" sz="1800">
                          <a:sym typeface="+mn-ea"/>
                        </a:rPr>
                        <a:t>Normalise</a:t>
                      </a:r>
                      <a:endParaRPr lang="en-IN" altLang="en-US" sz="1800">
                        <a:sym typeface="+mn-ea"/>
                      </a:endParaRPr>
                    </a:p>
                    <a:p>
                      <a:pPr>
                        <a:buNone/>
                      </a:pPr>
                      <a:r>
                        <a:rPr lang="en-IN" altLang="en-US" sz="1800">
                          <a:sym typeface="+mn-ea"/>
                        </a:rPr>
                        <a:t>Data</a:t>
                      </a:r>
                      <a:endParaRPr lang="en-IN" altLang="en-US" sz="1800">
                        <a:sym typeface="+mn-ea"/>
                      </a:endParaRPr>
                    </a:p>
                    <a:p>
                      <a:pPr>
                        <a:buNone/>
                      </a:pPr>
                      <a:endParaRPr lang="en-US"/>
                    </a:p>
                  </a:txBody>
                  <a:tcPr/>
                </a:tc>
                <a:tc>
                  <a:txBody>
                    <a:bodyPr/>
                    <a:p>
                      <a:pPr>
                        <a:buNone/>
                      </a:pPr>
                      <a:r>
                        <a:rPr lang="en-US"/>
                        <a:t>0.15281</a:t>
                      </a:r>
                      <a:endParaRPr lang="en-US"/>
                    </a:p>
                  </a:txBody>
                  <a:tcPr/>
                </a:tc>
                <a:tc>
                  <a:txBody>
                    <a:bodyPr/>
                    <a:p>
                      <a:pPr>
                        <a:buNone/>
                      </a:pPr>
                      <a:r>
                        <a:rPr lang="en-US"/>
                        <a:t>0.33947</a:t>
                      </a:r>
                      <a:endParaRPr lang="en-US"/>
                    </a:p>
                  </a:txBody>
                  <a:tcPr/>
                </a:tc>
              </a:tr>
              <a:tr h="914400">
                <a:tc>
                  <a:txBody>
                    <a:bodyPr/>
                    <a:p>
                      <a:pPr>
                        <a:buNone/>
                      </a:pPr>
                      <a:r>
                        <a:rPr lang="en-IN" altLang="en-US" sz="1800">
                          <a:sym typeface="+mn-ea"/>
                        </a:rPr>
                        <a:t>Standardized Data</a:t>
                      </a:r>
                      <a:endParaRPr lang="en-US" sz="1800"/>
                    </a:p>
                    <a:p>
                      <a:pPr>
                        <a:buNone/>
                      </a:pPr>
                      <a:endParaRPr lang="en-US"/>
                    </a:p>
                  </a:txBody>
                  <a:tcPr/>
                </a:tc>
                <a:tc>
                  <a:txBody>
                    <a:bodyPr/>
                    <a:p>
                      <a:pPr>
                        <a:buNone/>
                      </a:pPr>
                      <a:r>
                        <a:rPr lang="en-US"/>
                        <a:t>0.</a:t>
                      </a:r>
                      <a:r>
                        <a:rPr lang="en-IN" altLang="en-US"/>
                        <a:t>69204</a:t>
                      </a:r>
                      <a:endParaRPr lang="en-IN" altLang="en-US"/>
                    </a:p>
                  </a:txBody>
                  <a:tcPr/>
                </a:tc>
                <a:tc>
                  <a:txBody>
                    <a:bodyPr/>
                    <a:p>
                      <a:pPr>
                        <a:buNone/>
                      </a:pPr>
                      <a:r>
                        <a:rPr lang="en-US" sz="1800">
                          <a:sym typeface="+mn-ea"/>
                        </a:rPr>
                        <a:t>0.33947</a:t>
                      </a:r>
                      <a:endParaRPr lang="en-US" sz="1800">
                        <a:sym typeface="+mn-ea"/>
                      </a:endParaRPr>
                    </a:p>
                    <a:p>
                      <a:pPr>
                        <a:buNone/>
                      </a:pP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Auto-Regression Plot</a:t>
            </a:r>
            <a:endParaRPr lang="en-IN" altLang="en-US"/>
          </a:p>
        </p:txBody>
      </p:sp>
      <p:pic>
        <p:nvPicPr>
          <p:cNvPr id="5" name="Content Placeholder 4"/>
          <p:cNvPicPr>
            <a:picLocks noChangeAspect="1"/>
          </p:cNvPicPr>
          <p:nvPr>
            <p:ph sz="half" idx="1"/>
          </p:nvPr>
        </p:nvPicPr>
        <p:blipFill>
          <a:blip r:embed="rId1"/>
          <a:stretch>
            <a:fillRect/>
          </a:stretch>
        </p:blipFill>
        <p:spPr>
          <a:xfrm>
            <a:off x="730250" y="1631950"/>
            <a:ext cx="4966335" cy="3450590"/>
          </a:xfrm>
          <a:prstGeom prst="rect">
            <a:avLst/>
          </a:prstGeom>
        </p:spPr>
      </p:pic>
      <p:pic>
        <p:nvPicPr>
          <p:cNvPr id="6" name="Content Placeholder 5"/>
          <p:cNvPicPr>
            <a:picLocks noChangeAspect="1"/>
          </p:cNvPicPr>
          <p:nvPr>
            <p:ph sz="half" idx="2"/>
          </p:nvPr>
        </p:nvPicPr>
        <p:blipFill>
          <a:blip r:embed="rId2"/>
          <a:stretch>
            <a:fillRect/>
          </a:stretch>
        </p:blipFill>
        <p:spPr>
          <a:xfrm>
            <a:off x="6188075" y="1581150"/>
            <a:ext cx="4892675" cy="3552190"/>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1035</Words>
  <Application>WPS Presentation</Application>
  <PresentationFormat>Widescreen</PresentationFormat>
  <Paragraphs>60</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 Unicode MS</vt:lpstr>
      <vt:lpstr>Calibri Light</vt:lpstr>
      <vt:lpstr>Calibri</vt:lpstr>
      <vt:lpstr>Microsoft YaHei</vt:lpstr>
      <vt:lpstr>Art_mountaineering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BNS DATA ANALYTICS</dc:title>
  <dc:creator>abhi</dc:creator>
  <cp:lastModifiedBy>mehtaabhinav567</cp:lastModifiedBy>
  <cp:revision>1</cp:revision>
  <dcterms:created xsi:type="dcterms:W3CDTF">2019-11-13T13:12:33Z</dcterms:created>
  <dcterms:modified xsi:type="dcterms:W3CDTF">2019-11-13T13:12:33Z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