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4"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1"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5"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3"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6"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11"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2"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4"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1280" cy="1732320"/>
            <a:chOff x="7342920" y="3409560"/>
            <a:chExt cx="1691280" cy="1732320"/>
          </a:xfrm>
        </p:grpSpPr>
        <p:grpSp>
          <p:nvGrpSpPr>
            <p:cNvPr id="1" name="Group 2"/>
            <p:cNvGrpSpPr/>
            <p:nvPr/>
          </p:nvGrpSpPr>
          <p:grpSpPr>
            <a:xfrm>
              <a:off x="7342920" y="4453560"/>
              <a:ext cx="316440" cy="688320"/>
              <a:chOff x="7342920" y="4453560"/>
              <a:chExt cx="316440" cy="688320"/>
            </a:xfrm>
          </p:grpSpPr>
          <p:sp>
            <p:nvSpPr>
              <p:cNvPr id="2" name="CustomShape 3"/>
              <p:cNvSpPr/>
              <p:nvPr/>
            </p:nvSpPr>
            <p:spPr>
              <a:xfrm>
                <a:off x="734292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6440" cy="1036080"/>
              <a:chOff x="7801200" y="4105800"/>
              <a:chExt cx="316440" cy="1036080"/>
            </a:xfrm>
          </p:grpSpPr>
          <p:sp>
            <p:nvSpPr>
              <p:cNvPr id="5" name="CustomShape 6"/>
              <p:cNvSpPr/>
              <p:nvPr/>
            </p:nvSpPr>
            <p:spPr>
              <a:xfrm>
                <a:off x="780120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6440" cy="1384200"/>
              <a:chOff x="8259480" y="3757680"/>
              <a:chExt cx="316440" cy="1384200"/>
            </a:xfrm>
          </p:grpSpPr>
          <p:sp>
            <p:nvSpPr>
              <p:cNvPr id="9" name="CustomShape 10"/>
              <p:cNvSpPr/>
              <p:nvPr/>
            </p:nvSpPr>
            <p:spPr>
              <a:xfrm>
                <a:off x="825948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6440" cy="1732320"/>
              <a:chOff x="8717760" y="3409560"/>
              <a:chExt cx="316440" cy="1732320"/>
            </a:xfrm>
          </p:grpSpPr>
          <p:sp>
            <p:nvSpPr>
              <p:cNvPr id="14" name="CustomShape 15"/>
              <p:cNvSpPr/>
              <p:nvPr/>
            </p:nvSpPr>
            <p:spPr>
              <a:xfrm>
                <a:off x="871776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6440" cy="1732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3600" y="0"/>
            <a:ext cx="3813840" cy="3839040"/>
            <a:chOff x="5043600" y="0"/>
            <a:chExt cx="3813840" cy="3839040"/>
          </a:xfrm>
        </p:grpSpPr>
        <p:sp>
          <p:nvSpPr>
            <p:cNvPr id="20" name="CustomShape 21"/>
            <p:cNvSpPr/>
            <p:nvPr/>
          </p:nvSpPr>
          <p:spPr>
            <a:xfrm>
              <a:off x="8461080" y="1817640"/>
              <a:ext cx="396360" cy="39636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0280" y="3480840"/>
              <a:ext cx="319680" cy="31968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48200" y="2704320"/>
              <a:ext cx="634680" cy="634680"/>
              <a:chOff x="7648200" y="2704320"/>
              <a:chExt cx="634680" cy="634680"/>
            </a:xfrm>
          </p:grpSpPr>
          <p:sp>
            <p:nvSpPr>
              <p:cNvPr id="23" name="CustomShape 24"/>
              <p:cNvSpPr/>
              <p:nvPr/>
            </p:nvSpPr>
            <p:spPr>
              <a:xfrm rot="5400000">
                <a:off x="7648200" y="2704320"/>
                <a:ext cx="634680" cy="63468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48200" y="2704320"/>
                <a:ext cx="634680" cy="63468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68800" y="2824920"/>
                <a:ext cx="393840" cy="39384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6360" cy="39636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2760" y="179640"/>
              <a:ext cx="872640" cy="872640"/>
              <a:chOff x="7952760" y="179640"/>
              <a:chExt cx="872640" cy="872640"/>
            </a:xfrm>
          </p:grpSpPr>
          <p:sp>
            <p:nvSpPr>
              <p:cNvPr id="28" name="CustomShape 29"/>
              <p:cNvSpPr/>
              <p:nvPr/>
            </p:nvSpPr>
            <p:spPr>
              <a:xfrm rot="12952200">
                <a:off x="8076600" y="303480"/>
                <a:ext cx="624960" cy="62496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600" y="303480"/>
                <a:ext cx="624960" cy="62496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6520" cy="257652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60080"/>
              <a:ext cx="2369160" cy="236916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6520" cy="257652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1560" y="867600"/>
              <a:ext cx="1553760" cy="155376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6520" cy="257652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0280" y="3480840"/>
              <a:ext cx="319680" cy="31968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824040" y="1613880"/>
            <a:ext cx="4255200" cy="1872720"/>
          </a:xfrm>
          <a:prstGeom prst="rect">
            <a:avLst/>
          </a:prstGeom>
        </p:spPr>
        <p:txBody>
          <a:bodyPr tIns="91440" bIns="91440" anchor="ctr"/>
          <a:p>
            <a:r>
              <a:rPr b="0" lang="en-IN" sz="3600" spc="-1" strike="noStrike">
                <a:solidFill>
                  <a:srgbClr val="000000"/>
                </a:solidFill>
                <a:latin typeface="Arial"/>
              </a:rPr>
              <a:t>Click to </a:t>
            </a:r>
            <a:r>
              <a:rPr b="0" lang="en-IN" sz="3600" spc="-1" strike="noStrike">
                <a:solidFill>
                  <a:srgbClr val="000000"/>
                </a:solidFill>
                <a:latin typeface="Arial"/>
              </a:rPr>
              <a:t>edit the </a:t>
            </a:r>
            <a:r>
              <a:rPr b="0" lang="en-IN" sz="3600" spc="-1" strike="noStrike">
                <a:solidFill>
                  <a:srgbClr val="000000"/>
                </a:solidFill>
                <a:latin typeface="Arial"/>
              </a:rPr>
              <a:t>title text </a:t>
            </a:r>
            <a:r>
              <a:rPr b="0" lang="en-IN" sz="3600" spc="-1" strike="noStrike">
                <a:solidFill>
                  <a:srgbClr val="000000"/>
                </a:solidFill>
                <a:latin typeface="Arial"/>
              </a:rPr>
              <a:t>format</a:t>
            </a:r>
            <a:endParaRPr b="0" lang="en-IN" sz="3600" spc="-1" strike="noStrike">
              <a:solidFill>
                <a:srgbClr val="000000"/>
              </a:solidFill>
              <a:latin typeface="Arial"/>
            </a:endParaRPr>
          </a:p>
        </p:txBody>
      </p:sp>
      <p:sp>
        <p:nvSpPr>
          <p:cNvPr id="37" name="PlaceHolder 38"/>
          <p:cNvSpPr>
            <a:spLocks noGrp="1"/>
          </p:cNvSpPr>
          <p:nvPr>
            <p:ph type="sldNum"/>
          </p:nvPr>
        </p:nvSpPr>
        <p:spPr>
          <a:xfrm>
            <a:off x="8451000" y="4736880"/>
            <a:ext cx="548280" cy="393120"/>
          </a:xfrm>
          <a:prstGeom prst="rect">
            <a:avLst/>
          </a:prstGeom>
        </p:spPr>
        <p:txBody>
          <a:bodyPr tIns="91440" bIns="91440" anchor="ctr"/>
          <a:p>
            <a:pPr algn="r">
              <a:lnSpc>
                <a:spcPct val="100000"/>
              </a:lnSpc>
            </a:pPr>
            <a:fld id="{2C47A7EF-AE34-4599-898A-4C71551E9302}" type="slidenum">
              <a:rPr b="0" lang="en-IN" sz="900" spc="-1" strike="noStrike">
                <a:solidFill>
                  <a:srgbClr val="ffffff"/>
                </a:solidFill>
                <a:latin typeface="Nunito"/>
                <a:ea typeface="Nunito"/>
              </a:rPr>
              <a:t>1</a:t>
            </a:fld>
            <a:endParaRPr b="0" lang="en-IN" sz="900" spc="-1" strike="noStrike">
              <a:latin typeface="Times New Roman"/>
            </a:endParaRPr>
          </a:p>
        </p:txBody>
      </p:sp>
      <p:sp>
        <p:nvSpPr>
          <p:cNvPr id="38" name="PlaceHolder 3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roup 1"/>
          <p:cNvGrpSpPr/>
          <p:nvPr/>
        </p:nvGrpSpPr>
        <p:grpSpPr>
          <a:xfrm>
            <a:off x="626040" y="299520"/>
            <a:ext cx="999000" cy="999000"/>
            <a:chOff x="626040" y="299520"/>
            <a:chExt cx="999000" cy="999000"/>
          </a:xfrm>
        </p:grpSpPr>
        <p:sp>
          <p:nvSpPr>
            <p:cNvPr id="76" name="CustomShape 2"/>
            <p:cNvSpPr/>
            <p:nvPr/>
          </p:nvSpPr>
          <p:spPr>
            <a:xfrm rot="16200000">
              <a:off x="828720" y="502560"/>
              <a:ext cx="593640" cy="59364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77" name="CustomShape 3"/>
            <p:cNvSpPr/>
            <p:nvPr/>
          </p:nvSpPr>
          <p:spPr>
            <a:xfrm rot="16200000">
              <a:off x="626040" y="299520"/>
              <a:ext cx="999000" cy="99900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78" name="PlaceHolder 4"/>
          <p:cNvSpPr>
            <a:spLocks noGrp="1"/>
          </p:cNvSpPr>
          <p:nvPr>
            <p:ph type="title"/>
          </p:nvPr>
        </p:nvSpPr>
        <p:spPr>
          <a:xfrm>
            <a:off x="1303920" y="598680"/>
            <a:ext cx="7030080" cy="9990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79" name="PlaceHolder 5"/>
          <p:cNvSpPr>
            <a:spLocks noGrp="1"/>
          </p:cNvSpPr>
          <p:nvPr>
            <p:ph type="body"/>
          </p:nvPr>
        </p:nvSpPr>
        <p:spPr>
          <a:xfrm>
            <a:off x="1303920" y="1990080"/>
            <a:ext cx="7030080" cy="2541240"/>
          </a:xfrm>
          <a:prstGeom prst="rect">
            <a:avLst/>
          </a:prstGeom>
        </p:spPr>
        <p:txBody>
          <a:bodyPr tIns="91440" bIns="91440"/>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80" name="PlaceHolder 6"/>
          <p:cNvSpPr>
            <a:spLocks noGrp="1"/>
          </p:cNvSpPr>
          <p:nvPr>
            <p:ph type="sldNum"/>
          </p:nvPr>
        </p:nvSpPr>
        <p:spPr>
          <a:xfrm>
            <a:off x="8451000" y="4736880"/>
            <a:ext cx="548280" cy="393120"/>
          </a:xfrm>
          <a:prstGeom prst="rect">
            <a:avLst/>
          </a:prstGeom>
        </p:spPr>
        <p:txBody>
          <a:bodyPr tIns="91440" bIns="91440" anchor="ctr"/>
          <a:p>
            <a:pPr algn="r">
              <a:lnSpc>
                <a:spcPct val="100000"/>
              </a:lnSpc>
            </a:pPr>
            <a:fld id="{84C857D0-1534-4CE8-B9C6-67DE07B96563}" type="slidenum">
              <a:rPr b="0" lang="en-IN" sz="900" spc="-1" strike="noStrike">
                <a:solidFill>
                  <a:srgbClr val="424242"/>
                </a:solidFill>
                <a:latin typeface="Nunito"/>
                <a:ea typeface="Nunito"/>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24040" y="1613880"/>
            <a:ext cx="4255200" cy="1872720"/>
          </a:xfrm>
          <a:prstGeom prst="rect">
            <a:avLst/>
          </a:prstGeom>
          <a:noFill/>
          <a:ln>
            <a:noFill/>
          </a:ln>
        </p:spPr>
        <p:txBody>
          <a:bodyPr tIns="91440" bIns="91440" anchor="ctr"/>
          <a:p>
            <a:pPr>
              <a:lnSpc>
                <a:spcPct val="100000"/>
              </a:lnSpc>
            </a:pPr>
            <a:br/>
            <a:r>
              <a:rPr b="1" lang="en-IN" sz="3600" spc="-1" strike="noStrike">
                <a:solidFill>
                  <a:srgbClr val="ffffff"/>
                </a:solidFill>
                <a:latin typeface="Maven Pro"/>
                <a:ea typeface="Maven Pro"/>
              </a:rPr>
              <a:t>Data Science project</a:t>
            </a:r>
            <a:endParaRPr b="0" lang="en-IN" sz="3600" spc="-1" strike="noStrike">
              <a:solidFill>
                <a:srgbClr val="000000"/>
              </a:solidFill>
              <a:latin typeface="Arial"/>
            </a:endParaRPr>
          </a:p>
        </p:txBody>
      </p:sp>
      <p:sp>
        <p:nvSpPr>
          <p:cNvPr id="118" name="TextShape 2"/>
          <p:cNvSpPr txBox="1"/>
          <p:nvPr/>
        </p:nvSpPr>
        <p:spPr>
          <a:xfrm>
            <a:off x="824040" y="3596400"/>
            <a:ext cx="4255200" cy="695160"/>
          </a:xfrm>
          <a:prstGeom prst="rect">
            <a:avLst/>
          </a:prstGeom>
          <a:noFill/>
          <a:ln>
            <a:noFill/>
          </a:ln>
        </p:spPr>
        <p:txBody>
          <a:bodyPr tIns="91440" bIns="91440"/>
          <a:p>
            <a:pPr>
              <a:lnSpc>
                <a:spcPct val="100000"/>
              </a:lnSpc>
            </a:pPr>
            <a:endParaRPr b="0" lang="en-IN" sz="3200" spc="-1" strike="noStrike">
              <a:latin typeface="Arial"/>
            </a:endParaRPr>
          </a:p>
          <a:p>
            <a:pPr>
              <a:lnSpc>
                <a:spcPct val="100000"/>
              </a:lnSpc>
            </a:pP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34" name="TextShape 1"/>
          <p:cNvSpPr txBox="1"/>
          <p:nvPr/>
        </p:nvSpPr>
        <p:spPr>
          <a:xfrm>
            <a:off x="1303920" y="598680"/>
            <a:ext cx="7030080" cy="55692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Box-plot of outliers</a:t>
            </a:r>
            <a:br/>
            <a:endParaRPr b="0" lang="en-IN" sz="2800" spc="-1" strike="noStrike">
              <a:solidFill>
                <a:srgbClr val="000000"/>
              </a:solidFill>
              <a:latin typeface="Arial"/>
            </a:endParaRPr>
          </a:p>
        </p:txBody>
      </p:sp>
      <p:sp>
        <p:nvSpPr>
          <p:cNvPr id="135" name="TextShape 2"/>
          <p:cNvSpPr txBox="1"/>
          <p:nvPr/>
        </p:nvSpPr>
        <p:spPr>
          <a:xfrm>
            <a:off x="1303920" y="1990080"/>
            <a:ext cx="7030080" cy="2541240"/>
          </a:xfrm>
          <a:prstGeom prst="rect">
            <a:avLst/>
          </a:prstGeom>
          <a:noFill/>
          <a:ln>
            <a:noFill/>
          </a:ln>
        </p:spPr>
        <p:txBody>
          <a:bodyPr tIns="91440" bIns="91440"/>
          <a:p>
            <a:endParaRPr b="0" lang="en-IN" sz="1400" spc="-1" strike="noStrike">
              <a:solidFill>
                <a:srgbClr val="000000"/>
              </a:solidFill>
              <a:latin typeface="Arial"/>
            </a:endParaRPr>
          </a:p>
        </p:txBody>
      </p:sp>
      <p:pic>
        <p:nvPicPr>
          <p:cNvPr id="136" name="Google Shape;332;p22" descr=""/>
          <p:cNvPicPr/>
          <p:nvPr/>
        </p:nvPicPr>
        <p:blipFill>
          <a:blip r:embed="rId1"/>
          <a:stretch/>
        </p:blipFill>
        <p:spPr>
          <a:xfrm>
            <a:off x="1303920" y="1960920"/>
            <a:ext cx="3549600" cy="2599920"/>
          </a:xfrm>
          <a:prstGeom prst="rect">
            <a:avLst/>
          </a:prstGeom>
          <a:ln>
            <a:noFill/>
          </a:ln>
        </p:spPr>
      </p:pic>
      <p:pic>
        <p:nvPicPr>
          <p:cNvPr id="137" name="Google Shape;333;p22" descr=""/>
          <p:cNvPicPr/>
          <p:nvPr/>
        </p:nvPicPr>
        <p:blipFill>
          <a:blip r:embed="rId2"/>
          <a:stretch/>
        </p:blipFill>
        <p:spPr>
          <a:xfrm>
            <a:off x="5075280" y="1960920"/>
            <a:ext cx="3618360" cy="2599920"/>
          </a:xfrm>
          <a:prstGeom prst="rect">
            <a:avLst/>
          </a:prstGeom>
          <a:ln>
            <a:noFill/>
          </a:ln>
        </p:spPr>
      </p:pic>
      <p:sp>
        <p:nvSpPr>
          <p:cNvPr id="138" name="CustomShape 3"/>
          <p:cNvSpPr/>
          <p:nvPr/>
        </p:nvSpPr>
        <p:spPr>
          <a:xfrm>
            <a:off x="1341720" y="1279800"/>
            <a:ext cx="3549600" cy="5569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Actual normalised data with outliers</a:t>
            </a:r>
            <a:endParaRPr b="0" lang="en-IN" sz="1400" spc="-1" strike="noStrike">
              <a:latin typeface="Arial"/>
            </a:endParaRPr>
          </a:p>
          <a:p>
            <a:pPr>
              <a:lnSpc>
                <a:spcPct val="100000"/>
              </a:lnSpc>
            </a:pPr>
            <a:r>
              <a:rPr b="0" lang="en-IN" sz="1400" spc="-1" strike="noStrike">
                <a:solidFill>
                  <a:srgbClr val="000000"/>
                </a:solidFill>
                <a:latin typeface="Nunito"/>
                <a:ea typeface="Nunito"/>
              </a:rPr>
              <a:t>Total outliers: 2178</a:t>
            </a:r>
            <a:endParaRPr b="0" lang="en-IN" sz="1400" spc="-1" strike="noStrike">
              <a:latin typeface="Arial"/>
            </a:endParaRPr>
          </a:p>
        </p:txBody>
      </p:sp>
      <p:sp>
        <p:nvSpPr>
          <p:cNvPr id="139" name="CustomShape 4"/>
          <p:cNvSpPr/>
          <p:nvPr/>
        </p:nvSpPr>
        <p:spPr>
          <a:xfrm>
            <a:off x="5109840" y="1155960"/>
            <a:ext cx="3549600" cy="5569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outlier-removal with median the normalised data boxplot</a:t>
            </a:r>
            <a:endParaRPr b="0" lang="en-IN" sz="1400" spc="-1" strike="noStrike">
              <a:latin typeface="Arial"/>
            </a:endParaRPr>
          </a:p>
          <a:p>
            <a:pPr>
              <a:lnSpc>
                <a:spcPct val="100000"/>
              </a:lnSpc>
            </a:pPr>
            <a:r>
              <a:rPr b="0" lang="en-IN" sz="1400" spc="-1" strike="noStrike">
                <a:solidFill>
                  <a:srgbClr val="000000"/>
                </a:solidFill>
                <a:latin typeface="Nunito"/>
                <a:ea typeface="Nunito"/>
              </a:rPr>
              <a:t>Total outliers: 545</a:t>
            </a:r>
            <a:endParaRPr b="0" lang="en-IN"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40"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Results seen from box-plots</a:t>
            </a:r>
            <a:endParaRPr b="0" lang="en-IN" sz="2800" spc="-1" strike="noStrike">
              <a:solidFill>
                <a:srgbClr val="000000"/>
              </a:solidFill>
              <a:latin typeface="Arial"/>
            </a:endParaRPr>
          </a:p>
        </p:txBody>
      </p:sp>
      <p:sp>
        <p:nvSpPr>
          <p:cNvPr id="141" name="TextShape 2"/>
          <p:cNvSpPr txBox="1"/>
          <p:nvPr/>
        </p:nvSpPr>
        <p:spPr>
          <a:xfrm>
            <a:off x="1303920" y="1301040"/>
            <a:ext cx="7030080" cy="3277440"/>
          </a:xfrm>
          <a:prstGeom prst="rect">
            <a:avLst/>
          </a:prstGeom>
          <a:noFill/>
          <a:ln>
            <a:noFill/>
          </a:ln>
        </p:spPr>
        <p:txBody>
          <a:bodyPr tIns="91440" bIns="91440"/>
          <a:p>
            <a:pPr>
              <a:lnSpc>
                <a:spcPct val="115000"/>
              </a:lnSpc>
            </a:pPr>
            <a:r>
              <a:rPr b="0" lang="en-IN" sz="2400" spc="-1" strike="noStrike">
                <a:solidFill>
                  <a:srgbClr val="424242"/>
                </a:solidFill>
                <a:latin typeface="Nunito"/>
                <a:ea typeface="Nunito"/>
              </a:rPr>
              <a:t>After replacing outliers with median more data comes under the IQR,  so more data can be used for proper data analysis.</a:t>
            </a:r>
            <a:endParaRPr b="0" lang="en-IN" sz="2400" spc="-1" strike="noStrike">
              <a:solidFill>
                <a:srgbClr val="000000"/>
              </a:solidFill>
              <a:latin typeface="Arial"/>
            </a:endParaRPr>
          </a:p>
          <a:p>
            <a:pPr>
              <a:lnSpc>
                <a:spcPct val="115000"/>
              </a:lnSpc>
              <a:spcBef>
                <a:spcPts val="1599"/>
              </a:spcBef>
              <a:spcAft>
                <a:spcPts val="1599"/>
              </a:spcAft>
            </a:pPr>
            <a:r>
              <a:rPr b="0" lang="en-IN" sz="2400" spc="-1" strike="noStrike">
                <a:solidFill>
                  <a:srgbClr val="424242"/>
                </a:solidFill>
                <a:latin typeface="Nunito"/>
                <a:ea typeface="Nunito"/>
              </a:rPr>
              <a:t>So a lot of data which would have been useless before can be of use now.</a:t>
            </a:r>
            <a:endParaRPr b="0" lang="en-IN" sz="24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42" name="TextShape 1"/>
          <p:cNvSpPr txBox="1"/>
          <p:nvPr/>
        </p:nvSpPr>
        <p:spPr>
          <a:xfrm>
            <a:off x="1182960" y="21816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Target attribute variations on different months</a:t>
            </a:r>
            <a:endParaRPr b="0" lang="en-IN" sz="2800" spc="-1" strike="noStrike">
              <a:solidFill>
                <a:srgbClr val="000000"/>
              </a:solidFill>
              <a:latin typeface="Arial"/>
            </a:endParaRPr>
          </a:p>
        </p:txBody>
      </p:sp>
      <p:pic>
        <p:nvPicPr>
          <p:cNvPr id="143" name="Google Shape;347;p24" descr=""/>
          <p:cNvPicPr/>
          <p:nvPr/>
        </p:nvPicPr>
        <p:blipFill>
          <a:blip r:embed="rId1"/>
          <a:stretch/>
        </p:blipFill>
        <p:spPr>
          <a:xfrm>
            <a:off x="698760" y="1532880"/>
            <a:ext cx="2238120" cy="1609200"/>
          </a:xfrm>
          <a:prstGeom prst="rect">
            <a:avLst/>
          </a:prstGeom>
          <a:ln>
            <a:noFill/>
          </a:ln>
        </p:spPr>
      </p:pic>
      <p:pic>
        <p:nvPicPr>
          <p:cNvPr id="144" name="Google Shape;348;p24" descr=""/>
          <p:cNvPicPr/>
          <p:nvPr/>
        </p:nvPicPr>
        <p:blipFill>
          <a:blip r:embed="rId2"/>
          <a:stretch/>
        </p:blipFill>
        <p:spPr>
          <a:xfrm>
            <a:off x="3492360" y="1530720"/>
            <a:ext cx="2238120" cy="1613880"/>
          </a:xfrm>
          <a:prstGeom prst="rect">
            <a:avLst/>
          </a:prstGeom>
          <a:ln>
            <a:noFill/>
          </a:ln>
        </p:spPr>
      </p:pic>
      <p:pic>
        <p:nvPicPr>
          <p:cNvPr id="145" name="Google Shape;349;p24" descr=""/>
          <p:cNvPicPr/>
          <p:nvPr/>
        </p:nvPicPr>
        <p:blipFill>
          <a:blip r:embed="rId3"/>
          <a:stretch/>
        </p:blipFill>
        <p:spPr>
          <a:xfrm>
            <a:off x="6286320" y="1531800"/>
            <a:ext cx="2238120" cy="1612080"/>
          </a:xfrm>
          <a:prstGeom prst="rect">
            <a:avLst/>
          </a:prstGeom>
          <a:ln>
            <a:noFill/>
          </a:ln>
        </p:spPr>
      </p:pic>
      <p:pic>
        <p:nvPicPr>
          <p:cNvPr id="146" name="Google Shape;350;p24" descr=""/>
          <p:cNvPicPr/>
          <p:nvPr/>
        </p:nvPicPr>
        <p:blipFill>
          <a:blip r:embed="rId4"/>
          <a:stretch/>
        </p:blipFill>
        <p:spPr>
          <a:xfrm>
            <a:off x="1386360" y="3458160"/>
            <a:ext cx="2238120" cy="1613160"/>
          </a:xfrm>
          <a:prstGeom prst="rect">
            <a:avLst/>
          </a:prstGeom>
          <a:ln>
            <a:noFill/>
          </a:ln>
        </p:spPr>
      </p:pic>
      <p:pic>
        <p:nvPicPr>
          <p:cNvPr id="147" name="Google Shape;351;p24" descr=""/>
          <p:cNvPicPr/>
          <p:nvPr/>
        </p:nvPicPr>
        <p:blipFill>
          <a:blip r:embed="rId5"/>
          <a:stretch/>
        </p:blipFill>
        <p:spPr>
          <a:xfrm>
            <a:off x="5427000" y="3458880"/>
            <a:ext cx="2238120" cy="1611720"/>
          </a:xfrm>
          <a:prstGeom prst="rect">
            <a:avLst/>
          </a:prstGeom>
          <a:ln>
            <a:noFill/>
          </a:ln>
        </p:spPr>
      </p:pic>
      <p:sp>
        <p:nvSpPr>
          <p:cNvPr id="148" name="CustomShape 2"/>
          <p:cNvSpPr/>
          <p:nvPr/>
        </p:nvSpPr>
        <p:spPr>
          <a:xfrm>
            <a:off x="1247040" y="1217520"/>
            <a:ext cx="1141560" cy="17208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August</a:t>
            </a:r>
            <a:endParaRPr b="0" lang="en-IN" sz="1400" spc="-1" strike="noStrike">
              <a:latin typeface="Arial"/>
            </a:endParaRPr>
          </a:p>
        </p:txBody>
      </p:sp>
      <p:sp>
        <p:nvSpPr>
          <p:cNvPr id="149" name="CustomShape 3"/>
          <p:cNvSpPr/>
          <p:nvPr/>
        </p:nvSpPr>
        <p:spPr>
          <a:xfrm>
            <a:off x="3990960" y="1224360"/>
            <a:ext cx="1240920" cy="2991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September</a:t>
            </a:r>
            <a:endParaRPr b="0" lang="en-IN" sz="1400" spc="-1" strike="noStrike">
              <a:latin typeface="Arial"/>
            </a:endParaRPr>
          </a:p>
        </p:txBody>
      </p:sp>
      <p:sp>
        <p:nvSpPr>
          <p:cNvPr id="150" name="CustomShape 4"/>
          <p:cNvSpPr/>
          <p:nvPr/>
        </p:nvSpPr>
        <p:spPr>
          <a:xfrm>
            <a:off x="6834600" y="1196280"/>
            <a:ext cx="1407600" cy="2149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October</a:t>
            </a:r>
            <a:endParaRPr b="0" lang="en-IN" sz="1400" spc="-1" strike="noStrike">
              <a:latin typeface="Arial"/>
            </a:endParaRPr>
          </a:p>
        </p:txBody>
      </p:sp>
      <p:sp>
        <p:nvSpPr>
          <p:cNvPr id="151" name="CustomShape 5"/>
          <p:cNvSpPr/>
          <p:nvPr/>
        </p:nvSpPr>
        <p:spPr>
          <a:xfrm>
            <a:off x="2482920" y="3144960"/>
            <a:ext cx="1141560" cy="2149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November</a:t>
            </a:r>
            <a:endParaRPr b="0" lang="en-IN" sz="1400" spc="-1" strike="noStrike">
              <a:latin typeface="Arial"/>
            </a:endParaRPr>
          </a:p>
        </p:txBody>
      </p:sp>
      <p:sp>
        <p:nvSpPr>
          <p:cNvPr id="152" name="CustomShape 6"/>
          <p:cNvSpPr/>
          <p:nvPr/>
        </p:nvSpPr>
        <p:spPr>
          <a:xfrm>
            <a:off x="5941800" y="3181320"/>
            <a:ext cx="1240920" cy="2149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December</a:t>
            </a:r>
            <a:endParaRPr b="0" lang="en-IN"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53"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Inferences from variation of Inbandwidth with time</a:t>
            </a:r>
            <a:endParaRPr b="0" lang="en-IN" sz="2800" spc="-1" strike="noStrike">
              <a:solidFill>
                <a:srgbClr val="000000"/>
              </a:solidFill>
              <a:latin typeface="Arial"/>
            </a:endParaRPr>
          </a:p>
        </p:txBody>
      </p:sp>
      <p:sp>
        <p:nvSpPr>
          <p:cNvPr id="154" name="TextShape 2"/>
          <p:cNvSpPr txBox="1"/>
          <p:nvPr/>
        </p:nvSpPr>
        <p:spPr>
          <a:xfrm>
            <a:off x="1303920" y="1990080"/>
            <a:ext cx="7030080" cy="2541240"/>
          </a:xfrm>
          <a:prstGeom prst="rect">
            <a:avLst/>
          </a:prstGeom>
          <a:noFill/>
          <a:ln>
            <a:noFill/>
          </a:ln>
        </p:spPr>
        <p:txBody>
          <a:bodyPr tIns="91440" bIns="91440"/>
          <a:p>
            <a:pPr>
              <a:lnSpc>
                <a:spcPct val="115000"/>
              </a:lnSpc>
            </a:pPr>
            <a:r>
              <a:rPr b="0" lang="en-IN" sz="1800" spc="-1" strike="noStrike">
                <a:solidFill>
                  <a:srgbClr val="424242"/>
                </a:solidFill>
                <a:latin typeface="Nunito"/>
                <a:ea typeface="Nunito"/>
              </a:rPr>
              <a:t>We see that when the device start working on a particular day the inbandwidth of the device mainly decreases at first and then it increases to a maximum and then decreases.</a:t>
            </a:r>
            <a:endParaRPr b="0" lang="en-IN" sz="1800" spc="-1" strike="noStrike">
              <a:solidFill>
                <a:srgbClr val="000000"/>
              </a:solidFill>
              <a:latin typeface="Arial"/>
            </a:endParaRPr>
          </a:p>
          <a:p>
            <a:pPr>
              <a:lnSpc>
                <a:spcPct val="115000"/>
              </a:lnSpc>
              <a:spcBef>
                <a:spcPts val="1599"/>
              </a:spcBef>
              <a:spcAft>
                <a:spcPts val="1599"/>
              </a:spcAft>
            </a:pPr>
            <a:r>
              <a:rPr b="0" lang="en-IN" sz="1800" spc="-1" strike="noStrike">
                <a:solidFill>
                  <a:srgbClr val="424242"/>
                </a:solidFill>
                <a:latin typeface="Nunito"/>
                <a:ea typeface="Nunito"/>
              </a:rPr>
              <a:t>The reason for this is that the Inbandwidth depends on the number of active users,input packets at that time so at the no. of users connected to the device is less and after sometimes it increases so inbandwidth also increases.</a:t>
            </a:r>
            <a:endParaRPr b="0" lang="en-IN" sz="18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55" name="TextShape 1"/>
          <p:cNvSpPr txBox="1"/>
          <p:nvPr/>
        </p:nvSpPr>
        <p:spPr>
          <a:xfrm>
            <a:off x="1303920" y="227160"/>
            <a:ext cx="7055280" cy="5778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Auto Regression</a:t>
            </a:r>
            <a:br/>
            <a:br/>
            <a:endParaRPr b="0" lang="en-IN" sz="2800" spc="-1" strike="noStrike">
              <a:solidFill>
                <a:srgbClr val="000000"/>
              </a:solidFill>
              <a:latin typeface="Arial"/>
            </a:endParaRPr>
          </a:p>
        </p:txBody>
      </p:sp>
      <p:sp>
        <p:nvSpPr>
          <p:cNvPr id="156" name="TextShape 2"/>
          <p:cNvSpPr txBox="1"/>
          <p:nvPr/>
        </p:nvSpPr>
        <p:spPr>
          <a:xfrm>
            <a:off x="1303920" y="916560"/>
            <a:ext cx="4660920" cy="2529720"/>
          </a:xfrm>
          <a:prstGeom prst="rect">
            <a:avLst/>
          </a:prstGeom>
          <a:noFill/>
          <a:ln>
            <a:noFill/>
          </a:ln>
        </p:spPr>
        <p:txBody>
          <a:bodyPr tIns="91440" bIns="91440"/>
          <a:p>
            <a:pPr>
              <a:lnSpc>
                <a:spcPct val="115000"/>
              </a:lnSpc>
            </a:pPr>
            <a:r>
              <a:rPr b="0" lang="en-IN" sz="1800" spc="-1" strike="noStrike">
                <a:solidFill>
                  <a:srgbClr val="424242"/>
                </a:solidFill>
                <a:latin typeface="Nunito"/>
                <a:ea typeface="Nunito"/>
              </a:rPr>
              <a:t>Here we have 70% data as training data and 30% as test data</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424242"/>
                </a:solidFill>
                <a:latin typeface="Nunito"/>
                <a:ea typeface="Nunito"/>
              </a:rPr>
              <a:t>The optimal lag value which we obtain is 36</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424242"/>
                </a:solidFill>
                <a:latin typeface="Nunito"/>
                <a:ea typeface="Nunito"/>
              </a:rPr>
              <a:t>R_squared_score we get is 0.02476 </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graphicFrame>
        <p:nvGraphicFramePr>
          <p:cNvPr id="157" name="Table 3"/>
          <p:cNvGraphicFramePr/>
          <p:nvPr/>
        </p:nvGraphicFramePr>
        <p:xfrm>
          <a:off x="1212120" y="2697480"/>
          <a:ext cx="3822480" cy="2277000"/>
        </p:xfrm>
        <a:graphic>
          <a:graphicData uri="http://schemas.openxmlformats.org/drawingml/2006/table">
            <a:tbl>
              <a:tblPr/>
              <a:tblGrid>
                <a:gridCol w="1274040"/>
                <a:gridCol w="1274040"/>
                <a:gridCol w="1274400"/>
              </a:tblGrid>
              <a:tr h="556560">
                <a:tc>
                  <a:txBody>
                    <a:bodyPr lIns="91080" rIns="91080" tIns="91080" bIns="91080"/>
                    <a:p>
                      <a:pPr>
                        <a:lnSpc>
                          <a:spcPct val="100000"/>
                        </a:lnSpc>
                      </a:pPr>
                      <a:r>
                        <a:rPr b="0" lang="en-IN" sz="1400" spc="-1" strike="noStrike">
                          <a:solidFill>
                            <a:srgbClr val="000000"/>
                          </a:solidFill>
                          <a:latin typeface="Arial"/>
                          <a:ea typeface="Arial"/>
                        </a:rPr>
                        <a:t>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Rmse values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R2-score</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56560">
                <a:tc>
                  <a:txBody>
                    <a:bodyPr lIns="91080" rIns="91080" tIns="91080" bIns="91080"/>
                    <a:p>
                      <a:pPr>
                        <a:lnSpc>
                          <a:spcPct val="100000"/>
                        </a:lnSpc>
                      </a:pPr>
                      <a:r>
                        <a:rPr b="0" lang="en-IN" sz="1400" spc="-1" strike="noStrike">
                          <a:solidFill>
                            <a:srgbClr val="000000"/>
                          </a:solidFill>
                          <a:latin typeface="Arial"/>
                          <a:ea typeface="Arial"/>
                        </a:rPr>
                        <a:t>Actual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95353821.3</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0.0247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IN" sz="1400" spc="-1" strike="noStrike">
                          <a:solidFill>
                            <a:srgbClr val="000000"/>
                          </a:solidFill>
                          <a:latin typeface="Arial"/>
                          <a:ea typeface="Arial"/>
                        </a:rPr>
                        <a:t>Normalise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0.2099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0.0247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IN" sz="1400" spc="-1" strike="noStrike">
                          <a:solidFill>
                            <a:srgbClr val="000000"/>
                          </a:solidFill>
                          <a:latin typeface="Arial"/>
                          <a:ea typeface="Arial"/>
                        </a:rPr>
                        <a:t>Standardised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0.9506</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0.0247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158" name="Google Shape;370;p26" descr=""/>
          <p:cNvPicPr/>
          <p:nvPr/>
        </p:nvPicPr>
        <p:blipFill>
          <a:blip r:embed="rId1"/>
          <a:stretch/>
        </p:blipFill>
        <p:spPr>
          <a:xfrm>
            <a:off x="5510880" y="2278440"/>
            <a:ext cx="3397680" cy="25297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59"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Auto-regression</a:t>
            </a:r>
            <a:endParaRPr b="0" lang="en-IN" sz="2800" spc="-1" strike="noStrike">
              <a:solidFill>
                <a:srgbClr val="000000"/>
              </a:solidFill>
              <a:latin typeface="Arial"/>
            </a:endParaRPr>
          </a:p>
        </p:txBody>
      </p:sp>
      <p:sp>
        <p:nvSpPr>
          <p:cNvPr id="160" name="TextShape 2"/>
          <p:cNvSpPr txBox="1"/>
          <p:nvPr/>
        </p:nvSpPr>
        <p:spPr>
          <a:xfrm>
            <a:off x="1303920" y="1259280"/>
            <a:ext cx="3267720" cy="3165840"/>
          </a:xfrm>
          <a:prstGeom prst="rect">
            <a:avLst/>
          </a:prstGeom>
          <a:noFill/>
          <a:ln>
            <a:noFill/>
          </a:ln>
        </p:spPr>
        <p:txBody>
          <a:bodyPr tIns="91440" bIns="91440"/>
          <a:p>
            <a:pPr>
              <a:lnSpc>
                <a:spcPct val="115000"/>
              </a:lnSpc>
            </a:pPr>
            <a:r>
              <a:rPr b="0" lang="en-IN" sz="1800" spc="-1" strike="noStrike">
                <a:solidFill>
                  <a:srgbClr val="424242"/>
                </a:solidFill>
                <a:latin typeface="Nunito"/>
                <a:ea typeface="Nunito"/>
              </a:rPr>
              <a:t>In this case we take last 250 data as test data and predict the values using autocorrelation analysis.</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424242"/>
                </a:solidFill>
                <a:latin typeface="Nunito"/>
                <a:ea typeface="Nunito"/>
              </a:rPr>
              <a:t>The optimal lag value which we obtain is 39.</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424242"/>
                </a:solidFill>
                <a:latin typeface="Nunito"/>
                <a:ea typeface="Nunito"/>
              </a:rPr>
              <a:t>The rmse values obtained are:</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61" name="Google Shape;377;p27" descr=""/>
          <p:cNvPicPr/>
          <p:nvPr/>
        </p:nvPicPr>
        <p:blipFill>
          <a:blip r:embed="rId1"/>
          <a:stretch/>
        </p:blipFill>
        <p:spPr>
          <a:xfrm>
            <a:off x="4768920" y="136080"/>
            <a:ext cx="3136320" cy="2435040"/>
          </a:xfrm>
          <a:prstGeom prst="rect">
            <a:avLst/>
          </a:prstGeom>
          <a:ln>
            <a:noFill/>
          </a:ln>
        </p:spPr>
      </p:pic>
      <p:graphicFrame>
        <p:nvGraphicFramePr>
          <p:cNvPr id="162" name="Table 3"/>
          <p:cNvGraphicFramePr/>
          <p:nvPr/>
        </p:nvGraphicFramePr>
        <p:xfrm>
          <a:off x="4768920" y="2707560"/>
          <a:ext cx="4144680" cy="2132640"/>
        </p:xfrm>
        <a:graphic>
          <a:graphicData uri="http://schemas.openxmlformats.org/drawingml/2006/table">
            <a:tbl>
              <a:tblPr/>
              <a:tblGrid>
                <a:gridCol w="1381680"/>
                <a:gridCol w="1381680"/>
                <a:gridCol w="1381680"/>
              </a:tblGrid>
              <a:tr h="484200">
                <a:tc>
                  <a:txBody>
                    <a:bodyPr lIns="91080" rIns="91080" tIns="91080" bIns="91080"/>
                    <a:p>
                      <a:pPr>
                        <a:lnSpc>
                          <a:spcPct val="100000"/>
                        </a:lnSpc>
                      </a:pPr>
                      <a:r>
                        <a:rPr b="0" lang="en-IN" sz="1400" spc="-1" strike="noStrike">
                          <a:solidFill>
                            <a:srgbClr val="000000"/>
                          </a:solidFill>
                          <a:latin typeface="Arial"/>
                          <a:ea typeface="Arial"/>
                        </a:rPr>
                        <a:t>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RMSE values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R2-score</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84200">
                <a:tc>
                  <a:txBody>
                    <a:bodyPr lIns="91080" rIns="91080" tIns="91080" bIns="91080"/>
                    <a:p>
                      <a:pPr>
                        <a:lnSpc>
                          <a:spcPct val="100000"/>
                        </a:lnSpc>
                      </a:pPr>
                      <a:r>
                        <a:rPr b="0" lang="en-IN" sz="1400" spc="-1" strike="noStrike">
                          <a:solidFill>
                            <a:srgbClr val="000000"/>
                          </a:solidFill>
                          <a:latin typeface="Arial"/>
                          <a:ea typeface="Arial"/>
                        </a:rPr>
                        <a:t>Actual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69412366.069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IN" sz="1400" spc="-1" strike="noStrike">
                          <a:solidFill>
                            <a:srgbClr val="000000"/>
                          </a:solidFill>
                          <a:latin typeface="Arial"/>
                          <a:ea typeface="Arial"/>
                        </a:rPr>
                        <a:t>Normalised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0.15281</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IN" sz="1400" spc="-1" strike="noStrike">
                          <a:solidFill>
                            <a:srgbClr val="000000"/>
                          </a:solidFill>
                          <a:latin typeface="Arial"/>
                          <a:ea typeface="Arial"/>
                        </a:rPr>
                        <a:t>Standardised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0.69204</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63"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Auto-regression plot</a:t>
            </a:r>
            <a:endParaRPr b="0" lang="en-IN" sz="2800" spc="-1" strike="noStrike">
              <a:solidFill>
                <a:srgbClr val="000000"/>
              </a:solidFill>
              <a:latin typeface="Arial"/>
            </a:endParaRPr>
          </a:p>
        </p:txBody>
      </p:sp>
      <p:sp>
        <p:nvSpPr>
          <p:cNvPr id="164" name="TextShape 2"/>
          <p:cNvSpPr txBox="1"/>
          <p:nvPr/>
        </p:nvSpPr>
        <p:spPr>
          <a:xfrm>
            <a:off x="1303920" y="1990080"/>
            <a:ext cx="7030080" cy="2541240"/>
          </a:xfrm>
          <a:prstGeom prst="rect">
            <a:avLst/>
          </a:prstGeom>
          <a:noFill/>
          <a:ln>
            <a:noFill/>
          </a:ln>
        </p:spPr>
        <p:txBody>
          <a:bodyPr tIns="91440" bIns="91440"/>
          <a:p>
            <a:endParaRPr b="0" lang="en-IN" sz="1400" spc="-1" strike="noStrike">
              <a:solidFill>
                <a:srgbClr val="000000"/>
              </a:solidFill>
              <a:latin typeface="Arial"/>
            </a:endParaRPr>
          </a:p>
        </p:txBody>
      </p:sp>
      <p:pic>
        <p:nvPicPr>
          <p:cNvPr id="165" name="Google Shape;385;p28" descr=""/>
          <p:cNvPicPr/>
          <p:nvPr/>
        </p:nvPicPr>
        <p:blipFill>
          <a:blip r:embed="rId1"/>
          <a:stretch/>
        </p:blipFill>
        <p:spPr>
          <a:xfrm>
            <a:off x="1054080" y="1990080"/>
            <a:ext cx="3657600" cy="2541240"/>
          </a:xfrm>
          <a:prstGeom prst="rect">
            <a:avLst/>
          </a:prstGeom>
          <a:ln>
            <a:noFill/>
          </a:ln>
        </p:spPr>
      </p:pic>
      <p:pic>
        <p:nvPicPr>
          <p:cNvPr id="166" name="Google Shape;386;p28" descr=""/>
          <p:cNvPicPr/>
          <p:nvPr/>
        </p:nvPicPr>
        <p:blipFill>
          <a:blip r:embed="rId2"/>
          <a:stretch/>
        </p:blipFill>
        <p:spPr>
          <a:xfrm>
            <a:off x="5026680" y="1990080"/>
            <a:ext cx="3499200" cy="25412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7e6a3"/>
        </a:solidFill>
      </p:bgPr>
    </p:bg>
    <p:spTree>
      <p:nvGrpSpPr>
        <p:cNvPr id="1" name=""/>
        <p:cNvGrpSpPr/>
        <p:nvPr/>
      </p:nvGrpSpPr>
      <p:grpSpPr>
        <a:xfrm>
          <a:off x="0" y="0"/>
          <a:ext cx="0" cy="0"/>
          <a:chOff x="0" y="0"/>
          <a:chExt cx="0" cy="0"/>
        </a:xfrm>
      </p:grpSpPr>
      <p:sp>
        <p:nvSpPr>
          <p:cNvPr id="167" name="TextShape 1"/>
          <p:cNvSpPr txBox="1"/>
          <p:nvPr/>
        </p:nvSpPr>
        <p:spPr>
          <a:xfrm>
            <a:off x="1303920" y="598680"/>
            <a:ext cx="7488720" cy="61884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POLYNOMIAL CURVE FITTING (degree 2)</a:t>
            </a:r>
            <a:endParaRPr b="0" lang="en-IN" sz="2800" spc="-1" strike="noStrike">
              <a:solidFill>
                <a:srgbClr val="000000"/>
              </a:solidFill>
              <a:latin typeface="Arial"/>
            </a:endParaRPr>
          </a:p>
        </p:txBody>
      </p:sp>
      <p:sp>
        <p:nvSpPr>
          <p:cNvPr id="168" name="CustomShape 2"/>
          <p:cNvSpPr/>
          <p:nvPr/>
        </p:nvSpPr>
        <p:spPr>
          <a:xfrm>
            <a:off x="1155960" y="134172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untreated data</a:t>
            </a:r>
            <a:endParaRPr b="0" lang="en-IN" sz="1400" spc="-1" strike="noStrike">
              <a:latin typeface="Arial"/>
            </a:endParaRPr>
          </a:p>
        </p:txBody>
      </p:sp>
      <p:sp>
        <p:nvSpPr>
          <p:cNvPr id="169" name="CustomShape 3"/>
          <p:cNvSpPr/>
          <p:nvPr/>
        </p:nvSpPr>
        <p:spPr>
          <a:xfrm>
            <a:off x="3364560" y="1383120"/>
            <a:ext cx="21877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data without ouliers</a:t>
            </a:r>
            <a:endParaRPr b="0" lang="en-IN" sz="1400" spc="-1" strike="noStrike">
              <a:latin typeface="Arial"/>
            </a:endParaRPr>
          </a:p>
        </p:txBody>
      </p:sp>
      <p:sp>
        <p:nvSpPr>
          <p:cNvPr id="170" name="CustomShape 4"/>
          <p:cNvSpPr/>
          <p:nvPr/>
        </p:nvSpPr>
        <p:spPr>
          <a:xfrm>
            <a:off x="6017760" y="1354680"/>
            <a:ext cx="1969920" cy="3506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standardised data</a:t>
            </a:r>
            <a:endParaRPr b="0" lang="en-IN" sz="1400" spc="-1" strike="noStrike">
              <a:latin typeface="Arial"/>
            </a:endParaRPr>
          </a:p>
        </p:txBody>
      </p:sp>
      <p:sp>
        <p:nvSpPr>
          <p:cNvPr id="171" name="CustomShape 5"/>
          <p:cNvSpPr/>
          <p:nvPr/>
        </p:nvSpPr>
        <p:spPr>
          <a:xfrm>
            <a:off x="1098000" y="332280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normalised data</a:t>
            </a:r>
            <a:endParaRPr b="0" lang="en-IN" sz="1400" spc="-1" strike="noStrike">
              <a:latin typeface="Arial"/>
            </a:endParaRPr>
          </a:p>
        </p:txBody>
      </p:sp>
      <p:sp>
        <p:nvSpPr>
          <p:cNvPr id="172" name="CustomShape 6"/>
          <p:cNvSpPr/>
          <p:nvPr/>
        </p:nvSpPr>
        <p:spPr>
          <a:xfrm>
            <a:off x="3473280" y="3317760"/>
            <a:ext cx="1969920" cy="2397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feature selection</a:t>
            </a:r>
            <a:endParaRPr b="0" lang="en-IN" sz="1400" spc="-1" strike="noStrike">
              <a:latin typeface="Arial"/>
            </a:endParaRPr>
          </a:p>
        </p:txBody>
      </p:sp>
      <p:sp>
        <p:nvSpPr>
          <p:cNvPr id="173" name="CustomShape 7"/>
          <p:cNvSpPr/>
          <p:nvPr/>
        </p:nvSpPr>
        <p:spPr>
          <a:xfrm>
            <a:off x="6006600" y="3385080"/>
            <a:ext cx="2187720" cy="17208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PCA</a:t>
            </a:r>
            <a:endParaRPr b="0" lang="en-IN" sz="1400" spc="-1" strike="noStrike">
              <a:latin typeface="Arial"/>
            </a:endParaRPr>
          </a:p>
        </p:txBody>
      </p:sp>
      <p:pic>
        <p:nvPicPr>
          <p:cNvPr id="174" name="Google Shape;398;p29" descr=""/>
          <p:cNvPicPr/>
          <p:nvPr/>
        </p:nvPicPr>
        <p:blipFill>
          <a:blip r:embed="rId1"/>
          <a:stretch/>
        </p:blipFill>
        <p:spPr>
          <a:xfrm>
            <a:off x="880560" y="1707840"/>
            <a:ext cx="2187720" cy="1571400"/>
          </a:xfrm>
          <a:prstGeom prst="rect">
            <a:avLst/>
          </a:prstGeom>
          <a:ln>
            <a:noFill/>
          </a:ln>
        </p:spPr>
      </p:pic>
      <p:pic>
        <p:nvPicPr>
          <p:cNvPr id="175" name="Google Shape;399;p29" descr=""/>
          <p:cNvPicPr/>
          <p:nvPr/>
        </p:nvPicPr>
        <p:blipFill>
          <a:blip r:embed="rId2"/>
          <a:stretch/>
        </p:blipFill>
        <p:spPr>
          <a:xfrm>
            <a:off x="3477960" y="1707840"/>
            <a:ext cx="2187720" cy="1571400"/>
          </a:xfrm>
          <a:prstGeom prst="rect">
            <a:avLst/>
          </a:prstGeom>
          <a:ln>
            <a:noFill/>
          </a:ln>
        </p:spPr>
      </p:pic>
      <p:pic>
        <p:nvPicPr>
          <p:cNvPr id="176" name="Google Shape;400;p29" descr=""/>
          <p:cNvPicPr/>
          <p:nvPr/>
        </p:nvPicPr>
        <p:blipFill>
          <a:blip r:embed="rId3"/>
          <a:stretch/>
        </p:blipFill>
        <p:spPr>
          <a:xfrm>
            <a:off x="5790600" y="1707840"/>
            <a:ext cx="2292480" cy="1571400"/>
          </a:xfrm>
          <a:prstGeom prst="rect">
            <a:avLst/>
          </a:prstGeom>
          <a:ln>
            <a:noFill/>
          </a:ln>
        </p:spPr>
      </p:pic>
      <p:pic>
        <p:nvPicPr>
          <p:cNvPr id="177" name="Google Shape;401;p29" descr=""/>
          <p:cNvPicPr/>
          <p:nvPr/>
        </p:nvPicPr>
        <p:blipFill>
          <a:blip r:embed="rId4"/>
          <a:stretch/>
        </p:blipFill>
        <p:spPr>
          <a:xfrm>
            <a:off x="828000" y="3645720"/>
            <a:ext cx="2187720" cy="1495800"/>
          </a:xfrm>
          <a:prstGeom prst="rect">
            <a:avLst/>
          </a:prstGeom>
          <a:ln>
            <a:noFill/>
          </a:ln>
        </p:spPr>
      </p:pic>
      <p:pic>
        <p:nvPicPr>
          <p:cNvPr id="178" name="Google Shape;402;p29" descr=""/>
          <p:cNvPicPr/>
          <p:nvPr/>
        </p:nvPicPr>
        <p:blipFill>
          <a:blip r:embed="rId5"/>
          <a:stretch/>
        </p:blipFill>
        <p:spPr>
          <a:xfrm>
            <a:off x="3364560" y="3595680"/>
            <a:ext cx="2187720" cy="1571400"/>
          </a:xfrm>
          <a:prstGeom prst="rect">
            <a:avLst/>
          </a:prstGeom>
          <a:ln>
            <a:noFill/>
          </a:ln>
        </p:spPr>
      </p:pic>
      <p:pic>
        <p:nvPicPr>
          <p:cNvPr id="179" name="Google Shape;403;p29" descr=""/>
          <p:cNvPicPr/>
          <p:nvPr/>
        </p:nvPicPr>
        <p:blipFill>
          <a:blip r:embed="rId6"/>
          <a:stretch/>
        </p:blipFill>
        <p:spPr>
          <a:xfrm>
            <a:off x="5901120" y="3663360"/>
            <a:ext cx="2082240" cy="14958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7e6a3"/>
        </a:solidFill>
      </p:bgPr>
    </p:bg>
    <p:spTree>
      <p:nvGrpSpPr>
        <p:cNvPr id="1" name=""/>
        <p:cNvGrpSpPr/>
        <p:nvPr/>
      </p:nvGrpSpPr>
      <p:grpSpPr>
        <a:xfrm>
          <a:off x="0" y="0"/>
          <a:ext cx="0" cy="0"/>
          <a:chOff x="0" y="0"/>
          <a:chExt cx="0" cy="0"/>
        </a:xfrm>
      </p:grpSpPr>
      <p:sp>
        <p:nvSpPr>
          <p:cNvPr id="180" name="TextShape 1"/>
          <p:cNvSpPr txBox="1"/>
          <p:nvPr/>
        </p:nvSpPr>
        <p:spPr>
          <a:xfrm>
            <a:off x="1303920" y="598680"/>
            <a:ext cx="5569560" cy="63972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MULTIPLE LINEAR REGRESSION</a:t>
            </a:r>
            <a:endParaRPr b="0" lang="en-IN" sz="2800" spc="-1" strike="noStrike">
              <a:solidFill>
                <a:srgbClr val="000000"/>
              </a:solidFill>
              <a:latin typeface="Arial"/>
            </a:endParaRPr>
          </a:p>
        </p:txBody>
      </p:sp>
      <p:pic>
        <p:nvPicPr>
          <p:cNvPr id="181" name="Google Shape;409;p30" descr=""/>
          <p:cNvPicPr/>
          <p:nvPr/>
        </p:nvPicPr>
        <p:blipFill>
          <a:blip r:embed="rId1"/>
          <a:stretch/>
        </p:blipFill>
        <p:spPr>
          <a:xfrm>
            <a:off x="1040040" y="1822320"/>
            <a:ext cx="2085840" cy="1498680"/>
          </a:xfrm>
          <a:prstGeom prst="rect">
            <a:avLst/>
          </a:prstGeom>
          <a:ln>
            <a:noFill/>
          </a:ln>
        </p:spPr>
      </p:pic>
      <p:sp>
        <p:nvSpPr>
          <p:cNvPr id="182" name="CustomShape 2"/>
          <p:cNvSpPr/>
          <p:nvPr/>
        </p:nvSpPr>
        <p:spPr>
          <a:xfrm>
            <a:off x="1155960" y="134172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untreated data</a:t>
            </a:r>
            <a:endParaRPr b="0" lang="en-IN" sz="1400" spc="-1" strike="noStrike">
              <a:latin typeface="Arial"/>
            </a:endParaRPr>
          </a:p>
        </p:txBody>
      </p:sp>
      <p:sp>
        <p:nvSpPr>
          <p:cNvPr id="183" name="CustomShape 3"/>
          <p:cNvSpPr/>
          <p:nvPr/>
        </p:nvSpPr>
        <p:spPr>
          <a:xfrm>
            <a:off x="3364560" y="1383120"/>
            <a:ext cx="21877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data without ouliers</a:t>
            </a:r>
            <a:endParaRPr b="0" lang="en-IN" sz="1400" spc="-1" strike="noStrike">
              <a:latin typeface="Arial"/>
            </a:endParaRPr>
          </a:p>
        </p:txBody>
      </p:sp>
      <p:sp>
        <p:nvSpPr>
          <p:cNvPr id="184" name="CustomShape 4"/>
          <p:cNvSpPr/>
          <p:nvPr/>
        </p:nvSpPr>
        <p:spPr>
          <a:xfrm>
            <a:off x="6017760" y="1354680"/>
            <a:ext cx="1969920" cy="3506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standardised data</a:t>
            </a:r>
            <a:endParaRPr b="0" lang="en-IN" sz="1400" spc="-1" strike="noStrike">
              <a:latin typeface="Arial"/>
            </a:endParaRPr>
          </a:p>
        </p:txBody>
      </p:sp>
      <p:pic>
        <p:nvPicPr>
          <p:cNvPr id="185" name="Google Shape;413;p30" descr=""/>
          <p:cNvPicPr/>
          <p:nvPr/>
        </p:nvPicPr>
        <p:blipFill>
          <a:blip r:embed="rId2"/>
          <a:stretch/>
        </p:blipFill>
        <p:spPr>
          <a:xfrm>
            <a:off x="3586680" y="1850400"/>
            <a:ext cx="1969920" cy="1415160"/>
          </a:xfrm>
          <a:prstGeom prst="rect">
            <a:avLst/>
          </a:prstGeom>
          <a:ln>
            <a:noFill/>
          </a:ln>
        </p:spPr>
      </p:pic>
      <p:pic>
        <p:nvPicPr>
          <p:cNvPr id="186" name="Google Shape;414;p30" descr=""/>
          <p:cNvPicPr/>
          <p:nvPr/>
        </p:nvPicPr>
        <p:blipFill>
          <a:blip r:embed="rId3"/>
          <a:stretch/>
        </p:blipFill>
        <p:spPr>
          <a:xfrm>
            <a:off x="6017760" y="1821960"/>
            <a:ext cx="2187720" cy="1499760"/>
          </a:xfrm>
          <a:prstGeom prst="rect">
            <a:avLst/>
          </a:prstGeom>
          <a:ln>
            <a:noFill/>
          </a:ln>
        </p:spPr>
      </p:pic>
      <p:sp>
        <p:nvSpPr>
          <p:cNvPr id="187" name="CustomShape 5"/>
          <p:cNvSpPr/>
          <p:nvPr/>
        </p:nvSpPr>
        <p:spPr>
          <a:xfrm>
            <a:off x="1098000" y="332280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normalised data</a:t>
            </a:r>
            <a:endParaRPr b="0" lang="en-IN" sz="1400" spc="-1" strike="noStrike">
              <a:latin typeface="Arial"/>
            </a:endParaRPr>
          </a:p>
        </p:txBody>
      </p:sp>
      <p:pic>
        <p:nvPicPr>
          <p:cNvPr id="188" name="Google Shape;416;p30" descr=""/>
          <p:cNvPicPr/>
          <p:nvPr/>
        </p:nvPicPr>
        <p:blipFill>
          <a:blip r:embed="rId4"/>
          <a:stretch/>
        </p:blipFill>
        <p:spPr>
          <a:xfrm>
            <a:off x="1047240" y="3647520"/>
            <a:ext cx="2187720" cy="1495800"/>
          </a:xfrm>
          <a:prstGeom prst="rect">
            <a:avLst/>
          </a:prstGeom>
          <a:ln>
            <a:noFill/>
          </a:ln>
        </p:spPr>
      </p:pic>
      <p:sp>
        <p:nvSpPr>
          <p:cNvPr id="189" name="CustomShape 6"/>
          <p:cNvSpPr/>
          <p:nvPr/>
        </p:nvSpPr>
        <p:spPr>
          <a:xfrm>
            <a:off x="3473280" y="3317760"/>
            <a:ext cx="1969920" cy="2397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feature selection</a:t>
            </a:r>
            <a:endParaRPr b="0" lang="en-IN" sz="1400" spc="-1" strike="noStrike">
              <a:latin typeface="Arial"/>
            </a:endParaRPr>
          </a:p>
        </p:txBody>
      </p:sp>
      <p:pic>
        <p:nvPicPr>
          <p:cNvPr id="190" name="Google Shape;418;p30" descr=""/>
          <p:cNvPicPr/>
          <p:nvPr/>
        </p:nvPicPr>
        <p:blipFill>
          <a:blip r:embed="rId5"/>
          <a:stretch/>
        </p:blipFill>
        <p:spPr>
          <a:xfrm>
            <a:off x="3364560" y="3609360"/>
            <a:ext cx="2187720" cy="1571400"/>
          </a:xfrm>
          <a:prstGeom prst="rect">
            <a:avLst/>
          </a:prstGeom>
          <a:ln>
            <a:noFill/>
          </a:ln>
        </p:spPr>
      </p:pic>
      <p:sp>
        <p:nvSpPr>
          <p:cNvPr id="191" name="CustomShape 7"/>
          <p:cNvSpPr/>
          <p:nvPr/>
        </p:nvSpPr>
        <p:spPr>
          <a:xfrm>
            <a:off x="6006600" y="3385080"/>
            <a:ext cx="2187720" cy="17208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PCA</a:t>
            </a:r>
            <a:endParaRPr b="0" lang="en-IN" sz="1400" spc="-1" strike="noStrike">
              <a:latin typeface="Arial"/>
            </a:endParaRPr>
          </a:p>
        </p:txBody>
      </p:sp>
      <p:pic>
        <p:nvPicPr>
          <p:cNvPr id="192" name="Google Shape;420;p30" descr=""/>
          <p:cNvPicPr/>
          <p:nvPr/>
        </p:nvPicPr>
        <p:blipFill>
          <a:blip r:embed="rId6"/>
          <a:stretch/>
        </p:blipFill>
        <p:spPr>
          <a:xfrm>
            <a:off x="5918760" y="3687480"/>
            <a:ext cx="2085840" cy="14986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7e6a3"/>
        </a:solidFill>
      </p:bgPr>
    </p:bg>
    <p:spTree>
      <p:nvGrpSpPr>
        <p:cNvPr id="1" name=""/>
        <p:cNvGrpSpPr/>
        <p:nvPr/>
      </p:nvGrpSpPr>
      <p:grpSpPr>
        <a:xfrm>
          <a:off x="0" y="0"/>
          <a:ext cx="0" cy="0"/>
          <a:chOff x="0" y="0"/>
          <a:chExt cx="0" cy="0"/>
        </a:xfrm>
      </p:grpSpPr>
      <p:sp>
        <p:nvSpPr>
          <p:cNvPr id="193" name="TextShape 1"/>
          <p:cNvSpPr txBox="1"/>
          <p:nvPr/>
        </p:nvSpPr>
        <p:spPr>
          <a:xfrm>
            <a:off x="1303920" y="598680"/>
            <a:ext cx="7303320" cy="72216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POLYNOMIAL CURVE FITTING (degree 3)</a:t>
            </a:r>
            <a:endParaRPr b="0" lang="en-IN" sz="2800" spc="-1" strike="noStrike">
              <a:solidFill>
                <a:srgbClr val="000000"/>
              </a:solidFill>
              <a:latin typeface="Arial"/>
            </a:endParaRPr>
          </a:p>
        </p:txBody>
      </p:sp>
      <p:sp>
        <p:nvSpPr>
          <p:cNvPr id="194" name="CustomShape 2"/>
          <p:cNvSpPr/>
          <p:nvPr/>
        </p:nvSpPr>
        <p:spPr>
          <a:xfrm>
            <a:off x="6006600" y="3385080"/>
            <a:ext cx="2187720" cy="17208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PCA</a:t>
            </a:r>
            <a:endParaRPr b="0" lang="en-IN" sz="1400" spc="-1" strike="noStrike">
              <a:latin typeface="Arial"/>
            </a:endParaRPr>
          </a:p>
        </p:txBody>
      </p:sp>
      <p:sp>
        <p:nvSpPr>
          <p:cNvPr id="195" name="CustomShape 3"/>
          <p:cNvSpPr/>
          <p:nvPr/>
        </p:nvSpPr>
        <p:spPr>
          <a:xfrm>
            <a:off x="3473280" y="3317760"/>
            <a:ext cx="1969920" cy="2397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After feature selection</a:t>
            </a:r>
            <a:endParaRPr b="0" lang="en-IN" sz="1400" spc="-1" strike="noStrike">
              <a:latin typeface="Arial"/>
            </a:endParaRPr>
          </a:p>
        </p:txBody>
      </p:sp>
      <p:sp>
        <p:nvSpPr>
          <p:cNvPr id="196" name="CustomShape 4"/>
          <p:cNvSpPr/>
          <p:nvPr/>
        </p:nvSpPr>
        <p:spPr>
          <a:xfrm>
            <a:off x="1098000" y="332280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normalised data</a:t>
            </a:r>
            <a:endParaRPr b="0" lang="en-IN" sz="1400" spc="-1" strike="noStrike">
              <a:latin typeface="Arial"/>
            </a:endParaRPr>
          </a:p>
        </p:txBody>
      </p:sp>
      <p:sp>
        <p:nvSpPr>
          <p:cNvPr id="197" name="CustomShape 5"/>
          <p:cNvSpPr/>
          <p:nvPr/>
        </p:nvSpPr>
        <p:spPr>
          <a:xfrm>
            <a:off x="6017760" y="1354680"/>
            <a:ext cx="1969920" cy="3506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standardised data</a:t>
            </a:r>
            <a:endParaRPr b="0" lang="en-IN" sz="1400" spc="-1" strike="noStrike">
              <a:latin typeface="Arial"/>
            </a:endParaRPr>
          </a:p>
        </p:txBody>
      </p:sp>
      <p:sp>
        <p:nvSpPr>
          <p:cNvPr id="198" name="CustomShape 6"/>
          <p:cNvSpPr/>
          <p:nvPr/>
        </p:nvSpPr>
        <p:spPr>
          <a:xfrm>
            <a:off x="3364560" y="1383120"/>
            <a:ext cx="21877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data without ouliers</a:t>
            </a:r>
            <a:endParaRPr b="0" lang="en-IN" sz="1400" spc="-1" strike="noStrike">
              <a:latin typeface="Arial"/>
            </a:endParaRPr>
          </a:p>
        </p:txBody>
      </p:sp>
      <p:sp>
        <p:nvSpPr>
          <p:cNvPr id="199" name="CustomShape 7"/>
          <p:cNvSpPr/>
          <p:nvPr/>
        </p:nvSpPr>
        <p:spPr>
          <a:xfrm>
            <a:off x="1155960" y="1341720"/>
            <a:ext cx="1969920" cy="322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On untreated data</a:t>
            </a:r>
            <a:endParaRPr b="0" lang="en-IN" sz="1400" spc="-1" strike="noStrike">
              <a:latin typeface="Arial"/>
            </a:endParaRPr>
          </a:p>
        </p:txBody>
      </p:sp>
      <p:pic>
        <p:nvPicPr>
          <p:cNvPr id="200" name="Google Shape;432;p31" descr=""/>
          <p:cNvPicPr/>
          <p:nvPr/>
        </p:nvPicPr>
        <p:blipFill>
          <a:blip r:embed="rId1"/>
          <a:stretch/>
        </p:blipFill>
        <p:spPr>
          <a:xfrm>
            <a:off x="1098000" y="1785960"/>
            <a:ext cx="1969920" cy="1415160"/>
          </a:xfrm>
          <a:prstGeom prst="rect">
            <a:avLst/>
          </a:prstGeom>
          <a:ln>
            <a:noFill/>
          </a:ln>
        </p:spPr>
      </p:pic>
      <p:pic>
        <p:nvPicPr>
          <p:cNvPr id="201" name="Google Shape;433;p31" descr=""/>
          <p:cNvPicPr/>
          <p:nvPr/>
        </p:nvPicPr>
        <p:blipFill>
          <a:blip r:embed="rId2"/>
          <a:stretch/>
        </p:blipFill>
        <p:spPr>
          <a:xfrm>
            <a:off x="3657960" y="1855080"/>
            <a:ext cx="1827720" cy="1312920"/>
          </a:xfrm>
          <a:prstGeom prst="rect">
            <a:avLst/>
          </a:prstGeom>
          <a:ln>
            <a:noFill/>
          </a:ln>
        </p:spPr>
      </p:pic>
      <p:pic>
        <p:nvPicPr>
          <p:cNvPr id="202" name="Google Shape;434;p31" descr=""/>
          <p:cNvPicPr/>
          <p:nvPr/>
        </p:nvPicPr>
        <p:blipFill>
          <a:blip r:embed="rId3"/>
          <a:stretch/>
        </p:blipFill>
        <p:spPr>
          <a:xfrm>
            <a:off x="5909040" y="1795320"/>
            <a:ext cx="2187720" cy="1499760"/>
          </a:xfrm>
          <a:prstGeom prst="rect">
            <a:avLst/>
          </a:prstGeom>
          <a:ln>
            <a:noFill/>
          </a:ln>
        </p:spPr>
      </p:pic>
      <p:pic>
        <p:nvPicPr>
          <p:cNvPr id="203" name="Google Shape;435;p31" descr=""/>
          <p:cNvPicPr/>
          <p:nvPr/>
        </p:nvPicPr>
        <p:blipFill>
          <a:blip r:embed="rId4"/>
          <a:stretch/>
        </p:blipFill>
        <p:spPr>
          <a:xfrm>
            <a:off x="989280" y="3666240"/>
            <a:ext cx="2187720" cy="1495800"/>
          </a:xfrm>
          <a:prstGeom prst="rect">
            <a:avLst/>
          </a:prstGeom>
          <a:ln>
            <a:noFill/>
          </a:ln>
        </p:spPr>
      </p:pic>
      <p:pic>
        <p:nvPicPr>
          <p:cNvPr id="204" name="Google Shape;436;p31" descr=""/>
          <p:cNvPicPr/>
          <p:nvPr/>
        </p:nvPicPr>
        <p:blipFill>
          <a:blip r:embed="rId5"/>
          <a:stretch/>
        </p:blipFill>
        <p:spPr>
          <a:xfrm>
            <a:off x="3586680" y="3706920"/>
            <a:ext cx="1969920" cy="1415160"/>
          </a:xfrm>
          <a:prstGeom prst="rect">
            <a:avLst/>
          </a:prstGeom>
          <a:ln>
            <a:noFill/>
          </a:ln>
        </p:spPr>
      </p:pic>
      <p:pic>
        <p:nvPicPr>
          <p:cNvPr id="205" name="Google Shape;437;p31" descr=""/>
          <p:cNvPicPr/>
          <p:nvPr/>
        </p:nvPicPr>
        <p:blipFill>
          <a:blip r:embed="rId6"/>
          <a:stretch/>
        </p:blipFill>
        <p:spPr>
          <a:xfrm>
            <a:off x="5967000" y="3647520"/>
            <a:ext cx="2082240" cy="14958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59880" y="429480"/>
            <a:ext cx="4255200" cy="1872720"/>
          </a:xfrm>
          <a:prstGeom prst="rect">
            <a:avLst/>
          </a:prstGeom>
          <a:noFill/>
          <a:ln>
            <a:noFill/>
          </a:ln>
        </p:spPr>
        <p:txBody>
          <a:bodyPr tIns="91440" bIns="91440" anchor="ctr"/>
          <a:p>
            <a:pPr>
              <a:lnSpc>
                <a:spcPct val="100000"/>
              </a:lnSpc>
            </a:pPr>
            <a:r>
              <a:rPr b="1" lang="en-IN" sz="3600" spc="-1" strike="noStrike">
                <a:solidFill>
                  <a:srgbClr val="ffffff"/>
                </a:solidFill>
                <a:latin typeface="Maven Pro"/>
                <a:ea typeface="Maven Pro"/>
              </a:rPr>
              <a:t>Agenda</a:t>
            </a:r>
            <a:endParaRPr b="0" lang="en-IN" sz="3600" spc="-1" strike="noStrike">
              <a:solidFill>
                <a:srgbClr val="000000"/>
              </a:solidFill>
              <a:latin typeface="Arial"/>
            </a:endParaRPr>
          </a:p>
        </p:txBody>
      </p:sp>
      <p:sp>
        <p:nvSpPr>
          <p:cNvPr id="120" name="TextShape 2"/>
          <p:cNvSpPr txBox="1"/>
          <p:nvPr/>
        </p:nvSpPr>
        <p:spPr>
          <a:xfrm>
            <a:off x="564840" y="2377440"/>
            <a:ext cx="4526640" cy="1659240"/>
          </a:xfrm>
          <a:prstGeom prst="rect">
            <a:avLst/>
          </a:prstGeom>
          <a:noFill/>
          <a:ln>
            <a:noFill/>
          </a:ln>
        </p:spPr>
        <p:txBody>
          <a:bodyPr tIns="91440" bIns="91440"/>
          <a:p>
            <a:pPr>
              <a:lnSpc>
                <a:spcPct val="100000"/>
              </a:lnSpc>
            </a:pPr>
            <a:r>
              <a:rPr b="0" lang="en-IN" sz="1600" spc="-1" strike="noStrike">
                <a:solidFill>
                  <a:srgbClr val="ffffff"/>
                </a:solidFill>
                <a:latin typeface="Nunito"/>
                <a:ea typeface="Nunito"/>
              </a:rPr>
              <a:t>The goal of this project is to do descriptive analysis to understand and infer from data of performance of BNS device and then performing the regressive analysis on predicting the “</a:t>
            </a:r>
            <a:r>
              <a:rPr b="1" i="1" lang="en-IN" sz="1600" spc="-1" strike="noStrike">
                <a:solidFill>
                  <a:srgbClr val="ffffff"/>
                </a:solidFill>
                <a:latin typeface="Nunito"/>
                <a:ea typeface="Nunito"/>
              </a:rPr>
              <a:t>InBandwidth</a:t>
            </a:r>
            <a:r>
              <a:rPr b="0" lang="en-IN" sz="1600" spc="-1" strike="noStrike">
                <a:solidFill>
                  <a:srgbClr val="ffffff"/>
                </a:solidFill>
                <a:latin typeface="Nunito"/>
                <a:ea typeface="Nunito"/>
              </a:rPr>
              <a:t>” of the device using different regression techniques.</a:t>
            </a:r>
            <a:endParaRPr b="0" lang="en-IN"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7e6a3"/>
        </a:solidFill>
      </p:bgPr>
    </p:bg>
    <p:spTree>
      <p:nvGrpSpPr>
        <p:cNvPr id="1" name=""/>
        <p:cNvGrpSpPr/>
        <p:nvPr/>
      </p:nvGrpSpPr>
      <p:grpSpPr>
        <a:xfrm>
          <a:off x="0" y="0"/>
          <a:ext cx="0" cy="0"/>
          <a:chOff x="0" y="0"/>
          <a:chExt cx="0" cy="0"/>
        </a:xfrm>
      </p:grpSpPr>
      <p:sp>
        <p:nvSpPr>
          <p:cNvPr id="206" name="TextShape 1"/>
          <p:cNvSpPr txBox="1"/>
          <p:nvPr/>
        </p:nvSpPr>
        <p:spPr>
          <a:xfrm>
            <a:off x="1088280" y="92520"/>
            <a:ext cx="7371000" cy="513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RMSE vs degree of polynomial</a:t>
            </a:r>
            <a:endParaRPr b="0" lang="en-IN" sz="2800" spc="-1" strike="noStrike">
              <a:solidFill>
                <a:srgbClr val="000000"/>
              </a:solidFill>
              <a:latin typeface="Arial"/>
            </a:endParaRPr>
          </a:p>
        </p:txBody>
      </p:sp>
      <p:pic>
        <p:nvPicPr>
          <p:cNvPr id="207" name="Google Shape;443;p32" descr=""/>
          <p:cNvPicPr/>
          <p:nvPr/>
        </p:nvPicPr>
        <p:blipFill>
          <a:blip r:embed="rId1"/>
          <a:stretch/>
        </p:blipFill>
        <p:spPr>
          <a:xfrm>
            <a:off x="1343160" y="1343160"/>
            <a:ext cx="2013480" cy="1351800"/>
          </a:xfrm>
          <a:prstGeom prst="rect">
            <a:avLst/>
          </a:prstGeom>
          <a:ln>
            <a:noFill/>
          </a:ln>
        </p:spPr>
      </p:pic>
      <p:pic>
        <p:nvPicPr>
          <p:cNvPr id="208" name="Google Shape;444;p32" descr=""/>
          <p:cNvPicPr/>
          <p:nvPr/>
        </p:nvPicPr>
        <p:blipFill>
          <a:blip r:embed="rId2"/>
          <a:stretch/>
        </p:blipFill>
        <p:spPr>
          <a:xfrm>
            <a:off x="3591720" y="1394640"/>
            <a:ext cx="2013480" cy="1351800"/>
          </a:xfrm>
          <a:prstGeom prst="rect">
            <a:avLst/>
          </a:prstGeom>
          <a:ln>
            <a:noFill/>
          </a:ln>
        </p:spPr>
      </p:pic>
      <p:pic>
        <p:nvPicPr>
          <p:cNvPr id="209" name="Google Shape;445;p32" descr=""/>
          <p:cNvPicPr/>
          <p:nvPr/>
        </p:nvPicPr>
        <p:blipFill>
          <a:blip r:embed="rId3"/>
          <a:stretch/>
        </p:blipFill>
        <p:spPr>
          <a:xfrm>
            <a:off x="5839920" y="1394640"/>
            <a:ext cx="2013480" cy="1351800"/>
          </a:xfrm>
          <a:prstGeom prst="rect">
            <a:avLst/>
          </a:prstGeom>
          <a:ln>
            <a:noFill/>
          </a:ln>
        </p:spPr>
      </p:pic>
      <p:pic>
        <p:nvPicPr>
          <p:cNvPr id="210" name="Google Shape;446;p32" descr=""/>
          <p:cNvPicPr/>
          <p:nvPr/>
        </p:nvPicPr>
        <p:blipFill>
          <a:blip r:embed="rId4"/>
          <a:stretch/>
        </p:blipFill>
        <p:spPr>
          <a:xfrm>
            <a:off x="1343160" y="3289320"/>
            <a:ext cx="2013480" cy="1351800"/>
          </a:xfrm>
          <a:prstGeom prst="rect">
            <a:avLst/>
          </a:prstGeom>
          <a:ln>
            <a:noFill/>
          </a:ln>
        </p:spPr>
      </p:pic>
      <p:pic>
        <p:nvPicPr>
          <p:cNvPr id="211" name="Google Shape;447;p32" descr=""/>
          <p:cNvPicPr/>
          <p:nvPr/>
        </p:nvPicPr>
        <p:blipFill>
          <a:blip r:embed="rId5"/>
          <a:stretch/>
        </p:blipFill>
        <p:spPr>
          <a:xfrm>
            <a:off x="3603960" y="3340800"/>
            <a:ext cx="1935720" cy="1351800"/>
          </a:xfrm>
          <a:prstGeom prst="rect">
            <a:avLst/>
          </a:prstGeom>
          <a:ln>
            <a:noFill/>
          </a:ln>
        </p:spPr>
      </p:pic>
      <p:pic>
        <p:nvPicPr>
          <p:cNvPr id="212" name="Google Shape;448;p32" descr=""/>
          <p:cNvPicPr/>
          <p:nvPr/>
        </p:nvPicPr>
        <p:blipFill>
          <a:blip r:embed="rId6"/>
          <a:stretch/>
        </p:blipFill>
        <p:spPr>
          <a:xfrm>
            <a:off x="5878800" y="3299400"/>
            <a:ext cx="1935720" cy="1331640"/>
          </a:xfrm>
          <a:prstGeom prst="rect">
            <a:avLst/>
          </a:prstGeom>
          <a:ln>
            <a:noFill/>
          </a:ln>
        </p:spPr>
      </p:pic>
      <p:sp>
        <p:nvSpPr>
          <p:cNvPr id="213" name="CustomShape 2"/>
          <p:cNvSpPr/>
          <p:nvPr/>
        </p:nvSpPr>
        <p:spPr>
          <a:xfrm>
            <a:off x="1437480" y="1006200"/>
            <a:ext cx="1837440" cy="3369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For feature selection</a:t>
            </a:r>
            <a:endParaRPr b="0" lang="en-IN" sz="1400" spc="-1" strike="noStrike">
              <a:latin typeface="Arial"/>
            </a:endParaRPr>
          </a:p>
        </p:txBody>
      </p:sp>
      <p:sp>
        <p:nvSpPr>
          <p:cNvPr id="214" name="CustomShape 3"/>
          <p:cNvSpPr/>
          <p:nvPr/>
        </p:nvSpPr>
        <p:spPr>
          <a:xfrm>
            <a:off x="3624120" y="1108800"/>
            <a:ext cx="2013480" cy="2343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Feature selection</a:t>
            </a:r>
            <a:endParaRPr b="0" lang="en-IN" sz="1400" spc="-1" strike="noStrike">
              <a:latin typeface="Arial"/>
            </a:endParaRPr>
          </a:p>
        </p:txBody>
      </p:sp>
      <p:sp>
        <p:nvSpPr>
          <p:cNvPr id="215" name="CustomShape 4"/>
          <p:cNvSpPr/>
          <p:nvPr/>
        </p:nvSpPr>
        <p:spPr>
          <a:xfrm>
            <a:off x="5841720" y="1108800"/>
            <a:ext cx="1935720" cy="2343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 outliers</a:t>
            </a:r>
            <a:endParaRPr b="0" lang="en-IN" sz="1400" spc="-1" strike="noStrike">
              <a:latin typeface="Arial"/>
            </a:endParaRPr>
          </a:p>
        </p:txBody>
      </p:sp>
      <p:sp>
        <p:nvSpPr>
          <p:cNvPr id="216" name="CustomShape 5"/>
          <p:cNvSpPr/>
          <p:nvPr/>
        </p:nvSpPr>
        <p:spPr>
          <a:xfrm>
            <a:off x="1437480" y="2987640"/>
            <a:ext cx="1935720" cy="2343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 outliers</a:t>
            </a:r>
            <a:endParaRPr b="0" lang="en-IN" sz="1400" spc="-1" strike="noStrike">
              <a:latin typeface="Arial"/>
            </a:endParaRPr>
          </a:p>
        </p:txBody>
      </p:sp>
      <p:sp>
        <p:nvSpPr>
          <p:cNvPr id="217" name="CustomShape 6"/>
          <p:cNvSpPr/>
          <p:nvPr/>
        </p:nvSpPr>
        <p:spPr>
          <a:xfrm>
            <a:off x="3511080" y="3049200"/>
            <a:ext cx="1935720" cy="2343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normalisation</a:t>
            </a:r>
            <a:endParaRPr b="0" lang="en-IN" sz="1400" spc="-1" strike="noStrike">
              <a:latin typeface="Arial"/>
            </a:endParaRPr>
          </a:p>
        </p:txBody>
      </p:sp>
      <p:sp>
        <p:nvSpPr>
          <p:cNvPr id="218" name="CustomShape 7"/>
          <p:cNvSpPr/>
          <p:nvPr/>
        </p:nvSpPr>
        <p:spPr>
          <a:xfrm>
            <a:off x="5999760" y="2987640"/>
            <a:ext cx="1693800" cy="2343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normalisation</a:t>
            </a:r>
            <a:endParaRPr b="0" lang="en-IN" sz="1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7e6a3"/>
        </a:solidFill>
      </p:bgPr>
    </p:bg>
    <p:spTree>
      <p:nvGrpSpPr>
        <p:cNvPr id="1" name=""/>
        <p:cNvGrpSpPr/>
        <p:nvPr/>
      </p:nvGrpSpPr>
      <p:grpSpPr>
        <a:xfrm>
          <a:off x="0" y="0"/>
          <a:ext cx="0" cy="0"/>
          <a:chOff x="0" y="0"/>
          <a:chExt cx="0" cy="0"/>
        </a:xfrm>
      </p:grpSpPr>
      <p:sp>
        <p:nvSpPr>
          <p:cNvPr id="219" name="TextShape 1"/>
          <p:cNvSpPr txBox="1"/>
          <p:nvPr/>
        </p:nvSpPr>
        <p:spPr>
          <a:xfrm>
            <a:off x="1231920" y="136440"/>
            <a:ext cx="7309440" cy="54072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RMSE vs degree of polynomials</a:t>
            </a:r>
            <a:endParaRPr b="0" lang="en-IN" sz="2800" spc="-1" strike="noStrike">
              <a:solidFill>
                <a:srgbClr val="000000"/>
              </a:solidFill>
              <a:latin typeface="Arial"/>
            </a:endParaRPr>
          </a:p>
        </p:txBody>
      </p:sp>
      <p:pic>
        <p:nvPicPr>
          <p:cNvPr id="220" name="Google Shape;460;p33" descr=""/>
          <p:cNvPicPr/>
          <p:nvPr/>
        </p:nvPicPr>
        <p:blipFill>
          <a:blip r:embed="rId1"/>
          <a:stretch/>
        </p:blipFill>
        <p:spPr>
          <a:xfrm>
            <a:off x="1333080" y="1456200"/>
            <a:ext cx="2034000" cy="1365840"/>
          </a:xfrm>
          <a:prstGeom prst="rect">
            <a:avLst/>
          </a:prstGeom>
          <a:ln>
            <a:noFill/>
          </a:ln>
        </p:spPr>
      </p:pic>
      <p:pic>
        <p:nvPicPr>
          <p:cNvPr id="221" name="Google Shape;461;p33" descr=""/>
          <p:cNvPicPr/>
          <p:nvPr/>
        </p:nvPicPr>
        <p:blipFill>
          <a:blip r:embed="rId2"/>
          <a:stretch/>
        </p:blipFill>
        <p:spPr>
          <a:xfrm>
            <a:off x="1348560" y="3461040"/>
            <a:ext cx="2034000" cy="1365840"/>
          </a:xfrm>
          <a:prstGeom prst="rect">
            <a:avLst/>
          </a:prstGeom>
          <a:ln>
            <a:noFill/>
          </a:ln>
        </p:spPr>
      </p:pic>
      <p:pic>
        <p:nvPicPr>
          <p:cNvPr id="222" name="Google Shape;462;p33" descr=""/>
          <p:cNvPicPr/>
          <p:nvPr/>
        </p:nvPicPr>
        <p:blipFill>
          <a:blip r:embed="rId3"/>
          <a:stretch/>
        </p:blipFill>
        <p:spPr>
          <a:xfrm>
            <a:off x="3608280" y="1417680"/>
            <a:ext cx="2034000" cy="1442520"/>
          </a:xfrm>
          <a:prstGeom prst="rect">
            <a:avLst/>
          </a:prstGeom>
          <a:ln>
            <a:noFill/>
          </a:ln>
        </p:spPr>
      </p:pic>
      <p:pic>
        <p:nvPicPr>
          <p:cNvPr id="223" name="Google Shape;463;p33" descr=""/>
          <p:cNvPicPr/>
          <p:nvPr/>
        </p:nvPicPr>
        <p:blipFill>
          <a:blip r:embed="rId4"/>
          <a:stretch/>
        </p:blipFill>
        <p:spPr>
          <a:xfrm>
            <a:off x="3747240" y="3471120"/>
            <a:ext cx="2064960" cy="1442520"/>
          </a:xfrm>
          <a:prstGeom prst="rect">
            <a:avLst/>
          </a:prstGeom>
          <a:ln>
            <a:noFill/>
          </a:ln>
        </p:spPr>
      </p:pic>
      <p:pic>
        <p:nvPicPr>
          <p:cNvPr id="224" name="Google Shape;464;p33" descr=""/>
          <p:cNvPicPr/>
          <p:nvPr/>
        </p:nvPicPr>
        <p:blipFill>
          <a:blip r:embed="rId5"/>
          <a:stretch/>
        </p:blipFill>
        <p:spPr>
          <a:xfrm>
            <a:off x="6287400" y="1569960"/>
            <a:ext cx="2034000" cy="1365840"/>
          </a:xfrm>
          <a:prstGeom prst="rect">
            <a:avLst/>
          </a:prstGeom>
          <a:ln>
            <a:noFill/>
          </a:ln>
        </p:spPr>
      </p:pic>
      <p:pic>
        <p:nvPicPr>
          <p:cNvPr id="225" name="Google Shape;465;p33" descr=""/>
          <p:cNvPicPr/>
          <p:nvPr/>
        </p:nvPicPr>
        <p:blipFill>
          <a:blip r:embed="rId6"/>
          <a:stretch/>
        </p:blipFill>
        <p:spPr>
          <a:xfrm>
            <a:off x="6286320" y="3516120"/>
            <a:ext cx="2065320" cy="1386720"/>
          </a:xfrm>
          <a:prstGeom prst="rect">
            <a:avLst/>
          </a:prstGeom>
          <a:ln>
            <a:noFill/>
          </a:ln>
        </p:spPr>
      </p:pic>
      <p:sp>
        <p:nvSpPr>
          <p:cNvPr id="226" name="CustomShape 2"/>
          <p:cNvSpPr/>
          <p:nvPr/>
        </p:nvSpPr>
        <p:spPr>
          <a:xfrm>
            <a:off x="1416600" y="1088280"/>
            <a:ext cx="1837440" cy="32940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PCA Test</a:t>
            </a:r>
            <a:endParaRPr b="0" lang="en-IN" sz="1400" spc="-1" strike="noStrike">
              <a:latin typeface="Arial"/>
            </a:endParaRPr>
          </a:p>
        </p:txBody>
      </p:sp>
      <p:sp>
        <p:nvSpPr>
          <p:cNvPr id="227" name="CustomShape 3"/>
          <p:cNvSpPr/>
          <p:nvPr/>
        </p:nvSpPr>
        <p:spPr>
          <a:xfrm>
            <a:off x="1339920" y="2974320"/>
            <a:ext cx="1991520" cy="3470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PCA Train</a:t>
            </a:r>
            <a:endParaRPr b="0" lang="en-IN" sz="1400" spc="-1" strike="noStrike">
              <a:latin typeface="Arial"/>
            </a:endParaRPr>
          </a:p>
        </p:txBody>
      </p:sp>
      <p:sp>
        <p:nvSpPr>
          <p:cNvPr id="228" name="CustomShape 4"/>
          <p:cNvSpPr/>
          <p:nvPr/>
        </p:nvSpPr>
        <p:spPr>
          <a:xfrm>
            <a:off x="3747240" y="3113280"/>
            <a:ext cx="2181600" cy="23580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Normalisation Train</a:t>
            </a:r>
            <a:endParaRPr b="0" lang="en-IN" sz="1400" spc="-1" strike="noStrike">
              <a:latin typeface="Arial"/>
            </a:endParaRPr>
          </a:p>
        </p:txBody>
      </p:sp>
      <p:sp>
        <p:nvSpPr>
          <p:cNvPr id="229" name="CustomShape 5"/>
          <p:cNvSpPr/>
          <p:nvPr/>
        </p:nvSpPr>
        <p:spPr>
          <a:xfrm>
            <a:off x="3535560" y="1079280"/>
            <a:ext cx="1991520" cy="3470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Normalisation Test</a:t>
            </a:r>
            <a:endParaRPr b="0" lang="en-IN" sz="1400" spc="-1" strike="noStrike">
              <a:latin typeface="Arial"/>
            </a:endParaRPr>
          </a:p>
        </p:txBody>
      </p:sp>
      <p:sp>
        <p:nvSpPr>
          <p:cNvPr id="230" name="CustomShape 6"/>
          <p:cNvSpPr/>
          <p:nvPr/>
        </p:nvSpPr>
        <p:spPr>
          <a:xfrm>
            <a:off x="6286320" y="1126440"/>
            <a:ext cx="1837440" cy="32940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Original Data Test</a:t>
            </a:r>
            <a:endParaRPr b="0" lang="en-IN" sz="1400" spc="-1" strike="noStrike">
              <a:latin typeface="Arial"/>
            </a:endParaRPr>
          </a:p>
        </p:txBody>
      </p:sp>
      <p:sp>
        <p:nvSpPr>
          <p:cNvPr id="231" name="CustomShape 7"/>
          <p:cNvSpPr/>
          <p:nvPr/>
        </p:nvSpPr>
        <p:spPr>
          <a:xfrm>
            <a:off x="6344640" y="3151800"/>
            <a:ext cx="1919520" cy="32940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Original Data Train</a:t>
            </a:r>
            <a:endParaRPr b="0" lang="en-IN" sz="1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2cc"/>
        </a:solidFill>
      </p:bgPr>
    </p:bg>
    <p:spTree>
      <p:nvGrpSpPr>
        <p:cNvPr id="1" name=""/>
        <p:cNvGrpSpPr/>
        <p:nvPr/>
      </p:nvGrpSpPr>
      <p:grpSpPr>
        <a:xfrm>
          <a:off x="0" y="0"/>
          <a:ext cx="0" cy="0"/>
          <a:chOff x="0" y="0"/>
          <a:chExt cx="0" cy="0"/>
        </a:xfrm>
      </p:grpSpPr>
      <p:sp>
        <p:nvSpPr>
          <p:cNvPr id="232"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RMSE of test data comparison table</a:t>
            </a:r>
            <a:endParaRPr b="0" lang="en-IN" sz="2800" spc="-1" strike="noStrike">
              <a:solidFill>
                <a:srgbClr val="000000"/>
              </a:solidFill>
              <a:latin typeface="Arial"/>
            </a:endParaRPr>
          </a:p>
        </p:txBody>
      </p:sp>
      <p:sp>
        <p:nvSpPr>
          <p:cNvPr id="233" name="TextShape 2"/>
          <p:cNvSpPr txBox="1"/>
          <p:nvPr/>
        </p:nvSpPr>
        <p:spPr>
          <a:xfrm>
            <a:off x="901080" y="4142160"/>
            <a:ext cx="7239960" cy="701280"/>
          </a:xfrm>
          <a:prstGeom prst="rect">
            <a:avLst/>
          </a:prstGeom>
          <a:noFill/>
          <a:ln>
            <a:noFill/>
          </a:ln>
        </p:spPr>
        <p:txBody>
          <a:bodyPr tIns="91440" bIns="91440"/>
          <a:p>
            <a:pPr>
              <a:lnSpc>
                <a:spcPct val="115000"/>
              </a:lnSpc>
              <a:spcAft>
                <a:spcPts val="1599"/>
              </a:spcAft>
            </a:pPr>
            <a:r>
              <a:rPr b="0" lang="en-IN" sz="1800" spc="-1" strike="noStrike">
                <a:solidFill>
                  <a:srgbClr val="424242"/>
                </a:solidFill>
                <a:latin typeface="Nunito"/>
                <a:ea typeface="Nunito"/>
              </a:rPr>
              <a:t>Polynomial regression is the best regression model among these as per given data.</a:t>
            </a:r>
            <a:endParaRPr b="0" lang="en-IN" sz="1800" spc="-1" strike="noStrike">
              <a:solidFill>
                <a:srgbClr val="000000"/>
              </a:solidFill>
              <a:latin typeface="Arial"/>
            </a:endParaRPr>
          </a:p>
        </p:txBody>
      </p:sp>
      <p:graphicFrame>
        <p:nvGraphicFramePr>
          <p:cNvPr id="234" name="Table 3"/>
          <p:cNvGraphicFramePr/>
          <p:nvPr/>
        </p:nvGraphicFramePr>
        <p:xfrm>
          <a:off x="952560" y="1809720"/>
          <a:ext cx="7238520" cy="1523520"/>
        </p:xfrm>
        <a:graphic>
          <a:graphicData uri="http://schemas.openxmlformats.org/drawingml/2006/table">
            <a:tbl>
              <a:tblPr/>
              <a:tblGrid>
                <a:gridCol w="1809720"/>
                <a:gridCol w="1809720"/>
                <a:gridCol w="1809720"/>
                <a:gridCol w="1809720"/>
              </a:tblGrid>
              <a:tr h="781920">
                <a:tc>
                  <a:txBody>
                    <a:bodyPr lIns="91080" rIns="91080" tIns="91080" bIns="91080"/>
                    <a:p>
                      <a:pPr>
                        <a:lnSpc>
                          <a:spcPct val="100000"/>
                        </a:lnSpc>
                      </a:pPr>
                      <a:r>
                        <a:rPr b="0" lang="en-IN" sz="1400" spc="-1" strike="noStrike">
                          <a:solidFill>
                            <a:srgbClr val="000000"/>
                          </a:solidFill>
                          <a:latin typeface="Arial"/>
                          <a:ea typeface="Arial"/>
                        </a:rPr>
                        <a:t>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Linear regression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Polynomial regression (best degree=2)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auto-regression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Preprocessed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1426613.40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1005208.07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69412366.069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Normalised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0.0031</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0.0022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0.15281</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Standardised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0.0142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0.0100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0.69204</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cccc"/>
        </a:solidFill>
      </p:bgPr>
    </p:bg>
    <p:spTree>
      <p:nvGrpSpPr>
        <p:cNvPr id="1" name=""/>
        <p:cNvGrpSpPr/>
        <p:nvPr/>
      </p:nvGrpSpPr>
      <p:grpSpPr>
        <a:xfrm>
          <a:off x="0" y="0"/>
          <a:ext cx="0" cy="0"/>
          <a:chOff x="0" y="0"/>
          <a:chExt cx="0" cy="0"/>
        </a:xfrm>
      </p:grpSpPr>
      <p:sp>
        <p:nvSpPr>
          <p:cNvPr id="235"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R2_score of test data comparison table</a:t>
            </a:r>
            <a:endParaRPr b="0" lang="en-IN" sz="2800" spc="-1" strike="noStrike">
              <a:solidFill>
                <a:srgbClr val="000000"/>
              </a:solidFill>
              <a:latin typeface="Arial"/>
            </a:endParaRPr>
          </a:p>
        </p:txBody>
      </p:sp>
      <p:graphicFrame>
        <p:nvGraphicFramePr>
          <p:cNvPr id="236" name="Table 2"/>
          <p:cNvGraphicFramePr/>
          <p:nvPr/>
        </p:nvGraphicFramePr>
        <p:xfrm>
          <a:off x="952560" y="1809720"/>
          <a:ext cx="7238520" cy="1523520"/>
        </p:xfrm>
        <a:graphic>
          <a:graphicData uri="http://schemas.openxmlformats.org/drawingml/2006/table">
            <a:tbl>
              <a:tblPr/>
              <a:tblGrid>
                <a:gridCol w="1809720"/>
                <a:gridCol w="1809720"/>
                <a:gridCol w="1809720"/>
                <a:gridCol w="1809720"/>
              </a:tblGrid>
              <a:tr h="781920">
                <a:tc>
                  <a:txBody>
                    <a:bodyPr lIns="91080" rIns="91080" tIns="91080" bIns="91080"/>
                    <a:p>
                      <a:pPr>
                        <a:lnSpc>
                          <a:spcPct val="100000"/>
                        </a:lnSpc>
                      </a:pPr>
                      <a:r>
                        <a:rPr b="0" lang="en-IN" sz="1400" spc="-1" strike="noStrike">
                          <a:solidFill>
                            <a:srgbClr val="000000"/>
                          </a:solidFill>
                          <a:latin typeface="Arial"/>
                          <a:ea typeface="Arial"/>
                        </a:rPr>
                        <a:t>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Linear regression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Polynomial regression (best degree=2)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auto-regression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Preprocessed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0.99979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0.99990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Normalised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0.99979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0.99990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000000"/>
                          </a:solidFill>
                          <a:latin typeface="Arial"/>
                          <a:ea typeface="Arial"/>
                        </a:rPr>
                        <a:t>Standardised data</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0.99979</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0.99990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000000"/>
                          </a:solidFill>
                          <a:latin typeface="Arial"/>
                          <a:ea typeface="Arial"/>
                        </a:rPr>
                        <a:t>0.33947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37" name="TextShape 3"/>
          <p:cNvSpPr txBox="1"/>
          <p:nvPr/>
        </p:nvSpPr>
        <p:spPr>
          <a:xfrm>
            <a:off x="952200" y="4084560"/>
            <a:ext cx="7239960" cy="701280"/>
          </a:xfrm>
          <a:prstGeom prst="rect">
            <a:avLst/>
          </a:prstGeom>
          <a:noFill/>
          <a:ln>
            <a:noFill/>
          </a:ln>
        </p:spPr>
        <p:txBody>
          <a:bodyPr tIns="91440" bIns="91440"/>
          <a:p>
            <a:pPr>
              <a:lnSpc>
                <a:spcPct val="115000"/>
              </a:lnSpc>
              <a:spcAft>
                <a:spcPts val="1599"/>
              </a:spcAft>
            </a:pPr>
            <a:r>
              <a:rPr b="0" lang="en-IN" sz="1800" spc="-1" strike="noStrike">
                <a:solidFill>
                  <a:srgbClr val="424242"/>
                </a:solidFill>
                <a:latin typeface="Nunito"/>
                <a:ea typeface="Nunito"/>
              </a:rPr>
              <a:t>Polynomial regression is the best regression model among these as per given data.</a:t>
            </a:r>
            <a:endParaRPr b="0" lang="en-IN" sz="1800" spc="-1" strike="noStrike">
              <a:solidFill>
                <a:srgbClr val="000000"/>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CONCLUSIONS</a:t>
            </a:r>
            <a:endParaRPr b="0" lang="en-IN" sz="2800" spc="-1" strike="noStrike">
              <a:solidFill>
                <a:srgbClr val="000000"/>
              </a:solidFill>
              <a:latin typeface="Arial"/>
            </a:endParaRPr>
          </a:p>
        </p:txBody>
      </p:sp>
      <p:sp>
        <p:nvSpPr>
          <p:cNvPr id="239" name="TextShape 2"/>
          <p:cNvSpPr txBox="1"/>
          <p:nvPr/>
        </p:nvSpPr>
        <p:spPr>
          <a:xfrm>
            <a:off x="1303920" y="1598040"/>
            <a:ext cx="7030080" cy="2541240"/>
          </a:xfrm>
          <a:prstGeom prst="rect">
            <a:avLst/>
          </a:prstGeom>
          <a:noFill/>
          <a:ln>
            <a:noFill/>
          </a:ln>
        </p:spPr>
        <p:txBody>
          <a:bodyPr tIns="91440" bIns="91440"/>
          <a:p>
            <a:pPr marL="457200" indent="-310680">
              <a:lnSpc>
                <a:spcPct val="115000"/>
              </a:lnSpc>
              <a:buClr>
                <a:srgbClr val="424242"/>
              </a:buClr>
              <a:buFont typeface="Nunito"/>
              <a:buChar char="➢"/>
            </a:pPr>
            <a:r>
              <a:rPr b="0" lang="en-IN" sz="1300" spc="-1" strike="noStrike">
                <a:solidFill>
                  <a:srgbClr val="424242"/>
                </a:solidFill>
                <a:latin typeface="Nunito"/>
                <a:ea typeface="Nunito"/>
              </a:rPr>
              <a:t>Normalised data gave better results.</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Polynomial curve fitting was better regressive analysis</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Feature Selection and PCA  improved RMSE (but order is same), reduced processing time significantly.</a:t>
            </a:r>
            <a:endParaRPr b="0" lang="en-IN" sz="1300" spc="-1" strike="noStrike">
              <a:solidFill>
                <a:srgbClr val="000000"/>
              </a:solidFill>
              <a:latin typeface="Arial"/>
            </a:endParaRPr>
          </a:p>
          <a:p>
            <a:pPr marL="457200">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dd8d3"/>
        </a:solidFill>
      </p:bgPr>
    </p:bg>
    <p:spTree>
      <p:nvGrpSpPr>
        <p:cNvPr id="1" name=""/>
        <p:cNvGrpSpPr/>
        <p:nvPr/>
      </p:nvGrpSpPr>
      <p:grpSpPr>
        <a:xfrm>
          <a:off x="0" y="0"/>
          <a:ext cx="0" cy="0"/>
          <a:chOff x="0" y="0"/>
          <a:chExt cx="0" cy="0"/>
        </a:xfrm>
      </p:grpSpPr>
      <p:sp>
        <p:nvSpPr>
          <p:cNvPr id="121" name="TextShape 1"/>
          <p:cNvSpPr txBox="1"/>
          <p:nvPr/>
        </p:nvSpPr>
        <p:spPr>
          <a:xfrm>
            <a:off x="1128960" y="2018160"/>
            <a:ext cx="7030080" cy="999000"/>
          </a:xfrm>
          <a:prstGeom prst="rect">
            <a:avLst/>
          </a:prstGeom>
          <a:noFill/>
          <a:ln>
            <a:noFill/>
          </a:ln>
        </p:spPr>
        <p:txBody>
          <a:bodyPr tIns="91440" bIns="91440"/>
          <a:p>
            <a:pPr>
              <a:lnSpc>
                <a:spcPct val="100000"/>
              </a:lnSpc>
            </a:pPr>
            <a:r>
              <a:rPr b="1" lang="en-IN" sz="4800" spc="-1" strike="noStrike">
                <a:solidFill>
                  <a:srgbClr val="424242"/>
                </a:solidFill>
                <a:latin typeface="Maven Pro"/>
                <a:ea typeface="Maven Pro"/>
              </a:rPr>
              <a:t>What did we do with the data ?</a:t>
            </a:r>
            <a:endParaRPr b="0" lang="en-IN" sz="4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dd8d3"/>
        </a:solidFill>
      </p:bgPr>
    </p:bg>
    <p:spTree>
      <p:nvGrpSpPr>
        <p:cNvPr id="1" name=""/>
        <p:cNvGrpSpPr/>
        <p:nvPr/>
      </p:nvGrpSpPr>
      <p:grpSpPr>
        <a:xfrm>
          <a:off x="0" y="0"/>
          <a:ext cx="0" cy="0"/>
          <a:chOff x="0" y="0"/>
          <a:chExt cx="0" cy="0"/>
        </a:xfrm>
      </p:grpSpPr>
      <p:sp>
        <p:nvSpPr>
          <p:cNvPr id="122" name="TextShape 1"/>
          <p:cNvSpPr txBox="1"/>
          <p:nvPr/>
        </p:nvSpPr>
        <p:spPr>
          <a:xfrm>
            <a:off x="1303920" y="598680"/>
            <a:ext cx="7030080" cy="999000"/>
          </a:xfrm>
          <a:prstGeom prst="rect">
            <a:avLst/>
          </a:prstGeom>
          <a:noFill/>
          <a:ln>
            <a:noFill/>
          </a:ln>
        </p:spPr>
        <p:txBody>
          <a:bodyPr tIns="91440" bIns="91440"/>
          <a:p>
            <a:pPr marL="457200" indent="-406080">
              <a:lnSpc>
                <a:spcPct val="100000"/>
              </a:lnSpc>
              <a:buClr>
                <a:srgbClr val="424242"/>
              </a:buClr>
              <a:buFont typeface="Maven Pro"/>
              <a:buAutoNum type="arabicPeriod"/>
            </a:pPr>
            <a:r>
              <a:rPr b="1" lang="en-IN" sz="2800" spc="-1" strike="noStrike">
                <a:solidFill>
                  <a:srgbClr val="424242"/>
                </a:solidFill>
                <a:latin typeface="Maven Pro"/>
                <a:ea typeface="Maven Pro"/>
              </a:rPr>
              <a:t>Import all the required libraries</a:t>
            </a:r>
            <a:endParaRPr b="0" lang="en-IN" sz="2800" spc="-1" strike="noStrike">
              <a:solidFill>
                <a:srgbClr val="000000"/>
              </a:solidFill>
              <a:latin typeface="Arial"/>
            </a:endParaRPr>
          </a:p>
        </p:txBody>
      </p:sp>
      <p:sp>
        <p:nvSpPr>
          <p:cNvPr id="123" name="TextShape 2"/>
          <p:cNvSpPr txBox="1"/>
          <p:nvPr/>
        </p:nvSpPr>
        <p:spPr>
          <a:xfrm>
            <a:off x="1303920" y="1990080"/>
            <a:ext cx="7030080" cy="2541240"/>
          </a:xfrm>
          <a:prstGeom prst="rect">
            <a:avLst/>
          </a:prstGeom>
          <a:noFill/>
          <a:ln>
            <a:noFill/>
          </a:ln>
        </p:spPr>
        <p:txBody>
          <a:bodyPr tIns="91440" bIns="91440"/>
          <a:p>
            <a:pPr>
              <a:lnSpc>
                <a:spcPct val="115000"/>
              </a:lnSpc>
            </a:pPr>
            <a:r>
              <a:rPr b="0" lang="en-IN" sz="1800" spc="-1" strike="noStrike">
                <a:solidFill>
                  <a:srgbClr val="424242"/>
                </a:solidFill>
                <a:latin typeface="Nunito"/>
                <a:ea typeface="Nunito"/>
              </a:rPr>
              <a:t>For reference these were the libraries that we used for our data analysis:</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424242"/>
                </a:solidFill>
                <a:latin typeface="Nunito"/>
                <a:ea typeface="Nunito"/>
              </a:rPr>
              <a:t>Statistics, pandas, numpy, scipy.stats, sklearn.decomposition, matplotlib.pyplot, sklearn, sklearn.model_selection, math, sklearn.linear_model, sklearn.preprocessing, sklearn.metrics</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sp>
        <p:nvSpPr>
          <p:cNvPr id="124"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ffffff"/>
                </a:solidFill>
                <a:latin typeface="Maven Pro"/>
                <a:ea typeface="Maven Pro"/>
              </a:rPr>
              <a:t>2. Data Cleaning</a:t>
            </a:r>
            <a:endParaRPr b="0" lang="en-IN" sz="2800" spc="-1" strike="noStrike">
              <a:solidFill>
                <a:srgbClr val="000000"/>
              </a:solidFill>
              <a:latin typeface="Arial"/>
            </a:endParaRPr>
          </a:p>
        </p:txBody>
      </p:sp>
      <p:sp>
        <p:nvSpPr>
          <p:cNvPr id="125" name="TextShape 2"/>
          <p:cNvSpPr txBox="1"/>
          <p:nvPr/>
        </p:nvSpPr>
        <p:spPr>
          <a:xfrm>
            <a:off x="1303920" y="1990080"/>
            <a:ext cx="7030080" cy="2541240"/>
          </a:xfrm>
          <a:prstGeom prst="rect">
            <a:avLst/>
          </a:prstGeom>
          <a:noFill/>
          <a:ln>
            <a:noFill/>
          </a:ln>
        </p:spPr>
        <p:txBody>
          <a:bodyPr tIns="91440" bIns="91440"/>
          <a:p>
            <a:pPr marL="457200" indent="-342720">
              <a:lnSpc>
                <a:spcPct val="115000"/>
              </a:lnSpc>
              <a:buClr>
                <a:srgbClr val="ffffff"/>
              </a:buClr>
              <a:buFont typeface="Nunito"/>
              <a:buChar char="❖"/>
            </a:pPr>
            <a:r>
              <a:rPr b="0" lang="en-IN" sz="1800" spc="-1" strike="noStrike">
                <a:solidFill>
                  <a:srgbClr val="ffffff"/>
                </a:solidFill>
                <a:latin typeface="Nunito"/>
                <a:ea typeface="Nunito"/>
              </a:rPr>
              <a:t>Checked for any missing values. </a:t>
            </a:r>
            <a:r>
              <a:rPr b="0" i="1" lang="en-IN" sz="1400" spc="-1" strike="noStrike">
                <a:solidFill>
                  <a:srgbClr val="ffffff"/>
                </a:solidFill>
                <a:latin typeface="Nunito"/>
                <a:ea typeface="Nunito"/>
              </a:rPr>
              <a:t>(there were none in our data)</a:t>
            </a:r>
            <a:endParaRPr b="0" lang="en-IN" sz="1400" spc="-1" strike="noStrike">
              <a:solidFill>
                <a:srgbClr val="000000"/>
              </a:solidFill>
              <a:latin typeface="Arial"/>
            </a:endParaRPr>
          </a:p>
          <a:p>
            <a:pPr marL="457200" indent="-342720">
              <a:lnSpc>
                <a:spcPct val="115000"/>
              </a:lnSpc>
              <a:buClr>
                <a:srgbClr val="ffffff"/>
              </a:buClr>
              <a:buFont typeface="Nunito"/>
              <a:buChar char="❖"/>
            </a:pPr>
            <a:r>
              <a:rPr b="0" lang="en-IN" sz="1800" spc="-1" strike="noStrike">
                <a:solidFill>
                  <a:srgbClr val="ffffff"/>
                </a:solidFill>
                <a:latin typeface="Nunito"/>
                <a:ea typeface="Nunito"/>
              </a:rPr>
              <a:t>Outlier detection </a:t>
            </a:r>
            <a:r>
              <a:rPr b="0" i="1" lang="en-IN" sz="1400" spc="-1" strike="noStrike">
                <a:solidFill>
                  <a:srgbClr val="ffffff"/>
                </a:solidFill>
                <a:latin typeface="Nunito"/>
                <a:ea typeface="Nunito"/>
              </a:rPr>
              <a:t>(there were 2178 outliers in our data)</a:t>
            </a:r>
            <a:endParaRPr b="0" lang="en-IN" sz="1400" spc="-1" strike="noStrike">
              <a:solidFill>
                <a:srgbClr val="000000"/>
              </a:solidFill>
              <a:latin typeface="Arial"/>
            </a:endParaRPr>
          </a:p>
          <a:p>
            <a:pPr marL="457200" indent="-342720">
              <a:lnSpc>
                <a:spcPct val="115000"/>
              </a:lnSpc>
              <a:buClr>
                <a:srgbClr val="ffffff"/>
              </a:buClr>
              <a:buFont typeface="Nunito"/>
              <a:buChar char="❖"/>
            </a:pPr>
            <a:r>
              <a:rPr b="0" lang="en-IN" sz="1800" spc="-1" strike="noStrike">
                <a:solidFill>
                  <a:srgbClr val="ffffff"/>
                </a:solidFill>
                <a:latin typeface="Nunito"/>
                <a:ea typeface="Nunito"/>
              </a:rPr>
              <a:t>We replaced the outliers with median </a:t>
            </a:r>
            <a:r>
              <a:rPr b="0" i="1" lang="en-IN" sz="1400" spc="-1" strike="noStrike">
                <a:solidFill>
                  <a:srgbClr val="ffffff"/>
                </a:solidFill>
                <a:latin typeface="Nunito"/>
                <a:ea typeface="Nunito"/>
              </a:rPr>
              <a:t>(after replacing 545)</a:t>
            </a:r>
            <a:endParaRPr b="0" lang="en-IN" sz="1400" spc="-1" strike="noStrike">
              <a:solidFill>
                <a:srgbClr val="000000"/>
              </a:solidFill>
              <a:latin typeface="Arial"/>
            </a:endParaRPr>
          </a:p>
          <a:p>
            <a:pPr marL="457200" indent="-342720">
              <a:lnSpc>
                <a:spcPct val="115000"/>
              </a:lnSpc>
              <a:buClr>
                <a:srgbClr val="ffffff"/>
              </a:buClr>
              <a:buFont typeface="Nunito"/>
              <a:buChar char="❖"/>
            </a:pPr>
            <a:r>
              <a:rPr b="0" lang="en-IN" sz="1800" spc="-1" strike="noStrike">
                <a:solidFill>
                  <a:srgbClr val="ffffff"/>
                </a:solidFill>
                <a:latin typeface="Nunito"/>
                <a:ea typeface="Nunito"/>
              </a:rPr>
              <a:t>Calculated the statistics of data </a:t>
            </a:r>
            <a:r>
              <a:rPr b="0" i="1" lang="en-IN" sz="1400" spc="-1" strike="noStrike">
                <a:solidFill>
                  <a:srgbClr val="ffffff"/>
                </a:solidFill>
                <a:latin typeface="Nunito"/>
                <a:ea typeface="Nunito"/>
              </a:rPr>
              <a:t>(mean,median etc.)</a:t>
            </a:r>
            <a:endParaRPr b="0" lang="en-IN" sz="1400" spc="-1" strike="noStrike">
              <a:solidFill>
                <a:srgbClr val="000000"/>
              </a:solidFill>
              <a:latin typeface="Arial"/>
            </a:endParaRPr>
          </a:p>
          <a:p>
            <a:pPr marL="457200">
              <a:lnSpc>
                <a:spcPct val="115000"/>
              </a:lnSpc>
              <a:spcBef>
                <a:spcPts val="1599"/>
              </a:spcBef>
            </a:pPr>
            <a:endParaRPr b="0" lang="en-IN" sz="1400" spc="-1" strike="noStrike">
              <a:solidFill>
                <a:srgbClr val="000000"/>
              </a:solidFill>
              <a:latin typeface="Arial"/>
            </a:endParaRPr>
          </a:p>
          <a:p>
            <a:pPr marL="457200">
              <a:lnSpc>
                <a:spcPct val="115000"/>
              </a:lnSpc>
              <a:spcBef>
                <a:spcPts val="1599"/>
              </a:spcBef>
              <a:spcAft>
                <a:spcPts val="1599"/>
              </a:spcAft>
            </a:pPr>
            <a:endParaRPr b="0" lang="en-IN"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dd8d3"/>
        </a:solidFill>
      </p:bgPr>
    </p:bg>
    <p:spTree>
      <p:nvGrpSpPr>
        <p:cNvPr id="1" name=""/>
        <p:cNvGrpSpPr/>
        <p:nvPr/>
      </p:nvGrpSpPr>
      <p:grpSpPr>
        <a:xfrm>
          <a:off x="0" y="0"/>
          <a:ext cx="0" cy="0"/>
          <a:chOff x="0" y="0"/>
          <a:chExt cx="0" cy="0"/>
        </a:xfrm>
      </p:grpSpPr>
      <p:sp>
        <p:nvSpPr>
          <p:cNvPr id="126"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3. Data Preprocessing</a:t>
            </a:r>
            <a:endParaRPr b="0" lang="en-IN" sz="2800" spc="-1" strike="noStrike">
              <a:solidFill>
                <a:srgbClr val="000000"/>
              </a:solidFill>
              <a:latin typeface="Arial"/>
            </a:endParaRPr>
          </a:p>
        </p:txBody>
      </p:sp>
      <p:sp>
        <p:nvSpPr>
          <p:cNvPr id="127" name="TextShape 2"/>
          <p:cNvSpPr txBox="1"/>
          <p:nvPr/>
        </p:nvSpPr>
        <p:spPr>
          <a:xfrm>
            <a:off x="1396080" y="1724400"/>
            <a:ext cx="6937920" cy="3369960"/>
          </a:xfrm>
          <a:prstGeom prst="rect">
            <a:avLst/>
          </a:prstGeom>
          <a:noFill/>
          <a:ln>
            <a:noFill/>
          </a:ln>
        </p:spPr>
        <p:txBody>
          <a:bodyPr tIns="91440" bIns="91440"/>
          <a:p>
            <a:pPr>
              <a:lnSpc>
                <a:spcPct val="115000"/>
              </a:lnSpc>
            </a:pPr>
            <a:r>
              <a:rPr b="0" lang="en-IN" sz="1300" spc="-1" strike="noStrike">
                <a:solidFill>
                  <a:srgbClr val="424242"/>
                </a:solidFill>
                <a:latin typeface="Nunito"/>
                <a:ea typeface="Nunito"/>
              </a:rPr>
              <a:t>The data is preprocessed by various methods like:</a:t>
            </a:r>
            <a:endParaRPr b="0" lang="en-IN" sz="1300" spc="-1" strike="noStrike">
              <a:solidFill>
                <a:srgbClr val="000000"/>
              </a:solidFill>
              <a:latin typeface="Arial"/>
            </a:endParaRPr>
          </a:p>
          <a:p>
            <a:pPr marL="457200" indent="-310680">
              <a:lnSpc>
                <a:spcPct val="115000"/>
              </a:lnSpc>
              <a:spcBef>
                <a:spcPts val="1599"/>
              </a:spcBef>
              <a:buClr>
                <a:srgbClr val="424242"/>
              </a:buClr>
              <a:buFont typeface="Nunito"/>
              <a:buChar char="➢"/>
            </a:pPr>
            <a:r>
              <a:rPr b="0" lang="en-IN" sz="1300" spc="-1" strike="noStrike">
                <a:solidFill>
                  <a:srgbClr val="424242"/>
                </a:solidFill>
                <a:latin typeface="Nunito"/>
                <a:ea typeface="Nunito"/>
              </a:rPr>
              <a:t>Normalisation</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Standardisation</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Feature Selection</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PCA.</a:t>
            </a:r>
            <a:endParaRPr b="0" lang="en-IN" sz="13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28" name="TextShape 1"/>
          <p:cNvSpPr txBox="1"/>
          <p:nvPr/>
        </p:nvSpPr>
        <p:spPr>
          <a:xfrm>
            <a:off x="1406880" y="1052640"/>
            <a:ext cx="6642720" cy="1774800"/>
          </a:xfrm>
          <a:prstGeom prst="rect">
            <a:avLst/>
          </a:prstGeom>
          <a:noFill/>
          <a:ln>
            <a:noFill/>
          </a:ln>
        </p:spPr>
        <p:txBody>
          <a:bodyPr tIns="91440" bIns="91440"/>
          <a:p>
            <a:pPr>
              <a:lnSpc>
                <a:spcPct val="100000"/>
              </a:lnSpc>
            </a:pPr>
            <a:r>
              <a:rPr b="1" lang="en-IN" sz="6000" spc="-1" strike="noStrike">
                <a:solidFill>
                  <a:srgbClr val="424242"/>
                </a:solidFill>
                <a:latin typeface="Maven Pro"/>
                <a:ea typeface="Maven Pro"/>
              </a:rPr>
              <a:t>INFERENCES AND RESULTS FROM ANALYSIS</a:t>
            </a:r>
            <a:endParaRPr b="0" lang="en-IN" sz="60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sp>
        <p:nvSpPr>
          <p:cNvPr id="129" name="TextShape 1"/>
          <p:cNvSpPr txBox="1"/>
          <p:nvPr/>
        </p:nvSpPr>
        <p:spPr>
          <a:xfrm>
            <a:off x="1201320" y="198360"/>
            <a:ext cx="7175880" cy="5202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Correlation plot of each attributes</a:t>
            </a:r>
            <a:endParaRPr b="0" lang="en-IN" sz="2800" spc="-1" strike="noStrike">
              <a:solidFill>
                <a:srgbClr val="000000"/>
              </a:solidFill>
              <a:latin typeface="Arial"/>
            </a:endParaRPr>
          </a:p>
        </p:txBody>
      </p:sp>
      <p:pic>
        <p:nvPicPr>
          <p:cNvPr id="130" name="Google Shape;318;p20" descr=""/>
          <p:cNvPicPr/>
          <p:nvPr/>
        </p:nvPicPr>
        <p:blipFill>
          <a:blip r:embed="rId1"/>
          <a:stretch/>
        </p:blipFill>
        <p:spPr>
          <a:xfrm>
            <a:off x="1312560" y="791280"/>
            <a:ext cx="4877640" cy="4352040"/>
          </a:xfrm>
          <a:prstGeom prst="rect">
            <a:avLst/>
          </a:prstGeom>
          <a:ln>
            <a:noFill/>
          </a:ln>
        </p:spPr>
      </p:pic>
      <p:sp>
        <p:nvSpPr>
          <p:cNvPr id="131" name="CustomShape 2"/>
          <p:cNvSpPr/>
          <p:nvPr/>
        </p:nvSpPr>
        <p:spPr>
          <a:xfrm>
            <a:off x="6416640" y="780120"/>
            <a:ext cx="2576520" cy="435168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The inbandwidth is highly correlated to the OutBandwidth, InTotalPPS, OutTotalPPS, ActiveCount attributes.</a:t>
            </a:r>
            <a:endParaRPr b="0" lang="en-IN" sz="1400" spc="-1" strike="noStrike">
              <a:latin typeface="Arial"/>
            </a:endParaRPr>
          </a:p>
          <a:p>
            <a:pPr>
              <a:lnSpc>
                <a:spcPct val="100000"/>
              </a:lnSpc>
            </a:pPr>
            <a:r>
              <a:rPr b="0" lang="en-IN" sz="1400" spc="-1" strike="noStrike">
                <a:solidFill>
                  <a:srgbClr val="000000"/>
                </a:solidFill>
                <a:latin typeface="Nunito"/>
                <a:ea typeface="Nunito"/>
              </a:rPr>
              <a:t>Part of the reason can be because the number of active users determine the InBandwidth used for data transmission, more users would need more data bandwidth. </a:t>
            </a:r>
            <a:endParaRPr b="0" lang="en-IN" sz="1400" spc="-1" strike="noStrike">
              <a:latin typeface="Arial"/>
            </a:endParaRPr>
          </a:p>
          <a:p>
            <a:pPr>
              <a:lnSpc>
                <a:spcPct val="100000"/>
              </a:lnSpc>
            </a:pPr>
            <a:endParaRPr b="0" lang="en-IN"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pic>
        <p:nvPicPr>
          <p:cNvPr id="132" name="Google Shape;324;p21" descr=""/>
          <p:cNvPicPr/>
          <p:nvPr/>
        </p:nvPicPr>
        <p:blipFill>
          <a:blip r:embed="rId1"/>
          <a:stretch/>
        </p:blipFill>
        <p:spPr>
          <a:xfrm>
            <a:off x="1938600" y="686160"/>
            <a:ext cx="5791680" cy="3907440"/>
          </a:xfrm>
          <a:prstGeom prst="rect">
            <a:avLst/>
          </a:prstGeom>
          <a:ln>
            <a:noFill/>
          </a:ln>
        </p:spPr>
      </p:pic>
      <p:sp>
        <p:nvSpPr>
          <p:cNvPr id="133" name="CustomShape 1"/>
          <p:cNvSpPr/>
          <p:nvPr/>
        </p:nvSpPr>
        <p:spPr>
          <a:xfrm>
            <a:off x="3525120" y="4334400"/>
            <a:ext cx="2571120" cy="25956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latin typeface="Nunito"/>
                <a:ea typeface="Nunito"/>
              </a:rPr>
              <a:t>Columns of BNS device data</a:t>
            </a:r>
            <a:endParaRPr b="0" lang="en-IN"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2020-08-19T05:56:26Z</dcterms:modified>
  <cp:revision>1</cp:revision>
  <dc:subject/>
  <dc:title/>
</cp:coreProperties>
</file>