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diagrams/layout2.xml" ContentType="application/vnd.openxmlformats-officedocument.drawingml.diagramLayout+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24"/>
  </p:notesMasterIdLst>
  <p:handoutMasterIdLst>
    <p:handoutMasterId r:id="rId25"/>
  </p:handoutMasterIdLst>
  <p:sldIdLst>
    <p:sldId id="311" r:id="rId6"/>
    <p:sldId id="401" r:id="rId7"/>
    <p:sldId id="399" r:id="rId8"/>
    <p:sldId id="410" r:id="rId9"/>
    <p:sldId id="419" r:id="rId10"/>
    <p:sldId id="439" r:id="rId11"/>
    <p:sldId id="440" r:id="rId12"/>
    <p:sldId id="417" r:id="rId13"/>
    <p:sldId id="409" r:id="rId14"/>
    <p:sldId id="422" r:id="rId15"/>
    <p:sldId id="423" r:id="rId16"/>
    <p:sldId id="424" r:id="rId17"/>
    <p:sldId id="411" r:id="rId18"/>
    <p:sldId id="425" r:id="rId19"/>
    <p:sldId id="426" r:id="rId20"/>
    <p:sldId id="427" r:id="rId21"/>
    <p:sldId id="428" r:id="rId22"/>
    <p:sldId id="329" r:id="rId23"/>
  </p:sldIdLst>
  <p:sldSz cx="10972800" cy="6858000"/>
  <p:notesSz cx="6797675" cy="9874250"/>
  <p:custDataLst>
    <p:tags r:id="rId2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9130" autoAdjust="0"/>
  </p:normalViewPr>
  <p:slideViewPr>
    <p:cSldViewPr snapToGrid="0">
      <p:cViewPr>
        <p:scale>
          <a:sx n="60" d="100"/>
          <a:sy n="60" d="100"/>
        </p:scale>
        <p:origin x="-1060" y="-10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98343-2CBD-4470-9E67-569F3613C35C}"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88815AC2-BE7C-422E-954F-1968DCF3BF0C}">
      <dgm:prSet custT="1"/>
      <dgm:spPr/>
      <dgm:t>
        <a:bodyPr/>
        <a:lstStyle/>
        <a:p>
          <a:pPr rtl="0"/>
          <a:r>
            <a:rPr lang="en-US" sz="1400" b="0" dirty="0" smtClean="0"/>
            <a:t>The Cloud Controller passes requests to stage and run applications to the Cloud Controller Bridge (CC-Bridge).</a:t>
          </a:r>
          <a:endParaRPr lang="en-US" sz="1400" dirty="0"/>
        </a:p>
      </dgm:t>
    </dgm:pt>
    <dgm:pt modelId="{B5255C87-E664-4CE5-82C5-0DABCF8704CC}" type="parTrans" cxnId="{FEAF9F58-1E97-458C-95C1-8507C6CC2D1B}">
      <dgm:prSet/>
      <dgm:spPr/>
      <dgm:t>
        <a:bodyPr/>
        <a:lstStyle/>
        <a:p>
          <a:endParaRPr lang="en-US"/>
        </a:p>
      </dgm:t>
    </dgm:pt>
    <dgm:pt modelId="{45B50A6E-F95D-4194-BD0B-EAC0E0BA9E82}" type="sibTrans" cxnId="{FEAF9F58-1E97-458C-95C1-8507C6CC2D1B}">
      <dgm:prSet/>
      <dgm:spPr/>
      <dgm:t>
        <a:bodyPr/>
        <a:lstStyle/>
        <a:p>
          <a:endParaRPr lang="en-US"/>
        </a:p>
      </dgm:t>
    </dgm:pt>
    <dgm:pt modelId="{272F1F7D-ABAA-4285-9314-04267F641F7D}">
      <dgm:prSet custT="1"/>
      <dgm:spPr/>
      <dgm:t>
        <a:bodyPr/>
        <a:lstStyle/>
        <a:p>
          <a:pPr rtl="0"/>
          <a:r>
            <a:rPr lang="en-US" sz="1400" b="0" dirty="0" smtClean="0"/>
            <a:t>The CC-Bridge translates staging and running requests into Tasks and Long Running Processes(LRPs), then submits these to the Bulletin Board System (BBS) through an API over HTTP.</a:t>
          </a:r>
          <a:endParaRPr lang="en-US" sz="1400" dirty="0"/>
        </a:p>
      </dgm:t>
    </dgm:pt>
    <dgm:pt modelId="{3E3C609F-1CEB-4759-841D-430C8D8DB118}" type="parTrans" cxnId="{E47BE3C3-1E79-4BFD-A937-CA281A298C31}">
      <dgm:prSet/>
      <dgm:spPr/>
      <dgm:t>
        <a:bodyPr/>
        <a:lstStyle/>
        <a:p>
          <a:endParaRPr lang="en-US"/>
        </a:p>
      </dgm:t>
    </dgm:pt>
    <dgm:pt modelId="{DBCDCEA5-1F77-450F-8522-35012BD0633A}" type="sibTrans" cxnId="{E47BE3C3-1E79-4BFD-A937-CA281A298C31}">
      <dgm:prSet/>
      <dgm:spPr/>
      <dgm:t>
        <a:bodyPr/>
        <a:lstStyle/>
        <a:p>
          <a:endParaRPr lang="en-US"/>
        </a:p>
      </dgm:t>
    </dgm:pt>
    <dgm:pt modelId="{AA9C3F96-0D26-450A-ABD6-2BA2C821FF62}">
      <dgm:prSet custT="1"/>
      <dgm:spPr/>
      <dgm:t>
        <a:bodyPr/>
        <a:lstStyle/>
        <a:p>
          <a:pPr rtl="0"/>
          <a:r>
            <a:rPr lang="en-US" sz="1400" b="0" dirty="0" smtClean="0"/>
            <a:t>The BBS submits the Tasks and LRPs to the Auctioneer part of the Diego Brain.</a:t>
          </a:r>
          <a:endParaRPr lang="en-US" sz="1400" dirty="0"/>
        </a:p>
      </dgm:t>
    </dgm:pt>
    <dgm:pt modelId="{DA930EEF-8038-4E8D-8D69-7CE99976926A}" type="parTrans" cxnId="{F375F7C6-922C-4883-974A-246E347F9081}">
      <dgm:prSet/>
      <dgm:spPr/>
      <dgm:t>
        <a:bodyPr/>
        <a:lstStyle/>
        <a:p>
          <a:endParaRPr lang="en-US"/>
        </a:p>
      </dgm:t>
    </dgm:pt>
    <dgm:pt modelId="{000073D3-2D51-4E96-BD13-58AC5CFCA056}" type="sibTrans" cxnId="{F375F7C6-922C-4883-974A-246E347F9081}">
      <dgm:prSet/>
      <dgm:spPr/>
      <dgm:t>
        <a:bodyPr/>
        <a:lstStyle/>
        <a:p>
          <a:endParaRPr lang="en-US"/>
        </a:p>
      </dgm:t>
    </dgm:pt>
    <dgm:pt modelId="{D58A2F6B-1527-485C-BAD4-C3195F1E88E5}">
      <dgm:prSet custT="1"/>
      <dgm:spPr/>
      <dgm:t>
        <a:bodyPr/>
        <a:lstStyle/>
        <a:p>
          <a:pPr rtl="0"/>
          <a:r>
            <a:rPr lang="en-US" sz="1400" b="0" dirty="0" smtClean="0"/>
            <a:t>The Auctioneer distributes these Tasks and LRPs to Cells through an Auction. The Diego Brain communicates with Diego Cells using SSL/TLS protocol.</a:t>
          </a:r>
          <a:endParaRPr lang="en-US" sz="1400" dirty="0"/>
        </a:p>
      </dgm:t>
    </dgm:pt>
    <dgm:pt modelId="{9DDD8842-D412-454C-82BC-689D50E0CD0E}" type="parTrans" cxnId="{0BA58052-D42E-40EA-9C8F-7ACB29BDD316}">
      <dgm:prSet/>
      <dgm:spPr/>
      <dgm:t>
        <a:bodyPr/>
        <a:lstStyle/>
        <a:p>
          <a:endParaRPr lang="en-US"/>
        </a:p>
      </dgm:t>
    </dgm:pt>
    <dgm:pt modelId="{1BEF0542-54FE-419E-AA26-7D56A6A579F6}" type="sibTrans" cxnId="{0BA58052-D42E-40EA-9C8F-7ACB29BDD316}">
      <dgm:prSet/>
      <dgm:spPr/>
      <dgm:t>
        <a:bodyPr/>
        <a:lstStyle/>
        <a:p>
          <a:endParaRPr lang="en-US"/>
        </a:p>
      </dgm:t>
    </dgm:pt>
    <dgm:pt modelId="{DCE03124-906D-47EE-8170-5C085BDCD076}">
      <dgm:prSet custT="1"/>
      <dgm:spPr/>
      <dgm:t>
        <a:bodyPr/>
        <a:lstStyle/>
        <a:p>
          <a:pPr rtl="0"/>
          <a:r>
            <a:rPr lang="en-US" sz="1400" b="0" dirty="0" smtClean="0"/>
            <a:t>Once the Auctioneer assigns a Task or LRP to a Cell, an in-process Executor creates a Garden container in the Cell. The Task or LRP runs in the container.</a:t>
          </a:r>
          <a:endParaRPr lang="en-US" sz="1400" dirty="0"/>
        </a:p>
      </dgm:t>
    </dgm:pt>
    <dgm:pt modelId="{3E6D09C1-9435-4A1F-98EB-1CB844D28D97}" type="parTrans" cxnId="{2D469C8B-8B5B-42FC-ABB8-44EE0D95B670}">
      <dgm:prSet/>
      <dgm:spPr/>
      <dgm:t>
        <a:bodyPr/>
        <a:lstStyle/>
        <a:p>
          <a:endParaRPr lang="en-US"/>
        </a:p>
      </dgm:t>
    </dgm:pt>
    <dgm:pt modelId="{44F479F2-E96A-4A7B-8E25-CBDD7BF0E2F1}" type="sibTrans" cxnId="{2D469C8B-8B5B-42FC-ABB8-44EE0D95B670}">
      <dgm:prSet/>
      <dgm:spPr/>
      <dgm:t>
        <a:bodyPr/>
        <a:lstStyle/>
        <a:p>
          <a:endParaRPr lang="en-US"/>
        </a:p>
      </dgm:t>
    </dgm:pt>
    <dgm:pt modelId="{586EA76B-1FB9-40DA-8091-DB7F1B2EDAE0}">
      <dgm:prSet custT="1"/>
      <dgm:spPr/>
      <dgm:t>
        <a:bodyPr/>
        <a:lstStyle/>
        <a:p>
          <a:pPr rtl="0"/>
          <a:r>
            <a:rPr lang="en-US" sz="1400" b="0" dirty="0" smtClean="0"/>
            <a:t>The BBS tracks desired LRPs, running LRP instances, and in-flight Tasks. It also periodically analyzes this information and corrects discrepancies to ensure consistency between </a:t>
          </a:r>
          <a:r>
            <a:rPr lang="en-US" sz="1400" b="0" dirty="0" err="1" smtClean="0"/>
            <a:t>ActualLRP</a:t>
          </a:r>
          <a:r>
            <a:rPr lang="en-US" sz="1400" b="0" dirty="0" smtClean="0"/>
            <a:t> and </a:t>
          </a:r>
          <a:r>
            <a:rPr lang="en-US" sz="1400" b="0" dirty="0" err="1" smtClean="0"/>
            <a:t>DesiredLRP</a:t>
          </a:r>
          <a:r>
            <a:rPr lang="en-US" sz="1400" b="0" dirty="0" smtClean="0"/>
            <a:t> counts.</a:t>
          </a:r>
          <a:endParaRPr lang="en-US" sz="1400" dirty="0"/>
        </a:p>
      </dgm:t>
    </dgm:pt>
    <dgm:pt modelId="{6ABF1D9C-2F3D-4671-9D59-FD5FFB2F7040}" type="parTrans" cxnId="{9ED755AC-E431-4A90-B828-1531BB290567}">
      <dgm:prSet/>
      <dgm:spPr/>
      <dgm:t>
        <a:bodyPr/>
        <a:lstStyle/>
        <a:p>
          <a:endParaRPr lang="en-US"/>
        </a:p>
      </dgm:t>
    </dgm:pt>
    <dgm:pt modelId="{B7598931-31B1-471B-AC79-83F5FCA78CF0}" type="sibTrans" cxnId="{9ED755AC-E431-4A90-B828-1531BB290567}">
      <dgm:prSet/>
      <dgm:spPr/>
      <dgm:t>
        <a:bodyPr/>
        <a:lstStyle/>
        <a:p>
          <a:endParaRPr lang="en-US"/>
        </a:p>
      </dgm:t>
    </dgm:pt>
    <dgm:pt modelId="{724FE605-8F2E-4799-8178-747C0FB47F75}">
      <dgm:prSet custT="1"/>
      <dgm:spPr/>
      <dgm:t>
        <a:bodyPr/>
        <a:lstStyle/>
        <a:p>
          <a:pPr rtl="0"/>
          <a:r>
            <a:rPr lang="en-US" sz="1400" b="0" dirty="0" smtClean="0"/>
            <a:t>The </a:t>
          </a:r>
          <a:r>
            <a:rPr lang="en-US" sz="1400" b="0" dirty="0" err="1" smtClean="0"/>
            <a:t>Metron</a:t>
          </a:r>
          <a:r>
            <a:rPr lang="en-US" sz="1400" b="0" dirty="0" smtClean="0"/>
            <a:t> Agent, part of the Cell, forwards application logs, errors, and metrics to the Cloud Foundry </a:t>
          </a:r>
          <a:r>
            <a:rPr lang="en-US" sz="1400" b="0" dirty="0" err="1" smtClean="0"/>
            <a:t>Loggregator</a:t>
          </a:r>
          <a:r>
            <a:rPr lang="en-US" sz="1400" b="0" smtClean="0"/>
            <a:t>.</a:t>
          </a:r>
          <a:endParaRPr lang="en-US" sz="1400" dirty="0"/>
        </a:p>
      </dgm:t>
    </dgm:pt>
    <dgm:pt modelId="{E47BC755-FF70-41D0-AD38-58B644E5A4EB}" type="parTrans" cxnId="{ED131CF9-E852-4D74-87EB-AE858E033976}">
      <dgm:prSet/>
      <dgm:spPr/>
      <dgm:t>
        <a:bodyPr/>
        <a:lstStyle/>
        <a:p>
          <a:endParaRPr lang="en-US"/>
        </a:p>
      </dgm:t>
    </dgm:pt>
    <dgm:pt modelId="{B98BA323-1B07-4AAB-B097-9F1765F9C6C7}" type="sibTrans" cxnId="{ED131CF9-E852-4D74-87EB-AE858E033976}">
      <dgm:prSet/>
      <dgm:spPr/>
      <dgm:t>
        <a:bodyPr/>
        <a:lstStyle/>
        <a:p>
          <a:endParaRPr lang="en-US"/>
        </a:p>
      </dgm:t>
    </dgm:pt>
    <dgm:pt modelId="{C89AC659-3EEB-4A90-88DC-71F0FBA5836A}" type="pres">
      <dgm:prSet presAssocID="{06298343-2CBD-4470-9E67-569F3613C35C}" presName="Name0" presStyleCnt="0">
        <dgm:presLayoutVars>
          <dgm:dir/>
          <dgm:animLvl val="lvl"/>
          <dgm:resizeHandles val="exact"/>
        </dgm:presLayoutVars>
      </dgm:prSet>
      <dgm:spPr/>
      <dgm:t>
        <a:bodyPr/>
        <a:lstStyle/>
        <a:p>
          <a:endParaRPr lang="en-US"/>
        </a:p>
      </dgm:t>
    </dgm:pt>
    <dgm:pt modelId="{65D2F7EB-FA7D-4EBB-886D-F190BD5F3A62}" type="pres">
      <dgm:prSet presAssocID="{724FE605-8F2E-4799-8178-747C0FB47F75}" presName="boxAndChildren" presStyleCnt="0"/>
      <dgm:spPr/>
    </dgm:pt>
    <dgm:pt modelId="{A2802D28-E673-4A1B-8A8C-214BFE1FF15D}" type="pres">
      <dgm:prSet presAssocID="{724FE605-8F2E-4799-8178-747C0FB47F75}" presName="parentTextBox" presStyleLbl="node1" presStyleIdx="0" presStyleCnt="7"/>
      <dgm:spPr/>
      <dgm:t>
        <a:bodyPr/>
        <a:lstStyle/>
        <a:p>
          <a:endParaRPr lang="en-US"/>
        </a:p>
      </dgm:t>
    </dgm:pt>
    <dgm:pt modelId="{05E18327-2942-4ED3-9208-0B06CFFA8CF1}" type="pres">
      <dgm:prSet presAssocID="{B7598931-31B1-471B-AC79-83F5FCA78CF0}" presName="sp" presStyleCnt="0"/>
      <dgm:spPr/>
    </dgm:pt>
    <dgm:pt modelId="{C8341B49-2050-477C-B813-1C93DFDB3268}" type="pres">
      <dgm:prSet presAssocID="{586EA76B-1FB9-40DA-8091-DB7F1B2EDAE0}" presName="arrowAndChildren" presStyleCnt="0"/>
      <dgm:spPr/>
    </dgm:pt>
    <dgm:pt modelId="{D5EE7D09-9ABF-4ACC-AE57-B016503578C0}" type="pres">
      <dgm:prSet presAssocID="{586EA76B-1FB9-40DA-8091-DB7F1B2EDAE0}" presName="parentTextArrow" presStyleLbl="node1" presStyleIdx="1" presStyleCnt="7"/>
      <dgm:spPr/>
      <dgm:t>
        <a:bodyPr/>
        <a:lstStyle/>
        <a:p>
          <a:endParaRPr lang="en-US"/>
        </a:p>
      </dgm:t>
    </dgm:pt>
    <dgm:pt modelId="{341AFFB1-DDDA-49F7-9B61-82BE309FA597}" type="pres">
      <dgm:prSet presAssocID="{44F479F2-E96A-4A7B-8E25-CBDD7BF0E2F1}" presName="sp" presStyleCnt="0"/>
      <dgm:spPr/>
    </dgm:pt>
    <dgm:pt modelId="{B5F7A714-6224-4C21-8B62-93914FA49CB6}" type="pres">
      <dgm:prSet presAssocID="{DCE03124-906D-47EE-8170-5C085BDCD076}" presName="arrowAndChildren" presStyleCnt="0"/>
      <dgm:spPr/>
    </dgm:pt>
    <dgm:pt modelId="{0F8C1FE0-B768-4062-9ECE-6491941E9A68}" type="pres">
      <dgm:prSet presAssocID="{DCE03124-906D-47EE-8170-5C085BDCD076}" presName="parentTextArrow" presStyleLbl="node1" presStyleIdx="2" presStyleCnt="7"/>
      <dgm:spPr/>
      <dgm:t>
        <a:bodyPr/>
        <a:lstStyle/>
        <a:p>
          <a:endParaRPr lang="en-US"/>
        </a:p>
      </dgm:t>
    </dgm:pt>
    <dgm:pt modelId="{D12E2536-FDB1-4570-BDC9-4F033A1A8F68}" type="pres">
      <dgm:prSet presAssocID="{1BEF0542-54FE-419E-AA26-7D56A6A579F6}" presName="sp" presStyleCnt="0"/>
      <dgm:spPr/>
    </dgm:pt>
    <dgm:pt modelId="{6DDF0DCD-AC10-4C25-9B02-DEFFA7E2FAF5}" type="pres">
      <dgm:prSet presAssocID="{D58A2F6B-1527-485C-BAD4-C3195F1E88E5}" presName="arrowAndChildren" presStyleCnt="0"/>
      <dgm:spPr/>
    </dgm:pt>
    <dgm:pt modelId="{C7D8434A-F3E3-477E-8168-0AE217001931}" type="pres">
      <dgm:prSet presAssocID="{D58A2F6B-1527-485C-BAD4-C3195F1E88E5}" presName="parentTextArrow" presStyleLbl="node1" presStyleIdx="3" presStyleCnt="7"/>
      <dgm:spPr/>
      <dgm:t>
        <a:bodyPr/>
        <a:lstStyle/>
        <a:p>
          <a:endParaRPr lang="en-US"/>
        </a:p>
      </dgm:t>
    </dgm:pt>
    <dgm:pt modelId="{5BAF571C-FEBF-4382-9CC5-9180D89374DA}" type="pres">
      <dgm:prSet presAssocID="{000073D3-2D51-4E96-BD13-58AC5CFCA056}" presName="sp" presStyleCnt="0"/>
      <dgm:spPr/>
    </dgm:pt>
    <dgm:pt modelId="{EEEE3684-CDD6-45EF-96A5-9E4BEA2B57E5}" type="pres">
      <dgm:prSet presAssocID="{AA9C3F96-0D26-450A-ABD6-2BA2C821FF62}" presName="arrowAndChildren" presStyleCnt="0"/>
      <dgm:spPr/>
    </dgm:pt>
    <dgm:pt modelId="{262E3DC5-F323-4678-BFF0-84E3AE4D1993}" type="pres">
      <dgm:prSet presAssocID="{AA9C3F96-0D26-450A-ABD6-2BA2C821FF62}" presName="parentTextArrow" presStyleLbl="node1" presStyleIdx="4" presStyleCnt="7"/>
      <dgm:spPr/>
      <dgm:t>
        <a:bodyPr/>
        <a:lstStyle/>
        <a:p>
          <a:endParaRPr lang="en-US"/>
        </a:p>
      </dgm:t>
    </dgm:pt>
    <dgm:pt modelId="{C879F06E-9552-48AA-B1A5-CD604C6D6C71}" type="pres">
      <dgm:prSet presAssocID="{DBCDCEA5-1F77-450F-8522-35012BD0633A}" presName="sp" presStyleCnt="0"/>
      <dgm:spPr/>
    </dgm:pt>
    <dgm:pt modelId="{E0D12B99-13C0-4BA5-B0FF-568B2FE30930}" type="pres">
      <dgm:prSet presAssocID="{272F1F7D-ABAA-4285-9314-04267F641F7D}" presName="arrowAndChildren" presStyleCnt="0"/>
      <dgm:spPr/>
    </dgm:pt>
    <dgm:pt modelId="{F7482A8A-FB5B-4FEA-BAF4-296C8A3441FA}" type="pres">
      <dgm:prSet presAssocID="{272F1F7D-ABAA-4285-9314-04267F641F7D}" presName="parentTextArrow" presStyleLbl="node1" presStyleIdx="5" presStyleCnt="7"/>
      <dgm:spPr/>
      <dgm:t>
        <a:bodyPr/>
        <a:lstStyle/>
        <a:p>
          <a:endParaRPr lang="en-US"/>
        </a:p>
      </dgm:t>
    </dgm:pt>
    <dgm:pt modelId="{41C0247E-6FFA-4878-B017-8C964E666D81}" type="pres">
      <dgm:prSet presAssocID="{45B50A6E-F95D-4194-BD0B-EAC0E0BA9E82}" presName="sp" presStyleCnt="0"/>
      <dgm:spPr/>
    </dgm:pt>
    <dgm:pt modelId="{F1385F1D-248F-4D5D-9C20-A66B8329968B}" type="pres">
      <dgm:prSet presAssocID="{88815AC2-BE7C-422E-954F-1968DCF3BF0C}" presName="arrowAndChildren" presStyleCnt="0"/>
      <dgm:spPr/>
    </dgm:pt>
    <dgm:pt modelId="{0DF0451F-312E-462E-8412-ABCA3DE37F61}" type="pres">
      <dgm:prSet presAssocID="{88815AC2-BE7C-422E-954F-1968DCF3BF0C}" presName="parentTextArrow" presStyleLbl="node1" presStyleIdx="6" presStyleCnt="7"/>
      <dgm:spPr/>
      <dgm:t>
        <a:bodyPr/>
        <a:lstStyle/>
        <a:p>
          <a:endParaRPr lang="en-US"/>
        </a:p>
      </dgm:t>
    </dgm:pt>
  </dgm:ptLst>
  <dgm:cxnLst>
    <dgm:cxn modelId="{E47BE3C3-1E79-4BFD-A937-CA281A298C31}" srcId="{06298343-2CBD-4470-9E67-569F3613C35C}" destId="{272F1F7D-ABAA-4285-9314-04267F641F7D}" srcOrd="1" destOrd="0" parTransId="{3E3C609F-1CEB-4759-841D-430C8D8DB118}" sibTransId="{DBCDCEA5-1F77-450F-8522-35012BD0633A}"/>
    <dgm:cxn modelId="{892F5F76-700E-41AC-9B81-F304D7F7FB67}" type="presOf" srcId="{586EA76B-1FB9-40DA-8091-DB7F1B2EDAE0}" destId="{D5EE7D09-9ABF-4ACC-AE57-B016503578C0}" srcOrd="0" destOrd="0" presId="urn:microsoft.com/office/officeart/2005/8/layout/process4"/>
    <dgm:cxn modelId="{F3222B7B-D22B-4E66-A1D6-A64614B00F17}" type="presOf" srcId="{DCE03124-906D-47EE-8170-5C085BDCD076}" destId="{0F8C1FE0-B768-4062-9ECE-6491941E9A68}" srcOrd="0" destOrd="0" presId="urn:microsoft.com/office/officeart/2005/8/layout/process4"/>
    <dgm:cxn modelId="{F375F7C6-922C-4883-974A-246E347F9081}" srcId="{06298343-2CBD-4470-9E67-569F3613C35C}" destId="{AA9C3F96-0D26-450A-ABD6-2BA2C821FF62}" srcOrd="2" destOrd="0" parTransId="{DA930EEF-8038-4E8D-8D69-7CE99976926A}" sibTransId="{000073D3-2D51-4E96-BD13-58AC5CFCA056}"/>
    <dgm:cxn modelId="{C35999C5-C162-48A1-88DC-4914068F0D80}" type="presOf" srcId="{AA9C3F96-0D26-450A-ABD6-2BA2C821FF62}" destId="{262E3DC5-F323-4678-BFF0-84E3AE4D1993}" srcOrd="0" destOrd="0" presId="urn:microsoft.com/office/officeart/2005/8/layout/process4"/>
    <dgm:cxn modelId="{33A06D6F-220F-41C2-8966-C46CBD15856C}" type="presOf" srcId="{724FE605-8F2E-4799-8178-747C0FB47F75}" destId="{A2802D28-E673-4A1B-8A8C-214BFE1FF15D}" srcOrd="0" destOrd="0" presId="urn:microsoft.com/office/officeart/2005/8/layout/process4"/>
    <dgm:cxn modelId="{6D74E799-12C2-4DEB-9838-2297DB07EB45}" type="presOf" srcId="{D58A2F6B-1527-485C-BAD4-C3195F1E88E5}" destId="{C7D8434A-F3E3-477E-8168-0AE217001931}" srcOrd="0" destOrd="0" presId="urn:microsoft.com/office/officeart/2005/8/layout/process4"/>
    <dgm:cxn modelId="{9C446868-616B-43CE-BBAB-327C8FC05DEE}" type="presOf" srcId="{06298343-2CBD-4470-9E67-569F3613C35C}" destId="{C89AC659-3EEB-4A90-88DC-71F0FBA5836A}" srcOrd="0" destOrd="0" presId="urn:microsoft.com/office/officeart/2005/8/layout/process4"/>
    <dgm:cxn modelId="{01E02CFE-1A5D-40AC-8EA3-64968A770964}" type="presOf" srcId="{88815AC2-BE7C-422E-954F-1968DCF3BF0C}" destId="{0DF0451F-312E-462E-8412-ABCA3DE37F61}" srcOrd="0" destOrd="0" presId="urn:microsoft.com/office/officeart/2005/8/layout/process4"/>
    <dgm:cxn modelId="{ED131CF9-E852-4D74-87EB-AE858E033976}" srcId="{06298343-2CBD-4470-9E67-569F3613C35C}" destId="{724FE605-8F2E-4799-8178-747C0FB47F75}" srcOrd="6" destOrd="0" parTransId="{E47BC755-FF70-41D0-AD38-58B644E5A4EB}" sibTransId="{B98BA323-1B07-4AAB-B097-9F1765F9C6C7}"/>
    <dgm:cxn modelId="{2D469C8B-8B5B-42FC-ABB8-44EE0D95B670}" srcId="{06298343-2CBD-4470-9E67-569F3613C35C}" destId="{DCE03124-906D-47EE-8170-5C085BDCD076}" srcOrd="4" destOrd="0" parTransId="{3E6D09C1-9435-4A1F-98EB-1CB844D28D97}" sibTransId="{44F479F2-E96A-4A7B-8E25-CBDD7BF0E2F1}"/>
    <dgm:cxn modelId="{14B0BFA9-7D48-445A-8948-4DD17E0744AF}" type="presOf" srcId="{272F1F7D-ABAA-4285-9314-04267F641F7D}" destId="{F7482A8A-FB5B-4FEA-BAF4-296C8A3441FA}" srcOrd="0" destOrd="0" presId="urn:microsoft.com/office/officeart/2005/8/layout/process4"/>
    <dgm:cxn modelId="{FEAF9F58-1E97-458C-95C1-8507C6CC2D1B}" srcId="{06298343-2CBD-4470-9E67-569F3613C35C}" destId="{88815AC2-BE7C-422E-954F-1968DCF3BF0C}" srcOrd="0" destOrd="0" parTransId="{B5255C87-E664-4CE5-82C5-0DABCF8704CC}" sibTransId="{45B50A6E-F95D-4194-BD0B-EAC0E0BA9E82}"/>
    <dgm:cxn modelId="{0BA58052-D42E-40EA-9C8F-7ACB29BDD316}" srcId="{06298343-2CBD-4470-9E67-569F3613C35C}" destId="{D58A2F6B-1527-485C-BAD4-C3195F1E88E5}" srcOrd="3" destOrd="0" parTransId="{9DDD8842-D412-454C-82BC-689D50E0CD0E}" sibTransId="{1BEF0542-54FE-419E-AA26-7D56A6A579F6}"/>
    <dgm:cxn modelId="{9ED755AC-E431-4A90-B828-1531BB290567}" srcId="{06298343-2CBD-4470-9E67-569F3613C35C}" destId="{586EA76B-1FB9-40DA-8091-DB7F1B2EDAE0}" srcOrd="5" destOrd="0" parTransId="{6ABF1D9C-2F3D-4671-9D59-FD5FFB2F7040}" sibTransId="{B7598931-31B1-471B-AC79-83F5FCA78CF0}"/>
    <dgm:cxn modelId="{96477085-BCDF-443E-AAA1-5D1F7006D45E}" type="presParOf" srcId="{C89AC659-3EEB-4A90-88DC-71F0FBA5836A}" destId="{65D2F7EB-FA7D-4EBB-886D-F190BD5F3A62}" srcOrd="0" destOrd="0" presId="urn:microsoft.com/office/officeart/2005/8/layout/process4"/>
    <dgm:cxn modelId="{1E106019-B939-47E7-A356-E074A485403E}" type="presParOf" srcId="{65D2F7EB-FA7D-4EBB-886D-F190BD5F3A62}" destId="{A2802D28-E673-4A1B-8A8C-214BFE1FF15D}" srcOrd="0" destOrd="0" presId="urn:microsoft.com/office/officeart/2005/8/layout/process4"/>
    <dgm:cxn modelId="{9530BA03-D9B3-420A-8E16-4BFD86856ECF}" type="presParOf" srcId="{C89AC659-3EEB-4A90-88DC-71F0FBA5836A}" destId="{05E18327-2942-4ED3-9208-0B06CFFA8CF1}" srcOrd="1" destOrd="0" presId="urn:microsoft.com/office/officeart/2005/8/layout/process4"/>
    <dgm:cxn modelId="{11848912-55ED-4F17-8D73-CBA3228C7D7A}" type="presParOf" srcId="{C89AC659-3EEB-4A90-88DC-71F0FBA5836A}" destId="{C8341B49-2050-477C-B813-1C93DFDB3268}" srcOrd="2" destOrd="0" presId="urn:microsoft.com/office/officeart/2005/8/layout/process4"/>
    <dgm:cxn modelId="{1949CA3E-19DF-4DFE-B1D6-A057E854AFBE}" type="presParOf" srcId="{C8341B49-2050-477C-B813-1C93DFDB3268}" destId="{D5EE7D09-9ABF-4ACC-AE57-B016503578C0}" srcOrd="0" destOrd="0" presId="urn:microsoft.com/office/officeart/2005/8/layout/process4"/>
    <dgm:cxn modelId="{F3559D38-E579-4EAB-8328-F0F1B9F39621}" type="presParOf" srcId="{C89AC659-3EEB-4A90-88DC-71F0FBA5836A}" destId="{341AFFB1-DDDA-49F7-9B61-82BE309FA597}" srcOrd="3" destOrd="0" presId="urn:microsoft.com/office/officeart/2005/8/layout/process4"/>
    <dgm:cxn modelId="{492AD318-460D-4187-AA35-3C0ED1716B4F}" type="presParOf" srcId="{C89AC659-3EEB-4A90-88DC-71F0FBA5836A}" destId="{B5F7A714-6224-4C21-8B62-93914FA49CB6}" srcOrd="4" destOrd="0" presId="urn:microsoft.com/office/officeart/2005/8/layout/process4"/>
    <dgm:cxn modelId="{629B2F22-1107-454A-8EA1-2333976994DE}" type="presParOf" srcId="{B5F7A714-6224-4C21-8B62-93914FA49CB6}" destId="{0F8C1FE0-B768-4062-9ECE-6491941E9A68}" srcOrd="0" destOrd="0" presId="urn:microsoft.com/office/officeart/2005/8/layout/process4"/>
    <dgm:cxn modelId="{EF829FC1-907E-47CF-A068-E614548D6B38}" type="presParOf" srcId="{C89AC659-3EEB-4A90-88DC-71F0FBA5836A}" destId="{D12E2536-FDB1-4570-BDC9-4F033A1A8F68}" srcOrd="5" destOrd="0" presId="urn:microsoft.com/office/officeart/2005/8/layout/process4"/>
    <dgm:cxn modelId="{FC3F4116-1FE7-4C57-83B4-2927D70E5423}" type="presParOf" srcId="{C89AC659-3EEB-4A90-88DC-71F0FBA5836A}" destId="{6DDF0DCD-AC10-4C25-9B02-DEFFA7E2FAF5}" srcOrd="6" destOrd="0" presId="urn:microsoft.com/office/officeart/2005/8/layout/process4"/>
    <dgm:cxn modelId="{012A6983-083F-4670-8EF2-804114C154EF}" type="presParOf" srcId="{6DDF0DCD-AC10-4C25-9B02-DEFFA7E2FAF5}" destId="{C7D8434A-F3E3-477E-8168-0AE217001931}" srcOrd="0" destOrd="0" presId="urn:microsoft.com/office/officeart/2005/8/layout/process4"/>
    <dgm:cxn modelId="{36B3A087-5734-4FE3-96E1-FEAE791A51EF}" type="presParOf" srcId="{C89AC659-3EEB-4A90-88DC-71F0FBA5836A}" destId="{5BAF571C-FEBF-4382-9CC5-9180D89374DA}" srcOrd="7" destOrd="0" presId="urn:microsoft.com/office/officeart/2005/8/layout/process4"/>
    <dgm:cxn modelId="{8BE63380-EFFC-42D7-9E1B-108248B887AE}" type="presParOf" srcId="{C89AC659-3EEB-4A90-88DC-71F0FBA5836A}" destId="{EEEE3684-CDD6-45EF-96A5-9E4BEA2B57E5}" srcOrd="8" destOrd="0" presId="urn:microsoft.com/office/officeart/2005/8/layout/process4"/>
    <dgm:cxn modelId="{10E88982-B2DB-40B7-B1BC-6BDB0984AAD3}" type="presParOf" srcId="{EEEE3684-CDD6-45EF-96A5-9E4BEA2B57E5}" destId="{262E3DC5-F323-4678-BFF0-84E3AE4D1993}" srcOrd="0" destOrd="0" presId="urn:microsoft.com/office/officeart/2005/8/layout/process4"/>
    <dgm:cxn modelId="{C587090C-13AF-493F-922E-74ED1AC40BCF}" type="presParOf" srcId="{C89AC659-3EEB-4A90-88DC-71F0FBA5836A}" destId="{C879F06E-9552-48AA-B1A5-CD604C6D6C71}" srcOrd="9" destOrd="0" presId="urn:microsoft.com/office/officeart/2005/8/layout/process4"/>
    <dgm:cxn modelId="{F9AB3F9D-45D1-4B8E-B4F2-694814E40FEC}" type="presParOf" srcId="{C89AC659-3EEB-4A90-88DC-71F0FBA5836A}" destId="{E0D12B99-13C0-4BA5-B0FF-568B2FE30930}" srcOrd="10" destOrd="0" presId="urn:microsoft.com/office/officeart/2005/8/layout/process4"/>
    <dgm:cxn modelId="{92629EED-F1BB-47DC-A447-38365CD14416}" type="presParOf" srcId="{E0D12B99-13C0-4BA5-B0FF-568B2FE30930}" destId="{F7482A8A-FB5B-4FEA-BAF4-296C8A3441FA}" srcOrd="0" destOrd="0" presId="urn:microsoft.com/office/officeart/2005/8/layout/process4"/>
    <dgm:cxn modelId="{789B0C8F-CED6-427C-8484-8176F5A84EC2}" type="presParOf" srcId="{C89AC659-3EEB-4A90-88DC-71F0FBA5836A}" destId="{41C0247E-6FFA-4878-B017-8C964E666D81}" srcOrd="11" destOrd="0" presId="urn:microsoft.com/office/officeart/2005/8/layout/process4"/>
    <dgm:cxn modelId="{EF88E290-D831-4949-A3F9-F4D24B7D0525}" type="presParOf" srcId="{C89AC659-3EEB-4A90-88DC-71F0FBA5836A}" destId="{F1385F1D-248F-4D5D-9C20-A66B8329968B}" srcOrd="12" destOrd="0" presId="urn:microsoft.com/office/officeart/2005/8/layout/process4"/>
    <dgm:cxn modelId="{B94C9F69-3470-465F-9F16-DE55EA96F282}" type="presParOf" srcId="{F1385F1D-248F-4D5D-9C20-A66B8329968B}" destId="{0DF0451F-312E-462E-8412-ABCA3DE37F61}"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9BCE-E20B-4FF6-A524-F042DEF16391}"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E29F46CA-6ABB-4E3C-8A31-F66406AFC88C}">
      <dgm:prSet/>
      <dgm:spPr/>
      <dgm:t>
        <a:bodyPr/>
        <a:lstStyle/>
        <a:p>
          <a:pPr rtl="0"/>
          <a:r>
            <a:rPr lang="en-US" dirty="0" smtClean="0"/>
            <a:t>CF Logs </a:t>
          </a:r>
          <a:endParaRPr lang="en-US" dirty="0"/>
        </a:p>
      </dgm:t>
    </dgm:pt>
    <dgm:pt modelId="{6F475F51-6AAC-45AA-BBBE-1BEC6B0D15CE}" type="parTrans" cxnId="{B4C110BE-5E40-4AE9-AE7A-3A7A54A5ACC9}">
      <dgm:prSet/>
      <dgm:spPr/>
      <dgm:t>
        <a:bodyPr/>
        <a:lstStyle/>
        <a:p>
          <a:endParaRPr lang="en-US"/>
        </a:p>
      </dgm:t>
    </dgm:pt>
    <dgm:pt modelId="{374476C5-6546-4A5E-A910-8B645660DD40}" type="sibTrans" cxnId="{B4C110BE-5E40-4AE9-AE7A-3A7A54A5ACC9}">
      <dgm:prSet/>
      <dgm:spPr/>
      <dgm:t>
        <a:bodyPr/>
        <a:lstStyle/>
        <a:p>
          <a:endParaRPr lang="en-US"/>
        </a:p>
      </dgm:t>
    </dgm:pt>
    <dgm:pt modelId="{CACF6C06-2E2A-48FE-B7D4-7CA688F9D0D0}">
      <dgm:prSet/>
      <dgm:spPr/>
      <dgm:t>
        <a:bodyPr/>
        <a:lstStyle/>
        <a:p>
          <a:pPr rtl="0"/>
          <a:r>
            <a:rPr lang="en-US" dirty="0" smtClean="0"/>
            <a:t>CF start</a:t>
          </a:r>
          <a:endParaRPr lang="en-US" dirty="0"/>
        </a:p>
      </dgm:t>
    </dgm:pt>
    <dgm:pt modelId="{6300761B-65A8-4822-AA8E-70C2901565DD}" type="parTrans" cxnId="{B7B58983-8B8A-4D79-9A6E-4DF4D0E9A983}">
      <dgm:prSet/>
      <dgm:spPr/>
      <dgm:t>
        <a:bodyPr/>
        <a:lstStyle/>
        <a:p>
          <a:endParaRPr lang="en-US"/>
        </a:p>
      </dgm:t>
    </dgm:pt>
    <dgm:pt modelId="{CFC8EEDA-EBFF-48B5-9CAF-36C1146ABFCE}" type="sibTrans" cxnId="{B7B58983-8B8A-4D79-9A6E-4DF4D0E9A983}">
      <dgm:prSet/>
      <dgm:spPr/>
      <dgm:t>
        <a:bodyPr/>
        <a:lstStyle/>
        <a:p>
          <a:endParaRPr lang="en-US"/>
        </a:p>
      </dgm:t>
    </dgm:pt>
    <dgm:pt modelId="{37BEDD47-4A06-47CB-B700-C7D5DF414F22}">
      <dgm:prSet/>
      <dgm:spPr/>
      <dgm:t>
        <a:bodyPr/>
        <a:lstStyle/>
        <a:p>
          <a:pPr rtl="0"/>
          <a:r>
            <a:rPr lang="en-US" dirty="0" smtClean="0"/>
            <a:t>CF stop</a:t>
          </a:r>
          <a:endParaRPr lang="en-US" dirty="0"/>
        </a:p>
      </dgm:t>
    </dgm:pt>
    <dgm:pt modelId="{A3828F36-089C-4809-9AF0-462420581B8C}" type="parTrans" cxnId="{053BD53D-F4FB-4EE1-B995-0AF6E124C14F}">
      <dgm:prSet/>
      <dgm:spPr/>
      <dgm:t>
        <a:bodyPr/>
        <a:lstStyle/>
        <a:p>
          <a:endParaRPr lang="en-US"/>
        </a:p>
      </dgm:t>
    </dgm:pt>
    <dgm:pt modelId="{3E83E50C-01B1-4469-BC59-411FE02919EA}" type="sibTrans" cxnId="{053BD53D-F4FB-4EE1-B995-0AF6E124C14F}">
      <dgm:prSet/>
      <dgm:spPr/>
      <dgm:t>
        <a:bodyPr/>
        <a:lstStyle/>
        <a:p>
          <a:endParaRPr lang="en-US"/>
        </a:p>
      </dgm:t>
    </dgm:pt>
    <dgm:pt modelId="{CF82E45C-302A-450E-BDBF-E38726663F6F}">
      <dgm:prSet custT="1"/>
      <dgm:spPr/>
      <dgm:t>
        <a:bodyPr/>
        <a:lstStyle/>
        <a:p>
          <a:r>
            <a:rPr lang="en-US" sz="2000" b="0" i="0" dirty="0" err="1" smtClean="0"/>
            <a:t>cf</a:t>
          </a:r>
          <a:r>
            <a:rPr lang="en-US" sz="2000" b="0" i="0" dirty="0" smtClean="0"/>
            <a:t> logs APP_NAME           --recent</a:t>
          </a:r>
          <a:endParaRPr lang="en-US" sz="2000" dirty="0"/>
        </a:p>
      </dgm:t>
    </dgm:pt>
    <dgm:pt modelId="{00CFE0A0-A3C6-4D93-A61A-4F90431B6C9E}" type="sibTrans" cxnId="{81C9949A-7CA4-4B91-BDBD-C0BB39597443}">
      <dgm:prSet/>
      <dgm:spPr/>
      <dgm:t>
        <a:bodyPr/>
        <a:lstStyle/>
        <a:p>
          <a:endParaRPr lang="en-US"/>
        </a:p>
      </dgm:t>
    </dgm:pt>
    <dgm:pt modelId="{1B60DBC6-9F6A-4D94-B829-0971F9A3D56F}" type="parTrans" cxnId="{81C9949A-7CA4-4B91-BDBD-C0BB39597443}">
      <dgm:prSet/>
      <dgm:spPr/>
      <dgm:t>
        <a:bodyPr/>
        <a:lstStyle/>
        <a:p>
          <a:endParaRPr lang="en-US"/>
        </a:p>
      </dgm:t>
    </dgm:pt>
    <dgm:pt modelId="{C482A62A-1251-4585-9E94-E120F500E0C6}">
      <dgm:prSet custT="1"/>
      <dgm:spPr/>
      <dgm:t>
        <a:bodyPr/>
        <a:lstStyle/>
        <a:p>
          <a:r>
            <a:rPr lang="en-US" sz="2000" dirty="0" err="1" smtClean="0"/>
            <a:t>cf</a:t>
          </a:r>
          <a:r>
            <a:rPr lang="en-US" sz="2000" dirty="0" smtClean="0"/>
            <a:t> start APP_NAME</a:t>
          </a:r>
          <a:endParaRPr lang="en-US" sz="2000" dirty="0"/>
        </a:p>
      </dgm:t>
    </dgm:pt>
    <dgm:pt modelId="{53F264DD-90F4-4F01-86BC-1F08D668A42A}" type="parTrans" cxnId="{D13688E9-8A9A-49A6-95CD-C550BE058913}">
      <dgm:prSet/>
      <dgm:spPr/>
      <dgm:t>
        <a:bodyPr/>
        <a:lstStyle/>
        <a:p>
          <a:endParaRPr lang="en-US"/>
        </a:p>
      </dgm:t>
    </dgm:pt>
    <dgm:pt modelId="{CEE70189-93C0-41AC-820C-D4F25EDE014B}" type="sibTrans" cxnId="{D13688E9-8A9A-49A6-95CD-C550BE058913}">
      <dgm:prSet/>
      <dgm:spPr/>
      <dgm:t>
        <a:bodyPr/>
        <a:lstStyle/>
        <a:p>
          <a:endParaRPr lang="en-US"/>
        </a:p>
      </dgm:t>
    </dgm:pt>
    <dgm:pt modelId="{BF26BDA5-CF9F-4977-9868-21F26875D2AB}">
      <dgm:prSet custT="1"/>
      <dgm:spPr/>
      <dgm:t>
        <a:bodyPr/>
        <a:lstStyle/>
        <a:p>
          <a:r>
            <a:rPr lang="en-US" sz="2000" dirty="0" err="1" smtClean="0"/>
            <a:t>cf</a:t>
          </a:r>
          <a:r>
            <a:rPr lang="en-US" sz="2000" dirty="0" smtClean="0"/>
            <a:t> stop APP_NAME</a:t>
          </a:r>
          <a:endParaRPr lang="en-US" sz="2000" dirty="0"/>
        </a:p>
      </dgm:t>
    </dgm:pt>
    <dgm:pt modelId="{4DD0288F-0D1B-4880-8E12-85AB108F6A2B}" type="parTrans" cxnId="{5618EEB4-F612-41DF-8B37-0CD6CF51AA93}">
      <dgm:prSet/>
      <dgm:spPr/>
      <dgm:t>
        <a:bodyPr/>
        <a:lstStyle/>
        <a:p>
          <a:endParaRPr lang="en-US"/>
        </a:p>
      </dgm:t>
    </dgm:pt>
    <dgm:pt modelId="{BAF7EA75-4B21-46A7-9CC6-0C6231128CD9}" type="sibTrans" cxnId="{5618EEB4-F612-41DF-8B37-0CD6CF51AA93}">
      <dgm:prSet/>
      <dgm:spPr/>
      <dgm:t>
        <a:bodyPr/>
        <a:lstStyle/>
        <a:p>
          <a:endParaRPr lang="en-US"/>
        </a:p>
      </dgm:t>
    </dgm:pt>
    <dgm:pt modelId="{C3DF854F-9C0E-44CF-9599-A158D6DA5E87}" type="pres">
      <dgm:prSet presAssocID="{38DB9BCE-E20B-4FF6-A524-F042DEF16391}" presName="Name0" presStyleCnt="0">
        <dgm:presLayoutVars>
          <dgm:dir/>
          <dgm:animLvl val="lvl"/>
          <dgm:resizeHandles val="exact"/>
        </dgm:presLayoutVars>
      </dgm:prSet>
      <dgm:spPr/>
      <dgm:t>
        <a:bodyPr/>
        <a:lstStyle/>
        <a:p>
          <a:endParaRPr lang="en-US"/>
        </a:p>
      </dgm:t>
    </dgm:pt>
    <dgm:pt modelId="{6CEF5554-8F2F-429B-8ABC-C0ECEA05A34C}" type="pres">
      <dgm:prSet presAssocID="{E29F46CA-6ABB-4E3C-8A31-F66406AFC88C}" presName="composite" presStyleCnt="0"/>
      <dgm:spPr/>
      <dgm:t>
        <a:bodyPr/>
        <a:lstStyle/>
        <a:p>
          <a:endParaRPr lang="en-US"/>
        </a:p>
      </dgm:t>
    </dgm:pt>
    <dgm:pt modelId="{0DCE78BC-BC7A-4732-96BE-9D977F053A1F}" type="pres">
      <dgm:prSet presAssocID="{E29F46CA-6ABB-4E3C-8A31-F66406AFC88C}" presName="parTx" presStyleLbl="alignNode1" presStyleIdx="0" presStyleCnt="3">
        <dgm:presLayoutVars>
          <dgm:chMax val="0"/>
          <dgm:chPref val="0"/>
          <dgm:bulletEnabled val="1"/>
        </dgm:presLayoutVars>
      </dgm:prSet>
      <dgm:spPr/>
      <dgm:t>
        <a:bodyPr/>
        <a:lstStyle/>
        <a:p>
          <a:endParaRPr lang="en-US"/>
        </a:p>
      </dgm:t>
    </dgm:pt>
    <dgm:pt modelId="{9A52710F-EF9A-4B43-A502-87247DE891B4}" type="pres">
      <dgm:prSet presAssocID="{E29F46CA-6ABB-4E3C-8A31-F66406AFC88C}" presName="desTx" presStyleLbl="alignAccFollowNode1" presStyleIdx="0" presStyleCnt="3">
        <dgm:presLayoutVars>
          <dgm:bulletEnabled val="1"/>
        </dgm:presLayoutVars>
      </dgm:prSet>
      <dgm:spPr/>
      <dgm:t>
        <a:bodyPr/>
        <a:lstStyle/>
        <a:p>
          <a:endParaRPr lang="en-US"/>
        </a:p>
      </dgm:t>
    </dgm:pt>
    <dgm:pt modelId="{6E852D27-0B98-4FDD-8FE1-708308FE3B8B}" type="pres">
      <dgm:prSet presAssocID="{374476C5-6546-4A5E-A910-8B645660DD40}" presName="space" presStyleCnt="0"/>
      <dgm:spPr/>
      <dgm:t>
        <a:bodyPr/>
        <a:lstStyle/>
        <a:p>
          <a:endParaRPr lang="en-US"/>
        </a:p>
      </dgm:t>
    </dgm:pt>
    <dgm:pt modelId="{2E4F07E4-74F3-4BD7-A9DE-4AE87B9B359A}" type="pres">
      <dgm:prSet presAssocID="{CACF6C06-2E2A-48FE-B7D4-7CA688F9D0D0}" presName="composite" presStyleCnt="0"/>
      <dgm:spPr/>
      <dgm:t>
        <a:bodyPr/>
        <a:lstStyle/>
        <a:p>
          <a:endParaRPr lang="en-US"/>
        </a:p>
      </dgm:t>
    </dgm:pt>
    <dgm:pt modelId="{D4806EFD-CC46-4DBE-808B-7B75E94DB419}" type="pres">
      <dgm:prSet presAssocID="{CACF6C06-2E2A-48FE-B7D4-7CA688F9D0D0}" presName="parTx" presStyleLbl="alignNode1" presStyleIdx="1" presStyleCnt="3">
        <dgm:presLayoutVars>
          <dgm:chMax val="0"/>
          <dgm:chPref val="0"/>
          <dgm:bulletEnabled val="1"/>
        </dgm:presLayoutVars>
      </dgm:prSet>
      <dgm:spPr/>
      <dgm:t>
        <a:bodyPr/>
        <a:lstStyle/>
        <a:p>
          <a:endParaRPr lang="en-US"/>
        </a:p>
      </dgm:t>
    </dgm:pt>
    <dgm:pt modelId="{81CDE180-8FFF-4AD6-B186-BC1E8D784F7B}" type="pres">
      <dgm:prSet presAssocID="{CACF6C06-2E2A-48FE-B7D4-7CA688F9D0D0}" presName="desTx" presStyleLbl="alignAccFollowNode1" presStyleIdx="1" presStyleCnt="3">
        <dgm:presLayoutVars>
          <dgm:bulletEnabled val="1"/>
        </dgm:presLayoutVars>
      </dgm:prSet>
      <dgm:spPr/>
      <dgm:t>
        <a:bodyPr/>
        <a:lstStyle/>
        <a:p>
          <a:endParaRPr lang="en-US"/>
        </a:p>
      </dgm:t>
    </dgm:pt>
    <dgm:pt modelId="{65608F85-AC7C-4644-AB61-D610DC74EFA3}" type="pres">
      <dgm:prSet presAssocID="{CFC8EEDA-EBFF-48B5-9CAF-36C1146ABFCE}" presName="space" presStyleCnt="0"/>
      <dgm:spPr/>
      <dgm:t>
        <a:bodyPr/>
        <a:lstStyle/>
        <a:p>
          <a:endParaRPr lang="en-US"/>
        </a:p>
      </dgm:t>
    </dgm:pt>
    <dgm:pt modelId="{93C87799-4B5C-4582-A0F2-BCAEA7ADA210}" type="pres">
      <dgm:prSet presAssocID="{37BEDD47-4A06-47CB-B700-C7D5DF414F22}" presName="composite" presStyleCnt="0"/>
      <dgm:spPr/>
      <dgm:t>
        <a:bodyPr/>
        <a:lstStyle/>
        <a:p>
          <a:endParaRPr lang="en-US"/>
        </a:p>
      </dgm:t>
    </dgm:pt>
    <dgm:pt modelId="{09D52176-8006-4382-BC79-718E1061F777}" type="pres">
      <dgm:prSet presAssocID="{37BEDD47-4A06-47CB-B700-C7D5DF414F22}" presName="parTx" presStyleLbl="alignNode1" presStyleIdx="2" presStyleCnt="3">
        <dgm:presLayoutVars>
          <dgm:chMax val="0"/>
          <dgm:chPref val="0"/>
          <dgm:bulletEnabled val="1"/>
        </dgm:presLayoutVars>
      </dgm:prSet>
      <dgm:spPr/>
      <dgm:t>
        <a:bodyPr/>
        <a:lstStyle/>
        <a:p>
          <a:endParaRPr lang="en-US"/>
        </a:p>
      </dgm:t>
    </dgm:pt>
    <dgm:pt modelId="{14F57F5D-1ABA-432B-BF2E-A26E1A606938}" type="pres">
      <dgm:prSet presAssocID="{37BEDD47-4A06-47CB-B700-C7D5DF414F22}" presName="desTx" presStyleLbl="alignAccFollowNode1" presStyleIdx="2" presStyleCnt="3">
        <dgm:presLayoutVars>
          <dgm:bulletEnabled val="1"/>
        </dgm:presLayoutVars>
      </dgm:prSet>
      <dgm:spPr/>
      <dgm:t>
        <a:bodyPr/>
        <a:lstStyle/>
        <a:p>
          <a:endParaRPr lang="en-US"/>
        </a:p>
      </dgm:t>
    </dgm:pt>
  </dgm:ptLst>
  <dgm:cxnLst>
    <dgm:cxn modelId="{2A5A408D-C5A5-4587-89DD-2BDF440D78C4}" type="presOf" srcId="{38DB9BCE-E20B-4FF6-A524-F042DEF16391}" destId="{C3DF854F-9C0E-44CF-9599-A158D6DA5E87}" srcOrd="0" destOrd="0" presId="urn:microsoft.com/office/officeart/2005/8/layout/hList1"/>
    <dgm:cxn modelId="{81C9949A-7CA4-4B91-BDBD-C0BB39597443}" srcId="{E29F46CA-6ABB-4E3C-8A31-F66406AFC88C}" destId="{CF82E45C-302A-450E-BDBF-E38726663F6F}" srcOrd="0" destOrd="0" parTransId="{1B60DBC6-9F6A-4D94-B829-0971F9A3D56F}" sibTransId="{00CFE0A0-A3C6-4D93-A61A-4F90431B6C9E}"/>
    <dgm:cxn modelId="{DC3BBB4E-FB59-4CE6-9B0C-14CD2AC11586}" type="presOf" srcId="{37BEDD47-4A06-47CB-B700-C7D5DF414F22}" destId="{09D52176-8006-4382-BC79-718E1061F777}" srcOrd="0" destOrd="0" presId="urn:microsoft.com/office/officeart/2005/8/layout/hList1"/>
    <dgm:cxn modelId="{3FA10340-14A8-4F3C-9581-D3C858C0B561}" type="presOf" srcId="{E29F46CA-6ABB-4E3C-8A31-F66406AFC88C}" destId="{0DCE78BC-BC7A-4732-96BE-9D977F053A1F}" srcOrd="0" destOrd="0" presId="urn:microsoft.com/office/officeart/2005/8/layout/hList1"/>
    <dgm:cxn modelId="{B4C110BE-5E40-4AE9-AE7A-3A7A54A5ACC9}" srcId="{38DB9BCE-E20B-4FF6-A524-F042DEF16391}" destId="{E29F46CA-6ABB-4E3C-8A31-F66406AFC88C}" srcOrd="0" destOrd="0" parTransId="{6F475F51-6AAC-45AA-BBBE-1BEC6B0D15CE}" sibTransId="{374476C5-6546-4A5E-A910-8B645660DD40}"/>
    <dgm:cxn modelId="{C2F7AAC6-CE79-46F1-976E-910E2E67A40F}" type="presOf" srcId="{CACF6C06-2E2A-48FE-B7D4-7CA688F9D0D0}" destId="{D4806EFD-CC46-4DBE-808B-7B75E94DB419}" srcOrd="0" destOrd="0" presId="urn:microsoft.com/office/officeart/2005/8/layout/hList1"/>
    <dgm:cxn modelId="{256EB952-77D6-40B6-A5D5-EA41A20BBC85}" type="presOf" srcId="{BF26BDA5-CF9F-4977-9868-21F26875D2AB}" destId="{14F57F5D-1ABA-432B-BF2E-A26E1A606938}" srcOrd="0" destOrd="0" presId="urn:microsoft.com/office/officeart/2005/8/layout/hList1"/>
    <dgm:cxn modelId="{5618EEB4-F612-41DF-8B37-0CD6CF51AA93}" srcId="{37BEDD47-4A06-47CB-B700-C7D5DF414F22}" destId="{BF26BDA5-CF9F-4977-9868-21F26875D2AB}" srcOrd="0" destOrd="0" parTransId="{4DD0288F-0D1B-4880-8E12-85AB108F6A2B}" sibTransId="{BAF7EA75-4B21-46A7-9CC6-0C6231128CD9}"/>
    <dgm:cxn modelId="{B7B58983-8B8A-4D79-9A6E-4DF4D0E9A983}" srcId="{38DB9BCE-E20B-4FF6-A524-F042DEF16391}" destId="{CACF6C06-2E2A-48FE-B7D4-7CA688F9D0D0}" srcOrd="1" destOrd="0" parTransId="{6300761B-65A8-4822-AA8E-70C2901565DD}" sibTransId="{CFC8EEDA-EBFF-48B5-9CAF-36C1146ABFCE}"/>
    <dgm:cxn modelId="{98C2D267-723F-4A20-A096-BEFF8887F826}" type="presOf" srcId="{CF82E45C-302A-450E-BDBF-E38726663F6F}" destId="{9A52710F-EF9A-4B43-A502-87247DE891B4}" srcOrd="0" destOrd="0" presId="urn:microsoft.com/office/officeart/2005/8/layout/hList1"/>
    <dgm:cxn modelId="{D13688E9-8A9A-49A6-95CD-C550BE058913}" srcId="{CACF6C06-2E2A-48FE-B7D4-7CA688F9D0D0}" destId="{C482A62A-1251-4585-9E94-E120F500E0C6}" srcOrd="0" destOrd="0" parTransId="{53F264DD-90F4-4F01-86BC-1F08D668A42A}" sibTransId="{CEE70189-93C0-41AC-820C-D4F25EDE014B}"/>
    <dgm:cxn modelId="{053BD53D-F4FB-4EE1-B995-0AF6E124C14F}" srcId="{38DB9BCE-E20B-4FF6-A524-F042DEF16391}" destId="{37BEDD47-4A06-47CB-B700-C7D5DF414F22}" srcOrd="2" destOrd="0" parTransId="{A3828F36-089C-4809-9AF0-462420581B8C}" sibTransId="{3E83E50C-01B1-4469-BC59-411FE02919EA}"/>
    <dgm:cxn modelId="{6C1EDE8D-AB8C-4390-894C-69E2CE17B4F3}" type="presOf" srcId="{C482A62A-1251-4585-9E94-E120F500E0C6}" destId="{81CDE180-8FFF-4AD6-B186-BC1E8D784F7B}" srcOrd="0" destOrd="0" presId="urn:microsoft.com/office/officeart/2005/8/layout/hList1"/>
    <dgm:cxn modelId="{5249BA11-CE3E-4CBA-A7C1-676B224DC68F}" type="presParOf" srcId="{C3DF854F-9C0E-44CF-9599-A158D6DA5E87}" destId="{6CEF5554-8F2F-429B-8ABC-C0ECEA05A34C}" srcOrd="0" destOrd="0" presId="urn:microsoft.com/office/officeart/2005/8/layout/hList1"/>
    <dgm:cxn modelId="{D5064B1A-D518-4D74-BC1A-C87F4EE4E9E9}" type="presParOf" srcId="{6CEF5554-8F2F-429B-8ABC-C0ECEA05A34C}" destId="{0DCE78BC-BC7A-4732-96BE-9D977F053A1F}" srcOrd="0" destOrd="0" presId="urn:microsoft.com/office/officeart/2005/8/layout/hList1"/>
    <dgm:cxn modelId="{FA8A703F-E0CE-46FA-82DE-9532464C7AE3}" type="presParOf" srcId="{6CEF5554-8F2F-429B-8ABC-C0ECEA05A34C}" destId="{9A52710F-EF9A-4B43-A502-87247DE891B4}" srcOrd="1" destOrd="0" presId="urn:microsoft.com/office/officeart/2005/8/layout/hList1"/>
    <dgm:cxn modelId="{A61B06CB-DEC7-4C00-9169-C2E04E1783DA}" type="presParOf" srcId="{C3DF854F-9C0E-44CF-9599-A158D6DA5E87}" destId="{6E852D27-0B98-4FDD-8FE1-708308FE3B8B}" srcOrd="1" destOrd="0" presId="urn:microsoft.com/office/officeart/2005/8/layout/hList1"/>
    <dgm:cxn modelId="{DB844E0B-FF8B-4F07-8470-05D9494D9393}" type="presParOf" srcId="{C3DF854F-9C0E-44CF-9599-A158D6DA5E87}" destId="{2E4F07E4-74F3-4BD7-A9DE-4AE87B9B359A}" srcOrd="2" destOrd="0" presId="urn:microsoft.com/office/officeart/2005/8/layout/hList1"/>
    <dgm:cxn modelId="{DB748D6E-66FC-4DCC-A134-129F99C99B3E}" type="presParOf" srcId="{2E4F07E4-74F3-4BD7-A9DE-4AE87B9B359A}" destId="{D4806EFD-CC46-4DBE-808B-7B75E94DB419}" srcOrd="0" destOrd="0" presId="urn:microsoft.com/office/officeart/2005/8/layout/hList1"/>
    <dgm:cxn modelId="{C20FA71C-F8B3-4BC5-B6B3-D12EAB134068}" type="presParOf" srcId="{2E4F07E4-74F3-4BD7-A9DE-4AE87B9B359A}" destId="{81CDE180-8FFF-4AD6-B186-BC1E8D784F7B}" srcOrd="1" destOrd="0" presId="urn:microsoft.com/office/officeart/2005/8/layout/hList1"/>
    <dgm:cxn modelId="{B51D4C68-E41D-4FEF-9EB9-2C2AEA78C206}" type="presParOf" srcId="{C3DF854F-9C0E-44CF-9599-A158D6DA5E87}" destId="{65608F85-AC7C-4644-AB61-D610DC74EFA3}" srcOrd="3" destOrd="0" presId="urn:microsoft.com/office/officeart/2005/8/layout/hList1"/>
    <dgm:cxn modelId="{5ED98648-090A-4EA6-80DA-6CE276CF482D}" type="presParOf" srcId="{C3DF854F-9C0E-44CF-9599-A158D6DA5E87}" destId="{93C87799-4B5C-4582-A0F2-BCAEA7ADA210}" srcOrd="4" destOrd="0" presId="urn:microsoft.com/office/officeart/2005/8/layout/hList1"/>
    <dgm:cxn modelId="{48338AF6-3380-4DE4-8D7B-C39AF8CFDAC1}" type="presParOf" srcId="{93C87799-4B5C-4582-A0F2-BCAEA7ADA210}" destId="{09D52176-8006-4382-BC79-718E1061F777}" srcOrd="0" destOrd="0" presId="urn:microsoft.com/office/officeart/2005/8/layout/hList1"/>
    <dgm:cxn modelId="{4A49C1A0-0996-4876-A6A9-3AF5BFB28EBF}" type="presParOf" srcId="{93C87799-4B5C-4582-A0F2-BCAEA7ADA210}" destId="{14F57F5D-1ABA-432B-BF2E-A26E1A60693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2802D28-E673-4A1B-8A8C-214BFE1FF15D}">
      <dsp:nvSpPr>
        <dsp:cNvPr id="0" name=""/>
        <dsp:cNvSpPr/>
      </dsp:nvSpPr>
      <dsp:spPr>
        <a:xfrm>
          <a:off x="0" y="4303881"/>
          <a:ext cx="10259372" cy="47097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a:t>
          </a:r>
          <a:r>
            <a:rPr lang="en-US" sz="1400" b="0" kern="1200" dirty="0" err="1" smtClean="0"/>
            <a:t>Metron</a:t>
          </a:r>
          <a:r>
            <a:rPr lang="en-US" sz="1400" b="0" kern="1200" dirty="0" smtClean="0"/>
            <a:t> Agent, part of the Cell, forwards application logs, errors, and metrics to the Cloud Foundry </a:t>
          </a:r>
          <a:r>
            <a:rPr lang="en-US" sz="1400" b="0" kern="1200" dirty="0" err="1" smtClean="0"/>
            <a:t>Loggregator</a:t>
          </a:r>
          <a:r>
            <a:rPr lang="en-US" sz="1400" b="0" kern="1200" smtClean="0"/>
            <a:t>.</a:t>
          </a:r>
          <a:endParaRPr lang="en-US" sz="1400" kern="1200" dirty="0"/>
        </a:p>
      </dsp:txBody>
      <dsp:txXfrm>
        <a:off x="0" y="4303881"/>
        <a:ext cx="10259372" cy="470971"/>
      </dsp:txXfrm>
    </dsp:sp>
    <dsp:sp modelId="{D5EE7D09-9ABF-4ACC-AE57-B016503578C0}">
      <dsp:nvSpPr>
        <dsp:cNvPr id="0" name=""/>
        <dsp:cNvSpPr/>
      </dsp:nvSpPr>
      <dsp:spPr>
        <a:xfrm rot="10800000">
          <a:off x="0" y="3586592"/>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BBS tracks desired LRPs, running LRP instances, and in-flight Tasks. It also periodically analyzes this information and corrects discrepancies to ensure consistency between </a:t>
          </a:r>
          <a:r>
            <a:rPr lang="en-US" sz="1400" b="0" kern="1200" dirty="0" err="1" smtClean="0"/>
            <a:t>ActualLRP</a:t>
          </a:r>
          <a:r>
            <a:rPr lang="en-US" sz="1400" b="0" kern="1200" dirty="0" smtClean="0"/>
            <a:t> and </a:t>
          </a:r>
          <a:r>
            <a:rPr lang="en-US" sz="1400" b="0" kern="1200" dirty="0" err="1" smtClean="0"/>
            <a:t>DesiredLRP</a:t>
          </a:r>
          <a:r>
            <a:rPr lang="en-US" sz="1400" b="0" kern="1200" dirty="0" smtClean="0"/>
            <a:t> counts.</a:t>
          </a:r>
          <a:endParaRPr lang="en-US" sz="1400" kern="1200" dirty="0"/>
        </a:p>
      </dsp:txBody>
      <dsp:txXfrm rot="10800000">
        <a:off x="0" y="3586592"/>
        <a:ext cx="10259372" cy="724354"/>
      </dsp:txXfrm>
    </dsp:sp>
    <dsp:sp modelId="{0F8C1FE0-B768-4062-9ECE-6491941E9A68}">
      <dsp:nvSpPr>
        <dsp:cNvPr id="0" name=""/>
        <dsp:cNvSpPr/>
      </dsp:nvSpPr>
      <dsp:spPr>
        <a:xfrm rot="10800000">
          <a:off x="0" y="2869302"/>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Once the Auctioneer assigns a Task or LRP to a Cell, an in-process Executor creates a Garden container in the Cell. The Task or LRP runs in the container.</a:t>
          </a:r>
          <a:endParaRPr lang="en-US" sz="1400" kern="1200" dirty="0"/>
        </a:p>
      </dsp:txBody>
      <dsp:txXfrm rot="10800000">
        <a:off x="0" y="2869302"/>
        <a:ext cx="10259372" cy="724354"/>
      </dsp:txXfrm>
    </dsp:sp>
    <dsp:sp modelId="{C7D8434A-F3E3-477E-8168-0AE217001931}">
      <dsp:nvSpPr>
        <dsp:cNvPr id="0" name=""/>
        <dsp:cNvSpPr/>
      </dsp:nvSpPr>
      <dsp:spPr>
        <a:xfrm rot="10800000">
          <a:off x="0" y="2152013"/>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Auctioneer distributes these Tasks and LRPs to Cells through an Auction. The Diego Brain communicates with Diego Cells using SSL/TLS protocol.</a:t>
          </a:r>
          <a:endParaRPr lang="en-US" sz="1400" kern="1200" dirty="0"/>
        </a:p>
      </dsp:txBody>
      <dsp:txXfrm rot="10800000">
        <a:off x="0" y="2152013"/>
        <a:ext cx="10259372" cy="724354"/>
      </dsp:txXfrm>
    </dsp:sp>
    <dsp:sp modelId="{262E3DC5-F323-4678-BFF0-84E3AE4D1993}">
      <dsp:nvSpPr>
        <dsp:cNvPr id="0" name=""/>
        <dsp:cNvSpPr/>
      </dsp:nvSpPr>
      <dsp:spPr>
        <a:xfrm rot="10800000">
          <a:off x="0" y="1434723"/>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BBS submits the Tasks and LRPs to the Auctioneer part of the Diego Brain.</a:t>
          </a:r>
          <a:endParaRPr lang="en-US" sz="1400" kern="1200" dirty="0"/>
        </a:p>
      </dsp:txBody>
      <dsp:txXfrm rot="10800000">
        <a:off x="0" y="1434723"/>
        <a:ext cx="10259372" cy="724354"/>
      </dsp:txXfrm>
    </dsp:sp>
    <dsp:sp modelId="{F7482A8A-FB5B-4FEA-BAF4-296C8A3441FA}">
      <dsp:nvSpPr>
        <dsp:cNvPr id="0" name=""/>
        <dsp:cNvSpPr/>
      </dsp:nvSpPr>
      <dsp:spPr>
        <a:xfrm rot="10800000">
          <a:off x="0" y="717434"/>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CC-Bridge translates staging and running requests into Tasks and Long Running Processes(LRPs), then submits these to the Bulletin Board System (BBS) through an API over HTTP.</a:t>
          </a:r>
          <a:endParaRPr lang="en-US" sz="1400" kern="1200" dirty="0"/>
        </a:p>
      </dsp:txBody>
      <dsp:txXfrm rot="10800000">
        <a:off x="0" y="717434"/>
        <a:ext cx="10259372" cy="724354"/>
      </dsp:txXfrm>
    </dsp:sp>
    <dsp:sp modelId="{0DF0451F-312E-462E-8412-ABCA3DE37F61}">
      <dsp:nvSpPr>
        <dsp:cNvPr id="0" name=""/>
        <dsp:cNvSpPr/>
      </dsp:nvSpPr>
      <dsp:spPr>
        <a:xfrm rot="10800000">
          <a:off x="0" y="144"/>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Cloud Controller passes requests to stage and run applications to the Cloud Controller Bridge (CC-Bridge).</a:t>
          </a:r>
          <a:endParaRPr lang="en-US" sz="1400" kern="1200" dirty="0"/>
        </a:p>
      </dsp:txBody>
      <dsp:txXfrm rot="10800000">
        <a:off x="0" y="144"/>
        <a:ext cx="10259372" cy="7243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CE78BC-BC7A-4732-96BE-9D977F053A1F}">
      <dsp:nvSpPr>
        <dsp:cNvPr id="0" name=""/>
        <dsp:cNvSpPr/>
      </dsp:nvSpPr>
      <dsp:spPr>
        <a:xfrm>
          <a:off x="2678"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rtl="0">
            <a:lnSpc>
              <a:spcPct val="90000"/>
            </a:lnSpc>
            <a:spcBef>
              <a:spcPct val="0"/>
            </a:spcBef>
            <a:spcAft>
              <a:spcPct val="35000"/>
            </a:spcAft>
          </a:pPr>
          <a:r>
            <a:rPr lang="en-US" sz="4100" kern="1200" dirty="0" smtClean="0"/>
            <a:t>CF Logs </a:t>
          </a:r>
          <a:endParaRPr lang="en-US" sz="4100" kern="1200" dirty="0"/>
        </a:p>
      </dsp:txBody>
      <dsp:txXfrm>
        <a:off x="2678" y="470010"/>
        <a:ext cx="2611123" cy="1044449"/>
      </dsp:txXfrm>
    </dsp:sp>
    <dsp:sp modelId="{9A52710F-EF9A-4B43-A502-87247DE891B4}">
      <dsp:nvSpPr>
        <dsp:cNvPr id="0" name=""/>
        <dsp:cNvSpPr/>
      </dsp:nvSpPr>
      <dsp:spPr>
        <a:xfrm>
          <a:off x="2678"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err="1" smtClean="0"/>
            <a:t>cf</a:t>
          </a:r>
          <a:r>
            <a:rPr lang="en-US" sz="2000" b="0" i="0" kern="1200" dirty="0" smtClean="0"/>
            <a:t> logs APP_NAME           --recent</a:t>
          </a:r>
          <a:endParaRPr lang="en-US" sz="2000" kern="1200" dirty="0"/>
        </a:p>
      </dsp:txBody>
      <dsp:txXfrm>
        <a:off x="2678" y="1514459"/>
        <a:ext cx="2611123" cy="1800720"/>
      </dsp:txXfrm>
    </dsp:sp>
    <dsp:sp modelId="{D4806EFD-CC46-4DBE-808B-7B75E94DB419}">
      <dsp:nvSpPr>
        <dsp:cNvPr id="0" name=""/>
        <dsp:cNvSpPr/>
      </dsp:nvSpPr>
      <dsp:spPr>
        <a:xfrm>
          <a:off x="2979358"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rtl="0">
            <a:lnSpc>
              <a:spcPct val="90000"/>
            </a:lnSpc>
            <a:spcBef>
              <a:spcPct val="0"/>
            </a:spcBef>
            <a:spcAft>
              <a:spcPct val="35000"/>
            </a:spcAft>
          </a:pPr>
          <a:r>
            <a:rPr lang="en-US" sz="4100" kern="1200" dirty="0" smtClean="0"/>
            <a:t>CF start</a:t>
          </a:r>
          <a:endParaRPr lang="en-US" sz="4100" kern="1200" dirty="0"/>
        </a:p>
      </dsp:txBody>
      <dsp:txXfrm>
        <a:off x="2979358" y="470010"/>
        <a:ext cx="2611123" cy="1044449"/>
      </dsp:txXfrm>
    </dsp:sp>
    <dsp:sp modelId="{81CDE180-8FFF-4AD6-B186-BC1E8D784F7B}">
      <dsp:nvSpPr>
        <dsp:cNvPr id="0" name=""/>
        <dsp:cNvSpPr/>
      </dsp:nvSpPr>
      <dsp:spPr>
        <a:xfrm>
          <a:off x="2979358"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smtClean="0"/>
            <a:t>cf</a:t>
          </a:r>
          <a:r>
            <a:rPr lang="en-US" sz="2000" kern="1200" dirty="0" smtClean="0"/>
            <a:t> start APP_NAME</a:t>
          </a:r>
          <a:endParaRPr lang="en-US" sz="2000" kern="1200" dirty="0"/>
        </a:p>
      </dsp:txBody>
      <dsp:txXfrm>
        <a:off x="2979358" y="1514459"/>
        <a:ext cx="2611123" cy="1800720"/>
      </dsp:txXfrm>
    </dsp:sp>
    <dsp:sp modelId="{09D52176-8006-4382-BC79-718E1061F777}">
      <dsp:nvSpPr>
        <dsp:cNvPr id="0" name=""/>
        <dsp:cNvSpPr/>
      </dsp:nvSpPr>
      <dsp:spPr>
        <a:xfrm>
          <a:off x="5956039"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rtl="0">
            <a:lnSpc>
              <a:spcPct val="90000"/>
            </a:lnSpc>
            <a:spcBef>
              <a:spcPct val="0"/>
            </a:spcBef>
            <a:spcAft>
              <a:spcPct val="35000"/>
            </a:spcAft>
          </a:pPr>
          <a:r>
            <a:rPr lang="en-US" sz="4100" kern="1200" dirty="0" smtClean="0"/>
            <a:t>CF stop</a:t>
          </a:r>
          <a:endParaRPr lang="en-US" sz="4100" kern="1200" dirty="0"/>
        </a:p>
      </dsp:txBody>
      <dsp:txXfrm>
        <a:off x="5956039" y="470010"/>
        <a:ext cx="2611123" cy="1044449"/>
      </dsp:txXfrm>
    </dsp:sp>
    <dsp:sp modelId="{14F57F5D-1ABA-432B-BF2E-A26E1A606938}">
      <dsp:nvSpPr>
        <dsp:cNvPr id="0" name=""/>
        <dsp:cNvSpPr/>
      </dsp:nvSpPr>
      <dsp:spPr>
        <a:xfrm>
          <a:off x="5956039"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smtClean="0"/>
            <a:t>cf</a:t>
          </a:r>
          <a:r>
            <a:rPr lang="en-US" sz="2000" kern="1200" dirty="0" smtClean="0"/>
            <a:t> stop APP_NAME</a:t>
          </a:r>
          <a:endParaRPr lang="en-US" sz="2000" kern="1200" dirty="0"/>
        </a:p>
      </dsp:txBody>
      <dsp:txXfrm>
        <a:off x="5956039" y="1514459"/>
        <a:ext cx="2611123" cy="18007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2/22/2017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Our example auction sequence has seven jobs: five LRP instances and two Tasks. The above shown diagram shows how the Auctioneer might distribute this work across four Cells running in two Availability Zones: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7406332-BAB5-405B-A72F-FC53AA88E64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 must restart or in some cases re-push your application for changes to be applied to the </a:t>
            </a:r>
            <a:r>
              <a:rPr lang="en-US" sz="1200" b="0" i="0" u="none" strike="noStrike" kern="1200" dirty="0" smtClean="0">
                <a:solidFill>
                  <a:schemeClr val="tx1"/>
                </a:solidFill>
                <a:latin typeface="+mn-lt"/>
                <a:ea typeface="+mn-ea"/>
                <a:cs typeface="+mn-cs"/>
              </a:rPr>
              <a:t>VCAP_SERVICES</a:t>
            </a:r>
            <a:r>
              <a:rPr lang="en-US" sz="1200" b="0" i="0" kern="1200" dirty="0" smtClean="0">
                <a:solidFill>
                  <a:schemeClr val="tx1"/>
                </a:solidFill>
                <a:latin typeface="+mn-lt"/>
                <a:ea typeface="+mn-ea"/>
                <a:cs typeface="+mn-cs"/>
              </a:rPr>
              <a:t> environment variable and for the application to recognize these changes.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extLst>
      <p:ext uri="{BB962C8B-B14F-4D97-AF65-F5344CB8AC3E}">
        <p14:creationId xmlns=""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oleObject" Target="../embeddings/oleObject1.bin"/><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6.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5.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5" imgW="360" imgH="360" progId="">
              <p:embed/>
            </p:oleObj>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2/22/2017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Pivotal Cloud Foundry</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Jan 2017</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61237"/>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rmAutofit/>
          </a:bodyPr>
          <a:lstStyle/>
          <a:p>
            <a:r>
              <a:rPr lang="en-US" b="1" dirty="0" smtClean="0">
                <a:solidFill>
                  <a:schemeClr val="tx1"/>
                </a:solidFill>
                <a:latin typeface="+mj-lt"/>
              </a:rPr>
              <a:t>List Marketplace Services</a:t>
            </a: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r>
              <a:rPr lang="en-US" b="1" dirty="0" smtClean="0">
                <a:solidFill>
                  <a:schemeClr val="tx1"/>
                </a:solidFill>
                <a:latin typeface="+mj-lt"/>
              </a:rPr>
              <a:t>Creating Service Instances</a:t>
            </a:r>
          </a:p>
          <a:p>
            <a:pPr lvl="1"/>
            <a:r>
              <a:rPr lang="en-US" dirty="0" smtClean="0">
                <a:solidFill>
                  <a:schemeClr val="tx1"/>
                </a:solidFill>
                <a:latin typeface="+mj-lt"/>
              </a:rPr>
              <a:t>create a service instance with the command;</a:t>
            </a:r>
          </a:p>
          <a:p>
            <a:pPr lvl="1"/>
            <a:r>
              <a:rPr lang="en-US" sz="1800" i="1" dirty="0" smtClean="0">
                <a:solidFill>
                  <a:schemeClr val="tx1"/>
                </a:solidFill>
                <a:latin typeface="+mj-lt"/>
              </a:rPr>
              <a:t>	</a:t>
            </a:r>
            <a:r>
              <a:rPr lang="en-US" sz="1800" i="1" dirty="0" err="1" smtClean="0">
                <a:solidFill>
                  <a:schemeClr val="tx1"/>
                </a:solidFill>
                <a:latin typeface="+mj-lt"/>
              </a:rPr>
              <a:t>cf</a:t>
            </a:r>
            <a:r>
              <a:rPr lang="en-US" sz="1800" i="1" dirty="0" smtClean="0">
                <a:solidFill>
                  <a:schemeClr val="tx1"/>
                </a:solidFill>
                <a:latin typeface="+mj-lt"/>
              </a:rPr>
              <a:t> create-service &lt;SERVICE&gt; &lt;PLAN&gt; &lt;SERVICE_INSTANCE&gt; </a:t>
            </a:r>
          </a:p>
          <a:p>
            <a:endParaRPr lang="en-US" sz="2700" dirty="0">
              <a:solidFill>
                <a:schemeClr val="tx1"/>
              </a:solidFill>
              <a:latin typeface="+mj-lt"/>
            </a:endParaRPr>
          </a:p>
        </p:txBody>
      </p:sp>
      <p:pic>
        <p:nvPicPr>
          <p:cNvPr id="4" name="Picture 3" descr="cf_market_cli.PNG"/>
          <p:cNvPicPr>
            <a:picLocks noChangeAspect="1"/>
          </p:cNvPicPr>
          <p:nvPr/>
        </p:nvPicPr>
        <p:blipFill>
          <a:blip r:embed="rId3" cstate="print"/>
          <a:stretch>
            <a:fillRect/>
          </a:stretch>
        </p:blipFill>
        <p:spPr>
          <a:xfrm>
            <a:off x="1562986" y="2057400"/>
            <a:ext cx="6831823" cy="1551356"/>
          </a:xfrm>
          <a:prstGeom prst="rect">
            <a:avLst/>
          </a:prstGeom>
        </p:spPr>
      </p:pic>
      <p:pic>
        <p:nvPicPr>
          <p:cNvPr id="6" name="Picture 5" descr="cf_createService.PNG"/>
          <p:cNvPicPr>
            <a:picLocks noChangeAspect="1"/>
          </p:cNvPicPr>
          <p:nvPr/>
        </p:nvPicPr>
        <p:blipFill>
          <a:blip r:embed="rId4" cstate="print"/>
          <a:stretch>
            <a:fillRect/>
          </a:stretch>
        </p:blipFill>
        <p:spPr>
          <a:xfrm>
            <a:off x="1280160" y="5257800"/>
            <a:ext cx="7223760" cy="1013548"/>
          </a:xfrm>
          <a:prstGeom prst="rect">
            <a:avLst/>
          </a:prstGeom>
        </p:spPr>
      </p:pic>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3"/>
            <a:ext cx="9875520" cy="882503"/>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Autofit/>
          </a:bodyPr>
          <a:lstStyle/>
          <a:p>
            <a:r>
              <a:rPr lang="en-US" b="1" dirty="0" smtClean="0">
                <a:latin typeface="+mj-lt"/>
              </a:rPr>
              <a:t>Bind a Service Instance</a:t>
            </a:r>
          </a:p>
          <a:p>
            <a:pPr lvl="1"/>
            <a:r>
              <a:rPr lang="en-US" dirty="0" smtClean="0">
                <a:latin typeface="+mj-lt"/>
              </a:rPr>
              <a:t>binding a service instance to an application after pushing an application</a:t>
            </a:r>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b="1" dirty="0" smtClean="0">
                <a:latin typeface="+mj-lt"/>
              </a:rPr>
              <a:t>Binding a service with Application Manifest</a:t>
            </a:r>
          </a:p>
          <a:p>
            <a:pPr lvl="1"/>
            <a:r>
              <a:rPr lang="en-US" dirty="0" smtClean="0">
                <a:latin typeface="+mj-lt"/>
              </a:rPr>
              <a:t>Alternatively, a service instance can be bind to an app after pushing an application, you can use the application manifest to bind the service instance during push</a:t>
            </a:r>
          </a:p>
          <a:p>
            <a:pPr lvl="1"/>
            <a:r>
              <a:rPr lang="en-US" b="1" dirty="0" smtClean="0">
                <a:latin typeface="+mj-lt"/>
              </a:rPr>
              <a:t>Manifest.yml</a:t>
            </a:r>
          </a:p>
          <a:p>
            <a:pPr lvl="2">
              <a:buNone/>
            </a:pPr>
            <a:r>
              <a:rPr lang="en-US" i="1" dirty="0" smtClean="0">
                <a:latin typeface="+mj-lt"/>
              </a:rPr>
              <a:t>services: </a:t>
            </a:r>
          </a:p>
          <a:p>
            <a:pPr lvl="2">
              <a:buNone/>
            </a:pPr>
            <a:r>
              <a:rPr lang="en-US" i="1" dirty="0" smtClean="0">
                <a:latin typeface="+mj-lt"/>
              </a:rPr>
              <a:t>	- test-mysql-01</a:t>
            </a:r>
            <a:endParaRPr lang="en-US" b="1" i="1" dirty="0" smtClean="0">
              <a:latin typeface="+mj-lt"/>
            </a:endParaRPr>
          </a:p>
          <a:p>
            <a:pPr lvl="1"/>
            <a:endParaRPr lang="en-US" b="1"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pPr>
              <a:buNone/>
            </a:pPr>
            <a:r>
              <a:rPr lang="en-US" dirty="0" smtClean="0">
                <a:latin typeface="+mj-lt"/>
              </a:rPr>
              <a:t> </a:t>
            </a:r>
            <a:endParaRPr lang="en-US" dirty="0">
              <a:latin typeface="+mj-lt"/>
            </a:endParaRPr>
          </a:p>
        </p:txBody>
      </p:sp>
      <p:pic>
        <p:nvPicPr>
          <p:cNvPr id="7" name="Picture 6" descr="service_bind.PNG"/>
          <p:cNvPicPr>
            <a:picLocks noChangeAspect="1"/>
          </p:cNvPicPr>
          <p:nvPr/>
        </p:nvPicPr>
        <p:blipFill>
          <a:blip r:embed="rId3" cstate="print"/>
          <a:stretch>
            <a:fillRect/>
          </a:stretch>
        </p:blipFill>
        <p:spPr>
          <a:xfrm>
            <a:off x="1554480" y="2286001"/>
            <a:ext cx="6309360" cy="1066919"/>
          </a:xfrm>
          <a:prstGeom prst="rect">
            <a:avLst/>
          </a:prstGeom>
        </p:spPr>
      </p:pic>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754911"/>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rmAutofit fontScale="70000" lnSpcReduction="20000"/>
          </a:bodyPr>
          <a:lstStyle/>
          <a:p>
            <a:r>
              <a:rPr lang="en-US" sz="2900" b="1" dirty="0" smtClean="0">
                <a:solidFill>
                  <a:srgbClr val="333333"/>
                </a:solidFill>
                <a:latin typeface="+mj-lt"/>
              </a:rPr>
              <a:t>Unbind a Service Instance</a:t>
            </a:r>
            <a:r>
              <a:rPr lang="en-US" b="1" dirty="0" smtClean="0">
                <a:solidFill>
                  <a:srgbClr val="333333"/>
                </a:solidFill>
                <a:latin typeface="+mj-lt"/>
              </a:rPr>
              <a:t>	</a:t>
            </a:r>
            <a:endParaRPr lang="en-US" b="1" dirty="0" smtClean="0">
              <a:latin typeface="+mj-lt"/>
            </a:endParaRPr>
          </a:p>
          <a:p>
            <a:pPr lvl="1"/>
            <a:r>
              <a:rPr lang="en-US" sz="1700" b="1" dirty="0" smtClean="0">
                <a:latin typeface="+mj-lt"/>
              </a:rPr>
              <a:t>Unbinding a service instance from an application removes the credentials created for your application from the VCAP_SERVICES  environment variable.</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sz="2900" b="1" dirty="0" smtClean="0">
                <a:latin typeface="+mj-lt"/>
              </a:rPr>
              <a:t>Update a Service Instance</a:t>
            </a:r>
          </a:p>
          <a:p>
            <a:pPr lvl="1"/>
            <a:r>
              <a:rPr lang="en-US" sz="1700" b="1" dirty="0" smtClean="0">
                <a:latin typeface="+mj-lt"/>
              </a:rPr>
              <a:t>If any service plan needs to be updated to your service instance, then </a:t>
            </a:r>
            <a:r>
              <a:rPr lang="en-US" sz="1700" b="1" dirty="0" err="1" smtClean="0">
                <a:latin typeface="+mj-lt"/>
              </a:rPr>
              <a:t>cf</a:t>
            </a:r>
            <a:r>
              <a:rPr lang="en-US" sz="1700" b="1" dirty="0" smtClean="0">
                <a:latin typeface="+mj-lt"/>
              </a:rPr>
              <a:t> update-service can be performed, </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pPr>
              <a:buNone/>
            </a:pPr>
            <a:endParaRPr lang="en-US" b="1" dirty="0" smtClean="0">
              <a:latin typeface="+mj-lt"/>
            </a:endParaRPr>
          </a:p>
          <a:p>
            <a:r>
              <a:rPr lang="en-US" sz="2900" b="1" dirty="0" smtClean="0">
                <a:latin typeface="+mj-lt"/>
              </a:rPr>
              <a:t>Delete a service Instance</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pPr>
              <a:buNone/>
            </a:pPr>
            <a:r>
              <a:rPr lang="en-US" sz="2700" dirty="0" smtClean="0">
                <a:latin typeface="+mj-lt"/>
              </a:rPr>
              <a:t> </a:t>
            </a:r>
            <a:endParaRPr lang="en-US" sz="2700" dirty="0">
              <a:latin typeface="+mj-lt"/>
            </a:endParaRPr>
          </a:p>
        </p:txBody>
      </p:sp>
      <p:pic>
        <p:nvPicPr>
          <p:cNvPr id="6" name="Picture 5" descr="cf_unbind.PNG"/>
          <p:cNvPicPr>
            <a:picLocks noChangeAspect="1"/>
          </p:cNvPicPr>
          <p:nvPr/>
        </p:nvPicPr>
        <p:blipFill>
          <a:blip r:embed="rId3" cstate="print"/>
          <a:stretch>
            <a:fillRect/>
          </a:stretch>
        </p:blipFill>
        <p:spPr>
          <a:xfrm>
            <a:off x="1463040" y="2286000"/>
            <a:ext cx="7251821" cy="784928"/>
          </a:xfrm>
          <a:prstGeom prst="rect">
            <a:avLst/>
          </a:prstGeom>
        </p:spPr>
      </p:pic>
      <p:pic>
        <p:nvPicPr>
          <p:cNvPr id="9" name="Picture 8" descr="cf_deleteServiceInstance.PNG"/>
          <p:cNvPicPr>
            <a:picLocks noChangeAspect="1"/>
          </p:cNvPicPr>
          <p:nvPr/>
        </p:nvPicPr>
        <p:blipFill>
          <a:blip r:embed="rId4" cstate="print"/>
          <a:stretch>
            <a:fillRect/>
          </a:stretch>
        </p:blipFill>
        <p:spPr>
          <a:xfrm>
            <a:off x="1467292" y="5163879"/>
            <a:ext cx="6585770" cy="1113537"/>
          </a:xfrm>
          <a:prstGeom prst="rect">
            <a:avLst/>
          </a:prstGeom>
        </p:spPr>
      </p:pic>
      <p:pic>
        <p:nvPicPr>
          <p:cNvPr id="10" name="Picture 9" descr="cf_update_service.PNG"/>
          <p:cNvPicPr>
            <a:picLocks noChangeAspect="1"/>
          </p:cNvPicPr>
          <p:nvPr/>
        </p:nvPicPr>
        <p:blipFill>
          <a:blip r:embed="rId5" cstate="print"/>
          <a:stretch>
            <a:fillRect/>
          </a:stretch>
        </p:blipFill>
        <p:spPr>
          <a:xfrm>
            <a:off x="1463041" y="3962400"/>
            <a:ext cx="6053852" cy="807790"/>
          </a:xfrm>
          <a:prstGeom prst="rect">
            <a:avLst/>
          </a:prstGeom>
        </p:spPr>
      </p:pic>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r>
            <a:br>
              <a:rPr lang="en-US" sz="2800" dirty="0" smtClean="0"/>
            </a:br>
            <a:r>
              <a:rPr lang="en-US" sz="2800" dirty="0" smtClean="0"/>
              <a:t>User-Provided Service Instances</a:t>
            </a:r>
            <a:br>
              <a:rPr lang="en-US" sz="2800" dirty="0" smtClean="0"/>
            </a:br>
            <a:endParaRPr lang="en-US" dirty="0"/>
          </a:p>
        </p:txBody>
      </p:sp>
      <p:sp>
        <p:nvSpPr>
          <p:cNvPr id="3" name="Rectangle 2"/>
          <p:cNvSpPr/>
          <p:nvPr/>
        </p:nvSpPr>
        <p:spPr>
          <a:xfrm>
            <a:off x="882503" y="1307804"/>
            <a:ext cx="8431618" cy="4801314"/>
          </a:xfrm>
          <a:prstGeom prst="rect">
            <a:avLst/>
          </a:prstGeom>
        </p:spPr>
        <p:txBody>
          <a:bodyPr wrap="square">
            <a:spAutoFit/>
          </a:bodyPr>
          <a:lstStyle/>
          <a:p>
            <a:pPr lvl="1">
              <a:buFont typeface="Wingdings" pitchFamily="2" charset="2"/>
              <a:buChar char="§"/>
            </a:pPr>
            <a:r>
              <a:rPr lang="en-US" sz="1800" dirty="0" smtClean="0"/>
              <a:t>Cloud Foundry enables users to leverage services that are not available in the marketplace using a feature called User-Provided Service Instances (UPSI).</a:t>
            </a:r>
          </a:p>
          <a:p>
            <a:pPr lvl="1">
              <a:buFont typeface="Wingdings" pitchFamily="2" charset="2"/>
              <a:buChar char="§"/>
            </a:pPr>
            <a:endParaRPr lang="en-US" sz="1800" dirty="0" smtClean="0"/>
          </a:p>
          <a:p>
            <a:pPr lvl="1">
              <a:buFont typeface="Wingdings" pitchFamily="2" charset="2"/>
              <a:buChar char="§"/>
            </a:pPr>
            <a:r>
              <a:rPr lang="en-US" sz="1800" dirty="0" smtClean="0"/>
              <a:t>User-Provided Service Instances</a:t>
            </a:r>
          </a:p>
          <a:p>
            <a:pPr lvl="2">
              <a:buFont typeface="Wingdings" pitchFamily="2" charset="2"/>
              <a:buChar char="§"/>
            </a:pPr>
            <a:r>
              <a:rPr lang="en-US" sz="1800" dirty="0" smtClean="0"/>
              <a:t>Use  (alias </a:t>
            </a:r>
            <a:r>
              <a:rPr lang="en-US" sz="1800" dirty="0" err="1" smtClean="0"/>
              <a:t>cf</a:t>
            </a:r>
            <a:r>
              <a:rPr lang="en-US" sz="1800" dirty="0" smtClean="0"/>
              <a:t> cups) creates a new service instance.</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cups </a:t>
            </a:r>
            <a:r>
              <a:rPr lang="en-US" sz="1800" i="1" dirty="0" err="1" smtClean="0"/>
              <a:t>sql</a:t>
            </a:r>
            <a:r>
              <a:rPr lang="en-US" sz="1800" i="1" dirty="0" smtClean="0"/>
              <a:t>-service-instance -p "host, port, </a:t>
            </a:r>
            <a:r>
              <a:rPr lang="en-US" sz="1800" i="1" dirty="0" err="1" smtClean="0"/>
              <a:t>dbname</a:t>
            </a:r>
            <a:r>
              <a:rPr lang="en-US" sz="1800" i="1" dirty="0" smtClean="0"/>
              <a:t>, username, password“</a:t>
            </a:r>
          </a:p>
          <a:p>
            <a:pPr lvl="3">
              <a:buFont typeface="Wingdings" pitchFamily="2" charset="2"/>
              <a:buChar char="§"/>
            </a:pPr>
            <a:endParaRPr lang="en-US" sz="1800" i="1" dirty="0" smtClean="0"/>
          </a:p>
          <a:p>
            <a:pPr lvl="2">
              <a:buFont typeface="Wingdings" pitchFamily="2" charset="2"/>
              <a:buChar char="§"/>
            </a:pPr>
            <a:r>
              <a:rPr lang="en-US" sz="1800" dirty="0" smtClean="0"/>
              <a:t>To create a service instance that sends data to a third-party. </a:t>
            </a:r>
          </a:p>
          <a:p>
            <a:pPr lvl="2">
              <a:buFont typeface="Wingdings" pitchFamily="2" charset="2"/>
              <a:buChar char="§"/>
            </a:pPr>
            <a:r>
              <a:rPr lang="en-US" sz="1800" dirty="0" smtClean="0"/>
              <a:t>	Use the </a:t>
            </a:r>
            <a:r>
              <a:rPr lang="en-US" sz="1800" i="1" dirty="0" smtClean="0"/>
              <a:t>-l</a:t>
            </a:r>
            <a:r>
              <a:rPr lang="en-US" sz="1800" dirty="0" smtClean="0"/>
              <a:t> option followed by the external destination URL.</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cups </a:t>
            </a:r>
            <a:r>
              <a:rPr lang="en-US" sz="1800" i="1" dirty="0" err="1" smtClean="0"/>
              <a:t>mylog</a:t>
            </a:r>
            <a:r>
              <a:rPr lang="en-US" sz="1800" i="1" dirty="0" smtClean="0"/>
              <a:t> -l syslog://logs4.example.com:25258</a:t>
            </a:r>
          </a:p>
          <a:p>
            <a:pPr lvl="3">
              <a:buFont typeface="Wingdings" pitchFamily="2" charset="2"/>
              <a:buChar char="§"/>
            </a:pPr>
            <a:endParaRPr lang="en-US" sz="1800" i="1" dirty="0" smtClean="0"/>
          </a:p>
          <a:p>
            <a:pPr lvl="2">
              <a:buFont typeface="Wingdings" pitchFamily="2" charset="2"/>
              <a:buChar char="§"/>
            </a:pPr>
            <a:r>
              <a:rPr lang="en-US" sz="1800" dirty="0" smtClean="0"/>
              <a:t>Use  (alias </a:t>
            </a:r>
            <a:r>
              <a:rPr lang="en-US" sz="1800" dirty="0" err="1" smtClean="0"/>
              <a:t>cf</a:t>
            </a:r>
            <a:r>
              <a:rPr lang="en-US" sz="1800" dirty="0" smtClean="0"/>
              <a:t> </a:t>
            </a:r>
            <a:r>
              <a:rPr lang="en-US" sz="1800" dirty="0" err="1" smtClean="0"/>
              <a:t>uups</a:t>
            </a:r>
            <a:r>
              <a:rPr lang="en-US" sz="1800" dirty="0" smtClean="0"/>
              <a:t>) to update a existing service instance.</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a:t>
            </a:r>
            <a:r>
              <a:rPr lang="en-US" sz="1800" i="1" dirty="0" err="1" smtClean="0"/>
              <a:t>uups</a:t>
            </a:r>
            <a:r>
              <a:rPr lang="en-US" sz="1800" i="1" dirty="0" smtClean="0"/>
              <a:t> </a:t>
            </a:r>
            <a:r>
              <a:rPr lang="en-US" sz="1800" i="1" dirty="0" err="1" smtClean="0"/>
              <a:t>sql</a:t>
            </a:r>
            <a:r>
              <a:rPr lang="en-US" sz="1800" i="1" dirty="0" smtClean="0"/>
              <a:t>-service-instance -p "host, port, </a:t>
            </a:r>
            <a:r>
              <a:rPr lang="en-US" sz="1800" i="1" dirty="0" err="1" smtClean="0"/>
              <a:t>dbname</a:t>
            </a:r>
            <a:r>
              <a:rPr lang="en-US" sz="1800" i="1" dirty="0" smtClean="0"/>
              <a:t>, username, password“</a:t>
            </a:r>
          </a:p>
          <a:p>
            <a:pPr lvl="1">
              <a:buFont typeface="Wingdings" pitchFamily="2" charset="2"/>
              <a:buChar char="§"/>
            </a:pPr>
            <a:endParaRPr lang="en-US" sz="1800" dirty="0" smtClean="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18707"/>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p:txBody>
          <a:bodyPr>
            <a:normAutofit/>
          </a:bodyPr>
          <a:lstStyle/>
          <a:p>
            <a:r>
              <a:rPr lang="en-US" sz="1600" dirty="0" smtClean="0">
                <a:latin typeface="+mj-lt"/>
              </a:rPr>
              <a:t>Factors such as user load, or the number and nature of tasks performed by an application, can change the disk space and memory the application uses. For many applications, increasing the available disk space or memory can improve overall performance</a:t>
            </a:r>
          </a:p>
          <a:p>
            <a:r>
              <a:rPr lang="en-US" sz="1600" b="1" dirty="0" smtClean="0">
                <a:latin typeface="+mj-lt"/>
              </a:rPr>
              <a:t>Scaling</a:t>
            </a:r>
            <a:r>
              <a:rPr lang="en-US" sz="1600" dirty="0" smtClean="0">
                <a:latin typeface="+mj-lt"/>
              </a:rPr>
              <a:t> :</a:t>
            </a:r>
          </a:p>
          <a:p>
            <a:pPr lvl="1"/>
            <a:r>
              <a:rPr lang="en-US" sz="1600" dirty="0" smtClean="0">
                <a:latin typeface="+mj-lt"/>
              </a:rPr>
              <a:t>Running additional instances of an application can allow the application to handle increases in user load and concurrent requests.</a:t>
            </a:r>
          </a:p>
          <a:p>
            <a:r>
              <a:rPr lang="en-US" sz="1600" b="1" dirty="0" smtClean="0">
                <a:latin typeface="+mj-lt"/>
              </a:rPr>
              <a:t>Scaling Horizontally</a:t>
            </a:r>
          </a:p>
          <a:p>
            <a:pPr lvl="1"/>
            <a:r>
              <a:rPr lang="nn-NO" sz="1600" dirty="0" smtClean="0">
                <a:latin typeface="+mj-lt"/>
              </a:rPr>
              <a:t>cf scale myApp -i 5 </a:t>
            </a:r>
            <a:br>
              <a:rPr lang="nn-NO" sz="1600" dirty="0" smtClean="0">
                <a:latin typeface="+mj-lt"/>
              </a:rPr>
            </a:br>
            <a:endParaRPr lang="en-US" sz="1600" b="1" dirty="0" smtClean="0">
              <a:latin typeface="+mj-lt"/>
            </a:endParaRPr>
          </a:p>
          <a:p>
            <a:r>
              <a:rPr lang="en-US" sz="1600" b="1" dirty="0" smtClean="0">
                <a:latin typeface="+mj-lt"/>
              </a:rPr>
              <a:t>Scaling Vertically</a:t>
            </a:r>
          </a:p>
          <a:p>
            <a:pPr lvl="1"/>
            <a:r>
              <a:rPr lang="en-US" sz="1600" dirty="0" err="1" smtClean="0">
                <a:latin typeface="+mj-lt"/>
              </a:rPr>
              <a:t>cf</a:t>
            </a:r>
            <a:r>
              <a:rPr lang="en-US" sz="1600" dirty="0" smtClean="0">
                <a:latin typeface="+mj-lt"/>
              </a:rPr>
              <a:t> scale </a:t>
            </a:r>
            <a:r>
              <a:rPr lang="en-US" sz="1600" dirty="0" err="1" smtClean="0">
                <a:latin typeface="+mj-lt"/>
              </a:rPr>
              <a:t>myApp</a:t>
            </a:r>
            <a:r>
              <a:rPr lang="en-US" sz="1600" dirty="0" smtClean="0">
                <a:latin typeface="+mj-lt"/>
              </a:rPr>
              <a:t> -k 512M</a:t>
            </a:r>
          </a:p>
          <a:p>
            <a:pPr lvl="1"/>
            <a:r>
              <a:rPr lang="en-US" sz="1600" dirty="0" err="1" smtClean="0">
                <a:latin typeface="+mj-lt"/>
              </a:rPr>
              <a:t>cf</a:t>
            </a:r>
            <a:r>
              <a:rPr lang="en-US" sz="1600" dirty="0" smtClean="0">
                <a:latin typeface="+mj-lt"/>
              </a:rPr>
              <a:t> scale </a:t>
            </a:r>
            <a:r>
              <a:rPr lang="en-US" sz="1600" dirty="0" err="1" smtClean="0">
                <a:latin typeface="+mj-lt"/>
              </a:rPr>
              <a:t>myApp</a:t>
            </a:r>
            <a:r>
              <a:rPr lang="en-US" sz="1600" dirty="0" smtClean="0">
                <a:latin typeface="+mj-lt"/>
              </a:rPr>
              <a:t> -m 1G</a:t>
            </a:r>
            <a:endParaRPr lang="en-US" sz="1600" dirty="0">
              <a:latin typeface="+mj-lt"/>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4"/>
            <a:ext cx="9875520" cy="712382"/>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676400"/>
            <a:ext cx="9966960" cy="4953000"/>
          </a:xfrm>
        </p:spPr>
        <p:txBody>
          <a:bodyPr>
            <a:normAutofit/>
          </a:bodyPr>
          <a:lstStyle/>
          <a:p>
            <a:endParaRPr lang="en-US" sz="1800" dirty="0" smtClean="0">
              <a:latin typeface="+mj-lt"/>
            </a:endParaRPr>
          </a:p>
          <a:p>
            <a:endParaRPr lang="en-US" sz="1800" dirty="0">
              <a:latin typeface="+mj-lt"/>
            </a:endParaRPr>
          </a:p>
        </p:txBody>
      </p:sp>
      <p:pic>
        <p:nvPicPr>
          <p:cNvPr id="7" name="Picture 6" descr="cf_scale_config.PNG"/>
          <p:cNvPicPr>
            <a:picLocks noChangeAspect="1"/>
          </p:cNvPicPr>
          <p:nvPr/>
        </p:nvPicPr>
        <p:blipFill>
          <a:blip r:embed="rId2" cstate="print"/>
          <a:stretch>
            <a:fillRect/>
          </a:stretch>
        </p:blipFill>
        <p:spPr>
          <a:xfrm>
            <a:off x="152399" y="1733108"/>
            <a:ext cx="10539701" cy="4126992"/>
          </a:xfrm>
          <a:prstGeom prst="rect">
            <a:avLst/>
          </a:prstGeom>
        </p:spPr>
      </p:pic>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9488"/>
            <a:ext cx="9875520" cy="691117"/>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339702"/>
            <a:ext cx="9966960" cy="5289698"/>
          </a:xfrm>
        </p:spPr>
        <p:txBody>
          <a:bodyPr>
            <a:normAutofit/>
          </a:bodyPr>
          <a:lstStyle/>
          <a:p>
            <a:pPr>
              <a:buNone/>
            </a:pPr>
            <a:r>
              <a:rPr lang="en-US" sz="2000" b="1" dirty="0" smtClean="0"/>
              <a:t>Configure </a:t>
            </a:r>
            <a:r>
              <a:rPr lang="en-US" sz="2000" b="1" dirty="0" err="1" smtClean="0"/>
              <a:t>Autoscaling</a:t>
            </a:r>
            <a:r>
              <a:rPr lang="en-US" sz="2000" b="1" dirty="0" smtClean="0"/>
              <a:t> for an App</a:t>
            </a:r>
          </a:p>
          <a:p>
            <a:r>
              <a:rPr lang="en-US" sz="1600" dirty="0" err="1" smtClean="0"/>
              <a:t>Autoscaler</a:t>
            </a:r>
            <a:r>
              <a:rPr lang="en-US" sz="1600" dirty="0" smtClean="0"/>
              <a:t> keeps instance counts within an allowable range defined by minimum and maximum values, or </a:t>
            </a:r>
            <a:r>
              <a:rPr lang="en-US" sz="1600" i="1" dirty="0" smtClean="0"/>
              <a:t>instance limits</a:t>
            </a:r>
            <a:r>
              <a:rPr lang="en-US" sz="1600" dirty="0" smtClean="0"/>
              <a:t>.</a:t>
            </a:r>
          </a:p>
          <a:p>
            <a:pPr lvl="1"/>
            <a:r>
              <a:rPr lang="en-US" sz="1600" dirty="0" smtClean="0"/>
              <a:t>Instance Limits</a:t>
            </a:r>
          </a:p>
          <a:p>
            <a:pPr lvl="1"/>
            <a:r>
              <a:rPr lang="en-US" sz="1600" dirty="0" smtClean="0"/>
              <a:t>Scaling Rules</a:t>
            </a:r>
          </a:p>
          <a:p>
            <a:pPr lvl="1"/>
            <a:r>
              <a:rPr lang="en-US" sz="1600" dirty="0" smtClean="0"/>
              <a:t>Scheduled Limit Changes</a:t>
            </a:r>
          </a:p>
          <a:p>
            <a:pPr>
              <a:buNone/>
            </a:pPr>
            <a:r>
              <a:rPr lang="en-US" sz="2000" b="1" dirty="0" smtClean="0">
                <a:latin typeface="+mj-lt"/>
              </a:rPr>
              <a:t>Configure </a:t>
            </a:r>
            <a:r>
              <a:rPr lang="en-US" sz="2000" b="1" dirty="0" err="1" smtClean="0">
                <a:latin typeface="+mj-lt"/>
              </a:rPr>
              <a:t>Autoscaling</a:t>
            </a:r>
            <a:r>
              <a:rPr lang="en-US" sz="2000" b="1" dirty="0" smtClean="0">
                <a:latin typeface="+mj-lt"/>
              </a:rPr>
              <a:t> for an App</a:t>
            </a:r>
          </a:p>
          <a:p>
            <a:r>
              <a:rPr lang="en-US" sz="1600" dirty="0" smtClean="0">
                <a:latin typeface="+mj-lt"/>
              </a:rPr>
              <a:t>Creating </a:t>
            </a:r>
            <a:r>
              <a:rPr lang="en-US" sz="1600" dirty="0" err="1" smtClean="0">
                <a:latin typeface="+mj-lt"/>
              </a:rPr>
              <a:t>Autoscalar</a:t>
            </a:r>
            <a:r>
              <a:rPr lang="en-US" sz="1600" dirty="0" smtClean="0">
                <a:latin typeface="+mj-lt"/>
              </a:rPr>
              <a:t> instance and binding to an App</a:t>
            </a:r>
          </a:p>
          <a:p>
            <a:endParaRPr lang="en-US" sz="1600" dirty="0" smtClean="0">
              <a:latin typeface="+mj-lt"/>
            </a:endParaRPr>
          </a:p>
          <a:p>
            <a:endParaRPr lang="en-US" sz="1800" dirty="0" smtClean="0">
              <a:latin typeface="+mj-lt"/>
            </a:endParaRPr>
          </a:p>
          <a:p>
            <a:endParaRPr lang="en-US" sz="1800" dirty="0">
              <a:latin typeface="+mj-lt"/>
            </a:endParaRPr>
          </a:p>
        </p:txBody>
      </p:sp>
      <p:pic>
        <p:nvPicPr>
          <p:cNvPr id="6" name="Picture 5" descr="cf_scale_app_config.PNG"/>
          <p:cNvPicPr>
            <a:picLocks noChangeAspect="1"/>
          </p:cNvPicPr>
          <p:nvPr/>
        </p:nvPicPr>
        <p:blipFill>
          <a:blip r:embed="rId2" cstate="print"/>
          <a:stretch>
            <a:fillRect/>
          </a:stretch>
        </p:blipFill>
        <p:spPr>
          <a:xfrm>
            <a:off x="2966484" y="3994298"/>
            <a:ext cx="5178302" cy="2294637"/>
          </a:xfrm>
          <a:prstGeom prst="rect">
            <a:avLst/>
          </a:prstGeom>
        </p:spPr>
      </p:pic>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87080"/>
            <a:ext cx="9875520" cy="648586"/>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676400"/>
            <a:ext cx="9966960" cy="4953000"/>
          </a:xfrm>
        </p:spPr>
        <p:txBody>
          <a:bodyPr>
            <a:normAutofit/>
          </a:bodyPr>
          <a:lstStyle/>
          <a:p>
            <a:pPr>
              <a:buNone/>
            </a:pPr>
            <a:r>
              <a:rPr lang="en-US" sz="2000" b="1" dirty="0" smtClean="0">
                <a:latin typeface="+mj-lt"/>
              </a:rPr>
              <a:t>Configuring </a:t>
            </a:r>
            <a:r>
              <a:rPr lang="en-US" sz="2000" b="1" dirty="0" err="1" smtClean="0">
                <a:latin typeface="+mj-lt"/>
              </a:rPr>
              <a:t>Autoscaler</a:t>
            </a:r>
            <a:r>
              <a:rPr lang="en-US" sz="2000" b="1" dirty="0" smtClean="0">
                <a:latin typeface="+mj-lt"/>
              </a:rPr>
              <a:t> instance to an App</a:t>
            </a:r>
          </a:p>
          <a:p>
            <a:endParaRPr lang="en-US" sz="1800" dirty="0" smtClean="0">
              <a:latin typeface="+mj-lt"/>
            </a:endParaRPr>
          </a:p>
          <a:p>
            <a:endParaRPr lang="en-US" sz="1800" dirty="0">
              <a:latin typeface="+mj-lt"/>
            </a:endParaRPr>
          </a:p>
        </p:txBody>
      </p:sp>
      <p:pic>
        <p:nvPicPr>
          <p:cNvPr id="8" name="Picture 7" descr="cf_scale_app.PNG"/>
          <p:cNvPicPr>
            <a:picLocks noChangeAspect="1"/>
          </p:cNvPicPr>
          <p:nvPr/>
        </p:nvPicPr>
        <p:blipFill>
          <a:blip r:embed="rId2" cstate="print"/>
          <a:stretch>
            <a:fillRect/>
          </a:stretch>
        </p:blipFill>
        <p:spPr>
          <a:xfrm>
            <a:off x="914400" y="2133600"/>
            <a:ext cx="9326880" cy="4445000"/>
          </a:xfrm>
          <a:prstGeom prst="rect">
            <a:avLst/>
          </a:prstGeom>
        </p:spPr>
      </p:pic>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680485" y="2328530"/>
            <a:ext cx="9643730" cy="1446550"/>
          </a:xfrm>
          <a:prstGeom prst="rect">
            <a:avLst/>
          </a:prstGeom>
        </p:spPr>
        <p:txBody>
          <a:bodyPr wrap="square">
            <a:spAutoFit/>
          </a:bodyPr>
          <a:lstStyle/>
          <a:p>
            <a:pPr algn="ctr"/>
            <a:r>
              <a:rPr lang="en-US" sz="8800" b="1" dirty="0" smtClean="0">
                <a:ln w="1905"/>
                <a:solidFill>
                  <a:schemeClr val="tx1">
                    <a:lumMod val="60000"/>
                    <a:lumOff val="40000"/>
                  </a:schemeClr>
                </a:solidFill>
                <a:effectLst>
                  <a:innerShdw blurRad="69850" dist="43180" dir="5400000">
                    <a:srgbClr val="000000">
                      <a:alpha val="65000"/>
                    </a:srgbClr>
                  </a:innerShdw>
                </a:effectLst>
              </a:rPr>
              <a:t>PCF -DAY 02</a:t>
            </a: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Diego Architecture</a:t>
            </a:r>
            <a:endParaRPr lang="en-US" dirty="0"/>
          </a:p>
        </p:txBody>
      </p:sp>
      <p:pic>
        <p:nvPicPr>
          <p:cNvPr id="3" name="Content Placeholder 3" descr="diego-Archi_flow.png"/>
          <p:cNvPicPr>
            <a:picLocks noChangeAspect="1"/>
          </p:cNvPicPr>
          <p:nvPr/>
        </p:nvPicPr>
        <p:blipFill>
          <a:blip r:embed="rId2" cstate="print"/>
          <a:stretch>
            <a:fillRect/>
          </a:stretch>
        </p:blipFill>
        <p:spPr>
          <a:xfrm>
            <a:off x="1752600" y="1195765"/>
            <a:ext cx="5562600" cy="4834667"/>
          </a:xfrm>
          <a:prstGeom prst="rect">
            <a:avLst/>
          </a:prstGeom>
        </p:spPr>
      </p:pic>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33916"/>
            <a:ext cx="9875520" cy="691117"/>
          </a:xfrm>
        </p:spPr>
        <p:txBody>
          <a:bodyPr>
            <a:normAutofit fontScale="90000"/>
          </a:bodyPr>
          <a:lstStyle/>
          <a:p>
            <a:r>
              <a:rPr lang="en-US" sz="4400" dirty="0" smtClean="0"/>
              <a:t>Diego Architecture</a:t>
            </a:r>
            <a:endParaRPr lang="en-US" sz="4400" dirty="0"/>
          </a:p>
        </p:txBody>
      </p:sp>
      <p:graphicFrame>
        <p:nvGraphicFramePr>
          <p:cNvPr id="4" name="Content Placeholder 3"/>
          <p:cNvGraphicFramePr>
            <a:graphicFrameLocks noGrp="1"/>
          </p:cNvGraphicFramePr>
          <p:nvPr>
            <p:ph idx="1"/>
          </p:nvPr>
        </p:nvGraphicFramePr>
        <p:xfrm>
          <a:off x="358219" y="1501977"/>
          <a:ext cx="10259372" cy="477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0DF0451F-312E-462E-8412-ABCA3DE37F61}"/>
                                            </p:graphicEl>
                                          </p:spTgt>
                                        </p:tgtEl>
                                        <p:attrNameLst>
                                          <p:attrName>style.visibility</p:attrName>
                                        </p:attrNameLst>
                                      </p:cBhvr>
                                      <p:to>
                                        <p:strVal val="visible"/>
                                      </p:to>
                                    </p:set>
                                    <p:animEffect transition="in" filter="wipe(down)">
                                      <p:cBhvr>
                                        <p:cTn id="7" dur="500"/>
                                        <p:tgtEl>
                                          <p:spTgt spid="4">
                                            <p:graphicEl>
                                              <a:dgm id="{0DF0451F-312E-462E-8412-ABCA3DE37F6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F7482A8A-FB5B-4FEA-BAF4-296C8A3441FA}"/>
                                            </p:graphicEl>
                                          </p:spTgt>
                                        </p:tgtEl>
                                        <p:attrNameLst>
                                          <p:attrName>style.visibility</p:attrName>
                                        </p:attrNameLst>
                                      </p:cBhvr>
                                      <p:to>
                                        <p:strVal val="visible"/>
                                      </p:to>
                                    </p:set>
                                    <p:animEffect transition="in" filter="wipe(down)">
                                      <p:cBhvr>
                                        <p:cTn id="12" dur="500"/>
                                        <p:tgtEl>
                                          <p:spTgt spid="4">
                                            <p:graphicEl>
                                              <a:dgm id="{F7482A8A-FB5B-4FEA-BAF4-296C8A3441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262E3DC5-F323-4678-BFF0-84E3AE4D1993}"/>
                                            </p:graphicEl>
                                          </p:spTgt>
                                        </p:tgtEl>
                                        <p:attrNameLst>
                                          <p:attrName>style.visibility</p:attrName>
                                        </p:attrNameLst>
                                      </p:cBhvr>
                                      <p:to>
                                        <p:strVal val="visible"/>
                                      </p:to>
                                    </p:set>
                                    <p:animEffect transition="in" filter="wipe(down)">
                                      <p:cBhvr>
                                        <p:cTn id="17" dur="500"/>
                                        <p:tgtEl>
                                          <p:spTgt spid="4">
                                            <p:graphicEl>
                                              <a:dgm id="{262E3DC5-F323-4678-BFF0-84E3AE4D199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C7D8434A-F3E3-477E-8168-0AE217001931}"/>
                                            </p:graphicEl>
                                          </p:spTgt>
                                        </p:tgtEl>
                                        <p:attrNameLst>
                                          <p:attrName>style.visibility</p:attrName>
                                        </p:attrNameLst>
                                      </p:cBhvr>
                                      <p:to>
                                        <p:strVal val="visible"/>
                                      </p:to>
                                    </p:set>
                                    <p:animEffect transition="in" filter="wipe(down)">
                                      <p:cBhvr>
                                        <p:cTn id="22" dur="500"/>
                                        <p:tgtEl>
                                          <p:spTgt spid="4">
                                            <p:graphicEl>
                                              <a:dgm id="{C7D8434A-F3E3-477E-8168-0AE21700193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0F8C1FE0-B768-4062-9ECE-6491941E9A68}"/>
                                            </p:graphicEl>
                                          </p:spTgt>
                                        </p:tgtEl>
                                        <p:attrNameLst>
                                          <p:attrName>style.visibility</p:attrName>
                                        </p:attrNameLst>
                                      </p:cBhvr>
                                      <p:to>
                                        <p:strVal val="visible"/>
                                      </p:to>
                                    </p:set>
                                    <p:animEffect transition="in" filter="wipe(down)">
                                      <p:cBhvr>
                                        <p:cTn id="27" dur="500"/>
                                        <p:tgtEl>
                                          <p:spTgt spid="4">
                                            <p:graphicEl>
                                              <a:dgm id="{0F8C1FE0-B768-4062-9ECE-6491941E9A6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D5EE7D09-9ABF-4ACC-AE57-B016503578C0}"/>
                                            </p:graphicEl>
                                          </p:spTgt>
                                        </p:tgtEl>
                                        <p:attrNameLst>
                                          <p:attrName>style.visibility</p:attrName>
                                        </p:attrNameLst>
                                      </p:cBhvr>
                                      <p:to>
                                        <p:strVal val="visible"/>
                                      </p:to>
                                    </p:set>
                                    <p:animEffect transition="in" filter="wipe(down)">
                                      <p:cBhvr>
                                        <p:cTn id="32" dur="500"/>
                                        <p:tgtEl>
                                          <p:spTgt spid="4">
                                            <p:graphicEl>
                                              <a:dgm id="{D5EE7D09-9ABF-4ACC-AE57-B016503578C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A2802D28-E673-4A1B-8A8C-214BFE1FF15D}"/>
                                            </p:graphicEl>
                                          </p:spTgt>
                                        </p:tgtEl>
                                        <p:attrNameLst>
                                          <p:attrName>style.visibility</p:attrName>
                                        </p:attrNameLst>
                                      </p:cBhvr>
                                      <p:to>
                                        <p:strVal val="visible"/>
                                      </p:to>
                                    </p:set>
                                    <p:animEffect transition="in" filter="wipe(down)">
                                      <p:cBhvr>
                                        <p:cTn id="37" dur="500"/>
                                        <p:tgtEl>
                                          <p:spTgt spid="4">
                                            <p:graphicEl>
                                              <a:dgm id="{A2802D28-E673-4A1B-8A8C-214BFE1FF1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Allocation </a:t>
            </a:r>
            <a:endParaRPr lang="en-US" dirty="0"/>
          </a:p>
        </p:txBody>
      </p:sp>
      <p:pic>
        <p:nvPicPr>
          <p:cNvPr id="305155" name="Picture 3" descr="D:\Users\ukannan\Desktop\diego-auction-process.png"/>
          <p:cNvPicPr>
            <a:picLocks noGrp="1" noChangeAspect="1" noChangeArrowheads="1"/>
          </p:cNvPicPr>
          <p:nvPr>
            <p:ph idx="1"/>
          </p:nvPr>
        </p:nvPicPr>
        <p:blipFill>
          <a:blip r:embed="rId3" cstate="print"/>
          <a:srcRect/>
          <a:stretch>
            <a:fillRect/>
          </a:stretch>
        </p:blipFill>
        <p:spPr bwMode="auto">
          <a:xfrm>
            <a:off x="2172563" y="1501775"/>
            <a:ext cx="6630848" cy="4775200"/>
          </a:xfrm>
          <a:prstGeom prst="rect">
            <a:avLst/>
          </a:prstGeom>
          <a:noFill/>
        </p:spPr>
      </p:pic>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44549"/>
            <a:ext cx="9875520" cy="754911"/>
          </a:xfrm>
        </p:spPr>
        <p:txBody>
          <a:bodyPr>
            <a:normAutofit/>
          </a:bodyPr>
          <a:lstStyle/>
          <a:p>
            <a:r>
              <a:rPr lang="en-US" sz="4000" dirty="0" smtClean="0"/>
              <a:t>Metrics and Logging</a:t>
            </a:r>
            <a:endParaRPr lang="en-US" sz="4000" dirty="0"/>
          </a:p>
        </p:txBody>
      </p:sp>
      <p:sp>
        <p:nvSpPr>
          <p:cNvPr id="3" name="Content Placeholder 2"/>
          <p:cNvSpPr>
            <a:spLocks noGrp="1"/>
          </p:cNvSpPr>
          <p:nvPr>
            <p:ph idx="1"/>
          </p:nvPr>
        </p:nvSpPr>
        <p:spPr>
          <a:xfrm>
            <a:off x="548640" y="1752600"/>
            <a:ext cx="9875520" cy="4876800"/>
          </a:xfrm>
        </p:spPr>
        <p:txBody>
          <a:bodyPr>
            <a:normAutofit/>
          </a:bodyPr>
          <a:lstStyle/>
          <a:p>
            <a:pPr>
              <a:buNone/>
            </a:pPr>
            <a:r>
              <a:rPr lang="en-US" sz="1600" b="1" dirty="0" err="1" smtClean="0">
                <a:latin typeface="+mj-lt"/>
              </a:rPr>
              <a:t>Loggregator</a:t>
            </a:r>
            <a:r>
              <a:rPr lang="en-US" sz="1600" dirty="0" smtClean="0">
                <a:latin typeface="+mj-lt"/>
              </a:rPr>
              <a:t> (log aggregator) </a:t>
            </a:r>
            <a:endParaRPr lang="en-US" sz="1600" b="1" dirty="0" smtClean="0">
              <a:latin typeface="+mj-lt"/>
            </a:endParaRPr>
          </a:p>
          <a:p>
            <a:pPr lvl="1"/>
            <a:r>
              <a:rPr lang="en-US" sz="1600" dirty="0" err="1" smtClean="0">
                <a:latin typeface="+mj-lt"/>
              </a:rPr>
              <a:t>Loggregator</a:t>
            </a:r>
            <a:r>
              <a:rPr lang="en-US" sz="1600" dirty="0" smtClean="0">
                <a:latin typeface="+mj-lt"/>
              </a:rPr>
              <a:t> is the next generation system for aggregating and streaming logs and metrics from all of the user apps and system components in an Elastic Runtime deployment.</a:t>
            </a:r>
            <a:endParaRPr lang="en-US" sz="1600" b="1" dirty="0" smtClean="0">
              <a:latin typeface="+mj-lt"/>
            </a:endParaRPr>
          </a:p>
          <a:p>
            <a:pPr lvl="1"/>
            <a:r>
              <a:rPr lang="en-US" sz="1600" dirty="0" smtClean="0">
                <a:latin typeface="+mj-lt"/>
              </a:rPr>
              <a:t>The </a:t>
            </a:r>
            <a:r>
              <a:rPr lang="en-US" sz="1600" dirty="0" err="1" smtClean="0">
                <a:latin typeface="+mj-lt"/>
              </a:rPr>
              <a:t>Loggregator</a:t>
            </a:r>
            <a:r>
              <a:rPr lang="en-US" sz="1600" dirty="0" smtClean="0">
                <a:latin typeface="+mj-lt"/>
              </a:rPr>
              <a:t> system streams application logs to developers for many purposes.</a:t>
            </a:r>
          </a:p>
          <a:p>
            <a:pPr lvl="1"/>
            <a:r>
              <a:rPr lang="en-US" sz="1600" dirty="0" smtClean="0">
                <a:latin typeface="+mj-lt"/>
              </a:rPr>
              <a:t>You can configure Elastic Runtime to forward log data from components and apps to an external aggregator service instead of routing it to the </a:t>
            </a:r>
            <a:r>
              <a:rPr lang="en-US" sz="1600" dirty="0" err="1" smtClean="0">
                <a:latin typeface="+mj-lt"/>
              </a:rPr>
              <a:t>Loggregator</a:t>
            </a:r>
            <a:r>
              <a:rPr lang="en-US" sz="1600" dirty="0" smtClean="0">
                <a:latin typeface="+mj-lt"/>
              </a:rPr>
              <a:t> </a:t>
            </a:r>
            <a:r>
              <a:rPr lang="en-US" sz="1600" dirty="0" err="1" smtClean="0">
                <a:latin typeface="+mj-lt"/>
              </a:rPr>
              <a:t>Firehose</a:t>
            </a:r>
            <a:r>
              <a:rPr lang="en-US" sz="1600" dirty="0" smtClean="0">
                <a:latin typeface="+mj-lt"/>
              </a:rPr>
              <a:t>.</a:t>
            </a:r>
          </a:p>
          <a:p>
            <a:endParaRPr lang="en-US" sz="1600" dirty="0" smtClean="0">
              <a:latin typeface="+mj-lt"/>
            </a:endParaRPr>
          </a:p>
          <a:p>
            <a:pPr>
              <a:buNone/>
            </a:pPr>
            <a:r>
              <a:rPr lang="en-US" sz="1600" b="1" dirty="0" smtClean="0">
                <a:latin typeface="+mj-lt"/>
              </a:rPr>
              <a:t>Use cases of </a:t>
            </a:r>
            <a:r>
              <a:rPr lang="en-US" sz="1600" b="1" dirty="0" err="1" smtClean="0">
                <a:latin typeface="+mj-lt"/>
              </a:rPr>
              <a:t>Loggregator</a:t>
            </a:r>
            <a:r>
              <a:rPr lang="en-US" sz="1600" b="1" dirty="0" smtClean="0">
                <a:latin typeface="+mj-lt"/>
              </a:rPr>
              <a:t> :</a:t>
            </a:r>
          </a:p>
          <a:p>
            <a:pPr lvl="1"/>
            <a:r>
              <a:rPr lang="en-US" sz="1600" dirty="0" smtClean="0">
                <a:latin typeface="+mj-lt"/>
              </a:rPr>
              <a:t>App developers can tail their application logs or dump the recent logs from the CF CLI, or stream these to a third party log archive and analysis service.</a:t>
            </a:r>
          </a:p>
          <a:p>
            <a:pPr lvl="1"/>
            <a:r>
              <a:rPr lang="en-US" sz="1600" dirty="0" smtClean="0">
                <a:latin typeface="+mj-lt"/>
              </a:rPr>
              <a:t>Operators and administrators can access the </a:t>
            </a:r>
            <a:r>
              <a:rPr lang="en-US" sz="1600" dirty="0" err="1" smtClean="0">
                <a:latin typeface="+mj-lt"/>
              </a:rPr>
              <a:t>Loggregator</a:t>
            </a:r>
            <a:r>
              <a:rPr lang="en-US" sz="1600" dirty="0" smtClean="0">
                <a:latin typeface="+mj-lt"/>
              </a:rPr>
              <a:t> </a:t>
            </a:r>
            <a:r>
              <a:rPr lang="en-US" sz="1600" dirty="0" err="1" smtClean="0">
                <a:latin typeface="+mj-lt"/>
              </a:rPr>
              <a:t>Firehose</a:t>
            </a:r>
            <a:r>
              <a:rPr lang="en-US" sz="1600" dirty="0" smtClean="0">
                <a:latin typeface="+mj-lt"/>
              </a:rPr>
              <a:t>, the combined stream of logs from all apps, plus metrics data from CF components.</a:t>
            </a:r>
          </a:p>
          <a:p>
            <a:pPr lvl="1"/>
            <a:r>
              <a:rPr lang="en-US" sz="1600" dirty="0" smtClean="0">
                <a:latin typeface="+mj-lt"/>
              </a:rPr>
              <a:t>Operators can deploy ‘nozzles’ to the </a:t>
            </a:r>
            <a:r>
              <a:rPr lang="en-US" sz="1600" dirty="0" err="1" smtClean="0">
                <a:latin typeface="+mj-lt"/>
              </a:rPr>
              <a:t>Firehose</a:t>
            </a:r>
            <a:r>
              <a:rPr lang="en-US" sz="1600" dirty="0" smtClean="0">
                <a:latin typeface="+mj-lt"/>
              </a:rPr>
              <a:t>. A nozzle is a component that listens to the </a:t>
            </a:r>
            <a:r>
              <a:rPr lang="en-US" sz="1600" dirty="0" err="1" smtClean="0">
                <a:latin typeface="+mj-lt"/>
              </a:rPr>
              <a:t>Firehose</a:t>
            </a:r>
            <a:r>
              <a:rPr lang="en-US" sz="1600" dirty="0" smtClean="0">
                <a:latin typeface="+mj-lt"/>
              </a:rPr>
              <a:t> for specified events and metrics and streams this data to external services.</a:t>
            </a:r>
            <a:endParaRPr lang="en-US" sz="1600" dirty="0">
              <a:latin typeface="+mj-lt"/>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Deployed applications </a:t>
            </a:r>
            <a:endParaRPr lang="en-US" dirty="0"/>
          </a:p>
        </p:txBody>
      </p:sp>
      <p:graphicFrame>
        <p:nvGraphicFramePr>
          <p:cNvPr id="4" name="Diagram 3"/>
          <p:cNvGraphicFramePr/>
          <p:nvPr/>
        </p:nvGraphicFramePr>
        <p:xfrm>
          <a:off x="1212111" y="1658681"/>
          <a:ext cx="8569841" cy="3785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4"/>
            <a:ext cx="9875520" cy="797442"/>
          </a:xfrm>
        </p:spPr>
        <p:txBody>
          <a:bodyPr>
            <a:normAutofit/>
          </a:bodyPr>
          <a:lstStyle/>
          <a:p>
            <a:r>
              <a:rPr lang="en-US" sz="4400" dirty="0" smtClean="0"/>
              <a:t>Restart/Restage</a:t>
            </a:r>
            <a:endParaRPr lang="en-US" sz="4400" dirty="0"/>
          </a:p>
        </p:txBody>
      </p:sp>
      <p:sp>
        <p:nvSpPr>
          <p:cNvPr id="3" name="Content Placeholder 2"/>
          <p:cNvSpPr>
            <a:spLocks noGrp="1"/>
          </p:cNvSpPr>
          <p:nvPr>
            <p:ph idx="1"/>
          </p:nvPr>
        </p:nvSpPr>
        <p:spPr>
          <a:xfrm>
            <a:off x="548640" y="1371600"/>
            <a:ext cx="9875520" cy="5334000"/>
          </a:xfrm>
        </p:spPr>
        <p:txBody>
          <a:bodyPr>
            <a:normAutofit lnSpcReduction="10000"/>
          </a:bodyPr>
          <a:lstStyle/>
          <a:p>
            <a:pPr>
              <a:buNone/>
            </a:pPr>
            <a:r>
              <a:rPr lang="en-US" sz="1800" b="1" dirty="0" smtClean="0">
                <a:solidFill>
                  <a:schemeClr val="tx1"/>
                </a:solidFill>
                <a:latin typeface="+mj-lt"/>
              </a:rPr>
              <a:t>	</a:t>
            </a:r>
            <a:r>
              <a:rPr lang="en-US" sz="2200" b="1" dirty="0" smtClean="0">
                <a:solidFill>
                  <a:schemeClr val="tx1"/>
                </a:solidFill>
                <a:latin typeface="+mj-lt"/>
              </a:rPr>
              <a:t>Restart Your Application</a:t>
            </a:r>
          </a:p>
          <a:p>
            <a:pPr lvl="2"/>
            <a:r>
              <a:rPr lang="en-US" sz="1800" dirty="0" smtClean="0">
                <a:solidFill>
                  <a:schemeClr val="tx1"/>
                </a:solidFill>
                <a:latin typeface="+mj-lt"/>
              </a:rPr>
              <a:t>Restarting your application stops your app and starts it with the already compiled droplet</a:t>
            </a:r>
          </a:p>
          <a:p>
            <a:pPr lvl="1">
              <a:buNone/>
            </a:pPr>
            <a:r>
              <a:rPr lang="en-US" sz="1700" dirty="0" smtClean="0">
                <a:solidFill>
                  <a:schemeClr val="tx1"/>
                </a:solidFill>
                <a:latin typeface="+mj-lt"/>
              </a:rPr>
              <a:t>		</a:t>
            </a:r>
            <a:r>
              <a:rPr lang="en-US" sz="1700" dirty="0" err="1" smtClean="0">
                <a:solidFill>
                  <a:schemeClr val="tx1"/>
                </a:solidFill>
                <a:latin typeface="+mj-lt"/>
              </a:rPr>
              <a:t>cf</a:t>
            </a:r>
            <a:r>
              <a:rPr lang="en-US" sz="1700" dirty="0" smtClean="0">
                <a:solidFill>
                  <a:schemeClr val="tx1"/>
                </a:solidFill>
                <a:latin typeface="+mj-lt"/>
              </a:rPr>
              <a:t> restart &lt;YOUR-APP&gt;</a:t>
            </a:r>
            <a:endParaRPr lang="en-US" sz="1700" b="1" dirty="0" smtClean="0">
              <a:solidFill>
                <a:schemeClr val="tx1"/>
              </a:solidFill>
              <a:latin typeface="+mj-lt"/>
            </a:endParaRPr>
          </a:p>
          <a:p>
            <a:pPr lvl="2"/>
            <a:r>
              <a:rPr lang="en-US" sz="1800" dirty="0" smtClean="0">
                <a:solidFill>
                  <a:schemeClr val="tx1"/>
                </a:solidFill>
                <a:latin typeface="+mj-lt"/>
              </a:rPr>
              <a:t>Restart your application to refresh the application’s environment after actions such as binding a new service to the app or setting an environment variable that only the app consumes.</a:t>
            </a:r>
          </a:p>
          <a:p>
            <a:pPr>
              <a:buNone/>
            </a:pPr>
            <a:r>
              <a:rPr lang="en-US" b="1" dirty="0" smtClean="0">
                <a:solidFill>
                  <a:schemeClr val="tx1"/>
                </a:solidFill>
                <a:latin typeface="+mj-lt"/>
              </a:rPr>
              <a:t>	</a:t>
            </a:r>
            <a:r>
              <a:rPr lang="en-US" sz="2200" b="1" dirty="0" smtClean="0">
                <a:solidFill>
                  <a:schemeClr val="tx1"/>
                </a:solidFill>
                <a:latin typeface="+mj-lt"/>
              </a:rPr>
              <a:t>Restage Your Application</a:t>
            </a:r>
          </a:p>
          <a:p>
            <a:pPr lvl="2"/>
            <a:r>
              <a:rPr lang="en-US" sz="1800" dirty="0" smtClean="0">
                <a:solidFill>
                  <a:schemeClr val="tx1"/>
                </a:solidFill>
                <a:latin typeface="+mj-lt"/>
              </a:rPr>
              <a:t>Restaging your application stops your application and restages it, by compiling a new droplet and starting it.</a:t>
            </a:r>
          </a:p>
          <a:p>
            <a:pPr lvl="1">
              <a:buNone/>
            </a:pPr>
            <a:r>
              <a:rPr lang="en-US" dirty="0" smtClean="0">
                <a:solidFill>
                  <a:schemeClr val="tx1"/>
                </a:solidFill>
                <a:latin typeface="+mj-lt"/>
              </a:rPr>
              <a:t>		</a:t>
            </a:r>
            <a:r>
              <a:rPr lang="en-US" sz="1600" dirty="0" err="1" smtClean="0">
                <a:solidFill>
                  <a:schemeClr val="tx1"/>
                </a:solidFill>
                <a:latin typeface="+mj-lt"/>
              </a:rPr>
              <a:t>cf</a:t>
            </a:r>
            <a:r>
              <a:rPr lang="en-US" sz="1600" dirty="0" smtClean="0">
                <a:solidFill>
                  <a:schemeClr val="tx1"/>
                </a:solidFill>
                <a:latin typeface="+mj-lt"/>
              </a:rPr>
              <a:t> restage&lt; YOUR-APP&gt;</a:t>
            </a:r>
          </a:p>
          <a:p>
            <a:pPr lvl="2"/>
            <a:r>
              <a:rPr lang="en-US" sz="1800" dirty="0" smtClean="0">
                <a:solidFill>
                  <a:schemeClr val="tx1"/>
                </a:solidFill>
                <a:latin typeface="+mj-lt"/>
              </a:rPr>
              <a:t>Restage your application if you have changed the environment in a way that affects your staging process, such as setting an environment variable that the </a:t>
            </a:r>
            <a:r>
              <a:rPr lang="en-US" sz="1800" dirty="0" err="1" smtClean="0">
                <a:solidFill>
                  <a:schemeClr val="tx1"/>
                </a:solidFill>
                <a:latin typeface="+mj-lt"/>
              </a:rPr>
              <a:t>buildpack</a:t>
            </a:r>
            <a:r>
              <a:rPr lang="en-US" sz="1800" dirty="0" smtClean="0">
                <a:solidFill>
                  <a:schemeClr val="tx1"/>
                </a:solidFill>
                <a:latin typeface="+mj-lt"/>
              </a:rPr>
              <a:t> consumes.</a:t>
            </a:r>
          </a:p>
          <a:p>
            <a:r>
              <a:rPr lang="en-US" sz="1800" i="1" dirty="0" smtClean="0">
                <a:solidFill>
                  <a:schemeClr val="tx1"/>
                </a:solidFill>
                <a:latin typeface="+mj-lt"/>
              </a:rPr>
              <a:t>Note:</a:t>
            </a:r>
          </a:p>
          <a:p>
            <a:pPr>
              <a:buNone/>
            </a:pPr>
            <a:r>
              <a:rPr lang="en-US" sz="1800" i="1" dirty="0" smtClean="0">
                <a:solidFill>
                  <a:schemeClr val="tx1"/>
                </a:solidFill>
                <a:latin typeface="+mj-lt"/>
              </a:rPr>
              <a:t>		Restaging your application compiles a new droplet from your application without updating your application source. If you need to update your application source, re-push your application</a:t>
            </a:r>
          </a:p>
          <a:p>
            <a:endParaRPr lang="en-US" dirty="0" smtClean="0">
              <a:solidFill>
                <a:schemeClr val="tx1"/>
              </a:solidFill>
              <a:latin typeface="+mj-lt"/>
            </a:endParaRPr>
          </a:p>
          <a:p>
            <a:endParaRPr lang="en-US" dirty="0">
              <a:solidFill>
                <a:schemeClr val="tx1"/>
              </a:solidFill>
              <a:latin typeface="+mj-lt"/>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Rectangle 2"/>
          <p:cNvSpPr/>
          <p:nvPr/>
        </p:nvSpPr>
        <p:spPr>
          <a:xfrm>
            <a:off x="616688" y="1701207"/>
            <a:ext cx="10047768" cy="2831544"/>
          </a:xfrm>
          <a:prstGeom prst="rect">
            <a:avLst/>
          </a:prstGeom>
        </p:spPr>
        <p:txBody>
          <a:bodyPr wrap="square">
            <a:spAutoFit/>
          </a:bodyPr>
          <a:lstStyle/>
          <a:p>
            <a:r>
              <a:rPr lang="en-US" sz="2000" dirty="0" smtClean="0"/>
              <a:t>Cloud Foundry offers a marketplace of services, from which users can provision reserved resources on-demand</a:t>
            </a:r>
          </a:p>
          <a:p>
            <a:endParaRPr lang="en-US" sz="2000" dirty="0" smtClean="0"/>
          </a:p>
          <a:p>
            <a:pPr marL="0" lvl="1"/>
            <a:r>
              <a:rPr lang="en-US" sz="3300" dirty="0" smtClean="0">
                <a:solidFill>
                  <a:srgbClr val="0070C0"/>
                </a:solidFill>
              </a:rPr>
              <a:t>These resources are known as </a:t>
            </a:r>
            <a:r>
              <a:rPr lang="en-US" sz="3300" b="1" dirty="0" smtClean="0">
                <a:solidFill>
                  <a:srgbClr val="0070C0"/>
                </a:solidFill>
              </a:rPr>
              <a:t>service instances </a:t>
            </a:r>
            <a:r>
              <a:rPr lang="en-US" sz="3300" dirty="0" smtClean="0">
                <a:solidFill>
                  <a:srgbClr val="0070C0"/>
                </a:solidFill>
              </a:rPr>
              <a:t>and the systems that deliver and operate these resources are known as </a:t>
            </a:r>
            <a:r>
              <a:rPr lang="en-US" sz="3300" b="1" dirty="0" smtClean="0">
                <a:solidFill>
                  <a:srgbClr val="0070C0"/>
                </a:solidFill>
              </a:rPr>
              <a:t>Services</a:t>
            </a:r>
            <a:r>
              <a:rPr lang="en-US" sz="3300" dirty="0" smtClean="0">
                <a:solidFill>
                  <a:srgbClr val="0070C0"/>
                </a:solidFill>
              </a:rPr>
              <a:t>.</a:t>
            </a:r>
          </a:p>
          <a:p>
            <a:endParaRPr lang="en-US" dirty="0"/>
          </a:p>
        </p:txBody>
      </p:sp>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39515</TotalTime>
  <Words>554</Words>
  <Application>Microsoft Office PowerPoint</Application>
  <PresentationFormat>Custom</PresentationFormat>
  <Paragraphs>140</Paragraphs>
  <Slides>18</Slides>
  <Notes>7</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18</vt:i4>
      </vt:variant>
    </vt:vector>
  </HeadingPairs>
  <TitlesOfParts>
    <vt:vector size="24" baseType="lpstr">
      <vt:lpstr>Blank</vt:lpstr>
      <vt:lpstr>Closing slides</vt:lpstr>
      <vt:lpstr>Section break</vt:lpstr>
      <vt:lpstr>Custom Design</vt:lpstr>
      <vt:lpstr>PPT Template</vt:lpstr>
      <vt:lpstr>think-cell Slide</vt:lpstr>
      <vt:lpstr>Pivotal Cloud Foundry</vt:lpstr>
      <vt:lpstr>Slide 2</vt:lpstr>
      <vt:lpstr>Diego Architecture</vt:lpstr>
      <vt:lpstr>Diego Architecture</vt:lpstr>
      <vt:lpstr>Job Allocation </vt:lpstr>
      <vt:lpstr>Metrics and Logging</vt:lpstr>
      <vt:lpstr>Configuring the Deployed applications </vt:lpstr>
      <vt:lpstr>Restart/Restage</vt:lpstr>
      <vt:lpstr>Services</vt:lpstr>
      <vt:lpstr>Manage Service Instances with the CLI</vt:lpstr>
      <vt:lpstr>Manage Service Instances with the CLI</vt:lpstr>
      <vt:lpstr>Manage Service Instances with the CLI</vt:lpstr>
      <vt:lpstr> User-Provided Service Instances </vt:lpstr>
      <vt:lpstr>Scaling an Application</vt:lpstr>
      <vt:lpstr>Scaling an Application</vt:lpstr>
      <vt:lpstr>Scaling an Application</vt:lpstr>
      <vt:lpstr>Scaling an Application</vt:lpstr>
      <vt:lpstr>Slide 18</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643</cp:revision>
  <dcterms:created xsi:type="dcterms:W3CDTF">2013-04-01T04:45:56Z</dcterms:created>
  <dcterms:modified xsi:type="dcterms:W3CDTF">2017-02-22T05:29:21Z</dcterms:modified>
</cp:coreProperties>
</file>