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52D69E-1893-44EE-8207-F47A7AE3FBD4}"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1674977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2D69E-1893-44EE-8207-F47A7AE3FBD4}"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3477440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2D69E-1893-44EE-8207-F47A7AE3FBD4}"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4191666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2D69E-1893-44EE-8207-F47A7AE3FBD4}"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510799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2D69E-1893-44EE-8207-F47A7AE3FBD4}"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3598369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52D69E-1893-44EE-8207-F47A7AE3FBD4}"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447765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52D69E-1893-44EE-8207-F47A7AE3FBD4}" type="datetimeFigureOut">
              <a:rPr lang="en-IN" smtClean="0"/>
              <a:t>21-04-2025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2898606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52D69E-1893-44EE-8207-F47A7AE3FBD4}" type="datetimeFigureOut">
              <a:rPr lang="en-IN" smtClean="0"/>
              <a:t>21-04-2025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255428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52D69E-1893-44EE-8207-F47A7AE3FBD4}" type="datetimeFigureOut">
              <a:rPr lang="en-IN" smtClean="0"/>
              <a:t>21-04-2025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1715773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52D69E-1893-44EE-8207-F47A7AE3FBD4}"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3772652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52D69E-1893-44EE-8207-F47A7AE3FBD4}"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1040418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52D69E-1893-44EE-8207-F47A7AE3FBD4}" type="datetimeFigureOut">
              <a:rPr lang="en-IN" smtClean="0"/>
              <a:t>21-04-2025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32CFC18-F1C7-4037-A94F-8948D4916CA2}" type="slidenum">
              <a:rPr lang="en-IN" smtClean="0"/>
              <a:t>‹#›</a:t>
            </a:fld>
            <a:endParaRPr lang="en-IN"/>
          </a:p>
        </p:txBody>
      </p:sp>
    </p:spTree>
    <p:extLst>
      <p:ext uri="{BB962C8B-B14F-4D97-AF65-F5344CB8AC3E}">
        <p14:creationId xmlns:p14="http://schemas.microsoft.com/office/powerpoint/2010/main" val="31851107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alpha val="31000"/>
          </a:srgbClr>
        </a:solidFill>
        <a:effectLst/>
      </p:bgPr>
    </p:bg>
    <p:spTree>
      <p:nvGrpSpPr>
        <p:cNvPr id="1" name=""/>
        <p:cNvGrpSpPr/>
        <p:nvPr/>
      </p:nvGrpSpPr>
      <p:grpSpPr>
        <a:xfrm>
          <a:off x="0" y="0"/>
          <a:ext cx="0" cy="0"/>
          <a:chOff x="0" y="0"/>
          <a:chExt cx="0" cy="0"/>
        </a:xfrm>
      </p:grpSpPr>
      <p:pic>
        <p:nvPicPr>
          <p:cNvPr id="6156" name="Picture 12" descr="Premium Vector | A purple gradient background background with a white  background that says purple">
            <a:extLst>
              <a:ext uri="{FF2B5EF4-FFF2-40B4-BE49-F238E27FC236}">
                <a16:creationId xmlns:a16="http://schemas.microsoft.com/office/drawing/2014/main" id="{93A426EA-695F-5B5A-C627-05137CF8D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78" y="-78656"/>
            <a:ext cx="12300155" cy="693665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1BD87D7-F5E8-EF42-7FCE-E9DC76C7D111}"/>
              </a:ext>
            </a:extLst>
          </p:cNvPr>
          <p:cNvSpPr txBox="1"/>
          <p:nvPr/>
        </p:nvSpPr>
        <p:spPr>
          <a:xfrm>
            <a:off x="1744705" y="545324"/>
            <a:ext cx="9405075" cy="1015663"/>
          </a:xfrm>
          <a:prstGeom prst="rect">
            <a:avLst/>
          </a:prstGeom>
          <a:noFill/>
        </p:spPr>
        <p:txBody>
          <a:bodyPr wrap="square" rtlCol="0">
            <a:spAutoFit/>
          </a:bodyPr>
          <a:lstStyle/>
          <a:p>
            <a:r>
              <a:rPr lang="en-US" sz="6000" b="1" dirty="0">
                <a:solidFill>
                  <a:schemeClr val="tx2"/>
                </a:solidFill>
                <a:latin typeface="Artifakt Element Black" panose="020B0A03050000020004"/>
              </a:rPr>
              <a:t>BEVERAGE SALES ANALYSIS </a:t>
            </a:r>
            <a:endParaRPr lang="en-IN" sz="6000" b="1" dirty="0">
              <a:solidFill>
                <a:schemeClr val="tx2"/>
              </a:solidFill>
              <a:latin typeface="Artifakt Element Black" panose="020B0A03050000020004"/>
            </a:endParaRPr>
          </a:p>
        </p:txBody>
      </p:sp>
      <p:sp>
        <p:nvSpPr>
          <p:cNvPr id="15" name="TextBox 14">
            <a:extLst>
              <a:ext uri="{FF2B5EF4-FFF2-40B4-BE49-F238E27FC236}">
                <a16:creationId xmlns:a16="http://schemas.microsoft.com/office/drawing/2014/main" id="{FB011267-8CEF-FD93-11A4-47EDBA9F982E}"/>
              </a:ext>
            </a:extLst>
          </p:cNvPr>
          <p:cNvSpPr txBox="1"/>
          <p:nvPr/>
        </p:nvSpPr>
        <p:spPr>
          <a:xfrm>
            <a:off x="1578078" y="2184967"/>
            <a:ext cx="9769088" cy="3484095"/>
          </a:xfrm>
          <a:prstGeom prst="rect">
            <a:avLst/>
          </a:prstGeom>
          <a:noFill/>
        </p:spPr>
        <p:txBody>
          <a:bodyPr wrap="square">
            <a:spAutoFit/>
          </a:bodyPr>
          <a:lstStyle/>
          <a:p>
            <a:pPr>
              <a:buNone/>
            </a:pPr>
            <a:r>
              <a:rPr lang="en-US" sz="2200" b="1" dirty="0">
                <a:solidFill>
                  <a:schemeClr val="tx1">
                    <a:lumMod val="95000"/>
                    <a:lumOff val="5000"/>
                  </a:schemeClr>
                </a:solidFill>
              </a:rPr>
              <a:t>Analyzing beverage sales data and developing an interactive dashboard to visualize key business insights.</a:t>
            </a:r>
            <a:br>
              <a:rPr lang="en-US" sz="2200" b="1" dirty="0">
                <a:solidFill>
                  <a:schemeClr val="tx1">
                    <a:lumMod val="95000"/>
                    <a:lumOff val="5000"/>
                  </a:schemeClr>
                </a:solidFill>
              </a:rPr>
            </a:br>
            <a:r>
              <a:rPr lang="en-US" sz="2200" b="1" dirty="0">
                <a:solidFill>
                  <a:schemeClr val="tx1">
                    <a:lumMod val="95000"/>
                    <a:lumOff val="5000"/>
                  </a:schemeClr>
                </a:solidFill>
              </a:rPr>
              <a:t>The dashboard highlights the following</a:t>
            </a:r>
            <a:r>
              <a:rPr lang="en-US" sz="2200" b="1" dirty="0"/>
              <a:t>:</a:t>
            </a:r>
          </a:p>
          <a:p>
            <a:pPr>
              <a:buNone/>
            </a:pPr>
            <a:endParaRPr lang="en-US" sz="2200" b="1" dirty="0">
              <a:solidFill>
                <a:schemeClr val="bg1"/>
              </a:solidFill>
            </a:endParaRPr>
          </a:p>
          <a:p>
            <a:pPr>
              <a:lnSpc>
                <a:spcPct val="150000"/>
              </a:lnSpc>
              <a:buFont typeface="Arial" panose="020B0604020202020204" pitchFamily="34" charset="0"/>
              <a:buChar char="•"/>
            </a:pPr>
            <a:r>
              <a:rPr lang="en-US" b="1" dirty="0">
                <a:solidFill>
                  <a:schemeClr val="tx2"/>
                </a:solidFill>
              </a:rPr>
              <a:t>Total sales performance by month</a:t>
            </a:r>
          </a:p>
          <a:p>
            <a:pPr>
              <a:lnSpc>
                <a:spcPct val="150000"/>
              </a:lnSpc>
              <a:buFont typeface="Arial" panose="020B0604020202020204" pitchFamily="34" charset="0"/>
              <a:buChar char="•"/>
            </a:pPr>
            <a:r>
              <a:rPr lang="en-US" b="1" dirty="0">
                <a:solidFill>
                  <a:schemeClr val="tx2"/>
                </a:solidFill>
              </a:rPr>
              <a:t>Sales contribution by beverage brand</a:t>
            </a:r>
          </a:p>
          <a:p>
            <a:pPr>
              <a:lnSpc>
                <a:spcPct val="150000"/>
              </a:lnSpc>
              <a:buFont typeface="Arial" panose="020B0604020202020204" pitchFamily="34" charset="0"/>
              <a:buChar char="•"/>
            </a:pPr>
            <a:r>
              <a:rPr lang="en-US" b="1" dirty="0">
                <a:solidFill>
                  <a:schemeClr val="tx2"/>
                </a:solidFill>
              </a:rPr>
              <a:t>Retailer-wise sales breakdown</a:t>
            </a:r>
          </a:p>
          <a:p>
            <a:pPr>
              <a:lnSpc>
                <a:spcPct val="150000"/>
              </a:lnSpc>
              <a:buFont typeface="Arial" panose="020B0604020202020204" pitchFamily="34" charset="0"/>
              <a:buChar char="•"/>
            </a:pPr>
            <a:r>
              <a:rPr lang="en-US" b="1" dirty="0">
                <a:solidFill>
                  <a:schemeClr val="tx2"/>
                </a:solidFill>
              </a:rPr>
              <a:t>Sales distribution across states and cities</a:t>
            </a:r>
          </a:p>
          <a:p>
            <a:pPr>
              <a:lnSpc>
                <a:spcPct val="150000"/>
              </a:lnSpc>
              <a:buFont typeface="Arial" panose="020B0604020202020204" pitchFamily="34" charset="0"/>
              <a:buChar char="•"/>
            </a:pPr>
            <a:r>
              <a:rPr lang="en-US" b="1" dirty="0">
                <a:solidFill>
                  <a:schemeClr val="tx2"/>
                </a:solidFill>
              </a:rPr>
              <a:t>Key metrics including total sales, units sold, operating profit, and operating margin</a:t>
            </a:r>
          </a:p>
        </p:txBody>
      </p:sp>
    </p:spTree>
    <p:extLst>
      <p:ext uri="{BB962C8B-B14F-4D97-AF65-F5344CB8AC3E}">
        <p14:creationId xmlns:p14="http://schemas.microsoft.com/office/powerpoint/2010/main" val="3758206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graph&#10;&#10;AI-generated content may be incorrect.">
            <a:extLst>
              <a:ext uri="{FF2B5EF4-FFF2-40B4-BE49-F238E27FC236}">
                <a16:creationId xmlns:a16="http://schemas.microsoft.com/office/drawing/2014/main" id="{3EEE3055-48A2-A17E-65BE-910CEFBD3E4D}"/>
              </a:ext>
            </a:extLst>
          </p:cNvPr>
          <p:cNvPicPr>
            <a:picLocks noChangeAspect="1"/>
          </p:cNvPicPr>
          <p:nvPr/>
        </p:nvPicPr>
        <p:blipFill>
          <a:blip r:embed="rId2"/>
          <a:stretch>
            <a:fillRect/>
          </a:stretch>
        </p:blipFill>
        <p:spPr>
          <a:xfrm>
            <a:off x="167148" y="144812"/>
            <a:ext cx="11808541" cy="6567948"/>
          </a:xfrm>
          <a:prstGeom prst="rect">
            <a:avLst/>
          </a:prstGeom>
          <a:ln w="12700">
            <a:solidFill>
              <a:schemeClr val="bg1">
                <a:lumMod val="95000"/>
              </a:schemeClr>
            </a:solidFill>
          </a:ln>
        </p:spPr>
      </p:pic>
    </p:spTree>
    <p:extLst>
      <p:ext uri="{BB962C8B-B14F-4D97-AF65-F5344CB8AC3E}">
        <p14:creationId xmlns:p14="http://schemas.microsoft.com/office/powerpoint/2010/main" val="1349985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098" name="Picture 2" descr="Premium Vector | Beautiful purple gradient background smooth and soft  texture">
            <a:extLst>
              <a:ext uri="{FF2B5EF4-FFF2-40B4-BE49-F238E27FC236}">
                <a16:creationId xmlns:a16="http://schemas.microsoft.com/office/drawing/2014/main" id="{0A49F8F5-AB43-8976-67EA-BA8C2C87A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002" b="2265"/>
          <a:stretch/>
        </p:blipFill>
        <p:spPr bwMode="auto">
          <a:xfrm>
            <a:off x="20" y="0"/>
            <a:ext cx="12191980" cy="68567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graph of sales&#10;&#10;AI-generated content may be incorrect.">
            <a:extLst>
              <a:ext uri="{FF2B5EF4-FFF2-40B4-BE49-F238E27FC236}">
                <a16:creationId xmlns:a16="http://schemas.microsoft.com/office/drawing/2014/main" id="{A9EE3F0A-5938-3C8B-E4B6-5984ABFB87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7173" y="1156096"/>
            <a:ext cx="7197215" cy="3503634"/>
          </a:xfrm>
          <a:prstGeom prst="rect">
            <a:avLst/>
          </a:prstGeom>
          <a:ln>
            <a:solidFill>
              <a:schemeClr val="bg1"/>
            </a:solid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A414BED1-DB0C-6D40-E6E7-F282FB184FF7}"/>
              </a:ext>
            </a:extLst>
          </p:cNvPr>
          <p:cNvSpPr txBox="1"/>
          <p:nvPr/>
        </p:nvSpPr>
        <p:spPr>
          <a:xfrm>
            <a:off x="2777612" y="112629"/>
            <a:ext cx="6233651" cy="646331"/>
          </a:xfrm>
          <a:prstGeom prst="rect">
            <a:avLst/>
          </a:prstGeom>
          <a:noFill/>
        </p:spPr>
        <p:txBody>
          <a:bodyPr wrap="square" rtlCol="0">
            <a:spAutoFit/>
          </a:bodyPr>
          <a:lstStyle/>
          <a:p>
            <a:r>
              <a:rPr lang="en-US" sz="3600" b="1" dirty="0">
                <a:solidFill>
                  <a:schemeClr val="bg1"/>
                </a:solidFill>
                <a:latin typeface="Artifakt Element Black" panose="020B0A03050000020004"/>
              </a:rPr>
              <a:t>Sum of Total Sales by Month</a:t>
            </a:r>
            <a:endParaRPr lang="en-IN" sz="3600" b="1" dirty="0">
              <a:solidFill>
                <a:schemeClr val="bg1"/>
              </a:solidFill>
              <a:latin typeface="Artifakt Element Black" panose="020B0A03050000020004"/>
            </a:endParaRPr>
          </a:p>
        </p:txBody>
      </p:sp>
      <p:sp>
        <p:nvSpPr>
          <p:cNvPr id="8" name="TextBox 7">
            <a:extLst>
              <a:ext uri="{FF2B5EF4-FFF2-40B4-BE49-F238E27FC236}">
                <a16:creationId xmlns:a16="http://schemas.microsoft.com/office/drawing/2014/main" id="{6EDC63A7-12C1-273D-D822-DF6F2154B0F0}"/>
              </a:ext>
            </a:extLst>
          </p:cNvPr>
          <p:cNvSpPr txBox="1"/>
          <p:nvPr/>
        </p:nvSpPr>
        <p:spPr>
          <a:xfrm>
            <a:off x="912875" y="4850388"/>
            <a:ext cx="10992465" cy="1261884"/>
          </a:xfrm>
          <a:prstGeom prst="rect">
            <a:avLst/>
          </a:prstGeom>
          <a:noFill/>
        </p:spPr>
        <p:txBody>
          <a:bodyPr wrap="square">
            <a:spAutoFit/>
          </a:bodyPr>
          <a:lstStyle/>
          <a:p>
            <a:r>
              <a:rPr lang="en-US" sz="1900" dirty="0">
                <a:solidFill>
                  <a:schemeClr val="bg1"/>
                </a:solidFill>
              </a:rPr>
              <a:t>This chart represents the month-wise sales trend of beverages across the year. According to the analysis, sales peaked during the summer months, indicating higher consumer demand during warmer seasons. A noticeable dip in early spring suggests seasonal variation in beverage consumption. This trend helps in forecasting future demand and planning marketing efforts accordingly.</a:t>
            </a:r>
            <a:endParaRPr lang="en-IN" sz="1900" dirty="0">
              <a:solidFill>
                <a:schemeClr val="bg1"/>
              </a:solidFill>
            </a:endParaRPr>
          </a:p>
        </p:txBody>
      </p:sp>
    </p:spTree>
    <p:extLst>
      <p:ext uri="{BB962C8B-B14F-4D97-AF65-F5344CB8AC3E}">
        <p14:creationId xmlns:p14="http://schemas.microsoft.com/office/powerpoint/2010/main" val="3410883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E8B476-2CCA-C269-F9E1-0492684F31D5}"/>
            </a:ext>
          </a:extLst>
        </p:cNvPr>
        <p:cNvGrpSpPr/>
        <p:nvPr/>
      </p:nvGrpSpPr>
      <p:grpSpPr>
        <a:xfrm>
          <a:off x="0" y="0"/>
          <a:ext cx="0" cy="0"/>
          <a:chOff x="0" y="0"/>
          <a:chExt cx="0" cy="0"/>
        </a:xfrm>
      </p:grpSpPr>
      <p:sp>
        <p:nvSpPr>
          <p:cNvPr id="4103" name="Rectangle 4102">
            <a:extLst>
              <a:ext uri="{FF2B5EF4-FFF2-40B4-BE49-F238E27FC236}">
                <a16:creationId xmlns:a16="http://schemas.microsoft.com/office/drawing/2014/main" id="{1B76F494-62DB-872F-7B5C-5526A00A4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098" name="Picture 2" descr="Premium Vector | Beautiful purple gradient background smooth and soft  texture">
            <a:extLst>
              <a:ext uri="{FF2B5EF4-FFF2-40B4-BE49-F238E27FC236}">
                <a16:creationId xmlns:a16="http://schemas.microsoft.com/office/drawing/2014/main" id="{5E770798-BD1A-861F-A664-2E07F6D0E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002" b="2265"/>
          <a:stretch/>
        </p:blipFill>
        <p:spPr bwMode="auto">
          <a:xfrm>
            <a:off x="20" y="0"/>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532B4F5-87C0-04F8-73EA-AD3136AA86C8}"/>
              </a:ext>
            </a:extLst>
          </p:cNvPr>
          <p:cNvSpPr txBox="1"/>
          <p:nvPr/>
        </p:nvSpPr>
        <p:spPr>
          <a:xfrm>
            <a:off x="2069689" y="99397"/>
            <a:ext cx="7683911" cy="646331"/>
          </a:xfrm>
          <a:prstGeom prst="rect">
            <a:avLst/>
          </a:prstGeom>
          <a:noFill/>
        </p:spPr>
        <p:txBody>
          <a:bodyPr wrap="square" rtlCol="0">
            <a:spAutoFit/>
          </a:bodyPr>
          <a:lstStyle/>
          <a:p>
            <a:r>
              <a:rPr lang="en-US" sz="3600" b="1" dirty="0">
                <a:solidFill>
                  <a:schemeClr val="bg1"/>
                </a:solidFill>
                <a:latin typeface="Artifakt Element Black" panose="020B0A03050000020004"/>
              </a:rPr>
              <a:t>Sum of Total Sales by Beverage Brand</a:t>
            </a:r>
            <a:endParaRPr lang="en-IN" sz="3600" b="1" dirty="0">
              <a:solidFill>
                <a:schemeClr val="bg1"/>
              </a:solidFill>
              <a:latin typeface="Artifakt Element Black" panose="020B0A03050000020004"/>
            </a:endParaRPr>
          </a:p>
        </p:txBody>
      </p:sp>
      <p:sp>
        <p:nvSpPr>
          <p:cNvPr id="8" name="TextBox 7">
            <a:extLst>
              <a:ext uri="{FF2B5EF4-FFF2-40B4-BE49-F238E27FC236}">
                <a16:creationId xmlns:a16="http://schemas.microsoft.com/office/drawing/2014/main" id="{4A02D1DB-580B-CF10-7C8E-DE57DDD32DEF}"/>
              </a:ext>
            </a:extLst>
          </p:cNvPr>
          <p:cNvSpPr txBox="1"/>
          <p:nvPr/>
        </p:nvSpPr>
        <p:spPr>
          <a:xfrm>
            <a:off x="775224" y="5165020"/>
            <a:ext cx="10992465" cy="1261884"/>
          </a:xfrm>
          <a:prstGeom prst="rect">
            <a:avLst/>
          </a:prstGeom>
          <a:noFill/>
        </p:spPr>
        <p:txBody>
          <a:bodyPr wrap="square">
            <a:spAutoFit/>
          </a:bodyPr>
          <a:lstStyle/>
          <a:p>
            <a:r>
              <a:rPr lang="en-US" sz="1900">
                <a:solidFill>
                  <a:schemeClr val="bg1"/>
                </a:solidFill>
                <a:latin typeface="Calibri body"/>
              </a:rPr>
              <a:t>This donut chart illustrates the total sales distribution among different beverage brands. According to the analysis, Coca-Cola emerges as the leading brand, followed by Diet Coke and Dasani Water. These three brands together contribute a significant portion of the overall sales, indicating strong consumer preference. This insight is valuable for making brand-level strategic decisions.</a:t>
            </a:r>
            <a:endParaRPr lang="en-IN" sz="1900" dirty="0">
              <a:solidFill>
                <a:schemeClr val="bg1"/>
              </a:solidFill>
              <a:latin typeface="Calibri body"/>
            </a:endParaRPr>
          </a:p>
        </p:txBody>
      </p:sp>
      <p:pic>
        <p:nvPicPr>
          <p:cNvPr id="3" name="Picture 2" descr="A graph of sales by beverage brands&#10;&#10;AI-generated content may be incorrect.">
            <a:extLst>
              <a:ext uri="{FF2B5EF4-FFF2-40B4-BE49-F238E27FC236}">
                <a16:creationId xmlns:a16="http://schemas.microsoft.com/office/drawing/2014/main" id="{D9648240-C78B-5A0D-680D-59B7759B9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9123" y="924232"/>
            <a:ext cx="5560856" cy="3923071"/>
          </a:xfrm>
          <a:prstGeom prst="rect">
            <a:avLst/>
          </a:prstGeom>
          <a:ln w="12700">
            <a:solidFill>
              <a:schemeClr val="bg1">
                <a:lumMod val="9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24947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F411C9-CDEB-1600-74ED-127E5940EBC5}"/>
            </a:ext>
          </a:extLst>
        </p:cNvPr>
        <p:cNvGrpSpPr/>
        <p:nvPr/>
      </p:nvGrpSpPr>
      <p:grpSpPr>
        <a:xfrm>
          <a:off x="0" y="0"/>
          <a:ext cx="0" cy="0"/>
          <a:chOff x="0" y="0"/>
          <a:chExt cx="0" cy="0"/>
        </a:xfrm>
      </p:grpSpPr>
      <p:sp>
        <p:nvSpPr>
          <p:cNvPr id="4103" name="Rectangle 4102">
            <a:extLst>
              <a:ext uri="{FF2B5EF4-FFF2-40B4-BE49-F238E27FC236}">
                <a16:creationId xmlns:a16="http://schemas.microsoft.com/office/drawing/2014/main" id="{6BFB5775-D0A0-FB7E-A0B5-8F5D4606C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098" name="Picture 2" descr="Premium Vector | Beautiful purple gradient background smooth and soft  texture">
            <a:extLst>
              <a:ext uri="{FF2B5EF4-FFF2-40B4-BE49-F238E27FC236}">
                <a16:creationId xmlns:a16="http://schemas.microsoft.com/office/drawing/2014/main" id="{82CA4E82-65F4-89EE-DC26-5D3FA5866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002" b="2265"/>
          <a:stretch/>
        </p:blipFill>
        <p:spPr bwMode="auto">
          <a:xfrm>
            <a:off x="20" y="0"/>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299895F-FED2-C0C3-C12D-0C937816DE50}"/>
              </a:ext>
            </a:extLst>
          </p:cNvPr>
          <p:cNvSpPr txBox="1"/>
          <p:nvPr/>
        </p:nvSpPr>
        <p:spPr>
          <a:xfrm>
            <a:off x="2731106" y="99397"/>
            <a:ext cx="7683911" cy="646331"/>
          </a:xfrm>
          <a:prstGeom prst="rect">
            <a:avLst/>
          </a:prstGeom>
          <a:noFill/>
        </p:spPr>
        <p:txBody>
          <a:bodyPr wrap="square" rtlCol="0">
            <a:spAutoFit/>
          </a:bodyPr>
          <a:lstStyle/>
          <a:p>
            <a:r>
              <a:rPr lang="en-US" sz="3600" b="1" dirty="0">
                <a:solidFill>
                  <a:schemeClr val="bg1"/>
                </a:solidFill>
                <a:latin typeface="Artifakt Element Black" panose="020B0A03050000020004"/>
              </a:rPr>
              <a:t>Sum of Total Sales by Retailer</a:t>
            </a:r>
            <a:endParaRPr lang="en-IN" sz="3600" b="1" dirty="0">
              <a:solidFill>
                <a:schemeClr val="bg1"/>
              </a:solidFill>
              <a:latin typeface="Artifakt Element Black" panose="020B0A03050000020004"/>
            </a:endParaRPr>
          </a:p>
        </p:txBody>
      </p:sp>
      <p:pic>
        <p:nvPicPr>
          <p:cNvPr id="7" name="Picture 6">
            <a:extLst>
              <a:ext uri="{FF2B5EF4-FFF2-40B4-BE49-F238E27FC236}">
                <a16:creationId xmlns:a16="http://schemas.microsoft.com/office/drawing/2014/main" id="{D16867B0-AA63-DDE8-C847-A3A9344A3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1106" y="987890"/>
            <a:ext cx="5982535" cy="3705742"/>
          </a:xfrm>
          <a:prstGeom prst="rect">
            <a:avLst/>
          </a:prstGeom>
          <a:ln>
            <a:solidFill>
              <a:schemeClr val="bg1">
                <a:lumMod val="95000"/>
              </a:schemeClr>
            </a:solid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7CE1F1FF-773B-5F75-5C42-3D86709448E5}"/>
              </a:ext>
            </a:extLst>
          </p:cNvPr>
          <p:cNvSpPr txBox="1"/>
          <p:nvPr/>
        </p:nvSpPr>
        <p:spPr>
          <a:xfrm>
            <a:off x="820993" y="4975123"/>
            <a:ext cx="10550013" cy="1200329"/>
          </a:xfrm>
          <a:prstGeom prst="rect">
            <a:avLst/>
          </a:prstGeom>
          <a:noFill/>
        </p:spPr>
        <p:txBody>
          <a:bodyPr wrap="square" rtlCol="0">
            <a:spAutoFit/>
          </a:bodyPr>
          <a:lstStyle/>
          <a:p>
            <a:r>
              <a:rPr lang="en-US" dirty="0">
                <a:solidFill>
                  <a:schemeClr val="bg1"/>
                </a:solidFill>
              </a:rPr>
              <a:t>This graph compares the total sales generated by various retail partners. The analysis shows that Sodapop is the highest contributing retailer, followed by FizzySip and BevCo. This distribution reflects the effectiveness of retailer partnerships and their market outreach. Such insights are crucial for optimizing supply chains and strengthening retail collaborations.</a:t>
            </a:r>
            <a:endParaRPr lang="en-IN" dirty="0">
              <a:solidFill>
                <a:schemeClr val="bg1"/>
              </a:solidFill>
            </a:endParaRPr>
          </a:p>
        </p:txBody>
      </p:sp>
    </p:spTree>
    <p:extLst>
      <p:ext uri="{BB962C8B-B14F-4D97-AF65-F5344CB8AC3E}">
        <p14:creationId xmlns:p14="http://schemas.microsoft.com/office/powerpoint/2010/main" val="3772190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5B36B7-3274-095A-6C6C-1DAB3468B8AC}"/>
            </a:ext>
          </a:extLst>
        </p:cNvPr>
        <p:cNvGrpSpPr/>
        <p:nvPr/>
      </p:nvGrpSpPr>
      <p:grpSpPr>
        <a:xfrm>
          <a:off x="0" y="0"/>
          <a:ext cx="0" cy="0"/>
          <a:chOff x="0" y="0"/>
          <a:chExt cx="0" cy="0"/>
        </a:xfrm>
      </p:grpSpPr>
      <p:sp>
        <p:nvSpPr>
          <p:cNvPr id="4103" name="Rectangle 4102">
            <a:extLst>
              <a:ext uri="{FF2B5EF4-FFF2-40B4-BE49-F238E27FC236}">
                <a16:creationId xmlns:a16="http://schemas.microsoft.com/office/drawing/2014/main" id="{DE53FF05-3FB7-7DEF-082B-2E494BF65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098" name="Picture 2" descr="Premium Vector | Beautiful purple gradient background smooth and soft  texture">
            <a:extLst>
              <a:ext uri="{FF2B5EF4-FFF2-40B4-BE49-F238E27FC236}">
                <a16:creationId xmlns:a16="http://schemas.microsoft.com/office/drawing/2014/main" id="{61903435-9C33-C048-7015-E207CBE3C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002" b="2265"/>
          <a:stretch/>
        </p:blipFill>
        <p:spPr bwMode="auto">
          <a:xfrm>
            <a:off x="20" y="0"/>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9AD46B6-6D28-7F0C-559D-A9AD64CC08A2}"/>
              </a:ext>
            </a:extLst>
          </p:cNvPr>
          <p:cNvSpPr txBox="1"/>
          <p:nvPr/>
        </p:nvSpPr>
        <p:spPr>
          <a:xfrm>
            <a:off x="2885766" y="164746"/>
            <a:ext cx="7683911" cy="646331"/>
          </a:xfrm>
          <a:prstGeom prst="rect">
            <a:avLst/>
          </a:prstGeom>
          <a:noFill/>
        </p:spPr>
        <p:txBody>
          <a:bodyPr wrap="square" rtlCol="0">
            <a:spAutoFit/>
          </a:bodyPr>
          <a:lstStyle/>
          <a:p>
            <a:r>
              <a:rPr lang="en-US" sz="3600" b="1" dirty="0">
                <a:solidFill>
                  <a:schemeClr val="bg1"/>
                </a:solidFill>
                <a:latin typeface="Artifakt Element Black" panose="020B0A03050000020004"/>
              </a:rPr>
              <a:t>Sum of Total Sales by state</a:t>
            </a:r>
            <a:endParaRPr lang="en-IN" sz="3600" b="1" dirty="0">
              <a:solidFill>
                <a:schemeClr val="bg1"/>
              </a:solidFill>
              <a:latin typeface="Artifakt Element Black" panose="020B0A03050000020004"/>
            </a:endParaRPr>
          </a:p>
        </p:txBody>
      </p:sp>
      <p:pic>
        <p:nvPicPr>
          <p:cNvPr id="3" name="Picture 2">
            <a:extLst>
              <a:ext uri="{FF2B5EF4-FFF2-40B4-BE49-F238E27FC236}">
                <a16:creationId xmlns:a16="http://schemas.microsoft.com/office/drawing/2014/main" id="{0F3643A9-6A1E-E9EC-63AE-83424D50C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242" y="975823"/>
            <a:ext cx="5614220" cy="3686689"/>
          </a:xfrm>
          <a:prstGeom prst="rect">
            <a:avLst/>
          </a:prstGeom>
          <a:ln>
            <a:solidFill>
              <a:schemeClr val="bg1">
                <a:lumMod val="95000"/>
              </a:schemeClr>
            </a:solid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D54F75B6-43CB-706D-612B-173BDD8895C6}"/>
              </a:ext>
            </a:extLst>
          </p:cNvPr>
          <p:cNvSpPr txBox="1"/>
          <p:nvPr/>
        </p:nvSpPr>
        <p:spPr>
          <a:xfrm>
            <a:off x="1356852" y="4899671"/>
            <a:ext cx="9478296" cy="1477328"/>
          </a:xfrm>
          <a:prstGeom prst="rect">
            <a:avLst/>
          </a:prstGeom>
          <a:noFill/>
        </p:spPr>
        <p:txBody>
          <a:bodyPr wrap="square" rtlCol="0">
            <a:spAutoFit/>
          </a:bodyPr>
          <a:lstStyle/>
          <a:p>
            <a:r>
              <a:rPr lang="en-US" dirty="0">
                <a:solidFill>
                  <a:schemeClr val="bg1"/>
                </a:solidFill>
              </a:rPr>
              <a:t>The donut chart illustrates the total sales distribution across five U.S. states. New York has the highest sales at $582.68K (23.68%), followed very closely by California with $582.4K (23.67%). Florida contributes $561.85K (22.84%) to the total, while Texas records $292.21K (11.88%). Georgia's value is partially hidden but represents the remaining percentage. The chart highlights that New York, California, and Florida are the top contributors in terms of sales.</a:t>
            </a:r>
            <a:endParaRPr lang="en-IN" dirty="0">
              <a:solidFill>
                <a:schemeClr val="bg1"/>
              </a:solidFill>
            </a:endParaRPr>
          </a:p>
        </p:txBody>
      </p:sp>
    </p:spTree>
    <p:extLst>
      <p:ext uri="{BB962C8B-B14F-4D97-AF65-F5344CB8AC3E}">
        <p14:creationId xmlns:p14="http://schemas.microsoft.com/office/powerpoint/2010/main" val="375961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3D9459-A365-DAEA-9CDB-07D9C4C3B8A4}"/>
            </a:ext>
          </a:extLst>
        </p:cNvPr>
        <p:cNvGrpSpPr/>
        <p:nvPr/>
      </p:nvGrpSpPr>
      <p:grpSpPr>
        <a:xfrm>
          <a:off x="0" y="0"/>
          <a:ext cx="0" cy="0"/>
          <a:chOff x="0" y="0"/>
          <a:chExt cx="0" cy="0"/>
        </a:xfrm>
      </p:grpSpPr>
      <p:sp>
        <p:nvSpPr>
          <p:cNvPr id="4103" name="Rectangle 4102">
            <a:extLst>
              <a:ext uri="{FF2B5EF4-FFF2-40B4-BE49-F238E27FC236}">
                <a16:creationId xmlns:a16="http://schemas.microsoft.com/office/drawing/2014/main" id="{D19FA0F9-135A-D271-23CB-7FC483696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098" name="Picture 2" descr="Premium Vector | Beautiful purple gradient background smooth and soft  texture">
            <a:extLst>
              <a:ext uri="{FF2B5EF4-FFF2-40B4-BE49-F238E27FC236}">
                <a16:creationId xmlns:a16="http://schemas.microsoft.com/office/drawing/2014/main" id="{88A881D6-F637-5F48-2C11-6E851F9F8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002" b="2265"/>
          <a:stretch/>
        </p:blipFill>
        <p:spPr bwMode="auto">
          <a:xfrm>
            <a:off x="20" y="0"/>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C81EAA6-C4A5-6054-7989-255837939374}"/>
              </a:ext>
            </a:extLst>
          </p:cNvPr>
          <p:cNvSpPr txBox="1"/>
          <p:nvPr/>
        </p:nvSpPr>
        <p:spPr>
          <a:xfrm>
            <a:off x="3210231" y="195037"/>
            <a:ext cx="7683911" cy="646331"/>
          </a:xfrm>
          <a:prstGeom prst="rect">
            <a:avLst/>
          </a:prstGeom>
          <a:noFill/>
        </p:spPr>
        <p:txBody>
          <a:bodyPr wrap="square" rtlCol="0">
            <a:spAutoFit/>
          </a:bodyPr>
          <a:lstStyle/>
          <a:p>
            <a:r>
              <a:rPr lang="en-US" sz="3600" b="1" dirty="0">
                <a:solidFill>
                  <a:schemeClr val="bg1"/>
                </a:solidFill>
                <a:latin typeface="Artifakt Element Black" panose="020B0A03050000020004"/>
              </a:rPr>
              <a:t>Sum of Units Sold by City</a:t>
            </a:r>
            <a:endParaRPr lang="en-IN" sz="3600" b="1" dirty="0">
              <a:solidFill>
                <a:schemeClr val="bg1"/>
              </a:solidFill>
              <a:latin typeface="Artifakt Element Black" panose="020B0A03050000020004"/>
            </a:endParaRPr>
          </a:p>
        </p:txBody>
      </p:sp>
      <p:pic>
        <p:nvPicPr>
          <p:cNvPr id="4" name="Picture 3">
            <a:extLst>
              <a:ext uri="{FF2B5EF4-FFF2-40B4-BE49-F238E27FC236}">
                <a16:creationId xmlns:a16="http://schemas.microsoft.com/office/drawing/2014/main" id="{A1476968-71B3-A9DA-4FB3-CF04EC87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7715" y="938082"/>
            <a:ext cx="4753899" cy="3846678"/>
          </a:xfrm>
          <a:prstGeom prst="rect">
            <a:avLst/>
          </a:prstGeom>
          <a:ln>
            <a:solidFill>
              <a:schemeClr val="bg2">
                <a:lumMod val="10000"/>
              </a:schemeClr>
            </a:solid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8681B5F4-FB02-907B-31C0-C2B72101B4DF}"/>
              </a:ext>
            </a:extLst>
          </p:cNvPr>
          <p:cNvSpPr txBox="1"/>
          <p:nvPr/>
        </p:nvSpPr>
        <p:spPr>
          <a:xfrm>
            <a:off x="1366684" y="5214091"/>
            <a:ext cx="10058400" cy="1200329"/>
          </a:xfrm>
          <a:prstGeom prst="rect">
            <a:avLst/>
          </a:prstGeom>
          <a:noFill/>
        </p:spPr>
        <p:txBody>
          <a:bodyPr wrap="square" rtlCol="0">
            <a:spAutoFit/>
          </a:bodyPr>
          <a:lstStyle/>
          <a:p>
            <a:r>
              <a:rPr lang="en-US" dirty="0">
                <a:solidFill>
                  <a:schemeClr val="bg1"/>
                </a:solidFill>
              </a:rPr>
              <a:t>The map chart represents the sum of units sold by city, visualized using blue circles. The size of each circle indicates the volume of units sold in that city. Major concentrations of sales activity are visible in the United States and parts of Europe, suggesting these regions have the highest number of units sold.</a:t>
            </a:r>
            <a:endParaRPr lang="en-IN" dirty="0">
              <a:solidFill>
                <a:schemeClr val="bg1"/>
              </a:solidFill>
            </a:endParaRPr>
          </a:p>
        </p:txBody>
      </p:sp>
    </p:spTree>
    <p:extLst>
      <p:ext uri="{BB962C8B-B14F-4D97-AF65-F5344CB8AC3E}">
        <p14:creationId xmlns:p14="http://schemas.microsoft.com/office/powerpoint/2010/main" val="4031816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194" name="Picture 2" descr="Premium Vector | Simple purple gradient background premium">
            <a:extLst>
              <a:ext uri="{FF2B5EF4-FFF2-40B4-BE49-F238E27FC236}">
                <a16:creationId xmlns:a16="http://schemas.microsoft.com/office/drawing/2014/main" id="{B05BF948-651B-85F6-4E0A-1A559F11B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9"/>
          <a:stretch/>
        </p:blipFill>
        <p:spPr bwMode="auto">
          <a:xfrm>
            <a:off x="-1504"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044A0662-4616-3D28-201D-2B503E16D9F1}"/>
              </a:ext>
            </a:extLst>
          </p:cNvPr>
          <p:cNvSpPr txBox="1">
            <a:spLocks/>
          </p:cNvSpPr>
          <p:nvPr/>
        </p:nvSpPr>
        <p:spPr>
          <a:xfrm>
            <a:off x="1504335" y="1081549"/>
            <a:ext cx="8875303" cy="35887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6600" b="1" dirty="0">
              <a:latin typeface="Artifakt Element Black" panose="020B0A03050000020004" pitchFamily="34" charset="0"/>
              <a:ea typeface="Artifakt Element Black" panose="020B0A03050000020004" pitchFamily="34" charset="0"/>
            </a:endParaRPr>
          </a:p>
        </p:txBody>
      </p:sp>
      <p:sp>
        <p:nvSpPr>
          <p:cNvPr id="5" name="TextBox 4">
            <a:extLst>
              <a:ext uri="{FF2B5EF4-FFF2-40B4-BE49-F238E27FC236}">
                <a16:creationId xmlns:a16="http://schemas.microsoft.com/office/drawing/2014/main" id="{9A829880-F75D-E3CF-0738-84826ABD1678}"/>
              </a:ext>
            </a:extLst>
          </p:cNvPr>
          <p:cNvSpPr txBox="1"/>
          <p:nvPr/>
        </p:nvSpPr>
        <p:spPr>
          <a:xfrm>
            <a:off x="1504335" y="1794808"/>
            <a:ext cx="9183330" cy="2308324"/>
          </a:xfrm>
          <a:prstGeom prst="rect">
            <a:avLst/>
          </a:prstGeom>
          <a:noFill/>
        </p:spPr>
        <p:txBody>
          <a:bodyPr wrap="square" rtlCol="0">
            <a:spAutoFit/>
          </a:bodyPr>
          <a:lstStyle/>
          <a:p>
            <a:pPr algn="ctr"/>
            <a:r>
              <a:rPr lang="en-US" sz="7200" b="1" dirty="0">
                <a:solidFill>
                  <a:schemeClr val="tx2"/>
                </a:solidFill>
              </a:rPr>
              <a:t>Thank You</a:t>
            </a:r>
          </a:p>
          <a:p>
            <a:pPr algn="ctr"/>
            <a:r>
              <a:rPr lang="en-US" sz="7200" b="1" dirty="0">
                <a:solidFill>
                  <a:schemeClr val="tx2"/>
                </a:solidFill>
              </a:rPr>
              <a:t>For Watching</a:t>
            </a:r>
            <a:endParaRPr lang="en-IN" sz="7200" b="1" dirty="0">
              <a:solidFill>
                <a:schemeClr val="tx2"/>
              </a:solidFill>
            </a:endParaRPr>
          </a:p>
        </p:txBody>
      </p:sp>
    </p:spTree>
    <p:extLst>
      <p:ext uri="{BB962C8B-B14F-4D97-AF65-F5344CB8AC3E}">
        <p14:creationId xmlns:p14="http://schemas.microsoft.com/office/powerpoint/2010/main" val="4644659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253</TotalTime>
  <Words>417</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Artifakt Element Black</vt:lpstr>
      <vt:lpstr>Calibri body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Anjali Singh</dc:creator>
  <cp:lastModifiedBy>Anjali Singh</cp:lastModifiedBy>
  <cp:revision>6</cp:revision>
  <dcterms:created xsi:type="dcterms:W3CDTF">2025-04-12T15:07:33Z</dcterms:created>
  <dcterms:modified xsi:type="dcterms:W3CDTF">2025-04-20T18:40:09Z</dcterms:modified>
</cp:coreProperties>
</file>