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13612"/>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3CA3C40-32CF-4CE8-BBE6-137D0A792F0E}" type="datetimeFigureOut">
              <a:rPr lang="en-IN" smtClean="0"/>
              <a:t>20-04-2025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D2A490-C720-4549-A7D9-A90E5041A0C1}" type="slidenum">
              <a:rPr lang="en-IN" smtClean="0"/>
              <a:t>‹#›</a:t>
            </a:fld>
            <a:endParaRPr lang="en-IN"/>
          </a:p>
        </p:txBody>
      </p:sp>
    </p:spTree>
    <p:extLst>
      <p:ext uri="{BB962C8B-B14F-4D97-AF65-F5344CB8AC3E}">
        <p14:creationId xmlns:p14="http://schemas.microsoft.com/office/powerpoint/2010/main" val="23598350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CA3C40-32CF-4CE8-BBE6-137D0A792F0E}" type="datetimeFigureOut">
              <a:rPr lang="en-IN" smtClean="0"/>
              <a:t>20-04-2025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D2A490-C720-4549-A7D9-A90E5041A0C1}" type="slidenum">
              <a:rPr lang="en-IN" smtClean="0"/>
              <a:t>‹#›</a:t>
            </a:fld>
            <a:endParaRPr lang="en-IN"/>
          </a:p>
        </p:txBody>
      </p:sp>
    </p:spTree>
    <p:extLst>
      <p:ext uri="{BB962C8B-B14F-4D97-AF65-F5344CB8AC3E}">
        <p14:creationId xmlns:p14="http://schemas.microsoft.com/office/powerpoint/2010/main" val="19766658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CA3C40-32CF-4CE8-BBE6-137D0A792F0E}" type="datetimeFigureOut">
              <a:rPr lang="en-IN" smtClean="0"/>
              <a:t>20-04-2025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D2A490-C720-4549-A7D9-A90E5041A0C1}"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154842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CA3C40-32CF-4CE8-BBE6-137D0A792F0E}" type="datetimeFigureOut">
              <a:rPr lang="en-IN" smtClean="0"/>
              <a:t>20-04-2025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D2A490-C720-4549-A7D9-A90E5041A0C1}" type="slidenum">
              <a:rPr lang="en-IN" smtClean="0"/>
              <a:t>‹#›</a:t>
            </a:fld>
            <a:endParaRPr lang="en-IN"/>
          </a:p>
        </p:txBody>
      </p:sp>
    </p:spTree>
    <p:extLst>
      <p:ext uri="{BB962C8B-B14F-4D97-AF65-F5344CB8AC3E}">
        <p14:creationId xmlns:p14="http://schemas.microsoft.com/office/powerpoint/2010/main" val="17526192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CA3C40-32CF-4CE8-BBE6-137D0A792F0E}" type="datetimeFigureOut">
              <a:rPr lang="en-IN" smtClean="0"/>
              <a:t>20-04-2025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D2A490-C720-4549-A7D9-A90E5041A0C1}"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441590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CA3C40-32CF-4CE8-BBE6-137D0A792F0E}" type="datetimeFigureOut">
              <a:rPr lang="en-IN" smtClean="0"/>
              <a:t>20-04-2025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D2A490-C720-4549-A7D9-A90E5041A0C1}" type="slidenum">
              <a:rPr lang="en-IN" smtClean="0"/>
              <a:t>‹#›</a:t>
            </a:fld>
            <a:endParaRPr lang="en-IN"/>
          </a:p>
        </p:txBody>
      </p:sp>
    </p:spTree>
    <p:extLst>
      <p:ext uri="{BB962C8B-B14F-4D97-AF65-F5344CB8AC3E}">
        <p14:creationId xmlns:p14="http://schemas.microsoft.com/office/powerpoint/2010/main" val="3320263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CA3C40-32CF-4CE8-BBE6-137D0A792F0E}" type="datetimeFigureOut">
              <a:rPr lang="en-IN" smtClean="0"/>
              <a:t>20-04-2025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D2A490-C720-4549-A7D9-A90E5041A0C1}" type="slidenum">
              <a:rPr lang="en-IN" smtClean="0"/>
              <a:t>‹#›</a:t>
            </a:fld>
            <a:endParaRPr lang="en-IN"/>
          </a:p>
        </p:txBody>
      </p:sp>
    </p:spTree>
    <p:extLst>
      <p:ext uri="{BB962C8B-B14F-4D97-AF65-F5344CB8AC3E}">
        <p14:creationId xmlns:p14="http://schemas.microsoft.com/office/powerpoint/2010/main" val="12181645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CA3C40-32CF-4CE8-BBE6-137D0A792F0E}" type="datetimeFigureOut">
              <a:rPr lang="en-IN" smtClean="0"/>
              <a:t>20-04-2025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D2A490-C720-4549-A7D9-A90E5041A0C1}" type="slidenum">
              <a:rPr lang="en-IN" smtClean="0"/>
              <a:t>‹#›</a:t>
            </a:fld>
            <a:endParaRPr lang="en-IN"/>
          </a:p>
        </p:txBody>
      </p:sp>
    </p:spTree>
    <p:extLst>
      <p:ext uri="{BB962C8B-B14F-4D97-AF65-F5344CB8AC3E}">
        <p14:creationId xmlns:p14="http://schemas.microsoft.com/office/powerpoint/2010/main" val="31622383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CA3C40-32CF-4CE8-BBE6-137D0A792F0E}" type="datetimeFigureOut">
              <a:rPr lang="en-IN" smtClean="0"/>
              <a:t>20-04-2025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D2A490-C720-4549-A7D9-A90E5041A0C1}" type="slidenum">
              <a:rPr lang="en-IN" smtClean="0"/>
              <a:t>‹#›</a:t>
            </a:fld>
            <a:endParaRPr lang="en-IN"/>
          </a:p>
        </p:txBody>
      </p:sp>
    </p:spTree>
    <p:extLst>
      <p:ext uri="{BB962C8B-B14F-4D97-AF65-F5344CB8AC3E}">
        <p14:creationId xmlns:p14="http://schemas.microsoft.com/office/powerpoint/2010/main" val="12170016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CA3C40-32CF-4CE8-BBE6-137D0A792F0E}" type="datetimeFigureOut">
              <a:rPr lang="en-IN" smtClean="0"/>
              <a:t>20-04-2025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D2A490-C720-4549-A7D9-A90E5041A0C1}" type="slidenum">
              <a:rPr lang="en-IN" smtClean="0"/>
              <a:t>‹#›</a:t>
            </a:fld>
            <a:endParaRPr lang="en-IN"/>
          </a:p>
        </p:txBody>
      </p:sp>
    </p:spTree>
    <p:extLst>
      <p:ext uri="{BB962C8B-B14F-4D97-AF65-F5344CB8AC3E}">
        <p14:creationId xmlns:p14="http://schemas.microsoft.com/office/powerpoint/2010/main" val="57841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3CA3C40-32CF-4CE8-BBE6-137D0A792F0E}" type="datetimeFigureOut">
              <a:rPr lang="en-IN" smtClean="0"/>
              <a:t>20-04-2025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AD2A490-C720-4549-A7D9-A90E5041A0C1}" type="slidenum">
              <a:rPr lang="en-IN" smtClean="0"/>
              <a:t>‹#›</a:t>
            </a:fld>
            <a:endParaRPr lang="en-IN"/>
          </a:p>
        </p:txBody>
      </p:sp>
    </p:spTree>
    <p:extLst>
      <p:ext uri="{BB962C8B-B14F-4D97-AF65-F5344CB8AC3E}">
        <p14:creationId xmlns:p14="http://schemas.microsoft.com/office/powerpoint/2010/main" val="1139413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3CA3C40-32CF-4CE8-BBE6-137D0A792F0E}" type="datetimeFigureOut">
              <a:rPr lang="en-IN" smtClean="0"/>
              <a:t>20-04-2025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AD2A490-C720-4549-A7D9-A90E5041A0C1}" type="slidenum">
              <a:rPr lang="en-IN" smtClean="0"/>
              <a:t>‹#›</a:t>
            </a:fld>
            <a:endParaRPr lang="en-IN"/>
          </a:p>
        </p:txBody>
      </p:sp>
    </p:spTree>
    <p:extLst>
      <p:ext uri="{BB962C8B-B14F-4D97-AF65-F5344CB8AC3E}">
        <p14:creationId xmlns:p14="http://schemas.microsoft.com/office/powerpoint/2010/main" val="15130681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3CA3C40-32CF-4CE8-BBE6-137D0A792F0E}" type="datetimeFigureOut">
              <a:rPr lang="en-IN" smtClean="0"/>
              <a:t>20-04-2025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AD2A490-C720-4549-A7D9-A90E5041A0C1}" type="slidenum">
              <a:rPr lang="en-IN" smtClean="0"/>
              <a:t>‹#›</a:t>
            </a:fld>
            <a:endParaRPr lang="en-IN"/>
          </a:p>
        </p:txBody>
      </p:sp>
    </p:spTree>
    <p:extLst>
      <p:ext uri="{BB962C8B-B14F-4D97-AF65-F5344CB8AC3E}">
        <p14:creationId xmlns:p14="http://schemas.microsoft.com/office/powerpoint/2010/main" val="39101432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CA3C40-32CF-4CE8-BBE6-137D0A792F0E}" type="datetimeFigureOut">
              <a:rPr lang="en-IN" smtClean="0"/>
              <a:t>20-04-2025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AD2A490-C720-4549-A7D9-A90E5041A0C1}" type="slidenum">
              <a:rPr lang="en-IN" smtClean="0"/>
              <a:t>‹#›</a:t>
            </a:fld>
            <a:endParaRPr lang="en-IN"/>
          </a:p>
        </p:txBody>
      </p:sp>
    </p:spTree>
    <p:extLst>
      <p:ext uri="{BB962C8B-B14F-4D97-AF65-F5344CB8AC3E}">
        <p14:creationId xmlns:p14="http://schemas.microsoft.com/office/powerpoint/2010/main" val="25277270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CA3C40-32CF-4CE8-BBE6-137D0A792F0E}" type="datetimeFigureOut">
              <a:rPr lang="en-IN" smtClean="0"/>
              <a:t>20-04-2025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AD2A490-C720-4549-A7D9-A90E5041A0C1}" type="slidenum">
              <a:rPr lang="en-IN" smtClean="0"/>
              <a:t>‹#›</a:t>
            </a:fld>
            <a:endParaRPr lang="en-IN"/>
          </a:p>
        </p:txBody>
      </p:sp>
    </p:spTree>
    <p:extLst>
      <p:ext uri="{BB962C8B-B14F-4D97-AF65-F5344CB8AC3E}">
        <p14:creationId xmlns:p14="http://schemas.microsoft.com/office/powerpoint/2010/main" val="35883843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AD2A490-C720-4549-A7D9-A90E5041A0C1}" type="slidenum">
              <a:rPr lang="en-IN" smtClean="0"/>
              <a:t>‹#›</a:t>
            </a:fld>
            <a:endParaRPr lang="en-IN"/>
          </a:p>
        </p:txBody>
      </p:sp>
      <p:sp>
        <p:nvSpPr>
          <p:cNvPr id="5" name="Date Placeholder 4"/>
          <p:cNvSpPr>
            <a:spLocks noGrp="1"/>
          </p:cNvSpPr>
          <p:nvPr>
            <p:ph type="dt" sz="half" idx="10"/>
          </p:nvPr>
        </p:nvSpPr>
        <p:spPr/>
        <p:txBody>
          <a:bodyPr/>
          <a:lstStyle/>
          <a:p>
            <a:fld id="{63CA3C40-32CF-4CE8-BBE6-137D0A792F0E}" type="datetimeFigureOut">
              <a:rPr lang="en-IN" smtClean="0"/>
              <a:t>20-04-2025</a:t>
            </a:fld>
            <a:endParaRPr lang="en-IN"/>
          </a:p>
        </p:txBody>
      </p:sp>
    </p:spTree>
    <p:extLst>
      <p:ext uri="{BB962C8B-B14F-4D97-AF65-F5344CB8AC3E}">
        <p14:creationId xmlns:p14="http://schemas.microsoft.com/office/powerpoint/2010/main" val="41800753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3CA3C40-32CF-4CE8-BBE6-137D0A792F0E}" type="datetimeFigureOut">
              <a:rPr lang="en-IN" smtClean="0"/>
              <a:t>20-04-2025</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AD2A490-C720-4549-A7D9-A90E5041A0C1}" type="slidenum">
              <a:rPr lang="en-IN" smtClean="0"/>
              <a:t>‹#›</a:t>
            </a:fld>
            <a:endParaRPr lang="en-IN"/>
          </a:p>
        </p:txBody>
      </p:sp>
    </p:spTree>
    <p:extLst>
      <p:ext uri="{BB962C8B-B14F-4D97-AF65-F5344CB8AC3E}">
        <p14:creationId xmlns:p14="http://schemas.microsoft.com/office/powerpoint/2010/main" val="2007851713"/>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E170E8C-6EBF-04E3-F0F2-B8456DD5D160}"/>
              </a:ext>
            </a:extLst>
          </p:cNvPr>
          <p:cNvSpPr>
            <a:spLocks noGrp="1"/>
          </p:cNvSpPr>
          <p:nvPr>
            <p:ph type="title"/>
          </p:nvPr>
        </p:nvSpPr>
        <p:spPr>
          <a:xfrm>
            <a:off x="736326" y="1445341"/>
            <a:ext cx="8437170" cy="1661652"/>
          </a:xfrm>
          <a:solidFill>
            <a:schemeClr val="accent1">
              <a:lumMod val="60000"/>
              <a:lumOff val="40000"/>
            </a:schemeClr>
          </a:solidFill>
        </p:spPr>
        <p:txBody>
          <a:bodyPr>
            <a:normAutofit fontScale="90000"/>
          </a:bodyPr>
          <a:lstStyle/>
          <a:p>
            <a:pPr algn="ctr"/>
            <a:r>
              <a:rPr lang="en-US" sz="5300" b="1" dirty="0">
                <a:ln w="22225">
                  <a:solidFill>
                    <a:schemeClr val="accent2"/>
                  </a:solidFill>
                  <a:prstDash val="solid"/>
                </a:ln>
                <a:solidFill>
                  <a:srgbClr val="213612"/>
                </a:solidFill>
                <a:latin typeface="Arial Black" panose="020B0A04020102020204" pitchFamily="34" charset="0"/>
              </a:rPr>
              <a:t>Title: Super Store Sales </a:t>
            </a:r>
            <a:r>
              <a:rPr lang="en-US" sz="5300" dirty="0">
                <a:solidFill>
                  <a:schemeClr val="accent3">
                    <a:lumMod val="50000"/>
                  </a:schemeClr>
                </a:solidFill>
                <a:latin typeface="Arial Black" panose="020B0A04020102020204" pitchFamily="34" charset="0"/>
              </a:rPr>
              <a:t>Dashboard</a:t>
            </a:r>
            <a:br>
              <a:rPr lang="en-US" dirty="0">
                <a:solidFill>
                  <a:schemeClr val="tx1"/>
                </a:solidFill>
              </a:rPr>
            </a:br>
            <a:br>
              <a:rPr lang="en-US" dirty="0">
                <a:solidFill>
                  <a:schemeClr val="tx1"/>
                </a:solidFill>
              </a:rPr>
            </a:br>
            <a:endParaRPr lang="en-IN" dirty="0">
              <a:solidFill>
                <a:schemeClr val="tx1"/>
              </a:solidFill>
            </a:endParaRPr>
          </a:p>
        </p:txBody>
      </p:sp>
      <p:sp>
        <p:nvSpPr>
          <p:cNvPr id="8" name="TextBox 7">
            <a:extLst>
              <a:ext uri="{FF2B5EF4-FFF2-40B4-BE49-F238E27FC236}">
                <a16:creationId xmlns:a16="http://schemas.microsoft.com/office/drawing/2014/main" id="{B57A1E7B-9F2E-4DE9-98D6-8481BEBEA4C3}"/>
              </a:ext>
            </a:extLst>
          </p:cNvPr>
          <p:cNvSpPr txBox="1"/>
          <p:nvPr/>
        </p:nvSpPr>
        <p:spPr>
          <a:xfrm>
            <a:off x="6322140" y="4114801"/>
            <a:ext cx="3156155" cy="1600438"/>
          </a:xfrm>
          <a:prstGeom prst="rect">
            <a:avLst/>
          </a:prstGeom>
          <a:noFill/>
        </p:spPr>
        <p:txBody>
          <a:bodyPr wrap="square">
            <a:spAutoFit/>
          </a:bodyPr>
          <a:lstStyle/>
          <a:p>
            <a:pPr algn="r">
              <a:lnSpc>
                <a:spcPct val="150000"/>
              </a:lnSpc>
            </a:pPr>
            <a:r>
              <a:rPr lang="en-US" sz="2800" b="1" dirty="0">
                <a:solidFill>
                  <a:schemeClr val="accent3">
                    <a:lumMod val="50000"/>
                  </a:schemeClr>
                </a:solidFill>
              </a:rPr>
              <a:t>Anjali Singh</a:t>
            </a:r>
          </a:p>
          <a:p>
            <a:pPr algn="r"/>
            <a:r>
              <a:rPr lang="en-US" sz="2800" b="1" dirty="0">
                <a:solidFill>
                  <a:schemeClr val="tx2">
                    <a:lumMod val="50000"/>
                  </a:schemeClr>
                </a:solidFill>
              </a:rPr>
              <a:t>Data Analyst</a:t>
            </a:r>
          </a:p>
          <a:p>
            <a:pPr algn="r"/>
            <a:r>
              <a:rPr lang="en-US" sz="2800" b="1" dirty="0">
                <a:solidFill>
                  <a:schemeClr val="tx2">
                    <a:lumMod val="50000"/>
                  </a:schemeClr>
                </a:solidFill>
              </a:rPr>
              <a:t>Intern</a:t>
            </a:r>
          </a:p>
        </p:txBody>
      </p:sp>
    </p:spTree>
    <p:extLst>
      <p:ext uri="{BB962C8B-B14F-4D97-AF65-F5344CB8AC3E}">
        <p14:creationId xmlns:p14="http://schemas.microsoft.com/office/powerpoint/2010/main" val="39274214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a:extLst>
            <a:ext uri="{FF2B5EF4-FFF2-40B4-BE49-F238E27FC236}">
              <a16:creationId xmlns:a16="http://schemas.microsoft.com/office/drawing/2014/main" id="{EB7BE6C8-C61E-BA6C-4288-E6333B8ABAA2}"/>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24D4643D-5C82-B550-CF55-D47FF4F2B10E}"/>
              </a:ext>
            </a:extLst>
          </p:cNvPr>
          <p:cNvSpPr txBox="1"/>
          <p:nvPr/>
        </p:nvSpPr>
        <p:spPr>
          <a:xfrm>
            <a:off x="5029051" y="2934709"/>
            <a:ext cx="3578942" cy="658761"/>
          </a:xfrm>
          <a:prstGeom prst="rect">
            <a:avLst/>
          </a:prstGeom>
          <a:noFill/>
        </p:spPr>
        <p:txBody>
          <a:bodyPr wrap="square" rtlCol="0">
            <a:spAutoFit/>
          </a:bodyPr>
          <a:lstStyle/>
          <a:p>
            <a:endParaRPr lang="en-IN" dirty="0"/>
          </a:p>
        </p:txBody>
      </p:sp>
      <p:sp>
        <p:nvSpPr>
          <p:cNvPr id="5" name="TextBox 4">
            <a:extLst>
              <a:ext uri="{FF2B5EF4-FFF2-40B4-BE49-F238E27FC236}">
                <a16:creationId xmlns:a16="http://schemas.microsoft.com/office/drawing/2014/main" id="{12EA146B-A5B1-69F2-E119-E9506DD81A05}"/>
              </a:ext>
            </a:extLst>
          </p:cNvPr>
          <p:cNvSpPr txBox="1"/>
          <p:nvPr/>
        </p:nvSpPr>
        <p:spPr>
          <a:xfrm>
            <a:off x="4205600" y="229161"/>
            <a:ext cx="3945341" cy="461665"/>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en-IN" sz="2400" b="1" dirty="0"/>
              <a:t>Sales by Payment Mode</a:t>
            </a:r>
          </a:p>
        </p:txBody>
      </p:sp>
      <p:pic>
        <p:nvPicPr>
          <p:cNvPr id="3" name="Picture 2">
            <a:extLst>
              <a:ext uri="{FF2B5EF4-FFF2-40B4-BE49-F238E27FC236}">
                <a16:creationId xmlns:a16="http://schemas.microsoft.com/office/drawing/2014/main" id="{ABD80712-4AA9-EF85-6834-CC030142DC03}"/>
              </a:ext>
            </a:extLst>
          </p:cNvPr>
          <p:cNvPicPr>
            <a:picLocks noChangeAspect="1"/>
          </p:cNvPicPr>
          <p:nvPr/>
        </p:nvPicPr>
        <p:blipFill>
          <a:blip r:embed="rId2"/>
          <a:stretch>
            <a:fillRect/>
          </a:stretch>
        </p:blipFill>
        <p:spPr>
          <a:xfrm>
            <a:off x="901490" y="919206"/>
            <a:ext cx="3526611" cy="4031006"/>
          </a:xfrm>
          <a:prstGeom prst="rect">
            <a:avLst/>
          </a:prstGeom>
          <a:ln w="38100" cap="sq">
            <a:solidFill>
              <a:srgbClr val="213612"/>
            </a:solidFill>
            <a:prstDash val="solid"/>
            <a:miter lim="800000"/>
          </a:ln>
          <a:effectLst>
            <a:outerShdw blurRad="50800" dist="38100" dir="2700000" algn="tl" rotWithShape="0">
              <a:srgbClr val="000000">
                <a:alpha val="43000"/>
              </a:srgbClr>
            </a:outerShdw>
          </a:effectLst>
        </p:spPr>
      </p:pic>
      <p:sp>
        <p:nvSpPr>
          <p:cNvPr id="7" name="TextBox 6">
            <a:extLst>
              <a:ext uri="{FF2B5EF4-FFF2-40B4-BE49-F238E27FC236}">
                <a16:creationId xmlns:a16="http://schemas.microsoft.com/office/drawing/2014/main" id="{5A931C1B-F441-E118-CAB9-E2A9A525E9E6}"/>
              </a:ext>
            </a:extLst>
          </p:cNvPr>
          <p:cNvSpPr txBox="1"/>
          <p:nvPr/>
        </p:nvSpPr>
        <p:spPr>
          <a:xfrm>
            <a:off x="5641879" y="1812767"/>
            <a:ext cx="6100916" cy="2062103"/>
          </a:xfrm>
          <a:prstGeom prst="rect">
            <a:avLst/>
          </a:prstGeom>
          <a:noFill/>
        </p:spPr>
        <p:txBody>
          <a:bodyPr wrap="square">
            <a:spAutoFit/>
          </a:bodyPr>
          <a:lstStyle/>
          <a:p>
            <a:pPr>
              <a:buNone/>
            </a:pPr>
            <a:r>
              <a:rPr lang="en-US" sz="2000" b="1" dirty="0"/>
              <a:t>Data:</a:t>
            </a:r>
          </a:p>
          <a:p>
            <a:pPr>
              <a:buNone/>
            </a:pPr>
            <a:endParaRPr lang="en-US" dirty="0"/>
          </a:p>
          <a:p>
            <a:pPr>
              <a:buFont typeface="Arial" panose="020B0604020202020204" pitchFamily="34" charset="0"/>
              <a:buChar char="•"/>
            </a:pPr>
            <a:r>
              <a:rPr lang="en-US" b="1" dirty="0"/>
              <a:t>Cash on Delivery (COD):</a:t>
            </a:r>
            <a:r>
              <a:rPr lang="en-US" dirty="0"/>
              <a:t> </a:t>
            </a:r>
            <a:r>
              <a:rPr lang="en-US" b="1" dirty="0">
                <a:solidFill>
                  <a:srgbClr val="002060"/>
                </a:solidFill>
              </a:rPr>
              <a:t>0.67M</a:t>
            </a:r>
          </a:p>
          <a:p>
            <a:endParaRPr lang="en-US" dirty="0"/>
          </a:p>
          <a:p>
            <a:pPr>
              <a:buFont typeface="Arial" panose="020B0604020202020204" pitchFamily="34" charset="0"/>
              <a:buChar char="•"/>
            </a:pPr>
            <a:r>
              <a:rPr lang="en-US" b="1" dirty="0"/>
              <a:t>Online:</a:t>
            </a:r>
            <a:r>
              <a:rPr lang="en-US" dirty="0"/>
              <a:t> </a:t>
            </a:r>
            <a:r>
              <a:rPr lang="en-US" b="1" dirty="0">
                <a:solidFill>
                  <a:srgbClr val="002060"/>
                </a:solidFill>
              </a:rPr>
              <a:t>0.55M</a:t>
            </a:r>
          </a:p>
          <a:p>
            <a:endParaRPr lang="en-US" dirty="0"/>
          </a:p>
          <a:p>
            <a:pPr>
              <a:buFont typeface="Arial" panose="020B0604020202020204" pitchFamily="34" charset="0"/>
              <a:buChar char="•"/>
            </a:pPr>
            <a:r>
              <a:rPr lang="en-US" b="1" dirty="0"/>
              <a:t>Cards:</a:t>
            </a:r>
            <a:r>
              <a:rPr lang="en-US" dirty="0"/>
              <a:t> </a:t>
            </a:r>
            <a:r>
              <a:rPr lang="en-US" b="1" dirty="0">
                <a:solidFill>
                  <a:srgbClr val="002060"/>
                </a:solidFill>
              </a:rPr>
              <a:t>0.34M</a:t>
            </a:r>
          </a:p>
        </p:txBody>
      </p:sp>
      <p:sp>
        <p:nvSpPr>
          <p:cNvPr id="11" name="TextBox 10">
            <a:extLst>
              <a:ext uri="{FF2B5EF4-FFF2-40B4-BE49-F238E27FC236}">
                <a16:creationId xmlns:a16="http://schemas.microsoft.com/office/drawing/2014/main" id="{4867EAAB-9A70-2B8E-68A5-A1F96F2E74C3}"/>
              </a:ext>
            </a:extLst>
          </p:cNvPr>
          <p:cNvSpPr txBox="1"/>
          <p:nvPr/>
        </p:nvSpPr>
        <p:spPr>
          <a:xfrm>
            <a:off x="329305" y="4996812"/>
            <a:ext cx="11697930" cy="1508105"/>
          </a:xfrm>
          <a:prstGeom prst="rect">
            <a:avLst/>
          </a:prstGeom>
          <a:noFill/>
        </p:spPr>
        <p:txBody>
          <a:bodyPr wrap="square">
            <a:spAutoFit/>
          </a:bodyPr>
          <a:lstStyle/>
          <a:p>
            <a:r>
              <a:rPr lang="en-US" sz="2000" b="1" dirty="0"/>
              <a:t>Insight:</a:t>
            </a:r>
          </a:p>
          <a:p>
            <a:br>
              <a:rPr lang="en-US" dirty="0"/>
            </a:br>
            <a:r>
              <a:rPr lang="en-US" b="1" dirty="0">
                <a:solidFill>
                  <a:srgbClr val="002060"/>
                </a:solidFill>
              </a:rPr>
              <a:t>Cash on Delivery </a:t>
            </a:r>
            <a:r>
              <a:rPr lang="en-US" dirty="0"/>
              <a:t>remains the most preferred payment method, possibly due to customer trust or convenience. However, Online and Card payments also show substantial adoption, hinting at digital growth and the importance of multiple payment options.</a:t>
            </a:r>
          </a:p>
        </p:txBody>
      </p:sp>
    </p:spTree>
    <p:extLst>
      <p:ext uri="{BB962C8B-B14F-4D97-AF65-F5344CB8AC3E}">
        <p14:creationId xmlns:p14="http://schemas.microsoft.com/office/powerpoint/2010/main" val="6906751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a:extLst>
            <a:ext uri="{FF2B5EF4-FFF2-40B4-BE49-F238E27FC236}">
              <a16:creationId xmlns:a16="http://schemas.microsoft.com/office/drawing/2014/main" id="{10045AB0-D6FA-0392-EAA2-F41DA089BC8B}"/>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F1CD9842-6AE8-6CF0-F896-9D068C1C9378}"/>
              </a:ext>
            </a:extLst>
          </p:cNvPr>
          <p:cNvSpPr txBox="1"/>
          <p:nvPr/>
        </p:nvSpPr>
        <p:spPr>
          <a:xfrm>
            <a:off x="5029051" y="2934709"/>
            <a:ext cx="3578942" cy="658761"/>
          </a:xfrm>
          <a:prstGeom prst="rect">
            <a:avLst/>
          </a:prstGeom>
          <a:noFill/>
        </p:spPr>
        <p:txBody>
          <a:bodyPr wrap="square" rtlCol="0">
            <a:spAutoFit/>
          </a:bodyPr>
          <a:lstStyle/>
          <a:p>
            <a:endParaRPr lang="en-IN" dirty="0"/>
          </a:p>
        </p:txBody>
      </p:sp>
      <p:sp>
        <p:nvSpPr>
          <p:cNvPr id="4" name="TextBox 3">
            <a:extLst>
              <a:ext uri="{FF2B5EF4-FFF2-40B4-BE49-F238E27FC236}">
                <a16:creationId xmlns:a16="http://schemas.microsoft.com/office/drawing/2014/main" id="{000BECF0-E821-9351-3EA6-6CC55EAA4320}"/>
              </a:ext>
            </a:extLst>
          </p:cNvPr>
          <p:cNvSpPr txBox="1"/>
          <p:nvPr/>
        </p:nvSpPr>
        <p:spPr>
          <a:xfrm>
            <a:off x="798871" y="316778"/>
            <a:ext cx="2514599" cy="707886"/>
          </a:xfrm>
          <a:prstGeom prst="rect">
            <a:avLst/>
          </a:prstGeom>
          <a:noFill/>
        </p:spPr>
        <p:txBody>
          <a:bodyPr wrap="square">
            <a:spAutoFit/>
          </a:bodyPr>
          <a:lstStyle/>
          <a:p>
            <a:r>
              <a:rPr lang="en-IN" sz="4000" b="1" dirty="0">
                <a:latin typeface="+mj-lt"/>
              </a:rPr>
              <a:t>Summary</a:t>
            </a:r>
          </a:p>
        </p:txBody>
      </p:sp>
      <p:sp>
        <p:nvSpPr>
          <p:cNvPr id="9" name="TextBox 8">
            <a:extLst>
              <a:ext uri="{FF2B5EF4-FFF2-40B4-BE49-F238E27FC236}">
                <a16:creationId xmlns:a16="http://schemas.microsoft.com/office/drawing/2014/main" id="{833694FD-80A8-140A-6CF6-4B82B778DB8D}"/>
              </a:ext>
            </a:extLst>
          </p:cNvPr>
          <p:cNvSpPr txBox="1"/>
          <p:nvPr/>
        </p:nvSpPr>
        <p:spPr>
          <a:xfrm>
            <a:off x="471948" y="1274912"/>
            <a:ext cx="11474245" cy="4801314"/>
          </a:xfrm>
          <a:prstGeom prst="rect">
            <a:avLst/>
          </a:prstGeom>
          <a:noFill/>
        </p:spPr>
        <p:txBody>
          <a:bodyPr wrap="square">
            <a:spAutoFit/>
          </a:bodyPr>
          <a:lstStyle/>
          <a:p>
            <a:pPr>
              <a:buNone/>
            </a:pPr>
            <a:r>
              <a:rPr lang="en-US" dirty="0"/>
              <a:t>This Power BI Dashboard provides a comprehensive analysis of Super Store sales data, uncovering key insights across product categories, customer segments, and regions. With interactive visualizations like line graphs, bar charts, and donut charts, the dashboard highlights performance trends in monthly sales, profits, and order quantities.</a:t>
            </a:r>
          </a:p>
          <a:p>
            <a:pPr>
              <a:buNone/>
            </a:pPr>
            <a:endParaRPr lang="en-US" dirty="0"/>
          </a:p>
          <a:p>
            <a:pPr>
              <a:buNone/>
            </a:pPr>
            <a:r>
              <a:rPr lang="en-US" b="1" dirty="0"/>
              <a:t>Key observations include:</a:t>
            </a:r>
          </a:p>
          <a:p>
            <a:pPr>
              <a:buNone/>
            </a:pPr>
            <a:endParaRPr lang="en-US" dirty="0"/>
          </a:p>
          <a:p>
            <a:pPr>
              <a:buFont typeface="Arial" panose="020B0604020202020204" pitchFamily="34" charset="0"/>
              <a:buChar char="•"/>
            </a:pPr>
            <a:r>
              <a:rPr lang="en-US" b="1" dirty="0"/>
              <a:t>Office Supplies</a:t>
            </a:r>
            <a:r>
              <a:rPr lang="en-US" dirty="0"/>
              <a:t> led in sales, but </a:t>
            </a:r>
            <a:r>
              <a:rPr lang="en-US" b="1" dirty="0"/>
              <a:t>Technology</a:t>
            </a:r>
            <a:r>
              <a:rPr lang="en-US" dirty="0"/>
              <a:t> and </a:t>
            </a:r>
            <a:r>
              <a:rPr lang="en-US" b="1" dirty="0"/>
              <a:t>Furniture</a:t>
            </a:r>
            <a:r>
              <a:rPr lang="en-US" dirty="0"/>
              <a:t> were close competitors.</a:t>
            </a:r>
          </a:p>
          <a:p>
            <a:endParaRPr lang="en-US" dirty="0"/>
          </a:p>
          <a:p>
            <a:pPr>
              <a:buFont typeface="Arial" panose="020B0604020202020204" pitchFamily="34" charset="0"/>
              <a:buChar char="•"/>
            </a:pPr>
            <a:r>
              <a:rPr lang="en-US" b="1" dirty="0"/>
              <a:t>Consumer segment</a:t>
            </a:r>
            <a:r>
              <a:rPr lang="en-US" dirty="0"/>
              <a:t> contributed the highest sales, followed by </a:t>
            </a:r>
            <a:r>
              <a:rPr lang="en-US" b="1" dirty="0"/>
              <a:t>Corporate</a:t>
            </a:r>
            <a:r>
              <a:rPr lang="en-US" dirty="0"/>
              <a:t>.</a:t>
            </a:r>
          </a:p>
          <a:p>
            <a:endParaRPr lang="en-US" dirty="0"/>
          </a:p>
          <a:p>
            <a:pPr>
              <a:buFont typeface="Arial" panose="020B0604020202020204" pitchFamily="34" charset="0"/>
              <a:buChar char="•"/>
            </a:pPr>
            <a:r>
              <a:rPr lang="en-US" b="1" dirty="0"/>
              <a:t>COD</a:t>
            </a:r>
            <a:r>
              <a:rPr lang="en-US" dirty="0"/>
              <a:t> was the most preferred payment mode, while </a:t>
            </a:r>
            <a:r>
              <a:rPr lang="en-US" b="1" dirty="0"/>
              <a:t>Phones</a:t>
            </a:r>
            <a:r>
              <a:rPr lang="en-US" dirty="0"/>
              <a:t> and </a:t>
            </a:r>
            <a:r>
              <a:rPr lang="en-US" b="1" dirty="0"/>
              <a:t>Chairs</a:t>
            </a:r>
            <a:r>
              <a:rPr lang="en-US" dirty="0"/>
              <a:t> were top-selling sub-categories.</a:t>
            </a:r>
          </a:p>
          <a:p>
            <a:endParaRPr lang="en-US" dirty="0"/>
          </a:p>
          <a:p>
            <a:pPr>
              <a:buFont typeface="Arial" panose="020B0604020202020204" pitchFamily="34" charset="0"/>
              <a:buChar char="•"/>
            </a:pPr>
            <a:r>
              <a:rPr lang="en-US" dirty="0"/>
              <a:t>Monthly sales and profit showed a consistent growth trend in </a:t>
            </a:r>
            <a:r>
              <a:rPr lang="en-US" b="1" dirty="0"/>
              <a:t>2020.</a:t>
            </a:r>
          </a:p>
          <a:p>
            <a:endParaRPr lang="en-US" dirty="0"/>
          </a:p>
          <a:p>
            <a:r>
              <a:rPr lang="en-US" dirty="0"/>
              <a:t>This dashboard enables data-driven decision-making by helping stakeholders identify high-performing areas, seasonal patterns, and sales drivers effectively.</a:t>
            </a:r>
          </a:p>
        </p:txBody>
      </p:sp>
    </p:spTree>
    <p:extLst>
      <p:ext uri="{BB962C8B-B14F-4D97-AF65-F5344CB8AC3E}">
        <p14:creationId xmlns:p14="http://schemas.microsoft.com/office/powerpoint/2010/main" val="16901117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a:extLst>
            <a:ext uri="{FF2B5EF4-FFF2-40B4-BE49-F238E27FC236}">
              <a16:creationId xmlns:a16="http://schemas.microsoft.com/office/drawing/2014/main" id="{313110AC-CD33-E513-35DF-F8A5713A33E8}"/>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DA677AD4-9695-A93A-F77C-3D51E02571B4}"/>
              </a:ext>
            </a:extLst>
          </p:cNvPr>
          <p:cNvSpPr txBox="1"/>
          <p:nvPr/>
        </p:nvSpPr>
        <p:spPr>
          <a:xfrm>
            <a:off x="5029051" y="2934709"/>
            <a:ext cx="3578942" cy="658761"/>
          </a:xfrm>
          <a:prstGeom prst="rect">
            <a:avLst/>
          </a:prstGeom>
          <a:noFill/>
        </p:spPr>
        <p:txBody>
          <a:bodyPr wrap="square" rtlCol="0">
            <a:spAutoFit/>
          </a:bodyPr>
          <a:lstStyle/>
          <a:p>
            <a:endParaRPr lang="en-IN" dirty="0"/>
          </a:p>
        </p:txBody>
      </p:sp>
      <p:sp>
        <p:nvSpPr>
          <p:cNvPr id="2" name="TextBox 1">
            <a:extLst>
              <a:ext uri="{FF2B5EF4-FFF2-40B4-BE49-F238E27FC236}">
                <a16:creationId xmlns:a16="http://schemas.microsoft.com/office/drawing/2014/main" id="{6424C17E-38B7-E2D0-B82F-6D88E6FB2623}"/>
              </a:ext>
            </a:extLst>
          </p:cNvPr>
          <p:cNvSpPr txBox="1"/>
          <p:nvPr/>
        </p:nvSpPr>
        <p:spPr>
          <a:xfrm>
            <a:off x="1818968" y="2023810"/>
            <a:ext cx="7620000" cy="1569660"/>
          </a:xfrm>
          <a:prstGeom prst="rect">
            <a:avLst/>
          </a:prstGeom>
          <a:noFill/>
        </p:spPr>
        <p:txBody>
          <a:bodyPr wrap="square" rtlCol="0">
            <a:spAutoFit/>
          </a:bodyPr>
          <a:lstStyle/>
          <a:p>
            <a:r>
              <a:rPr lang="en-US" sz="96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THANK YOU</a:t>
            </a:r>
            <a:endParaRPr lang="en-IN" sz="96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18541158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a:extLst>
            <a:ext uri="{FF2B5EF4-FFF2-40B4-BE49-F238E27FC236}">
              <a16:creationId xmlns:a16="http://schemas.microsoft.com/office/drawing/2014/main" id="{7F2BA32A-9702-BBBE-4FEF-7F8A4D415F66}"/>
            </a:ext>
          </a:extLst>
        </p:cNvPr>
        <p:cNvGrpSpPr/>
        <p:nvPr/>
      </p:nvGrpSpPr>
      <p:grpSpPr>
        <a:xfrm>
          <a:off x="0" y="0"/>
          <a:ext cx="0" cy="0"/>
          <a:chOff x="0" y="0"/>
          <a:chExt cx="0" cy="0"/>
        </a:xfrm>
      </p:grpSpPr>
      <p:sp>
        <p:nvSpPr>
          <p:cNvPr id="11" name="Title 1">
            <a:extLst>
              <a:ext uri="{FF2B5EF4-FFF2-40B4-BE49-F238E27FC236}">
                <a16:creationId xmlns:a16="http://schemas.microsoft.com/office/drawing/2014/main" id="{22C7775A-BD38-D9E7-FBFA-F33791ABF495}"/>
              </a:ext>
            </a:extLst>
          </p:cNvPr>
          <p:cNvSpPr>
            <a:spLocks noGrp="1"/>
          </p:cNvSpPr>
          <p:nvPr>
            <p:ph type="title"/>
          </p:nvPr>
        </p:nvSpPr>
        <p:spPr>
          <a:xfrm>
            <a:off x="1189037" y="314633"/>
            <a:ext cx="7463349" cy="845574"/>
          </a:xfrm>
        </p:spPr>
        <p:txBody>
          <a:bodyPr>
            <a:normAutofit fontScale="90000"/>
          </a:bodyPr>
          <a:lstStyle/>
          <a:p>
            <a:pPr>
              <a:buNone/>
            </a:pPr>
            <a:r>
              <a:rPr lang="en-US" i="1" dirty="0"/>
              <a:t> </a:t>
            </a:r>
            <a:r>
              <a:rPr lang="en-US" sz="4000" b="1" i="1" dirty="0">
                <a:solidFill>
                  <a:schemeClr val="tx1"/>
                </a:solidFill>
                <a:latin typeface="Arial" panose="020B0604020202020204" pitchFamily="34" charset="0"/>
                <a:cs typeface="Arial" panose="020B0604020202020204" pitchFamily="34" charset="0"/>
              </a:rPr>
              <a:t>Dataset Overview &amp; Objective</a:t>
            </a:r>
            <a:endParaRPr lang="en-US" sz="4000" b="1" dirty="0">
              <a:solidFill>
                <a:schemeClr val="tx1"/>
              </a:solidFill>
              <a:latin typeface="Arial" panose="020B0604020202020204" pitchFamily="34" charset="0"/>
              <a:cs typeface="Arial" panose="020B0604020202020204" pitchFamily="34" charset="0"/>
            </a:endParaRPr>
          </a:p>
        </p:txBody>
      </p:sp>
      <p:graphicFrame>
        <p:nvGraphicFramePr>
          <p:cNvPr id="21" name="Table 20">
            <a:extLst>
              <a:ext uri="{FF2B5EF4-FFF2-40B4-BE49-F238E27FC236}">
                <a16:creationId xmlns:a16="http://schemas.microsoft.com/office/drawing/2014/main" id="{C6E304E0-FCA9-DB74-9F5B-C9AAC2DC1233}"/>
              </a:ext>
            </a:extLst>
          </p:cNvPr>
          <p:cNvGraphicFramePr>
            <a:graphicFrameLocks noGrp="1"/>
          </p:cNvGraphicFramePr>
          <p:nvPr>
            <p:extLst>
              <p:ext uri="{D42A27DB-BD31-4B8C-83A1-F6EECF244321}">
                <p14:modId xmlns:p14="http://schemas.microsoft.com/office/powerpoint/2010/main" val="1334635331"/>
              </p:ext>
            </p:extLst>
          </p:nvPr>
        </p:nvGraphicFramePr>
        <p:xfrm>
          <a:off x="1288025" y="1435511"/>
          <a:ext cx="8229600" cy="2515934"/>
        </p:xfrm>
        <a:graphic>
          <a:graphicData uri="http://schemas.openxmlformats.org/drawingml/2006/table">
            <a:tbl>
              <a:tblPr>
                <a:tableStyleId>{284E427A-3D55-4303-BF80-6455036E1DE7}</a:tableStyleId>
              </a:tblPr>
              <a:tblGrid>
                <a:gridCol w="2025445">
                  <a:extLst>
                    <a:ext uri="{9D8B030D-6E8A-4147-A177-3AD203B41FA5}">
                      <a16:colId xmlns:a16="http://schemas.microsoft.com/office/drawing/2014/main" val="1293891332"/>
                    </a:ext>
                  </a:extLst>
                </a:gridCol>
                <a:gridCol w="6204155">
                  <a:extLst>
                    <a:ext uri="{9D8B030D-6E8A-4147-A177-3AD203B41FA5}">
                      <a16:colId xmlns:a16="http://schemas.microsoft.com/office/drawing/2014/main" val="3221091911"/>
                    </a:ext>
                  </a:extLst>
                </a:gridCol>
              </a:tblGrid>
              <a:tr h="317865">
                <a:tc>
                  <a:txBody>
                    <a:bodyPr/>
                    <a:lstStyle/>
                    <a:p>
                      <a:pPr algn="ctr"/>
                      <a:r>
                        <a:rPr lang="en-US" sz="1700" b="1" dirty="0">
                          <a:effectLst/>
                        </a:rPr>
                        <a:t>Table</a:t>
                      </a:r>
                    </a:p>
                  </a:txBody>
                  <a:tcPr marL="79309" marR="79309" marT="36604" marB="36604" anchor="ctr"/>
                </a:tc>
                <a:tc>
                  <a:txBody>
                    <a:bodyPr/>
                    <a:lstStyle/>
                    <a:p>
                      <a:pPr algn="ctr"/>
                      <a:r>
                        <a:rPr lang="en-US" sz="1700" b="1" dirty="0">
                          <a:effectLst/>
                        </a:rPr>
                        <a:t>Columns</a:t>
                      </a:r>
                    </a:p>
                  </a:txBody>
                  <a:tcPr marL="79309" marR="79309" marT="36604" marB="36604" anchor="ctr"/>
                </a:tc>
                <a:extLst>
                  <a:ext uri="{0D108BD9-81ED-4DB2-BD59-A6C34878D82A}">
                    <a16:rowId xmlns:a16="http://schemas.microsoft.com/office/drawing/2014/main" val="2961078427"/>
                  </a:ext>
                </a:extLst>
              </a:tr>
              <a:tr h="536543">
                <a:tc>
                  <a:txBody>
                    <a:bodyPr/>
                    <a:lstStyle/>
                    <a:p>
                      <a:pPr algn="ctr"/>
                      <a:r>
                        <a:rPr lang="en-IN" sz="1600" dirty="0"/>
                        <a:t>Orders</a:t>
                      </a:r>
                      <a:endParaRPr lang="en-US" sz="1700" dirty="0">
                        <a:effectLst/>
                      </a:endParaRPr>
                    </a:p>
                  </a:txBody>
                  <a:tcPr marL="79309" marR="79309" marT="36604" marB="36604" anchor="ctr"/>
                </a:tc>
                <a:tc>
                  <a:txBody>
                    <a:bodyPr/>
                    <a:lstStyle/>
                    <a:p>
                      <a:pPr algn="ctr"/>
                      <a:r>
                        <a:rPr lang="en-US" sz="1600" dirty="0"/>
                        <a:t>Order ID, Order Date, Ship Date, Ship Mode, Segment, Country, City, State, Postal Code</a:t>
                      </a:r>
                      <a:endParaRPr lang="en-US" sz="1700" dirty="0">
                        <a:effectLst/>
                      </a:endParaRPr>
                    </a:p>
                  </a:txBody>
                  <a:tcPr marL="79309" marR="79309" marT="36604" marB="36604" anchor="ctr"/>
                </a:tc>
                <a:extLst>
                  <a:ext uri="{0D108BD9-81ED-4DB2-BD59-A6C34878D82A}">
                    <a16:rowId xmlns:a16="http://schemas.microsoft.com/office/drawing/2014/main" val="1930932918"/>
                  </a:ext>
                </a:extLst>
              </a:tr>
              <a:tr h="536543">
                <a:tc>
                  <a:txBody>
                    <a:bodyPr/>
                    <a:lstStyle/>
                    <a:p>
                      <a:pPr algn="ctr"/>
                      <a:r>
                        <a:rPr lang="en-IN" sz="1600" dirty="0"/>
                        <a:t>Customers</a:t>
                      </a:r>
                      <a:endParaRPr lang="en-US" sz="1700" dirty="0">
                        <a:effectLst/>
                      </a:endParaRPr>
                    </a:p>
                  </a:txBody>
                  <a:tcPr marL="79309" marR="79309" marT="36604" marB="36604" anchor="ctr"/>
                </a:tc>
                <a:tc>
                  <a:txBody>
                    <a:bodyPr/>
                    <a:lstStyle/>
                    <a:p>
                      <a:pPr algn="ctr"/>
                      <a:r>
                        <a:rPr lang="en-US" sz="1600" dirty="0"/>
                        <a:t>Customer ID, Customer Name, Segment, Region, Country, State, City</a:t>
                      </a:r>
                      <a:endParaRPr lang="en-US" sz="1700" dirty="0">
                        <a:effectLst/>
                      </a:endParaRPr>
                    </a:p>
                  </a:txBody>
                  <a:tcPr marL="79309" marR="79309" marT="36604" marB="36604" anchor="ctr"/>
                </a:tc>
                <a:extLst>
                  <a:ext uri="{0D108BD9-81ED-4DB2-BD59-A6C34878D82A}">
                    <a16:rowId xmlns:a16="http://schemas.microsoft.com/office/drawing/2014/main" val="789183030"/>
                  </a:ext>
                </a:extLst>
              </a:tr>
              <a:tr h="303287">
                <a:tc>
                  <a:txBody>
                    <a:bodyPr/>
                    <a:lstStyle/>
                    <a:p>
                      <a:pPr algn="ctr"/>
                      <a:r>
                        <a:rPr lang="en-IN" sz="1600" dirty="0"/>
                        <a:t>Products</a:t>
                      </a:r>
                      <a:endParaRPr lang="en-US" sz="1700" dirty="0">
                        <a:effectLst/>
                      </a:endParaRPr>
                    </a:p>
                  </a:txBody>
                  <a:tcPr marL="79309" marR="79309" marT="36604" marB="36604" anchor="ctr"/>
                </a:tc>
                <a:tc>
                  <a:txBody>
                    <a:bodyPr/>
                    <a:lstStyle/>
                    <a:p>
                      <a:pPr algn="ctr"/>
                      <a:r>
                        <a:rPr lang="en-US" sz="1600" dirty="0"/>
                        <a:t>Product ID, Product Name, Category, Sub-Category</a:t>
                      </a:r>
                      <a:endParaRPr lang="en-US" sz="1700" dirty="0">
                        <a:effectLst/>
                      </a:endParaRPr>
                    </a:p>
                  </a:txBody>
                  <a:tcPr marL="79309" marR="79309" marT="36604" marB="36604" anchor="ctr"/>
                </a:tc>
                <a:extLst>
                  <a:ext uri="{0D108BD9-81ED-4DB2-BD59-A6C34878D82A}">
                    <a16:rowId xmlns:a16="http://schemas.microsoft.com/office/drawing/2014/main" val="544356804"/>
                  </a:ext>
                </a:extLst>
              </a:tr>
              <a:tr h="351362">
                <a:tc>
                  <a:txBody>
                    <a:bodyPr/>
                    <a:lstStyle/>
                    <a:p>
                      <a:pPr algn="ctr"/>
                      <a:r>
                        <a:rPr lang="en-IN" sz="1600" dirty="0"/>
                        <a:t>Sales Data</a:t>
                      </a:r>
                      <a:endParaRPr lang="en-US" sz="1700" dirty="0">
                        <a:effectLst/>
                      </a:endParaRPr>
                    </a:p>
                  </a:txBody>
                  <a:tcPr marL="79309" marR="79309" marT="36604" marB="36604" anchor="ctr"/>
                </a:tc>
                <a:tc>
                  <a:txBody>
                    <a:bodyPr/>
                    <a:lstStyle/>
                    <a:p>
                      <a:pPr algn="ctr"/>
                      <a:r>
                        <a:rPr lang="en-IN" sz="1600" dirty="0"/>
                        <a:t>Sales, Quantity, Discount, Profit</a:t>
                      </a:r>
                      <a:endParaRPr lang="en-US" sz="1700" dirty="0">
                        <a:effectLst/>
                      </a:endParaRPr>
                    </a:p>
                  </a:txBody>
                  <a:tcPr marL="79309" marR="79309" marT="36604" marB="36604" anchor="ctr"/>
                </a:tc>
                <a:extLst>
                  <a:ext uri="{0D108BD9-81ED-4DB2-BD59-A6C34878D82A}">
                    <a16:rowId xmlns:a16="http://schemas.microsoft.com/office/drawing/2014/main" val="3903362819"/>
                  </a:ext>
                </a:extLst>
              </a:tr>
              <a:tr h="393460">
                <a:tc>
                  <a:txBody>
                    <a:bodyPr/>
                    <a:lstStyle/>
                    <a:p>
                      <a:pPr algn="ctr"/>
                      <a:r>
                        <a:rPr lang="en-IN" sz="1600" dirty="0"/>
                        <a:t>Regions</a:t>
                      </a:r>
                      <a:endParaRPr lang="en-US" sz="1700" dirty="0">
                        <a:effectLst/>
                      </a:endParaRPr>
                    </a:p>
                  </a:txBody>
                  <a:tcPr marL="79309" marR="79309" marT="36604" marB="36604" anchor="ctr"/>
                </a:tc>
                <a:tc>
                  <a:txBody>
                    <a:bodyPr/>
                    <a:lstStyle/>
                    <a:p>
                      <a:pPr algn="ctr"/>
                      <a:r>
                        <a:rPr lang="en-US" sz="1600" dirty="0"/>
                        <a:t>Region (Central, East, West, South)</a:t>
                      </a:r>
                      <a:endParaRPr lang="en-US" sz="1700" dirty="0">
                        <a:effectLst/>
                      </a:endParaRPr>
                    </a:p>
                  </a:txBody>
                  <a:tcPr marL="79309" marR="79309" marT="36604" marB="36604" anchor="ctr"/>
                </a:tc>
                <a:extLst>
                  <a:ext uri="{0D108BD9-81ED-4DB2-BD59-A6C34878D82A}">
                    <a16:rowId xmlns:a16="http://schemas.microsoft.com/office/drawing/2014/main" val="2859055915"/>
                  </a:ext>
                </a:extLst>
              </a:tr>
            </a:tbl>
          </a:graphicData>
        </a:graphic>
      </p:graphicFrame>
      <p:sp>
        <p:nvSpPr>
          <p:cNvPr id="24" name="TextBox 23">
            <a:extLst>
              <a:ext uri="{FF2B5EF4-FFF2-40B4-BE49-F238E27FC236}">
                <a16:creationId xmlns:a16="http://schemas.microsoft.com/office/drawing/2014/main" id="{FE06CE85-48C1-6A42-A03B-2A7B7BDCFA6D}"/>
              </a:ext>
            </a:extLst>
          </p:cNvPr>
          <p:cNvSpPr txBox="1"/>
          <p:nvPr/>
        </p:nvSpPr>
        <p:spPr>
          <a:xfrm>
            <a:off x="835741" y="4473281"/>
            <a:ext cx="10520517" cy="1231106"/>
          </a:xfrm>
          <a:prstGeom prst="rect">
            <a:avLst/>
          </a:prstGeom>
          <a:noFill/>
        </p:spPr>
        <p:txBody>
          <a:bodyPr wrap="square">
            <a:spAutoFit/>
          </a:bodyPr>
          <a:lstStyle/>
          <a:p>
            <a:r>
              <a:rPr lang="en-US" sz="2000" b="1" dirty="0"/>
              <a:t>Business objective</a:t>
            </a:r>
            <a:r>
              <a:rPr lang="en-US" b="1" dirty="0"/>
              <a:t>:</a:t>
            </a:r>
          </a:p>
          <a:p>
            <a:endParaRPr lang="en-US" b="1" dirty="0"/>
          </a:p>
          <a:p>
            <a:r>
              <a:rPr lang="en-US" dirty="0"/>
              <a:t>To analyze Super Store sales performance across various segments, categories, and regions, helping businesses identify trends, top-performing segments, and areas for improvement.</a:t>
            </a:r>
            <a:endParaRPr lang="en-IN" dirty="0"/>
          </a:p>
        </p:txBody>
      </p:sp>
    </p:spTree>
    <p:extLst>
      <p:ext uri="{BB962C8B-B14F-4D97-AF65-F5344CB8AC3E}">
        <p14:creationId xmlns:p14="http://schemas.microsoft.com/office/powerpoint/2010/main" val="37493280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a:extLst>
            <a:ext uri="{FF2B5EF4-FFF2-40B4-BE49-F238E27FC236}">
              <a16:creationId xmlns:a16="http://schemas.microsoft.com/office/drawing/2014/main" id="{D33B6203-0F90-8F8C-BC46-C9682B820707}"/>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57881E9C-4E51-5BC8-4054-6A1D57EB7372}"/>
              </a:ext>
            </a:extLst>
          </p:cNvPr>
          <p:cNvSpPr>
            <a:spLocks noGrp="1"/>
          </p:cNvSpPr>
          <p:nvPr>
            <p:ph type="title"/>
          </p:nvPr>
        </p:nvSpPr>
        <p:spPr>
          <a:xfrm>
            <a:off x="304800" y="240551"/>
            <a:ext cx="8596668" cy="1320800"/>
          </a:xfrm>
        </p:spPr>
        <p:txBody>
          <a:bodyPr>
            <a:normAutofit/>
          </a:bodyPr>
          <a:lstStyle/>
          <a:p>
            <a:r>
              <a:rPr lang="en-IN" b="1" dirty="0">
                <a:solidFill>
                  <a:schemeClr val="tx1"/>
                </a:solidFill>
              </a:rPr>
              <a:t>Key Metrics Overview </a:t>
            </a:r>
            <a:r>
              <a:rPr lang="en-IN" b="1" dirty="0">
                <a:solidFill>
                  <a:schemeClr val="accent2">
                    <a:lumMod val="50000"/>
                  </a:schemeClr>
                </a:solidFill>
              </a:rPr>
              <a:t>(KPIs)</a:t>
            </a:r>
          </a:p>
        </p:txBody>
      </p:sp>
      <p:sp>
        <p:nvSpPr>
          <p:cNvPr id="6" name="TextBox 5">
            <a:extLst>
              <a:ext uri="{FF2B5EF4-FFF2-40B4-BE49-F238E27FC236}">
                <a16:creationId xmlns:a16="http://schemas.microsoft.com/office/drawing/2014/main" id="{80A228A8-6972-1468-598A-A431D1C6E158}"/>
              </a:ext>
            </a:extLst>
          </p:cNvPr>
          <p:cNvSpPr txBox="1"/>
          <p:nvPr/>
        </p:nvSpPr>
        <p:spPr>
          <a:xfrm>
            <a:off x="376081" y="1268926"/>
            <a:ext cx="2229465" cy="1292662"/>
          </a:xfrm>
          <a:prstGeom prst="rect">
            <a:avLst/>
          </a:prstGeom>
          <a:noFill/>
        </p:spPr>
        <p:txBody>
          <a:bodyPr wrap="square">
            <a:spAutoFit/>
          </a:bodyPr>
          <a:lstStyle/>
          <a:p>
            <a:pPr>
              <a:buNone/>
            </a:pPr>
            <a:r>
              <a:rPr lang="en-US" sz="3200" b="1" dirty="0">
                <a:ln w="22225">
                  <a:solidFill>
                    <a:schemeClr val="accent2"/>
                  </a:solidFill>
                  <a:prstDash val="solid"/>
                </a:ln>
                <a:solidFill>
                  <a:schemeClr val="bg2">
                    <a:lumMod val="25000"/>
                  </a:schemeClr>
                </a:solidFill>
              </a:rPr>
              <a:t>Content:</a:t>
            </a:r>
          </a:p>
          <a:p>
            <a:pPr>
              <a:buNone/>
            </a:pPr>
            <a:endParaRPr lang="en-US" sz="2800" b="1" dirty="0"/>
          </a:p>
          <a:p>
            <a:pPr>
              <a:buNone/>
            </a:pPr>
            <a:endParaRPr lang="en-US" dirty="0"/>
          </a:p>
        </p:txBody>
      </p:sp>
      <p:sp>
        <p:nvSpPr>
          <p:cNvPr id="8" name="TextBox 7">
            <a:extLst>
              <a:ext uri="{FF2B5EF4-FFF2-40B4-BE49-F238E27FC236}">
                <a16:creationId xmlns:a16="http://schemas.microsoft.com/office/drawing/2014/main" id="{5F10A00F-B6F0-D875-69E0-755F1EC7193C}"/>
              </a:ext>
            </a:extLst>
          </p:cNvPr>
          <p:cNvSpPr txBox="1"/>
          <p:nvPr/>
        </p:nvSpPr>
        <p:spPr>
          <a:xfrm>
            <a:off x="5029051" y="2934709"/>
            <a:ext cx="3578942" cy="658761"/>
          </a:xfrm>
          <a:prstGeom prst="rect">
            <a:avLst/>
          </a:prstGeom>
          <a:noFill/>
        </p:spPr>
        <p:txBody>
          <a:bodyPr wrap="square" rtlCol="0">
            <a:spAutoFit/>
          </a:bodyPr>
          <a:lstStyle/>
          <a:p>
            <a:endParaRPr lang="en-IN" dirty="0"/>
          </a:p>
        </p:txBody>
      </p:sp>
      <p:sp>
        <p:nvSpPr>
          <p:cNvPr id="9" name="TextBox 8">
            <a:extLst>
              <a:ext uri="{FF2B5EF4-FFF2-40B4-BE49-F238E27FC236}">
                <a16:creationId xmlns:a16="http://schemas.microsoft.com/office/drawing/2014/main" id="{B0DE3DE6-C768-13C3-9ED7-F77E47DDE3A0}"/>
              </a:ext>
            </a:extLst>
          </p:cNvPr>
          <p:cNvSpPr txBox="1"/>
          <p:nvPr/>
        </p:nvSpPr>
        <p:spPr>
          <a:xfrm>
            <a:off x="395748" y="2309103"/>
            <a:ext cx="3067664" cy="523220"/>
          </a:xfrm>
          <a:prstGeom prst="rect">
            <a:avLst/>
          </a:prstGeom>
          <a:noFill/>
        </p:spPr>
        <p:txBody>
          <a:bodyPr wrap="square" rtlCol="0">
            <a:spAutoFit/>
          </a:bodyPr>
          <a:lstStyle/>
          <a:p>
            <a:r>
              <a:rPr lang="en-IN" sz="2800" b="1" dirty="0"/>
              <a:t>Sales: 1.57M</a:t>
            </a:r>
          </a:p>
        </p:txBody>
      </p:sp>
      <p:pic>
        <p:nvPicPr>
          <p:cNvPr id="12" name="Picture 11">
            <a:extLst>
              <a:ext uri="{FF2B5EF4-FFF2-40B4-BE49-F238E27FC236}">
                <a16:creationId xmlns:a16="http://schemas.microsoft.com/office/drawing/2014/main" id="{4F768255-2DBB-E5E5-1600-2BD61C2EC625}"/>
              </a:ext>
            </a:extLst>
          </p:cNvPr>
          <p:cNvPicPr>
            <a:picLocks noChangeAspect="1"/>
          </p:cNvPicPr>
          <p:nvPr/>
        </p:nvPicPr>
        <p:blipFill>
          <a:blip r:embed="rId2"/>
          <a:stretch>
            <a:fillRect/>
          </a:stretch>
        </p:blipFill>
        <p:spPr>
          <a:xfrm>
            <a:off x="491315" y="3050469"/>
            <a:ext cx="2133898" cy="108600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4" name="TextBox 13">
            <a:extLst>
              <a:ext uri="{FF2B5EF4-FFF2-40B4-BE49-F238E27FC236}">
                <a16:creationId xmlns:a16="http://schemas.microsoft.com/office/drawing/2014/main" id="{BB8F72E3-1379-AFD9-B88E-3E2DC2DCFAB6}"/>
              </a:ext>
            </a:extLst>
          </p:cNvPr>
          <p:cNvSpPr txBox="1"/>
          <p:nvPr/>
        </p:nvSpPr>
        <p:spPr>
          <a:xfrm>
            <a:off x="4229508" y="2309103"/>
            <a:ext cx="3067664" cy="523220"/>
          </a:xfrm>
          <a:prstGeom prst="rect">
            <a:avLst/>
          </a:prstGeom>
          <a:noFill/>
        </p:spPr>
        <p:txBody>
          <a:bodyPr wrap="square" rtlCol="0">
            <a:spAutoFit/>
          </a:bodyPr>
          <a:lstStyle/>
          <a:p>
            <a:r>
              <a:rPr lang="en-IN" sz="2800" b="1" dirty="0"/>
              <a:t>Profit</a:t>
            </a:r>
            <a:r>
              <a:rPr lang="en-IN" sz="2800" dirty="0"/>
              <a:t>: </a:t>
            </a:r>
            <a:r>
              <a:rPr lang="en-IN" sz="2800" b="1" dirty="0"/>
              <a:t>175.26K</a:t>
            </a:r>
            <a:endParaRPr lang="en-IN" sz="2800" dirty="0"/>
          </a:p>
        </p:txBody>
      </p:sp>
      <p:pic>
        <p:nvPicPr>
          <p:cNvPr id="16" name="Picture 15">
            <a:extLst>
              <a:ext uri="{FF2B5EF4-FFF2-40B4-BE49-F238E27FC236}">
                <a16:creationId xmlns:a16="http://schemas.microsoft.com/office/drawing/2014/main" id="{F868535B-B064-43B7-44A8-D774CDEE9BB2}"/>
              </a:ext>
            </a:extLst>
          </p:cNvPr>
          <p:cNvPicPr>
            <a:picLocks noChangeAspect="1"/>
          </p:cNvPicPr>
          <p:nvPr/>
        </p:nvPicPr>
        <p:blipFill>
          <a:blip r:embed="rId3"/>
          <a:stretch>
            <a:fillRect/>
          </a:stretch>
        </p:blipFill>
        <p:spPr>
          <a:xfrm>
            <a:off x="4462996" y="3021770"/>
            <a:ext cx="2600688" cy="107647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7" name="TextBox 16">
            <a:extLst>
              <a:ext uri="{FF2B5EF4-FFF2-40B4-BE49-F238E27FC236}">
                <a16:creationId xmlns:a16="http://schemas.microsoft.com/office/drawing/2014/main" id="{47EF5A02-0BC1-5703-3E8E-55EF6C54900D}"/>
              </a:ext>
            </a:extLst>
          </p:cNvPr>
          <p:cNvSpPr txBox="1"/>
          <p:nvPr/>
        </p:nvSpPr>
        <p:spPr>
          <a:xfrm>
            <a:off x="8315632" y="2222042"/>
            <a:ext cx="3480620" cy="523220"/>
          </a:xfrm>
          <a:prstGeom prst="rect">
            <a:avLst/>
          </a:prstGeom>
          <a:noFill/>
        </p:spPr>
        <p:txBody>
          <a:bodyPr wrap="square" rtlCol="0">
            <a:spAutoFit/>
          </a:bodyPr>
          <a:lstStyle/>
          <a:p>
            <a:r>
              <a:rPr lang="en-IN" sz="2800" b="1" dirty="0"/>
              <a:t>Quantity Sold</a:t>
            </a:r>
            <a:r>
              <a:rPr lang="en-IN" sz="2800" dirty="0"/>
              <a:t>: </a:t>
            </a:r>
            <a:r>
              <a:rPr lang="en-IN" sz="2800" b="1" dirty="0"/>
              <a:t>22K</a:t>
            </a:r>
            <a:endParaRPr lang="en-IN" sz="2800" dirty="0"/>
          </a:p>
        </p:txBody>
      </p:sp>
      <p:pic>
        <p:nvPicPr>
          <p:cNvPr id="21" name="Picture 20">
            <a:extLst>
              <a:ext uri="{FF2B5EF4-FFF2-40B4-BE49-F238E27FC236}">
                <a16:creationId xmlns:a16="http://schemas.microsoft.com/office/drawing/2014/main" id="{7D1C6AA5-1374-5D07-E6E1-A385E3C487E5}"/>
              </a:ext>
            </a:extLst>
          </p:cNvPr>
          <p:cNvPicPr>
            <a:picLocks noChangeAspect="1"/>
          </p:cNvPicPr>
          <p:nvPr/>
        </p:nvPicPr>
        <p:blipFill>
          <a:blip r:embed="rId4"/>
          <a:stretch>
            <a:fillRect/>
          </a:stretch>
        </p:blipFill>
        <p:spPr>
          <a:xfrm>
            <a:off x="8901467" y="2918329"/>
            <a:ext cx="2211897" cy="114316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23" name="TextBox 22">
            <a:extLst>
              <a:ext uri="{FF2B5EF4-FFF2-40B4-BE49-F238E27FC236}">
                <a16:creationId xmlns:a16="http://schemas.microsoft.com/office/drawing/2014/main" id="{3D04056C-F910-1B69-7778-BBDA0C92C3A7}"/>
              </a:ext>
            </a:extLst>
          </p:cNvPr>
          <p:cNvSpPr txBox="1"/>
          <p:nvPr/>
        </p:nvSpPr>
        <p:spPr>
          <a:xfrm>
            <a:off x="491315" y="4966828"/>
            <a:ext cx="11373464" cy="677108"/>
          </a:xfrm>
          <a:prstGeom prst="rect">
            <a:avLst/>
          </a:prstGeom>
          <a:noFill/>
        </p:spPr>
        <p:txBody>
          <a:bodyPr wrap="square">
            <a:spAutoFit/>
          </a:bodyPr>
          <a:lstStyle/>
          <a:p>
            <a:r>
              <a:rPr lang="en-US" dirty="0"/>
              <a:t> </a:t>
            </a:r>
            <a:r>
              <a:rPr lang="en-US" sz="2000" b="1" dirty="0">
                <a:solidFill>
                  <a:schemeClr val="accent1">
                    <a:lumMod val="50000"/>
                  </a:schemeClr>
                </a:solidFill>
              </a:rPr>
              <a:t>Insight:</a:t>
            </a:r>
            <a:r>
              <a:rPr lang="en-US" dirty="0"/>
              <a:t> Business is doing well with over </a:t>
            </a:r>
            <a:r>
              <a:rPr lang="en-US" sz="2000" b="1" dirty="0">
                <a:solidFill>
                  <a:schemeClr val="accent1">
                    <a:lumMod val="50000"/>
                  </a:schemeClr>
                </a:solidFill>
              </a:rPr>
              <a:t>1.5M</a:t>
            </a:r>
            <a:r>
              <a:rPr lang="en-US" dirty="0"/>
              <a:t> in sales and strong profit margins. Quantity sold shows good customer engagement.</a:t>
            </a:r>
            <a:endParaRPr lang="en-IN" dirty="0"/>
          </a:p>
        </p:txBody>
      </p:sp>
    </p:spTree>
    <p:extLst>
      <p:ext uri="{BB962C8B-B14F-4D97-AF65-F5344CB8AC3E}">
        <p14:creationId xmlns:p14="http://schemas.microsoft.com/office/powerpoint/2010/main" val="40363354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a:extLst>
            <a:ext uri="{FF2B5EF4-FFF2-40B4-BE49-F238E27FC236}">
              <a16:creationId xmlns:a16="http://schemas.microsoft.com/office/drawing/2014/main" id="{867A1FD3-EE9B-28B5-F2A5-7F04A3D2A074}"/>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DFDB0480-AF59-8B23-291E-6F1A84C27E80}"/>
              </a:ext>
            </a:extLst>
          </p:cNvPr>
          <p:cNvSpPr>
            <a:spLocks noGrp="1"/>
          </p:cNvSpPr>
          <p:nvPr>
            <p:ph type="title"/>
          </p:nvPr>
        </p:nvSpPr>
        <p:spPr>
          <a:xfrm>
            <a:off x="4168877" y="-78658"/>
            <a:ext cx="3854245" cy="1295880"/>
          </a:xfrm>
        </p:spPr>
        <p:txBody>
          <a:bodyPr>
            <a:normAutofit/>
          </a:bodyPr>
          <a:lstStyle/>
          <a:p>
            <a:r>
              <a:rPr lang="en-US" b="1" dirty="0">
                <a:ln w="0"/>
                <a:solidFill>
                  <a:schemeClr val="tx1"/>
                </a:solidFill>
                <a:effectLst>
                  <a:outerShdw blurRad="38100" dist="25400" dir="5400000" algn="ctr" rotWithShape="0">
                    <a:srgbClr val="6E747A">
                      <a:alpha val="43000"/>
                    </a:srgbClr>
                  </a:outerShdw>
                </a:effectLst>
              </a:rPr>
              <a:t>DASHBOARD</a:t>
            </a:r>
            <a:endParaRPr lang="en-IN" b="1" dirty="0">
              <a:ln w="0"/>
              <a:solidFill>
                <a:schemeClr val="tx1"/>
              </a:solidFill>
              <a:effectLst>
                <a:outerShdw blurRad="38100" dist="25400" dir="5400000" algn="ctr" rotWithShape="0">
                  <a:srgbClr val="6E747A">
                    <a:alpha val="43000"/>
                  </a:srgbClr>
                </a:outerShdw>
              </a:effectLst>
            </a:endParaRPr>
          </a:p>
        </p:txBody>
      </p:sp>
      <p:sp>
        <p:nvSpPr>
          <p:cNvPr id="8" name="TextBox 7">
            <a:extLst>
              <a:ext uri="{FF2B5EF4-FFF2-40B4-BE49-F238E27FC236}">
                <a16:creationId xmlns:a16="http://schemas.microsoft.com/office/drawing/2014/main" id="{E617C64A-DF48-BB92-6663-B70C144EE6F6}"/>
              </a:ext>
            </a:extLst>
          </p:cNvPr>
          <p:cNvSpPr txBox="1"/>
          <p:nvPr/>
        </p:nvSpPr>
        <p:spPr>
          <a:xfrm>
            <a:off x="5029051" y="2934709"/>
            <a:ext cx="3578942" cy="658761"/>
          </a:xfrm>
          <a:prstGeom prst="rect">
            <a:avLst/>
          </a:prstGeom>
          <a:noFill/>
        </p:spPr>
        <p:txBody>
          <a:bodyPr wrap="square" rtlCol="0">
            <a:spAutoFit/>
          </a:bodyPr>
          <a:lstStyle/>
          <a:p>
            <a:endParaRPr lang="en-IN" dirty="0"/>
          </a:p>
        </p:txBody>
      </p:sp>
      <p:pic>
        <p:nvPicPr>
          <p:cNvPr id="4" name="Picture 3">
            <a:extLst>
              <a:ext uri="{FF2B5EF4-FFF2-40B4-BE49-F238E27FC236}">
                <a16:creationId xmlns:a16="http://schemas.microsoft.com/office/drawing/2014/main" id="{491FE002-3D25-4D6E-44F1-5CC15A99EE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0103" y="716876"/>
            <a:ext cx="11287433" cy="5988725"/>
          </a:xfrm>
          <a:prstGeom prst="rect">
            <a:avLst/>
          </a:prstGeom>
          <a:solidFill>
            <a:srgbClr val="FFFFFF">
              <a:shade val="85000"/>
            </a:srgbClr>
          </a:solidFill>
          <a:ln w="88900" cap="sq">
            <a:solidFill>
              <a:schemeClr val="bg2">
                <a:lumMod val="90000"/>
              </a:schemeClr>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0734045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a:extLst>
            <a:ext uri="{FF2B5EF4-FFF2-40B4-BE49-F238E27FC236}">
              <a16:creationId xmlns:a16="http://schemas.microsoft.com/office/drawing/2014/main" id="{CED9CFCA-45EF-53FC-C021-ECDEF8492D27}"/>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35075CA5-9668-1CF0-498C-A4154BDFC857}"/>
              </a:ext>
            </a:extLst>
          </p:cNvPr>
          <p:cNvSpPr txBox="1"/>
          <p:nvPr/>
        </p:nvSpPr>
        <p:spPr>
          <a:xfrm>
            <a:off x="5029051" y="2934709"/>
            <a:ext cx="3578942" cy="658761"/>
          </a:xfrm>
          <a:prstGeom prst="rect">
            <a:avLst/>
          </a:prstGeom>
          <a:noFill/>
        </p:spPr>
        <p:txBody>
          <a:bodyPr wrap="square" rtlCol="0">
            <a:spAutoFit/>
          </a:bodyPr>
          <a:lstStyle/>
          <a:p>
            <a:endParaRPr lang="en-IN" dirty="0"/>
          </a:p>
        </p:txBody>
      </p:sp>
      <p:sp>
        <p:nvSpPr>
          <p:cNvPr id="5" name="TextBox 4">
            <a:extLst>
              <a:ext uri="{FF2B5EF4-FFF2-40B4-BE49-F238E27FC236}">
                <a16:creationId xmlns:a16="http://schemas.microsoft.com/office/drawing/2014/main" id="{4FFE5EF6-00BD-B177-C18E-81E170C26D0E}"/>
              </a:ext>
            </a:extLst>
          </p:cNvPr>
          <p:cNvSpPr txBox="1"/>
          <p:nvPr/>
        </p:nvSpPr>
        <p:spPr>
          <a:xfrm>
            <a:off x="2549012" y="164689"/>
            <a:ext cx="5306962" cy="461665"/>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en-US" sz="2400" b="1" dirty="0"/>
              <a:t>Monthly Sales Trend (2019 vs 2020)</a:t>
            </a:r>
            <a:endParaRPr lang="en-IN" sz="2400" b="1" dirty="0"/>
          </a:p>
        </p:txBody>
      </p:sp>
      <p:pic>
        <p:nvPicPr>
          <p:cNvPr id="7" name="Picture 6">
            <a:extLst>
              <a:ext uri="{FF2B5EF4-FFF2-40B4-BE49-F238E27FC236}">
                <a16:creationId xmlns:a16="http://schemas.microsoft.com/office/drawing/2014/main" id="{88034A70-C883-AE07-8DF8-6D447E7E28AE}"/>
              </a:ext>
            </a:extLst>
          </p:cNvPr>
          <p:cNvPicPr>
            <a:picLocks noChangeAspect="1"/>
          </p:cNvPicPr>
          <p:nvPr/>
        </p:nvPicPr>
        <p:blipFill>
          <a:blip r:embed="rId2"/>
          <a:stretch>
            <a:fillRect/>
          </a:stretch>
        </p:blipFill>
        <p:spPr>
          <a:xfrm>
            <a:off x="592393" y="1592335"/>
            <a:ext cx="5503607" cy="2684747"/>
          </a:xfrm>
          <a:prstGeom prst="rect">
            <a:avLst/>
          </a:prstGeom>
          <a:ln w="38100" cap="sq">
            <a:solidFill>
              <a:srgbClr val="213612"/>
            </a:solidFill>
            <a:prstDash val="solid"/>
            <a:miter lim="800000"/>
          </a:ln>
          <a:effectLst>
            <a:outerShdw blurRad="50800" dist="38100" dir="2700000" algn="tl" rotWithShape="0">
              <a:srgbClr val="000000">
                <a:alpha val="43000"/>
              </a:srgbClr>
            </a:outerShdw>
          </a:effectLst>
        </p:spPr>
      </p:pic>
      <p:sp>
        <p:nvSpPr>
          <p:cNvPr id="10" name="TextBox 9">
            <a:extLst>
              <a:ext uri="{FF2B5EF4-FFF2-40B4-BE49-F238E27FC236}">
                <a16:creationId xmlns:a16="http://schemas.microsoft.com/office/drawing/2014/main" id="{D08BD797-AA23-FDB6-1CC4-AFDF37402761}"/>
              </a:ext>
            </a:extLst>
          </p:cNvPr>
          <p:cNvSpPr txBox="1"/>
          <p:nvPr/>
        </p:nvSpPr>
        <p:spPr>
          <a:xfrm>
            <a:off x="6304935" y="2178073"/>
            <a:ext cx="5503607" cy="1523494"/>
          </a:xfrm>
          <a:prstGeom prst="rect">
            <a:avLst/>
          </a:prstGeom>
          <a:noFill/>
        </p:spPr>
        <p:txBody>
          <a:bodyPr wrap="square">
            <a:spAutoFit/>
          </a:bodyPr>
          <a:lstStyle/>
          <a:p>
            <a:pPr>
              <a:buNone/>
            </a:pPr>
            <a:r>
              <a:rPr lang="en-US" sz="1900" b="1" dirty="0"/>
              <a:t>Data:</a:t>
            </a:r>
            <a:r>
              <a:rPr lang="en-US" dirty="0"/>
              <a:t> (Represented monthly over two years)</a:t>
            </a:r>
          </a:p>
          <a:p>
            <a:pPr>
              <a:buNone/>
            </a:pPr>
            <a:endParaRPr lang="en-US" dirty="0"/>
          </a:p>
          <a:p>
            <a:pPr>
              <a:buFont typeface="Arial" panose="020B0604020202020204" pitchFamily="34" charset="0"/>
              <a:buChar char="•"/>
            </a:pPr>
            <a:r>
              <a:rPr lang="en-US" dirty="0"/>
              <a:t>Peaks observed in </a:t>
            </a:r>
            <a:r>
              <a:rPr lang="en-US" sz="2000" b="1" dirty="0">
                <a:solidFill>
                  <a:srgbClr val="002060"/>
                </a:solidFill>
              </a:rPr>
              <a:t>October–December 2020</a:t>
            </a:r>
          </a:p>
          <a:p>
            <a:endParaRPr lang="en-US" dirty="0"/>
          </a:p>
          <a:p>
            <a:pPr>
              <a:buFont typeface="Arial" panose="020B0604020202020204" pitchFamily="34" charset="0"/>
              <a:buChar char="•"/>
            </a:pPr>
            <a:r>
              <a:rPr lang="en-US" dirty="0"/>
              <a:t>Overall upward trend in </a:t>
            </a:r>
            <a:r>
              <a:rPr lang="en-US" b="1" dirty="0">
                <a:solidFill>
                  <a:srgbClr val="002060"/>
                </a:solidFill>
              </a:rPr>
              <a:t>2020 </a:t>
            </a:r>
            <a:r>
              <a:rPr lang="en-US" dirty="0"/>
              <a:t>compared to </a:t>
            </a:r>
            <a:r>
              <a:rPr lang="en-US" b="1" dirty="0">
                <a:solidFill>
                  <a:srgbClr val="0070C0"/>
                </a:solidFill>
              </a:rPr>
              <a:t>2019</a:t>
            </a:r>
          </a:p>
        </p:txBody>
      </p:sp>
      <p:sp>
        <p:nvSpPr>
          <p:cNvPr id="12" name="TextBox 11">
            <a:extLst>
              <a:ext uri="{FF2B5EF4-FFF2-40B4-BE49-F238E27FC236}">
                <a16:creationId xmlns:a16="http://schemas.microsoft.com/office/drawing/2014/main" id="{47806E0E-8448-26A9-52B4-58BC7DA0B456}"/>
              </a:ext>
            </a:extLst>
          </p:cNvPr>
          <p:cNvSpPr txBox="1"/>
          <p:nvPr/>
        </p:nvSpPr>
        <p:spPr>
          <a:xfrm>
            <a:off x="189269" y="4679927"/>
            <a:ext cx="11904407" cy="1508105"/>
          </a:xfrm>
          <a:prstGeom prst="rect">
            <a:avLst/>
          </a:prstGeom>
          <a:noFill/>
        </p:spPr>
        <p:txBody>
          <a:bodyPr wrap="square">
            <a:spAutoFit/>
          </a:bodyPr>
          <a:lstStyle/>
          <a:p>
            <a:r>
              <a:rPr lang="en-US" sz="2000" b="1" dirty="0"/>
              <a:t>Insight:</a:t>
            </a:r>
          </a:p>
          <a:p>
            <a:br>
              <a:rPr lang="en-US" dirty="0"/>
            </a:br>
            <a:r>
              <a:rPr lang="en-US" dirty="0"/>
              <a:t>Sales in </a:t>
            </a:r>
            <a:r>
              <a:rPr lang="en-US" b="1" dirty="0">
                <a:solidFill>
                  <a:srgbClr val="002060"/>
                </a:solidFill>
              </a:rPr>
              <a:t>2020</a:t>
            </a:r>
            <a:r>
              <a:rPr lang="en-US" dirty="0"/>
              <a:t> showed consistent growth, particularly in the final quarter, indicating a strong holiday season or year-end demand. The increase compared to </a:t>
            </a:r>
            <a:r>
              <a:rPr lang="en-US" b="1" dirty="0">
                <a:solidFill>
                  <a:srgbClr val="0070C0"/>
                </a:solidFill>
              </a:rPr>
              <a:t>2019 </a:t>
            </a:r>
            <a:r>
              <a:rPr lang="en-US" dirty="0"/>
              <a:t>reflects positive business growth and improved sales strategies.</a:t>
            </a:r>
            <a:endParaRPr lang="en-IN" dirty="0"/>
          </a:p>
        </p:txBody>
      </p:sp>
    </p:spTree>
    <p:extLst>
      <p:ext uri="{BB962C8B-B14F-4D97-AF65-F5344CB8AC3E}">
        <p14:creationId xmlns:p14="http://schemas.microsoft.com/office/powerpoint/2010/main" val="21766128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a:extLst>
            <a:ext uri="{FF2B5EF4-FFF2-40B4-BE49-F238E27FC236}">
              <a16:creationId xmlns:a16="http://schemas.microsoft.com/office/drawing/2014/main" id="{75E70050-2069-2930-1DD9-4DF17D267579}"/>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063B9359-5359-9C45-DD97-CEB84835AC82}"/>
              </a:ext>
            </a:extLst>
          </p:cNvPr>
          <p:cNvSpPr txBox="1"/>
          <p:nvPr/>
        </p:nvSpPr>
        <p:spPr>
          <a:xfrm>
            <a:off x="5029051" y="2934709"/>
            <a:ext cx="3578942" cy="658761"/>
          </a:xfrm>
          <a:prstGeom prst="rect">
            <a:avLst/>
          </a:prstGeom>
          <a:noFill/>
        </p:spPr>
        <p:txBody>
          <a:bodyPr wrap="square" rtlCol="0">
            <a:spAutoFit/>
          </a:bodyPr>
          <a:lstStyle/>
          <a:p>
            <a:endParaRPr lang="en-IN" dirty="0"/>
          </a:p>
        </p:txBody>
      </p:sp>
      <p:sp>
        <p:nvSpPr>
          <p:cNvPr id="5" name="TextBox 4">
            <a:extLst>
              <a:ext uri="{FF2B5EF4-FFF2-40B4-BE49-F238E27FC236}">
                <a16:creationId xmlns:a16="http://schemas.microsoft.com/office/drawing/2014/main" id="{9CB8D75A-2335-0259-8EE9-16475F899240}"/>
              </a:ext>
            </a:extLst>
          </p:cNvPr>
          <p:cNvSpPr txBox="1"/>
          <p:nvPr/>
        </p:nvSpPr>
        <p:spPr>
          <a:xfrm>
            <a:off x="2549012" y="164689"/>
            <a:ext cx="5395453" cy="461665"/>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en-US" sz="2400" b="1" dirty="0"/>
              <a:t>Monthly Profit Trend (2019 vs 2020)</a:t>
            </a:r>
            <a:endParaRPr lang="en-IN" sz="2400" b="1" dirty="0"/>
          </a:p>
        </p:txBody>
      </p:sp>
      <p:pic>
        <p:nvPicPr>
          <p:cNvPr id="3" name="Picture 2">
            <a:extLst>
              <a:ext uri="{FF2B5EF4-FFF2-40B4-BE49-F238E27FC236}">
                <a16:creationId xmlns:a16="http://schemas.microsoft.com/office/drawing/2014/main" id="{FA391C31-B461-9698-A8C4-136F7BFA044B}"/>
              </a:ext>
            </a:extLst>
          </p:cNvPr>
          <p:cNvPicPr>
            <a:picLocks noChangeAspect="1"/>
          </p:cNvPicPr>
          <p:nvPr/>
        </p:nvPicPr>
        <p:blipFill>
          <a:blip r:embed="rId2"/>
          <a:stretch>
            <a:fillRect/>
          </a:stretch>
        </p:blipFill>
        <p:spPr>
          <a:xfrm>
            <a:off x="595645" y="1586521"/>
            <a:ext cx="5747172" cy="2696375"/>
          </a:xfrm>
          <a:prstGeom prst="rect">
            <a:avLst/>
          </a:prstGeom>
          <a:ln w="38100" cap="sq">
            <a:solidFill>
              <a:srgbClr val="213612"/>
            </a:solidFill>
            <a:prstDash val="solid"/>
            <a:miter lim="800000"/>
          </a:ln>
          <a:effectLst>
            <a:outerShdw blurRad="50800" dist="38100" dir="2700000" algn="tl" rotWithShape="0">
              <a:srgbClr val="000000">
                <a:alpha val="43000"/>
              </a:srgbClr>
            </a:outerShdw>
          </a:effectLst>
        </p:spPr>
      </p:pic>
      <p:sp>
        <p:nvSpPr>
          <p:cNvPr id="6" name="TextBox 5">
            <a:extLst>
              <a:ext uri="{FF2B5EF4-FFF2-40B4-BE49-F238E27FC236}">
                <a16:creationId xmlns:a16="http://schemas.microsoft.com/office/drawing/2014/main" id="{5D09F577-FD7F-5DE6-9CA4-FC04825E0EC5}"/>
              </a:ext>
            </a:extLst>
          </p:cNvPr>
          <p:cNvSpPr txBox="1"/>
          <p:nvPr/>
        </p:nvSpPr>
        <p:spPr>
          <a:xfrm>
            <a:off x="6508955" y="1951672"/>
            <a:ext cx="6100916" cy="1477328"/>
          </a:xfrm>
          <a:prstGeom prst="rect">
            <a:avLst/>
          </a:prstGeom>
          <a:noFill/>
        </p:spPr>
        <p:txBody>
          <a:bodyPr wrap="square">
            <a:spAutoFit/>
          </a:bodyPr>
          <a:lstStyle/>
          <a:p>
            <a:pPr>
              <a:buNone/>
            </a:pPr>
            <a:r>
              <a:rPr lang="en-US" b="1" dirty="0"/>
              <a:t>Data: </a:t>
            </a:r>
            <a:r>
              <a:rPr lang="en-US" dirty="0"/>
              <a:t>(Represented monthly over two years)</a:t>
            </a:r>
          </a:p>
          <a:p>
            <a:pPr>
              <a:buNone/>
            </a:pPr>
            <a:endParaRPr lang="en-US" dirty="0"/>
          </a:p>
          <a:p>
            <a:pPr>
              <a:buFont typeface="Arial" panose="020B0604020202020204" pitchFamily="34" charset="0"/>
              <a:buChar char="•"/>
            </a:pPr>
            <a:r>
              <a:rPr lang="en-US" dirty="0"/>
              <a:t>Profit spikes in </a:t>
            </a:r>
            <a:r>
              <a:rPr lang="en-US" b="1" dirty="0"/>
              <a:t>March, October, and December </a:t>
            </a:r>
            <a:r>
              <a:rPr lang="en-US" b="1" dirty="0">
                <a:solidFill>
                  <a:srgbClr val="002060"/>
                </a:solidFill>
              </a:rPr>
              <a:t>2020</a:t>
            </a:r>
          </a:p>
          <a:p>
            <a:endParaRPr lang="en-US" dirty="0"/>
          </a:p>
          <a:p>
            <a:pPr>
              <a:buFont typeface="Arial" panose="020B0604020202020204" pitchFamily="34" charset="0"/>
              <a:buChar char="•"/>
            </a:pPr>
            <a:r>
              <a:rPr lang="en-US" b="1" dirty="0">
                <a:solidFill>
                  <a:srgbClr val="002060"/>
                </a:solidFill>
              </a:rPr>
              <a:t>2020</a:t>
            </a:r>
            <a:r>
              <a:rPr lang="en-US" dirty="0"/>
              <a:t> outperforms </a:t>
            </a:r>
            <a:r>
              <a:rPr lang="en-US" b="1" dirty="0">
                <a:solidFill>
                  <a:srgbClr val="0070C0"/>
                </a:solidFill>
              </a:rPr>
              <a:t>2019</a:t>
            </a:r>
            <a:r>
              <a:rPr lang="en-US" dirty="0"/>
              <a:t> in most months</a:t>
            </a:r>
          </a:p>
        </p:txBody>
      </p:sp>
      <p:sp>
        <p:nvSpPr>
          <p:cNvPr id="14" name="TextBox 13">
            <a:extLst>
              <a:ext uri="{FF2B5EF4-FFF2-40B4-BE49-F238E27FC236}">
                <a16:creationId xmlns:a16="http://schemas.microsoft.com/office/drawing/2014/main" id="{16B5E6D5-7B58-9039-0C15-8EFEA54C0676}"/>
              </a:ext>
            </a:extLst>
          </p:cNvPr>
          <p:cNvSpPr txBox="1"/>
          <p:nvPr/>
        </p:nvSpPr>
        <p:spPr>
          <a:xfrm>
            <a:off x="240673" y="4760028"/>
            <a:ext cx="11771671" cy="1508105"/>
          </a:xfrm>
          <a:prstGeom prst="rect">
            <a:avLst/>
          </a:prstGeom>
          <a:noFill/>
        </p:spPr>
        <p:txBody>
          <a:bodyPr wrap="square">
            <a:spAutoFit/>
          </a:bodyPr>
          <a:lstStyle/>
          <a:p>
            <a:pPr>
              <a:buNone/>
            </a:pPr>
            <a:r>
              <a:rPr lang="en-US" sz="2000" b="1" dirty="0"/>
              <a:t>Insight:</a:t>
            </a:r>
          </a:p>
          <a:p>
            <a:pPr>
              <a:buNone/>
            </a:pPr>
            <a:endParaRPr lang="en-US" b="1" dirty="0"/>
          </a:p>
          <a:p>
            <a:r>
              <a:rPr lang="en-US" dirty="0"/>
              <a:t>In </a:t>
            </a:r>
            <a:r>
              <a:rPr lang="en-US" b="1" dirty="0">
                <a:solidFill>
                  <a:srgbClr val="002060"/>
                </a:solidFill>
              </a:rPr>
              <a:t>2020</a:t>
            </a:r>
            <a:r>
              <a:rPr lang="en-US" dirty="0"/>
              <a:t>, profits consistently outperformed </a:t>
            </a:r>
            <a:r>
              <a:rPr lang="en-US" b="1" dirty="0">
                <a:solidFill>
                  <a:srgbClr val="0070C0"/>
                </a:solidFill>
              </a:rPr>
              <a:t>2019</a:t>
            </a:r>
            <a:r>
              <a:rPr lang="en-US" dirty="0"/>
              <a:t>, especially in </a:t>
            </a:r>
            <a:r>
              <a:rPr lang="en-US" b="1" dirty="0"/>
              <a:t>March, October, and December</a:t>
            </a:r>
            <a:r>
              <a:rPr lang="en-US" dirty="0"/>
              <a:t>. These months showed noticeable spikes, indicating </a:t>
            </a:r>
            <a:r>
              <a:rPr lang="en-US" b="1" dirty="0"/>
              <a:t>high sales or better cost efficiency</a:t>
            </a:r>
            <a:r>
              <a:rPr lang="en-US" dirty="0"/>
              <a:t>. Overall, 2020 reflects a </a:t>
            </a:r>
            <a:r>
              <a:rPr lang="en-US" b="1" dirty="0"/>
              <a:t>strong upward profit trend</a:t>
            </a:r>
            <a:r>
              <a:rPr lang="en-US" dirty="0"/>
              <a:t>, suggesting improved business performance over the previous year.</a:t>
            </a:r>
          </a:p>
        </p:txBody>
      </p:sp>
    </p:spTree>
    <p:extLst>
      <p:ext uri="{BB962C8B-B14F-4D97-AF65-F5344CB8AC3E}">
        <p14:creationId xmlns:p14="http://schemas.microsoft.com/office/powerpoint/2010/main" val="23913361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a:extLst>
            <a:ext uri="{FF2B5EF4-FFF2-40B4-BE49-F238E27FC236}">
              <a16:creationId xmlns:a16="http://schemas.microsoft.com/office/drawing/2014/main" id="{EE9325DF-96B9-3FB2-D685-98D9415858DC}"/>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9E45B983-BE72-67DE-4336-8C069B7C05F6}"/>
              </a:ext>
            </a:extLst>
          </p:cNvPr>
          <p:cNvSpPr txBox="1"/>
          <p:nvPr/>
        </p:nvSpPr>
        <p:spPr>
          <a:xfrm>
            <a:off x="5029051" y="2934709"/>
            <a:ext cx="3578942" cy="658761"/>
          </a:xfrm>
          <a:prstGeom prst="rect">
            <a:avLst/>
          </a:prstGeom>
          <a:noFill/>
        </p:spPr>
        <p:txBody>
          <a:bodyPr wrap="square" rtlCol="0">
            <a:spAutoFit/>
          </a:bodyPr>
          <a:lstStyle/>
          <a:p>
            <a:endParaRPr lang="en-IN" dirty="0"/>
          </a:p>
        </p:txBody>
      </p:sp>
      <p:sp>
        <p:nvSpPr>
          <p:cNvPr id="5" name="TextBox 4">
            <a:extLst>
              <a:ext uri="{FF2B5EF4-FFF2-40B4-BE49-F238E27FC236}">
                <a16:creationId xmlns:a16="http://schemas.microsoft.com/office/drawing/2014/main" id="{9D0B6EA2-ED2E-F23F-66D4-45573B54BE64}"/>
              </a:ext>
            </a:extLst>
          </p:cNvPr>
          <p:cNvSpPr txBox="1"/>
          <p:nvPr/>
        </p:nvSpPr>
        <p:spPr>
          <a:xfrm>
            <a:off x="2549013" y="164689"/>
            <a:ext cx="5690420" cy="461665"/>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en-US" sz="2400" b="1" dirty="0"/>
              <a:t>Sales Distribution by Product Category</a:t>
            </a:r>
            <a:endParaRPr lang="en-IN" sz="2400" b="1" dirty="0"/>
          </a:p>
        </p:txBody>
      </p:sp>
      <p:pic>
        <p:nvPicPr>
          <p:cNvPr id="9" name="Picture 8">
            <a:extLst>
              <a:ext uri="{FF2B5EF4-FFF2-40B4-BE49-F238E27FC236}">
                <a16:creationId xmlns:a16="http://schemas.microsoft.com/office/drawing/2014/main" id="{C73E0424-F2FF-B47F-B898-BC9638E695DB}"/>
              </a:ext>
            </a:extLst>
          </p:cNvPr>
          <p:cNvPicPr>
            <a:picLocks noChangeAspect="1"/>
          </p:cNvPicPr>
          <p:nvPr/>
        </p:nvPicPr>
        <p:blipFill>
          <a:blip r:embed="rId2"/>
          <a:stretch>
            <a:fillRect/>
          </a:stretch>
        </p:blipFill>
        <p:spPr>
          <a:xfrm>
            <a:off x="684571" y="1157009"/>
            <a:ext cx="5589791" cy="3279278"/>
          </a:xfrm>
          <a:prstGeom prst="rect">
            <a:avLst/>
          </a:prstGeom>
          <a:ln w="38100" cap="sq">
            <a:solidFill>
              <a:srgbClr val="213612"/>
            </a:solidFill>
            <a:prstDash val="solid"/>
            <a:miter lim="800000"/>
          </a:ln>
          <a:effectLst>
            <a:outerShdw blurRad="50800" dist="38100" dir="2700000" algn="tl" rotWithShape="0">
              <a:srgbClr val="000000">
                <a:alpha val="43000"/>
              </a:srgbClr>
            </a:outerShdw>
          </a:effectLst>
        </p:spPr>
      </p:pic>
      <p:sp>
        <p:nvSpPr>
          <p:cNvPr id="11" name="TextBox 10">
            <a:extLst>
              <a:ext uri="{FF2B5EF4-FFF2-40B4-BE49-F238E27FC236}">
                <a16:creationId xmlns:a16="http://schemas.microsoft.com/office/drawing/2014/main" id="{D8E09E67-6931-2B4C-E6DD-8E785BC5AA11}"/>
              </a:ext>
            </a:extLst>
          </p:cNvPr>
          <p:cNvSpPr txBox="1"/>
          <p:nvPr/>
        </p:nvSpPr>
        <p:spPr>
          <a:xfrm>
            <a:off x="301113" y="4845516"/>
            <a:ext cx="10606548" cy="1554272"/>
          </a:xfrm>
          <a:prstGeom prst="rect">
            <a:avLst/>
          </a:prstGeom>
          <a:noFill/>
        </p:spPr>
        <p:txBody>
          <a:bodyPr wrap="square">
            <a:spAutoFit/>
          </a:bodyPr>
          <a:lstStyle/>
          <a:p>
            <a:r>
              <a:rPr lang="en-US" sz="2000" b="1" dirty="0"/>
              <a:t>Insight:</a:t>
            </a:r>
          </a:p>
          <a:p>
            <a:br>
              <a:rPr lang="en-US" dirty="0"/>
            </a:br>
            <a:r>
              <a:rPr lang="en-US" sz="1900" dirty="0"/>
              <a:t>Office Supplies contribute the highest to total sales at </a:t>
            </a:r>
            <a:r>
              <a:rPr lang="en-US" sz="1900" b="1" dirty="0"/>
              <a:t>41%, </a:t>
            </a:r>
            <a:r>
              <a:rPr lang="en-US" sz="1900" dirty="0"/>
              <a:t>indicating strong demand in this category. However, Technology </a:t>
            </a:r>
            <a:r>
              <a:rPr lang="en-US" sz="1900" b="1" dirty="0"/>
              <a:t>(30%) </a:t>
            </a:r>
            <a:r>
              <a:rPr lang="en-US" sz="1900" dirty="0"/>
              <a:t>and Furniture </a:t>
            </a:r>
            <a:r>
              <a:rPr lang="en-US" sz="1900" b="1" dirty="0"/>
              <a:t>(29%) </a:t>
            </a:r>
            <a:r>
              <a:rPr lang="en-US" sz="1900" dirty="0"/>
              <a:t>follow closely, showing a relatively even distribution and diverse customer purchasing behavior across departments.</a:t>
            </a:r>
          </a:p>
        </p:txBody>
      </p:sp>
      <p:sp>
        <p:nvSpPr>
          <p:cNvPr id="13" name="TextBox 12">
            <a:extLst>
              <a:ext uri="{FF2B5EF4-FFF2-40B4-BE49-F238E27FC236}">
                <a16:creationId xmlns:a16="http://schemas.microsoft.com/office/drawing/2014/main" id="{A03B6BCD-FD27-7F26-88DE-B49461111FDA}"/>
              </a:ext>
            </a:extLst>
          </p:cNvPr>
          <p:cNvSpPr txBox="1"/>
          <p:nvPr/>
        </p:nvSpPr>
        <p:spPr>
          <a:xfrm>
            <a:off x="7305222" y="1682663"/>
            <a:ext cx="6100916" cy="2031325"/>
          </a:xfrm>
          <a:prstGeom prst="rect">
            <a:avLst/>
          </a:prstGeom>
          <a:noFill/>
        </p:spPr>
        <p:txBody>
          <a:bodyPr wrap="square">
            <a:spAutoFit/>
          </a:bodyPr>
          <a:lstStyle/>
          <a:p>
            <a:pPr>
              <a:buNone/>
            </a:pPr>
            <a:r>
              <a:rPr lang="en-US" b="1" dirty="0"/>
              <a:t>Data:</a:t>
            </a:r>
          </a:p>
          <a:p>
            <a:pPr>
              <a:buNone/>
            </a:pPr>
            <a:endParaRPr lang="en-US" dirty="0"/>
          </a:p>
          <a:p>
            <a:pPr>
              <a:buFont typeface="Arial" panose="020B0604020202020204" pitchFamily="34" charset="0"/>
              <a:buChar char="•"/>
            </a:pPr>
            <a:r>
              <a:rPr lang="en-US" b="1" dirty="0"/>
              <a:t>Office Supplies:</a:t>
            </a:r>
            <a:r>
              <a:rPr lang="en-US" dirty="0"/>
              <a:t> </a:t>
            </a:r>
            <a:r>
              <a:rPr lang="en-US" b="1" dirty="0">
                <a:solidFill>
                  <a:srgbClr val="FF0000"/>
                </a:solidFill>
              </a:rPr>
              <a:t>41%</a:t>
            </a:r>
          </a:p>
          <a:p>
            <a:endParaRPr lang="en-US" dirty="0"/>
          </a:p>
          <a:p>
            <a:pPr>
              <a:buFont typeface="Arial" panose="020B0604020202020204" pitchFamily="34" charset="0"/>
              <a:buChar char="•"/>
            </a:pPr>
            <a:r>
              <a:rPr lang="en-US" b="1" dirty="0"/>
              <a:t>Technology:</a:t>
            </a:r>
            <a:r>
              <a:rPr lang="en-US" dirty="0"/>
              <a:t> </a:t>
            </a:r>
            <a:r>
              <a:rPr lang="en-US" b="1" dirty="0">
                <a:solidFill>
                  <a:srgbClr val="7030A0"/>
                </a:solidFill>
              </a:rPr>
              <a:t>30%</a:t>
            </a:r>
          </a:p>
          <a:p>
            <a:endParaRPr lang="en-US" dirty="0"/>
          </a:p>
          <a:p>
            <a:pPr>
              <a:buFont typeface="Arial" panose="020B0604020202020204" pitchFamily="34" charset="0"/>
              <a:buChar char="•"/>
            </a:pPr>
            <a:r>
              <a:rPr lang="en-US" b="1" dirty="0"/>
              <a:t>Furniture:</a:t>
            </a:r>
            <a:r>
              <a:rPr lang="en-US" dirty="0"/>
              <a:t> </a:t>
            </a:r>
            <a:r>
              <a:rPr lang="en-US" b="1" dirty="0">
                <a:solidFill>
                  <a:schemeClr val="accent1">
                    <a:lumMod val="50000"/>
                  </a:schemeClr>
                </a:solidFill>
              </a:rPr>
              <a:t>29%</a:t>
            </a:r>
          </a:p>
        </p:txBody>
      </p:sp>
    </p:spTree>
    <p:extLst>
      <p:ext uri="{BB962C8B-B14F-4D97-AF65-F5344CB8AC3E}">
        <p14:creationId xmlns:p14="http://schemas.microsoft.com/office/powerpoint/2010/main" val="20301688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a:extLst>
            <a:ext uri="{FF2B5EF4-FFF2-40B4-BE49-F238E27FC236}">
              <a16:creationId xmlns:a16="http://schemas.microsoft.com/office/drawing/2014/main" id="{96995D96-469C-190A-3246-263F2BD3F231}"/>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2647132C-94C1-5D56-8F32-FB47DED5DA89}"/>
              </a:ext>
            </a:extLst>
          </p:cNvPr>
          <p:cNvSpPr txBox="1"/>
          <p:nvPr/>
        </p:nvSpPr>
        <p:spPr>
          <a:xfrm>
            <a:off x="5029051" y="2934709"/>
            <a:ext cx="3578942" cy="658761"/>
          </a:xfrm>
          <a:prstGeom prst="rect">
            <a:avLst/>
          </a:prstGeom>
          <a:noFill/>
        </p:spPr>
        <p:txBody>
          <a:bodyPr wrap="square" rtlCol="0">
            <a:spAutoFit/>
          </a:bodyPr>
          <a:lstStyle/>
          <a:p>
            <a:endParaRPr lang="en-IN" dirty="0"/>
          </a:p>
        </p:txBody>
      </p:sp>
      <p:sp>
        <p:nvSpPr>
          <p:cNvPr id="5" name="TextBox 4">
            <a:extLst>
              <a:ext uri="{FF2B5EF4-FFF2-40B4-BE49-F238E27FC236}">
                <a16:creationId xmlns:a16="http://schemas.microsoft.com/office/drawing/2014/main" id="{E3274F64-A18C-C959-51FE-33DB3CD44FB8}"/>
              </a:ext>
            </a:extLst>
          </p:cNvPr>
          <p:cNvSpPr txBox="1"/>
          <p:nvPr/>
        </p:nvSpPr>
        <p:spPr>
          <a:xfrm>
            <a:off x="2278476" y="253179"/>
            <a:ext cx="5914253" cy="461665"/>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en-US" sz="2400" b="1" dirty="0"/>
              <a:t>Sales Distribution by Customer Segment</a:t>
            </a:r>
            <a:endParaRPr lang="en-IN" sz="2400" b="1" dirty="0"/>
          </a:p>
        </p:txBody>
      </p:sp>
      <p:pic>
        <p:nvPicPr>
          <p:cNvPr id="3" name="Picture 2">
            <a:extLst>
              <a:ext uri="{FF2B5EF4-FFF2-40B4-BE49-F238E27FC236}">
                <a16:creationId xmlns:a16="http://schemas.microsoft.com/office/drawing/2014/main" id="{D9116324-93AC-2076-C8C6-1F757D7019D5}"/>
              </a:ext>
            </a:extLst>
          </p:cNvPr>
          <p:cNvPicPr>
            <a:picLocks noChangeAspect="1"/>
          </p:cNvPicPr>
          <p:nvPr/>
        </p:nvPicPr>
        <p:blipFill>
          <a:blip r:embed="rId2"/>
          <a:stretch>
            <a:fillRect/>
          </a:stretch>
        </p:blipFill>
        <p:spPr>
          <a:xfrm>
            <a:off x="756935" y="1123459"/>
            <a:ext cx="5540553" cy="3773005"/>
          </a:xfrm>
          <a:prstGeom prst="rect">
            <a:avLst/>
          </a:prstGeom>
          <a:ln w="38100" cap="sq">
            <a:solidFill>
              <a:srgbClr val="213612"/>
            </a:solidFill>
            <a:prstDash val="solid"/>
            <a:miter lim="800000"/>
          </a:ln>
          <a:effectLst>
            <a:outerShdw blurRad="50800" dist="38100" dir="2700000" algn="tl" rotWithShape="0">
              <a:srgbClr val="000000">
                <a:alpha val="43000"/>
              </a:srgbClr>
            </a:outerShdw>
          </a:effectLst>
        </p:spPr>
      </p:pic>
      <p:sp>
        <p:nvSpPr>
          <p:cNvPr id="6" name="TextBox 5">
            <a:extLst>
              <a:ext uri="{FF2B5EF4-FFF2-40B4-BE49-F238E27FC236}">
                <a16:creationId xmlns:a16="http://schemas.microsoft.com/office/drawing/2014/main" id="{01BFA4C8-86BF-4C5D-12CB-C2D054ACB6D7}"/>
              </a:ext>
            </a:extLst>
          </p:cNvPr>
          <p:cNvSpPr txBox="1"/>
          <p:nvPr/>
        </p:nvSpPr>
        <p:spPr>
          <a:xfrm>
            <a:off x="491464" y="4759580"/>
            <a:ext cx="11474394" cy="1862048"/>
          </a:xfrm>
          <a:prstGeom prst="rect">
            <a:avLst/>
          </a:prstGeom>
          <a:noFill/>
        </p:spPr>
        <p:txBody>
          <a:bodyPr wrap="square">
            <a:spAutoFit/>
          </a:bodyPr>
          <a:lstStyle/>
          <a:p>
            <a:endParaRPr lang="en-US" sz="2000" b="1" dirty="0"/>
          </a:p>
          <a:p>
            <a:r>
              <a:rPr lang="en-US" sz="2000" b="1" dirty="0"/>
              <a:t>Insight:</a:t>
            </a:r>
          </a:p>
          <a:p>
            <a:br>
              <a:rPr lang="en-US" dirty="0"/>
            </a:br>
            <a:r>
              <a:rPr lang="en-US" sz="1900" dirty="0"/>
              <a:t>The </a:t>
            </a:r>
            <a:r>
              <a:rPr lang="en-US" sz="1900" b="1" dirty="0"/>
              <a:t>Consumer segment</a:t>
            </a:r>
            <a:r>
              <a:rPr lang="en-US" sz="1900" dirty="0"/>
              <a:t> is the dominant buyer group with </a:t>
            </a:r>
            <a:r>
              <a:rPr lang="en-US" sz="1900" b="1" dirty="0">
                <a:solidFill>
                  <a:srgbClr val="0070C0"/>
                </a:solidFill>
              </a:rPr>
              <a:t>48%</a:t>
            </a:r>
            <a:r>
              <a:rPr lang="en-US" sz="1900" dirty="0"/>
              <a:t> of total sales, highlighting the importance of individual buyers. </a:t>
            </a:r>
            <a:r>
              <a:rPr lang="en-US" sz="1900" b="1" dirty="0"/>
              <a:t>Corporate clients</a:t>
            </a:r>
            <a:r>
              <a:rPr lang="en-US" sz="1900" dirty="0"/>
              <a:t> contribute significantly at </a:t>
            </a:r>
            <a:r>
              <a:rPr lang="en-US" sz="1900" b="1" dirty="0">
                <a:solidFill>
                  <a:srgbClr val="002060"/>
                </a:solidFill>
              </a:rPr>
              <a:t>33%, </a:t>
            </a:r>
            <a:r>
              <a:rPr lang="en-US" sz="1900" dirty="0"/>
              <a:t>while </a:t>
            </a:r>
            <a:r>
              <a:rPr lang="en-US" sz="1900" b="1" dirty="0"/>
              <a:t>Home Office</a:t>
            </a:r>
            <a:r>
              <a:rPr lang="en-US" sz="1900" dirty="0"/>
              <a:t> accounts for a smaller share, suggesting potential for targeted marketing in this segment.</a:t>
            </a:r>
            <a:endParaRPr lang="en-IN" sz="1900" dirty="0"/>
          </a:p>
        </p:txBody>
      </p:sp>
      <p:sp>
        <p:nvSpPr>
          <p:cNvPr id="13" name="TextBox 12">
            <a:extLst>
              <a:ext uri="{FF2B5EF4-FFF2-40B4-BE49-F238E27FC236}">
                <a16:creationId xmlns:a16="http://schemas.microsoft.com/office/drawing/2014/main" id="{40228DB2-BD41-12CE-AE7F-54ACC7022352}"/>
              </a:ext>
            </a:extLst>
          </p:cNvPr>
          <p:cNvSpPr txBox="1"/>
          <p:nvPr/>
        </p:nvSpPr>
        <p:spPr>
          <a:xfrm>
            <a:off x="7150509" y="1880954"/>
            <a:ext cx="6100916" cy="2031325"/>
          </a:xfrm>
          <a:prstGeom prst="rect">
            <a:avLst/>
          </a:prstGeom>
          <a:noFill/>
        </p:spPr>
        <p:txBody>
          <a:bodyPr wrap="square">
            <a:spAutoFit/>
          </a:bodyPr>
          <a:lstStyle/>
          <a:p>
            <a:pPr>
              <a:buNone/>
            </a:pPr>
            <a:r>
              <a:rPr lang="en-IN" b="1" dirty="0"/>
              <a:t>Data:</a:t>
            </a:r>
          </a:p>
          <a:p>
            <a:pPr>
              <a:buNone/>
            </a:pPr>
            <a:endParaRPr lang="en-IN" dirty="0"/>
          </a:p>
          <a:p>
            <a:pPr>
              <a:buFont typeface="Arial" panose="020B0604020202020204" pitchFamily="34" charset="0"/>
              <a:buChar char="•"/>
            </a:pPr>
            <a:r>
              <a:rPr lang="en-IN" b="1" dirty="0"/>
              <a:t>Consumer:</a:t>
            </a:r>
            <a:r>
              <a:rPr lang="en-IN" dirty="0"/>
              <a:t> </a:t>
            </a:r>
            <a:r>
              <a:rPr lang="en-IN" b="1" dirty="0">
                <a:solidFill>
                  <a:srgbClr val="00B0F0"/>
                </a:solidFill>
              </a:rPr>
              <a:t>48%</a:t>
            </a:r>
          </a:p>
          <a:p>
            <a:endParaRPr lang="en-IN" dirty="0"/>
          </a:p>
          <a:p>
            <a:pPr>
              <a:buFont typeface="Arial" panose="020B0604020202020204" pitchFamily="34" charset="0"/>
              <a:buChar char="•"/>
            </a:pPr>
            <a:r>
              <a:rPr lang="en-IN" b="1" dirty="0"/>
              <a:t>Corporate:</a:t>
            </a:r>
            <a:r>
              <a:rPr lang="en-IN" dirty="0"/>
              <a:t> </a:t>
            </a:r>
            <a:r>
              <a:rPr lang="en-IN" b="1" dirty="0">
                <a:solidFill>
                  <a:srgbClr val="002060"/>
                </a:solidFill>
              </a:rPr>
              <a:t>33%</a:t>
            </a:r>
          </a:p>
          <a:p>
            <a:endParaRPr lang="en-IN" dirty="0"/>
          </a:p>
          <a:p>
            <a:pPr>
              <a:buFont typeface="Arial" panose="020B0604020202020204" pitchFamily="34" charset="0"/>
              <a:buChar char="•"/>
            </a:pPr>
            <a:r>
              <a:rPr lang="en-IN" b="1" dirty="0"/>
              <a:t>Home Office:</a:t>
            </a:r>
            <a:r>
              <a:rPr lang="en-IN" dirty="0"/>
              <a:t> </a:t>
            </a:r>
            <a:r>
              <a:rPr lang="en-IN" b="1" dirty="0">
                <a:solidFill>
                  <a:srgbClr val="FF0000"/>
                </a:solidFill>
              </a:rPr>
              <a:t>19%</a:t>
            </a:r>
          </a:p>
        </p:txBody>
      </p:sp>
    </p:spTree>
    <p:extLst>
      <p:ext uri="{BB962C8B-B14F-4D97-AF65-F5344CB8AC3E}">
        <p14:creationId xmlns:p14="http://schemas.microsoft.com/office/powerpoint/2010/main" val="26742005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a:extLst>
            <a:ext uri="{FF2B5EF4-FFF2-40B4-BE49-F238E27FC236}">
              <a16:creationId xmlns:a16="http://schemas.microsoft.com/office/drawing/2014/main" id="{D8167CED-BB67-D3A0-A04A-0A4B1DE926AA}"/>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A2F1ABDA-CE05-BE43-79A1-BB79B2485CB2}"/>
              </a:ext>
            </a:extLst>
          </p:cNvPr>
          <p:cNvSpPr txBox="1"/>
          <p:nvPr/>
        </p:nvSpPr>
        <p:spPr>
          <a:xfrm>
            <a:off x="5029051" y="2934709"/>
            <a:ext cx="3578942" cy="658761"/>
          </a:xfrm>
          <a:prstGeom prst="rect">
            <a:avLst/>
          </a:prstGeom>
          <a:noFill/>
        </p:spPr>
        <p:txBody>
          <a:bodyPr wrap="square" rtlCol="0">
            <a:spAutoFit/>
          </a:bodyPr>
          <a:lstStyle/>
          <a:p>
            <a:endParaRPr lang="en-IN" dirty="0"/>
          </a:p>
        </p:txBody>
      </p:sp>
      <p:sp>
        <p:nvSpPr>
          <p:cNvPr id="5" name="TextBox 4">
            <a:extLst>
              <a:ext uri="{FF2B5EF4-FFF2-40B4-BE49-F238E27FC236}">
                <a16:creationId xmlns:a16="http://schemas.microsoft.com/office/drawing/2014/main" id="{26B49AA2-1BF8-D188-1A8F-A54FD91D7C12}"/>
              </a:ext>
            </a:extLst>
          </p:cNvPr>
          <p:cNvSpPr txBox="1"/>
          <p:nvPr/>
        </p:nvSpPr>
        <p:spPr>
          <a:xfrm>
            <a:off x="4323588" y="134902"/>
            <a:ext cx="3365240" cy="461665"/>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en-IN" sz="2400" b="1" dirty="0"/>
              <a:t>Sales by Sub-Category</a:t>
            </a:r>
          </a:p>
        </p:txBody>
      </p:sp>
      <p:pic>
        <p:nvPicPr>
          <p:cNvPr id="4" name="Picture 3">
            <a:extLst>
              <a:ext uri="{FF2B5EF4-FFF2-40B4-BE49-F238E27FC236}">
                <a16:creationId xmlns:a16="http://schemas.microsoft.com/office/drawing/2014/main" id="{7AA2CBBD-11B8-614F-7545-6A98B87F9CE3}"/>
              </a:ext>
            </a:extLst>
          </p:cNvPr>
          <p:cNvPicPr>
            <a:picLocks noChangeAspect="1"/>
          </p:cNvPicPr>
          <p:nvPr/>
        </p:nvPicPr>
        <p:blipFill>
          <a:blip r:embed="rId2"/>
          <a:stretch>
            <a:fillRect/>
          </a:stretch>
        </p:blipFill>
        <p:spPr>
          <a:xfrm>
            <a:off x="798745" y="764170"/>
            <a:ext cx="3578942" cy="4126981"/>
          </a:xfrm>
          <a:prstGeom prst="rect">
            <a:avLst/>
          </a:prstGeom>
          <a:ln w="38100" cap="sq">
            <a:solidFill>
              <a:srgbClr val="213612"/>
            </a:solidFill>
            <a:prstDash val="solid"/>
            <a:miter lim="800000"/>
          </a:ln>
          <a:effectLst>
            <a:outerShdw blurRad="50800" dist="38100" dir="2700000" algn="tl" rotWithShape="0">
              <a:srgbClr val="000000">
                <a:alpha val="43000"/>
              </a:srgbClr>
            </a:outerShdw>
          </a:effectLst>
        </p:spPr>
      </p:pic>
      <p:sp>
        <p:nvSpPr>
          <p:cNvPr id="9" name="TextBox 8">
            <a:extLst>
              <a:ext uri="{FF2B5EF4-FFF2-40B4-BE49-F238E27FC236}">
                <a16:creationId xmlns:a16="http://schemas.microsoft.com/office/drawing/2014/main" id="{1FDE5209-0E9F-C4E1-181B-562D285A6BE1}"/>
              </a:ext>
            </a:extLst>
          </p:cNvPr>
          <p:cNvSpPr txBox="1"/>
          <p:nvPr/>
        </p:nvSpPr>
        <p:spPr>
          <a:xfrm>
            <a:off x="6383595" y="1194495"/>
            <a:ext cx="2794604" cy="3266329"/>
          </a:xfrm>
          <a:prstGeom prst="rect">
            <a:avLst/>
          </a:prstGeom>
          <a:noFill/>
        </p:spPr>
        <p:txBody>
          <a:bodyPr wrap="square">
            <a:spAutoFit/>
          </a:bodyPr>
          <a:lstStyle/>
          <a:p>
            <a:pPr>
              <a:buNone/>
            </a:pPr>
            <a:r>
              <a:rPr lang="en-US" sz="2000" b="1" dirty="0"/>
              <a:t>Data:</a:t>
            </a:r>
          </a:p>
          <a:p>
            <a:pPr>
              <a:buNone/>
            </a:pPr>
            <a:endParaRPr lang="en-US" dirty="0"/>
          </a:p>
          <a:p>
            <a:pPr>
              <a:buFont typeface="Arial" panose="020B0604020202020204" pitchFamily="34" charset="0"/>
              <a:buChar char="•"/>
            </a:pPr>
            <a:r>
              <a:rPr lang="en-US" b="1" dirty="0"/>
              <a:t>Phones:</a:t>
            </a:r>
            <a:r>
              <a:rPr lang="en-US" dirty="0"/>
              <a:t> </a:t>
            </a:r>
            <a:r>
              <a:rPr lang="en-US" b="1" dirty="0">
                <a:solidFill>
                  <a:srgbClr val="002060"/>
                </a:solidFill>
              </a:rPr>
              <a:t>0.20M</a:t>
            </a:r>
          </a:p>
          <a:p>
            <a:pPr>
              <a:buFont typeface="Arial" panose="020B0604020202020204" pitchFamily="34" charset="0"/>
              <a:buChar char="•"/>
            </a:pPr>
            <a:endParaRPr lang="en-US" dirty="0"/>
          </a:p>
          <a:p>
            <a:pPr>
              <a:buFont typeface="Arial" panose="020B0604020202020204" pitchFamily="34" charset="0"/>
              <a:buChar char="•"/>
            </a:pPr>
            <a:r>
              <a:rPr lang="en-US" b="1" dirty="0"/>
              <a:t>Chairs:</a:t>
            </a:r>
            <a:r>
              <a:rPr lang="en-US" dirty="0"/>
              <a:t> </a:t>
            </a:r>
            <a:r>
              <a:rPr lang="en-US" b="1" dirty="0">
                <a:solidFill>
                  <a:srgbClr val="002060"/>
                </a:solidFill>
              </a:rPr>
              <a:t>0.18M</a:t>
            </a:r>
          </a:p>
          <a:p>
            <a:pPr>
              <a:buFont typeface="Arial" panose="020B0604020202020204" pitchFamily="34" charset="0"/>
              <a:buChar char="•"/>
            </a:pPr>
            <a:endParaRPr lang="en-US" dirty="0"/>
          </a:p>
          <a:p>
            <a:pPr>
              <a:buFont typeface="Arial" panose="020B0604020202020204" pitchFamily="34" charset="0"/>
              <a:buChar char="•"/>
            </a:pPr>
            <a:r>
              <a:rPr lang="en-US" b="1" dirty="0"/>
              <a:t>Binders:</a:t>
            </a:r>
            <a:r>
              <a:rPr lang="en-US" dirty="0"/>
              <a:t> </a:t>
            </a:r>
            <a:r>
              <a:rPr lang="en-US" b="1" dirty="0">
                <a:solidFill>
                  <a:srgbClr val="002060"/>
                </a:solidFill>
              </a:rPr>
              <a:t>0.17M</a:t>
            </a:r>
          </a:p>
          <a:p>
            <a:pPr>
              <a:buFont typeface="Arial" panose="020B0604020202020204" pitchFamily="34" charset="0"/>
              <a:buChar char="•"/>
            </a:pPr>
            <a:endParaRPr lang="en-US" dirty="0"/>
          </a:p>
          <a:p>
            <a:pPr>
              <a:buFont typeface="Arial" panose="020B0604020202020204" pitchFamily="34" charset="0"/>
              <a:buChar char="•"/>
            </a:pPr>
            <a:r>
              <a:rPr lang="en-US" b="1" dirty="0"/>
              <a:t>Storage:</a:t>
            </a:r>
            <a:r>
              <a:rPr lang="en-US" dirty="0"/>
              <a:t> </a:t>
            </a:r>
            <a:r>
              <a:rPr lang="en-US" b="1" dirty="0">
                <a:solidFill>
                  <a:srgbClr val="002060"/>
                </a:solidFill>
              </a:rPr>
              <a:t>0.15M</a:t>
            </a:r>
          </a:p>
          <a:p>
            <a:endParaRPr lang="en-US" dirty="0"/>
          </a:p>
          <a:p>
            <a:pPr>
              <a:buFont typeface="Arial" panose="020B0604020202020204" pitchFamily="34" charset="0"/>
              <a:buChar char="•"/>
            </a:pPr>
            <a:r>
              <a:rPr lang="en-US" b="1" dirty="0"/>
              <a:t>Accessories:</a:t>
            </a:r>
            <a:r>
              <a:rPr lang="en-US" dirty="0"/>
              <a:t> </a:t>
            </a:r>
            <a:r>
              <a:rPr lang="en-US" b="1" dirty="0">
                <a:solidFill>
                  <a:srgbClr val="002060"/>
                </a:solidFill>
              </a:rPr>
              <a:t>0.12M</a:t>
            </a:r>
          </a:p>
        </p:txBody>
      </p:sp>
      <p:sp>
        <p:nvSpPr>
          <p:cNvPr id="13" name="TextBox 12">
            <a:extLst>
              <a:ext uri="{FF2B5EF4-FFF2-40B4-BE49-F238E27FC236}">
                <a16:creationId xmlns:a16="http://schemas.microsoft.com/office/drawing/2014/main" id="{FDCF52E1-55C8-1E9C-FBB9-1B29ACB0EAB1}"/>
              </a:ext>
            </a:extLst>
          </p:cNvPr>
          <p:cNvSpPr txBox="1"/>
          <p:nvPr/>
        </p:nvSpPr>
        <p:spPr>
          <a:xfrm>
            <a:off x="364373" y="5058752"/>
            <a:ext cx="11743475" cy="1508105"/>
          </a:xfrm>
          <a:prstGeom prst="rect">
            <a:avLst/>
          </a:prstGeom>
          <a:noFill/>
        </p:spPr>
        <p:txBody>
          <a:bodyPr wrap="square">
            <a:spAutoFit/>
          </a:bodyPr>
          <a:lstStyle/>
          <a:p>
            <a:r>
              <a:rPr lang="en-US" sz="2000" b="1" dirty="0"/>
              <a:t>Insight:</a:t>
            </a:r>
          </a:p>
          <a:p>
            <a:br>
              <a:rPr lang="en-US" dirty="0"/>
            </a:br>
            <a:r>
              <a:rPr lang="en-US" dirty="0"/>
              <a:t>Phones and Chairs are the top-performing sub-categories, signaling a strong market for communication devices and office seating. Accessories and Storage, while lower, still show promising demand and could be improved with focused campaigns.</a:t>
            </a:r>
            <a:endParaRPr lang="en-IN" dirty="0"/>
          </a:p>
        </p:txBody>
      </p:sp>
    </p:spTree>
    <p:extLst>
      <p:ext uri="{BB962C8B-B14F-4D97-AF65-F5344CB8AC3E}">
        <p14:creationId xmlns:p14="http://schemas.microsoft.com/office/powerpoint/2010/main" val="1039600740"/>
      </p:ext>
    </p:extLst>
  </p:cSld>
  <p:clrMapOvr>
    <a:masterClrMapping/>
  </p:clrMapOvr>
</p:sld>
</file>

<file path=ppt/theme/theme1.xml><?xml version="1.0" encoding="utf-8"?>
<a:theme xmlns:a="http://schemas.openxmlformats.org/drawingml/2006/main" name="Facet">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Ion Boardroom</Template>
  <TotalTime>495</TotalTime>
  <Words>717</Words>
  <Application>Microsoft Office PowerPoint</Application>
  <PresentationFormat>Widescreen</PresentationFormat>
  <Paragraphs>104</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Arial Black</vt:lpstr>
      <vt:lpstr>Trebuchet MS</vt:lpstr>
      <vt:lpstr>Wingdings 3</vt:lpstr>
      <vt:lpstr>Facet</vt:lpstr>
      <vt:lpstr>Title: Super Store Sales Dashboard  </vt:lpstr>
      <vt:lpstr> Dataset Overview &amp; Objective</vt:lpstr>
      <vt:lpstr>Key Metrics Overview (KPIs)</vt:lpstr>
      <vt:lpstr>DASHBOARD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Anjali Singh</dc:creator>
  <cp:lastModifiedBy>Anjali Singh</cp:lastModifiedBy>
  <cp:revision>4</cp:revision>
  <dcterms:created xsi:type="dcterms:W3CDTF">2025-04-20T10:09:44Z</dcterms:created>
  <dcterms:modified xsi:type="dcterms:W3CDTF">2025-04-20T18:25:40Z</dcterms:modified>
</cp:coreProperties>
</file>