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Quattrocento Sans" panose="020B060402020202020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702D2C-AA59-43E0-83C1-924CC1F9C988}">
  <a:tblStyle styleId="{F4702D2C-AA59-43E0-83C1-924CC1F9C9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254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062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1e7b7416c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1e7b7416c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61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9430eedb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9430eedb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891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e7b7416c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e7b7416c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60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9430eedb6_0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9430eedb6_0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202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9430eedb6_0_1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9430eedb6_0_1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344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430eedb6_0_1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9430eedb6_0_1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157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9430eedb6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9430eedb6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83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Dark)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Google Shape;14;p2" descr="style3singlecolormi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strips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w="9525" cap="flat" cmpd="sng">
            <a:solidFill>
              <a:srgbClr val="3EAD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sz="12000" b="1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Light)">
  <p:cSld name="CUSTO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18" name="Google Shape;18;p3" descr="style3colormi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 idx="2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Google Shape;21;p3" descr="strips_col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rot="10800000" flipH="1">
            <a:off x="336500" y="848650"/>
            <a:ext cx="8412600" cy="4380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9" descr="strips_whit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rot="10800000" flipH="1">
            <a:off x="1638600" y="2691925"/>
            <a:ext cx="1302000" cy="1470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TWITTER SENTIMENT ANALYSIS</a:t>
            </a:r>
            <a:endParaRPr sz="3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311700" y="1838650"/>
            <a:ext cx="6476700" cy="18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BY: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RAHUL GUPTA : MT20065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ANJALI : MT20082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COURSE: MACHINE LEARNING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INSTRUCTOR: TANMOY CHAKRABORTY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225" y="657275"/>
            <a:ext cx="1329276" cy="132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91800" y="3194600"/>
            <a:ext cx="51009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Baseline Model:</a:t>
            </a:r>
            <a:endParaRPr sz="18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➢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 achieved f1 score of 0.78 and accuracy of 0.78.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91800" y="1858525"/>
            <a:ext cx="52539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Previous Work and </a:t>
            </a:r>
            <a:r>
              <a:rPr lang="en" sz="1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Approach</a:t>
            </a:r>
            <a:r>
              <a:rPr lang="en" sz="19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9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➢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Tweets are preprocessed and cleaned, then feature are extracted using Tf-idf unigram.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➢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Naive Bayes and Logistic Regression model were trained on the extracted feature.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92250" y="291325"/>
            <a:ext cx="5000400" cy="13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Dataset :</a:t>
            </a:r>
            <a:endParaRPr sz="19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dataset obtained from Kaggle contains 80000 positive instances and 80000 negative instances of twitter data. Thus it is balanced but requires some preprocessing.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700" y="1168375"/>
            <a:ext cx="3378925" cy="32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725" y="59475"/>
            <a:ext cx="843900" cy="8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963000" cy="10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Open Sans"/>
                <a:ea typeface="Open Sans"/>
                <a:cs typeface="Open Sans"/>
                <a:sym typeface="Open Sans"/>
              </a:rPr>
              <a:t>Approach </a:t>
            </a:r>
            <a:endParaRPr sz="4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721099" y="1914950"/>
            <a:ext cx="3038700" cy="669000"/>
          </a:xfrm>
          <a:prstGeom prst="chevron">
            <a:avLst>
              <a:gd name="adj" fmla="val 50000"/>
            </a:avLst>
          </a:prstGeom>
          <a:solidFill>
            <a:srgbClr val="D83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3.ML Classifier and Prediction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0" y="1914950"/>
            <a:ext cx="3305700" cy="669000"/>
          </a:xfrm>
          <a:prstGeom prst="homePlate">
            <a:avLst>
              <a:gd name="adj" fmla="val 50000"/>
            </a:avLst>
          </a:prstGeom>
          <a:solidFill>
            <a:srgbClr val="8020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1.Preprocess 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3024775" y="1914950"/>
            <a:ext cx="2964900" cy="669000"/>
          </a:xfrm>
          <a:prstGeom prst="chevron">
            <a:avLst>
              <a:gd name="adj" fmla="val 50000"/>
            </a:avLst>
          </a:prstGeom>
          <a:solidFill>
            <a:srgbClr val="B02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2.Feature Extraction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90250" y="2779900"/>
            <a:ext cx="22695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Preprocessing : </a:t>
            </a:r>
            <a:endParaRPr sz="16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Lowercasing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Removing urls,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Usernames,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non alphabets,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consecutive alphabets and stop words.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379075" y="2779900"/>
            <a:ext cx="2256300" cy="15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Preprocessed data is fed to feature extractor which creates feature vector.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989675" y="2779900"/>
            <a:ext cx="2770200" cy="10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Features extracted are passed to the classifier, model built thus is used to predict the sentiment of tweets.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975" y="188275"/>
            <a:ext cx="792076" cy="79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384750" y="114100"/>
            <a:ext cx="78945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Approach 1 - Feature extraction by Tf-idf :</a:t>
            </a:r>
            <a:endParaRPr sz="25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90100" y="790050"/>
            <a:ext cx="4652100" cy="4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Using unigram :</a:t>
            </a:r>
            <a:endParaRPr sz="19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➢"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basic feature that was considered was of unigrams - takes into account one word at a time. </a:t>
            </a:r>
            <a:endParaRPr sz="1000" dirty="0">
              <a:solidFill>
                <a:srgbClr val="EAD1D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Using bigram :</a:t>
            </a:r>
            <a:endParaRPr sz="2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➢"/>
            </a:pPr>
            <a:r>
              <a:rPr lang="en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bigram is a sequence of two words. 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➢"/>
            </a:pPr>
            <a:r>
              <a:rPr lang="en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Thus the tfidf is constructed taking into account two words at a time.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Using unigram and bigram :</a:t>
            </a:r>
            <a:endParaRPr sz="19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➢"/>
            </a:pPr>
            <a:r>
              <a:rPr lang="en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 this approach both unigrams and bigram are used to construct the tf-idf vector and then the model is trained on this vector.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5018575" y="879775"/>
          <a:ext cx="3935025" cy="1324340"/>
        </p:xfrm>
        <a:graphic>
          <a:graphicData uri="http://schemas.openxmlformats.org/drawingml/2006/table">
            <a:tbl>
              <a:tblPr>
                <a:noFill/>
                <a:tableStyleId>{F4702D2C-AA59-43E0-83C1-924CC1F9C988}</a:tableStyleId>
              </a:tblPr>
              <a:tblGrid>
                <a:gridCol w="2280875"/>
                <a:gridCol w="705575"/>
                <a:gridCol w="948575"/>
              </a:tblGrid>
              <a:tr h="4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  </a:t>
                      </a:r>
                      <a:r>
                        <a:rPr lang="en" sz="1000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Tf-idf </a:t>
                      </a:r>
                      <a:endParaRPr sz="800"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700"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F1 SCORE</a:t>
                      </a:r>
                      <a:endParaRPr sz="800"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Naive Bayes (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unigram)</a:t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0.77</a:t>
                      </a:r>
                      <a:endParaRPr sz="11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0.77</a:t>
                      </a:r>
                      <a:endParaRPr sz="11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Logistic Regression (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unigram)</a:t>
                      </a:r>
                      <a:endParaRPr sz="11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0.78</a:t>
                      </a:r>
                      <a:endParaRPr sz="11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0.78</a:t>
                      </a:r>
                      <a:endParaRPr sz="11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Google Shape;109;p18"/>
          <p:cNvGraphicFramePr/>
          <p:nvPr/>
        </p:nvGraphicFramePr>
        <p:xfrm>
          <a:off x="5018563" y="2207913"/>
          <a:ext cx="3935025" cy="731460"/>
        </p:xfrm>
        <a:graphic>
          <a:graphicData uri="http://schemas.openxmlformats.org/drawingml/2006/table">
            <a:tbl>
              <a:tblPr>
                <a:noFill/>
                <a:tableStyleId>{F4702D2C-AA59-43E0-83C1-924CC1F9C988}</a:tableStyleId>
              </a:tblPr>
              <a:tblGrid>
                <a:gridCol w="2280875"/>
                <a:gridCol w="705575"/>
                <a:gridCol w="948575"/>
              </a:tblGrid>
              <a:tr h="26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Naive Bayes (bigram)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0.73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0.71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0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Logistic Regression (bigram)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0.73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0.73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Google Shape;110;p18"/>
          <p:cNvGraphicFramePr/>
          <p:nvPr/>
        </p:nvGraphicFramePr>
        <p:xfrm>
          <a:off x="5018563" y="2935563"/>
          <a:ext cx="3935025" cy="2065150"/>
        </p:xfrm>
        <a:graphic>
          <a:graphicData uri="http://schemas.openxmlformats.org/drawingml/2006/table">
            <a:tbl>
              <a:tblPr>
                <a:noFill/>
                <a:tableStyleId>{F4702D2C-AA59-43E0-83C1-924CC1F9C988}</a:tableStyleId>
              </a:tblPr>
              <a:tblGrid>
                <a:gridCol w="2280875"/>
                <a:gridCol w="705575"/>
                <a:gridCol w="948575"/>
              </a:tblGrid>
              <a:tr h="41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Naive Bayes (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unigram and bigram)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0.78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0.77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 (</a:t>
                      </a:r>
                      <a:r>
                        <a:rPr lang="en" sz="10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unigram and bigram)</a:t>
                      </a:r>
                      <a:endParaRPr sz="13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</a:t>
                      </a:r>
                      <a:endParaRPr sz="13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</a:t>
                      </a:r>
                      <a:endParaRPr sz="13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</a:t>
                      </a:r>
                      <a:r>
                        <a:rPr lang="en" sz="13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" sz="10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unigram and bigram)</a:t>
                      </a:r>
                      <a:endParaRPr sz="13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</a:t>
                      </a:r>
                      <a:endParaRPr sz="13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</a:t>
                      </a:r>
                      <a:endParaRPr sz="13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XGBClassifier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unigram and bigram)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0.72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0.71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MLPClassifier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unigram and bigram)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0.76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0.76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18"/>
          <p:cNvSpPr txBox="1"/>
          <p:nvPr/>
        </p:nvSpPr>
        <p:spPr>
          <a:xfrm>
            <a:off x="359100" y="3607358"/>
            <a:ext cx="4514100" cy="131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Comparison between variations:</a:t>
            </a:r>
            <a:endParaRPr sz="18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Char char="➢"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Training models on unigram and bigram features together performed better than training on only unigram or bigram feature.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Char char="➢"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Accuracy of SVM and Logistic Regression was 0.79 on test set.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250" y="12625"/>
            <a:ext cx="820652" cy="82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335750" y="265325"/>
            <a:ext cx="5452500" cy="17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Approach 2- Feature extraction by Word2Vec:</a:t>
            </a:r>
            <a:endParaRPr sz="24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Char char="➢"/>
            </a:pP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Word2Vec creates distributed numerical representations of word 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features, such as the context of individual words.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8" name="Google Shape;118;p19"/>
          <p:cNvGraphicFramePr/>
          <p:nvPr/>
        </p:nvGraphicFramePr>
        <p:xfrm>
          <a:off x="5938950" y="1167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{F4702D2C-AA59-43E0-83C1-924CC1F9C988}</a:tableStyleId>
              </a:tblPr>
              <a:tblGrid>
                <a:gridCol w="1552425"/>
                <a:gridCol w="759900"/>
                <a:gridCol w="669575"/>
              </a:tblGrid>
              <a:tr h="31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Word2vec</a:t>
                      </a:r>
                      <a:endParaRPr sz="9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7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7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</a:t>
                      </a:r>
                      <a:endParaRPr sz="10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0.52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0.51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0.52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0.31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0.50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0.51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XGBClassifier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0.59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0.59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MLPClassifier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0.50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0.60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+ Bi-LSTM</a:t>
                      </a:r>
                      <a:endParaRPr sz="13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</a:rPr>
                        <a:t>0.76</a:t>
                      </a:r>
                      <a:endParaRPr sz="13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</a:rPr>
                        <a:t>0.76</a:t>
                      </a:r>
                      <a:endParaRPr sz="13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p19"/>
          <p:cNvSpPr txBox="1"/>
          <p:nvPr/>
        </p:nvSpPr>
        <p:spPr>
          <a:xfrm>
            <a:off x="335750" y="1770636"/>
            <a:ext cx="4902300" cy="1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Machine Learning Models</a:t>
            </a:r>
            <a:r>
              <a:rPr lang="en"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6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➢"/>
            </a:pPr>
            <a:r>
              <a:rPr lang="en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Different machine Learning model is trained on features extracted by the Word2vec.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➢"/>
            </a:pPr>
            <a:r>
              <a:rPr lang="en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Accuracy of the XGBClassifier was better than other machine learning model.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35750" y="3099125"/>
            <a:ext cx="4902300" cy="15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Deep Learning Models:</a:t>
            </a:r>
            <a:endParaRPr sz="16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➢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Different Neural Network models trained on the feature extracted by the Word2vec.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➢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Accuracy of CNN+ bidirectional LSTM was found to be 0.76, performed better than other classic machine Learning model.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8000" y="0"/>
            <a:ext cx="907148" cy="90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473400" y="1295975"/>
            <a:ext cx="5721000" cy="31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➢"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GloVe stands for global vectors for word representation. 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➢"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It is an alternate method to create word embeddings.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Comparison between Word2Vec and GloVe vector :</a:t>
            </a:r>
            <a:endParaRPr sz="2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➢"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Word2Vec performs better than the pretrained GloVe vector in the neural network model. CNN + Bi-directional LSTM achieved 0.76 accuracy when Word2Vec feature were extracted.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6329188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{F4702D2C-AA59-43E0-83C1-924CC1F9C988}</a:tableStyleId>
              </a:tblPr>
              <a:tblGrid>
                <a:gridCol w="1423850"/>
                <a:gridCol w="718400"/>
                <a:gridCol w="624000"/>
              </a:tblGrid>
              <a:tr h="54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9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 model using GLOVE</a:t>
                      </a:r>
                      <a:endParaRPr sz="7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7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7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SimpleRNN</a:t>
                      </a:r>
                      <a:endParaRPr sz="10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0.69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0.69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+ Bi-LSTM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20"/>
          <p:cNvSpPr txBox="1"/>
          <p:nvPr/>
        </p:nvSpPr>
        <p:spPr>
          <a:xfrm>
            <a:off x="241100" y="231050"/>
            <a:ext cx="811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Approach 3- Feature extraction by pretrained GloVe vectors :</a:t>
            </a:r>
            <a:r>
              <a:rPr lang="en" sz="23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3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400" y="91875"/>
            <a:ext cx="902676" cy="90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1275"/>
            <a:ext cx="9144000" cy="28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1425" y="146750"/>
            <a:ext cx="820176" cy="820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550600" y="362600"/>
            <a:ext cx="59895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BAR GRAPH COMPARING ACCURACIES OF DIFFERENT MODELS : </a:t>
            </a:r>
            <a:endParaRPr sz="2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341550" y="261200"/>
            <a:ext cx="74139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Application </a:t>
            </a:r>
            <a:endParaRPr sz="18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77500" y="984500"/>
            <a:ext cx="3307200" cy="13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➢"/>
            </a:pPr>
            <a:r>
              <a:rPr lang="en" sz="1400" b="0">
                <a:latin typeface="Open Sans"/>
                <a:ea typeface="Open Sans"/>
                <a:cs typeface="Open Sans"/>
                <a:sym typeface="Open Sans"/>
              </a:rPr>
              <a:t>Social Media monitoring</a:t>
            </a:r>
            <a:endParaRPr sz="1400" b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➢"/>
            </a:pPr>
            <a:r>
              <a:rPr lang="en" sz="1400" b="0">
                <a:latin typeface="Open Sans"/>
                <a:ea typeface="Open Sans"/>
                <a:cs typeface="Open Sans"/>
                <a:sym typeface="Open Sans"/>
              </a:rPr>
              <a:t>Customer Service</a:t>
            </a:r>
            <a:endParaRPr sz="1400" b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➢"/>
            </a:pPr>
            <a:r>
              <a:rPr lang="en" sz="1400" b="0">
                <a:latin typeface="Open Sans"/>
                <a:ea typeface="Open Sans"/>
                <a:cs typeface="Open Sans"/>
                <a:sym typeface="Open Sans"/>
              </a:rPr>
              <a:t>Market Research</a:t>
            </a:r>
            <a:endParaRPr sz="1400" b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➢"/>
            </a:pPr>
            <a:r>
              <a:rPr lang="en" sz="1400" b="0">
                <a:latin typeface="Open Sans"/>
                <a:ea typeface="Open Sans"/>
                <a:cs typeface="Open Sans"/>
                <a:sym typeface="Open Sans"/>
              </a:rPr>
              <a:t>Brand Monitoring</a:t>
            </a:r>
            <a:endParaRPr sz="1400" b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➢"/>
            </a:pPr>
            <a:r>
              <a:rPr lang="en" sz="1400" b="0">
                <a:latin typeface="Open Sans"/>
                <a:ea typeface="Open Sans"/>
                <a:cs typeface="Open Sans"/>
                <a:sym typeface="Open Sans"/>
              </a:rPr>
              <a:t>Political Campaigns</a:t>
            </a:r>
            <a:endParaRPr sz="1400" b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750" y="261200"/>
            <a:ext cx="870124" cy="87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4277550" y="261200"/>
            <a:ext cx="27426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Future Scope</a:t>
            </a:r>
            <a:endParaRPr sz="18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4077725" y="984500"/>
            <a:ext cx="3506100" cy="23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➢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Preprocessing using more parameters for better sentiments.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➢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Updating Dictionary for new Synonym and Antonyms of already existing words.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➢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Context Sentimental Analysis may be implemented in future for accuracy purposes.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On-screen Show (16:9)</PresentationFormat>
  <Paragraphs>127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Proxima Nova</vt:lpstr>
      <vt:lpstr>Open Sans</vt:lpstr>
      <vt:lpstr>Arial</vt:lpstr>
      <vt:lpstr>Roboto</vt:lpstr>
      <vt:lpstr>Quattrocento Sans</vt:lpstr>
      <vt:lpstr>Lato</vt:lpstr>
      <vt:lpstr>Droid Sans</vt:lpstr>
      <vt:lpstr>Times New Roman</vt:lpstr>
      <vt:lpstr>IIIT-Delhi</vt:lpstr>
      <vt:lpstr>TWITTER SENTIMENT ANALYSIS</vt:lpstr>
      <vt:lpstr>PowerPoint Presentation</vt:lpstr>
      <vt:lpstr>Approach </vt:lpstr>
      <vt:lpstr>PowerPoint Presentation</vt:lpstr>
      <vt:lpstr>PowerPoint Presentation</vt:lpstr>
      <vt:lpstr>PowerPoint Presentation</vt:lpstr>
      <vt:lpstr>PowerPoint Presentation</vt:lpstr>
      <vt:lpstr>Social Media monitoring Customer Service Market Research Brand Monitoring Political Campaigns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cp:lastModifiedBy>JAINS'</cp:lastModifiedBy>
  <cp:revision>1</cp:revision>
  <dcterms:modified xsi:type="dcterms:W3CDTF">2020-12-18T21:35:20Z</dcterms:modified>
</cp:coreProperties>
</file>