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>
      <p:cViewPr varScale="1">
        <p:scale>
          <a:sx n="74" d="100"/>
          <a:sy n="74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841D-E10E-4748-B7E4-FE211C1D578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3516-ADC6-45C2-9A04-1D67CC199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4857784"/>
          </a:xfrm>
        </p:spPr>
        <p:txBody>
          <a:bodyPr>
            <a:normAutofit/>
          </a:bodyPr>
          <a:lstStyle/>
          <a:p>
            <a:pPr marL="742950" indent="-742950" algn="l"/>
            <a:r>
              <a:rPr lang="en-IN" dirty="0" smtClean="0"/>
              <a:t>      Assignment1</a:t>
            </a:r>
            <a:br>
              <a:rPr lang="en-IN" dirty="0" smtClean="0"/>
            </a:br>
            <a:r>
              <a:rPr lang="en-IN" sz="1200" dirty="0" smtClean="0"/>
              <a:t>(0100+0082)mod 3=2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dirty="0" smtClean="0"/>
              <a:t>Project 2:</a:t>
            </a:r>
            <a:br>
              <a:rPr lang="en-IN" dirty="0" smtClean="0"/>
            </a:br>
            <a:r>
              <a:rPr lang="en-IN" sz="3600" dirty="0" smtClean="0"/>
              <a:t>1. Encryption</a:t>
            </a:r>
            <a:br>
              <a:rPr lang="en-IN" sz="3600" dirty="0" smtClean="0"/>
            </a:br>
            <a:r>
              <a:rPr lang="en-IN" sz="3600" dirty="0" smtClean="0"/>
              <a:t>2. Decryption</a:t>
            </a:r>
            <a:br>
              <a:rPr lang="en-IN" sz="3600" dirty="0" smtClean="0"/>
            </a:br>
            <a:r>
              <a:rPr lang="en-IN" sz="3600" dirty="0" smtClean="0"/>
              <a:t>3. Brute Force attack</a:t>
            </a:r>
            <a:br>
              <a:rPr lang="en-IN" sz="3600" dirty="0" smtClean="0"/>
            </a:br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On Transposition Cipher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5214950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Aditi Sharma</a:t>
            </a:r>
          </a:p>
          <a:p>
            <a:r>
              <a:rPr lang="en-IN" sz="2400" dirty="0" smtClean="0"/>
              <a:t>MT20100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5214950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Anjali</a:t>
            </a:r>
          </a:p>
          <a:p>
            <a:r>
              <a:rPr lang="en-IN" sz="2400" dirty="0" smtClean="0"/>
              <a:t>MT20082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Data of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Language used- Python</a:t>
            </a:r>
          </a:p>
          <a:p>
            <a:r>
              <a:rPr lang="en-IN" dirty="0" smtClean="0"/>
              <a:t>Number of code files -2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EncryptDecrypt.py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BruteForceDecrypt.py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Input data to Encrypt function: </a:t>
            </a:r>
          </a:p>
          <a:p>
            <a:pPr marL="0" indent="0">
              <a:buNone/>
            </a:pPr>
            <a:r>
              <a:rPr lang="en-IN" dirty="0" smtClean="0"/>
              <a:t>        Key=45132</a:t>
            </a:r>
          </a:p>
          <a:p>
            <a:pPr marL="0" indent="0">
              <a:buNone/>
            </a:pPr>
            <a:r>
              <a:rPr lang="en-IN" dirty="0" smtClean="0"/>
              <a:t>        Plaintext- </a:t>
            </a:r>
            <a:r>
              <a:rPr lang="en-IN" dirty="0" err="1" smtClean="0"/>
              <a:t>Wearediscoveredsaveyourself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Output of Encrypt function(which is input to </a:t>
            </a:r>
            <a:r>
              <a:rPr lang="en-IN" dirty="0"/>
              <a:t>D</a:t>
            </a:r>
            <a:r>
              <a:rPr lang="en-IN" dirty="0" smtClean="0"/>
              <a:t>ecrypt function):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encrypted message or </a:t>
            </a:r>
            <a:r>
              <a:rPr lang="en-IN" dirty="0" err="1" smtClean="0"/>
              <a:t>ciphertext</a:t>
            </a:r>
            <a:r>
              <a:rPr lang="en-IN" dirty="0" smtClean="0"/>
              <a:t>-   </a:t>
            </a:r>
          </a:p>
          <a:p>
            <a:pPr marL="0" indent="0">
              <a:buNone/>
            </a:pPr>
            <a:r>
              <a:rPr lang="en-IN" dirty="0" smtClean="0"/>
              <a:t>        asrvr8047724eodyefb6a95*rcees1ff7f1aWdvsol7d9ed3eieauf7378d1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Output of Decrypt function: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Wearediscoveredsaveyourself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9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Screenshots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17032"/>
            <a:ext cx="8712969" cy="3094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417638"/>
            <a:ext cx="306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Output</a:t>
            </a:r>
            <a:r>
              <a:rPr lang="en-IN" dirty="0" smtClean="0"/>
              <a:t> of Encrypt and Decrypt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022" y="3356992"/>
            <a:ext cx="2924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Output</a:t>
            </a:r>
            <a:r>
              <a:rPr lang="en-IN" dirty="0"/>
              <a:t> of </a:t>
            </a:r>
            <a:r>
              <a:rPr lang="en-IN" dirty="0" err="1" smtClean="0"/>
              <a:t>BruteForceDecrypt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574" y="1922312"/>
            <a:ext cx="8636906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4004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We build 3 functionalities:</a:t>
            </a:r>
            <a:br>
              <a:rPr lang="en-IN" dirty="0" smtClean="0"/>
            </a:b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smtClean="0"/>
              <a:t>1. Encryption using </a:t>
            </a:r>
            <a:r>
              <a:rPr lang="en-IN" sz="3100" i="1" dirty="0" smtClean="0">
                <a:solidFill>
                  <a:schemeClr val="accent2">
                    <a:lumMod val="75000"/>
                  </a:schemeClr>
                </a:solidFill>
              </a:rPr>
              <a:t>encryptMessage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smtClean="0"/>
              <a:t>2. Decryption using </a:t>
            </a:r>
            <a:r>
              <a:rPr lang="en-IN" sz="3100" i="1" dirty="0" smtClean="0">
                <a:solidFill>
                  <a:schemeClr val="accent2">
                    <a:lumMod val="75000"/>
                  </a:schemeClr>
                </a:solidFill>
              </a:rPr>
              <a:t>decryptMessage</a:t>
            </a: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smtClean="0"/>
              <a:t>3. Brute Force Attack using </a:t>
            </a:r>
            <a:r>
              <a:rPr lang="en-US" sz="3100" i="1" dirty="0" smtClean="0">
                <a:solidFill>
                  <a:schemeClr val="accent2">
                    <a:lumMod val="75000"/>
                  </a:schemeClr>
                </a:solidFill>
              </a:rPr>
              <a:t>BruteForceDecrypt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103126"/>
            <a:ext cx="8286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200" dirty="0" smtClean="0"/>
              <a:t>The user sends a plain text message </a:t>
            </a:r>
            <a:r>
              <a:rPr lang="en-IN" sz="2200" i="1" dirty="0" smtClean="0"/>
              <a:t>T</a:t>
            </a:r>
          </a:p>
          <a:p>
            <a:pPr>
              <a:buFont typeface="Arial" pitchFamily="34" charset="0"/>
              <a:buChar char="•"/>
            </a:pPr>
            <a:r>
              <a:rPr lang="en-IN" sz="2200" i="1" dirty="0"/>
              <a:t> </a:t>
            </a:r>
            <a:r>
              <a:rPr lang="en-IN" sz="2200" i="1" dirty="0" smtClean="0"/>
              <a:t> </a:t>
            </a:r>
            <a:r>
              <a:rPr lang="en-IN" sz="2200" dirty="0" smtClean="0"/>
              <a:t>The </a:t>
            </a:r>
            <a:r>
              <a:rPr lang="en-IN" sz="2200" i="1" dirty="0" smtClean="0"/>
              <a:t>key </a:t>
            </a:r>
            <a:r>
              <a:rPr lang="en-IN" sz="2200" dirty="0" smtClean="0"/>
              <a:t>assumed to be composed of digits with allowable  digits given as [1 … Length(</a:t>
            </a:r>
            <a:r>
              <a:rPr lang="en-IN" sz="2200" i="1" dirty="0" smtClean="0"/>
              <a:t>key</a:t>
            </a:r>
            <a:r>
              <a:rPr lang="en-IN" sz="2200" dirty="0" smtClean="0"/>
              <a:t>)]</a:t>
            </a:r>
          </a:p>
          <a:p>
            <a:endParaRPr lang="en-IN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i="1" dirty="0"/>
              <a:t>  </a:t>
            </a:r>
            <a:r>
              <a:rPr lang="en-IN" sz="2200" dirty="0" smtClean="0"/>
              <a:t>The </a:t>
            </a:r>
            <a:r>
              <a:rPr lang="en-IN" sz="2200" i="1" dirty="0" smtClean="0"/>
              <a:t>key </a:t>
            </a:r>
            <a:r>
              <a:rPr lang="en-IN" sz="2200" dirty="0" smtClean="0"/>
              <a:t>is known to both functionalities - </a:t>
            </a:r>
            <a:r>
              <a:rPr lang="en-IN" sz="2400" i="1" dirty="0" err="1">
                <a:solidFill>
                  <a:schemeClr val="accent2">
                    <a:lumMod val="75000"/>
                  </a:schemeClr>
                </a:solidFill>
              </a:rPr>
              <a:t>encryptMessage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200" dirty="0" smtClean="0"/>
              <a:t>and </a:t>
            </a:r>
            <a:r>
              <a:rPr lang="en-IN" sz="2400" i="1" dirty="0" err="1">
                <a:solidFill>
                  <a:schemeClr val="accent2">
                    <a:lumMod val="75000"/>
                  </a:schemeClr>
                </a:solidFill>
              </a:rPr>
              <a:t>decryptMessage</a:t>
            </a:r>
            <a:endParaRPr lang="en-IN" sz="2200" dirty="0" smtClean="0"/>
          </a:p>
          <a:p>
            <a:pPr>
              <a:buFont typeface="Arial" pitchFamily="34" charset="0"/>
              <a:buChar char="•"/>
            </a:pPr>
            <a:endParaRPr lang="en-IN" sz="2200" dirty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  Let the </a:t>
            </a:r>
            <a:r>
              <a:rPr lang="en-IN" sz="2200" i="1" dirty="0" smtClean="0"/>
              <a:t>key</a:t>
            </a:r>
            <a:r>
              <a:rPr lang="en-IN" sz="2200" dirty="0" smtClean="0"/>
              <a:t> be </a:t>
            </a: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</a:rPr>
              <a:t>2134</a:t>
            </a:r>
            <a:r>
              <a:rPr lang="en-IN" sz="2200" dirty="0" smtClean="0"/>
              <a:t> for illustration purposes.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500198"/>
          </a:xfrm>
        </p:spPr>
        <p:txBody>
          <a:bodyPr/>
          <a:lstStyle/>
          <a:p>
            <a:r>
              <a:rPr lang="en-IN" dirty="0" smtClean="0"/>
              <a:t>Encryption using </a:t>
            </a:r>
            <a:r>
              <a:rPr lang="en-IN" i="1" dirty="0" smtClean="0"/>
              <a:t>encryptMessage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357298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plain text  </a:t>
            </a:r>
            <a:r>
              <a:rPr lang="en-IN" b="1" dirty="0" smtClean="0"/>
              <a:t>T</a:t>
            </a:r>
            <a:r>
              <a:rPr lang="en-IN" dirty="0" smtClean="0"/>
              <a:t> is received.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The MD5 hash, say </a:t>
            </a:r>
            <a:r>
              <a:rPr lang="en-IN" b="1" dirty="0" smtClean="0"/>
              <a:t>H(T)</a:t>
            </a:r>
            <a:r>
              <a:rPr lang="en-IN" dirty="0" smtClean="0"/>
              <a:t>, of the plain text  T is calculated using a pre-built python  library</a:t>
            </a:r>
            <a:r>
              <a:rPr lang="en-IN" dirty="0"/>
              <a:t> </a:t>
            </a:r>
            <a:r>
              <a:rPr lang="en-IN" dirty="0" smtClean="0"/>
              <a:t>function.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The hash H(T) is concatenated with the plain text T such that the new text ,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T´ = T || H(T)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The T´ is then encrypted using transposition cipher method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A matrix is formed in which the rows and columns are filled corresponding to the order of elements of key(using two nested for loops in the code):</a:t>
            </a:r>
          </a:p>
          <a:p>
            <a:pPr marL="800100" lvl="1" indent="-342900"/>
            <a:r>
              <a:rPr lang="en-IN" dirty="0" smtClean="0"/>
              <a:t>                              </a:t>
            </a:r>
          </a:p>
          <a:p>
            <a:pPr marL="800100" lvl="1" indent="-342900"/>
            <a:r>
              <a:rPr lang="en-IN" dirty="0"/>
              <a:t> </a:t>
            </a:r>
            <a:r>
              <a:rPr lang="en-IN" dirty="0" smtClean="0"/>
              <a:t>                    </a:t>
            </a:r>
          </a:p>
          <a:p>
            <a:pPr marL="800100" lvl="1" indent="-342900"/>
            <a:r>
              <a:rPr lang="en-IN" dirty="0"/>
              <a:t> </a:t>
            </a:r>
            <a:r>
              <a:rPr lang="en-IN" dirty="0" smtClean="0"/>
              <a:t>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794" y="4000504"/>
          <a:ext cx="22145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45"/>
                <a:gridCol w="553645"/>
                <a:gridCol w="553645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r>
                        <a:rPr lang="en-IN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43504" y="4000504"/>
          <a:ext cx="22145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45"/>
                <a:gridCol w="553645"/>
                <a:gridCol w="553645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r>
                        <a:rPr lang="en-IN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286248" y="4572008"/>
            <a:ext cx="71438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696" y="5500702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b="1" dirty="0" smtClean="0"/>
              <a:t>no of rows of matrix </a:t>
            </a:r>
            <a:r>
              <a:rPr lang="en-IN" dirty="0" smtClean="0"/>
              <a:t>=                                           </a:t>
            </a:r>
            <a:r>
              <a:rPr lang="en-IN" b="1" dirty="0" smtClean="0"/>
              <a:t>Cols</a:t>
            </a:r>
            <a:r>
              <a:rPr lang="en-IN" dirty="0" smtClean="0"/>
              <a:t> = Length(</a:t>
            </a:r>
            <a:r>
              <a:rPr lang="en-IN" i="1" dirty="0" smtClean="0"/>
              <a:t>key</a:t>
            </a:r>
            <a:r>
              <a:rPr lang="en-IN" dirty="0" smtClean="0"/>
              <a:t>)</a:t>
            </a:r>
          </a:p>
          <a:p>
            <a:endParaRPr lang="en-IN" i="1" dirty="0" smtClean="0"/>
          </a:p>
          <a:p>
            <a:r>
              <a:rPr lang="en-IN" i="1" dirty="0" smtClean="0"/>
              <a:t>Here</a:t>
            </a:r>
            <a:r>
              <a:rPr lang="en-IN" dirty="0" smtClean="0"/>
              <a:t>, the … represents more rows as given by the formula</a:t>
            </a:r>
          </a:p>
          <a:p>
            <a:r>
              <a:rPr lang="en-IN" dirty="0" smtClean="0"/>
              <a:t>The C 1, C 2 … represents the characters of the plain text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000496" y="5357826"/>
          <a:ext cx="148829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357826"/>
                        <a:ext cx="148829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6116" y="357166"/>
          <a:ext cx="22145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45"/>
                <a:gridCol w="553645"/>
                <a:gridCol w="553645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r>
                        <a:rPr lang="en-IN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1857364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The matrix is prefilled by </a:t>
            </a:r>
            <a:r>
              <a:rPr lang="en-IN" b="1" dirty="0" smtClean="0"/>
              <a:t>* </a:t>
            </a:r>
            <a:r>
              <a:rPr lang="en-IN" dirty="0" smtClean="0"/>
              <a:t>character , in case the </a:t>
            </a:r>
            <a:r>
              <a:rPr lang="en-IN" b="1" dirty="0" smtClean="0"/>
              <a:t>Length(T´) &lt; Rows * Cols</a:t>
            </a:r>
          </a:p>
          <a:p>
            <a:pPr>
              <a:buFont typeface="Arial" pitchFamily="34" charset="0"/>
              <a:buChar char="•"/>
            </a:pPr>
            <a:endParaRPr lang="en-IN" sz="2000" b="1" dirty="0"/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We get the cipher text after the matrix is read row by row, column by column(using two nested for loops in the code) i.e.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first row first column, first row second column  ...</a:t>
            </a:r>
          </a:p>
          <a:p>
            <a:r>
              <a:rPr lang="en-IN" sz="2000" dirty="0" smtClean="0"/>
              <a:t>   second row first column, second row second column  ...</a:t>
            </a:r>
          </a:p>
          <a:p>
            <a:r>
              <a:rPr lang="en-IN" sz="2000" dirty="0" smtClean="0"/>
              <a:t>   and so 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This encrypted text </a:t>
            </a:r>
            <a:r>
              <a:rPr lang="en-IN" sz="2000" b="1" dirty="0" smtClean="0"/>
              <a:t>E</a:t>
            </a:r>
            <a:r>
              <a:rPr lang="en-IN" sz="2000" dirty="0" smtClean="0"/>
              <a:t> is sent to </a:t>
            </a:r>
            <a:r>
              <a:rPr lang="en-IN" sz="2000" i="1" dirty="0" err="1">
                <a:solidFill>
                  <a:schemeClr val="accent2">
                    <a:lumMod val="75000"/>
                  </a:schemeClr>
                </a:solidFill>
              </a:rPr>
              <a:t>decryptMessage</a:t>
            </a:r>
            <a:r>
              <a:rPr lang="en-IN" sz="2000" dirty="0" smtClean="0"/>
              <a:t>  to perform decryption.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 using </a:t>
            </a:r>
            <a:r>
              <a:rPr lang="en-IN" i="1" dirty="0" smtClean="0"/>
              <a:t>decryptMessage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571612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We receive the cipher text </a:t>
            </a:r>
            <a:r>
              <a:rPr lang="en-IN" b="1" dirty="0" smtClean="0"/>
              <a:t>E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We make a matrix and fill it with characters </a:t>
            </a:r>
            <a:r>
              <a:rPr lang="en-IN" smtClean="0"/>
              <a:t>from </a:t>
            </a:r>
            <a:r>
              <a:rPr lang="en-IN" b="1" smtClean="0"/>
              <a:t>E</a:t>
            </a:r>
            <a:r>
              <a:rPr lang="en-IN" smtClean="0"/>
              <a:t>, </a:t>
            </a:r>
            <a:r>
              <a:rPr lang="en-IN" dirty="0" smtClean="0"/>
              <a:t>column by column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40" y="2214554"/>
          <a:ext cx="22145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45"/>
                <a:gridCol w="553645"/>
                <a:gridCol w="553645"/>
                <a:gridCol w="553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r>
                        <a:rPr lang="en-IN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r>
                        <a:rPr lang="en-IN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3643314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The </a:t>
            </a:r>
            <a:r>
              <a:rPr lang="en-IN" b="1" dirty="0" smtClean="0"/>
              <a:t>number of rows of matrix </a:t>
            </a:r>
            <a:r>
              <a:rPr lang="en-IN" dirty="0" smtClean="0"/>
              <a:t>=                                          </a:t>
            </a:r>
            <a:r>
              <a:rPr lang="en-IN" b="1" dirty="0" smtClean="0"/>
              <a:t>Cols = Length(key)</a:t>
            </a:r>
          </a:p>
          <a:p>
            <a:endParaRPr lang="en-IN" dirty="0"/>
          </a:p>
          <a:p>
            <a:r>
              <a:rPr lang="en-IN" dirty="0" smtClean="0"/>
              <a:t>Here, since   </a:t>
            </a:r>
            <a:r>
              <a:rPr lang="en-IN" b="1" dirty="0" smtClean="0"/>
              <a:t>No of rows = Rows * Cols</a:t>
            </a:r>
            <a:r>
              <a:rPr lang="en-IN" dirty="0" smtClean="0"/>
              <a:t>  ,   so no need for padding</a:t>
            </a:r>
          </a:p>
          <a:p>
            <a:r>
              <a:rPr lang="en-IN" dirty="0" smtClean="0"/>
              <a:t>The matrix also contains the special character </a:t>
            </a:r>
            <a:r>
              <a:rPr lang="en-IN" b="1" dirty="0" smtClean="0"/>
              <a:t>*</a:t>
            </a:r>
            <a:r>
              <a:rPr lang="en-IN" dirty="0" smtClean="0"/>
              <a:t> we used for padding during encryption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We read the matrix in the order given by elements of </a:t>
            </a:r>
            <a:r>
              <a:rPr lang="en-IN" i="1" dirty="0" smtClean="0"/>
              <a:t>key  </a:t>
            </a:r>
            <a:r>
              <a:rPr lang="en-IN" dirty="0" smtClean="0"/>
              <a:t>i.e.  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i="1" dirty="0" smtClean="0"/>
              <a:t>key </a:t>
            </a:r>
            <a:r>
              <a:rPr lang="en-IN" dirty="0" smtClean="0"/>
              <a:t> = 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2134 </a:t>
            </a:r>
            <a:r>
              <a:rPr lang="en-IN" dirty="0" smtClean="0"/>
              <a:t>(Assumed initially), then, first the column </a:t>
            </a:r>
            <a:r>
              <a:rPr lang="en-IN" b="1" dirty="0" smtClean="0"/>
              <a:t>2 </a:t>
            </a:r>
            <a:r>
              <a:rPr lang="en-IN" dirty="0" smtClean="0"/>
              <a:t>of matrix is read for each row,</a:t>
            </a:r>
          </a:p>
          <a:p>
            <a:r>
              <a:rPr lang="en-IN" dirty="0" smtClean="0"/>
              <a:t>    then column </a:t>
            </a:r>
            <a:r>
              <a:rPr lang="en-IN" b="1" dirty="0" smtClean="0"/>
              <a:t>1 </a:t>
            </a:r>
            <a:r>
              <a:rPr lang="en-IN" dirty="0" smtClean="0"/>
              <a:t>is read for each row and so on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We read all characters excluding </a:t>
            </a:r>
            <a:r>
              <a:rPr lang="en-IN" b="1" dirty="0" smtClean="0"/>
              <a:t>*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The resultant text </a:t>
            </a:r>
            <a:r>
              <a:rPr lang="en-IN" b="1" dirty="0" smtClean="0"/>
              <a:t>Tʺ</a:t>
            </a:r>
            <a:r>
              <a:rPr lang="en-IN" dirty="0" smtClean="0"/>
              <a:t> is the text </a:t>
            </a:r>
            <a:r>
              <a:rPr lang="en-IN" b="1" dirty="0" smtClean="0"/>
              <a:t>T´ = T || H(T)</a:t>
            </a:r>
            <a:r>
              <a:rPr lang="en-IN" dirty="0" smtClean="0"/>
              <a:t>.  We get the plain text </a:t>
            </a:r>
            <a:r>
              <a:rPr lang="en-IN" b="1" dirty="0" smtClean="0"/>
              <a:t>T </a:t>
            </a:r>
            <a:r>
              <a:rPr lang="en-IN" dirty="0" smtClean="0"/>
              <a:t>from this using    the length of original text </a:t>
            </a:r>
            <a:r>
              <a:rPr lang="en-IN" b="1" dirty="0" smtClean="0"/>
              <a:t>T </a:t>
            </a:r>
            <a:r>
              <a:rPr lang="en-IN" dirty="0" smtClean="0"/>
              <a:t>sent by the user.</a:t>
            </a:r>
            <a:endParaRPr lang="en-IN" b="1" dirty="0" smtClean="0"/>
          </a:p>
          <a:p>
            <a:r>
              <a:rPr lang="en-IN" dirty="0" smtClean="0"/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00430" y="3500438"/>
          <a:ext cx="1489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500438"/>
                        <a:ext cx="14890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85011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 verify that the plain text </a:t>
            </a:r>
            <a:r>
              <a:rPr lang="en-IN" sz="2000" b="1" dirty="0" smtClean="0"/>
              <a:t>Tʺ </a:t>
            </a:r>
            <a:r>
              <a:rPr lang="en-IN" sz="2000" dirty="0" smtClean="0"/>
              <a:t>we got matches the plain text </a:t>
            </a:r>
            <a:r>
              <a:rPr lang="en-IN" sz="2000" b="1" dirty="0" smtClean="0"/>
              <a:t>T</a:t>
            </a:r>
            <a:r>
              <a:rPr lang="en-IN" sz="2000" dirty="0" smtClean="0"/>
              <a:t> sent by the user using method, say </a:t>
            </a:r>
            <a:r>
              <a:rPr lang="en-IN" sz="2000" b="1" dirty="0" smtClean="0"/>
              <a:t>MV,  </a:t>
            </a:r>
            <a:r>
              <a:rPr lang="en-IN" sz="2000" dirty="0" smtClean="0"/>
              <a:t>as follows: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We find the MD5 hash of </a:t>
            </a:r>
            <a:r>
              <a:rPr lang="en-IN" b="1" dirty="0" smtClean="0"/>
              <a:t>Tʺ </a:t>
            </a:r>
            <a:r>
              <a:rPr lang="en-IN" dirty="0" smtClean="0"/>
              <a:t>i.e. </a:t>
            </a:r>
            <a:r>
              <a:rPr lang="en-IN" b="1" dirty="0" smtClean="0"/>
              <a:t>H(Tʺ) </a:t>
            </a:r>
            <a:r>
              <a:rPr lang="en-IN" dirty="0" smtClean="0"/>
              <a:t>and compare it with the </a:t>
            </a:r>
            <a:r>
              <a:rPr lang="en-IN" b="1" dirty="0" smtClean="0"/>
              <a:t>H(T) </a:t>
            </a:r>
            <a:r>
              <a:rPr lang="en-IN" dirty="0" smtClean="0"/>
              <a:t>we received after the decryption.</a:t>
            </a:r>
          </a:p>
          <a:p>
            <a:endParaRPr lang="en-IN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dirty="0" smtClean="0"/>
              <a:t>If </a:t>
            </a:r>
            <a:r>
              <a:rPr lang="en-IN" b="1" dirty="0" smtClean="0"/>
              <a:t>H(Tʺ) = H(T)  ,  </a:t>
            </a:r>
            <a:r>
              <a:rPr lang="en-IN" dirty="0" smtClean="0"/>
              <a:t>decryption yielded the correct original text </a:t>
            </a:r>
            <a:r>
              <a:rPr lang="en-IN" b="1" dirty="0" smtClean="0"/>
              <a:t>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Brute Force Attack using </a:t>
            </a:r>
            <a:r>
              <a:rPr lang="en-US" sz="4000" i="1" dirty="0" smtClean="0"/>
              <a:t>BruteForceDecrypt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0112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We do the brute force attack as follows:</a:t>
            </a:r>
          </a:p>
          <a:p>
            <a:r>
              <a:rPr lang="en-IN" sz="2000" dirty="0" smtClean="0"/>
              <a:t>We take some </a:t>
            </a:r>
            <a:r>
              <a:rPr lang="en-IN" sz="2000" b="1" i="1" dirty="0" smtClean="0"/>
              <a:t>n </a:t>
            </a:r>
            <a:r>
              <a:rPr lang="en-IN" sz="2000" dirty="0" smtClean="0"/>
              <a:t>number of &lt;plain text T, cipher text E&gt; pairs</a:t>
            </a:r>
          </a:p>
          <a:p>
            <a:endParaRPr lang="en-IN" sz="2200" b="1" i="1" dirty="0" smtClean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We generate all possible permutations of </a:t>
            </a:r>
            <a:r>
              <a:rPr lang="en-IN" i="1" dirty="0" smtClean="0"/>
              <a:t>key </a:t>
            </a:r>
            <a:r>
              <a:rPr lang="en-IN" dirty="0" smtClean="0"/>
              <a:t>with length </a:t>
            </a:r>
            <a:r>
              <a:rPr lang="en-IN" b="1" i="1" dirty="0" smtClean="0"/>
              <a:t>i </a:t>
            </a:r>
            <a:r>
              <a:rPr lang="en-IN" dirty="0" smtClean="0"/>
              <a:t>where initially</a:t>
            </a:r>
          </a:p>
          <a:p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b="1" i="1" dirty="0" smtClean="0"/>
              <a:t>i = </a:t>
            </a:r>
            <a:r>
              <a:rPr lang="en-IN" b="1" dirty="0" smtClean="0"/>
              <a:t>2, </a:t>
            </a:r>
            <a:r>
              <a:rPr lang="en-IN" b="1" i="1" dirty="0" smtClean="0"/>
              <a:t>key</a:t>
            </a:r>
            <a:r>
              <a:rPr lang="en-IN" b="1" dirty="0" smtClean="0"/>
              <a:t> = 12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For each generated key </a:t>
            </a:r>
            <a:r>
              <a:rPr lang="en-IN" b="1" dirty="0" smtClean="0"/>
              <a:t>K, </a:t>
            </a:r>
            <a:r>
              <a:rPr lang="en-IN" dirty="0" smtClean="0"/>
              <a:t>we decrypt the cipher text.</a:t>
            </a:r>
          </a:p>
          <a:p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If any of the cipher text decryption results in incorrect match with the plain text, as given by the method </a:t>
            </a:r>
            <a:r>
              <a:rPr lang="en-IN" b="1" dirty="0" smtClean="0"/>
              <a:t>MV</a:t>
            </a:r>
            <a:r>
              <a:rPr lang="en-IN" dirty="0" smtClean="0"/>
              <a:t> we used previously, then the key is discarded and next generated key is checked.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The above procedure on completion, gives the key that decrypts all cipher texts correctly.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766</Words>
  <Application>Microsoft Office PowerPoint</Application>
  <PresentationFormat>On-screen Show (4:3)</PresentationFormat>
  <Paragraphs>134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Equation</vt:lpstr>
      <vt:lpstr>      Assignment1 (0100+0082)mod 3=2  Project 2: 1. Encryption 2. Decryption 3. Brute Force attack On Transposition Cipher</vt:lpstr>
      <vt:lpstr>Meta Data of Assignment</vt:lpstr>
      <vt:lpstr>Screenshots </vt:lpstr>
      <vt:lpstr>We build 3 functionalities:  1. Encryption using encryptMessage 2. Decryption using decryptMessage 3. Brute Force Attack using BruteForceDecrypt </vt:lpstr>
      <vt:lpstr>Encryption using encryptMessage</vt:lpstr>
      <vt:lpstr>PowerPoint Presentation</vt:lpstr>
      <vt:lpstr>Decryption using decryptMessage</vt:lpstr>
      <vt:lpstr>PowerPoint Presentation</vt:lpstr>
      <vt:lpstr>Brute Force Attack using BruteForceDecrypt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Iball</dc:creator>
  <cp:lastModifiedBy>JAINS'</cp:lastModifiedBy>
  <cp:revision>25</cp:revision>
  <cp:lastPrinted>2020-09-15T14:28:58Z</cp:lastPrinted>
  <dcterms:created xsi:type="dcterms:W3CDTF">2020-09-15T08:12:54Z</dcterms:created>
  <dcterms:modified xsi:type="dcterms:W3CDTF">2020-12-04T11:22:47Z</dcterms:modified>
</cp:coreProperties>
</file>