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8" r:id="rId2"/>
    <p:sldId id="256" r:id="rId3"/>
    <p:sldId id="259" r:id="rId4"/>
    <p:sldId id="280" r:id="rId5"/>
    <p:sldId id="281" r:id="rId6"/>
    <p:sldId id="282" r:id="rId7"/>
    <p:sldId id="262" r:id="rId8"/>
    <p:sldId id="260" r:id="rId9"/>
    <p:sldId id="261" r:id="rId10"/>
    <p:sldId id="266" r:id="rId11"/>
    <p:sldId id="267" r:id="rId12"/>
    <p:sldId id="283" r:id="rId13"/>
    <p:sldId id="268" r:id="rId14"/>
    <p:sldId id="275" r:id="rId15"/>
    <p:sldId id="273" r:id="rId16"/>
    <p:sldId id="264" r:id="rId17"/>
    <p:sldId id="269" r:id="rId18"/>
    <p:sldId id="272" r:id="rId19"/>
    <p:sldId id="271" r:id="rId20"/>
    <p:sldId id="270" r:id="rId21"/>
    <p:sldId id="263" r:id="rId22"/>
    <p:sldId id="257"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5973F2-6C30-44F7-A92F-33474AA9177B}" type="datetimeFigureOut">
              <a:rPr lang="en-IN" smtClean="0"/>
              <a:t>26-07-2024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52CB91-51C0-4999-A691-4C49446D6D87}" type="slidenum">
              <a:rPr lang="en-IN" smtClean="0"/>
              <a:t>‹#›</a:t>
            </a:fld>
            <a:endParaRPr lang="en-IN"/>
          </a:p>
        </p:txBody>
      </p:sp>
    </p:spTree>
    <p:extLst>
      <p:ext uri="{BB962C8B-B14F-4D97-AF65-F5344CB8AC3E}">
        <p14:creationId xmlns:p14="http://schemas.microsoft.com/office/powerpoint/2010/main" val="4277841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5973F2-6C30-44F7-A92F-33474AA9177B}" type="datetimeFigureOut">
              <a:rPr lang="en-IN" smtClean="0"/>
              <a:t>26-07-2024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52CB91-51C0-4999-A691-4C49446D6D87}" type="slidenum">
              <a:rPr lang="en-IN" smtClean="0"/>
              <a:t>‹#›</a:t>
            </a:fld>
            <a:endParaRPr lang="en-IN"/>
          </a:p>
        </p:txBody>
      </p:sp>
    </p:spTree>
    <p:extLst>
      <p:ext uri="{BB962C8B-B14F-4D97-AF65-F5344CB8AC3E}">
        <p14:creationId xmlns:p14="http://schemas.microsoft.com/office/powerpoint/2010/main" val="3150968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5973F2-6C30-44F7-A92F-33474AA9177B}" type="datetimeFigureOut">
              <a:rPr lang="en-IN" smtClean="0"/>
              <a:t>26-07-2024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52CB91-51C0-4999-A691-4C49446D6D87}" type="slidenum">
              <a:rPr lang="en-IN" smtClean="0"/>
              <a:t>‹#›</a:t>
            </a:fld>
            <a:endParaRPr lang="en-IN"/>
          </a:p>
        </p:txBody>
      </p:sp>
    </p:spTree>
    <p:extLst>
      <p:ext uri="{BB962C8B-B14F-4D97-AF65-F5344CB8AC3E}">
        <p14:creationId xmlns:p14="http://schemas.microsoft.com/office/powerpoint/2010/main" val="539213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5973F2-6C30-44F7-A92F-33474AA9177B}" type="datetimeFigureOut">
              <a:rPr lang="en-IN" smtClean="0"/>
              <a:t>26-07-2024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52CB91-51C0-4999-A691-4C49446D6D87}" type="slidenum">
              <a:rPr lang="en-IN" smtClean="0"/>
              <a:t>‹#›</a:t>
            </a:fld>
            <a:endParaRPr lang="en-IN"/>
          </a:p>
        </p:txBody>
      </p:sp>
    </p:spTree>
    <p:extLst>
      <p:ext uri="{BB962C8B-B14F-4D97-AF65-F5344CB8AC3E}">
        <p14:creationId xmlns:p14="http://schemas.microsoft.com/office/powerpoint/2010/main" val="2846582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5973F2-6C30-44F7-A92F-33474AA9177B}" type="datetimeFigureOut">
              <a:rPr lang="en-IN" smtClean="0"/>
              <a:t>26-07-2024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52CB91-51C0-4999-A691-4C49446D6D87}" type="slidenum">
              <a:rPr lang="en-IN" smtClean="0"/>
              <a:t>‹#›</a:t>
            </a:fld>
            <a:endParaRPr lang="en-IN"/>
          </a:p>
        </p:txBody>
      </p:sp>
    </p:spTree>
    <p:extLst>
      <p:ext uri="{BB962C8B-B14F-4D97-AF65-F5344CB8AC3E}">
        <p14:creationId xmlns:p14="http://schemas.microsoft.com/office/powerpoint/2010/main" val="1468064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5973F2-6C30-44F7-A92F-33474AA9177B}" type="datetimeFigureOut">
              <a:rPr lang="en-IN" smtClean="0"/>
              <a:t>26-07-2024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52CB91-51C0-4999-A691-4C49446D6D87}" type="slidenum">
              <a:rPr lang="en-IN" smtClean="0"/>
              <a:t>‹#›</a:t>
            </a:fld>
            <a:endParaRPr lang="en-IN"/>
          </a:p>
        </p:txBody>
      </p:sp>
    </p:spTree>
    <p:extLst>
      <p:ext uri="{BB962C8B-B14F-4D97-AF65-F5344CB8AC3E}">
        <p14:creationId xmlns:p14="http://schemas.microsoft.com/office/powerpoint/2010/main" val="281516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5973F2-6C30-44F7-A92F-33474AA9177B}" type="datetimeFigureOut">
              <a:rPr lang="en-IN" smtClean="0"/>
              <a:t>26-07-2024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52CB91-51C0-4999-A691-4C49446D6D87}" type="slidenum">
              <a:rPr lang="en-IN" smtClean="0"/>
              <a:t>‹#›</a:t>
            </a:fld>
            <a:endParaRPr lang="en-IN"/>
          </a:p>
        </p:txBody>
      </p:sp>
    </p:spTree>
    <p:extLst>
      <p:ext uri="{BB962C8B-B14F-4D97-AF65-F5344CB8AC3E}">
        <p14:creationId xmlns:p14="http://schemas.microsoft.com/office/powerpoint/2010/main" val="1564151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5973F2-6C30-44F7-A92F-33474AA9177B}" type="datetimeFigureOut">
              <a:rPr lang="en-IN" smtClean="0"/>
              <a:t>26-07-2024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52CB91-51C0-4999-A691-4C49446D6D87}" type="slidenum">
              <a:rPr lang="en-IN" smtClean="0"/>
              <a:t>‹#›</a:t>
            </a:fld>
            <a:endParaRPr lang="en-IN"/>
          </a:p>
        </p:txBody>
      </p:sp>
    </p:spTree>
    <p:extLst>
      <p:ext uri="{BB962C8B-B14F-4D97-AF65-F5344CB8AC3E}">
        <p14:creationId xmlns:p14="http://schemas.microsoft.com/office/powerpoint/2010/main" val="4016679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5973F2-6C30-44F7-A92F-33474AA9177B}" type="datetimeFigureOut">
              <a:rPr lang="en-IN" smtClean="0"/>
              <a:t>26-07-2024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952CB91-51C0-4999-A691-4C49446D6D87}" type="slidenum">
              <a:rPr lang="en-IN" smtClean="0"/>
              <a:t>‹#›</a:t>
            </a:fld>
            <a:endParaRPr lang="en-IN"/>
          </a:p>
        </p:txBody>
      </p:sp>
    </p:spTree>
    <p:extLst>
      <p:ext uri="{BB962C8B-B14F-4D97-AF65-F5344CB8AC3E}">
        <p14:creationId xmlns:p14="http://schemas.microsoft.com/office/powerpoint/2010/main" val="2655123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5973F2-6C30-44F7-A92F-33474AA9177B}" type="datetimeFigureOut">
              <a:rPr lang="en-IN" smtClean="0"/>
              <a:t>26-07-2024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52CB91-51C0-4999-A691-4C49446D6D87}" type="slidenum">
              <a:rPr lang="en-IN" smtClean="0"/>
              <a:t>‹#›</a:t>
            </a:fld>
            <a:endParaRPr lang="en-IN"/>
          </a:p>
        </p:txBody>
      </p:sp>
    </p:spTree>
    <p:extLst>
      <p:ext uri="{BB962C8B-B14F-4D97-AF65-F5344CB8AC3E}">
        <p14:creationId xmlns:p14="http://schemas.microsoft.com/office/powerpoint/2010/main" val="393211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5973F2-6C30-44F7-A92F-33474AA9177B}" type="datetimeFigureOut">
              <a:rPr lang="en-IN" smtClean="0"/>
              <a:t>26-07-2024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52CB91-51C0-4999-A691-4C49446D6D87}" type="slidenum">
              <a:rPr lang="en-IN" smtClean="0"/>
              <a:t>‹#›</a:t>
            </a:fld>
            <a:endParaRPr lang="en-IN"/>
          </a:p>
        </p:txBody>
      </p:sp>
    </p:spTree>
    <p:extLst>
      <p:ext uri="{BB962C8B-B14F-4D97-AF65-F5344CB8AC3E}">
        <p14:creationId xmlns:p14="http://schemas.microsoft.com/office/powerpoint/2010/main" val="4169387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5973F2-6C30-44F7-A92F-33474AA9177B}" type="datetimeFigureOut">
              <a:rPr lang="en-IN" smtClean="0"/>
              <a:t>26-07-2024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52CB91-51C0-4999-A691-4C49446D6D87}" type="slidenum">
              <a:rPr lang="en-IN" smtClean="0"/>
              <a:t>‹#›</a:t>
            </a:fld>
            <a:endParaRPr lang="en-IN"/>
          </a:p>
        </p:txBody>
      </p:sp>
    </p:spTree>
    <p:extLst>
      <p:ext uri="{BB962C8B-B14F-4D97-AF65-F5344CB8AC3E}">
        <p14:creationId xmlns:p14="http://schemas.microsoft.com/office/powerpoint/2010/main" val="52981696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biztechcs.com/blog/popular-javascript-frameworks-2024/" TargetMode="External"/><Relationship Id="rId2" Type="http://schemas.openxmlformats.org/officeDocument/2006/relationships/hyperlink" Target="https://react.dev/" TargetMode="External"/><Relationship Id="rId1" Type="http://schemas.openxmlformats.org/officeDocument/2006/relationships/slideLayout" Target="../slideLayouts/slideLayout2.xml"/><Relationship Id="rId5" Type="http://schemas.openxmlformats.org/officeDocument/2006/relationships/hyperlink" Target="https://vitejs.dev/" TargetMode="External"/><Relationship Id="rId4" Type="http://schemas.openxmlformats.org/officeDocument/2006/relationships/hyperlink" Target="https://en.wikipedia.org/wiki/React_(JavaScript_librar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93C3-3C7C-7A3F-01D2-7D3A88F4FD4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E649D01-E034-6F2D-9F0A-F741B2706F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129041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6D111-B12A-C113-D61C-BA208C91AFDD}"/>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ReactJS — Installation</a:t>
            </a:r>
          </a:p>
        </p:txBody>
      </p:sp>
      <p:sp>
        <p:nvSpPr>
          <p:cNvPr id="3" name="Content Placeholder 2">
            <a:extLst>
              <a:ext uri="{FF2B5EF4-FFF2-40B4-BE49-F238E27FC236}">
                <a16:creationId xmlns:a16="http://schemas.microsoft.com/office/drawing/2014/main" id="{ADE0320D-1A9A-00D5-13BD-4DF7167D16FF}"/>
              </a:ext>
            </a:extLst>
          </p:cNvPr>
          <p:cNvSpPr>
            <a:spLocks noGrp="1"/>
          </p:cNvSpPr>
          <p:nvPr>
            <p:ph idx="1"/>
          </p:nvPr>
        </p:nvSpPr>
        <p:spPr/>
        <p:txBody>
          <a:bodyPr>
            <a:normAutofit/>
          </a:bodyPr>
          <a:lstStyle/>
          <a:p>
            <a:r>
              <a:rPr lang="en-GB" dirty="0">
                <a:latin typeface="Times New Roman" panose="02020603050405020304" pitchFamily="18" charset="0"/>
                <a:cs typeface="Times New Roman" panose="02020603050405020304" pitchFamily="18" charset="0"/>
              </a:rPr>
              <a:t>React CLI tools depends on the </a:t>
            </a:r>
            <a:r>
              <a:rPr lang="en-GB" dirty="0">
                <a:highlight>
                  <a:srgbClr val="FFFF00"/>
                </a:highlight>
                <a:latin typeface="Times New Roman" panose="02020603050405020304" pitchFamily="18" charset="0"/>
                <a:cs typeface="Times New Roman" panose="02020603050405020304" pitchFamily="18" charset="0"/>
              </a:rPr>
              <a:t>Node.js </a:t>
            </a:r>
            <a:r>
              <a:rPr lang="en-GB" dirty="0">
                <a:latin typeface="Times New Roman" panose="02020603050405020304" pitchFamily="18" charset="0"/>
                <a:cs typeface="Times New Roman" panose="02020603050405020304" pitchFamily="18" charset="0"/>
              </a:rPr>
              <a:t>and must be installed in your system.</a:t>
            </a:r>
          </a:p>
          <a:p>
            <a:pPr marL="0" indent="0">
              <a:buNone/>
            </a:pPr>
            <a:r>
              <a:rPr lang="en-GB" dirty="0">
                <a:latin typeface="Times New Roman" panose="02020603050405020304" pitchFamily="18" charset="0"/>
                <a:cs typeface="Times New Roman" panose="02020603050405020304" pitchFamily="18" charset="0"/>
              </a:rPr>
              <a:t>      </a:t>
            </a:r>
            <a:r>
              <a:rPr lang="en-GB" dirty="0">
                <a:solidFill>
                  <a:srgbClr val="002060"/>
                </a:solidFill>
                <a:highlight>
                  <a:srgbClr val="FFFF00"/>
                </a:highlight>
                <a:latin typeface="Times New Roman" panose="02020603050405020304" pitchFamily="18" charset="0"/>
                <a:cs typeface="Times New Roman" panose="02020603050405020304" pitchFamily="18" charset="0"/>
              </a:rPr>
              <a:t>node –v</a:t>
            </a:r>
          </a:p>
          <a:p>
            <a:r>
              <a:rPr lang="en-GB" dirty="0">
                <a:latin typeface="Times New Roman" panose="02020603050405020304" pitchFamily="18" charset="0"/>
                <a:cs typeface="Times New Roman" panose="02020603050405020304" pitchFamily="18" charset="0"/>
              </a:rPr>
              <a:t>Create React App is a modern CLI tool to create single page React application. </a:t>
            </a:r>
          </a:p>
          <a:p>
            <a:pPr marL="0" indent="0">
              <a:buNone/>
            </a:pPr>
            <a:r>
              <a:rPr lang="en-IN" dirty="0">
                <a:latin typeface="Times New Roman" panose="02020603050405020304" pitchFamily="18" charset="0"/>
                <a:cs typeface="Times New Roman" panose="02020603050405020304" pitchFamily="18" charset="0"/>
              </a:rPr>
              <a:t>	</a:t>
            </a:r>
            <a:r>
              <a:rPr lang="en-IN" dirty="0" err="1">
                <a:solidFill>
                  <a:srgbClr val="002060"/>
                </a:solidFill>
                <a:latin typeface="Times New Roman" panose="02020603050405020304" pitchFamily="18" charset="0"/>
                <a:cs typeface="Times New Roman" panose="02020603050405020304" pitchFamily="18" charset="0"/>
              </a:rPr>
              <a:t>npm</a:t>
            </a:r>
            <a:r>
              <a:rPr lang="en-IN" dirty="0">
                <a:solidFill>
                  <a:srgbClr val="002060"/>
                </a:solidFill>
                <a:latin typeface="Times New Roman" panose="02020603050405020304" pitchFamily="18" charset="0"/>
                <a:cs typeface="Times New Roman" panose="02020603050405020304" pitchFamily="18" charset="0"/>
              </a:rPr>
              <a:t> install -g create-react-app</a:t>
            </a:r>
          </a:p>
          <a:p>
            <a:pPr marL="0" indent="0">
              <a:buNone/>
            </a:pPr>
            <a:r>
              <a:rPr lang="en-IN" dirty="0">
                <a:solidFill>
                  <a:srgbClr val="002060"/>
                </a:solidFill>
                <a:latin typeface="Times New Roman" panose="02020603050405020304" pitchFamily="18" charset="0"/>
                <a:cs typeface="Times New Roman" panose="02020603050405020304" pitchFamily="18" charset="0"/>
              </a:rPr>
              <a:t>	create-react-app my-app</a:t>
            </a:r>
          </a:p>
          <a:p>
            <a:pPr marL="0" indent="0">
              <a:buNone/>
            </a:pPr>
            <a:r>
              <a:rPr lang="en-IN" dirty="0">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cd my-app</a:t>
            </a:r>
          </a:p>
          <a:p>
            <a:pPr marL="0" indent="0">
              <a:buNone/>
            </a:pPr>
            <a:r>
              <a:rPr lang="en-IN" dirty="0">
                <a:solidFill>
                  <a:srgbClr val="002060"/>
                </a:solidFill>
                <a:latin typeface="Times New Roman" panose="02020603050405020304" pitchFamily="18" charset="0"/>
                <a:cs typeface="Times New Roman" panose="02020603050405020304" pitchFamily="18" charset="0"/>
              </a:rPr>
              <a:t>	</a:t>
            </a:r>
            <a:r>
              <a:rPr lang="en-IN" dirty="0" err="1">
                <a:solidFill>
                  <a:srgbClr val="002060"/>
                </a:solidFill>
                <a:latin typeface="Times New Roman" panose="02020603050405020304" pitchFamily="18" charset="0"/>
                <a:cs typeface="Times New Roman" panose="02020603050405020304" pitchFamily="18" charset="0"/>
              </a:rPr>
              <a:t>npm</a:t>
            </a:r>
            <a:r>
              <a:rPr lang="en-IN" dirty="0">
                <a:solidFill>
                  <a:srgbClr val="002060"/>
                </a:solidFill>
                <a:latin typeface="Times New Roman" panose="02020603050405020304" pitchFamily="18" charset="0"/>
                <a:cs typeface="Times New Roman" panose="02020603050405020304" pitchFamily="18" charset="0"/>
              </a:rPr>
              <a:t> start</a:t>
            </a:r>
            <a:endParaRPr lang="en-GB"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12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0F9D6-0229-41F7-0C85-CAA8B9ECE75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ReactJS — Installation</a:t>
            </a:r>
            <a:endParaRPr lang="en-IN" dirty="0"/>
          </a:p>
        </p:txBody>
      </p:sp>
      <p:sp>
        <p:nvSpPr>
          <p:cNvPr id="3" name="Content Placeholder 2">
            <a:extLst>
              <a:ext uri="{FF2B5EF4-FFF2-40B4-BE49-F238E27FC236}">
                <a16:creationId xmlns:a16="http://schemas.microsoft.com/office/drawing/2014/main" id="{03D74218-18E5-DAFA-C03A-11F6AE788BE1}"/>
              </a:ext>
            </a:extLst>
          </p:cNvPr>
          <p:cNvSpPr>
            <a:spLocks noGrp="1"/>
          </p:cNvSpPr>
          <p:nvPr>
            <p:ph idx="4294967295"/>
          </p:nvPr>
        </p:nvSpPr>
        <p:spPr>
          <a:xfrm>
            <a:off x="679508" y="1828800"/>
            <a:ext cx="9248717" cy="4348163"/>
          </a:xfrm>
        </p:spPr>
        <p:txBody>
          <a:bodyPr>
            <a:normAutofit/>
          </a:bodyPr>
          <a:lstStyle/>
          <a:p>
            <a:pPr lvl="1"/>
            <a:r>
              <a:rPr lang="en-IN" dirty="0">
                <a:latin typeface="Times New Roman" panose="02020603050405020304" pitchFamily="18" charset="0"/>
                <a:cs typeface="Times New Roman" panose="02020603050405020304" pitchFamily="18" charset="0"/>
              </a:rPr>
              <a:t>Another Way</a:t>
            </a:r>
          </a:p>
          <a:p>
            <a:pPr marL="0" indent="0">
              <a:buNone/>
            </a:pPr>
            <a:r>
              <a:rPr lang="en-GB" dirty="0">
                <a:solidFill>
                  <a:srgbClr val="002060"/>
                </a:solidFill>
                <a:latin typeface="Times New Roman" panose="02020603050405020304" pitchFamily="18" charset="0"/>
                <a:cs typeface="Times New Roman" panose="02020603050405020304" pitchFamily="18" charset="0"/>
              </a:rPr>
              <a:t>	</a:t>
            </a:r>
            <a:r>
              <a:rPr lang="en-GB" dirty="0" err="1">
                <a:solidFill>
                  <a:srgbClr val="002060"/>
                </a:solidFill>
                <a:latin typeface="Times New Roman" panose="02020603050405020304" pitchFamily="18" charset="0"/>
                <a:cs typeface="Times New Roman" panose="02020603050405020304" pitchFamily="18" charset="0"/>
              </a:rPr>
              <a:t>npx</a:t>
            </a:r>
            <a:r>
              <a:rPr lang="en-GB" dirty="0">
                <a:solidFill>
                  <a:srgbClr val="002060"/>
                </a:solidFill>
                <a:latin typeface="Times New Roman" panose="02020603050405020304" pitchFamily="18" charset="0"/>
                <a:cs typeface="Times New Roman" panose="02020603050405020304" pitchFamily="18" charset="0"/>
              </a:rPr>
              <a:t> create-react-app </a:t>
            </a:r>
            <a:r>
              <a:rPr lang="en-GB" dirty="0" err="1">
                <a:solidFill>
                  <a:srgbClr val="002060"/>
                </a:solidFill>
                <a:latin typeface="Times New Roman" panose="02020603050405020304" pitchFamily="18" charset="0"/>
                <a:cs typeface="Times New Roman" panose="02020603050405020304" pitchFamily="18" charset="0"/>
              </a:rPr>
              <a:t>myapp</a:t>
            </a:r>
            <a:endParaRPr lang="en-GB" dirty="0">
              <a:solidFill>
                <a:srgbClr val="002060"/>
              </a:solidFill>
              <a:latin typeface="Times New Roman" panose="02020603050405020304" pitchFamily="18" charset="0"/>
              <a:cs typeface="Times New Roman" panose="02020603050405020304" pitchFamily="18" charset="0"/>
            </a:endParaRPr>
          </a:p>
          <a:p>
            <a:pPr marL="0" indent="0">
              <a:buNone/>
            </a:pPr>
            <a:r>
              <a:rPr lang="en-GB" dirty="0">
                <a:solidFill>
                  <a:srgbClr val="002060"/>
                </a:solidFill>
                <a:latin typeface="Times New Roman" panose="02020603050405020304" pitchFamily="18" charset="0"/>
                <a:cs typeface="Times New Roman" panose="02020603050405020304" pitchFamily="18" charset="0"/>
              </a:rPr>
              <a:t>	</a:t>
            </a:r>
            <a:r>
              <a:rPr lang="en-IN" dirty="0">
                <a:solidFill>
                  <a:srgbClr val="002060"/>
                </a:solidFill>
                <a:latin typeface="Times New Roman" panose="02020603050405020304" pitchFamily="18" charset="0"/>
                <a:cs typeface="Times New Roman" panose="02020603050405020304" pitchFamily="18" charset="0"/>
              </a:rPr>
              <a:t>cd my-app</a:t>
            </a:r>
          </a:p>
          <a:p>
            <a:pPr marL="0" indent="0">
              <a:buNone/>
            </a:pPr>
            <a:r>
              <a:rPr lang="en-IN" dirty="0">
                <a:solidFill>
                  <a:srgbClr val="002060"/>
                </a:solidFill>
                <a:latin typeface="Times New Roman" panose="02020603050405020304" pitchFamily="18" charset="0"/>
                <a:cs typeface="Times New Roman" panose="02020603050405020304" pitchFamily="18" charset="0"/>
              </a:rPr>
              <a:t>	</a:t>
            </a:r>
            <a:r>
              <a:rPr lang="en-IN" dirty="0" err="1">
                <a:solidFill>
                  <a:srgbClr val="002060"/>
                </a:solidFill>
                <a:latin typeface="Times New Roman" panose="02020603050405020304" pitchFamily="18" charset="0"/>
                <a:cs typeface="Times New Roman" panose="02020603050405020304" pitchFamily="18" charset="0"/>
              </a:rPr>
              <a:t>npm</a:t>
            </a:r>
            <a:r>
              <a:rPr lang="en-IN" dirty="0">
                <a:solidFill>
                  <a:srgbClr val="002060"/>
                </a:solidFill>
                <a:latin typeface="Times New Roman" panose="02020603050405020304" pitchFamily="18" charset="0"/>
                <a:cs typeface="Times New Roman" panose="02020603050405020304" pitchFamily="18" charset="0"/>
              </a:rPr>
              <a:t> start</a:t>
            </a:r>
            <a:endParaRPr lang="en-GB" dirty="0">
              <a:solidFill>
                <a:srgbClr val="002060"/>
              </a:solidFill>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The </a:t>
            </a:r>
            <a:r>
              <a:rPr lang="en-GB" dirty="0" err="1">
                <a:latin typeface="Times New Roman" panose="02020603050405020304" pitchFamily="18" charset="0"/>
                <a:cs typeface="Times New Roman" panose="02020603050405020304" pitchFamily="18" charset="0"/>
              </a:rPr>
              <a:t>npx</a:t>
            </a:r>
            <a:r>
              <a:rPr lang="en-GB" dirty="0">
                <a:latin typeface="Times New Roman" panose="02020603050405020304" pitchFamily="18" charset="0"/>
                <a:cs typeface="Times New Roman" panose="02020603050405020304" pitchFamily="18" charset="0"/>
              </a:rPr>
              <a:t> stands for Node Package Execute</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Check the current version of React </a:t>
            </a:r>
            <a:r>
              <a:rPr lang="en-GB" dirty="0" err="1">
                <a:latin typeface="Times New Roman" panose="02020603050405020304" pitchFamily="18" charset="0"/>
                <a:cs typeface="Times New Roman" panose="02020603050405020304" pitchFamily="18" charset="0"/>
              </a:rPr>
              <a:t>Js</a:t>
            </a:r>
            <a:endParaRPr lang="en-GB" dirty="0">
              <a:latin typeface="Times New Roman" panose="02020603050405020304" pitchFamily="18" charset="0"/>
              <a:cs typeface="Times New Roman" panose="02020603050405020304" pitchFamily="18" charset="0"/>
            </a:endParaRPr>
          </a:p>
          <a:p>
            <a:pPr marL="0" indent="0">
              <a:buNone/>
            </a:pPr>
            <a:r>
              <a:rPr lang="en-GB" dirty="0">
                <a:latin typeface="Times New Roman" panose="02020603050405020304" pitchFamily="18" charset="0"/>
                <a:cs typeface="Times New Roman" panose="02020603050405020304" pitchFamily="18" charset="0"/>
              </a:rPr>
              <a:t>	</a:t>
            </a:r>
            <a:r>
              <a:rPr lang="en-GB" dirty="0" err="1">
                <a:solidFill>
                  <a:schemeClr val="tx2"/>
                </a:solidFill>
                <a:latin typeface="Times New Roman" panose="02020603050405020304" pitchFamily="18" charset="0"/>
                <a:cs typeface="Times New Roman" panose="02020603050405020304" pitchFamily="18" charset="0"/>
              </a:rPr>
              <a:t>npm</a:t>
            </a:r>
            <a:r>
              <a:rPr lang="en-GB" dirty="0">
                <a:solidFill>
                  <a:schemeClr val="tx2"/>
                </a:solidFill>
                <a:latin typeface="Times New Roman" panose="02020603050405020304" pitchFamily="18" charset="0"/>
                <a:cs typeface="Times New Roman" panose="02020603050405020304" pitchFamily="18" charset="0"/>
              </a:rPr>
              <a:t> view react version</a:t>
            </a:r>
          </a:p>
          <a:p>
            <a:pPr marL="0" indent="0">
              <a:buNone/>
            </a:pPr>
            <a:endParaRPr lang="en-IN" dirty="0">
              <a:solidFill>
                <a:schemeClr val="tx2"/>
              </a:solidFill>
            </a:endParaRPr>
          </a:p>
        </p:txBody>
      </p:sp>
    </p:spTree>
    <p:extLst>
      <p:ext uri="{BB962C8B-B14F-4D97-AF65-F5344CB8AC3E}">
        <p14:creationId xmlns:p14="http://schemas.microsoft.com/office/powerpoint/2010/main" val="1339784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8D03E2-02CA-AA99-E2DF-D1B81C98D7D8}"/>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ReactJS — Installation using VITE</a:t>
            </a:r>
            <a:endParaRPr lang="en-IN" dirty="0"/>
          </a:p>
        </p:txBody>
      </p:sp>
      <p:sp>
        <p:nvSpPr>
          <p:cNvPr id="6" name="Content Placeholder 5">
            <a:extLst>
              <a:ext uri="{FF2B5EF4-FFF2-40B4-BE49-F238E27FC236}">
                <a16:creationId xmlns:a16="http://schemas.microsoft.com/office/drawing/2014/main" id="{5975B2ED-014A-894F-EE2C-E1861E6468C6}"/>
              </a:ext>
            </a:extLst>
          </p:cNvPr>
          <p:cNvSpPr>
            <a:spLocks noGrp="1"/>
          </p:cNvSpPr>
          <p:nvPr>
            <p:ph idx="1"/>
          </p:nvPr>
        </p:nvSpPr>
        <p:spPr/>
        <p:txBody>
          <a:bodyPr/>
          <a:lstStyle/>
          <a:p>
            <a:r>
              <a:rPr lang="en-GB" b="1" dirty="0"/>
              <a:t>Step 1</a:t>
            </a:r>
            <a:r>
              <a:rPr lang="en-GB" dirty="0"/>
              <a:t>: </a:t>
            </a:r>
            <a:r>
              <a:rPr lang="en-GB" b="1" dirty="0"/>
              <a:t>Create a New </a:t>
            </a:r>
            <a:r>
              <a:rPr lang="en-GB" b="1" dirty="0" err="1"/>
              <a:t>Vite</a:t>
            </a:r>
            <a:r>
              <a:rPr lang="en-GB" b="1" dirty="0"/>
              <a:t> Project</a:t>
            </a:r>
          </a:p>
          <a:p>
            <a:pPr marL="0" indent="0">
              <a:buNone/>
            </a:pPr>
            <a:r>
              <a:rPr lang="en-GB" dirty="0"/>
              <a:t>	     </a:t>
            </a:r>
            <a:r>
              <a:rPr lang="en-GB" sz="2000" dirty="0" err="1">
                <a:solidFill>
                  <a:schemeClr val="accent1">
                    <a:lumMod val="75000"/>
                  </a:schemeClr>
                </a:solidFill>
              </a:rPr>
              <a:t>npm</a:t>
            </a:r>
            <a:r>
              <a:rPr lang="en-GB" sz="2000" dirty="0">
                <a:solidFill>
                  <a:schemeClr val="accent1">
                    <a:lumMod val="75000"/>
                  </a:schemeClr>
                </a:solidFill>
              </a:rPr>
              <a:t> create </a:t>
            </a:r>
            <a:r>
              <a:rPr lang="en-GB" sz="2000" dirty="0" err="1">
                <a:solidFill>
                  <a:schemeClr val="accent1">
                    <a:lumMod val="75000"/>
                  </a:schemeClr>
                </a:solidFill>
              </a:rPr>
              <a:t>vite@latest</a:t>
            </a:r>
            <a:r>
              <a:rPr lang="en-GB" sz="2000" dirty="0">
                <a:solidFill>
                  <a:schemeClr val="accent1">
                    <a:lumMod val="75000"/>
                  </a:schemeClr>
                </a:solidFill>
              </a:rPr>
              <a:t> my-react-app -- --template react</a:t>
            </a:r>
          </a:p>
          <a:p>
            <a:r>
              <a:rPr lang="en-GB" b="1" dirty="0"/>
              <a:t>Step 2 </a:t>
            </a:r>
            <a:r>
              <a:rPr lang="en-GB" dirty="0"/>
              <a:t>: </a:t>
            </a:r>
            <a:r>
              <a:rPr lang="en-GB" b="1" dirty="0"/>
              <a:t>Navigate to the Project Directory and Open With VS Code</a:t>
            </a:r>
          </a:p>
          <a:p>
            <a:pPr marL="1371600" lvl="3" indent="0">
              <a:buNone/>
            </a:pPr>
            <a:r>
              <a:rPr lang="en-GB" sz="2000" dirty="0">
                <a:solidFill>
                  <a:schemeClr val="accent1">
                    <a:lumMod val="75000"/>
                  </a:schemeClr>
                </a:solidFill>
              </a:rPr>
              <a:t>cd my-react-app</a:t>
            </a:r>
          </a:p>
          <a:p>
            <a:pPr marL="1371600" lvl="3" indent="0">
              <a:buNone/>
            </a:pPr>
            <a:r>
              <a:rPr lang="en-GB" sz="2000" dirty="0">
                <a:solidFill>
                  <a:schemeClr val="accent1">
                    <a:lumMod val="75000"/>
                  </a:schemeClr>
                </a:solidFill>
              </a:rPr>
              <a:t>Code .</a:t>
            </a:r>
          </a:p>
          <a:p>
            <a:r>
              <a:rPr lang="en-GB" b="1" dirty="0"/>
              <a:t>Step 3 </a:t>
            </a:r>
            <a:r>
              <a:rPr lang="en-GB" dirty="0"/>
              <a:t>: </a:t>
            </a:r>
            <a:r>
              <a:rPr lang="en-IN" b="1" dirty="0"/>
              <a:t>Install Dependencies</a:t>
            </a:r>
          </a:p>
          <a:p>
            <a:pPr marL="1371600" lvl="3" indent="0">
              <a:buNone/>
            </a:pPr>
            <a:r>
              <a:rPr lang="en-IN" sz="2000" dirty="0" err="1">
                <a:solidFill>
                  <a:schemeClr val="accent1">
                    <a:lumMod val="75000"/>
                  </a:schemeClr>
                </a:solidFill>
              </a:rPr>
              <a:t>npm</a:t>
            </a:r>
            <a:r>
              <a:rPr lang="en-IN" sz="2000" dirty="0">
                <a:solidFill>
                  <a:schemeClr val="accent1">
                    <a:lumMod val="75000"/>
                  </a:schemeClr>
                </a:solidFill>
              </a:rPr>
              <a:t> install</a:t>
            </a:r>
            <a:endParaRPr lang="en-IN" b="1" dirty="0"/>
          </a:p>
          <a:p>
            <a:r>
              <a:rPr lang="en-IN" b="1" dirty="0"/>
              <a:t>Step 4 :</a:t>
            </a:r>
            <a:r>
              <a:rPr lang="en-IN" dirty="0"/>
              <a:t> </a:t>
            </a:r>
            <a:r>
              <a:rPr lang="en-IN" b="1" dirty="0"/>
              <a:t>Start the Development Server</a:t>
            </a:r>
          </a:p>
          <a:p>
            <a:pPr marL="1371600" lvl="3" indent="0">
              <a:buNone/>
            </a:pPr>
            <a:r>
              <a:rPr lang="en-GB" sz="2000" dirty="0" err="1">
                <a:solidFill>
                  <a:schemeClr val="accent1">
                    <a:lumMod val="75000"/>
                  </a:schemeClr>
                </a:solidFill>
              </a:rPr>
              <a:t>npm</a:t>
            </a:r>
            <a:r>
              <a:rPr lang="en-GB" sz="2000" dirty="0">
                <a:solidFill>
                  <a:schemeClr val="accent1">
                    <a:lumMod val="75000"/>
                  </a:schemeClr>
                </a:solidFill>
              </a:rPr>
              <a:t> run dev</a:t>
            </a:r>
          </a:p>
          <a:p>
            <a:pPr lvl="3"/>
            <a:endParaRPr lang="en-GB" b="1" dirty="0"/>
          </a:p>
          <a:p>
            <a:endParaRPr lang="en-IN" dirty="0"/>
          </a:p>
        </p:txBody>
      </p:sp>
    </p:spTree>
    <p:extLst>
      <p:ext uri="{BB962C8B-B14F-4D97-AF65-F5344CB8AC3E}">
        <p14:creationId xmlns:p14="http://schemas.microsoft.com/office/powerpoint/2010/main" val="2142062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B2B7B-0D01-502D-A15B-B9F37E7499A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Components</a:t>
            </a:r>
          </a:p>
        </p:txBody>
      </p:sp>
      <p:sp>
        <p:nvSpPr>
          <p:cNvPr id="3" name="Content Placeholder 2">
            <a:extLst>
              <a:ext uri="{FF2B5EF4-FFF2-40B4-BE49-F238E27FC236}">
                <a16:creationId xmlns:a16="http://schemas.microsoft.com/office/drawing/2014/main" id="{6C20E475-16BF-2C4D-5171-875810AED6A4}"/>
              </a:ext>
            </a:extLst>
          </p:cNvPr>
          <p:cNvSpPr>
            <a:spLocks noGrp="1"/>
          </p:cNvSpPr>
          <p:nvPr>
            <p:ph idx="1"/>
          </p:nvPr>
        </p:nvSpPr>
        <p:spPr/>
        <p:txBody>
          <a:bodyPr>
            <a:normAutofit/>
          </a:bodyPr>
          <a:lstStyle/>
          <a:p>
            <a:r>
              <a:rPr lang="en-GB" dirty="0">
                <a:latin typeface="Times New Roman" panose="02020603050405020304" pitchFamily="18" charset="0"/>
                <a:cs typeface="Times New Roman" panose="02020603050405020304" pitchFamily="18" charset="0"/>
              </a:rPr>
              <a:t>React app starts with a single root component. </a:t>
            </a:r>
          </a:p>
          <a:p>
            <a:r>
              <a:rPr lang="en-GB" dirty="0">
                <a:latin typeface="Times New Roman" panose="02020603050405020304" pitchFamily="18" charset="0"/>
                <a:cs typeface="Times New Roman" panose="02020603050405020304" pitchFamily="18" charset="0"/>
              </a:rPr>
              <a:t>Root component is build using one or more component. </a:t>
            </a:r>
          </a:p>
          <a:p>
            <a:r>
              <a:rPr lang="en-GB" dirty="0">
                <a:latin typeface="Times New Roman" panose="02020603050405020304" pitchFamily="18" charset="0"/>
                <a:cs typeface="Times New Roman" panose="02020603050405020304" pitchFamily="18" charset="0"/>
              </a:rPr>
              <a:t>Each component can be nested with other component to any level. </a:t>
            </a:r>
          </a:p>
          <a:p>
            <a:r>
              <a:rPr lang="en-GB" dirty="0">
                <a:latin typeface="Times New Roman" panose="02020603050405020304" pitchFamily="18" charset="0"/>
                <a:cs typeface="Times New Roman" panose="02020603050405020304" pitchFamily="18" charset="0"/>
              </a:rPr>
              <a:t>Most of the components are user interface components. </a:t>
            </a:r>
          </a:p>
          <a:p>
            <a:r>
              <a:rPr lang="en-GB" dirty="0">
                <a:latin typeface="Times New Roman" panose="02020603050405020304" pitchFamily="18" charset="0"/>
                <a:cs typeface="Times New Roman" panose="02020603050405020304" pitchFamily="18" charset="0"/>
              </a:rPr>
              <a:t>React app can include third party component for specific purpose such as routing, animation, state management, etc.</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6605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D92DE-8EBE-F4AC-70E1-74461B2E229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Component</a:t>
            </a:r>
          </a:p>
        </p:txBody>
      </p:sp>
      <p:sp>
        <p:nvSpPr>
          <p:cNvPr id="3" name="Content Placeholder 2">
            <a:extLst>
              <a:ext uri="{FF2B5EF4-FFF2-40B4-BE49-F238E27FC236}">
                <a16:creationId xmlns:a16="http://schemas.microsoft.com/office/drawing/2014/main" id="{E213DD0F-343C-CCCD-A390-C8F7E8E388C2}"/>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The primary job of a React component is to render its user interface and update it whenever its internal state is changed. </a:t>
            </a:r>
          </a:p>
          <a:p>
            <a:r>
              <a:rPr lang="en-GB" b="1" dirty="0">
                <a:latin typeface="Times New Roman" panose="02020603050405020304" pitchFamily="18" charset="0"/>
                <a:cs typeface="Times New Roman" panose="02020603050405020304" pitchFamily="18" charset="0"/>
              </a:rPr>
              <a:t>React component provides below functionalities</a:t>
            </a:r>
            <a:r>
              <a:rPr lang="en-GB"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Initial rendering of the user interface. </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Management and handling of events. </a:t>
            </a:r>
          </a:p>
          <a:p>
            <a:pPr>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Updating the user interface whenever the internal state is changed.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4885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B3AE0-4752-1EBA-6AD3-F1F26A5E8064}"/>
              </a:ext>
            </a:extLst>
          </p:cNvPr>
          <p:cNvSpPr>
            <a:spLocks noGrp="1"/>
          </p:cNvSpPr>
          <p:nvPr>
            <p:ph type="title"/>
          </p:nvPr>
        </p:nvSpPr>
        <p:spPr>
          <a:xfrm>
            <a:off x="1061822" y="2319866"/>
            <a:ext cx="2793158" cy="1600200"/>
          </a:xfrm>
        </p:spPr>
        <p:txBody>
          <a:bodyPr>
            <a:normAutofit/>
          </a:bodyPr>
          <a:lstStyle/>
          <a:p>
            <a:r>
              <a:rPr lang="en-GB" sz="2400" b="1" dirty="0">
                <a:latin typeface="Times New Roman" panose="02020603050405020304" pitchFamily="18" charset="0"/>
                <a:cs typeface="Times New Roman" panose="02020603050405020304" pitchFamily="18" charset="0"/>
              </a:rPr>
              <a:t>Understand the high level architecture of a React application</a:t>
            </a:r>
            <a:endParaRPr lang="en-IN" sz="24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2A58FA5C-1361-D3D5-D72E-153176DBDCF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2433" t="21731" r="34398" b="13292"/>
          <a:stretch/>
        </p:blipFill>
        <p:spPr>
          <a:xfrm>
            <a:off x="4927601" y="863600"/>
            <a:ext cx="6333066" cy="5467222"/>
          </a:xfrm>
        </p:spPr>
      </p:pic>
    </p:spTree>
    <p:extLst>
      <p:ext uri="{BB962C8B-B14F-4D97-AF65-F5344CB8AC3E}">
        <p14:creationId xmlns:p14="http://schemas.microsoft.com/office/powerpoint/2010/main" val="2315113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D38D1-EE4A-4177-AD91-CABE7230B889}"/>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Folder structure</a:t>
            </a:r>
          </a:p>
        </p:txBody>
      </p:sp>
      <p:sp>
        <p:nvSpPr>
          <p:cNvPr id="3" name="Content Placeholder 2">
            <a:extLst>
              <a:ext uri="{FF2B5EF4-FFF2-40B4-BE49-F238E27FC236}">
                <a16:creationId xmlns:a16="http://schemas.microsoft.com/office/drawing/2014/main" id="{8669FE87-F7BF-BDB8-48C0-90733FD5DEBC}"/>
              </a:ext>
            </a:extLst>
          </p:cNvPr>
          <p:cNvSpPr>
            <a:spLocks noGrp="1"/>
          </p:cNvSpPr>
          <p:nvPr>
            <p:ph idx="1"/>
          </p:nvPr>
        </p:nvSpPr>
        <p:spPr/>
        <p:txBody>
          <a:bodyPr>
            <a:normAutofit fontScale="92500" lnSpcReduction="10000"/>
          </a:bodyPr>
          <a:lstStyle/>
          <a:p>
            <a:r>
              <a:rPr lang="en-IN" b="1" i="0" dirty="0" err="1">
                <a:solidFill>
                  <a:srgbClr val="292929"/>
                </a:solidFill>
                <a:effectLst/>
                <a:latin typeface="Times New Roman" panose="02020603050405020304" pitchFamily="18" charset="0"/>
                <a:cs typeface="Times New Roman" panose="02020603050405020304" pitchFamily="18" charset="0"/>
              </a:rPr>
              <a:t>node_modules</a:t>
            </a:r>
            <a:r>
              <a:rPr lang="en-IN" b="1" i="0" dirty="0">
                <a:solidFill>
                  <a:srgbClr val="292929"/>
                </a:solidFill>
                <a:effectLst/>
                <a:latin typeface="Times New Roman" panose="02020603050405020304" pitchFamily="18" charset="0"/>
                <a:cs typeface="Times New Roman" panose="02020603050405020304" pitchFamily="18" charset="0"/>
              </a:rPr>
              <a:t>(Folder)</a:t>
            </a:r>
          </a:p>
          <a:p>
            <a:pPr marL="0" indent="0">
              <a:buNone/>
            </a:pPr>
            <a:r>
              <a:rPr lang="en-GB" sz="2200" b="0" i="0" dirty="0">
                <a:solidFill>
                  <a:srgbClr val="292929"/>
                </a:solidFill>
                <a:effectLst/>
                <a:latin typeface="Times New Roman" panose="02020603050405020304" pitchFamily="18" charset="0"/>
                <a:cs typeface="Times New Roman" panose="02020603050405020304" pitchFamily="18" charset="0"/>
              </a:rPr>
              <a:t>Contains all the dependencies that are needed for an initial working react app</a:t>
            </a:r>
          </a:p>
          <a:p>
            <a:pPr algn="l"/>
            <a:r>
              <a:rPr lang="en-GB" b="1" i="0" dirty="0">
                <a:solidFill>
                  <a:srgbClr val="292929"/>
                </a:solidFill>
                <a:effectLst/>
                <a:latin typeface="Times New Roman" panose="02020603050405020304" pitchFamily="18" charset="0"/>
                <a:cs typeface="Times New Roman" panose="02020603050405020304" pitchFamily="18" charset="0"/>
              </a:rPr>
              <a:t>.</a:t>
            </a:r>
            <a:r>
              <a:rPr lang="en-GB" b="1" i="0" dirty="0" err="1">
                <a:solidFill>
                  <a:srgbClr val="292929"/>
                </a:solidFill>
                <a:effectLst/>
                <a:latin typeface="Times New Roman" panose="02020603050405020304" pitchFamily="18" charset="0"/>
                <a:cs typeface="Times New Roman" panose="02020603050405020304" pitchFamily="18" charset="0"/>
              </a:rPr>
              <a:t>gitignore</a:t>
            </a:r>
            <a:r>
              <a:rPr lang="en-GB" b="1" i="0" dirty="0">
                <a:solidFill>
                  <a:srgbClr val="292929"/>
                </a:solidFill>
                <a:effectLst/>
                <a:latin typeface="Times New Roman" panose="02020603050405020304" pitchFamily="18" charset="0"/>
                <a:cs typeface="Times New Roman" panose="02020603050405020304" pitchFamily="18" charset="0"/>
              </a:rPr>
              <a:t>(file)</a:t>
            </a:r>
          </a:p>
          <a:p>
            <a:pPr marL="0" indent="0" algn="l">
              <a:buNone/>
            </a:pPr>
            <a:r>
              <a:rPr lang="en-GB" sz="2200" b="0" i="0" dirty="0">
                <a:solidFill>
                  <a:srgbClr val="292929"/>
                </a:solidFill>
                <a:effectLst/>
                <a:latin typeface="Times New Roman" panose="02020603050405020304" pitchFamily="18" charset="0"/>
                <a:cs typeface="Times New Roman" panose="02020603050405020304" pitchFamily="18" charset="0"/>
              </a:rPr>
              <a:t>This file specifies intentionally untracked files that Git should ignore</a:t>
            </a:r>
          </a:p>
          <a:p>
            <a:pPr algn="l"/>
            <a:r>
              <a:rPr lang="en-GB" b="1" i="0" dirty="0" err="1">
                <a:solidFill>
                  <a:srgbClr val="292929"/>
                </a:solidFill>
                <a:effectLst/>
                <a:latin typeface="Times New Roman" panose="02020603050405020304" pitchFamily="18" charset="0"/>
                <a:cs typeface="Times New Roman" panose="02020603050405020304" pitchFamily="18" charset="0"/>
              </a:rPr>
              <a:t>package.json</a:t>
            </a:r>
            <a:r>
              <a:rPr lang="en-GB" b="1" i="0" dirty="0">
                <a:solidFill>
                  <a:srgbClr val="292929"/>
                </a:solidFill>
                <a:effectLst/>
                <a:latin typeface="Times New Roman" panose="02020603050405020304" pitchFamily="18" charset="0"/>
                <a:cs typeface="Times New Roman" panose="02020603050405020304" pitchFamily="18" charset="0"/>
              </a:rPr>
              <a:t>(file)</a:t>
            </a:r>
          </a:p>
          <a:p>
            <a:pPr marL="0" indent="0">
              <a:buNone/>
            </a:pPr>
            <a:r>
              <a:rPr lang="en-GB" sz="2200" b="0" i="0" dirty="0">
                <a:solidFill>
                  <a:srgbClr val="292929"/>
                </a:solidFill>
                <a:effectLst/>
                <a:latin typeface="Times New Roman" panose="02020603050405020304" pitchFamily="18" charset="0"/>
                <a:cs typeface="Times New Roman" panose="02020603050405020304" pitchFamily="18" charset="0"/>
              </a:rPr>
              <a:t>This file contains various </a:t>
            </a:r>
            <a:r>
              <a:rPr lang="en-GB" sz="2200" b="1" i="0" dirty="0">
                <a:solidFill>
                  <a:srgbClr val="292929"/>
                </a:solidFill>
                <a:effectLst/>
                <a:latin typeface="Times New Roman" panose="02020603050405020304" pitchFamily="18" charset="0"/>
                <a:cs typeface="Times New Roman" panose="02020603050405020304" pitchFamily="18" charset="0"/>
              </a:rPr>
              <a:t>metadata</a:t>
            </a:r>
            <a:r>
              <a:rPr lang="en-GB" sz="2200" b="0" i="0" dirty="0">
                <a:solidFill>
                  <a:srgbClr val="292929"/>
                </a:solidFill>
                <a:effectLst/>
                <a:latin typeface="Times New Roman" panose="02020603050405020304" pitchFamily="18" charset="0"/>
                <a:cs typeface="Times New Roman" panose="02020603050405020304" pitchFamily="18" charset="0"/>
              </a:rPr>
              <a:t> that is relevant to our project. </a:t>
            </a:r>
          </a:p>
          <a:p>
            <a:pPr marL="0" indent="0" algn="l">
              <a:buNone/>
            </a:pPr>
            <a:r>
              <a:rPr lang="en-GB" sz="2200" b="0" i="0" dirty="0">
                <a:solidFill>
                  <a:srgbClr val="292929"/>
                </a:solidFill>
                <a:effectLst/>
                <a:latin typeface="Times New Roman" panose="02020603050405020304" pitchFamily="18" charset="0"/>
                <a:cs typeface="Times New Roman" panose="02020603050405020304" pitchFamily="18" charset="0"/>
              </a:rPr>
              <a:t>It specifies the </a:t>
            </a:r>
            <a:r>
              <a:rPr lang="en-GB" sz="2200" b="1" i="0" dirty="0">
                <a:solidFill>
                  <a:srgbClr val="292929"/>
                </a:solidFill>
                <a:effectLst/>
                <a:latin typeface="Times New Roman" panose="02020603050405020304" pitchFamily="18" charset="0"/>
                <a:cs typeface="Times New Roman" panose="02020603050405020304" pitchFamily="18" charset="0"/>
              </a:rPr>
              <a:t>dependencies</a:t>
            </a:r>
            <a:r>
              <a:rPr lang="en-GB" sz="2200" b="0" i="0" dirty="0">
                <a:solidFill>
                  <a:srgbClr val="292929"/>
                </a:solidFill>
                <a:effectLst/>
                <a:latin typeface="Times New Roman" panose="02020603050405020304" pitchFamily="18" charset="0"/>
                <a:cs typeface="Times New Roman" panose="02020603050405020304" pitchFamily="18" charset="0"/>
              </a:rPr>
              <a:t> being used in the project which helps </a:t>
            </a:r>
            <a:r>
              <a:rPr lang="en-GB" sz="2200" b="0" i="0" dirty="0" err="1">
                <a:solidFill>
                  <a:srgbClr val="292929"/>
                </a:solidFill>
                <a:effectLst/>
                <a:latin typeface="Times New Roman" panose="02020603050405020304" pitchFamily="18" charset="0"/>
                <a:cs typeface="Times New Roman" panose="02020603050405020304" pitchFamily="18" charset="0"/>
              </a:rPr>
              <a:t>npm</a:t>
            </a:r>
            <a:r>
              <a:rPr lang="en-GB" sz="2200" b="0" i="0" dirty="0">
                <a:solidFill>
                  <a:srgbClr val="292929"/>
                </a:solidFill>
                <a:effectLst/>
                <a:latin typeface="Times New Roman" panose="02020603050405020304" pitchFamily="18" charset="0"/>
                <a:cs typeface="Times New Roman" panose="02020603050405020304" pitchFamily="18" charset="0"/>
              </a:rPr>
              <a:t> setup same environment on different machine for our project</a:t>
            </a:r>
          </a:p>
          <a:p>
            <a:pPr algn="l"/>
            <a:r>
              <a:rPr lang="en-GB" b="1" i="0" dirty="0">
                <a:solidFill>
                  <a:srgbClr val="292929"/>
                </a:solidFill>
                <a:effectLst/>
                <a:latin typeface="Times New Roman" panose="02020603050405020304" pitchFamily="18" charset="0"/>
                <a:cs typeface="Times New Roman" panose="02020603050405020304" pitchFamily="18" charset="0"/>
              </a:rPr>
              <a:t>README.md(file)</a:t>
            </a:r>
          </a:p>
          <a:p>
            <a:pPr marL="0" indent="0" algn="l">
              <a:buNone/>
            </a:pPr>
            <a:r>
              <a:rPr lang="en-GB" sz="2200" b="0" i="0" dirty="0">
                <a:solidFill>
                  <a:srgbClr val="292929"/>
                </a:solidFill>
                <a:effectLst/>
                <a:latin typeface="Times New Roman" panose="02020603050405020304" pitchFamily="18" charset="0"/>
                <a:cs typeface="Times New Roman" panose="02020603050405020304" pitchFamily="18" charset="0"/>
              </a:rPr>
              <a:t>This file can be used to define </a:t>
            </a:r>
            <a:r>
              <a:rPr lang="en-GB" sz="2200" b="1" i="1" dirty="0">
                <a:solidFill>
                  <a:srgbClr val="292929"/>
                </a:solidFill>
                <a:effectLst/>
                <a:latin typeface="Times New Roman" panose="02020603050405020304" pitchFamily="18" charset="0"/>
                <a:cs typeface="Times New Roman" panose="02020603050405020304" pitchFamily="18" charset="0"/>
              </a:rPr>
              <a:t>usage, build instructions, summary of project</a:t>
            </a:r>
            <a:r>
              <a:rPr lang="en-GB" sz="2200" b="0" i="0" dirty="0">
                <a:solidFill>
                  <a:srgbClr val="292929"/>
                </a:solidFill>
                <a:effectLst/>
                <a:latin typeface="Times New Roman" panose="02020603050405020304" pitchFamily="18" charset="0"/>
                <a:cs typeface="Times New Roman" panose="02020603050405020304" pitchFamily="18" charset="0"/>
              </a:rPr>
              <a:t>, etc. It uses markdown markup language to create content</a:t>
            </a:r>
            <a:r>
              <a:rPr lang="en-GB" sz="2200" b="0" i="0" dirty="0">
                <a:solidFill>
                  <a:srgbClr val="292929"/>
                </a:solidFill>
                <a:effectLst/>
                <a:latin typeface="source-serif-pro"/>
              </a:rPr>
              <a:t>.</a:t>
            </a:r>
          </a:p>
          <a:p>
            <a:pPr marL="0" indent="0" algn="l">
              <a:buNone/>
            </a:pPr>
            <a:endParaRPr lang="en-GB" b="0" i="0" dirty="0">
              <a:solidFill>
                <a:srgbClr val="292929"/>
              </a:solidFill>
              <a:effectLst/>
              <a:latin typeface="source-serif-pro"/>
            </a:endParaRPr>
          </a:p>
          <a:p>
            <a:endParaRPr lang="en-IN" dirty="0"/>
          </a:p>
        </p:txBody>
      </p:sp>
    </p:spTree>
    <p:extLst>
      <p:ext uri="{BB962C8B-B14F-4D97-AF65-F5344CB8AC3E}">
        <p14:creationId xmlns:p14="http://schemas.microsoft.com/office/powerpoint/2010/main" val="2166414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1F17-C59B-F557-F228-DD701D71998B}"/>
              </a:ext>
            </a:extLst>
          </p:cNvPr>
          <p:cNvSpPr>
            <a:spLocks noGrp="1"/>
          </p:cNvSpPr>
          <p:nvPr>
            <p:ph type="title"/>
          </p:nvPr>
        </p:nvSpPr>
        <p:spPr>
          <a:xfrm>
            <a:off x="838200" y="840987"/>
            <a:ext cx="10515600" cy="1073930"/>
          </a:xfrm>
        </p:spPr>
        <p:txBody>
          <a:bodyPr>
            <a:normAutofit fontScale="90000"/>
          </a:bodyPr>
          <a:lstStyle/>
          <a:p>
            <a:r>
              <a:rPr lang="en-GB" b="1" i="0" dirty="0">
                <a:solidFill>
                  <a:schemeClr val="bg1"/>
                </a:solidFill>
                <a:effectLst/>
                <a:latin typeface="Times New Roman" panose="02020603050405020304" pitchFamily="18" charset="0"/>
                <a:cs typeface="Times New Roman" panose="02020603050405020304" pitchFamily="18" charset="0"/>
              </a:rPr>
              <a:t>Public folder and it’s files</a:t>
            </a:r>
            <a:br>
              <a:rPr lang="en-GB" b="1"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EF393B0D-F085-9314-6F4E-685684234320}"/>
              </a:ext>
            </a:extLst>
          </p:cNvPr>
          <p:cNvSpPr>
            <a:spLocks noGrp="1"/>
          </p:cNvSpPr>
          <p:nvPr>
            <p:ph idx="1"/>
          </p:nvPr>
        </p:nvSpPr>
        <p:spPr>
          <a:xfrm>
            <a:off x="679508" y="620786"/>
            <a:ext cx="10674292" cy="5556178"/>
          </a:xfrm>
        </p:spPr>
        <p:txBody>
          <a:bodyPr>
            <a:normAutofit/>
          </a:bodyPr>
          <a:lstStyle/>
          <a:p>
            <a:pPr algn="l"/>
            <a:r>
              <a:rPr lang="en-GB" b="1" i="0" dirty="0">
                <a:solidFill>
                  <a:srgbClr val="292929"/>
                </a:solidFill>
                <a:effectLst/>
                <a:latin typeface="Times New Roman" panose="02020603050405020304" pitchFamily="18" charset="0"/>
                <a:cs typeface="Times New Roman" panose="02020603050405020304" pitchFamily="18" charset="0"/>
              </a:rPr>
              <a:t>public(folder)</a:t>
            </a:r>
          </a:p>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Root folder that gets served up as our react app.</a:t>
            </a:r>
          </a:p>
          <a:p>
            <a:pPr algn="l"/>
            <a:r>
              <a:rPr lang="en-GB" b="1" i="0" dirty="0">
                <a:solidFill>
                  <a:srgbClr val="292929"/>
                </a:solidFill>
                <a:effectLst/>
                <a:latin typeface="Times New Roman" panose="02020603050405020304" pitchFamily="18" charset="0"/>
                <a:cs typeface="Times New Roman" panose="02020603050405020304" pitchFamily="18" charset="0"/>
              </a:rPr>
              <a:t>favicon.ico(file)</a:t>
            </a:r>
          </a:p>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It’s an icon file that is used in index.html as favicon.</a:t>
            </a:r>
          </a:p>
          <a:p>
            <a:pPr algn="l"/>
            <a:r>
              <a:rPr lang="en-GB" b="1" i="0" dirty="0">
                <a:solidFill>
                  <a:srgbClr val="292929"/>
                </a:solidFill>
                <a:effectLst/>
                <a:latin typeface="Times New Roman" panose="02020603050405020304" pitchFamily="18" charset="0"/>
                <a:cs typeface="Times New Roman" panose="02020603050405020304" pitchFamily="18" charset="0"/>
              </a:rPr>
              <a:t>index.html(file)</a:t>
            </a:r>
          </a:p>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It is the template file which is served up when we run </a:t>
            </a:r>
            <a:r>
              <a:rPr lang="en-GB" sz="2000" b="1" i="0" dirty="0">
                <a:solidFill>
                  <a:srgbClr val="292929"/>
                </a:solidFill>
                <a:effectLst/>
                <a:latin typeface="Times New Roman" panose="02020603050405020304" pitchFamily="18" charset="0"/>
                <a:cs typeface="Times New Roman" panose="02020603050405020304" pitchFamily="18" charset="0"/>
              </a:rPr>
              <a:t>start</a:t>
            </a:r>
            <a:r>
              <a:rPr lang="en-GB" sz="2000" b="0" i="0" dirty="0">
                <a:solidFill>
                  <a:srgbClr val="292929"/>
                </a:solidFill>
                <a:effectLst/>
                <a:latin typeface="Times New Roman" panose="02020603050405020304" pitchFamily="18" charset="0"/>
                <a:cs typeface="Times New Roman" panose="02020603050405020304" pitchFamily="18" charset="0"/>
              </a:rPr>
              <a:t> </a:t>
            </a:r>
            <a:r>
              <a:rPr lang="en-GB" sz="2000" b="1" i="0" dirty="0">
                <a:solidFill>
                  <a:srgbClr val="292929"/>
                </a:solidFill>
                <a:effectLst/>
                <a:latin typeface="Times New Roman" panose="02020603050405020304" pitchFamily="18" charset="0"/>
                <a:cs typeface="Times New Roman" panose="02020603050405020304" pitchFamily="18" charset="0"/>
              </a:rPr>
              <a:t>script</a:t>
            </a:r>
            <a:r>
              <a:rPr lang="en-GB" sz="2000" b="0" i="0" dirty="0">
                <a:solidFill>
                  <a:srgbClr val="292929"/>
                </a:solidFill>
                <a:effectLst/>
                <a:latin typeface="Times New Roman" panose="02020603050405020304" pitchFamily="18" charset="0"/>
                <a:cs typeface="Times New Roman" panose="02020603050405020304" pitchFamily="18" charset="0"/>
              </a:rPr>
              <a:t> to launch our app. It is considered best practice not to create multiple html file in public folder instead use this file and inject react components in this file’s root div container. Other </a:t>
            </a:r>
            <a:r>
              <a:rPr lang="en-GB" sz="2000" b="0" i="0" dirty="0" err="1">
                <a:solidFill>
                  <a:srgbClr val="292929"/>
                </a:solidFill>
                <a:effectLst/>
                <a:latin typeface="Times New Roman" panose="02020603050405020304" pitchFamily="18" charset="0"/>
                <a:cs typeface="Times New Roman" panose="02020603050405020304" pitchFamily="18" charset="0"/>
              </a:rPr>
              <a:t>css</a:t>
            </a:r>
            <a:r>
              <a:rPr lang="en-GB" sz="2000" b="0" i="0" dirty="0">
                <a:solidFill>
                  <a:srgbClr val="292929"/>
                </a:solidFill>
                <a:effectLst/>
                <a:latin typeface="Times New Roman" panose="02020603050405020304" pitchFamily="18" charset="0"/>
                <a:cs typeface="Times New Roman" panose="02020603050405020304" pitchFamily="18" charset="0"/>
              </a:rPr>
              <a:t> libraries, etc can be defined in this files.</a:t>
            </a:r>
          </a:p>
          <a:p>
            <a:endParaRPr lang="en-IN" dirty="0"/>
          </a:p>
        </p:txBody>
      </p:sp>
    </p:spTree>
    <p:extLst>
      <p:ext uri="{BB962C8B-B14F-4D97-AF65-F5344CB8AC3E}">
        <p14:creationId xmlns:p14="http://schemas.microsoft.com/office/powerpoint/2010/main" val="3345411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F6D53E-4382-7CAD-DE06-85E955812B92}"/>
              </a:ext>
            </a:extLst>
          </p:cNvPr>
          <p:cNvSpPr>
            <a:spLocks noGrp="1"/>
          </p:cNvSpPr>
          <p:nvPr>
            <p:ph idx="4294967295"/>
          </p:nvPr>
        </p:nvSpPr>
        <p:spPr>
          <a:xfrm>
            <a:off x="578840" y="599070"/>
            <a:ext cx="10002838" cy="5057775"/>
          </a:xfrm>
        </p:spPr>
        <p:txBody>
          <a:bodyPr/>
          <a:lstStyle/>
          <a:p>
            <a:pPr algn="l"/>
            <a:r>
              <a:rPr lang="en-GB" b="1" i="0" dirty="0">
                <a:solidFill>
                  <a:srgbClr val="292929"/>
                </a:solidFill>
                <a:effectLst/>
                <a:latin typeface="Times New Roman" panose="02020603050405020304" pitchFamily="18" charset="0"/>
                <a:cs typeface="Times New Roman" panose="02020603050405020304" pitchFamily="18" charset="0"/>
              </a:rPr>
              <a:t>logo192.png &amp; logo512.png(files)</a:t>
            </a:r>
          </a:p>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These are react logo which is of dimension 192*192 </a:t>
            </a:r>
            <a:r>
              <a:rPr lang="en-GB" sz="2000" b="0" i="0" dirty="0" err="1">
                <a:solidFill>
                  <a:srgbClr val="292929"/>
                </a:solidFill>
                <a:effectLst/>
                <a:latin typeface="Times New Roman" panose="02020603050405020304" pitchFamily="18" charset="0"/>
                <a:cs typeface="Times New Roman" panose="02020603050405020304" pitchFamily="18" charset="0"/>
              </a:rPr>
              <a:t>px</a:t>
            </a:r>
            <a:r>
              <a:rPr lang="en-GB" sz="2000" b="0" i="0" dirty="0">
                <a:solidFill>
                  <a:srgbClr val="292929"/>
                </a:solidFill>
                <a:effectLst/>
                <a:latin typeface="Times New Roman" panose="02020603050405020304" pitchFamily="18" charset="0"/>
                <a:cs typeface="Times New Roman" panose="02020603050405020304" pitchFamily="18" charset="0"/>
              </a:rPr>
              <a:t> and 512*512 </a:t>
            </a:r>
            <a:r>
              <a:rPr lang="en-GB" sz="2000" b="0" i="0" dirty="0" err="1">
                <a:solidFill>
                  <a:srgbClr val="292929"/>
                </a:solidFill>
                <a:effectLst/>
                <a:latin typeface="Times New Roman" panose="02020603050405020304" pitchFamily="18" charset="0"/>
                <a:cs typeface="Times New Roman" panose="02020603050405020304" pitchFamily="18" charset="0"/>
              </a:rPr>
              <a:t>px</a:t>
            </a:r>
            <a:r>
              <a:rPr lang="en-GB" sz="2000" b="0" i="0" dirty="0">
                <a:solidFill>
                  <a:srgbClr val="292929"/>
                </a:solidFill>
                <a:effectLst/>
                <a:latin typeface="Times New Roman" panose="02020603050405020304" pitchFamily="18" charset="0"/>
                <a:cs typeface="Times New Roman" panose="02020603050405020304" pitchFamily="18" charset="0"/>
              </a:rPr>
              <a:t> and is used in the template file (index.html) by default. [can be removed once you are using your own component]</a:t>
            </a:r>
          </a:p>
          <a:p>
            <a:pPr algn="l"/>
            <a:r>
              <a:rPr lang="en-GB" b="1" i="0" dirty="0" err="1">
                <a:solidFill>
                  <a:srgbClr val="292929"/>
                </a:solidFill>
                <a:effectLst/>
                <a:latin typeface="Times New Roman" panose="02020603050405020304" pitchFamily="18" charset="0"/>
                <a:cs typeface="Times New Roman" panose="02020603050405020304" pitchFamily="18" charset="0"/>
              </a:rPr>
              <a:t>manifest.json</a:t>
            </a:r>
            <a:r>
              <a:rPr lang="en-GB" b="1" i="0" dirty="0">
                <a:solidFill>
                  <a:srgbClr val="292929"/>
                </a:solidFill>
                <a:effectLst/>
                <a:latin typeface="Times New Roman" panose="02020603050405020304" pitchFamily="18" charset="0"/>
                <a:cs typeface="Times New Roman" panose="02020603050405020304" pitchFamily="18" charset="0"/>
              </a:rPr>
              <a:t>(file)</a:t>
            </a:r>
          </a:p>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It’s used to define our app, mostly contains metadata. Used by mobile phones to add web app to the home-screen of a device. Part of </a:t>
            </a:r>
            <a:r>
              <a:rPr lang="en-GB" sz="2000" b="1" i="0" dirty="0">
                <a:solidFill>
                  <a:srgbClr val="292929"/>
                </a:solidFill>
                <a:effectLst/>
                <a:latin typeface="Times New Roman" panose="02020603050405020304" pitchFamily="18" charset="0"/>
                <a:cs typeface="Times New Roman" panose="02020603050405020304" pitchFamily="18" charset="0"/>
              </a:rPr>
              <a:t>PWA</a:t>
            </a:r>
            <a:r>
              <a:rPr lang="en-GB" sz="2000" b="0" i="0" dirty="0">
                <a:solidFill>
                  <a:srgbClr val="292929"/>
                </a:solidFill>
                <a:effectLst/>
                <a:latin typeface="Times New Roman" panose="02020603050405020304" pitchFamily="18" charset="0"/>
                <a:cs typeface="Times New Roman" panose="02020603050405020304" pitchFamily="18" charset="0"/>
              </a:rPr>
              <a:t>.</a:t>
            </a:r>
          </a:p>
          <a:p>
            <a:pPr algn="l"/>
            <a:r>
              <a:rPr lang="en-GB" b="1" i="0" dirty="0">
                <a:solidFill>
                  <a:srgbClr val="292929"/>
                </a:solidFill>
                <a:effectLst/>
                <a:latin typeface="Times New Roman" panose="02020603050405020304" pitchFamily="18" charset="0"/>
                <a:cs typeface="Times New Roman" panose="02020603050405020304" pitchFamily="18" charset="0"/>
              </a:rPr>
              <a:t>robots.txt(file)</a:t>
            </a:r>
          </a:p>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Defines rules for </a:t>
            </a:r>
            <a:r>
              <a:rPr lang="en-GB" sz="2000" b="1" i="0" dirty="0">
                <a:solidFill>
                  <a:srgbClr val="292929"/>
                </a:solidFill>
                <a:effectLst/>
                <a:latin typeface="Times New Roman" panose="02020603050405020304" pitchFamily="18" charset="0"/>
                <a:cs typeface="Times New Roman" panose="02020603050405020304" pitchFamily="18" charset="0"/>
              </a:rPr>
              <a:t>spiders, crawlers and scrapers</a:t>
            </a:r>
            <a:r>
              <a:rPr lang="en-GB" sz="2000" b="0" i="0" dirty="0">
                <a:solidFill>
                  <a:srgbClr val="292929"/>
                </a:solidFill>
                <a:effectLst/>
                <a:latin typeface="Times New Roman" panose="02020603050405020304" pitchFamily="18" charset="0"/>
                <a:cs typeface="Times New Roman" panose="02020603050405020304" pitchFamily="18" charset="0"/>
              </a:rPr>
              <a:t> for accessing your app.</a:t>
            </a:r>
          </a:p>
          <a:p>
            <a:endParaRPr lang="en-IN" dirty="0"/>
          </a:p>
        </p:txBody>
      </p:sp>
    </p:spTree>
    <p:extLst>
      <p:ext uri="{BB962C8B-B14F-4D97-AF65-F5344CB8AC3E}">
        <p14:creationId xmlns:p14="http://schemas.microsoft.com/office/powerpoint/2010/main" val="1658506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C0966-3B99-472B-82F2-AF2DB7121F60}"/>
              </a:ext>
            </a:extLst>
          </p:cNvPr>
          <p:cNvSpPr>
            <a:spLocks noGrp="1"/>
          </p:cNvSpPr>
          <p:nvPr>
            <p:ph type="title"/>
          </p:nvPr>
        </p:nvSpPr>
        <p:spPr>
          <a:xfrm>
            <a:off x="716902" y="1120904"/>
            <a:ext cx="10515600" cy="1025135"/>
          </a:xfrm>
        </p:spPr>
        <p:txBody>
          <a:bodyPr>
            <a:normAutofit fontScale="90000"/>
          </a:bodyPr>
          <a:lstStyle/>
          <a:p>
            <a:r>
              <a:rPr lang="en-GB" b="1" i="0" dirty="0" err="1">
                <a:solidFill>
                  <a:schemeClr val="bg1"/>
                </a:solidFill>
                <a:effectLst/>
                <a:latin typeface="Times New Roman" panose="02020603050405020304" pitchFamily="18" charset="0"/>
                <a:cs typeface="Times New Roman" panose="02020603050405020304" pitchFamily="18" charset="0"/>
              </a:rPr>
              <a:t>Src</a:t>
            </a:r>
            <a:r>
              <a:rPr lang="en-GB" b="1" i="0" dirty="0">
                <a:solidFill>
                  <a:schemeClr val="bg1"/>
                </a:solidFill>
                <a:effectLst/>
                <a:latin typeface="Times New Roman" panose="02020603050405020304" pitchFamily="18" charset="0"/>
                <a:cs typeface="Times New Roman" panose="02020603050405020304" pitchFamily="18" charset="0"/>
              </a:rPr>
              <a:t> folder and its files</a:t>
            </a:r>
            <a:br>
              <a:rPr lang="en-GB" b="1" i="0" dirty="0">
                <a:solidFill>
                  <a:srgbClr val="292929"/>
                </a:solidFill>
                <a:effectLst/>
                <a:latin typeface="sohne"/>
              </a:rPr>
            </a:br>
            <a:endParaRPr lang="en-GB" b="1" i="0" dirty="0">
              <a:solidFill>
                <a:srgbClr val="292929"/>
              </a:solidFill>
              <a:effectLst/>
              <a:latin typeface="sohne"/>
            </a:endParaRPr>
          </a:p>
        </p:txBody>
      </p:sp>
      <p:sp>
        <p:nvSpPr>
          <p:cNvPr id="3" name="Content Placeholder 2">
            <a:extLst>
              <a:ext uri="{FF2B5EF4-FFF2-40B4-BE49-F238E27FC236}">
                <a16:creationId xmlns:a16="http://schemas.microsoft.com/office/drawing/2014/main" id="{667796DC-32C2-7982-1536-AC5AEBCAD4C6}"/>
              </a:ext>
            </a:extLst>
          </p:cNvPr>
          <p:cNvSpPr>
            <a:spLocks noGrp="1"/>
          </p:cNvSpPr>
          <p:nvPr>
            <p:ph idx="1"/>
          </p:nvPr>
        </p:nvSpPr>
        <p:spPr>
          <a:xfrm>
            <a:off x="716902" y="960626"/>
            <a:ext cx="10515600" cy="3806987"/>
          </a:xfrm>
        </p:spPr>
        <p:txBody>
          <a:bodyPr>
            <a:normAutofit fontScale="92500" lnSpcReduction="10000"/>
          </a:bodyPr>
          <a:lstStyle/>
          <a:p>
            <a:pPr algn="l"/>
            <a:r>
              <a:rPr lang="en-GB" b="1" i="0" dirty="0" err="1">
                <a:solidFill>
                  <a:srgbClr val="292929"/>
                </a:solidFill>
                <a:effectLst/>
                <a:latin typeface="Times New Roman" panose="02020603050405020304" pitchFamily="18" charset="0"/>
                <a:cs typeface="Times New Roman" panose="02020603050405020304" pitchFamily="18" charset="0"/>
              </a:rPr>
              <a:t>src</a:t>
            </a:r>
            <a:r>
              <a:rPr lang="en-GB" b="1" i="0" dirty="0">
                <a:solidFill>
                  <a:srgbClr val="292929"/>
                </a:solidFill>
                <a:effectLst/>
                <a:latin typeface="Times New Roman" panose="02020603050405020304" pitchFamily="18" charset="0"/>
                <a:cs typeface="Times New Roman" panose="02020603050405020304" pitchFamily="18" charset="0"/>
              </a:rPr>
              <a:t>(folder)</a:t>
            </a:r>
          </a:p>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In simplest form it’s our react app folder i.e. containing </a:t>
            </a:r>
            <a:r>
              <a:rPr lang="en-GB" sz="2000" b="1" i="0" dirty="0">
                <a:solidFill>
                  <a:srgbClr val="292929"/>
                </a:solidFill>
                <a:effectLst/>
                <a:latin typeface="Times New Roman" panose="02020603050405020304" pitchFamily="18" charset="0"/>
                <a:cs typeface="Times New Roman" panose="02020603050405020304" pitchFamily="18" charset="0"/>
              </a:rPr>
              <a:t>components, tests, </a:t>
            </a:r>
            <a:r>
              <a:rPr lang="en-GB" sz="2000" b="1" i="0" dirty="0" err="1">
                <a:solidFill>
                  <a:srgbClr val="292929"/>
                </a:solidFill>
                <a:effectLst/>
                <a:latin typeface="Times New Roman" panose="02020603050405020304" pitchFamily="18" charset="0"/>
                <a:cs typeface="Times New Roman" panose="02020603050405020304" pitchFamily="18" charset="0"/>
              </a:rPr>
              <a:t>css</a:t>
            </a:r>
            <a:r>
              <a:rPr lang="en-GB" sz="2000" b="1" i="0" dirty="0">
                <a:solidFill>
                  <a:srgbClr val="292929"/>
                </a:solidFill>
                <a:effectLst/>
                <a:latin typeface="Times New Roman" panose="02020603050405020304" pitchFamily="18" charset="0"/>
                <a:cs typeface="Times New Roman" panose="02020603050405020304" pitchFamily="18" charset="0"/>
              </a:rPr>
              <a:t> files</a:t>
            </a:r>
            <a:r>
              <a:rPr lang="en-GB" sz="2000" b="0" i="0" dirty="0">
                <a:solidFill>
                  <a:srgbClr val="292929"/>
                </a:solidFill>
                <a:effectLst/>
                <a:latin typeface="Times New Roman" panose="02020603050405020304" pitchFamily="18" charset="0"/>
                <a:cs typeface="Times New Roman" panose="02020603050405020304" pitchFamily="18" charset="0"/>
              </a:rPr>
              <a:t> etc. It’s the mind of our app.</a:t>
            </a:r>
          </a:p>
          <a:p>
            <a:pPr algn="l"/>
            <a:r>
              <a:rPr lang="en-GB" b="1" i="0" dirty="0">
                <a:solidFill>
                  <a:srgbClr val="292929"/>
                </a:solidFill>
                <a:effectLst/>
                <a:latin typeface="Times New Roman" panose="02020603050405020304" pitchFamily="18" charset="0"/>
                <a:cs typeface="Times New Roman" panose="02020603050405020304" pitchFamily="18" charset="0"/>
              </a:rPr>
              <a:t>App.css(file)</a:t>
            </a:r>
          </a:p>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Contains styles of our react component(App.js)</a:t>
            </a:r>
          </a:p>
          <a:p>
            <a:pPr algn="l"/>
            <a:r>
              <a:rPr lang="en-GB" b="1" i="0" dirty="0">
                <a:solidFill>
                  <a:srgbClr val="292929"/>
                </a:solidFill>
                <a:effectLst/>
                <a:latin typeface="Times New Roman" panose="02020603050405020304" pitchFamily="18" charset="0"/>
                <a:cs typeface="Times New Roman" panose="02020603050405020304" pitchFamily="18" charset="0"/>
              </a:rPr>
              <a:t>App.js(file)</a:t>
            </a:r>
          </a:p>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This file has very basic react component defined which can be replaced by our own root component</a:t>
            </a:r>
          </a:p>
          <a:p>
            <a:pPr algn="l"/>
            <a:r>
              <a:rPr lang="en-GB" b="1" i="0" dirty="0">
                <a:solidFill>
                  <a:srgbClr val="292929"/>
                </a:solidFill>
                <a:effectLst/>
                <a:latin typeface="Times New Roman" panose="02020603050405020304" pitchFamily="18" charset="0"/>
                <a:cs typeface="Times New Roman" panose="02020603050405020304" pitchFamily="18" charset="0"/>
              </a:rPr>
              <a:t>App.test.js(file)</a:t>
            </a:r>
          </a:p>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A very basic test(for the default app) is defined in this file which can be replace by our own tests. </a:t>
            </a:r>
            <a:r>
              <a:rPr lang="en-GB" sz="2000" b="0" i="1" dirty="0">
                <a:solidFill>
                  <a:srgbClr val="292929"/>
                </a:solidFill>
                <a:effectLst/>
                <a:latin typeface="Times New Roman" panose="02020603050405020304" pitchFamily="18" charset="0"/>
                <a:cs typeface="Times New Roman" panose="02020603050405020304" pitchFamily="18" charset="0"/>
              </a:rPr>
              <a:t>[make use of </a:t>
            </a:r>
            <a:r>
              <a:rPr lang="en-GB" sz="2000" b="1" i="1" dirty="0">
                <a:solidFill>
                  <a:srgbClr val="292929"/>
                </a:solidFill>
                <a:effectLst/>
                <a:latin typeface="Times New Roman" panose="02020603050405020304" pitchFamily="18" charset="0"/>
                <a:cs typeface="Times New Roman" panose="02020603050405020304" pitchFamily="18" charset="0"/>
              </a:rPr>
              <a:t>Jest</a:t>
            </a:r>
            <a:r>
              <a:rPr lang="en-GB" sz="2000" b="0" i="1" dirty="0">
                <a:solidFill>
                  <a:srgbClr val="292929"/>
                </a:solidFill>
                <a:effectLst/>
                <a:latin typeface="Times New Roman" panose="02020603050405020304" pitchFamily="18" charset="0"/>
                <a:cs typeface="Times New Roman" panose="02020603050405020304" pitchFamily="18" charset="0"/>
              </a:rPr>
              <a:t>]</a:t>
            </a:r>
            <a:endParaRPr lang="en-GB" sz="2000" b="0" i="0" dirty="0">
              <a:solidFill>
                <a:srgbClr val="29292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078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9B59-503F-6F13-2638-8DB76585EB6A}"/>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REACT JS</a:t>
            </a:r>
          </a:p>
        </p:txBody>
      </p:sp>
      <p:sp>
        <p:nvSpPr>
          <p:cNvPr id="3" name="Subtitle 2">
            <a:extLst>
              <a:ext uri="{FF2B5EF4-FFF2-40B4-BE49-F238E27FC236}">
                <a16:creationId xmlns:a16="http://schemas.microsoft.com/office/drawing/2014/main" id="{9E968C88-38E8-A511-A1A7-D45921C72F53}"/>
              </a:ext>
            </a:extLst>
          </p:cNvPr>
          <p:cNvSpPr>
            <a:spLocks noGrp="1"/>
          </p:cNvSpPr>
          <p:nvPr>
            <p:ph type="subTitle" idx="1"/>
          </p:nvPr>
        </p:nvSpPr>
        <p:spPr/>
        <p:txBody>
          <a:bodyPr/>
          <a:lstStyle/>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67869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4BBE78-18B5-4B3D-C21F-02D37DD216AE}"/>
              </a:ext>
            </a:extLst>
          </p:cNvPr>
          <p:cNvSpPr>
            <a:spLocks noGrp="1"/>
          </p:cNvSpPr>
          <p:nvPr>
            <p:ph idx="4294967295"/>
          </p:nvPr>
        </p:nvSpPr>
        <p:spPr>
          <a:xfrm>
            <a:off x="713064" y="737590"/>
            <a:ext cx="9834563" cy="5103813"/>
          </a:xfrm>
        </p:spPr>
        <p:txBody>
          <a:bodyPr>
            <a:normAutofit/>
          </a:bodyPr>
          <a:lstStyle/>
          <a:p>
            <a:pPr algn="l"/>
            <a:r>
              <a:rPr lang="en-GB" b="1" i="0" dirty="0">
                <a:solidFill>
                  <a:srgbClr val="292929"/>
                </a:solidFill>
                <a:effectLst/>
                <a:latin typeface="Times New Roman" panose="02020603050405020304" pitchFamily="18" charset="0"/>
                <a:cs typeface="Times New Roman" panose="02020603050405020304" pitchFamily="18" charset="0"/>
              </a:rPr>
              <a:t>index.css(file)</a:t>
            </a:r>
          </a:p>
          <a:p>
            <a:pPr marL="0" indent="0" algn="l">
              <a:buNone/>
            </a:pPr>
            <a:r>
              <a:rPr lang="en-GB" sz="2200" b="0" i="0" dirty="0">
                <a:solidFill>
                  <a:srgbClr val="292929"/>
                </a:solidFill>
                <a:effectLst/>
                <a:latin typeface="Times New Roman" panose="02020603050405020304" pitchFamily="18" charset="0"/>
                <a:cs typeface="Times New Roman" panose="02020603050405020304" pitchFamily="18" charset="0"/>
              </a:rPr>
              <a:t>Contains styles for general setup of our app.</a:t>
            </a:r>
            <a:endParaRPr lang="en-GB" sz="2200" b="1" i="0" dirty="0">
              <a:solidFill>
                <a:srgbClr val="292929"/>
              </a:solidFill>
              <a:effectLst/>
              <a:latin typeface="Times New Roman" panose="02020603050405020304" pitchFamily="18" charset="0"/>
              <a:cs typeface="Times New Roman" panose="02020603050405020304" pitchFamily="18" charset="0"/>
            </a:endParaRPr>
          </a:p>
          <a:p>
            <a:pPr algn="l"/>
            <a:r>
              <a:rPr lang="en-GB" b="1" i="0" dirty="0">
                <a:solidFill>
                  <a:srgbClr val="292929"/>
                </a:solidFill>
                <a:effectLst/>
                <a:latin typeface="Times New Roman" panose="02020603050405020304" pitchFamily="18" charset="0"/>
                <a:cs typeface="Times New Roman" panose="02020603050405020304" pitchFamily="18" charset="0"/>
              </a:rPr>
              <a:t>index.js(file)</a:t>
            </a:r>
          </a:p>
          <a:p>
            <a:pPr marL="0" indent="0" algn="l">
              <a:buNone/>
            </a:pPr>
            <a:r>
              <a:rPr lang="en-GB" sz="2200" b="0" i="0" dirty="0">
                <a:solidFill>
                  <a:srgbClr val="292929"/>
                </a:solidFill>
                <a:effectLst/>
                <a:latin typeface="Times New Roman" panose="02020603050405020304" pitchFamily="18" charset="0"/>
                <a:cs typeface="Times New Roman" panose="02020603050405020304" pitchFamily="18" charset="0"/>
              </a:rPr>
              <a:t>This files renders our component and registers service workers(unregistered by default)</a:t>
            </a:r>
          </a:p>
          <a:p>
            <a:pPr algn="l"/>
            <a:r>
              <a:rPr lang="en-GB" b="1" i="0" dirty="0" err="1">
                <a:solidFill>
                  <a:srgbClr val="292929"/>
                </a:solidFill>
                <a:effectLst/>
                <a:latin typeface="Times New Roman" panose="02020603050405020304" pitchFamily="18" charset="0"/>
                <a:cs typeface="Times New Roman" panose="02020603050405020304" pitchFamily="18" charset="0"/>
              </a:rPr>
              <a:t>logo.svg</a:t>
            </a:r>
            <a:r>
              <a:rPr lang="en-GB" b="1" i="0" dirty="0">
                <a:solidFill>
                  <a:srgbClr val="292929"/>
                </a:solidFill>
                <a:effectLst/>
                <a:latin typeface="Times New Roman" panose="02020603050405020304" pitchFamily="18" charset="0"/>
                <a:cs typeface="Times New Roman" panose="02020603050405020304" pitchFamily="18" charset="0"/>
              </a:rPr>
              <a:t>(file)</a:t>
            </a:r>
          </a:p>
          <a:p>
            <a:pPr marL="0" indent="0" algn="l">
              <a:buNone/>
            </a:pPr>
            <a:r>
              <a:rPr lang="en-GB" sz="2200" b="0" i="0" dirty="0" err="1">
                <a:solidFill>
                  <a:srgbClr val="292929"/>
                </a:solidFill>
                <a:effectLst/>
                <a:latin typeface="Times New Roman" panose="02020603050405020304" pitchFamily="18" charset="0"/>
                <a:cs typeface="Times New Roman" panose="02020603050405020304" pitchFamily="18" charset="0"/>
              </a:rPr>
              <a:t>Svg</a:t>
            </a:r>
            <a:r>
              <a:rPr lang="en-GB" sz="2200" b="0" i="0" dirty="0">
                <a:solidFill>
                  <a:srgbClr val="292929"/>
                </a:solidFill>
                <a:effectLst/>
                <a:latin typeface="Times New Roman" panose="02020603050405020304" pitchFamily="18" charset="0"/>
                <a:cs typeface="Times New Roman" panose="02020603050405020304" pitchFamily="18" charset="0"/>
              </a:rPr>
              <a:t> file of react logo, being used in component(App.js) by default.</a:t>
            </a:r>
          </a:p>
          <a:p>
            <a:pPr algn="l"/>
            <a:r>
              <a:rPr lang="en-GB" b="1" i="0" dirty="0">
                <a:solidFill>
                  <a:srgbClr val="292929"/>
                </a:solidFill>
                <a:effectLst/>
                <a:latin typeface="Times New Roman" panose="02020603050405020304" pitchFamily="18" charset="0"/>
                <a:cs typeface="Times New Roman" panose="02020603050405020304" pitchFamily="18" charset="0"/>
              </a:rPr>
              <a:t>setupTests.js(file)</a:t>
            </a:r>
          </a:p>
          <a:p>
            <a:pPr marL="0" indent="0" algn="l">
              <a:buNone/>
            </a:pPr>
            <a:r>
              <a:rPr lang="en-GB" sz="2000" b="0" i="0" dirty="0">
                <a:solidFill>
                  <a:srgbClr val="292929"/>
                </a:solidFill>
                <a:effectLst/>
                <a:latin typeface="Times New Roman" panose="02020603050405020304" pitchFamily="18" charset="0"/>
                <a:cs typeface="Times New Roman" panose="02020603050405020304" pitchFamily="18" charset="0"/>
              </a:rPr>
              <a:t>As the name suggest this files setups tests and runs them. This file in directly invoked when we run tests from cli(</a:t>
            </a:r>
            <a:r>
              <a:rPr lang="en-GB" sz="2000" b="0" i="1" dirty="0" err="1">
                <a:solidFill>
                  <a:srgbClr val="292929"/>
                </a:solidFill>
                <a:effectLst/>
                <a:latin typeface="Times New Roman" panose="02020603050405020304" pitchFamily="18" charset="0"/>
                <a:cs typeface="Times New Roman" panose="02020603050405020304" pitchFamily="18" charset="0"/>
              </a:rPr>
              <a:t>npm</a:t>
            </a:r>
            <a:r>
              <a:rPr lang="en-GB" sz="2000" b="0" i="1" dirty="0">
                <a:solidFill>
                  <a:srgbClr val="292929"/>
                </a:solidFill>
                <a:effectLst/>
                <a:latin typeface="Times New Roman" panose="02020603050405020304" pitchFamily="18" charset="0"/>
                <a:cs typeface="Times New Roman" panose="02020603050405020304" pitchFamily="18" charset="0"/>
              </a:rPr>
              <a:t> run test</a:t>
            </a:r>
            <a:r>
              <a:rPr lang="en-GB" sz="2000" b="0" i="0" dirty="0">
                <a:solidFill>
                  <a:srgbClr val="292929"/>
                </a:solidFill>
                <a:effectLst/>
                <a:latin typeface="Times New Roman" panose="02020603050405020304" pitchFamily="18" charset="0"/>
                <a:cs typeface="Times New Roman" panose="02020603050405020304" pitchFamily="18" charset="0"/>
              </a:rPr>
              <a:t>).</a:t>
            </a:r>
            <a:r>
              <a:rPr lang="en-GB" sz="2000" b="0" i="1" dirty="0">
                <a:solidFill>
                  <a:srgbClr val="292929"/>
                </a:solidFill>
                <a:effectLst/>
                <a:latin typeface="Times New Roman" panose="02020603050405020304" pitchFamily="18" charset="0"/>
                <a:cs typeface="Times New Roman" panose="02020603050405020304" pitchFamily="18" charset="0"/>
              </a:rPr>
              <a:t>[make use of </a:t>
            </a:r>
            <a:r>
              <a:rPr lang="en-GB" sz="2000" b="1" i="1" dirty="0">
                <a:solidFill>
                  <a:srgbClr val="292929"/>
                </a:solidFill>
                <a:effectLst/>
                <a:latin typeface="Times New Roman" panose="02020603050405020304" pitchFamily="18" charset="0"/>
                <a:cs typeface="Times New Roman" panose="02020603050405020304" pitchFamily="18" charset="0"/>
              </a:rPr>
              <a:t>Jest</a:t>
            </a:r>
            <a:r>
              <a:rPr lang="en-GB" sz="2000" b="0" i="1" dirty="0">
                <a:solidFill>
                  <a:srgbClr val="292929"/>
                </a:solidFill>
                <a:effectLst/>
                <a:latin typeface="Times New Roman" panose="02020603050405020304" pitchFamily="18" charset="0"/>
                <a:cs typeface="Times New Roman" panose="02020603050405020304" pitchFamily="18" charset="0"/>
              </a:rPr>
              <a:t>]</a:t>
            </a:r>
            <a:endParaRPr lang="en-GB" sz="2000" b="0" i="0" dirty="0">
              <a:solidFill>
                <a:srgbClr val="292929"/>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367775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8A0C-1788-3254-D3E4-A21D8EA7074C}"/>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Task</a:t>
            </a:r>
          </a:p>
        </p:txBody>
      </p:sp>
      <p:sp>
        <p:nvSpPr>
          <p:cNvPr id="3" name="Content Placeholder 2">
            <a:extLst>
              <a:ext uri="{FF2B5EF4-FFF2-40B4-BE49-F238E27FC236}">
                <a16:creationId xmlns:a16="http://schemas.microsoft.com/office/drawing/2014/main" id="{08C3D11E-3D4B-4EF6-9A23-7E0EFE34F9D9}"/>
              </a:ext>
            </a:extLst>
          </p:cNvPr>
          <p:cNvSpPr>
            <a:spLocks noGrp="1"/>
          </p:cNvSpPr>
          <p:nvPr>
            <p:ph idx="1"/>
          </p:nvPr>
        </p:nvSpPr>
        <p:spPr/>
        <p: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What is </a:t>
            </a:r>
            <a:r>
              <a:rPr lang="en-IN" dirty="0" err="1">
                <a:latin typeface="Times New Roman" panose="02020603050405020304" pitchFamily="18" charset="0"/>
                <a:cs typeface="Times New Roman" panose="02020603050405020304" pitchFamily="18" charset="0"/>
              </a:rPr>
              <a:t>npm</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What are the difference between </a:t>
            </a:r>
            <a:r>
              <a:rPr lang="en-IN" dirty="0" err="1">
                <a:latin typeface="Times New Roman" panose="02020603050405020304" pitchFamily="18" charset="0"/>
                <a:cs typeface="Times New Roman" panose="02020603050405020304" pitchFamily="18" charset="0"/>
              </a:rPr>
              <a:t>npm</a:t>
            </a:r>
            <a:r>
              <a:rPr lang="en-IN" dirty="0">
                <a:latin typeface="Times New Roman" panose="02020603050405020304" pitchFamily="18" charset="0"/>
                <a:cs typeface="Times New Roman" panose="02020603050405020304" pitchFamily="18" charset="0"/>
              </a:rPr>
              <a:t> and </a:t>
            </a:r>
            <a:r>
              <a:rPr lang="en-IN" dirty="0" err="1">
                <a:latin typeface="Times New Roman" panose="02020603050405020304" pitchFamily="18" charset="0"/>
                <a:cs typeface="Times New Roman" panose="02020603050405020304" pitchFamily="18" charset="0"/>
              </a:rPr>
              <a:t>npx</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What are the difference between framework and library</a:t>
            </a:r>
          </a:p>
          <a:p>
            <a:r>
              <a:rPr lang="en-IN" dirty="0">
                <a:latin typeface="Times New Roman" panose="02020603050405020304" pitchFamily="18" charset="0"/>
                <a:cs typeface="Times New Roman" panose="02020603050405020304" pitchFamily="18" charset="0"/>
              </a:rPr>
              <a:t>What are the difference between React and Angular</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GB" b="0" i="0" dirty="0">
              <a:solidFill>
                <a:srgbClr val="202124"/>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5897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D501B3-4C35-CC61-705A-7831B675ECBE}"/>
              </a:ext>
            </a:extLst>
          </p:cNvPr>
          <p:cNvSpPr>
            <a:spLocks noGrp="1"/>
          </p:cNvSpPr>
          <p:nvPr>
            <p:ph type="title"/>
          </p:nvPr>
        </p:nvSpPr>
        <p:spPr/>
        <p:txBody>
          <a:bodyPr/>
          <a:lstStyle/>
          <a:p>
            <a:r>
              <a:rPr lang="en-IN" dirty="0"/>
              <a:t>Some References</a:t>
            </a:r>
          </a:p>
        </p:txBody>
      </p:sp>
      <p:sp>
        <p:nvSpPr>
          <p:cNvPr id="7" name="Content Placeholder 6">
            <a:extLst>
              <a:ext uri="{FF2B5EF4-FFF2-40B4-BE49-F238E27FC236}">
                <a16:creationId xmlns:a16="http://schemas.microsoft.com/office/drawing/2014/main" id="{70A6CB8E-76B3-27B4-4113-C8B66A583F7F}"/>
              </a:ext>
            </a:extLst>
          </p:cNvPr>
          <p:cNvSpPr txBox="1">
            <a:spLocks noGrp="1"/>
          </p:cNvSpPr>
          <p:nvPr>
            <p:ph idx="1"/>
          </p:nvPr>
        </p:nvSpPr>
        <p:spPr>
          <a:xfrm>
            <a:off x="838200" y="1825625"/>
            <a:ext cx="10515600" cy="3060325"/>
          </a:xfrm>
          <a:prstGeom prst="rect">
            <a:avLst/>
          </a:prstGeom>
          <a:noFill/>
        </p:spPr>
        <p:txBody>
          <a:bodyPr wrap="square">
            <a:spAutoFit/>
          </a:bodyPr>
          <a:lstStyle/>
          <a:p>
            <a:r>
              <a:rPr lang="en-IN" dirty="0">
                <a:hlinkClick r:id="rId2"/>
              </a:rPr>
              <a:t>https://react.dev/</a:t>
            </a:r>
            <a:endParaRPr lang="en-IN" dirty="0"/>
          </a:p>
          <a:p>
            <a:r>
              <a:rPr lang="en-IN" dirty="0">
                <a:hlinkClick r:id="rId3"/>
              </a:rPr>
              <a:t>https://www.biztechcs.com/blog/popular-javascript-frameworks-2024/</a:t>
            </a:r>
            <a:endParaRPr lang="en-IN" dirty="0"/>
          </a:p>
          <a:p>
            <a:r>
              <a:rPr lang="en-IN" dirty="0">
                <a:hlinkClick r:id="rId4"/>
              </a:rPr>
              <a:t>https://en.wikipedia.org/wiki/React_(JavaScript_library)</a:t>
            </a:r>
            <a:endParaRPr lang="en-IN" dirty="0"/>
          </a:p>
          <a:p>
            <a:r>
              <a:rPr lang="en-IN" dirty="0">
                <a:hlinkClick r:id="rId5"/>
              </a:rPr>
              <a:t>https://vitejs.dev/</a:t>
            </a:r>
            <a:endParaRPr lang="en-IN" dirty="0"/>
          </a:p>
          <a:p>
            <a:endParaRPr lang="en-IN" dirty="0"/>
          </a:p>
          <a:p>
            <a:endParaRPr lang="en-IN" dirty="0"/>
          </a:p>
        </p:txBody>
      </p:sp>
    </p:spTree>
    <p:extLst>
      <p:ext uri="{BB962C8B-B14F-4D97-AF65-F5344CB8AC3E}">
        <p14:creationId xmlns:p14="http://schemas.microsoft.com/office/powerpoint/2010/main" val="4107622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03CF-9580-88CE-5193-E755698F08EF}"/>
              </a:ext>
            </a:extLst>
          </p:cNvPr>
          <p:cNvSpPr>
            <a:spLocks noGrp="1"/>
          </p:cNvSpPr>
          <p:nvPr>
            <p:ph type="title"/>
          </p:nvPr>
        </p:nvSpPr>
        <p:spPr>
          <a:xfrm>
            <a:off x="838200" y="365125"/>
            <a:ext cx="10515600" cy="5241196"/>
          </a:xfrm>
        </p:spPr>
        <p:txBody>
          <a:bodyPr/>
          <a:lstStyle/>
          <a:p>
            <a:pPr algn="ctr"/>
            <a:r>
              <a:rPr lang="en-IN"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03909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109C5-07D1-127F-7DB2-36604C61F117}"/>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REACT JS</a:t>
            </a:r>
          </a:p>
        </p:txBody>
      </p:sp>
      <p:sp>
        <p:nvSpPr>
          <p:cNvPr id="3" name="Content Placeholder 2">
            <a:extLst>
              <a:ext uri="{FF2B5EF4-FFF2-40B4-BE49-F238E27FC236}">
                <a16:creationId xmlns:a16="http://schemas.microsoft.com/office/drawing/2014/main" id="{0AF09B0C-7A24-5B72-B5D9-D7AB7ABEEF5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is a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JavaScript library</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for building user interfaces. </a:t>
            </a: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is the view layer for web applications.</a:t>
            </a:r>
          </a:p>
          <a:p>
            <a:pPr marL="342900" lvl="0" indent="-342900">
              <a:lnSpc>
                <a:spcPct val="107000"/>
              </a:lnSpc>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Developed at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Facebook</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and released to the world in </a:t>
            </a: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2013</a:t>
            </a:r>
            <a:r>
              <a:rPr lang="en-IN" sz="1800" b="1" dirty="0">
                <a:latin typeface="Times New Roman" panose="02020603050405020304" pitchFamily="18" charset="0"/>
                <a:ea typeface="Calibri" panose="020F0502020204030204" pitchFamily="34" charset="0"/>
                <a:cs typeface="Times New Roman" panose="02020603050405020304" pitchFamily="18" charset="0"/>
              </a:rPr>
              <a:t>.</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drives some of the most widely used apps, powering Facebook and Instagram among countless other applications.</a:t>
            </a:r>
          </a:p>
          <a:p>
            <a:pPr marL="342900" lvl="0" indent="-342900">
              <a:lnSpc>
                <a:spcPct val="107000"/>
              </a:lnSpc>
              <a:spcAft>
                <a:spcPts val="800"/>
              </a:spcAft>
              <a:buFont typeface="Symbol" panose="05050102010706020507" pitchFamily="18" charset="2"/>
              <a:buChar char=""/>
            </a:pP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Ideal for building </a:t>
            </a:r>
            <a:r>
              <a:rPr lang="en-GB" sz="1800" b="1" dirty="0">
                <a:effectLst/>
                <a:latin typeface="Times New Roman" panose="02020603050405020304" pitchFamily="18" charset="0"/>
                <a:ea typeface="Calibri" panose="020F0502020204030204" pitchFamily="34" charset="0"/>
                <a:cs typeface="Times New Roman" panose="02020603050405020304" pitchFamily="18" charset="0"/>
              </a:rPr>
              <a:t>single-page applications </a:t>
            </a:r>
            <a:r>
              <a:rPr lang="en-GB" sz="1800" dirty="0">
                <a:effectLst/>
                <a:latin typeface="Times New Roman" panose="02020603050405020304" pitchFamily="18" charset="0"/>
                <a:ea typeface="Calibri" panose="020F0502020204030204" pitchFamily="34" charset="0"/>
                <a:cs typeface="Times New Roman" panose="02020603050405020304" pitchFamily="18" charset="0"/>
              </a:rPr>
              <a:t>(SPAs) and interactive web applications.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1219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06437-0172-B128-1F5E-6BF8569E983A}"/>
              </a:ext>
            </a:extLst>
          </p:cNvPr>
          <p:cNvSpPr>
            <a:spLocks noGrp="1"/>
          </p:cNvSpPr>
          <p:nvPr>
            <p:ph type="title"/>
          </p:nvPr>
        </p:nvSpPr>
        <p:spPr/>
        <p:txBody>
          <a:bodyPr/>
          <a:lstStyle/>
          <a:p>
            <a:r>
              <a:rPr lang="en-IN" dirty="0"/>
              <a:t>Single Page Web Applications</a:t>
            </a:r>
          </a:p>
        </p:txBody>
      </p:sp>
      <p:sp>
        <p:nvSpPr>
          <p:cNvPr id="3" name="Content Placeholder 2">
            <a:extLst>
              <a:ext uri="{FF2B5EF4-FFF2-40B4-BE49-F238E27FC236}">
                <a16:creationId xmlns:a16="http://schemas.microsoft.com/office/drawing/2014/main" id="{D674CEE6-5AA4-243C-7A70-4CBB3BED01E9}"/>
              </a:ext>
            </a:extLst>
          </p:cNvPr>
          <p:cNvSpPr>
            <a:spLocks noGrp="1"/>
          </p:cNvSpPr>
          <p:nvPr>
            <p:ph idx="1"/>
          </p:nvPr>
        </p:nvSpPr>
        <p:spPr/>
        <p:txBody>
          <a:bodyPr>
            <a:normAutofit/>
          </a:bodyPr>
          <a:lstStyle/>
          <a:p>
            <a:r>
              <a:rPr lang="en-GB" sz="2000" dirty="0"/>
              <a:t>A Single-Page Application (SPA) is a web application or website that interacts with the user by dynamically rewriting the current page rather than loading entire new pages from the server. </a:t>
            </a:r>
          </a:p>
          <a:p>
            <a:r>
              <a:rPr lang="en-GB" sz="2000" dirty="0"/>
              <a:t>In SPAs, the initial HTML, CSS, and JavaScript are loaded once, typically during the initial page load, and subsequent interactions with the application are handled by JavaScript, which fetches data from the server and updates the page content without requiring a full page reload.</a:t>
            </a:r>
            <a:endParaRPr lang="en-IN" sz="2000" dirty="0"/>
          </a:p>
        </p:txBody>
      </p:sp>
    </p:spTree>
    <p:extLst>
      <p:ext uri="{BB962C8B-B14F-4D97-AF65-F5344CB8AC3E}">
        <p14:creationId xmlns:p14="http://schemas.microsoft.com/office/powerpoint/2010/main" val="4052375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D274-6331-4F10-4E54-FCF034AF65C2}"/>
              </a:ext>
            </a:extLst>
          </p:cNvPr>
          <p:cNvSpPr>
            <a:spLocks noGrp="1"/>
          </p:cNvSpPr>
          <p:nvPr>
            <p:ph type="title"/>
          </p:nvPr>
        </p:nvSpPr>
        <p:spPr>
          <a:xfrm>
            <a:off x="838200" y="681037"/>
            <a:ext cx="9142413" cy="999595"/>
          </a:xfrm>
        </p:spPr>
        <p:txBody>
          <a:bodyPr>
            <a:normAutofit fontScale="90000"/>
          </a:bodyPr>
          <a:lstStyle/>
          <a:p>
            <a:r>
              <a:rPr lang="en-GB" dirty="0"/>
              <a:t>Key characteristics of SPA</a:t>
            </a:r>
            <a:br>
              <a:rPr lang="en-GB" dirty="0"/>
            </a:br>
            <a:endParaRPr lang="en-IN" dirty="0"/>
          </a:p>
        </p:txBody>
      </p:sp>
      <p:sp>
        <p:nvSpPr>
          <p:cNvPr id="3" name="Content Placeholder 2">
            <a:extLst>
              <a:ext uri="{FF2B5EF4-FFF2-40B4-BE49-F238E27FC236}">
                <a16:creationId xmlns:a16="http://schemas.microsoft.com/office/drawing/2014/main" id="{3B8562C4-A5A0-2B66-2183-F60CB0A134DE}"/>
              </a:ext>
            </a:extLst>
          </p:cNvPr>
          <p:cNvSpPr>
            <a:spLocks noGrp="1"/>
          </p:cNvSpPr>
          <p:nvPr>
            <p:ph idx="1"/>
          </p:nvPr>
        </p:nvSpPr>
        <p:spPr/>
        <p:txBody>
          <a:bodyPr>
            <a:normAutofit fontScale="85000" lnSpcReduction="20000"/>
          </a:bodyPr>
          <a:lstStyle/>
          <a:p>
            <a:pPr marL="0" indent="0">
              <a:buNone/>
            </a:pPr>
            <a:endParaRPr lang="en-GB" dirty="0"/>
          </a:p>
          <a:p>
            <a:r>
              <a:rPr lang="en-GB" b="1" dirty="0"/>
              <a:t>No Page Reloads</a:t>
            </a:r>
            <a:r>
              <a:rPr lang="en-GB" dirty="0"/>
              <a:t>: SPAs do not trigger full page reloads when a user interacts with the application. Traditional multi-page applications (MPAs) often require the entire page to be refreshed when navigating between different parts of the site.</a:t>
            </a:r>
          </a:p>
          <a:p>
            <a:endParaRPr lang="en-GB" dirty="0"/>
          </a:p>
          <a:p>
            <a:r>
              <a:rPr lang="en-GB" b="1" dirty="0"/>
              <a:t>Dynamic Loading</a:t>
            </a:r>
            <a:r>
              <a:rPr lang="en-GB" dirty="0"/>
              <a:t>: SPAs load and render content dynamically. When a user clicks on a link or interacts with the interface, the application uses JavaScript to fetch and update only the necessary data and UI components, resulting in a smoother and faster user experience.</a:t>
            </a:r>
          </a:p>
          <a:p>
            <a:endParaRPr lang="en-GB" dirty="0"/>
          </a:p>
          <a:p>
            <a:r>
              <a:rPr lang="en-GB" b="1" dirty="0"/>
              <a:t>Client-Side Routing: </a:t>
            </a:r>
            <a:r>
              <a:rPr lang="en-GB" dirty="0"/>
              <a:t>SPAs often implement client-side routing using JavaScript libraries or frameworks. This allows for the creation of distinct routes or URLs within the application without requiring server-side changes.</a:t>
            </a:r>
            <a:endParaRPr lang="en-IN" dirty="0"/>
          </a:p>
        </p:txBody>
      </p:sp>
    </p:spTree>
    <p:extLst>
      <p:ext uri="{BB962C8B-B14F-4D97-AF65-F5344CB8AC3E}">
        <p14:creationId xmlns:p14="http://schemas.microsoft.com/office/powerpoint/2010/main" val="140217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49A55-020B-70DD-80EB-E7441475E01D}"/>
              </a:ext>
            </a:extLst>
          </p:cNvPr>
          <p:cNvSpPr>
            <a:spLocks noGrp="1"/>
          </p:cNvSpPr>
          <p:nvPr>
            <p:ph type="title"/>
          </p:nvPr>
        </p:nvSpPr>
        <p:spPr/>
        <p:txBody>
          <a:bodyPr/>
          <a:lstStyle/>
          <a:p>
            <a:r>
              <a:rPr lang="en-IN" dirty="0"/>
              <a:t>React is a Library?</a:t>
            </a:r>
          </a:p>
        </p:txBody>
      </p:sp>
      <p:sp>
        <p:nvSpPr>
          <p:cNvPr id="3" name="Content Placeholder 2">
            <a:extLst>
              <a:ext uri="{FF2B5EF4-FFF2-40B4-BE49-F238E27FC236}">
                <a16:creationId xmlns:a16="http://schemas.microsoft.com/office/drawing/2014/main" id="{A703200D-41C2-909A-A504-7EF0192F5FDA}"/>
              </a:ext>
            </a:extLst>
          </p:cNvPr>
          <p:cNvSpPr>
            <a:spLocks noGrp="1"/>
          </p:cNvSpPr>
          <p:nvPr>
            <p:ph idx="1"/>
          </p:nvPr>
        </p:nvSpPr>
        <p:spPr/>
        <p:txBody>
          <a:bodyPr/>
          <a:lstStyle/>
          <a:p>
            <a:r>
              <a:rPr lang="en-GB" dirty="0"/>
              <a:t>Library typically refers to a collection of pre-written code, functions, and components that developers can use to build user interfaces (UIs) for web applications. </a:t>
            </a:r>
          </a:p>
          <a:p>
            <a:r>
              <a:rPr lang="en-GB" dirty="0"/>
              <a:t>React itself is often referred to as a library because it provides a set of tools and components for building UIs efficiently.</a:t>
            </a:r>
            <a:endParaRPr lang="en-IN" dirty="0"/>
          </a:p>
        </p:txBody>
      </p:sp>
    </p:spTree>
    <p:extLst>
      <p:ext uri="{BB962C8B-B14F-4D97-AF65-F5344CB8AC3E}">
        <p14:creationId xmlns:p14="http://schemas.microsoft.com/office/powerpoint/2010/main" val="3266974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7D4C672-2DC8-471F-5F52-E67B92CADF9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424419" y="845343"/>
            <a:ext cx="5991225" cy="5167313"/>
          </a:xfrm>
        </p:spPr>
      </p:pic>
    </p:spTree>
    <p:extLst>
      <p:ext uri="{BB962C8B-B14F-4D97-AF65-F5344CB8AC3E}">
        <p14:creationId xmlns:p14="http://schemas.microsoft.com/office/powerpoint/2010/main" val="229122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F45EA-79D8-261E-C634-A13ED5276523}"/>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Features of REACT JS</a:t>
            </a:r>
          </a:p>
        </p:txBody>
      </p:sp>
      <p:sp>
        <p:nvSpPr>
          <p:cNvPr id="3" name="Content Placeholder 2">
            <a:extLst>
              <a:ext uri="{FF2B5EF4-FFF2-40B4-BE49-F238E27FC236}">
                <a16:creationId xmlns:a16="http://schemas.microsoft.com/office/drawing/2014/main" id="{2DFA83D4-09A1-C597-8C9F-526BD9B6798B}"/>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Easy to learn</a:t>
            </a:r>
          </a:p>
          <a:p>
            <a:r>
              <a:rPr lang="en-IN" dirty="0">
                <a:latin typeface="Times New Roman" panose="02020603050405020304" pitchFamily="18" charset="0"/>
                <a:cs typeface="Times New Roman" panose="02020603050405020304" pitchFamily="18" charset="0"/>
              </a:rPr>
              <a:t>Simple</a:t>
            </a:r>
          </a:p>
          <a:p>
            <a:r>
              <a:rPr lang="en-IN" dirty="0">
                <a:latin typeface="Times New Roman" panose="02020603050405020304" pitchFamily="18" charset="0"/>
                <a:cs typeface="Times New Roman" panose="02020603050405020304" pitchFamily="18" charset="0"/>
              </a:rPr>
              <a:t>Native approach</a:t>
            </a:r>
          </a:p>
          <a:p>
            <a:r>
              <a:rPr lang="en-IN" dirty="0">
                <a:latin typeface="Times New Roman" panose="02020603050405020304" pitchFamily="18" charset="0"/>
                <a:cs typeface="Times New Roman" panose="02020603050405020304" pitchFamily="18" charset="0"/>
              </a:rPr>
              <a:t>Data binding</a:t>
            </a:r>
          </a:p>
          <a:p>
            <a:r>
              <a:rPr lang="en-IN" dirty="0">
                <a:latin typeface="Times New Roman" panose="02020603050405020304" pitchFamily="18" charset="0"/>
                <a:cs typeface="Times New Roman" panose="02020603050405020304" pitchFamily="18" charset="0"/>
              </a:rPr>
              <a:t>Performance</a:t>
            </a:r>
          </a:p>
          <a:p>
            <a:r>
              <a:rPr lang="en-IN" dirty="0">
                <a:latin typeface="Times New Roman" panose="02020603050405020304" pitchFamily="18" charset="0"/>
                <a:cs typeface="Times New Roman" panose="02020603050405020304" pitchFamily="18" charset="0"/>
              </a:rPr>
              <a:t>Testability</a:t>
            </a:r>
          </a:p>
          <a:p>
            <a:endParaRPr lang="en-IN" dirty="0"/>
          </a:p>
        </p:txBody>
      </p:sp>
    </p:spTree>
    <p:extLst>
      <p:ext uri="{BB962C8B-B14F-4D97-AF65-F5344CB8AC3E}">
        <p14:creationId xmlns:p14="http://schemas.microsoft.com/office/powerpoint/2010/main" val="3050167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4EF60-A16A-DB84-A9D3-165A433BF0EC}"/>
              </a:ext>
            </a:extLst>
          </p:cNvPr>
          <p:cNvSpPr>
            <a:spLocks noGrp="1"/>
          </p:cNvSpPr>
          <p:nvPr>
            <p:ph type="title"/>
          </p:nvPr>
        </p:nvSpPr>
        <p:spPr/>
        <p:txBody>
          <a:bodyPr>
            <a:normAutofit/>
          </a:bodyPr>
          <a:lstStyle/>
          <a:p>
            <a:r>
              <a:rPr lang="en-GB" sz="4000" b="1" i="0" dirty="0">
                <a:effectLst/>
                <a:latin typeface="Times New Roman" panose="02020603050405020304" pitchFamily="18" charset="0"/>
                <a:cs typeface="Times New Roman" panose="02020603050405020304" pitchFamily="18" charset="0"/>
              </a:rPr>
              <a:t>Which Popular Sites Use ReactJS?</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1E9229-F4D3-8CF0-F2D4-A3C2AEEC9DB2}"/>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FACE BOOK</a:t>
            </a:r>
          </a:p>
          <a:p>
            <a:r>
              <a:rPr lang="en-IN" dirty="0">
                <a:latin typeface="Times New Roman" panose="02020603050405020304" pitchFamily="18" charset="0"/>
                <a:cs typeface="Times New Roman" panose="02020603050405020304" pitchFamily="18" charset="0"/>
              </a:rPr>
              <a:t>INSTAGRAM</a:t>
            </a:r>
          </a:p>
          <a:p>
            <a:r>
              <a:rPr lang="en-IN" dirty="0">
                <a:latin typeface="Times New Roman" panose="02020603050405020304" pitchFamily="18" charset="0"/>
                <a:cs typeface="Times New Roman" panose="02020603050405020304" pitchFamily="18" charset="0"/>
              </a:rPr>
              <a:t>NETFLIX</a:t>
            </a:r>
          </a:p>
          <a:p>
            <a:r>
              <a:rPr lang="en-IN" dirty="0">
                <a:latin typeface="Times New Roman" panose="02020603050405020304" pitchFamily="18" charset="0"/>
                <a:cs typeface="Times New Roman" panose="02020603050405020304" pitchFamily="18" charset="0"/>
              </a:rPr>
              <a:t>WHATSAPP</a:t>
            </a:r>
          </a:p>
          <a:p>
            <a:r>
              <a:rPr lang="en-IN" dirty="0">
                <a:latin typeface="Times New Roman" panose="02020603050405020304" pitchFamily="18" charset="0"/>
                <a:cs typeface="Times New Roman" panose="02020603050405020304" pitchFamily="18" charset="0"/>
              </a:rPr>
              <a:t>YAHOO MAIL</a:t>
            </a:r>
          </a:p>
          <a:p>
            <a:r>
              <a:rPr lang="en-IN" dirty="0">
                <a:latin typeface="Times New Roman" panose="02020603050405020304" pitchFamily="18" charset="0"/>
                <a:cs typeface="Times New Roman" panose="02020603050405020304" pitchFamily="18" charset="0"/>
              </a:rPr>
              <a:t>DROP BOX</a:t>
            </a:r>
            <a:br>
              <a:rPr lang="en-IN" dirty="0"/>
            </a:br>
            <a:br>
              <a:rPr lang="en-IN" dirty="0"/>
            </a:br>
            <a:endParaRPr lang="en-IN" dirty="0"/>
          </a:p>
        </p:txBody>
      </p:sp>
    </p:spTree>
    <p:extLst>
      <p:ext uri="{BB962C8B-B14F-4D97-AF65-F5344CB8AC3E}">
        <p14:creationId xmlns:p14="http://schemas.microsoft.com/office/powerpoint/2010/main" val="3144094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1301</TotalTime>
  <Words>1249</Words>
  <Application>Microsoft Office PowerPoint</Application>
  <PresentationFormat>Widescreen</PresentationFormat>
  <Paragraphs>130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sohne</vt:lpstr>
      <vt:lpstr>source-serif-pro</vt:lpstr>
      <vt:lpstr>Symbol</vt:lpstr>
      <vt:lpstr>Times New Roman</vt:lpstr>
      <vt:lpstr>Wingdings</vt:lpstr>
      <vt:lpstr>Office Theme</vt:lpstr>
      <vt:lpstr>PowerPoint Presentation</vt:lpstr>
      <vt:lpstr>REACT JS</vt:lpstr>
      <vt:lpstr>REACT JS</vt:lpstr>
      <vt:lpstr>Single Page Web Applications</vt:lpstr>
      <vt:lpstr>Key characteristics of SPA </vt:lpstr>
      <vt:lpstr>React is a Library?</vt:lpstr>
      <vt:lpstr>PowerPoint Presentation</vt:lpstr>
      <vt:lpstr>Features of REACT JS</vt:lpstr>
      <vt:lpstr>Which Popular Sites Use ReactJS?</vt:lpstr>
      <vt:lpstr>ReactJS — Installation</vt:lpstr>
      <vt:lpstr>ReactJS — Installation</vt:lpstr>
      <vt:lpstr>ReactJS — Installation using VITE</vt:lpstr>
      <vt:lpstr>Components</vt:lpstr>
      <vt:lpstr>Component</vt:lpstr>
      <vt:lpstr>Understand the high level architecture of a React application</vt:lpstr>
      <vt:lpstr>Folder structure</vt:lpstr>
      <vt:lpstr>Public folder and it’s files </vt:lpstr>
      <vt:lpstr>PowerPoint Presentation</vt:lpstr>
      <vt:lpstr>Src folder and its files </vt:lpstr>
      <vt:lpstr>PowerPoint Presentation</vt:lpstr>
      <vt:lpstr>Task</vt:lpstr>
      <vt:lpstr>Some 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Luminar Technolab</dc:creator>
  <cp:lastModifiedBy>Luminar Technolab</cp:lastModifiedBy>
  <cp:revision>8</cp:revision>
  <dcterms:created xsi:type="dcterms:W3CDTF">2022-12-04T23:31:13Z</dcterms:created>
  <dcterms:modified xsi:type="dcterms:W3CDTF">2024-07-26T09:07:01Z</dcterms:modified>
</cp:coreProperties>
</file>