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65" r:id="rId3"/>
    <p:sldId id="266" r:id="rId4"/>
    <p:sldId id="268" r:id="rId5"/>
    <p:sldId id="269" r:id="rId6"/>
    <p:sldId id="270" r:id="rId7"/>
    <p:sldId id="258" r:id="rId8"/>
    <p:sldId id="267" r:id="rId9"/>
    <p:sldId id="271" r:id="rId10"/>
    <p:sldId id="280" r:id="rId11"/>
    <p:sldId id="275" r:id="rId12"/>
    <p:sldId id="276" r:id="rId13"/>
    <p:sldId id="277" r:id="rId14"/>
    <p:sldId id="278" r:id="rId15"/>
    <p:sldId id="282" r:id="rId16"/>
    <p:sldId id="283" r:id="rId17"/>
    <p:sldId id="284" r:id="rId18"/>
    <p:sldId id="285" r:id="rId19"/>
    <p:sldId id="273" r:id="rId20"/>
    <p:sldId id="279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F58D6-8A61-A39A-58DE-3850C7A50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85EBC5-ED74-A6A0-AF03-6559796F9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42E1F-0742-449E-E7D3-BA5108F3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6/19/2024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75601-0641-402F-764D-C6509589B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3447B-83C9-0B5D-D774-B516CCE9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4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A477E-F0E7-8AF0-335A-680690EC7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ADCBA-3170-3A2F-1BD1-BB4A3C809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90C7A-91F1-40A0-2D50-CE8DDE25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A4314-EE20-B38B-DD4A-77502F1E8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7AD48-892D-F598-FB24-2B86D67B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798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6559A9-AC28-5796-E5BF-0FDBC8F5F1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97953-034E-60D3-70F2-0AE829357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5FBF4-77F1-616B-12BA-6E0699D6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FEC40-8F1C-5337-1C13-4F5BA16D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25410-E8DC-A1D4-8D04-80DAED578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94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73E0-3858-3E20-C0A9-D771BB6F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1EEE0-5BCB-E00D-B8FB-E201629F5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112AB-F72E-9A5A-26C7-A5F6C8B99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4E4DC-25FA-C6E9-BEB0-492039287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82D72-E1B4-420E-F27E-FA2F2A5C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A8391-9D6C-DF6D-A1C7-8FF239A5A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D479B-33F7-3A56-5574-28492F574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F10B2-FBE7-638E-957F-46F725CC2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256D0-4D7B-D656-0D43-20D87102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2684A-211D-82F5-B6DF-C173C089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58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F612-1E98-70BE-1532-0706C9A9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BDF68-F708-685A-3208-BB79E29A97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C3893-C0AE-0067-86F6-A8498FE30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F18A5-1A46-5529-69D2-A728861C1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87BE66-B7C2-AF3B-B093-421E218B9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9C187-AD89-EA06-8251-BC001738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61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98D0-0477-6CB0-72C4-C4EC44C2A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3DE15-2855-E487-9559-3C99D18A0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27662-51E9-95F9-D53F-B9AA573B4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11E76-E00F-8601-4A45-C0B55B6A9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375EB-9558-78E8-3BE4-FD2D77F86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751DB-BB29-EE5B-74F0-3D627DA1B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3ACB8E-04C3-B26B-D0B5-6F44F2A3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CCB70D-6530-F15F-9683-597D26FB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281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EDDB8-58D6-183A-A9C6-2F0867F59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C37A6A-734D-3D5C-8273-34783C46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C3A22-AF80-DC92-BDE5-776B6C0E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41356-7622-7853-7CC7-484164F45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8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104279-D452-FD3C-6FE4-87899EB06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30C3C5-1586-9055-D674-07EB4C61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A0A24-2FDC-FA41-515B-34DA28A20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36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01460-3595-5510-F115-347602DF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C5E1B-D3CE-93D4-B8F7-7229A5AD0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64B0C-345E-A75E-6260-F7B384E241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AE70A-BC19-89C5-8EB0-127DBB8E9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CB487-AE0F-CCB9-B01F-5C8F7427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E0F33-6FC8-B2CA-94B6-A0E9BE98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7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3C1B-4BD0-D6B5-829D-D15385C55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8BA73-3A5A-FFDC-3F40-328A3B507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FD6922-81BA-5087-B4D0-5083839E6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93E94-A06D-CB2A-512B-7C98A5EEC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695-7682-1258-D58F-3FF0B7B0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27D79A-BE60-4000-8AAA-60DEEDB2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410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143691-C1FE-AAE6-163B-2808EFB8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7604E-4D43-CE90-C394-26F00044A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B665-A781-53A4-1E14-825910927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6/19/2024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F775-06F2-CE95-19DF-224C864A8A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B224B-F775-B92A-D2DF-279658D80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07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690B-7FDF-371F-0B5E-399BC8C270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157250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AFA8-5475-4F1E-0E1A-410EA0F12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80D6E9-ECFB-D089-B379-505B60155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064" y="365125"/>
            <a:ext cx="3649211" cy="57155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6494B8-DDB0-CFC3-E4F5-C8BC6F3A3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7044" y="365125"/>
            <a:ext cx="6711892" cy="5715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52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FDCF6F-654D-AFEF-8CB7-970DE7C7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3A422-1D3F-4AE2-E3A0-060FE426A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b="1" i="0" dirty="0">
                <a:solidFill>
                  <a:srgbClr val="242424"/>
                </a:solidFill>
                <a:effectLst/>
                <a:latin typeface="+mj-lt"/>
              </a:rPr>
              <a:t>Named 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i="0" dirty="0">
                <a:effectLst/>
                <a:latin typeface="+mj-lt"/>
              </a:rPr>
              <a:t>Anonymous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IN" b="1" i="0" dirty="0">
                <a:effectLst/>
                <a:latin typeface="+mj-lt"/>
              </a:rPr>
              <a:t>Recursive Functions</a:t>
            </a:r>
            <a:endParaRPr lang="en-IN" b="1" i="0" dirty="0">
              <a:solidFill>
                <a:srgbClr val="242424"/>
              </a:solidFill>
              <a:effectLst/>
              <a:latin typeface="+mj-lt"/>
            </a:endParaRPr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8975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B2289-ED1F-A33E-FE22-79CD0A78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42424"/>
                </a:solidFill>
                <a:effectLst/>
                <a:latin typeface="sohne"/>
              </a:rPr>
              <a:t>1 </a:t>
            </a:r>
            <a:r>
              <a:rPr lang="en-IN" b="1" i="0" dirty="0">
                <a:solidFill>
                  <a:srgbClr val="242424"/>
                </a:solidFill>
                <a:effectLst/>
              </a:rPr>
              <a:t>Named function</a:t>
            </a:r>
            <a:br>
              <a:rPr lang="en-IN" b="1" i="0" dirty="0">
                <a:solidFill>
                  <a:srgbClr val="242424"/>
                </a:solidFill>
                <a:effectLst/>
                <a:latin typeface="so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F27B6-2669-81E9-3C5B-2A122C058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b="0" i="0" dirty="0">
                <a:solidFill>
                  <a:srgbClr val="242424"/>
                </a:solidFill>
                <a:effectLst/>
                <a:latin typeface="+mj-lt"/>
              </a:rPr>
              <a:t>These are functions defined with a name that can be called by that name.</a:t>
            </a:r>
          </a:p>
          <a:p>
            <a:r>
              <a:rPr lang="en-GB" sz="1800" b="0" i="0" dirty="0">
                <a:solidFill>
                  <a:srgbClr val="242424"/>
                </a:solidFill>
                <a:effectLst/>
                <a:latin typeface="+mj-lt"/>
              </a:rPr>
              <a:t>Named functions are useful if we need to call a function</a:t>
            </a:r>
            <a:r>
              <a:rPr lang="en-GB" sz="1800" b="1" i="0" dirty="0">
                <a:solidFill>
                  <a:srgbClr val="242424"/>
                </a:solidFill>
                <a:effectLst/>
                <a:latin typeface="+mj-lt"/>
              </a:rPr>
              <a:t> many times </a:t>
            </a:r>
            <a:r>
              <a:rPr lang="en-GB" sz="1800" b="0" i="0" dirty="0">
                <a:solidFill>
                  <a:srgbClr val="242424"/>
                </a:solidFill>
                <a:effectLst/>
                <a:latin typeface="+mj-lt"/>
              </a:rPr>
              <a:t>to pass </a:t>
            </a:r>
            <a:r>
              <a:rPr lang="en-GB" sz="1800" b="1" i="0" dirty="0">
                <a:solidFill>
                  <a:srgbClr val="242424"/>
                </a:solidFill>
                <a:effectLst/>
                <a:latin typeface="+mj-lt"/>
              </a:rPr>
              <a:t>different values </a:t>
            </a:r>
            <a:r>
              <a:rPr lang="en-GB" sz="1800" b="0" i="0" dirty="0">
                <a:solidFill>
                  <a:srgbClr val="242424"/>
                </a:solidFill>
                <a:effectLst/>
                <a:latin typeface="+mj-lt"/>
              </a:rPr>
              <a:t>to it or run it several times.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F61C99-E5A5-091E-43AF-D9DBE69DA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402" y="2967789"/>
            <a:ext cx="5871410" cy="261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706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9E2F-CE36-1A78-8174-3D7C9D221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2 </a:t>
            </a:r>
            <a:r>
              <a:rPr lang="en-IN" b="1" i="0" dirty="0">
                <a:effectLst/>
              </a:rPr>
              <a:t>Anonymous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1C09E-727A-CE9F-315E-2F2081FA7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These are functions without a name and are often used as arguments to other functions or as immediately invoked function expressions (IIFE).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2CCAFE-0F62-B578-6B58-C11A8A9C1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85" y="2738379"/>
            <a:ext cx="4881569" cy="252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49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5465-C21D-3722-AECE-B4C10A648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öhne"/>
              </a:rPr>
              <a:t>3 </a:t>
            </a:r>
            <a:r>
              <a:rPr lang="en-IN" b="1" i="0" dirty="0">
                <a:effectLst/>
              </a:rPr>
              <a:t>Recursive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CB905-043A-4322-1499-556C27225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Functions that call themselves to solve a problem by breaking it down into smaller, similar subproblems.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8755BA-6CDA-F0CC-F632-EF86CAE5F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34" y="2497867"/>
            <a:ext cx="5648581" cy="247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73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F29B4-13A1-D032-8EB3-6C9D4E7DD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477" y="742630"/>
            <a:ext cx="10515600" cy="1325563"/>
          </a:xfrm>
        </p:spPr>
        <p:txBody>
          <a:bodyPr/>
          <a:lstStyle/>
          <a:p>
            <a:r>
              <a:rPr lang="en-IN" b="0" i="0" dirty="0">
                <a:effectLst/>
                <a:highlight>
                  <a:srgbClr val="FFFFFF"/>
                </a:highlight>
              </a:rPr>
              <a:t>4 Higher Order Function</a:t>
            </a:r>
            <a:br>
              <a:rPr lang="en-IN" b="0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F7FA9-ABA1-DF97-F7C9-466B3D722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>
                <a:latin typeface="+mj-lt"/>
              </a:rPr>
              <a:t>Higher order functions are functions which take other function as a parameter or return a function as a value. The function passed as a parameter is called callback.</a:t>
            </a:r>
          </a:p>
          <a:p>
            <a:pPr marL="0" indent="0" algn="l">
              <a:buNone/>
            </a:pPr>
            <a:r>
              <a:rPr lang="en-GB" sz="1800" b="0" i="0" dirty="0">
                <a:effectLst/>
                <a:highlight>
                  <a:srgbClr val="FFFFFF"/>
                </a:highlight>
                <a:latin typeface="+mj-lt"/>
              </a:rPr>
              <a:t>   </a:t>
            </a:r>
            <a:r>
              <a:rPr lang="en-GB" sz="1800" b="1" i="0" dirty="0">
                <a:effectLst/>
                <a:highlight>
                  <a:srgbClr val="FFFFFF"/>
                </a:highlight>
                <a:latin typeface="+mj-lt"/>
              </a:rPr>
              <a:t>Callback</a:t>
            </a:r>
          </a:p>
          <a:p>
            <a:pPr algn="l"/>
            <a:r>
              <a:rPr lang="en-GB" sz="1800" b="0" i="0" dirty="0">
                <a:effectLst/>
                <a:highlight>
                  <a:srgbClr val="FFFFFF"/>
                </a:highlight>
                <a:latin typeface="+mj-lt"/>
              </a:rPr>
              <a:t>A callback is a function which can be passed as parameter to other function. See the example below.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8BCC0-D06A-CBE6-4340-4D119068B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178" y="3151188"/>
            <a:ext cx="7719818" cy="327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560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8EE26-2DE7-57A5-313F-CBE7A1C0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Setting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7D030-D867-CE1E-12C4-F014E978E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JavaScript we can execute some activities in a certain interval of time or we can schedule(wait) for some time to execute some activities.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 err="1"/>
              <a:t>setInterval</a:t>
            </a:r>
            <a:endParaRPr lang="en-GB" dirty="0"/>
          </a:p>
          <a:p>
            <a:r>
              <a:rPr lang="en-GB" dirty="0" err="1"/>
              <a:t>setTimeout</a:t>
            </a: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2066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26EC6-6F7B-0E42-F079-6A53EA847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Interval using a </a:t>
            </a:r>
            <a:r>
              <a:rPr lang="en-GB" dirty="0" err="1"/>
              <a:t>setInterval</a:t>
            </a:r>
            <a:r>
              <a:rPr lang="en-GB" dirty="0"/>
              <a:t> function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A8590-4449-7651-2B5B-C390FBAEC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In JavaScript, we use </a:t>
            </a:r>
            <a:r>
              <a:rPr lang="en-GB" sz="1800" dirty="0" err="1"/>
              <a:t>setInterval</a:t>
            </a:r>
            <a:r>
              <a:rPr lang="en-GB" sz="1800" dirty="0"/>
              <a:t> higher order function to do some activity continuously with in some interval of time.</a:t>
            </a:r>
          </a:p>
          <a:p>
            <a:r>
              <a:rPr lang="en-GB" sz="1800" dirty="0"/>
              <a:t>The </a:t>
            </a:r>
            <a:r>
              <a:rPr lang="en-GB" sz="1800" dirty="0" err="1"/>
              <a:t>setInterval</a:t>
            </a:r>
            <a:r>
              <a:rPr lang="en-GB" sz="1800" dirty="0"/>
              <a:t> global method take a callback function and a duration as a parameter. </a:t>
            </a:r>
          </a:p>
          <a:p>
            <a:r>
              <a:rPr lang="en-GB" sz="1800" dirty="0"/>
              <a:t>The duration is in milliseconds and the callback will be always called in that interval of time</a:t>
            </a:r>
          </a:p>
          <a:p>
            <a:endParaRPr lang="en-GB" sz="1800" dirty="0"/>
          </a:p>
          <a:p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BAEA3F-48D1-4E0B-17F5-0656521D7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623" y="3326685"/>
            <a:ext cx="8632602" cy="316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69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FA7A-2A6D-00A9-9F4A-96E7B514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a time using a </a:t>
            </a:r>
            <a:r>
              <a:rPr lang="en-GB" dirty="0" err="1"/>
              <a:t>setTimeout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8620D-4689-97BB-1168-C3E17AD44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GB" sz="1800" b="0" i="0" dirty="0">
                <a:effectLst/>
                <a:highlight>
                  <a:srgbClr val="FFFFFF"/>
                </a:highlight>
                <a:latin typeface="+mj-lt"/>
              </a:rPr>
              <a:t>In JavaScript, we use </a:t>
            </a:r>
            <a:r>
              <a:rPr lang="en-GB" sz="1800" b="0" i="0" dirty="0" err="1">
                <a:effectLst/>
                <a:highlight>
                  <a:srgbClr val="FFFFFF"/>
                </a:highlight>
                <a:latin typeface="+mj-lt"/>
              </a:rPr>
              <a:t>setTimeout</a:t>
            </a:r>
            <a:r>
              <a:rPr lang="en-GB" sz="1800" b="0" i="0" dirty="0">
                <a:effectLst/>
                <a:highlight>
                  <a:srgbClr val="FFFFFF"/>
                </a:highlight>
                <a:latin typeface="+mj-lt"/>
              </a:rPr>
              <a:t> higher order function to execute some action at some time in the future. </a:t>
            </a:r>
          </a:p>
          <a:p>
            <a:pPr algn="l"/>
            <a:r>
              <a:rPr lang="en-GB" sz="1800" b="0" i="0" dirty="0">
                <a:effectLst/>
                <a:highlight>
                  <a:srgbClr val="FFFFFF"/>
                </a:highlight>
                <a:latin typeface="+mj-lt"/>
              </a:rPr>
              <a:t>The </a:t>
            </a:r>
            <a:r>
              <a:rPr lang="en-GB" sz="1800" b="0" i="0" dirty="0" err="1">
                <a:effectLst/>
                <a:highlight>
                  <a:srgbClr val="FFFFFF"/>
                </a:highlight>
                <a:latin typeface="+mj-lt"/>
              </a:rPr>
              <a:t>setTimeout</a:t>
            </a:r>
            <a:r>
              <a:rPr lang="en-GB" sz="1800" b="0" i="0" dirty="0">
                <a:effectLst/>
                <a:highlight>
                  <a:srgbClr val="FFFFFF"/>
                </a:highlight>
                <a:latin typeface="+mj-lt"/>
              </a:rPr>
              <a:t> global method take a callback function and a duration as a parameter. </a:t>
            </a:r>
          </a:p>
          <a:p>
            <a:pPr algn="l"/>
            <a:r>
              <a:rPr lang="en-GB" sz="1800" b="0" i="0" dirty="0">
                <a:effectLst/>
                <a:highlight>
                  <a:srgbClr val="FFFFFF"/>
                </a:highlight>
                <a:latin typeface="+mj-lt"/>
              </a:rPr>
              <a:t>The duration is in milliseconds and the callback wait for that amount of time.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5B257C-0293-D9BB-48B8-CA1D32D7E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09" y="3034844"/>
            <a:ext cx="8078125" cy="298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314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D5ADB-1F8C-38BC-41EE-39EB4239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0D478-E6F3-F53C-975C-9CC9864E2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739"/>
            <a:ext cx="10515600" cy="4719224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7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19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Write a program to find the area of a triangle using function</a:t>
            </a:r>
            <a:endParaRPr lang="en-IN" sz="19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19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Write a JavaScript function that accepts a number as a parameter and check the number is prime or not.</a:t>
            </a:r>
            <a:endParaRPr lang="en-IN" sz="19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19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Write a JavaScript function that checks whether a passed string is palindrome or not?</a:t>
            </a:r>
          </a:p>
          <a:p>
            <a:pPr marL="342900" indent="-342900">
              <a:lnSpc>
                <a:spcPct val="107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GB" sz="19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Write an anonymous function that takes two numbers as arguments and returns their product.</a:t>
            </a:r>
          </a:p>
          <a:p>
            <a:pPr marL="342900" indent="-342900">
              <a:lnSpc>
                <a:spcPct val="107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GB" sz="19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Create an arrow function that squares a given number.</a:t>
            </a:r>
          </a:p>
          <a:p>
            <a:pPr marL="342900" indent="-342900">
              <a:lnSpc>
                <a:spcPct val="107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GB" sz="19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Write a recursive function in JavaScript to calculate the nth Fibonacci number. The Fibonacci sequence is defined as follows: the first two numbers are 0 and 1, and each subsequent number is the sum of the two preceding ones.</a:t>
            </a:r>
          </a:p>
          <a:p>
            <a:pPr marL="342900" indent="-342900">
              <a:lnSpc>
                <a:spcPct val="107000"/>
              </a:lnSpc>
              <a:spcAft>
                <a:spcPts val="1000"/>
              </a:spcAft>
              <a:buFont typeface="+mj-lt"/>
              <a:buAutoNum type="arabicPeriod"/>
            </a:pPr>
            <a:endParaRPr lang="en-GB" sz="2400" dirty="0">
              <a:effectLst/>
              <a:latin typeface="+mj-lt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07000"/>
              </a:lnSpc>
              <a:spcAft>
                <a:spcPts val="1000"/>
              </a:spcAft>
              <a:buFont typeface="+mj-lt"/>
              <a:buAutoNum type="arabicPeriod"/>
            </a:pPr>
            <a:endParaRPr lang="en-IN" sz="1800" dirty="0">
              <a:effectLst/>
              <a:latin typeface="+mj-lt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1000"/>
              </a:spcAft>
              <a:buNone/>
            </a:pP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6065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1839-3DA9-99E0-4567-3BD30B83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5D0D6-B967-29A0-ECC3-79A1D63FD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800" dirty="0"/>
              <a:t>In JavaScript, a function allows you to define a block of code, give it a name and then execute it as many times as you want.</a:t>
            </a:r>
          </a:p>
          <a:p>
            <a:r>
              <a:rPr lang="en-GB" sz="1800" dirty="0">
                <a:highlight>
                  <a:srgbClr val="FFFF00"/>
                </a:highlight>
              </a:rPr>
              <a:t>Simply its a block of code designed to perform a particular task.</a:t>
            </a:r>
          </a:p>
          <a:p>
            <a:r>
              <a:rPr lang="en-GB" sz="1800" dirty="0"/>
              <a:t>A JavaScript function is executed when "something" invokes it (calls it).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381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CFF6-1D9B-5F89-8F60-980636095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E022C-AE85-A57B-D368-4B4ADD2B5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1000"/>
              </a:spcAft>
              <a:buNone/>
            </a:pPr>
            <a:r>
              <a:rPr lang="en-GB" sz="1900" dirty="0"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7. </a:t>
            </a:r>
            <a:r>
              <a:rPr lang="en-GB" sz="19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What is the difference between function parameters and arguments?</a:t>
            </a:r>
          </a:p>
          <a:p>
            <a:pPr marL="0" indent="0">
              <a:lnSpc>
                <a:spcPct val="107000"/>
              </a:lnSpc>
              <a:spcAft>
                <a:spcPts val="1000"/>
              </a:spcAft>
              <a:buNone/>
            </a:pPr>
            <a:r>
              <a:rPr lang="en-GB" sz="19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8. What is the purpose of the return statement in a function, and what does it do?</a:t>
            </a:r>
          </a:p>
          <a:p>
            <a:pPr marL="0" indent="0">
              <a:lnSpc>
                <a:spcPct val="107000"/>
              </a:lnSpc>
              <a:spcAft>
                <a:spcPts val="1000"/>
              </a:spcAft>
              <a:buNone/>
            </a:pPr>
            <a:r>
              <a:rPr lang="en-GB" sz="19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9. What are the differences between arrow functions and regular functions in JavaScript?</a:t>
            </a:r>
          </a:p>
          <a:p>
            <a:pPr marL="0" indent="0">
              <a:buNone/>
            </a:pPr>
            <a:r>
              <a:rPr lang="en-GB" sz="1900" dirty="0">
                <a:latin typeface="+mj-lt"/>
              </a:rPr>
              <a:t>10. What is the difference between local and global scope in JavaScript functions?</a:t>
            </a:r>
          </a:p>
          <a:p>
            <a:pPr marL="0" indent="0">
              <a:buNone/>
            </a:pPr>
            <a:r>
              <a:rPr lang="en-GB" sz="1900" dirty="0">
                <a:latin typeface="+mj-lt"/>
              </a:rPr>
              <a:t>11. Create a Function to Convert Celsius to Fahrenheit using arrow function.</a:t>
            </a:r>
          </a:p>
          <a:p>
            <a:pPr marL="0" indent="0">
              <a:buNone/>
            </a:pPr>
            <a:r>
              <a:rPr lang="en-GB" sz="1900" dirty="0">
                <a:latin typeface="+mj-lt"/>
              </a:rPr>
              <a:t>12. Create a Function to print Greeting Message using arrow function.</a:t>
            </a:r>
            <a:endParaRPr lang="en-IN" sz="1900" dirty="0">
              <a:latin typeface="+mj-lt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370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0D478-E6F3-F53C-975C-9CC9864E2EC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869989" y="1647911"/>
            <a:ext cx="8824913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IN" sz="4800" dirty="0"/>
          </a:p>
          <a:p>
            <a:pPr marL="0" indent="0" algn="ctr">
              <a:buNone/>
            </a:pPr>
            <a:r>
              <a:rPr lang="en-IN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6338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1839-3DA9-99E0-4567-3BD30B83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5D0D6-B967-29A0-ECC3-79A1D63FD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 JavaScript function can be defined using function keyword.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 JavaScript function is defined with the function keyword, followed by a name, followed by parentheses ().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Function names can contain letters, digits, underscores, and dollar signs (same rules as variables).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parentheses may include parameter names separated by commas:	(parameter1, parameter2, ...)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code to be executed, by the function, is placed inside curly brackets: {}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20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04D4C4-52D4-B002-8A14-8C71568B1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252" y="525555"/>
            <a:ext cx="8739266" cy="560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6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1839-3DA9-99E0-4567-3BD30B83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Invocation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5D0D6-B967-29A0-ECC3-79A1D63FD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The code inside the function will execute when "something" invokes (calls) the function:</a:t>
            </a:r>
            <a:endParaRPr lang="en-IN" sz="18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When an event occurs (when a user clicks a button)</a:t>
            </a:r>
            <a:endParaRPr lang="en-IN" sz="180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When it is invoked (called) from JavaScript code</a:t>
            </a:r>
            <a:r>
              <a:rPr lang="en-IN" sz="18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Automatically (self invoked)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//calling a function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	&lt;function-name&gt;();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9185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1839-3DA9-99E0-4567-3BD30B83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Function Return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5D0D6-B967-29A0-ECC3-79A1D63FD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When JavaScript reaches a return statement, the function will stop executing.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If the function was invoked from a statement, JavaScript will "return" to execute the code after the invoking statement.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Functions often compute a return value. The return value is "returned" back to the "caller":</a:t>
            </a:r>
            <a:endParaRPr lang="en-IN" sz="180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 err="1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Eg</a:t>
            </a:r>
            <a:r>
              <a:rPr lang="en-IN" sz="1800" dirty="0">
                <a:effectLst/>
                <a:latin typeface="+mj-lt"/>
                <a:ea typeface="Times New Roman" panose="02020603050405020304" pitchFamily="18" charset="0"/>
                <a:cs typeface="Calibri" panose="020F0502020204030204" pitchFamily="34" charset="0"/>
              </a:rPr>
              <a:t>: 	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18D10-E45A-CB8A-AC73-DBD4DF304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359" y="3999197"/>
            <a:ext cx="3839111" cy="194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99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8597EF-B7F6-4DED-E35D-EA8E03A055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2" r="3317"/>
          <a:stretch/>
        </p:blipFill>
        <p:spPr>
          <a:xfrm>
            <a:off x="1436443" y="866065"/>
            <a:ext cx="8714236" cy="475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32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41839-3DA9-99E0-4567-3BD30B83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5D0D6-B967-29A0-ECC3-79A1D63FD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//defining a function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function &lt;function-name&gt;()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{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   // code to be executed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};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D35670-6C94-F72D-C9C0-E14220CA1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504" y="931178"/>
            <a:ext cx="5837300" cy="497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45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D5ADB-1F8C-38BC-41EE-39EB4239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189" y="389839"/>
            <a:ext cx="10515600" cy="1325563"/>
          </a:xfrm>
        </p:spPr>
        <p:txBody>
          <a:bodyPr/>
          <a:lstStyle/>
          <a:p>
            <a:r>
              <a:rPr lang="en-IN" dirty="0"/>
              <a:t>Arrow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0D478-E6F3-F53C-975C-9CC9864E2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Arrow functions, introduced in </a:t>
            </a:r>
            <a:r>
              <a:rPr lang="en-GB" sz="1600" b="1" dirty="0"/>
              <a:t>ECMAScript 6 (ES6), </a:t>
            </a:r>
            <a:r>
              <a:rPr lang="en-GB" sz="1600" dirty="0"/>
              <a:t>provide a more concise syntax for writing functions in JavaScript.</a:t>
            </a:r>
          </a:p>
          <a:p>
            <a:r>
              <a:rPr lang="en-GB" sz="1600" dirty="0"/>
              <a:t> They differ from traditional function expressions in several ways:</a:t>
            </a:r>
          </a:p>
          <a:p>
            <a:pPr>
              <a:buFont typeface="+mj-lt"/>
              <a:buAutoNum type="arabicPeriod"/>
            </a:pPr>
            <a:r>
              <a:rPr lang="en-IN" sz="3000" b="1" dirty="0"/>
              <a:t>Syntax</a:t>
            </a:r>
          </a:p>
          <a:p>
            <a:pPr marL="457200" lvl="1" indent="0">
              <a:buNone/>
            </a:pPr>
            <a:endParaRPr lang="en-IN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B1865-7650-4FA4-F2D2-92E191CAB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55" y="3605951"/>
            <a:ext cx="4058216" cy="790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232CAC-F0D2-316D-4B36-F903351EE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227" y="2968251"/>
            <a:ext cx="4220164" cy="1495634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33852413-AD2E-FE5E-9491-E8639EDF6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842" y="4663183"/>
            <a:ext cx="123003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If the function has only one expression, the return keyword and curly braces can be omitted.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76693F-042D-2552-D97B-BDB9419C708A}"/>
              </a:ext>
            </a:extLst>
          </p:cNvPr>
          <p:cNvSpPr txBox="1"/>
          <p:nvPr/>
        </p:nvSpPr>
        <p:spPr>
          <a:xfrm>
            <a:off x="971355" y="3181508"/>
            <a:ext cx="2216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Arrow Function: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97770B-1F10-6073-677F-6432909CAB2C}"/>
              </a:ext>
            </a:extLst>
          </p:cNvPr>
          <p:cNvSpPr txBox="1"/>
          <p:nvPr/>
        </p:nvSpPr>
        <p:spPr>
          <a:xfrm>
            <a:off x="6642430" y="2421988"/>
            <a:ext cx="2826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Traditional Function:</a:t>
            </a:r>
          </a:p>
        </p:txBody>
      </p:sp>
    </p:spTree>
    <p:extLst>
      <p:ext uri="{BB962C8B-B14F-4D97-AF65-F5344CB8AC3E}">
        <p14:creationId xmlns:p14="http://schemas.microsoft.com/office/powerpoint/2010/main" val="2983428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1806</TotalTime>
  <Words>852</Words>
  <Application>Microsoft Office PowerPoint</Application>
  <PresentationFormat>Widescreen</PresentationFormat>
  <Paragraphs>80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Roboto</vt:lpstr>
      <vt:lpstr>sohne</vt:lpstr>
      <vt:lpstr>Söhne</vt:lpstr>
      <vt:lpstr>Times New Roman</vt:lpstr>
      <vt:lpstr>Office Theme</vt:lpstr>
      <vt:lpstr>FUNCTIONS</vt:lpstr>
      <vt:lpstr>FUNCTIONS</vt:lpstr>
      <vt:lpstr>Function Definition</vt:lpstr>
      <vt:lpstr>PowerPoint Presentation</vt:lpstr>
      <vt:lpstr>Function Invocation</vt:lpstr>
      <vt:lpstr> Function Return </vt:lpstr>
      <vt:lpstr>PowerPoint Presentation</vt:lpstr>
      <vt:lpstr>Function Syntax</vt:lpstr>
      <vt:lpstr>Arrow Functions</vt:lpstr>
      <vt:lpstr>PowerPoint Presentation</vt:lpstr>
      <vt:lpstr>Types Of Functions</vt:lpstr>
      <vt:lpstr>1 Named function </vt:lpstr>
      <vt:lpstr>2 Anonymous Functions</vt:lpstr>
      <vt:lpstr>3 Recursive Functions</vt:lpstr>
      <vt:lpstr>4 Higher Order Function </vt:lpstr>
      <vt:lpstr>Setting time</vt:lpstr>
      <vt:lpstr>Setting Interval using a setInterval function </vt:lpstr>
      <vt:lpstr>Setting a time using a setTimeout </vt:lpstr>
      <vt:lpstr>Tasks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FUNCTIONS</dc:title>
  <dc:creator>sarath m</dc:creator>
  <cp:lastModifiedBy>Luminar Technolab</cp:lastModifiedBy>
  <cp:revision>8</cp:revision>
  <dcterms:created xsi:type="dcterms:W3CDTF">2023-07-28T08:21:35Z</dcterms:created>
  <dcterms:modified xsi:type="dcterms:W3CDTF">2024-06-19T10:10:36Z</dcterms:modified>
</cp:coreProperties>
</file>