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6" r:id="rId8"/>
    <p:sldId id="267" r:id="rId9"/>
    <p:sldId id="261" r:id="rId10"/>
    <p:sldId id="263" r:id="rId11"/>
    <p:sldId id="268" r:id="rId12"/>
    <p:sldId id="271" r:id="rId13"/>
    <p:sldId id="272" r:id="rId14"/>
    <p:sldId id="273" r:id="rId15"/>
    <p:sldId id="274" r:id="rId16"/>
    <p:sldId id="280" r:id="rId17"/>
    <p:sldId id="279" r:id="rId18"/>
    <p:sldId id="278" r:id="rId19"/>
    <p:sldId id="283" r:id="rId20"/>
    <p:sldId id="282" r:id="rId21"/>
    <p:sldId id="281" r:id="rId22"/>
    <p:sldId id="277" r:id="rId23"/>
    <p:sldId id="276" r:id="rId24"/>
    <p:sldId id="287" r:id="rId25"/>
    <p:sldId id="286" r:id="rId26"/>
    <p:sldId id="285" r:id="rId27"/>
    <p:sldId id="284" r:id="rId28"/>
    <p:sldId id="275" r:id="rId29"/>
    <p:sldId id="262" r:id="rId30"/>
    <p:sldId id="269" r:id="rId31"/>
    <p:sldId id="264" r:id="rId32"/>
    <p:sldId id="27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660"/>
  </p:normalViewPr>
  <p:slideViewPr>
    <p:cSldViewPr snapToGrid="0">
      <p:cViewPr varScale="1">
        <p:scale>
          <a:sx n="91" d="100"/>
          <a:sy n="91" d="100"/>
        </p:scale>
        <p:origin x="13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4-06-20T08:37:38.3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10777 5786 0</inkml:trace>
</inkml:ink>
</file>

<file path=ppt/ink/ink10.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4-06-20T08:59:29.9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12612 12065 0,'-35'0'78,"-248"-35"-47,142 35-31,106 0 16,-71-18 0,71 18-16,0 0 15,-18 0-15,35 0 16,-17 0 0,35 53 171,0 18-187,17-1 16,19 89-1,-19-106-15,1 0 16,17 88 0,-17-88-1,-18-36 1,0 1-1,0 0 79,53-18-31,0 0-48,194 0 1,-71 0 0,-53 0-1,-105 0 1,70-53 296,53-124-280,-141 124-1,0 36-31,0-1 15,-17 18 1,-36-35-16,18 35 16,-54-18-1,-52 18 1,35 0 0,1 0-1,69 0 1,72 0 140,158 0-140,88 0-1,-35-35 1,-124 35 0,-87 0-1,-36-18 32,0 1-31,-159-1-1,-176 18 1,88 18 0,70-1 15,89-17-16,88 18 1,0 0 0,0-1-1,0 18 17,106 1-17,53-36-15,105 0 16,442-53-1,-477-18 1,-211 36 0,-18-18-1,0 35 1,-18 1 0,-70 17 15,-177 0-16,-211 106 1,53 35 0,105 18-1,212-71-15,106-53 32,36-17-1,211-18-16,53 0 1,-36-53 0,-140 35-1,-107-17 1,-17-18 0,-17-18 15,-107-52-16,-88 70 1,-158 53 0,176 106-1,141-53 1,18 88 0,35-106-1,17 0 1,107-17-1,140-53 1,-17-53 0,-70-1-1,-107 19 1,-70 52 31,-105 53 0,-37 36-32,107-36 1</inkml:trace>
</inkml:ink>
</file>

<file path=ppt/ink/ink11.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4-06-20T08:59:32.8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19050 12453 0,'0'0'16,"0"-35"-1,0-36 1,0 54-16,0-36 16,-35-18-1,-1 1 1,-16-1-1,16 53 1,1 1 0,-18 17-1,35 0 1,-70 0 0,35 17 15,-35 1-16,53-18 1,17 0 0,18 18-1,-17 17-15,-1-35 16,-17 53 0,-1-18-16,1-17 15,0 105 1,35-52-1,-18-18 1,18 35 0,0-70-1,0 34 1,18-16 0,17-1 15,-35 0-16,53-17 1,-18 0 0,-17-18-16,17 17 15,0 1-15,-17-18 16,88 0 0,-36 0-1,1 0 1,-18-18-1,-18-17 1,1 35 0,16-71-1,-16 36 1,-19-18 0,19 18 15,-19-18-16,-17 18-15,18 17 16,-18-70 0,0 70-16,0-17 15,0-53 1,-18 52 0,18 19-1,-35-1 1,-18-17-1,35 35 1,-52 0 0,17-18-1,-18 18 1,36 0 0,0 18 15,-18 52-16,18-52 1,-1 17-16,1 1 16,0 17-1,17 17 1,18-35 0,0 18-1,0-17 1,18 34-1,17-17 1,36 18 0,-1-36-1,-35-17 1,18-18 0,-17 0 15,17 0-31,-18-18 15,71-70 1,-106 70 0,17-52-1,1-1 1,-18 18 0,0 18-1,0 17 1,0-17-1,-18 17 1,-17 18 0,-35-17-1,52 17-15,-35 0 16,-123-18 0,105 0-1,-17 18 16,70 0-15,-17 0 0,17 0-1,-17 36 1,17-19 0,1 54-1,17 17 1,0 0-1,0-53-15,0-17 16,0 17-16,0-17 16,17 17-1,-17-17 1,53-18 0,0 18 15,35-18-16,36 0 1,-36-36 0,18 1-1,0-53 1,-106 70-16,0 1 16,0-72-1,0 54-15,0 0 16,0-18-1,0 35-15,-18 18 32,0 0-17,-70 18 1,18 35 0,17 17 15,53-52-16</inkml:trace>
</inkml:ink>
</file>

<file path=ppt/ink/ink12.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4-06-20T08:59:38.3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12559 15258 0,'88'0'32,"71"0"-17,-18 17 1,194-17-1,-17 0 1,17 0 0,-35 0-1,-159 0 1,53 0 0,-36 0 15,-69 0-31,-72 0 15,89 0 1,0 0 0,35 18-1,18 0 1,-89-18 0,1 0-1,17 0 1,0 0-1,36 17 1,123 1 0,-71-18-1,-88 0-15,1 0 16,34 0 0,-105 0-1,-1 0 1,1 0-1</inkml:trace>
</inkml:ink>
</file>

<file path=ppt/ink/ink13.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4-06-20T08:59:46.8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9543 11077 0,'0'0'0,"-177"0"31,18 0-15,18 0 0,36 0 15,16 0-31,-69 0 15,105 0 1,17 0-16,1 0 16,35 35 109,0 71-110,53 141 1,0-35 0,-35-159 15,-1-36-16,-17 1-15,18-18 63,35 0-47,123 0-1,71 35 1,-88-17-16,17 0 15,301-18 1,-213 0 0,1 0-1,-107 0 1,-69 0 0,-54 0-1</inkml:trace>
</inkml:ink>
</file>

<file path=ppt/ink/ink14.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4-06-20T08:59:47.6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13458 11783 0,'706'0'31,"-1412"0"-31,1800-18 31,-477 18-15,-387 0 0,599 0-1,-282 35 1,-195-35-1,-158 18 1,-123-18 0,-53 0-1,34 0 48,1 0-32</inkml:trace>
</inkml:ink>
</file>

<file path=ppt/ink/ink15.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4-06-20T09:06:42.9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6332 7567 0</inkml:trace>
</inkml:ink>
</file>

<file path=ppt/ink/ink16.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4-06-20T09:07:58.2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9878 7302 0</inkml:trace>
</inkml:ink>
</file>

<file path=ppt/ink/ink2.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4-06-20T08:40:28.5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13811 14852 0</inkml:trace>
</inkml:ink>
</file>

<file path=ppt/ink/ink3.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4-06-20T08:41:26.3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16316 11130 0</inkml:trace>
</inkml:ink>
</file>

<file path=ppt/ink/ink4.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4-06-20T08:41:27.4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11942 13935 0</inkml:trace>
</inkml:ink>
</file>

<file path=ppt/ink/ink5.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4-06-20T08:43:50.7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14711 9454 0</inkml:trace>
</inkml:ink>
</file>

<file path=ppt/ink/ink6.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4-06-20T08:59:13.6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8290 5133 0,'53'0'188,"212"18"-173,35-18 16,-142 0-15,-140 0-16,0 0 16,17 0 31,0 0-32,36 0 1,-18 0-1,0 0 1,-18 0 0,-17 0-1,-18-36 157,0 19-156,0-1-16,0-35 31,0 0-15,-53 53 62,-124-17-47,124-1-15,-35 18-1,35 0 1,-17 0 0,-1 0-1,18 0 1,18 0-16,-36 18 15,1 17 1,17-35-16,18 0 16,-36 17-1,53-17-15,-35 18 16,36-18 15,-36 35-15,53-17-1,18-18 189,193 35-158,-176-35-30,-17 18 0</inkml:trace>
</inkml:ink>
</file>

<file path=ppt/ink/ink7.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4-06-20T08:59:17.3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11324 5009 0,'265'18'172,"-18"-18"-156,-106 18-16,35 17 15,336-35 1,-389 0-1,1 0 1,-36 0 0,88 0 15,36 18 0,-71-1-15,53-17-1,-70 0 1,34 36 0,89-36-1,-123 0-15,-36 0 16,106 0 0,-88 0-1,-53 0 1,0 0-1,52 0 1,37 0 0,69 0-1,-70 0 1,53 0 0,-17 0 15,-89 0-16,-35-18-15,0 18 16,70-18 0,1-17-1,-54 35 1,107-35 0,-54 17-1,-17 0 1,-36 18-1,19 0 1,87-35 0,177 35-1,-18 0 1,-123 35 0,-71-35-16,-18 18 15,1 0 1,-18 17-16,-1-35 15,72 18 1,-142-18 0,0 0 859,830 0-860,-477 0 1,-247 0 0,-124 0 15,36 0 16,36 0-32,16 0 1,-34 0 0,-36 0-16,-17 0 15</inkml:trace>
</inkml:ink>
</file>

<file path=ppt/ink/ink8.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4-06-20T08:59:19.5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10813 6597 0,'17'0'93,"107"-18"-77,105 18 0,194 0-1,-52 0 1,246-53 0,-458 0-1,35 36 1,-176 17-1,-1 0 48,107 0-32,281 0 0,-334 0-15,-36 0-16,0 0 16,71 0-1,106 0 1,35-18 0,106 18-1,-177 0 1,-70 0-1,-36 0 1,19 0 0,17 0-1,-36 0 1,-52 0 0</inkml:trace>
</inkml:ink>
</file>

<file path=ppt/ink/ink9.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24-06-20T08:59:23.2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20479 6791 0,'88'88'31,"282"283"16,-211-283-32,-71-88 1,36-53 0,87-141-1,266-247 16,-283 300-15,141-230 0,-176 160-16,-36 70 15,89-71 1,-159 177 0,-36 17-1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44CEA-EDE9-D6DB-DA4B-C1274218C7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15C949-15E4-DFDD-B168-D58E1D1E8F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EF8230-7CB9-4787-1850-57A39A234DBD}"/>
              </a:ext>
            </a:extLst>
          </p:cNvPr>
          <p:cNvSpPr>
            <a:spLocks noGrp="1"/>
          </p:cNvSpPr>
          <p:nvPr>
            <p:ph type="dt" sz="half" idx="10"/>
          </p:nvPr>
        </p:nvSpPr>
        <p:spPr/>
        <p:txBody>
          <a:bodyPr/>
          <a:lstStyle/>
          <a:p>
            <a:fld id="{3F2581DF-558A-400D-BE48-1D98BE7CA505}" type="datetimeFigureOut">
              <a:rPr lang="en-IN" smtClean="0"/>
              <a:t>20-06-2024</a:t>
            </a:fld>
            <a:endParaRPr lang="en-IN"/>
          </a:p>
        </p:txBody>
      </p:sp>
      <p:sp>
        <p:nvSpPr>
          <p:cNvPr id="5" name="Footer Placeholder 4">
            <a:extLst>
              <a:ext uri="{FF2B5EF4-FFF2-40B4-BE49-F238E27FC236}">
                <a16:creationId xmlns:a16="http://schemas.microsoft.com/office/drawing/2014/main" id="{3E573CA0-71AE-C8E7-1AC4-AF155C8865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7274BF-A6F6-733B-DAF9-0946F10C1B9F}"/>
              </a:ext>
            </a:extLst>
          </p:cNvPr>
          <p:cNvSpPr>
            <a:spLocks noGrp="1"/>
          </p:cNvSpPr>
          <p:nvPr>
            <p:ph type="sldNum" sz="quarter" idx="12"/>
          </p:nvPr>
        </p:nvSpPr>
        <p:spPr/>
        <p:txBody>
          <a:bodyPr/>
          <a:lstStyle/>
          <a:p>
            <a:fld id="{323DB140-09F0-44D4-AFB5-5DB6F1A91446}" type="slidenum">
              <a:rPr lang="en-IN" smtClean="0"/>
              <a:t>‹#›</a:t>
            </a:fld>
            <a:endParaRPr lang="en-IN"/>
          </a:p>
        </p:txBody>
      </p:sp>
    </p:spTree>
    <p:extLst>
      <p:ext uri="{BB962C8B-B14F-4D97-AF65-F5344CB8AC3E}">
        <p14:creationId xmlns:p14="http://schemas.microsoft.com/office/powerpoint/2010/main" val="77625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7193-A966-044C-6F87-0A4E8F21AF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31BD82-05C6-E55C-A9F2-A5D414CAB6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8C8A14-B443-1A03-1104-83CE31453271}"/>
              </a:ext>
            </a:extLst>
          </p:cNvPr>
          <p:cNvSpPr>
            <a:spLocks noGrp="1"/>
          </p:cNvSpPr>
          <p:nvPr>
            <p:ph type="dt" sz="half" idx="10"/>
          </p:nvPr>
        </p:nvSpPr>
        <p:spPr/>
        <p:txBody>
          <a:bodyPr/>
          <a:lstStyle/>
          <a:p>
            <a:fld id="{3F2581DF-558A-400D-BE48-1D98BE7CA505}" type="datetimeFigureOut">
              <a:rPr lang="en-IN" smtClean="0"/>
              <a:t>20-06-2024</a:t>
            </a:fld>
            <a:endParaRPr lang="en-IN"/>
          </a:p>
        </p:txBody>
      </p:sp>
      <p:sp>
        <p:nvSpPr>
          <p:cNvPr id="5" name="Footer Placeholder 4">
            <a:extLst>
              <a:ext uri="{FF2B5EF4-FFF2-40B4-BE49-F238E27FC236}">
                <a16:creationId xmlns:a16="http://schemas.microsoft.com/office/drawing/2014/main" id="{1654A06E-8C47-FA89-C317-4541A66540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4FB0DA-DAA6-7DE3-BC0D-ACD88956E9C7}"/>
              </a:ext>
            </a:extLst>
          </p:cNvPr>
          <p:cNvSpPr>
            <a:spLocks noGrp="1"/>
          </p:cNvSpPr>
          <p:nvPr>
            <p:ph type="sldNum" sz="quarter" idx="12"/>
          </p:nvPr>
        </p:nvSpPr>
        <p:spPr/>
        <p:txBody>
          <a:bodyPr/>
          <a:lstStyle/>
          <a:p>
            <a:fld id="{323DB140-09F0-44D4-AFB5-5DB6F1A91446}" type="slidenum">
              <a:rPr lang="en-IN" smtClean="0"/>
              <a:t>‹#›</a:t>
            </a:fld>
            <a:endParaRPr lang="en-IN"/>
          </a:p>
        </p:txBody>
      </p:sp>
    </p:spTree>
    <p:extLst>
      <p:ext uri="{BB962C8B-B14F-4D97-AF65-F5344CB8AC3E}">
        <p14:creationId xmlns:p14="http://schemas.microsoft.com/office/powerpoint/2010/main" val="2574854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BB629C-4A27-9BB2-4429-32A27C45AB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958FC3-305A-B20C-E02B-D8F787655E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F8A5C9-095A-C3F5-A38C-D2EA4060F925}"/>
              </a:ext>
            </a:extLst>
          </p:cNvPr>
          <p:cNvSpPr>
            <a:spLocks noGrp="1"/>
          </p:cNvSpPr>
          <p:nvPr>
            <p:ph type="dt" sz="half" idx="10"/>
          </p:nvPr>
        </p:nvSpPr>
        <p:spPr/>
        <p:txBody>
          <a:bodyPr/>
          <a:lstStyle/>
          <a:p>
            <a:fld id="{3F2581DF-558A-400D-BE48-1D98BE7CA505}" type="datetimeFigureOut">
              <a:rPr lang="en-IN" smtClean="0"/>
              <a:t>20-06-2024</a:t>
            </a:fld>
            <a:endParaRPr lang="en-IN"/>
          </a:p>
        </p:txBody>
      </p:sp>
      <p:sp>
        <p:nvSpPr>
          <p:cNvPr id="5" name="Footer Placeholder 4">
            <a:extLst>
              <a:ext uri="{FF2B5EF4-FFF2-40B4-BE49-F238E27FC236}">
                <a16:creationId xmlns:a16="http://schemas.microsoft.com/office/drawing/2014/main" id="{52891F6F-85FA-116C-9064-EFD99BE9E4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98D816-EE94-C60C-45DE-B7B15ECDECF7}"/>
              </a:ext>
            </a:extLst>
          </p:cNvPr>
          <p:cNvSpPr>
            <a:spLocks noGrp="1"/>
          </p:cNvSpPr>
          <p:nvPr>
            <p:ph type="sldNum" sz="quarter" idx="12"/>
          </p:nvPr>
        </p:nvSpPr>
        <p:spPr/>
        <p:txBody>
          <a:bodyPr/>
          <a:lstStyle/>
          <a:p>
            <a:fld id="{323DB140-09F0-44D4-AFB5-5DB6F1A91446}" type="slidenum">
              <a:rPr lang="en-IN" smtClean="0"/>
              <a:t>‹#›</a:t>
            </a:fld>
            <a:endParaRPr lang="en-IN"/>
          </a:p>
        </p:txBody>
      </p:sp>
    </p:spTree>
    <p:extLst>
      <p:ext uri="{BB962C8B-B14F-4D97-AF65-F5344CB8AC3E}">
        <p14:creationId xmlns:p14="http://schemas.microsoft.com/office/powerpoint/2010/main" val="837439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C107-8DA8-AA31-8284-540D93BD14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E505B2-6EA9-CB37-F340-A5ECB9BD64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710372-2C45-2135-6FF8-1C2EF424BD1A}"/>
              </a:ext>
            </a:extLst>
          </p:cNvPr>
          <p:cNvSpPr>
            <a:spLocks noGrp="1"/>
          </p:cNvSpPr>
          <p:nvPr>
            <p:ph type="dt" sz="half" idx="10"/>
          </p:nvPr>
        </p:nvSpPr>
        <p:spPr/>
        <p:txBody>
          <a:bodyPr/>
          <a:lstStyle/>
          <a:p>
            <a:fld id="{3F2581DF-558A-400D-BE48-1D98BE7CA505}" type="datetimeFigureOut">
              <a:rPr lang="en-IN" smtClean="0"/>
              <a:t>20-06-2024</a:t>
            </a:fld>
            <a:endParaRPr lang="en-IN"/>
          </a:p>
        </p:txBody>
      </p:sp>
      <p:sp>
        <p:nvSpPr>
          <p:cNvPr id="5" name="Footer Placeholder 4">
            <a:extLst>
              <a:ext uri="{FF2B5EF4-FFF2-40B4-BE49-F238E27FC236}">
                <a16:creationId xmlns:a16="http://schemas.microsoft.com/office/drawing/2014/main" id="{78A97A29-B5E1-BA37-1209-A7F98B1D0D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0DD0FF-FAF3-C1FE-4810-AF5F257090E9}"/>
              </a:ext>
            </a:extLst>
          </p:cNvPr>
          <p:cNvSpPr>
            <a:spLocks noGrp="1"/>
          </p:cNvSpPr>
          <p:nvPr>
            <p:ph type="sldNum" sz="quarter" idx="12"/>
          </p:nvPr>
        </p:nvSpPr>
        <p:spPr/>
        <p:txBody>
          <a:bodyPr/>
          <a:lstStyle/>
          <a:p>
            <a:fld id="{323DB140-09F0-44D4-AFB5-5DB6F1A91446}" type="slidenum">
              <a:rPr lang="en-IN" smtClean="0"/>
              <a:t>‹#›</a:t>
            </a:fld>
            <a:endParaRPr lang="en-IN"/>
          </a:p>
        </p:txBody>
      </p:sp>
    </p:spTree>
    <p:extLst>
      <p:ext uri="{BB962C8B-B14F-4D97-AF65-F5344CB8AC3E}">
        <p14:creationId xmlns:p14="http://schemas.microsoft.com/office/powerpoint/2010/main" val="3638358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CFB7-286B-E5CB-09C7-BCEB7F9BBA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C5AC98-0517-7989-C509-38D6C96468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D6D8EA-312E-B537-27A7-A2515B8B264B}"/>
              </a:ext>
            </a:extLst>
          </p:cNvPr>
          <p:cNvSpPr>
            <a:spLocks noGrp="1"/>
          </p:cNvSpPr>
          <p:nvPr>
            <p:ph type="dt" sz="half" idx="10"/>
          </p:nvPr>
        </p:nvSpPr>
        <p:spPr/>
        <p:txBody>
          <a:bodyPr/>
          <a:lstStyle/>
          <a:p>
            <a:fld id="{3F2581DF-558A-400D-BE48-1D98BE7CA505}" type="datetimeFigureOut">
              <a:rPr lang="en-IN" smtClean="0"/>
              <a:t>20-06-2024</a:t>
            </a:fld>
            <a:endParaRPr lang="en-IN"/>
          </a:p>
        </p:txBody>
      </p:sp>
      <p:sp>
        <p:nvSpPr>
          <p:cNvPr id="5" name="Footer Placeholder 4">
            <a:extLst>
              <a:ext uri="{FF2B5EF4-FFF2-40B4-BE49-F238E27FC236}">
                <a16:creationId xmlns:a16="http://schemas.microsoft.com/office/drawing/2014/main" id="{8B0BE711-FAD6-28C8-2EA9-6C23E60AAA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DB7F10-B383-82ED-0370-3449C8C31685}"/>
              </a:ext>
            </a:extLst>
          </p:cNvPr>
          <p:cNvSpPr>
            <a:spLocks noGrp="1"/>
          </p:cNvSpPr>
          <p:nvPr>
            <p:ph type="sldNum" sz="quarter" idx="12"/>
          </p:nvPr>
        </p:nvSpPr>
        <p:spPr/>
        <p:txBody>
          <a:bodyPr/>
          <a:lstStyle/>
          <a:p>
            <a:fld id="{323DB140-09F0-44D4-AFB5-5DB6F1A91446}" type="slidenum">
              <a:rPr lang="en-IN" smtClean="0"/>
              <a:t>‹#›</a:t>
            </a:fld>
            <a:endParaRPr lang="en-IN"/>
          </a:p>
        </p:txBody>
      </p:sp>
    </p:spTree>
    <p:extLst>
      <p:ext uri="{BB962C8B-B14F-4D97-AF65-F5344CB8AC3E}">
        <p14:creationId xmlns:p14="http://schemas.microsoft.com/office/powerpoint/2010/main" val="162995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C45D-17C0-F732-DAED-6ECB335772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E9E7DA-7908-0089-1ABF-16EE0AA4F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408052-AB44-5205-6FDD-10B9E90527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01BA5E-A35D-1438-E336-C696BE6A4A26}"/>
              </a:ext>
            </a:extLst>
          </p:cNvPr>
          <p:cNvSpPr>
            <a:spLocks noGrp="1"/>
          </p:cNvSpPr>
          <p:nvPr>
            <p:ph type="dt" sz="half" idx="10"/>
          </p:nvPr>
        </p:nvSpPr>
        <p:spPr/>
        <p:txBody>
          <a:bodyPr/>
          <a:lstStyle/>
          <a:p>
            <a:fld id="{3F2581DF-558A-400D-BE48-1D98BE7CA505}" type="datetimeFigureOut">
              <a:rPr lang="en-IN" smtClean="0"/>
              <a:t>20-06-2024</a:t>
            </a:fld>
            <a:endParaRPr lang="en-IN"/>
          </a:p>
        </p:txBody>
      </p:sp>
      <p:sp>
        <p:nvSpPr>
          <p:cNvPr id="6" name="Footer Placeholder 5">
            <a:extLst>
              <a:ext uri="{FF2B5EF4-FFF2-40B4-BE49-F238E27FC236}">
                <a16:creationId xmlns:a16="http://schemas.microsoft.com/office/drawing/2014/main" id="{DDD4532F-7E69-1C5C-A7A1-44D468CC45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6A85D4-1DE5-E83C-3301-DE9FD955A5F7}"/>
              </a:ext>
            </a:extLst>
          </p:cNvPr>
          <p:cNvSpPr>
            <a:spLocks noGrp="1"/>
          </p:cNvSpPr>
          <p:nvPr>
            <p:ph type="sldNum" sz="quarter" idx="12"/>
          </p:nvPr>
        </p:nvSpPr>
        <p:spPr/>
        <p:txBody>
          <a:bodyPr/>
          <a:lstStyle/>
          <a:p>
            <a:fld id="{323DB140-09F0-44D4-AFB5-5DB6F1A91446}" type="slidenum">
              <a:rPr lang="en-IN" smtClean="0"/>
              <a:t>‹#›</a:t>
            </a:fld>
            <a:endParaRPr lang="en-IN"/>
          </a:p>
        </p:txBody>
      </p:sp>
    </p:spTree>
    <p:extLst>
      <p:ext uri="{BB962C8B-B14F-4D97-AF65-F5344CB8AC3E}">
        <p14:creationId xmlns:p14="http://schemas.microsoft.com/office/powerpoint/2010/main" val="328342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ECF2-1FBD-9B90-03D8-C10CE907DD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694648-3A93-5502-0BFD-22E0FBADA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A00D5F-DDBA-30AA-2CB1-FCD13753A6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7A4FC0-81EB-2113-6E67-4358073D6B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59B2F4-B366-FCF0-87F1-CCF9980FF1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E5944C-DBC4-AC5E-D00B-E90DAADE4BEE}"/>
              </a:ext>
            </a:extLst>
          </p:cNvPr>
          <p:cNvSpPr>
            <a:spLocks noGrp="1"/>
          </p:cNvSpPr>
          <p:nvPr>
            <p:ph type="dt" sz="half" idx="10"/>
          </p:nvPr>
        </p:nvSpPr>
        <p:spPr/>
        <p:txBody>
          <a:bodyPr/>
          <a:lstStyle/>
          <a:p>
            <a:fld id="{3F2581DF-558A-400D-BE48-1D98BE7CA505}" type="datetimeFigureOut">
              <a:rPr lang="en-IN" smtClean="0"/>
              <a:t>20-06-2024</a:t>
            </a:fld>
            <a:endParaRPr lang="en-IN"/>
          </a:p>
        </p:txBody>
      </p:sp>
      <p:sp>
        <p:nvSpPr>
          <p:cNvPr id="8" name="Footer Placeholder 7">
            <a:extLst>
              <a:ext uri="{FF2B5EF4-FFF2-40B4-BE49-F238E27FC236}">
                <a16:creationId xmlns:a16="http://schemas.microsoft.com/office/drawing/2014/main" id="{F039F1F1-16DD-C541-AFCA-21AA7E5E78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A6E3A7-9852-B811-53A7-6A13BAF2DA78}"/>
              </a:ext>
            </a:extLst>
          </p:cNvPr>
          <p:cNvSpPr>
            <a:spLocks noGrp="1"/>
          </p:cNvSpPr>
          <p:nvPr>
            <p:ph type="sldNum" sz="quarter" idx="12"/>
          </p:nvPr>
        </p:nvSpPr>
        <p:spPr/>
        <p:txBody>
          <a:bodyPr/>
          <a:lstStyle/>
          <a:p>
            <a:fld id="{323DB140-09F0-44D4-AFB5-5DB6F1A91446}" type="slidenum">
              <a:rPr lang="en-IN" smtClean="0"/>
              <a:t>‹#›</a:t>
            </a:fld>
            <a:endParaRPr lang="en-IN"/>
          </a:p>
        </p:txBody>
      </p:sp>
    </p:spTree>
    <p:extLst>
      <p:ext uri="{BB962C8B-B14F-4D97-AF65-F5344CB8AC3E}">
        <p14:creationId xmlns:p14="http://schemas.microsoft.com/office/powerpoint/2010/main" val="2582650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FF36A-9896-BDE5-755A-410E1C2EE0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3E0059-1221-B29C-A067-9A5BD47D0294}"/>
              </a:ext>
            </a:extLst>
          </p:cNvPr>
          <p:cNvSpPr>
            <a:spLocks noGrp="1"/>
          </p:cNvSpPr>
          <p:nvPr>
            <p:ph type="dt" sz="half" idx="10"/>
          </p:nvPr>
        </p:nvSpPr>
        <p:spPr/>
        <p:txBody>
          <a:bodyPr/>
          <a:lstStyle/>
          <a:p>
            <a:fld id="{3F2581DF-558A-400D-BE48-1D98BE7CA505}" type="datetimeFigureOut">
              <a:rPr lang="en-IN" smtClean="0"/>
              <a:t>20-06-2024</a:t>
            </a:fld>
            <a:endParaRPr lang="en-IN"/>
          </a:p>
        </p:txBody>
      </p:sp>
      <p:sp>
        <p:nvSpPr>
          <p:cNvPr id="4" name="Footer Placeholder 3">
            <a:extLst>
              <a:ext uri="{FF2B5EF4-FFF2-40B4-BE49-F238E27FC236}">
                <a16:creationId xmlns:a16="http://schemas.microsoft.com/office/drawing/2014/main" id="{4219C4F2-5B5F-D83F-88AA-8DEE614BAE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405787-5837-67C4-0415-8EB27B2B222C}"/>
              </a:ext>
            </a:extLst>
          </p:cNvPr>
          <p:cNvSpPr>
            <a:spLocks noGrp="1"/>
          </p:cNvSpPr>
          <p:nvPr>
            <p:ph type="sldNum" sz="quarter" idx="12"/>
          </p:nvPr>
        </p:nvSpPr>
        <p:spPr/>
        <p:txBody>
          <a:bodyPr/>
          <a:lstStyle/>
          <a:p>
            <a:fld id="{323DB140-09F0-44D4-AFB5-5DB6F1A91446}" type="slidenum">
              <a:rPr lang="en-IN" smtClean="0"/>
              <a:t>‹#›</a:t>
            </a:fld>
            <a:endParaRPr lang="en-IN"/>
          </a:p>
        </p:txBody>
      </p:sp>
    </p:spTree>
    <p:extLst>
      <p:ext uri="{BB962C8B-B14F-4D97-AF65-F5344CB8AC3E}">
        <p14:creationId xmlns:p14="http://schemas.microsoft.com/office/powerpoint/2010/main" val="156814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AF1-29EE-0078-EC1E-B78E090BFC74}"/>
              </a:ext>
            </a:extLst>
          </p:cNvPr>
          <p:cNvSpPr>
            <a:spLocks noGrp="1"/>
          </p:cNvSpPr>
          <p:nvPr>
            <p:ph type="dt" sz="half" idx="10"/>
          </p:nvPr>
        </p:nvSpPr>
        <p:spPr/>
        <p:txBody>
          <a:bodyPr/>
          <a:lstStyle/>
          <a:p>
            <a:fld id="{3F2581DF-558A-400D-BE48-1D98BE7CA505}" type="datetimeFigureOut">
              <a:rPr lang="en-IN" smtClean="0"/>
              <a:t>20-06-2024</a:t>
            </a:fld>
            <a:endParaRPr lang="en-IN"/>
          </a:p>
        </p:txBody>
      </p:sp>
      <p:sp>
        <p:nvSpPr>
          <p:cNvPr id="3" name="Footer Placeholder 2">
            <a:extLst>
              <a:ext uri="{FF2B5EF4-FFF2-40B4-BE49-F238E27FC236}">
                <a16:creationId xmlns:a16="http://schemas.microsoft.com/office/drawing/2014/main" id="{5234C984-5997-E59A-838D-F5DF250C47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AED34E-EDAE-2438-7ABC-BC827D5FA166}"/>
              </a:ext>
            </a:extLst>
          </p:cNvPr>
          <p:cNvSpPr>
            <a:spLocks noGrp="1"/>
          </p:cNvSpPr>
          <p:nvPr>
            <p:ph type="sldNum" sz="quarter" idx="12"/>
          </p:nvPr>
        </p:nvSpPr>
        <p:spPr/>
        <p:txBody>
          <a:bodyPr/>
          <a:lstStyle/>
          <a:p>
            <a:fld id="{323DB140-09F0-44D4-AFB5-5DB6F1A91446}" type="slidenum">
              <a:rPr lang="en-IN" smtClean="0"/>
              <a:t>‹#›</a:t>
            </a:fld>
            <a:endParaRPr lang="en-IN"/>
          </a:p>
        </p:txBody>
      </p:sp>
    </p:spTree>
    <p:extLst>
      <p:ext uri="{BB962C8B-B14F-4D97-AF65-F5344CB8AC3E}">
        <p14:creationId xmlns:p14="http://schemas.microsoft.com/office/powerpoint/2010/main" val="290981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1BE8-7940-AEBD-BD77-048861F92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346141-C034-8EAE-D8EE-AD372463E1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BAE8A6-4E52-ED5E-2B49-374861DEF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A3671-2EFF-1528-9070-15177DD4FB2C}"/>
              </a:ext>
            </a:extLst>
          </p:cNvPr>
          <p:cNvSpPr>
            <a:spLocks noGrp="1"/>
          </p:cNvSpPr>
          <p:nvPr>
            <p:ph type="dt" sz="half" idx="10"/>
          </p:nvPr>
        </p:nvSpPr>
        <p:spPr/>
        <p:txBody>
          <a:bodyPr/>
          <a:lstStyle/>
          <a:p>
            <a:fld id="{3F2581DF-558A-400D-BE48-1D98BE7CA505}" type="datetimeFigureOut">
              <a:rPr lang="en-IN" smtClean="0"/>
              <a:t>20-06-2024</a:t>
            </a:fld>
            <a:endParaRPr lang="en-IN"/>
          </a:p>
        </p:txBody>
      </p:sp>
      <p:sp>
        <p:nvSpPr>
          <p:cNvPr id="6" name="Footer Placeholder 5">
            <a:extLst>
              <a:ext uri="{FF2B5EF4-FFF2-40B4-BE49-F238E27FC236}">
                <a16:creationId xmlns:a16="http://schemas.microsoft.com/office/drawing/2014/main" id="{EBFF6953-C361-E025-5DF7-1E9A9C9DA0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67558A-233D-7A48-4751-F566EBB01E61}"/>
              </a:ext>
            </a:extLst>
          </p:cNvPr>
          <p:cNvSpPr>
            <a:spLocks noGrp="1"/>
          </p:cNvSpPr>
          <p:nvPr>
            <p:ph type="sldNum" sz="quarter" idx="12"/>
          </p:nvPr>
        </p:nvSpPr>
        <p:spPr/>
        <p:txBody>
          <a:bodyPr/>
          <a:lstStyle/>
          <a:p>
            <a:fld id="{323DB140-09F0-44D4-AFB5-5DB6F1A91446}" type="slidenum">
              <a:rPr lang="en-IN" smtClean="0"/>
              <a:t>‹#›</a:t>
            </a:fld>
            <a:endParaRPr lang="en-IN"/>
          </a:p>
        </p:txBody>
      </p:sp>
    </p:spTree>
    <p:extLst>
      <p:ext uri="{BB962C8B-B14F-4D97-AF65-F5344CB8AC3E}">
        <p14:creationId xmlns:p14="http://schemas.microsoft.com/office/powerpoint/2010/main" val="3598009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55F6-DEC6-AA36-EFD1-455C0BC1C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F925A0-802E-E37C-1B8F-F19717964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D61143-F6C8-6659-214B-F55465C7F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09B71-D5BA-957D-C1BC-0C699AB148AA}"/>
              </a:ext>
            </a:extLst>
          </p:cNvPr>
          <p:cNvSpPr>
            <a:spLocks noGrp="1"/>
          </p:cNvSpPr>
          <p:nvPr>
            <p:ph type="dt" sz="half" idx="10"/>
          </p:nvPr>
        </p:nvSpPr>
        <p:spPr/>
        <p:txBody>
          <a:bodyPr/>
          <a:lstStyle/>
          <a:p>
            <a:fld id="{3F2581DF-558A-400D-BE48-1D98BE7CA505}" type="datetimeFigureOut">
              <a:rPr lang="en-IN" smtClean="0"/>
              <a:t>20-06-2024</a:t>
            </a:fld>
            <a:endParaRPr lang="en-IN"/>
          </a:p>
        </p:txBody>
      </p:sp>
      <p:sp>
        <p:nvSpPr>
          <p:cNvPr id="6" name="Footer Placeholder 5">
            <a:extLst>
              <a:ext uri="{FF2B5EF4-FFF2-40B4-BE49-F238E27FC236}">
                <a16:creationId xmlns:a16="http://schemas.microsoft.com/office/drawing/2014/main" id="{4282AF9B-7BA8-6DCD-32E3-B13591B608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D7B413-D89E-2BA0-9233-036C9161868E}"/>
              </a:ext>
            </a:extLst>
          </p:cNvPr>
          <p:cNvSpPr>
            <a:spLocks noGrp="1"/>
          </p:cNvSpPr>
          <p:nvPr>
            <p:ph type="sldNum" sz="quarter" idx="12"/>
          </p:nvPr>
        </p:nvSpPr>
        <p:spPr/>
        <p:txBody>
          <a:bodyPr/>
          <a:lstStyle/>
          <a:p>
            <a:fld id="{323DB140-09F0-44D4-AFB5-5DB6F1A91446}" type="slidenum">
              <a:rPr lang="en-IN" smtClean="0"/>
              <a:t>‹#›</a:t>
            </a:fld>
            <a:endParaRPr lang="en-IN"/>
          </a:p>
        </p:txBody>
      </p:sp>
    </p:spTree>
    <p:extLst>
      <p:ext uri="{BB962C8B-B14F-4D97-AF65-F5344CB8AC3E}">
        <p14:creationId xmlns:p14="http://schemas.microsoft.com/office/powerpoint/2010/main" val="2250299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8CBA01-C500-DB77-2016-0167AC251B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B0013C-5566-DBE8-D314-8ECE192290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5579BB-9314-33B9-A2A2-D5A1292560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2581DF-558A-400D-BE48-1D98BE7CA505}" type="datetimeFigureOut">
              <a:rPr lang="en-IN" smtClean="0"/>
              <a:t>20-06-2024</a:t>
            </a:fld>
            <a:endParaRPr lang="en-IN"/>
          </a:p>
        </p:txBody>
      </p:sp>
      <p:sp>
        <p:nvSpPr>
          <p:cNvPr id="5" name="Footer Placeholder 4">
            <a:extLst>
              <a:ext uri="{FF2B5EF4-FFF2-40B4-BE49-F238E27FC236}">
                <a16:creationId xmlns:a16="http://schemas.microsoft.com/office/drawing/2014/main" id="{CA870B8D-37E6-97B3-25C7-CDE477EE9D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591B577-35A5-4FBC-0BC2-EA1F130A8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3DB140-09F0-44D4-AFB5-5DB6F1A91446}" type="slidenum">
              <a:rPr lang="en-IN" smtClean="0"/>
              <a:t>‹#›</a:t>
            </a:fld>
            <a:endParaRPr lang="en-IN"/>
          </a:p>
        </p:txBody>
      </p:sp>
    </p:spTree>
    <p:extLst>
      <p:ext uri="{BB962C8B-B14F-4D97-AF65-F5344CB8AC3E}">
        <p14:creationId xmlns:p14="http://schemas.microsoft.com/office/powerpoint/2010/main" val="751536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11.xml"/><Relationship Id="rId18" Type="http://schemas.openxmlformats.org/officeDocument/2006/relationships/image" Target="../media/image13.png"/><Relationship Id="rId3" Type="http://schemas.openxmlformats.org/officeDocument/2006/relationships/customXml" Target="../ink/ink6.xml"/><Relationship Id="rId7" Type="http://schemas.openxmlformats.org/officeDocument/2006/relationships/customXml" Target="../ink/ink8.xml"/><Relationship Id="rId12" Type="http://schemas.openxmlformats.org/officeDocument/2006/relationships/image" Target="../media/image10.png"/><Relationship Id="rId17" Type="http://schemas.openxmlformats.org/officeDocument/2006/relationships/customXml" Target="../ink/ink13.xml"/><Relationship Id="rId2" Type="http://schemas.openxmlformats.org/officeDocument/2006/relationships/image" Target="../media/image5.png"/><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10.xml"/><Relationship Id="rId5" Type="http://schemas.openxmlformats.org/officeDocument/2006/relationships/customXml" Target="../ink/ink7.xml"/><Relationship Id="rId15" Type="http://schemas.openxmlformats.org/officeDocument/2006/relationships/customXml" Target="../ink/ink12.xml"/><Relationship Id="rId10" Type="http://schemas.openxmlformats.org/officeDocument/2006/relationships/image" Target="../media/image9.png"/><Relationship Id="rId19" Type="http://schemas.openxmlformats.org/officeDocument/2006/relationships/customXml" Target="../ink/ink14.xml"/><Relationship Id="rId4" Type="http://schemas.openxmlformats.org/officeDocument/2006/relationships/image" Target="../media/image6.png"/><Relationship Id="rId9" Type="http://schemas.openxmlformats.org/officeDocument/2006/relationships/customXml" Target="../ink/ink9.xml"/><Relationship Id="rId1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5.xml"/><Relationship Id="rId1" Type="http://schemas.openxmlformats.org/officeDocument/2006/relationships/slideLayout" Target="../slideLayouts/slideLayout7.xml"/><Relationship Id="rId4" Type="http://schemas.openxmlformats.org/officeDocument/2006/relationships/customXml" Target="../ink/ink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medium.com/@nazmul.dev/10-most-important-string-methods-in-javascript-for-everyday-use-9aeeb0e7df18"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customXml" Target="../ink/ink4.xml"/><Relationship Id="rId4" Type="http://schemas.openxmlformats.org/officeDocument/2006/relationships/customXml" Target="../ink/ink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5ED1-1681-0AC9-3499-261C934E43D2}"/>
              </a:ext>
            </a:extLst>
          </p:cNvPr>
          <p:cNvSpPr>
            <a:spLocks noGrp="1"/>
          </p:cNvSpPr>
          <p:nvPr>
            <p:ph type="ctrTitle"/>
          </p:nvPr>
        </p:nvSpPr>
        <p:spPr/>
        <p:txBody>
          <a:bodyPr/>
          <a:lstStyle/>
          <a:p>
            <a:r>
              <a:rPr lang="en-IN" dirty="0"/>
              <a:t>Strings</a:t>
            </a:r>
          </a:p>
        </p:txBody>
      </p:sp>
      <p:sp>
        <p:nvSpPr>
          <p:cNvPr id="3" name="Subtitle 2">
            <a:extLst>
              <a:ext uri="{FF2B5EF4-FFF2-40B4-BE49-F238E27FC236}">
                <a16:creationId xmlns:a16="http://schemas.microsoft.com/office/drawing/2014/main" id="{4736C690-F605-50B2-9A45-3245EB3E1E4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386759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78726-4C43-C268-C92F-BF60AFE68591}"/>
              </a:ext>
            </a:extLst>
          </p:cNvPr>
          <p:cNvSpPr>
            <a:spLocks noGrp="1"/>
          </p:cNvSpPr>
          <p:nvPr>
            <p:ph type="title"/>
          </p:nvPr>
        </p:nvSpPr>
        <p:spPr/>
        <p:txBody>
          <a:bodyPr/>
          <a:lstStyle/>
          <a:p>
            <a:r>
              <a:rPr lang="en-IN" dirty="0"/>
              <a:t>Access String Characters</a:t>
            </a:r>
            <a:br>
              <a:rPr lang="en-IN" dirty="0"/>
            </a:br>
            <a:endParaRPr lang="en-IN" dirty="0"/>
          </a:p>
        </p:txBody>
      </p:sp>
      <p:sp>
        <p:nvSpPr>
          <p:cNvPr id="3" name="Content Placeholder 2">
            <a:extLst>
              <a:ext uri="{FF2B5EF4-FFF2-40B4-BE49-F238E27FC236}">
                <a16:creationId xmlns:a16="http://schemas.microsoft.com/office/drawing/2014/main" id="{70B168F4-3476-ABE7-41D1-E35A8576AD39}"/>
              </a:ext>
            </a:extLst>
          </p:cNvPr>
          <p:cNvSpPr>
            <a:spLocks noGrp="1"/>
          </p:cNvSpPr>
          <p:nvPr>
            <p:ph idx="1"/>
          </p:nvPr>
        </p:nvSpPr>
        <p:spPr/>
        <p:txBody>
          <a:bodyPr>
            <a:normAutofit fontScale="92500" lnSpcReduction="20000"/>
          </a:bodyPr>
          <a:lstStyle/>
          <a:p>
            <a:pPr>
              <a:lnSpc>
                <a:spcPct val="107000"/>
              </a:lnSpc>
              <a:spcAft>
                <a:spcPts val="1000"/>
              </a:spcAft>
            </a:pPr>
            <a:r>
              <a:rPr lang="en-IN" sz="2800" dirty="0">
                <a:effectLst/>
                <a:latin typeface="+mj-lt"/>
                <a:ea typeface="Times New Roman" panose="02020603050405020304" pitchFamily="18" charset="0"/>
                <a:cs typeface="Calibri" panose="020F0502020204030204" pitchFamily="34" charset="0"/>
              </a:rPr>
              <a:t>You can access the characters in a string in two ways.</a:t>
            </a:r>
            <a:endParaRPr lang="en-IN" sz="2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2800" dirty="0">
                <a:effectLst/>
                <a:latin typeface="+mj-lt"/>
                <a:ea typeface="Times New Roman" panose="02020603050405020304" pitchFamily="18" charset="0"/>
                <a:cs typeface="Calibri" panose="020F0502020204030204" pitchFamily="34" charset="0"/>
              </a:rPr>
              <a:t>1. One way is to treat strings as an array. For example,</a:t>
            </a:r>
            <a:endParaRPr lang="en-IN" sz="2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2800" dirty="0">
                <a:effectLst/>
                <a:latin typeface="+mj-lt"/>
                <a:ea typeface="Times New Roman" panose="02020603050405020304" pitchFamily="18" charset="0"/>
                <a:cs typeface="Calibri" panose="020F0502020204030204" pitchFamily="34" charset="0"/>
              </a:rPr>
              <a:t>		</a:t>
            </a:r>
            <a:r>
              <a:rPr lang="en-IN" sz="2800" dirty="0" err="1">
                <a:effectLst/>
                <a:latin typeface="+mj-lt"/>
                <a:ea typeface="Times New Roman" panose="02020603050405020304" pitchFamily="18" charset="0"/>
                <a:cs typeface="Calibri" panose="020F0502020204030204" pitchFamily="34" charset="0"/>
              </a:rPr>
              <a:t>const</a:t>
            </a:r>
            <a:r>
              <a:rPr lang="en-IN" sz="2800" dirty="0">
                <a:effectLst/>
                <a:latin typeface="+mj-lt"/>
                <a:ea typeface="Times New Roman" panose="02020603050405020304" pitchFamily="18" charset="0"/>
                <a:cs typeface="Calibri" panose="020F0502020204030204" pitchFamily="34" charset="0"/>
              </a:rPr>
              <a:t> a = 'hello’;</a:t>
            </a:r>
            <a:endParaRPr lang="en-IN" sz="2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2800" dirty="0">
                <a:effectLst/>
                <a:latin typeface="+mj-lt"/>
                <a:ea typeface="Times New Roman" panose="02020603050405020304" pitchFamily="18" charset="0"/>
                <a:cs typeface="Calibri" panose="020F0502020204030204" pitchFamily="34" charset="0"/>
              </a:rPr>
              <a:t>		console.log(a[1]); // "e“</a:t>
            </a:r>
          </a:p>
          <a:p>
            <a:pPr marL="0" indent="0">
              <a:lnSpc>
                <a:spcPct val="107000"/>
              </a:lnSpc>
              <a:spcAft>
                <a:spcPts val="1000"/>
              </a:spcAft>
              <a:buNone/>
            </a:pPr>
            <a:r>
              <a:rPr lang="en-IN" sz="2800" dirty="0">
                <a:effectLst/>
                <a:latin typeface="+mj-lt"/>
                <a:ea typeface="Times New Roman" panose="02020603050405020304" pitchFamily="18" charset="0"/>
                <a:cs typeface="Calibri" panose="020F0502020204030204" pitchFamily="34" charset="0"/>
              </a:rPr>
              <a:t>2. Another way is to use the method </a:t>
            </a:r>
            <a:r>
              <a:rPr lang="en-IN" sz="2800" dirty="0" err="1">
                <a:effectLst/>
                <a:latin typeface="+mj-lt"/>
                <a:ea typeface="Times New Roman" panose="02020603050405020304" pitchFamily="18" charset="0"/>
                <a:cs typeface="Calibri" panose="020F0502020204030204" pitchFamily="34" charset="0"/>
              </a:rPr>
              <a:t>charAt</a:t>
            </a:r>
            <a:r>
              <a:rPr lang="en-IN" sz="2800" dirty="0">
                <a:effectLst/>
                <a:latin typeface="+mj-lt"/>
                <a:ea typeface="Times New Roman" panose="02020603050405020304" pitchFamily="18" charset="0"/>
                <a:cs typeface="Calibri" panose="020F0502020204030204" pitchFamily="34" charset="0"/>
              </a:rPr>
              <a:t>(). For example,</a:t>
            </a:r>
            <a:endParaRPr lang="en-IN" sz="2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2800" dirty="0">
                <a:effectLst/>
                <a:latin typeface="+mj-lt"/>
                <a:ea typeface="Times New Roman" panose="02020603050405020304" pitchFamily="18" charset="0"/>
                <a:cs typeface="Calibri" panose="020F0502020204030204" pitchFamily="34" charset="0"/>
              </a:rPr>
              <a:t>		</a:t>
            </a:r>
            <a:r>
              <a:rPr lang="en-IN" sz="2800" dirty="0" err="1">
                <a:effectLst/>
                <a:latin typeface="+mj-lt"/>
                <a:ea typeface="Times New Roman" panose="02020603050405020304" pitchFamily="18" charset="0"/>
                <a:cs typeface="Calibri" panose="020F0502020204030204" pitchFamily="34" charset="0"/>
              </a:rPr>
              <a:t>const</a:t>
            </a:r>
            <a:r>
              <a:rPr lang="en-IN" sz="2800" dirty="0">
                <a:effectLst/>
                <a:latin typeface="+mj-lt"/>
                <a:ea typeface="Times New Roman" panose="02020603050405020304" pitchFamily="18" charset="0"/>
                <a:cs typeface="Calibri" panose="020F0502020204030204" pitchFamily="34" charset="0"/>
              </a:rPr>
              <a:t> a = 'hello’;</a:t>
            </a:r>
            <a:endParaRPr lang="en-IN" sz="2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2800" dirty="0">
                <a:effectLst/>
                <a:latin typeface="+mj-lt"/>
                <a:ea typeface="Times New Roman" panose="02020603050405020304" pitchFamily="18" charset="0"/>
                <a:cs typeface="Calibri" panose="020F0502020204030204" pitchFamily="34" charset="0"/>
              </a:rPr>
              <a:t>		console.log(</a:t>
            </a:r>
            <a:r>
              <a:rPr lang="en-IN" sz="2800" dirty="0" err="1">
                <a:effectLst/>
                <a:latin typeface="+mj-lt"/>
                <a:ea typeface="Times New Roman" panose="02020603050405020304" pitchFamily="18" charset="0"/>
                <a:cs typeface="Calibri" panose="020F0502020204030204" pitchFamily="34" charset="0"/>
              </a:rPr>
              <a:t>a.charAt</a:t>
            </a:r>
            <a:r>
              <a:rPr lang="en-IN" sz="2800" dirty="0">
                <a:effectLst/>
                <a:latin typeface="+mj-lt"/>
                <a:ea typeface="Times New Roman" panose="02020603050405020304" pitchFamily="18" charset="0"/>
                <a:cs typeface="Calibri" panose="020F0502020204030204" pitchFamily="34" charset="0"/>
              </a:rPr>
              <a:t>(1)); // "e"</a:t>
            </a:r>
            <a:endParaRPr lang="en-IN" sz="2800" dirty="0">
              <a:effectLst/>
              <a:latin typeface="+mj-l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22952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5804-09EB-64F0-E7E5-2F41A8BA871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D5DB852-3FAD-67E3-0D81-C5F6121635E4}"/>
              </a:ext>
            </a:extLst>
          </p:cNvPr>
          <p:cNvPicPr>
            <a:picLocks noGrp="1" noChangeAspect="1"/>
          </p:cNvPicPr>
          <p:nvPr>
            <p:ph idx="1"/>
          </p:nvPr>
        </p:nvPicPr>
        <p:blipFill>
          <a:blip r:embed="rId2"/>
          <a:stretch>
            <a:fillRect/>
          </a:stretch>
        </p:blipFill>
        <p:spPr>
          <a:xfrm>
            <a:off x="1696278" y="622852"/>
            <a:ext cx="7938052" cy="5424589"/>
          </a:xfr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30BB611-290A-29E2-05A5-70AC2B41B824}"/>
                  </a:ext>
                </a:extLst>
              </p14:cNvPr>
              <p14:cNvContentPartPr/>
              <p14:nvPr/>
            </p14:nvContentPartPr>
            <p14:xfrm>
              <a:off x="2984400" y="1778040"/>
              <a:ext cx="400680" cy="76680"/>
            </p14:xfrm>
          </p:contentPart>
        </mc:Choice>
        <mc:Fallback>
          <p:pic>
            <p:nvPicPr>
              <p:cNvPr id="3" name="Ink 2">
                <a:extLst>
                  <a:ext uri="{FF2B5EF4-FFF2-40B4-BE49-F238E27FC236}">
                    <a16:creationId xmlns:a16="http://schemas.microsoft.com/office/drawing/2014/main" id="{C30BB611-290A-29E2-05A5-70AC2B41B824}"/>
                  </a:ext>
                </a:extLst>
              </p:cNvPr>
              <p:cNvPicPr/>
              <p:nvPr/>
            </p:nvPicPr>
            <p:blipFill>
              <a:blip r:embed="rId4"/>
              <a:stretch>
                <a:fillRect/>
              </a:stretch>
            </p:blipFill>
            <p:spPr>
              <a:xfrm>
                <a:off x="2968560" y="1714680"/>
                <a:ext cx="43200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74B43723-755E-3DC9-99DF-CAF75E80703D}"/>
                  </a:ext>
                </a:extLst>
              </p14:cNvPr>
              <p14:cNvContentPartPr/>
              <p14:nvPr/>
            </p14:nvContentPartPr>
            <p14:xfrm>
              <a:off x="4076640" y="1790640"/>
              <a:ext cx="3346920" cy="64080"/>
            </p14:xfrm>
          </p:contentPart>
        </mc:Choice>
        <mc:Fallback>
          <p:pic>
            <p:nvPicPr>
              <p:cNvPr id="4" name="Ink 3">
                <a:extLst>
                  <a:ext uri="{FF2B5EF4-FFF2-40B4-BE49-F238E27FC236}">
                    <a16:creationId xmlns:a16="http://schemas.microsoft.com/office/drawing/2014/main" id="{74B43723-755E-3DC9-99DF-CAF75E80703D}"/>
                  </a:ext>
                </a:extLst>
              </p:cNvPr>
              <p:cNvPicPr/>
              <p:nvPr/>
            </p:nvPicPr>
            <p:blipFill>
              <a:blip r:embed="rId6"/>
              <a:stretch>
                <a:fillRect/>
              </a:stretch>
            </p:blipFill>
            <p:spPr>
              <a:xfrm>
                <a:off x="4060800" y="1727280"/>
                <a:ext cx="33782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586E84DA-2C5A-7BBD-35D2-8D9AE4EA0D0B}"/>
                  </a:ext>
                </a:extLst>
              </p14:cNvPr>
              <p14:cNvContentPartPr/>
              <p14:nvPr/>
            </p14:nvContentPartPr>
            <p14:xfrm>
              <a:off x="3892680" y="2317680"/>
              <a:ext cx="1581480" cy="57600"/>
            </p14:xfrm>
          </p:contentPart>
        </mc:Choice>
        <mc:Fallback>
          <p:pic>
            <p:nvPicPr>
              <p:cNvPr id="6" name="Ink 5">
                <a:extLst>
                  <a:ext uri="{FF2B5EF4-FFF2-40B4-BE49-F238E27FC236}">
                    <a16:creationId xmlns:a16="http://schemas.microsoft.com/office/drawing/2014/main" id="{586E84DA-2C5A-7BBD-35D2-8D9AE4EA0D0B}"/>
                  </a:ext>
                </a:extLst>
              </p:cNvPr>
              <p:cNvPicPr/>
              <p:nvPr/>
            </p:nvPicPr>
            <p:blipFill>
              <a:blip r:embed="rId8"/>
              <a:stretch>
                <a:fillRect/>
              </a:stretch>
            </p:blipFill>
            <p:spPr>
              <a:xfrm>
                <a:off x="3876840" y="2254320"/>
                <a:ext cx="161280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0E4B26F0-35B4-B2E7-0C6E-9F1B35FD13A0}"/>
                  </a:ext>
                </a:extLst>
              </p14:cNvPr>
              <p14:cNvContentPartPr/>
              <p14:nvPr/>
            </p14:nvContentPartPr>
            <p14:xfrm>
              <a:off x="7372440" y="1987560"/>
              <a:ext cx="939960" cy="654480"/>
            </p14:xfrm>
          </p:contentPart>
        </mc:Choice>
        <mc:Fallback>
          <p:pic>
            <p:nvPicPr>
              <p:cNvPr id="7" name="Ink 6">
                <a:extLst>
                  <a:ext uri="{FF2B5EF4-FFF2-40B4-BE49-F238E27FC236}">
                    <a16:creationId xmlns:a16="http://schemas.microsoft.com/office/drawing/2014/main" id="{0E4B26F0-35B4-B2E7-0C6E-9F1B35FD13A0}"/>
                  </a:ext>
                </a:extLst>
              </p:cNvPr>
              <p:cNvPicPr/>
              <p:nvPr/>
            </p:nvPicPr>
            <p:blipFill>
              <a:blip r:embed="rId10"/>
              <a:stretch>
                <a:fillRect/>
              </a:stretch>
            </p:blipFill>
            <p:spPr>
              <a:xfrm>
                <a:off x="7356600" y="1924200"/>
                <a:ext cx="971280" cy="781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33458C15-9485-5118-1136-764AB467C5B3}"/>
                  </a:ext>
                </a:extLst>
              </p14:cNvPr>
              <p14:cNvContentPartPr/>
              <p14:nvPr/>
            </p14:nvContentPartPr>
            <p14:xfrm>
              <a:off x="4260960" y="4324320"/>
              <a:ext cx="667080" cy="254520"/>
            </p14:xfrm>
          </p:contentPart>
        </mc:Choice>
        <mc:Fallback>
          <p:pic>
            <p:nvPicPr>
              <p:cNvPr id="8" name="Ink 7">
                <a:extLst>
                  <a:ext uri="{FF2B5EF4-FFF2-40B4-BE49-F238E27FC236}">
                    <a16:creationId xmlns:a16="http://schemas.microsoft.com/office/drawing/2014/main" id="{33458C15-9485-5118-1136-764AB467C5B3}"/>
                  </a:ext>
                </a:extLst>
              </p:cNvPr>
              <p:cNvPicPr/>
              <p:nvPr/>
            </p:nvPicPr>
            <p:blipFill>
              <a:blip r:embed="rId12"/>
              <a:stretch>
                <a:fillRect/>
              </a:stretch>
            </p:blipFill>
            <p:spPr>
              <a:xfrm>
                <a:off x="4245120" y="4260960"/>
                <a:ext cx="69840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EA5B7DDF-6306-1261-1D00-B9D291EC76AB}"/>
                  </a:ext>
                </a:extLst>
              </p14:cNvPr>
              <p14:cNvContentPartPr/>
              <p14:nvPr/>
            </p14:nvContentPartPr>
            <p14:xfrm>
              <a:off x="6591240" y="4330800"/>
              <a:ext cx="286200" cy="279720"/>
            </p14:xfrm>
          </p:contentPart>
        </mc:Choice>
        <mc:Fallback>
          <p:pic>
            <p:nvPicPr>
              <p:cNvPr id="9" name="Ink 8">
                <a:extLst>
                  <a:ext uri="{FF2B5EF4-FFF2-40B4-BE49-F238E27FC236}">
                    <a16:creationId xmlns:a16="http://schemas.microsoft.com/office/drawing/2014/main" id="{EA5B7DDF-6306-1261-1D00-B9D291EC76AB}"/>
                  </a:ext>
                </a:extLst>
              </p:cNvPr>
              <p:cNvPicPr/>
              <p:nvPr/>
            </p:nvPicPr>
            <p:blipFill>
              <a:blip r:embed="rId14"/>
              <a:stretch>
                <a:fillRect/>
              </a:stretch>
            </p:blipFill>
            <p:spPr>
              <a:xfrm>
                <a:off x="6575400" y="4267440"/>
                <a:ext cx="31752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a:extLst>
                  <a:ext uri="{FF2B5EF4-FFF2-40B4-BE49-F238E27FC236}">
                    <a16:creationId xmlns:a16="http://schemas.microsoft.com/office/drawing/2014/main" id="{BE68CB77-C0E5-E799-1B82-7029EC3F2977}"/>
                  </a:ext>
                </a:extLst>
              </p14:cNvPr>
              <p14:cNvContentPartPr/>
              <p14:nvPr/>
            </p14:nvContentPartPr>
            <p14:xfrm>
              <a:off x="4521240" y="5492880"/>
              <a:ext cx="1441800" cy="32040"/>
            </p14:xfrm>
          </p:contentPart>
        </mc:Choice>
        <mc:Fallback>
          <p:pic>
            <p:nvPicPr>
              <p:cNvPr id="10" name="Ink 9">
                <a:extLst>
                  <a:ext uri="{FF2B5EF4-FFF2-40B4-BE49-F238E27FC236}">
                    <a16:creationId xmlns:a16="http://schemas.microsoft.com/office/drawing/2014/main" id="{BE68CB77-C0E5-E799-1B82-7029EC3F2977}"/>
                  </a:ext>
                </a:extLst>
              </p:cNvPr>
              <p:cNvPicPr/>
              <p:nvPr/>
            </p:nvPicPr>
            <p:blipFill>
              <a:blip r:embed="rId16"/>
              <a:stretch>
                <a:fillRect/>
              </a:stretch>
            </p:blipFill>
            <p:spPr>
              <a:xfrm>
                <a:off x="4505400" y="5429520"/>
                <a:ext cx="147312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C4917F24-EFDE-7B09-1DEE-376154128121}"/>
                  </a:ext>
                </a:extLst>
              </p14:cNvPr>
              <p14:cNvContentPartPr/>
              <p14:nvPr/>
            </p14:nvContentPartPr>
            <p14:xfrm>
              <a:off x="3092400" y="3987720"/>
              <a:ext cx="813240" cy="273600"/>
            </p14:xfrm>
          </p:contentPart>
        </mc:Choice>
        <mc:Fallback>
          <p:pic>
            <p:nvPicPr>
              <p:cNvPr id="11" name="Ink 10">
                <a:extLst>
                  <a:ext uri="{FF2B5EF4-FFF2-40B4-BE49-F238E27FC236}">
                    <a16:creationId xmlns:a16="http://schemas.microsoft.com/office/drawing/2014/main" id="{C4917F24-EFDE-7B09-1DEE-376154128121}"/>
                  </a:ext>
                </a:extLst>
              </p:cNvPr>
              <p:cNvPicPr/>
              <p:nvPr/>
            </p:nvPicPr>
            <p:blipFill>
              <a:blip r:embed="rId18"/>
              <a:stretch>
                <a:fillRect/>
              </a:stretch>
            </p:blipFill>
            <p:spPr>
              <a:xfrm>
                <a:off x="3076560" y="3924360"/>
                <a:ext cx="84456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Ink 11">
                <a:extLst>
                  <a:ext uri="{FF2B5EF4-FFF2-40B4-BE49-F238E27FC236}">
                    <a16:creationId xmlns:a16="http://schemas.microsoft.com/office/drawing/2014/main" id="{F8306237-25CC-8CD3-0A25-8F9B1FD0A032}"/>
                  </a:ext>
                </a:extLst>
              </p14:cNvPr>
              <p14:cNvContentPartPr/>
              <p14:nvPr/>
            </p14:nvContentPartPr>
            <p14:xfrm>
              <a:off x="4844880" y="4235400"/>
              <a:ext cx="1460880" cy="19440"/>
            </p14:xfrm>
          </p:contentPart>
        </mc:Choice>
        <mc:Fallback>
          <p:pic>
            <p:nvPicPr>
              <p:cNvPr id="12" name="Ink 11">
                <a:extLst>
                  <a:ext uri="{FF2B5EF4-FFF2-40B4-BE49-F238E27FC236}">
                    <a16:creationId xmlns:a16="http://schemas.microsoft.com/office/drawing/2014/main" id="{F8306237-25CC-8CD3-0A25-8F9B1FD0A032}"/>
                  </a:ext>
                </a:extLst>
              </p:cNvPr>
              <p:cNvPicPr/>
              <p:nvPr/>
            </p:nvPicPr>
            <p:blipFill>
              <a:blip r:embed="rId20"/>
              <a:stretch>
                <a:fillRect/>
              </a:stretch>
            </p:blipFill>
            <p:spPr>
              <a:xfrm>
                <a:off x="4829040" y="4172040"/>
                <a:ext cx="1492200" cy="146160"/>
              </a:xfrm>
              <a:prstGeom prst="rect">
                <a:avLst/>
              </a:prstGeom>
            </p:spPr>
          </p:pic>
        </mc:Fallback>
      </mc:AlternateContent>
    </p:spTree>
    <p:extLst>
      <p:ext uri="{BB962C8B-B14F-4D97-AF65-F5344CB8AC3E}">
        <p14:creationId xmlns:p14="http://schemas.microsoft.com/office/powerpoint/2010/main" val="201880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ECAA4-C25E-0EDE-5C97-7E6114146C06}"/>
              </a:ext>
            </a:extLst>
          </p:cNvPr>
          <p:cNvSpPr>
            <a:spLocks noGrp="1"/>
          </p:cNvSpPr>
          <p:nvPr>
            <p:ph type="title"/>
          </p:nvPr>
        </p:nvSpPr>
        <p:spPr/>
        <p:txBody>
          <a:bodyPr/>
          <a:lstStyle/>
          <a:p>
            <a:r>
              <a:rPr lang="en-GB" dirty="0"/>
              <a:t>1. </a:t>
            </a:r>
            <a:r>
              <a:rPr lang="en-GB" dirty="0" err="1"/>
              <a:t>concat</a:t>
            </a:r>
            <a:r>
              <a:rPr lang="en-GB" dirty="0"/>
              <a:t>()</a:t>
            </a:r>
            <a:br>
              <a:rPr lang="en-GB" dirty="0"/>
            </a:br>
            <a:endParaRPr lang="en-IN" dirty="0"/>
          </a:p>
        </p:txBody>
      </p:sp>
      <p:sp>
        <p:nvSpPr>
          <p:cNvPr id="3" name="Content Placeholder 2">
            <a:extLst>
              <a:ext uri="{FF2B5EF4-FFF2-40B4-BE49-F238E27FC236}">
                <a16:creationId xmlns:a16="http://schemas.microsoft.com/office/drawing/2014/main" id="{92E6E173-7ADD-74CD-3C57-0CA4D3B17DA9}"/>
              </a:ext>
            </a:extLst>
          </p:cNvPr>
          <p:cNvSpPr>
            <a:spLocks noGrp="1"/>
          </p:cNvSpPr>
          <p:nvPr>
            <p:ph idx="1"/>
          </p:nvPr>
        </p:nvSpPr>
        <p:spPr/>
        <p:txBody>
          <a:bodyPr/>
          <a:lstStyle/>
          <a:p>
            <a:r>
              <a:rPr lang="en-GB" dirty="0"/>
              <a:t>It used to add or join multiple strings to one string. When we need to add one more than string, we can use it.</a:t>
            </a:r>
          </a:p>
          <a:p>
            <a:endParaRPr lang="en-GB" dirty="0"/>
          </a:p>
          <a:p>
            <a:pPr marL="0" indent="0">
              <a:buNone/>
            </a:pPr>
            <a:r>
              <a:rPr lang="en-GB" dirty="0"/>
              <a:t>		</a:t>
            </a:r>
            <a:r>
              <a:rPr lang="en-GB" dirty="0" err="1">
                <a:solidFill>
                  <a:srgbClr val="FF0000"/>
                </a:solidFill>
              </a:rPr>
              <a:t>oneString.concat</a:t>
            </a:r>
            <a:r>
              <a:rPr lang="en-GB" dirty="0">
                <a:solidFill>
                  <a:srgbClr val="FF0000"/>
                </a:solidFill>
              </a:rPr>
              <a:t>(‘separator’, </a:t>
            </a:r>
            <a:r>
              <a:rPr lang="en-GB" dirty="0" err="1">
                <a:solidFill>
                  <a:srgbClr val="FF0000"/>
                </a:solidFill>
              </a:rPr>
              <a:t>anotherString</a:t>
            </a:r>
            <a:r>
              <a:rPr lang="en-GB" dirty="0">
                <a:solidFill>
                  <a:srgbClr val="FF0000"/>
                </a:solidFill>
              </a:rPr>
              <a:t>)</a:t>
            </a:r>
            <a:endParaRPr lang="en-IN" dirty="0">
              <a:solidFill>
                <a:srgbClr val="FF0000"/>
              </a:solidFill>
            </a:endParaRPr>
          </a:p>
        </p:txBody>
      </p:sp>
    </p:spTree>
    <p:extLst>
      <p:ext uri="{BB962C8B-B14F-4D97-AF65-F5344CB8AC3E}">
        <p14:creationId xmlns:p14="http://schemas.microsoft.com/office/powerpoint/2010/main" val="3071483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1BEA8-7EA7-1241-9B0E-41106120BDCD}"/>
              </a:ext>
            </a:extLst>
          </p:cNvPr>
          <p:cNvSpPr>
            <a:spLocks noGrp="1"/>
          </p:cNvSpPr>
          <p:nvPr>
            <p:ph idx="4294967295"/>
          </p:nvPr>
        </p:nvSpPr>
        <p:spPr>
          <a:xfrm>
            <a:off x="1489166" y="1010194"/>
            <a:ext cx="9026434" cy="5166769"/>
          </a:xfrm>
        </p:spPr>
        <p:txBody>
          <a:bodyPr>
            <a:normAutofit/>
          </a:bodyPr>
          <a:lstStyle/>
          <a:p>
            <a:pPr marL="0" indent="0">
              <a:buNone/>
            </a:pPr>
            <a:r>
              <a:rPr lang="en-IN" sz="1600" b="1" dirty="0">
                <a:latin typeface="Cascadia Code Light" panose="020B0609020000020004" pitchFamily="49" charset="0"/>
                <a:ea typeface="Cascadia Code Light" panose="020B0609020000020004" pitchFamily="49" charset="0"/>
                <a:cs typeface="Cascadia Code Light" panose="020B0609020000020004" pitchFamily="49" charset="0"/>
              </a:rPr>
              <a:t>Example:</a:t>
            </a:r>
          </a:p>
          <a:p>
            <a:pPr marL="0" indent="0">
              <a:buNone/>
            </a:pPr>
            <a:endParaRPr lang="en-IN" sz="1600" dirty="0">
              <a:solidFill>
                <a:schemeClr val="accent1"/>
              </a:solidFill>
              <a:latin typeface="Cascadia Code Light" panose="020B0609020000020004" pitchFamily="49" charset="0"/>
              <a:ea typeface="Cascadia Code Light" panose="020B0609020000020004" pitchFamily="49" charset="0"/>
              <a:cs typeface="Cascadia Code Light" panose="020B0609020000020004" pitchFamily="49" charset="0"/>
            </a:endParaRPr>
          </a:p>
          <a:p>
            <a:pPr marL="0" indent="0">
              <a:buNone/>
            </a:pPr>
            <a:r>
              <a:rPr lang="en-IN" sz="1600" dirty="0" err="1">
                <a:solidFill>
                  <a:schemeClr val="accent1"/>
                </a:solidFill>
                <a:latin typeface="Cascadia Code Light" panose="020B0609020000020004" pitchFamily="49" charset="0"/>
                <a:ea typeface="Cascadia Code Light" panose="020B0609020000020004" pitchFamily="49" charset="0"/>
                <a:cs typeface="Cascadia Code Light" panose="020B0609020000020004" pitchFamily="49" charset="0"/>
              </a:rPr>
              <a:t>const</a:t>
            </a:r>
            <a:r>
              <a:rPr lang="en-IN" sz="1600" dirty="0">
                <a:solidFill>
                  <a:schemeClr val="accent1"/>
                </a:solidFill>
                <a:latin typeface="Cascadia Code Light" panose="020B0609020000020004" pitchFamily="49" charset="0"/>
                <a:ea typeface="Cascadia Code Light" panose="020B0609020000020004" pitchFamily="49" charset="0"/>
                <a:cs typeface="Cascadia Code Light" panose="020B0609020000020004" pitchFamily="49" charset="0"/>
              </a:rPr>
              <a:t> </a:t>
            </a:r>
            <a:r>
              <a:rPr lang="en-IN" sz="1600" dirty="0" err="1">
                <a:solidFill>
                  <a:schemeClr val="accent1"/>
                </a:solidFill>
                <a:latin typeface="Cascadia Code Light" panose="020B0609020000020004" pitchFamily="49" charset="0"/>
                <a:ea typeface="Cascadia Code Light" panose="020B0609020000020004" pitchFamily="49" charset="0"/>
                <a:cs typeface="Cascadia Code Light" panose="020B0609020000020004" pitchFamily="49" charset="0"/>
              </a:rPr>
              <a:t>firstName</a:t>
            </a:r>
            <a:r>
              <a:rPr lang="en-IN" sz="1600" dirty="0">
                <a:solidFill>
                  <a:schemeClr val="accent1"/>
                </a:solidFill>
                <a:latin typeface="Cascadia Code Light" panose="020B0609020000020004" pitchFamily="49" charset="0"/>
                <a:ea typeface="Cascadia Code Light" panose="020B0609020000020004" pitchFamily="49" charset="0"/>
                <a:cs typeface="Cascadia Code Light" panose="020B0609020000020004" pitchFamily="49" charset="0"/>
              </a:rPr>
              <a:t> = "Jhon";</a:t>
            </a:r>
          </a:p>
          <a:p>
            <a:pPr marL="0" indent="0">
              <a:buNone/>
            </a:pPr>
            <a:r>
              <a:rPr lang="en-IN" sz="1600" dirty="0" err="1">
                <a:solidFill>
                  <a:schemeClr val="accent1"/>
                </a:solidFill>
                <a:latin typeface="Cascadia Code Light" panose="020B0609020000020004" pitchFamily="49" charset="0"/>
                <a:ea typeface="Cascadia Code Light" panose="020B0609020000020004" pitchFamily="49" charset="0"/>
                <a:cs typeface="Cascadia Code Light" panose="020B0609020000020004" pitchFamily="49" charset="0"/>
              </a:rPr>
              <a:t>const</a:t>
            </a:r>
            <a:r>
              <a:rPr lang="en-IN" sz="1600" dirty="0">
                <a:solidFill>
                  <a:schemeClr val="accent1"/>
                </a:solidFill>
                <a:latin typeface="Cascadia Code Light" panose="020B0609020000020004" pitchFamily="49" charset="0"/>
                <a:ea typeface="Cascadia Code Light" panose="020B0609020000020004" pitchFamily="49" charset="0"/>
                <a:cs typeface="Cascadia Code Light" panose="020B0609020000020004" pitchFamily="49" charset="0"/>
              </a:rPr>
              <a:t> </a:t>
            </a:r>
            <a:r>
              <a:rPr lang="en-IN" sz="1600" dirty="0" err="1">
                <a:solidFill>
                  <a:schemeClr val="accent1"/>
                </a:solidFill>
                <a:latin typeface="Cascadia Code Light" panose="020B0609020000020004" pitchFamily="49" charset="0"/>
                <a:ea typeface="Cascadia Code Light" panose="020B0609020000020004" pitchFamily="49" charset="0"/>
                <a:cs typeface="Cascadia Code Light" panose="020B0609020000020004" pitchFamily="49" charset="0"/>
              </a:rPr>
              <a:t>lastName</a:t>
            </a:r>
            <a:r>
              <a:rPr lang="en-IN" sz="1600" dirty="0">
                <a:solidFill>
                  <a:schemeClr val="accent1"/>
                </a:solidFill>
                <a:latin typeface="Cascadia Code Light" panose="020B0609020000020004" pitchFamily="49" charset="0"/>
                <a:ea typeface="Cascadia Code Light" panose="020B0609020000020004" pitchFamily="49" charset="0"/>
                <a:cs typeface="Cascadia Code Light" panose="020B0609020000020004" pitchFamily="49" charset="0"/>
              </a:rPr>
              <a:t> = "Doe";</a:t>
            </a:r>
          </a:p>
          <a:p>
            <a:pPr marL="0" indent="0">
              <a:buNone/>
            </a:pPr>
            <a:r>
              <a:rPr lang="en-IN" sz="1600" dirty="0" err="1">
                <a:solidFill>
                  <a:schemeClr val="accent1"/>
                </a:solidFill>
                <a:latin typeface="Cascadia Code Light" panose="020B0609020000020004" pitchFamily="49" charset="0"/>
                <a:ea typeface="Cascadia Code Light" panose="020B0609020000020004" pitchFamily="49" charset="0"/>
                <a:cs typeface="Cascadia Code Light" panose="020B0609020000020004" pitchFamily="49" charset="0"/>
              </a:rPr>
              <a:t>const</a:t>
            </a:r>
            <a:r>
              <a:rPr lang="en-IN" sz="1600" dirty="0">
                <a:solidFill>
                  <a:schemeClr val="accent1"/>
                </a:solidFill>
                <a:latin typeface="Cascadia Code Light" panose="020B0609020000020004" pitchFamily="49" charset="0"/>
                <a:ea typeface="Cascadia Code Light" panose="020B0609020000020004" pitchFamily="49" charset="0"/>
                <a:cs typeface="Cascadia Code Light" panose="020B0609020000020004" pitchFamily="49" charset="0"/>
              </a:rPr>
              <a:t> title = "2nd";</a:t>
            </a:r>
          </a:p>
          <a:p>
            <a:pPr marL="0" indent="0">
              <a:buNone/>
            </a:pPr>
            <a:r>
              <a:rPr lang="en-IN" sz="1600" dirty="0">
                <a:solidFill>
                  <a:schemeClr val="accent6"/>
                </a:solidFill>
                <a:latin typeface="Cascadia Code Light" panose="020B0609020000020004" pitchFamily="49" charset="0"/>
                <a:ea typeface="Cascadia Code Light" panose="020B0609020000020004" pitchFamily="49" charset="0"/>
                <a:cs typeface="Cascadia Code Light" panose="020B0609020000020004" pitchFamily="49" charset="0"/>
              </a:rPr>
              <a:t>// Concatenation between two String.</a:t>
            </a:r>
          </a:p>
          <a:p>
            <a:pPr marL="0" indent="0">
              <a:buNone/>
            </a:pPr>
            <a:r>
              <a:rPr lang="en-IN" sz="1600" dirty="0" err="1">
                <a:latin typeface="Cascadia Code Light" panose="020B0609020000020004" pitchFamily="49" charset="0"/>
                <a:ea typeface="Cascadia Code Light" panose="020B0609020000020004" pitchFamily="49" charset="0"/>
                <a:cs typeface="Cascadia Code Light" panose="020B0609020000020004" pitchFamily="49" charset="0"/>
              </a:rPr>
              <a:t>const</a:t>
            </a:r>
            <a:r>
              <a:rPr lang="en-IN" sz="16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IN" sz="1600" dirty="0" err="1">
                <a:latin typeface="Cascadia Code Light" panose="020B0609020000020004" pitchFamily="49" charset="0"/>
                <a:ea typeface="Cascadia Code Light" panose="020B0609020000020004" pitchFamily="49" charset="0"/>
                <a:cs typeface="Cascadia Code Light" panose="020B0609020000020004" pitchFamily="49" charset="0"/>
              </a:rPr>
              <a:t>twoStr</a:t>
            </a:r>
            <a:r>
              <a:rPr lang="en-IN" sz="1600" dirty="0">
                <a:latin typeface="Cascadia Code Light" panose="020B0609020000020004" pitchFamily="49" charset="0"/>
                <a:ea typeface="Cascadia Code Light" panose="020B0609020000020004" pitchFamily="49" charset="0"/>
                <a:cs typeface="Cascadia Code Light" panose="020B0609020000020004" pitchFamily="49" charset="0"/>
              </a:rPr>
              <a:t> = </a:t>
            </a:r>
            <a:r>
              <a:rPr lang="en-IN" sz="1600" dirty="0" err="1">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firstName.concat</a:t>
            </a:r>
            <a:r>
              <a:rPr lang="en-IN" sz="1600"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 ', </a:t>
            </a:r>
            <a:r>
              <a:rPr lang="en-IN" sz="1600" dirty="0" err="1">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lastName</a:t>
            </a:r>
            <a:r>
              <a:rPr lang="en-IN" sz="1600"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a:t>
            </a:r>
          </a:p>
          <a:p>
            <a:pPr marL="0" indent="0">
              <a:buNone/>
            </a:pPr>
            <a:r>
              <a:rPr lang="en-IN" sz="1600" dirty="0">
                <a:latin typeface="Cascadia Code Light" panose="020B0609020000020004" pitchFamily="49" charset="0"/>
                <a:ea typeface="Cascadia Code Light" panose="020B0609020000020004" pitchFamily="49" charset="0"/>
                <a:cs typeface="Cascadia Code Light" panose="020B0609020000020004" pitchFamily="49" charset="0"/>
              </a:rPr>
              <a:t>console.log(</a:t>
            </a:r>
            <a:r>
              <a:rPr lang="en-IN" sz="1600" dirty="0" err="1">
                <a:latin typeface="Cascadia Code Light" panose="020B0609020000020004" pitchFamily="49" charset="0"/>
                <a:ea typeface="Cascadia Code Light" panose="020B0609020000020004" pitchFamily="49" charset="0"/>
                <a:cs typeface="Cascadia Code Light" panose="020B0609020000020004" pitchFamily="49" charset="0"/>
              </a:rPr>
              <a:t>twoStr</a:t>
            </a:r>
            <a:r>
              <a:rPr lang="en-IN" sz="16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IN" sz="1600" dirty="0">
                <a:solidFill>
                  <a:schemeClr val="accent6"/>
                </a:solidFill>
                <a:latin typeface="Cascadia Code Light" panose="020B0609020000020004" pitchFamily="49" charset="0"/>
                <a:ea typeface="Cascadia Code Light" panose="020B0609020000020004" pitchFamily="49" charset="0"/>
                <a:cs typeface="Cascadia Code Light" panose="020B0609020000020004" pitchFamily="49" charset="0"/>
              </a:rPr>
              <a:t>// expected output: Jhon Doe</a:t>
            </a:r>
          </a:p>
          <a:p>
            <a:pPr marL="0" indent="0">
              <a:buNone/>
            </a:pPr>
            <a:r>
              <a:rPr lang="en-IN" sz="1600" dirty="0">
                <a:solidFill>
                  <a:schemeClr val="accent6"/>
                </a:solidFill>
                <a:latin typeface="Cascadia Code Light" panose="020B0609020000020004" pitchFamily="49" charset="0"/>
                <a:ea typeface="Cascadia Code Light" panose="020B0609020000020004" pitchFamily="49" charset="0"/>
                <a:cs typeface="Cascadia Code Light" panose="020B0609020000020004" pitchFamily="49" charset="0"/>
              </a:rPr>
              <a:t>// Concatenation among three String.</a:t>
            </a:r>
          </a:p>
          <a:p>
            <a:pPr marL="0" indent="0">
              <a:buNone/>
            </a:pPr>
            <a:r>
              <a:rPr lang="en-IN" sz="1600" dirty="0" err="1">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const</a:t>
            </a:r>
            <a:r>
              <a:rPr lang="en-IN" sz="1600"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 </a:t>
            </a:r>
            <a:r>
              <a:rPr lang="en-IN" sz="1600" dirty="0" err="1">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threeStr</a:t>
            </a:r>
            <a:r>
              <a:rPr lang="en-IN" sz="1600"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 = </a:t>
            </a:r>
            <a:r>
              <a:rPr lang="en-IN" sz="1600" dirty="0" err="1">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firstName.concat</a:t>
            </a:r>
            <a:r>
              <a:rPr lang="en-IN" sz="1600"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 ', </a:t>
            </a:r>
            <a:r>
              <a:rPr lang="en-IN" sz="1600" dirty="0" err="1">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lastName</a:t>
            </a:r>
            <a:r>
              <a:rPr lang="en-IN" sz="1600"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 ', title);</a:t>
            </a:r>
          </a:p>
          <a:p>
            <a:pPr marL="0" indent="0">
              <a:buNone/>
            </a:pPr>
            <a:r>
              <a:rPr lang="en-IN" sz="1600" dirty="0">
                <a:latin typeface="Cascadia Code Light" panose="020B0609020000020004" pitchFamily="49" charset="0"/>
                <a:ea typeface="Cascadia Code Light" panose="020B0609020000020004" pitchFamily="49" charset="0"/>
                <a:cs typeface="Cascadia Code Light" panose="020B0609020000020004" pitchFamily="49" charset="0"/>
              </a:rPr>
              <a:t>console.log(</a:t>
            </a:r>
            <a:r>
              <a:rPr lang="en-IN" sz="1600" dirty="0" err="1">
                <a:latin typeface="Cascadia Code Light" panose="020B0609020000020004" pitchFamily="49" charset="0"/>
                <a:ea typeface="Cascadia Code Light" panose="020B0609020000020004" pitchFamily="49" charset="0"/>
                <a:cs typeface="Cascadia Code Light" panose="020B0609020000020004" pitchFamily="49" charset="0"/>
              </a:rPr>
              <a:t>threeStr</a:t>
            </a:r>
            <a:r>
              <a:rPr lang="en-IN" sz="16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IN" sz="1600" dirty="0">
                <a:solidFill>
                  <a:schemeClr val="accent6"/>
                </a:solidFill>
                <a:latin typeface="Cascadia Code Light" panose="020B0609020000020004" pitchFamily="49" charset="0"/>
                <a:ea typeface="Cascadia Code Light" panose="020B0609020000020004" pitchFamily="49" charset="0"/>
                <a:cs typeface="Cascadia Code Light" panose="020B0609020000020004" pitchFamily="49" charset="0"/>
              </a:rPr>
              <a:t>// expected output: Jhon Doe 2nd</a:t>
            </a:r>
          </a:p>
          <a:p>
            <a:pPr marL="0" indent="0">
              <a:buNone/>
            </a:pPr>
            <a:r>
              <a:rPr lang="en-IN" sz="1600" dirty="0">
                <a:solidFill>
                  <a:schemeClr val="accent6"/>
                </a:solidFill>
                <a:latin typeface="Cascadia Code Light" panose="020B0609020000020004" pitchFamily="49" charset="0"/>
                <a:ea typeface="Cascadia Code Light" panose="020B0609020000020004" pitchFamily="49" charset="0"/>
                <a:cs typeface="Cascadia Code Light" panose="020B0609020000020004" pitchFamily="49" charset="0"/>
              </a:rPr>
              <a:t>// feel free to use ' ', '+', ',' what you want as string separator.</a:t>
            </a:r>
          </a:p>
        </p:txBody>
      </p:sp>
    </p:spTree>
    <p:extLst>
      <p:ext uri="{BB962C8B-B14F-4D97-AF65-F5344CB8AC3E}">
        <p14:creationId xmlns:p14="http://schemas.microsoft.com/office/powerpoint/2010/main" val="2758829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B3793-0B58-5867-2E19-E6A66B03D15C}"/>
              </a:ext>
            </a:extLst>
          </p:cNvPr>
          <p:cNvSpPr>
            <a:spLocks noGrp="1"/>
          </p:cNvSpPr>
          <p:nvPr>
            <p:ph type="title"/>
          </p:nvPr>
        </p:nvSpPr>
        <p:spPr/>
        <p:txBody>
          <a:bodyPr/>
          <a:lstStyle/>
          <a:p>
            <a:r>
              <a:rPr lang="en-GB" dirty="0"/>
              <a:t>2. includes()</a:t>
            </a:r>
            <a:br>
              <a:rPr lang="en-GB" dirty="0"/>
            </a:br>
            <a:endParaRPr lang="en-IN" dirty="0"/>
          </a:p>
        </p:txBody>
      </p:sp>
      <p:sp>
        <p:nvSpPr>
          <p:cNvPr id="3" name="Content Placeholder 2">
            <a:extLst>
              <a:ext uri="{FF2B5EF4-FFF2-40B4-BE49-F238E27FC236}">
                <a16:creationId xmlns:a16="http://schemas.microsoft.com/office/drawing/2014/main" id="{A28C1238-C25F-5B81-22DA-538598AC78AF}"/>
              </a:ext>
            </a:extLst>
          </p:cNvPr>
          <p:cNvSpPr>
            <a:spLocks noGrp="1"/>
          </p:cNvSpPr>
          <p:nvPr>
            <p:ph idx="1"/>
          </p:nvPr>
        </p:nvSpPr>
        <p:spPr/>
        <p:txBody>
          <a:bodyPr/>
          <a:lstStyle/>
          <a:p>
            <a:r>
              <a:rPr lang="en-GB" dirty="0"/>
              <a:t>includes() is used for checking a selected string elements or characters from a string, it would be a word also. And If it gets the targeted thing, it returns true otherwise returns false.</a:t>
            </a:r>
          </a:p>
          <a:p>
            <a:endParaRPr lang="en-GB" dirty="0"/>
          </a:p>
          <a:p>
            <a:pPr marL="0" indent="0">
              <a:buNone/>
            </a:pPr>
            <a:r>
              <a:rPr lang="en-GB" dirty="0"/>
              <a:t>                 </a:t>
            </a:r>
            <a:r>
              <a:rPr lang="en-GB" dirty="0" err="1">
                <a:solidFill>
                  <a:srgbClr val="FF0000"/>
                </a:solidFill>
              </a:rPr>
              <a:t>string.includes</a:t>
            </a:r>
            <a:r>
              <a:rPr lang="en-GB" dirty="0">
                <a:solidFill>
                  <a:srgbClr val="FF0000"/>
                </a:solidFill>
              </a:rPr>
              <a:t>(‘string characters’, string)</a:t>
            </a:r>
            <a:endParaRPr lang="en-IN" dirty="0">
              <a:solidFill>
                <a:srgbClr val="FF0000"/>
              </a:solidFill>
            </a:endParaRPr>
          </a:p>
        </p:txBody>
      </p:sp>
    </p:spTree>
    <p:extLst>
      <p:ext uri="{BB962C8B-B14F-4D97-AF65-F5344CB8AC3E}">
        <p14:creationId xmlns:p14="http://schemas.microsoft.com/office/powerpoint/2010/main" val="2779950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15DB1-3618-05B9-5CB2-8FFB489EB5AE}"/>
              </a:ext>
            </a:extLst>
          </p:cNvPr>
          <p:cNvSpPr>
            <a:spLocks noGrp="1"/>
          </p:cNvSpPr>
          <p:nvPr>
            <p:ph idx="4294967295"/>
          </p:nvPr>
        </p:nvSpPr>
        <p:spPr>
          <a:xfrm>
            <a:off x="1245326" y="1506584"/>
            <a:ext cx="9494519" cy="4232366"/>
          </a:xfrm>
        </p:spPr>
        <p:txBody>
          <a:bodyPr>
            <a:normAutofit fontScale="62500" lnSpcReduction="20000"/>
          </a:bodyPr>
          <a:lstStyle/>
          <a:p>
            <a:pPr marL="0" indent="0">
              <a:buNone/>
            </a:pPr>
            <a:r>
              <a:rPr lang="en-IN" b="1" dirty="0">
                <a:latin typeface="Cascadia Code Light" panose="020B0609020000020004" pitchFamily="49" charset="0"/>
                <a:ea typeface="Cascadia Code Light" panose="020B0609020000020004" pitchFamily="49" charset="0"/>
                <a:cs typeface="Cascadia Code Light" panose="020B0609020000020004" pitchFamily="49" charset="0"/>
              </a:rPr>
              <a:t>Example:</a:t>
            </a:r>
          </a:p>
          <a:p>
            <a:pPr marL="0" indent="0">
              <a:buNone/>
            </a:pPr>
            <a:endParaRPr lang="en-IN" dirty="0">
              <a:solidFill>
                <a:schemeClr val="accent5"/>
              </a:solidFill>
              <a:latin typeface="Cascadia Code Light" panose="020B0609020000020004" pitchFamily="49" charset="0"/>
              <a:ea typeface="Cascadia Code Light" panose="020B0609020000020004" pitchFamily="49" charset="0"/>
              <a:cs typeface="Cascadia Code Light" panose="020B0609020000020004" pitchFamily="49" charset="0"/>
            </a:endParaRPr>
          </a:p>
          <a:p>
            <a:pPr marL="0" indent="0">
              <a:buNone/>
            </a:pPr>
            <a:r>
              <a:rPr lang="en-IN" dirty="0" err="1">
                <a:solidFill>
                  <a:schemeClr val="accent5"/>
                </a:solidFill>
                <a:latin typeface="Cascadia Code Light" panose="020B0609020000020004" pitchFamily="49" charset="0"/>
                <a:ea typeface="Cascadia Code Light" panose="020B0609020000020004" pitchFamily="49" charset="0"/>
                <a:cs typeface="Cascadia Code Light" panose="020B0609020000020004" pitchFamily="49" charset="0"/>
              </a:rPr>
              <a:t>const</a:t>
            </a:r>
            <a:r>
              <a:rPr lang="en-IN" dirty="0">
                <a:solidFill>
                  <a:schemeClr val="accent5"/>
                </a:solidFill>
                <a:latin typeface="Cascadia Code Light" panose="020B0609020000020004" pitchFamily="49" charset="0"/>
                <a:ea typeface="Cascadia Code Light" panose="020B0609020000020004" pitchFamily="49" charset="0"/>
                <a:cs typeface="Cascadia Code Light" panose="020B0609020000020004" pitchFamily="49" charset="0"/>
              </a:rPr>
              <a:t> string = "JavaScript is cool";</a:t>
            </a:r>
          </a:p>
          <a:p>
            <a:pPr marL="0" indent="0">
              <a:buNone/>
            </a:pPr>
            <a:r>
              <a:rPr lang="en-IN" dirty="0" err="1">
                <a:solidFill>
                  <a:schemeClr val="accent5"/>
                </a:solidFill>
                <a:latin typeface="Cascadia Code Light" panose="020B0609020000020004" pitchFamily="49" charset="0"/>
                <a:ea typeface="Cascadia Code Light" panose="020B0609020000020004" pitchFamily="49" charset="0"/>
                <a:cs typeface="Cascadia Code Light" panose="020B0609020000020004" pitchFamily="49" charset="0"/>
              </a:rPr>
              <a:t>const</a:t>
            </a:r>
            <a:r>
              <a:rPr lang="en-IN" dirty="0">
                <a:solidFill>
                  <a:schemeClr val="accent5"/>
                </a:solidFill>
                <a:latin typeface="Cascadia Code Light" panose="020B0609020000020004" pitchFamily="49" charset="0"/>
                <a:ea typeface="Cascadia Code Light" panose="020B0609020000020004" pitchFamily="49" charset="0"/>
                <a:cs typeface="Cascadia Code Light" panose="020B0609020000020004" pitchFamily="49" charset="0"/>
              </a:rPr>
              <a:t> lang = "JavaScript";</a:t>
            </a:r>
          </a:p>
          <a:p>
            <a:pPr marL="0" indent="0">
              <a:buNone/>
            </a:pPr>
            <a:r>
              <a:rPr lang="en-IN" dirty="0" err="1">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string.includes</a:t>
            </a:r>
            <a:r>
              <a:rPr lang="en-IN"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(lang) ? console.log(true) : console.log(false);</a:t>
            </a:r>
          </a:p>
          <a:p>
            <a:pPr marL="0" indent="0">
              <a:buNone/>
            </a:pPr>
            <a:r>
              <a:rPr lang="en-IN" dirty="0">
                <a:solidFill>
                  <a:schemeClr val="accent6"/>
                </a:solidFill>
                <a:latin typeface="Cascadia Code Light" panose="020B0609020000020004" pitchFamily="49" charset="0"/>
                <a:ea typeface="Cascadia Code Light" panose="020B0609020000020004" pitchFamily="49" charset="0"/>
                <a:cs typeface="Cascadia Code Light" panose="020B0609020000020004" pitchFamily="49" charset="0"/>
              </a:rPr>
              <a:t>// expected output: true</a:t>
            </a:r>
          </a:p>
          <a:p>
            <a:pPr marL="0" indent="0">
              <a:buNone/>
            </a:pPr>
            <a:r>
              <a:rPr lang="en-IN" dirty="0">
                <a:solidFill>
                  <a:schemeClr val="accent6"/>
                </a:solidFill>
                <a:latin typeface="Cascadia Code Light" panose="020B0609020000020004" pitchFamily="49" charset="0"/>
                <a:ea typeface="Cascadia Code Light" panose="020B0609020000020004" pitchFamily="49" charset="0"/>
                <a:cs typeface="Cascadia Code Light" panose="020B0609020000020004" pitchFamily="49" charset="0"/>
              </a:rPr>
              <a:t>// we can check only one characters or more than one. For Example:</a:t>
            </a:r>
          </a:p>
          <a:p>
            <a:pPr marL="0" indent="0">
              <a:buNone/>
            </a:pPr>
            <a:r>
              <a:rPr lang="en-IN" dirty="0" err="1">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string.includes</a:t>
            </a:r>
            <a:r>
              <a:rPr lang="en-IN"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('J') ? console.log(true) : console.log(false);</a:t>
            </a:r>
          </a:p>
          <a:p>
            <a:pPr marL="0" indent="0">
              <a:buNone/>
            </a:pPr>
            <a:r>
              <a:rPr lang="en-IN" dirty="0">
                <a:solidFill>
                  <a:schemeClr val="accent6"/>
                </a:solidFill>
                <a:latin typeface="Cascadia Code Light" panose="020B0609020000020004" pitchFamily="49" charset="0"/>
                <a:ea typeface="Cascadia Code Light" panose="020B0609020000020004" pitchFamily="49" charset="0"/>
                <a:cs typeface="Cascadia Code Light" panose="020B0609020000020004" pitchFamily="49" charset="0"/>
              </a:rPr>
              <a:t>// expected output: true</a:t>
            </a:r>
          </a:p>
          <a:p>
            <a:pPr marL="0" indent="0">
              <a:buNone/>
            </a:pPr>
            <a:r>
              <a:rPr lang="en-IN" dirty="0" err="1">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string.includes</a:t>
            </a:r>
            <a:r>
              <a:rPr lang="en-IN"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('Java') ? console.log(true) : console.log(false);</a:t>
            </a:r>
          </a:p>
          <a:p>
            <a:pPr marL="0" indent="0">
              <a:buNone/>
            </a:pPr>
            <a:r>
              <a:rPr lang="en-IN" dirty="0">
                <a:solidFill>
                  <a:schemeClr val="accent6"/>
                </a:solidFill>
                <a:latin typeface="Cascadia Code Light" panose="020B0609020000020004" pitchFamily="49" charset="0"/>
                <a:ea typeface="Cascadia Code Light" panose="020B0609020000020004" pitchFamily="49" charset="0"/>
                <a:cs typeface="Cascadia Code Light" panose="020B0609020000020004" pitchFamily="49" charset="0"/>
              </a:rPr>
              <a:t>// expected output: true</a:t>
            </a:r>
          </a:p>
          <a:p>
            <a:pPr marL="0" indent="0">
              <a:buNone/>
            </a:pPr>
            <a:r>
              <a:rPr lang="en-IN" dirty="0" err="1">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string.includes</a:t>
            </a:r>
            <a:r>
              <a:rPr lang="en-IN"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('java') ? console.log(true) : console.log(false);</a:t>
            </a:r>
          </a:p>
          <a:p>
            <a:pPr marL="0" indent="0">
              <a:buNone/>
            </a:pPr>
            <a:r>
              <a:rPr lang="en-IN" dirty="0">
                <a:solidFill>
                  <a:schemeClr val="accent6"/>
                </a:solidFill>
                <a:latin typeface="Cascadia Code Light" panose="020B0609020000020004" pitchFamily="49" charset="0"/>
                <a:ea typeface="Cascadia Code Light" panose="020B0609020000020004" pitchFamily="49" charset="0"/>
                <a:cs typeface="Cascadia Code Light" panose="020B0609020000020004" pitchFamily="49" charset="0"/>
              </a:rPr>
              <a:t>// expected output: false // It's case-sensitive also.</a:t>
            </a:r>
          </a:p>
        </p:txBody>
      </p:sp>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id="{87063117-498E-1E54-8BF1-E7CCE2DEAAF5}"/>
                  </a:ext>
                </a:extLst>
              </p14:cNvPr>
              <p14:cNvContentPartPr/>
              <p14:nvPr/>
            </p14:nvContentPartPr>
            <p14:xfrm>
              <a:off x="2279520" y="2724120"/>
              <a:ext cx="360" cy="360"/>
            </p14:xfrm>
          </p:contentPart>
        </mc:Choice>
        <mc:Fallback>
          <p:pic>
            <p:nvPicPr>
              <p:cNvPr id="10" name="Ink 9">
                <a:extLst>
                  <a:ext uri="{FF2B5EF4-FFF2-40B4-BE49-F238E27FC236}">
                    <a16:creationId xmlns:a16="http://schemas.microsoft.com/office/drawing/2014/main" id="{87063117-498E-1E54-8BF1-E7CCE2DEAAF5}"/>
                  </a:ext>
                </a:extLst>
              </p:cNvPr>
              <p:cNvPicPr/>
              <p:nvPr/>
            </p:nvPicPr>
            <p:blipFill>
              <a:blip r:embed="rId3"/>
              <a:stretch>
                <a:fillRect/>
              </a:stretch>
            </p:blipFill>
            <p:spPr>
              <a:xfrm>
                <a:off x="2263680" y="2660760"/>
                <a:ext cx="316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9CC465AA-1F56-7882-8C99-B63E69CC481A}"/>
                  </a:ext>
                </a:extLst>
              </p14:cNvPr>
              <p14:cNvContentPartPr/>
              <p14:nvPr/>
            </p14:nvContentPartPr>
            <p14:xfrm>
              <a:off x="3556080" y="2628720"/>
              <a:ext cx="360" cy="360"/>
            </p14:xfrm>
          </p:contentPart>
        </mc:Choice>
        <mc:Fallback>
          <p:pic>
            <p:nvPicPr>
              <p:cNvPr id="14" name="Ink 13">
                <a:extLst>
                  <a:ext uri="{FF2B5EF4-FFF2-40B4-BE49-F238E27FC236}">
                    <a16:creationId xmlns:a16="http://schemas.microsoft.com/office/drawing/2014/main" id="{9CC465AA-1F56-7882-8C99-B63E69CC481A}"/>
                  </a:ext>
                </a:extLst>
              </p:cNvPr>
              <p:cNvPicPr/>
              <p:nvPr/>
            </p:nvPicPr>
            <p:blipFill>
              <a:blip r:embed="rId3"/>
              <a:stretch>
                <a:fillRect/>
              </a:stretch>
            </p:blipFill>
            <p:spPr>
              <a:xfrm>
                <a:off x="3540240" y="2565360"/>
                <a:ext cx="31680" cy="127080"/>
              </a:xfrm>
              <a:prstGeom prst="rect">
                <a:avLst/>
              </a:prstGeom>
            </p:spPr>
          </p:pic>
        </mc:Fallback>
      </mc:AlternateContent>
    </p:spTree>
    <p:extLst>
      <p:ext uri="{BB962C8B-B14F-4D97-AF65-F5344CB8AC3E}">
        <p14:creationId xmlns:p14="http://schemas.microsoft.com/office/powerpoint/2010/main" val="3048377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23ABC-F053-A919-B140-6120D69022C4}"/>
              </a:ext>
            </a:extLst>
          </p:cNvPr>
          <p:cNvSpPr>
            <a:spLocks noGrp="1"/>
          </p:cNvSpPr>
          <p:nvPr>
            <p:ph type="title"/>
          </p:nvPr>
        </p:nvSpPr>
        <p:spPr/>
        <p:txBody>
          <a:bodyPr/>
          <a:lstStyle/>
          <a:p>
            <a:r>
              <a:rPr lang="en-GB" b="1" i="0" dirty="0">
                <a:solidFill>
                  <a:srgbClr val="242424"/>
                </a:solidFill>
                <a:effectLst/>
                <a:latin typeface="sohne"/>
              </a:rPr>
              <a:t>3. split()</a:t>
            </a:r>
            <a:br>
              <a:rPr lang="en-GB"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6EA56963-D0DA-8096-379C-CC310A9BAC90}"/>
              </a:ext>
            </a:extLst>
          </p:cNvPr>
          <p:cNvSpPr>
            <a:spLocks noGrp="1"/>
          </p:cNvSpPr>
          <p:nvPr>
            <p:ph idx="1"/>
          </p:nvPr>
        </p:nvSpPr>
        <p:spPr/>
        <p:txBody>
          <a:bodyPr/>
          <a:lstStyle/>
          <a:p>
            <a:pPr algn="l"/>
            <a:r>
              <a:rPr lang="en-GB" b="0" i="0" dirty="0">
                <a:solidFill>
                  <a:srgbClr val="242424"/>
                </a:solidFill>
                <a:effectLst/>
                <a:latin typeface="source-serif-pro"/>
              </a:rPr>
              <a:t>split() used to separate or divide string by on the basis of different types of separators like ‘ ‘ or comma and what you want. It’s important to keep in mind that it returns an array as output.</a:t>
            </a:r>
          </a:p>
          <a:p>
            <a:endParaRPr lang="en-IN" dirty="0"/>
          </a:p>
        </p:txBody>
      </p:sp>
    </p:spTree>
    <p:extLst>
      <p:ext uri="{BB962C8B-B14F-4D97-AF65-F5344CB8AC3E}">
        <p14:creationId xmlns:p14="http://schemas.microsoft.com/office/powerpoint/2010/main" val="2576924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32F1E1-0D00-8FE5-BDC8-5E004C472205}"/>
              </a:ext>
            </a:extLst>
          </p:cNvPr>
          <p:cNvSpPr>
            <a:spLocks noGrp="1"/>
          </p:cNvSpPr>
          <p:nvPr>
            <p:ph idx="4294967295"/>
          </p:nvPr>
        </p:nvSpPr>
        <p:spPr>
          <a:xfrm>
            <a:off x="1136822" y="782595"/>
            <a:ext cx="9378778" cy="5394368"/>
          </a:xfrm>
        </p:spPr>
        <p:txBody>
          <a:bodyPr>
            <a:normAutofit/>
          </a:bodyPr>
          <a:lstStyle/>
          <a:p>
            <a:pPr marL="0" indent="0">
              <a:buNone/>
            </a:pPr>
            <a:r>
              <a:rPr lang="en-IN" sz="2000" dirty="0" err="1">
                <a:latin typeface="Cascadia Code Light" panose="020B0609020000020004" pitchFamily="49" charset="0"/>
                <a:ea typeface="Cascadia Code Light" panose="020B0609020000020004" pitchFamily="49" charset="0"/>
                <a:cs typeface="Cascadia Code Light" panose="020B0609020000020004" pitchFamily="49" charset="0"/>
              </a:rPr>
              <a:t>const</a:t>
            </a: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IN" sz="2000" dirty="0" err="1">
                <a:latin typeface="Cascadia Code Light" panose="020B0609020000020004" pitchFamily="49" charset="0"/>
                <a:ea typeface="Cascadia Code Light" panose="020B0609020000020004" pitchFamily="49" charset="0"/>
                <a:cs typeface="Cascadia Code Light" panose="020B0609020000020004" pitchFamily="49" charset="0"/>
              </a:rPr>
              <a:t>personName</a:t>
            </a: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 = "Jhon Doe";</a:t>
            </a:r>
          </a:p>
          <a:p>
            <a:pPr marL="0" indent="0">
              <a:buNone/>
            </a:pPr>
            <a:r>
              <a:rPr lang="en-IN" sz="2000" dirty="0" err="1">
                <a:latin typeface="Cascadia Code Light" panose="020B0609020000020004" pitchFamily="49" charset="0"/>
                <a:ea typeface="Cascadia Code Light" panose="020B0609020000020004" pitchFamily="49" charset="0"/>
                <a:cs typeface="Cascadia Code Light" panose="020B0609020000020004" pitchFamily="49" charset="0"/>
              </a:rPr>
              <a:t>const</a:t>
            </a: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IN" sz="2000" dirty="0" err="1">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splitPersonName</a:t>
            </a:r>
            <a:r>
              <a:rPr lang="en-IN" sz="2000"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 = </a:t>
            </a:r>
            <a:r>
              <a:rPr lang="en-IN" sz="2000" dirty="0" err="1">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personName.split</a:t>
            </a:r>
            <a:r>
              <a:rPr lang="en-IN" sz="2000"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 ');</a:t>
            </a:r>
          </a:p>
          <a:p>
            <a:pPr marL="0" indent="0">
              <a:buNone/>
            </a:pP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console.log(</a:t>
            </a:r>
            <a:r>
              <a:rPr lang="en-IN" sz="2000" dirty="0" err="1">
                <a:latin typeface="Cascadia Code Light" panose="020B0609020000020004" pitchFamily="49" charset="0"/>
                <a:ea typeface="Cascadia Code Light" panose="020B0609020000020004" pitchFamily="49" charset="0"/>
                <a:cs typeface="Cascadia Code Light" panose="020B0609020000020004" pitchFamily="49" charset="0"/>
              </a:rPr>
              <a:t>splitPersonName</a:t>
            </a: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IN" sz="2000" dirty="0">
                <a:solidFill>
                  <a:schemeClr val="accent6"/>
                </a:solidFill>
                <a:latin typeface="Cascadia Code Light" panose="020B0609020000020004" pitchFamily="49" charset="0"/>
                <a:ea typeface="Cascadia Code Light" panose="020B0609020000020004" pitchFamily="49" charset="0"/>
                <a:cs typeface="Cascadia Code Light" panose="020B0609020000020004" pitchFamily="49" charset="0"/>
              </a:rPr>
              <a:t>// expected output: [ 'Jhon', 'Doe' ]</a:t>
            </a:r>
          </a:p>
          <a:p>
            <a:pPr marL="0" indent="0">
              <a:buNone/>
            </a:pPr>
            <a:r>
              <a:rPr lang="en-IN" sz="2000" dirty="0" err="1">
                <a:latin typeface="Cascadia Code Light" panose="020B0609020000020004" pitchFamily="49" charset="0"/>
                <a:ea typeface="Cascadia Code Light" panose="020B0609020000020004" pitchFamily="49" charset="0"/>
                <a:cs typeface="Cascadia Code Light" panose="020B0609020000020004" pitchFamily="49" charset="0"/>
              </a:rPr>
              <a:t>const</a:t>
            </a: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 greetings = 'hi, hey, hello';</a:t>
            </a:r>
          </a:p>
          <a:p>
            <a:pPr marL="0" indent="0">
              <a:buNone/>
            </a:pPr>
            <a:r>
              <a:rPr lang="en-IN" sz="2000" dirty="0" err="1">
                <a:latin typeface="Cascadia Code Light" panose="020B0609020000020004" pitchFamily="49" charset="0"/>
                <a:ea typeface="Cascadia Code Light" panose="020B0609020000020004" pitchFamily="49" charset="0"/>
                <a:cs typeface="Cascadia Code Light" panose="020B0609020000020004" pitchFamily="49" charset="0"/>
              </a:rPr>
              <a:t>const</a:t>
            </a: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IN" sz="2000" dirty="0" err="1">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splitGreetings</a:t>
            </a:r>
            <a:r>
              <a:rPr lang="en-IN" sz="2000"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 = </a:t>
            </a:r>
            <a:r>
              <a:rPr lang="en-IN" sz="2000" dirty="0" err="1">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greetings.split</a:t>
            </a:r>
            <a:r>
              <a:rPr lang="en-IN" sz="2000"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 ');</a:t>
            </a:r>
          </a:p>
          <a:p>
            <a:pPr marL="0" indent="0">
              <a:buNone/>
            </a:pP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console.log(</a:t>
            </a:r>
            <a:r>
              <a:rPr lang="en-IN" sz="2000" dirty="0" err="1">
                <a:latin typeface="Cascadia Code Light" panose="020B0609020000020004" pitchFamily="49" charset="0"/>
                <a:ea typeface="Cascadia Code Light" panose="020B0609020000020004" pitchFamily="49" charset="0"/>
                <a:cs typeface="Cascadia Code Light" panose="020B0609020000020004" pitchFamily="49" charset="0"/>
              </a:rPr>
              <a:t>splitGreetings</a:t>
            </a: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 </a:t>
            </a:r>
          </a:p>
          <a:p>
            <a:pPr marL="0" indent="0">
              <a:buNone/>
            </a:pPr>
            <a:r>
              <a:rPr lang="en-IN" sz="2000" dirty="0">
                <a:solidFill>
                  <a:schemeClr val="accent6"/>
                </a:solidFill>
                <a:latin typeface="Cascadia Code Light" panose="020B0609020000020004" pitchFamily="49" charset="0"/>
                <a:ea typeface="Cascadia Code Light" panose="020B0609020000020004" pitchFamily="49" charset="0"/>
                <a:cs typeface="Cascadia Code Light" panose="020B0609020000020004" pitchFamily="49" charset="0"/>
              </a:rPr>
              <a:t>// expected output: [ 'hi', 'hey', 'hello' ]</a:t>
            </a:r>
          </a:p>
        </p:txBody>
      </p:sp>
    </p:spTree>
    <p:extLst>
      <p:ext uri="{BB962C8B-B14F-4D97-AF65-F5344CB8AC3E}">
        <p14:creationId xmlns:p14="http://schemas.microsoft.com/office/powerpoint/2010/main" val="1342423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9B3D-A249-B9DE-A931-630BA45DE66F}"/>
              </a:ext>
            </a:extLst>
          </p:cNvPr>
          <p:cNvSpPr>
            <a:spLocks noGrp="1"/>
          </p:cNvSpPr>
          <p:nvPr>
            <p:ph type="title"/>
          </p:nvPr>
        </p:nvSpPr>
        <p:spPr/>
        <p:txBody>
          <a:bodyPr/>
          <a:lstStyle/>
          <a:p>
            <a:r>
              <a:rPr lang="en-GB" dirty="0"/>
              <a:t>4. slice()</a:t>
            </a:r>
            <a:br>
              <a:rPr lang="en-GB" dirty="0"/>
            </a:br>
            <a:endParaRPr lang="en-IN" dirty="0"/>
          </a:p>
        </p:txBody>
      </p:sp>
      <p:sp>
        <p:nvSpPr>
          <p:cNvPr id="3" name="Content Placeholder 2">
            <a:extLst>
              <a:ext uri="{FF2B5EF4-FFF2-40B4-BE49-F238E27FC236}">
                <a16:creationId xmlns:a16="http://schemas.microsoft.com/office/drawing/2014/main" id="{27A78799-C81F-3BF6-AED4-D1685B290A30}"/>
              </a:ext>
            </a:extLst>
          </p:cNvPr>
          <p:cNvSpPr>
            <a:spLocks noGrp="1"/>
          </p:cNvSpPr>
          <p:nvPr>
            <p:ph idx="1"/>
          </p:nvPr>
        </p:nvSpPr>
        <p:spPr/>
        <p:txBody>
          <a:bodyPr/>
          <a:lstStyle/>
          <a:p>
            <a:r>
              <a:rPr lang="en-GB" dirty="0"/>
              <a:t>If you want to copy a string by value not copy by reference, the slice() method is going solution to you. You can change or do anything with copied string but the previous string will remain unchanged.</a:t>
            </a:r>
          </a:p>
          <a:p>
            <a:endParaRPr lang="en-GB" dirty="0"/>
          </a:p>
          <a:p>
            <a:r>
              <a:rPr lang="en-GB" dirty="0" err="1"/>
              <a:t>string.slice</a:t>
            </a:r>
            <a:r>
              <a:rPr lang="en-GB" dirty="0"/>
              <a:t>(‘</a:t>
            </a:r>
            <a:r>
              <a:rPr lang="en-GB" dirty="0" err="1"/>
              <a:t>startsIndex</a:t>
            </a:r>
            <a:r>
              <a:rPr lang="en-GB" dirty="0"/>
              <a:t>’, ‘</a:t>
            </a:r>
            <a:r>
              <a:rPr lang="en-GB" dirty="0" err="1"/>
              <a:t>endsIndex</a:t>
            </a:r>
            <a:r>
              <a:rPr lang="en-GB" dirty="0"/>
              <a:t>’)</a:t>
            </a:r>
            <a:endParaRPr lang="en-IN" dirty="0"/>
          </a:p>
        </p:txBody>
      </p:sp>
    </p:spTree>
    <p:extLst>
      <p:ext uri="{BB962C8B-B14F-4D97-AF65-F5344CB8AC3E}">
        <p14:creationId xmlns:p14="http://schemas.microsoft.com/office/powerpoint/2010/main" val="3570671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B09CB1-E4EB-82F7-BB11-3CD545454509}"/>
              </a:ext>
            </a:extLst>
          </p:cNvPr>
          <p:cNvSpPr>
            <a:spLocks noGrp="1"/>
          </p:cNvSpPr>
          <p:nvPr>
            <p:ph idx="4294967295"/>
          </p:nvPr>
        </p:nvSpPr>
        <p:spPr>
          <a:xfrm>
            <a:off x="955588" y="1825625"/>
            <a:ext cx="9560011" cy="4351338"/>
          </a:xfrm>
        </p:spPr>
        <p:txBody>
          <a:bodyPr>
            <a:normAutofit/>
          </a:bodyPr>
          <a:lstStyle/>
          <a:p>
            <a:pPr marL="0" indent="0">
              <a:buNone/>
            </a:pPr>
            <a:r>
              <a:rPr lang="en-IN" sz="2000" b="0" i="0" dirty="0" err="1">
                <a:solidFill>
                  <a:srgbClr val="242424"/>
                </a:solidFill>
                <a:effectLst/>
                <a:latin typeface="Cascadia Code Light" panose="020B0609020000020004" pitchFamily="49" charset="0"/>
                <a:ea typeface="Cascadia Code Light" panose="020B0609020000020004" pitchFamily="49" charset="0"/>
                <a:cs typeface="Cascadia Code Light" panose="020B0609020000020004" pitchFamily="49" charset="0"/>
              </a:rPr>
              <a:t>const</a:t>
            </a:r>
            <a:r>
              <a:rPr lang="en-IN" sz="2000" b="0" i="0" dirty="0">
                <a:solidFill>
                  <a:srgbClr val="242424"/>
                </a:solidFill>
                <a:effectLst/>
                <a:latin typeface="Cascadia Code Light" panose="020B0609020000020004" pitchFamily="49" charset="0"/>
                <a:ea typeface="Cascadia Code Light" panose="020B0609020000020004" pitchFamily="49" charset="0"/>
                <a:cs typeface="Cascadia Code Light" panose="020B0609020000020004" pitchFamily="49" charset="0"/>
              </a:rPr>
              <a:t> string = "JavaScript is Beauty."</a:t>
            </a:r>
            <a:b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br>
            <a:r>
              <a:rPr lang="en-IN" sz="2000" b="0" i="0" dirty="0" err="1">
                <a:solidFill>
                  <a:srgbClr val="242424"/>
                </a:solidFill>
                <a:effectLst/>
                <a:latin typeface="Cascadia Code Light" panose="020B0609020000020004" pitchFamily="49" charset="0"/>
                <a:ea typeface="Cascadia Code Light" panose="020B0609020000020004" pitchFamily="49" charset="0"/>
                <a:cs typeface="Cascadia Code Light" panose="020B0609020000020004" pitchFamily="49" charset="0"/>
              </a:rPr>
              <a:t>const</a:t>
            </a:r>
            <a:r>
              <a:rPr lang="en-IN" sz="2000" b="0" i="0" dirty="0">
                <a:solidFill>
                  <a:srgbClr val="242424"/>
                </a:solidFill>
                <a:effectLst/>
                <a:latin typeface="Cascadia Code Light" panose="020B0609020000020004" pitchFamily="49" charset="0"/>
                <a:ea typeface="Cascadia Code Light" panose="020B0609020000020004" pitchFamily="49" charset="0"/>
                <a:cs typeface="Cascadia Code Light" panose="020B0609020000020004" pitchFamily="49" charset="0"/>
              </a:rPr>
              <a:t> </a:t>
            </a:r>
            <a:r>
              <a:rPr lang="en-IN" sz="2000" b="0" i="0" dirty="0" err="1">
                <a:solidFill>
                  <a:srgbClr val="242424"/>
                </a:solidFill>
                <a:effectLst/>
                <a:latin typeface="Cascadia Code Light" panose="020B0609020000020004" pitchFamily="49" charset="0"/>
                <a:ea typeface="Cascadia Code Light" panose="020B0609020000020004" pitchFamily="49" charset="0"/>
                <a:cs typeface="Cascadia Code Light" panose="020B0609020000020004" pitchFamily="49" charset="0"/>
              </a:rPr>
              <a:t>sliceString</a:t>
            </a:r>
            <a:r>
              <a:rPr lang="en-IN" sz="2000" b="0" i="0" dirty="0">
                <a:solidFill>
                  <a:srgbClr val="242424"/>
                </a:solidFill>
                <a:effectLst/>
                <a:latin typeface="Cascadia Code Light" panose="020B0609020000020004" pitchFamily="49" charset="0"/>
                <a:ea typeface="Cascadia Code Light" panose="020B0609020000020004" pitchFamily="49" charset="0"/>
                <a:cs typeface="Cascadia Code Light" panose="020B0609020000020004" pitchFamily="49" charset="0"/>
              </a:rPr>
              <a:t> = </a:t>
            </a:r>
            <a:r>
              <a:rPr lang="en-IN" sz="2000" b="0" i="0" dirty="0" err="1">
                <a:solidFill>
                  <a:srgbClr val="FF0000"/>
                </a:solidFill>
                <a:effectLst/>
                <a:latin typeface="Cascadia Code Light" panose="020B0609020000020004" pitchFamily="49" charset="0"/>
                <a:ea typeface="Cascadia Code Light" panose="020B0609020000020004" pitchFamily="49" charset="0"/>
                <a:cs typeface="Cascadia Code Light" panose="020B0609020000020004" pitchFamily="49" charset="0"/>
              </a:rPr>
              <a:t>string.slice</a:t>
            </a:r>
            <a:r>
              <a:rPr lang="en-IN" sz="2000" b="0" i="0" dirty="0">
                <a:solidFill>
                  <a:srgbClr val="FF0000"/>
                </a:solidFill>
                <a:effectLst/>
                <a:latin typeface="Cascadia Code Light" panose="020B0609020000020004" pitchFamily="49" charset="0"/>
                <a:ea typeface="Cascadia Code Light" panose="020B0609020000020004" pitchFamily="49" charset="0"/>
                <a:cs typeface="Cascadia Code Light" panose="020B0609020000020004" pitchFamily="49" charset="0"/>
              </a:rPr>
              <a:t>(0, 11)</a:t>
            </a:r>
            <a:b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br>
            <a:r>
              <a:rPr lang="en-IN" sz="2000" b="0" i="0" dirty="0">
                <a:solidFill>
                  <a:srgbClr val="242424"/>
                </a:solidFill>
                <a:effectLst/>
                <a:latin typeface="Cascadia Code Light" panose="020B0609020000020004" pitchFamily="49" charset="0"/>
                <a:ea typeface="Cascadia Code Light" panose="020B0609020000020004" pitchFamily="49" charset="0"/>
                <a:cs typeface="Cascadia Code Light" panose="020B0609020000020004" pitchFamily="49" charset="0"/>
              </a:rPr>
              <a:t>console.log(</a:t>
            </a:r>
            <a:r>
              <a:rPr lang="en-IN" sz="2000" b="0" i="0" dirty="0" err="1">
                <a:solidFill>
                  <a:srgbClr val="242424"/>
                </a:solidFill>
                <a:effectLst/>
                <a:latin typeface="Cascadia Code Light" panose="020B0609020000020004" pitchFamily="49" charset="0"/>
                <a:ea typeface="Cascadia Code Light" panose="020B0609020000020004" pitchFamily="49" charset="0"/>
                <a:cs typeface="Cascadia Code Light" panose="020B0609020000020004" pitchFamily="49" charset="0"/>
              </a:rPr>
              <a:t>sliceString</a:t>
            </a:r>
            <a:r>
              <a:rPr lang="en-IN" sz="2000" b="0" i="0" dirty="0">
                <a:solidFill>
                  <a:srgbClr val="242424"/>
                </a:solidFill>
                <a:effectLst/>
                <a:latin typeface="Cascadia Code Light" panose="020B0609020000020004" pitchFamily="49" charset="0"/>
                <a:ea typeface="Cascadia Code Light" panose="020B0609020000020004" pitchFamily="49" charset="0"/>
                <a:cs typeface="Cascadia Code Light" panose="020B0609020000020004" pitchFamily="49" charset="0"/>
              </a:rPr>
              <a:t>); </a:t>
            </a:r>
            <a:r>
              <a:rPr lang="en-IN" sz="2000" b="0" i="0" dirty="0">
                <a:solidFill>
                  <a:schemeClr val="accent6"/>
                </a:solidFill>
                <a:effectLst/>
                <a:latin typeface="Cascadia Code Light" panose="020B0609020000020004" pitchFamily="49" charset="0"/>
                <a:ea typeface="Cascadia Code Light" panose="020B0609020000020004" pitchFamily="49" charset="0"/>
                <a:cs typeface="Cascadia Code Light" panose="020B0609020000020004" pitchFamily="49" charset="0"/>
              </a:rPr>
              <a:t>// expected output: JavaScript</a:t>
            </a:r>
            <a:endParaRPr lang="en-IN" sz="2000" dirty="0">
              <a:solidFill>
                <a:schemeClr val="accent6"/>
              </a:solidFill>
              <a:latin typeface="Cascadia Code Light" panose="020B0609020000020004" pitchFamily="49" charset="0"/>
              <a:ea typeface="Cascadia Code Light" panose="020B0609020000020004" pitchFamily="49" charset="0"/>
              <a:cs typeface="Cascadia Code Light" panose="020B0609020000020004" pitchFamily="49" charset="0"/>
            </a:endParaRPr>
          </a:p>
        </p:txBody>
      </p:sp>
    </p:spTree>
    <p:extLst>
      <p:ext uri="{BB962C8B-B14F-4D97-AF65-F5344CB8AC3E}">
        <p14:creationId xmlns:p14="http://schemas.microsoft.com/office/powerpoint/2010/main" val="3032088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78726-4C43-C268-C92F-BF60AFE68591}"/>
              </a:ext>
            </a:extLst>
          </p:cNvPr>
          <p:cNvSpPr>
            <a:spLocks noGrp="1"/>
          </p:cNvSpPr>
          <p:nvPr>
            <p:ph type="title"/>
          </p:nvPr>
        </p:nvSpPr>
        <p:spPr/>
        <p:txBody>
          <a:bodyPr/>
          <a:lstStyle/>
          <a:p>
            <a:r>
              <a:rPr lang="en-IN" dirty="0"/>
              <a:t>Strings </a:t>
            </a:r>
          </a:p>
        </p:txBody>
      </p:sp>
      <p:sp>
        <p:nvSpPr>
          <p:cNvPr id="3" name="Content Placeholder 2">
            <a:extLst>
              <a:ext uri="{FF2B5EF4-FFF2-40B4-BE49-F238E27FC236}">
                <a16:creationId xmlns:a16="http://schemas.microsoft.com/office/drawing/2014/main" id="{70B168F4-3476-ABE7-41D1-E35A8576AD39}"/>
              </a:ext>
            </a:extLst>
          </p:cNvPr>
          <p:cNvSpPr>
            <a:spLocks noGrp="1"/>
          </p:cNvSpPr>
          <p:nvPr>
            <p:ph idx="1"/>
          </p:nvPr>
        </p:nvSpPr>
        <p:spPr/>
        <p:txBody>
          <a:bodyPr/>
          <a:lstStyle/>
          <a:p>
            <a:r>
              <a:rPr lang="en-IN" dirty="0"/>
              <a:t>Strings are used to store and manipulate text.</a:t>
            </a:r>
          </a:p>
          <a:p>
            <a:r>
              <a:rPr lang="en-IN" dirty="0"/>
              <a:t>Strings are the sequence of character enclosed within the single quotes(‘), double quotes(“), or backticks(`) </a:t>
            </a:r>
          </a:p>
          <a:p>
            <a:r>
              <a:rPr lang="en-IN" dirty="0"/>
              <a:t>Strings can be created using the following the syntax</a:t>
            </a:r>
          </a:p>
          <a:p>
            <a:pPr marL="0" indent="0">
              <a:buNone/>
            </a:pPr>
            <a:r>
              <a:rPr lang="en-IN" dirty="0"/>
              <a:t>		let name1 = “John”;</a:t>
            </a:r>
          </a:p>
          <a:p>
            <a:pPr marL="0" indent="0">
              <a:buNone/>
            </a:pPr>
            <a:r>
              <a:rPr lang="en-IN" dirty="0"/>
              <a:t>		let name2 =‘</a:t>
            </a:r>
            <a:r>
              <a:rPr lang="en-IN" dirty="0" err="1"/>
              <a:t>Abin</a:t>
            </a:r>
            <a:r>
              <a:rPr lang="en-IN" dirty="0"/>
              <a:t>’;</a:t>
            </a:r>
          </a:p>
          <a:p>
            <a:pPr marL="0" indent="0">
              <a:buNone/>
            </a:pPr>
            <a:r>
              <a:rPr lang="en-IN" dirty="0"/>
              <a:t>		let name3 =`</a:t>
            </a:r>
            <a:r>
              <a:rPr lang="en-IN" dirty="0" err="1"/>
              <a:t>Vrindha</a:t>
            </a:r>
            <a:r>
              <a:rPr lang="en-IN" dirty="0"/>
              <a:t>`</a:t>
            </a:r>
          </a:p>
          <a:p>
            <a:pPr marL="0" indent="0">
              <a:buNone/>
            </a:pPr>
            <a:endParaRPr lang="en-IN" dirty="0"/>
          </a:p>
          <a:p>
            <a:endParaRPr lang="en-IN" dirty="0"/>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343758E5-C2D9-5E13-99F9-C75397146711}"/>
                  </a:ext>
                </a:extLst>
              </p14:cNvPr>
              <p14:cNvContentPartPr/>
              <p14:nvPr/>
            </p14:nvContentPartPr>
            <p14:xfrm>
              <a:off x="3879720" y="2082960"/>
              <a:ext cx="360" cy="360"/>
            </p14:xfrm>
          </p:contentPart>
        </mc:Choice>
        <mc:Fallback>
          <p:pic>
            <p:nvPicPr>
              <p:cNvPr id="7" name="Ink 6">
                <a:extLst>
                  <a:ext uri="{FF2B5EF4-FFF2-40B4-BE49-F238E27FC236}">
                    <a16:creationId xmlns:a16="http://schemas.microsoft.com/office/drawing/2014/main" id="{343758E5-C2D9-5E13-99F9-C75397146711}"/>
                  </a:ext>
                </a:extLst>
              </p:cNvPr>
              <p:cNvPicPr/>
              <p:nvPr/>
            </p:nvPicPr>
            <p:blipFill>
              <a:blip r:embed="rId3"/>
              <a:stretch>
                <a:fillRect/>
              </a:stretch>
            </p:blipFill>
            <p:spPr>
              <a:xfrm>
                <a:off x="3863880" y="2019600"/>
                <a:ext cx="31680" cy="127080"/>
              </a:xfrm>
              <a:prstGeom prst="rect">
                <a:avLst/>
              </a:prstGeom>
            </p:spPr>
          </p:pic>
        </mc:Fallback>
      </mc:AlternateContent>
    </p:spTree>
    <p:extLst>
      <p:ext uri="{BB962C8B-B14F-4D97-AF65-F5344CB8AC3E}">
        <p14:creationId xmlns:p14="http://schemas.microsoft.com/office/powerpoint/2010/main" val="1708253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17D77-1BAB-962C-4B66-EE70893A67F7}"/>
              </a:ext>
            </a:extLst>
          </p:cNvPr>
          <p:cNvSpPr>
            <a:spLocks noGrp="1"/>
          </p:cNvSpPr>
          <p:nvPr>
            <p:ph type="title"/>
          </p:nvPr>
        </p:nvSpPr>
        <p:spPr/>
        <p:txBody>
          <a:bodyPr/>
          <a:lstStyle/>
          <a:p>
            <a:r>
              <a:rPr lang="en-GB" dirty="0"/>
              <a:t>5. </a:t>
            </a:r>
            <a:r>
              <a:rPr lang="en-GB" dirty="0" err="1"/>
              <a:t>charAt</a:t>
            </a:r>
            <a:r>
              <a:rPr lang="en-GB" dirty="0"/>
              <a:t>()</a:t>
            </a:r>
            <a:br>
              <a:rPr lang="en-GB" dirty="0"/>
            </a:br>
            <a:endParaRPr lang="en-IN" dirty="0"/>
          </a:p>
        </p:txBody>
      </p:sp>
      <p:sp>
        <p:nvSpPr>
          <p:cNvPr id="3" name="Content Placeholder 2">
            <a:extLst>
              <a:ext uri="{FF2B5EF4-FFF2-40B4-BE49-F238E27FC236}">
                <a16:creationId xmlns:a16="http://schemas.microsoft.com/office/drawing/2014/main" id="{36C59C55-9B89-6156-C0CA-6265B6C30A21}"/>
              </a:ext>
            </a:extLst>
          </p:cNvPr>
          <p:cNvSpPr>
            <a:spLocks noGrp="1"/>
          </p:cNvSpPr>
          <p:nvPr>
            <p:ph idx="1"/>
          </p:nvPr>
        </p:nvSpPr>
        <p:spPr/>
        <p:txBody>
          <a:bodyPr/>
          <a:lstStyle/>
          <a:p>
            <a:r>
              <a:rPr lang="en-GB" dirty="0"/>
              <a:t>It returns a string character according to the index of string. If you need to know a specific string character providing the string index, you can easily grab it by using that cool method.</a:t>
            </a:r>
          </a:p>
          <a:p>
            <a:endParaRPr lang="en-GB" dirty="0"/>
          </a:p>
          <a:p>
            <a:pPr marL="0" indent="0" algn="ctr">
              <a:buNone/>
            </a:pPr>
            <a:r>
              <a:rPr lang="en-GB" dirty="0" err="1">
                <a:solidFill>
                  <a:srgbClr val="FF0000"/>
                </a:solidFill>
              </a:rPr>
              <a:t>string.charAt</a:t>
            </a:r>
            <a:r>
              <a:rPr lang="en-GB" dirty="0">
                <a:solidFill>
                  <a:srgbClr val="FF0000"/>
                </a:solidFill>
              </a:rPr>
              <a:t>(index)</a:t>
            </a:r>
            <a:endParaRPr lang="en-IN" dirty="0">
              <a:solidFill>
                <a:srgbClr val="FF0000"/>
              </a:solidFill>
            </a:endParaRPr>
          </a:p>
        </p:txBody>
      </p:sp>
    </p:spTree>
    <p:extLst>
      <p:ext uri="{BB962C8B-B14F-4D97-AF65-F5344CB8AC3E}">
        <p14:creationId xmlns:p14="http://schemas.microsoft.com/office/powerpoint/2010/main" val="2554415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282AF0-91B0-D876-04E0-99A49E0701C3}"/>
              </a:ext>
            </a:extLst>
          </p:cNvPr>
          <p:cNvSpPr>
            <a:spLocks noGrp="1"/>
          </p:cNvSpPr>
          <p:nvPr>
            <p:ph idx="4294967295"/>
          </p:nvPr>
        </p:nvSpPr>
        <p:spPr>
          <a:xfrm>
            <a:off x="700216" y="1825625"/>
            <a:ext cx="9815384" cy="4351338"/>
          </a:xfrm>
        </p:spPr>
        <p:txBody>
          <a:bodyPr>
            <a:normAutofit/>
          </a:bodyPr>
          <a:lstStyle/>
          <a:p>
            <a:pPr marL="0" indent="0">
              <a:buNone/>
            </a:pPr>
            <a:r>
              <a:rPr lang="en-IN" sz="2000" dirty="0" err="1">
                <a:latin typeface="Cascadia Code Light" panose="020B0609020000020004" pitchFamily="49" charset="0"/>
                <a:ea typeface="Cascadia Code Light" panose="020B0609020000020004" pitchFamily="49" charset="0"/>
                <a:cs typeface="Cascadia Code Light" panose="020B0609020000020004" pitchFamily="49" charset="0"/>
              </a:rPr>
              <a:t>const</a:t>
            </a: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 string = 'John Doe';</a:t>
            </a:r>
          </a:p>
          <a:p>
            <a:pPr marL="0" indent="0">
              <a:buNone/>
            </a:pPr>
            <a:r>
              <a:rPr lang="en-IN" sz="2000" dirty="0" err="1">
                <a:latin typeface="Cascadia Code Light" panose="020B0609020000020004" pitchFamily="49" charset="0"/>
                <a:ea typeface="Cascadia Code Light" panose="020B0609020000020004" pitchFamily="49" charset="0"/>
                <a:cs typeface="Cascadia Code Light" panose="020B0609020000020004" pitchFamily="49" charset="0"/>
              </a:rPr>
              <a:t>const</a:t>
            </a: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IN" sz="2000" dirty="0" err="1">
                <a:latin typeface="Cascadia Code Light" panose="020B0609020000020004" pitchFamily="49" charset="0"/>
                <a:ea typeface="Cascadia Code Light" panose="020B0609020000020004" pitchFamily="49" charset="0"/>
                <a:cs typeface="Cascadia Code Light" panose="020B0609020000020004" pitchFamily="49" charset="0"/>
              </a:rPr>
              <a:t>gotChar</a:t>
            </a: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 = </a:t>
            </a:r>
            <a:r>
              <a:rPr lang="en-IN" sz="2000" dirty="0" err="1">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string.charAt</a:t>
            </a:r>
            <a:r>
              <a:rPr lang="en-IN" sz="2000"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(2);</a:t>
            </a:r>
          </a:p>
          <a:p>
            <a:pPr marL="0" indent="0">
              <a:buNone/>
            </a:pP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console.log(</a:t>
            </a:r>
            <a:r>
              <a:rPr lang="en-IN" sz="2000" dirty="0" err="1">
                <a:latin typeface="Cascadia Code Light" panose="020B0609020000020004" pitchFamily="49" charset="0"/>
                <a:ea typeface="Cascadia Code Light" panose="020B0609020000020004" pitchFamily="49" charset="0"/>
                <a:cs typeface="Cascadia Code Light" panose="020B0609020000020004" pitchFamily="49" charset="0"/>
              </a:rPr>
              <a:t>gotChar</a:t>
            </a: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IN" sz="2000" dirty="0">
                <a:solidFill>
                  <a:schemeClr val="accent6"/>
                </a:solidFill>
                <a:latin typeface="Cascadia Code Light" panose="020B0609020000020004" pitchFamily="49" charset="0"/>
                <a:ea typeface="Cascadia Code Light" panose="020B0609020000020004" pitchFamily="49" charset="0"/>
                <a:cs typeface="Cascadia Code Light" panose="020B0609020000020004" pitchFamily="49" charset="0"/>
              </a:rPr>
              <a:t>// expected output: h</a:t>
            </a:r>
          </a:p>
          <a:p>
            <a:pPr marL="0" indent="0">
              <a:buNone/>
            </a:pPr>
            <a:r>
              <a:rPr lang="en-IN" sz="2000" dirty="0" err="1">
                <a:latin typeface="Cascadia Code Light" panose="020B0609020000020004" pitchFamily="49" charset="0"/>
                <a:ea typeface="Cascadia Code Light" panose="020B0609020000020004" pitchFamily="49" charset="0"/>
                <a:cs typeface="Cascadia Code Light" panose="020B0609020000020004" pitchFamily="49" charset="0"/>
              </a:rPr>
              <a:t>const</a:t>
            </a: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IN" sz="2000" dirty="0" err="1">
                <a:latin typeface="Cascadia Code Light" panose="020B0609020000020004" pitchFamily="49" charset="0"/>
                <a:ea typeface="Cascadia Code Light" panose="020B0609020000020004" pitchFamily="49" charset="0"/>
                <a:cs typeface="Cascadia Code Light" panose="020B0609020000020004" pitchFamily="49" charset="0"/>
              </a:rPr>
              <a:t>anotherChar</a:t>
            </a: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 = </a:t>
            </a:r>
            <a:r>
              <a:rPr lang="en-IN" sz="2000" dirty="0" err="1">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string.charAt</a:t>
            </a:r>
            <a:r>
              <a:rPr lang="en-IN" sz="2000"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(0);</a:t>
            </a:r>
          </a:p>
          <a:p>
            <a:pPr marL="0" indent="0">
              <a:buNone/>
            </a:pP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console.log(</a:t>
            </a:r>
            <a:r>
              <a:rPr lang="en-IN" sz="2000" dirty="0" err="1">
                <a:latin typeface="Cascadia Code Light" panose="020B0609020000020004" pitchFamily="49" charset="0"/>
                <a:ea typeface="Cascadia Code Light" panose="020B0609020000020004" pitchFamily="49" charset="0"/>
                <a:cs typeface="Cascadia Code Light" panose="020B0609020000020004" pitchFamily="49" charset="0"/>
              </a:rPr>
              <a:t>anotherChar</a:t>
            </a: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IN" sz="2000" dirty="0">
                <a:solidFill>
                  <a:schemeClr val="accent6"/>
                </a:solidFill>
                <a:latin typeface="Cascadia Code Light" panose="020B0609020000020004" pitchFamily="49" charset="0"/>
                <a:ea typeface="Cascadia Code Light" panose="020B0609020000020004" pitchFamily="49" charset="0"/>
                <a:cs typeface="Cascadia Code Light" panose="020B0609020000020004" pitchFamily="49" charset="0"/>
              </a:rPr>
              <a:t>// expected output: J</a:t>
            </a:r>
          </a:p>
        </p:txBody>
      </p:sp>
    </p:spTree>
    <p:extLst>
      <p:ext uri="{BB962C8B-B14F-4D97-AF65-F5344CB8AC3E}">
        <p14:creationId xmlns:p14="http://schemas.microsoft.com/office/powerpoint/2010/main" val="3141975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9734-FCDE-EF59-F218-F73887295F93}"/>
              </a:ext>
            </a:extLst>
          </p:cNvPr>
          <p:cNvSpPr>
            <a:spLocks noGrp="1"/>
          </p:cNvSpPr>
          <p:nvPr>
            <p:ph type="title"/>
          </p:nvPr>
        </p:nvSpPr>
        <p:spPr/>
        <p:txBody>
          <a:bodyPr/>
          <a:lstStyle/>
          <a:p>
            <a:r>
              <a:rPr lang="en-GB" dirty="0"/>
              <a:t>6. </a:t>
            </a:r>
            <a:r>
              <a:rPr lang="en-GB" dirty="0" err="1"/>
              <a:t>subStr</a:t>
            </a:r>
            <a:r>
              <a:rPr lang="en-GB" dirty="0"/>
              <a:t>()</a:t>
            </a:r>
            <a:br>
              <a:rPr lang="en-GB" dirty="0"/>
            </a:br>
            <a:endParaRPr lang="en-IN" dirty="0"/>
          </a:p>
        </p:txBody>
      </p:sp>
      <p:sp>
        <p:nvSpPr>
          <p:cNvPr id="3" name="Content Placeholder 2">
            <a:extLst>
              <a:ext uri="{FF2B5EF4-FFF2-40B4-BE49-F238E27FC236}">
                <a16:creationId xmlns:a16="http://schemas.microsoft.com/office/drawing/2014/main" id="{B8F28E81-F7DE-B4FE-9BE2-F5E03BB3DDD1}"/>
              </a:ext>
            </a:extLst>
          </p:cNvPr>
          <p:cNvSpPr>
            <a:spLocks noGrp="1"/>
          </p:cNvSpPr>
          <p:nvPr>
            <p:ph idx="1"/>
          </p:nvPr>
        </p:nvSpPr>
        <p:spPr/>
        <p:txBody>
          <a:bodyPr/>
          <a:lstStyle/>
          <a:p>
            <a:r>
              <a:rPr lang="en-GB" dirty="0" err="1"/>
              <a:t>subStr</a:t>
            </a:r>
            <a:r>
              <a:rPr lang="en-GB" dirty="0"/>
              <a:t> method is used to get a portion of the string. It gives two arguments. one is for start index and another is for length. If you gave only one argument, that would be taken as a starting index, the last index of string would be taken automatically as the length.</a:t>
            </a:r>
          </a:p>
          <a:p>
            <a:endParaRPr lang="en-GB" dirty="0"/>
          </a:p>
          <a:p>
            <a:pPr marL="0" indent="0">
              <a:buNone/>
            </a:pPr>
            <a:r>
              <a:rPr lang="en-GB" dirty="0"/>
              <a:t>		</a:t>
            </a:r>
            <a:r>
              <a:rPr lang="en-GB" dirty="0" err="1">
                <a:solidFill>
                  <a:srgbClr val="FF0000"/>
                </a:solidFill>
              </a:rPr>
              <a:t>string.subStr</a:t>
            </a:r>
            <a:r>
              <a:rPr lang="en-GB" dirty="0">
                <a:solidFill>
                  <a:srgbClr val="FF0000"/>
                </a:solidFill>
              </a:rPr>
              <a:t>(</a:t>
            </a:r>
            <a:r>
              <a:rPr lang="en-GB" dirty="0" err="1">
                <a:solidFill>
                  <a:srgbClr val="FF0000"/>
                </a:solidFill>
              </a:rPr>
              <a:t>startsIndex</a:t>
            </a:r>
            <a:r>
              <a:rPr lang="en-GB" dirty="0">
                <a:solidFill>
                  <a:srgbClr val="FF0000"/>
                </a:solidFill>
              </a:rPr>
              <a:t>, length);</a:t>
            </a:r>
            <a:endParaRPr lang="en-IN" dirty="0">
              <a:solidFill>
                <a:srgbClr val="FF0000"/>
              </a:solidFill>
            </a:endParaRPr>
          </a:p>
        </p:txBody>
      </p:sp>
    </p:spTree>
    <p:extLst>
      <p:ext uri="{BB962C8B-B14F-4D97-AF65-F5344CB8AC3E}">
        <p14:creationId xmlns:p14="http://schemas.microsoft.com/office/powerpoint/2010/main" val="4212197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33B2C8-AAD6-A353-C9D7-D66E95AF8361}"/>
              </a:ext>
            </a:extLst>
          </p:cNvPr>
          <p:cNvSpPr>
            <a:spLocks noGrp="1"/>
          </p:cNvSpPr>
          <p:nvPr>
            <p:ph idx="4294967295"/>
          </p:nvPr>
        </p:nvSpPr>
        <p:spPr>
          <a:xfrm>
            <a:off x="1210962" y="1825625"/>
            <a:ext cx="9304638" cy="4351338"/>
          </a:xfrm>
        </p:spPr>
        <p:txBody>
          <a:bodyPr>
            <a:normAutofit/>
          </a:bodyPr>
          <a:lstStyle/>
          <a:p>
            <a:pPr marL="0" indent="0">
              <a:buNone/>
            </a:pPr>
            <a:r>
              <a:rPr lang="en-IN" sz="2000" dirty="0" err="1">
                <a:latin typeface="Cascadia Code Light" panose="020B0609020000020004" pitchFamily="49" charset="0"/>
                <a:ea typeface="Cascadia Code Light" panose="020B0609020000020004" pitchFamily="49" charset="0"/>
                <a:cs typeface="Cascadia Code Light" panose="020B0609020000020004" pitchFamily="49" charset="0"/>
              </a:rPr>
              <a:t>const</a:t>
            </a: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 string = 'This is a simple text';</a:t>
            </a:r>
          </a:p>
          <a:p>
            <a:pPr marL="0" indent="0">
              <a:buNone/>
            </a:pPr>
            <a:r>
              <a:rPr lang="en-IN" sz="2000" dirty="0" err="1">
                <a:latin typeface="Cascadia Code Light" panose="020B0609020000020004" pitchFamily="49" charset="0"/>
                <a:ea typeface="Cascadia Code Light" panose="020B0609020000020004" pitchFamily="49" charset="0"/>
                <a:cs typeface="Cascadia Code Light" panose="020B0609020000020004" pitchFamily="49" charset="0"/>
              </a:rPr>
              <a:t>const</a:t>
            </a: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IN" sz="2000" dirty="0" err="1">
                <a:latin typeface="Cascadia Code Light" panose="020B0609020000020004" pitchFamily="49" charset="0"/>
                <a:ea typeface="Cascadia Code Light" panose="020B0609020000020004" pitchFamily="49" charset="0"/>
                <a:cs typeface="Cascadia Code Light" panose="020B0609020000020004" pitchFamily="49" charset="0"/>
              </a:rPr>
              <a:t>gotText</a:t>
            </a: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 = </a:t>
            </a:r>
            <a:r>
              <a:rPr lang="en-IN" sz="2000" dirty="0" err="1">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string.substr</a:t>
            </a:r>
            <a:r>
              <a:rPr lang="en-IN" sz="2000"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(9, 7);</a:t>
            </a:r>
          </a:p>
          <a:p>
            <a:pPr marL="0" indent="0">
              <a:buNone/>
            </a:pP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console.log(</a:t>
            </a:r>
            <a:r>
              <a:rPr lang="en-IN" sz="2000" dirty="0" err="1">
                <a:latin typeface="Cascadia Code Light" panose="020B0609020000020004" pitchFamily="49" charset="0"/>
                <a:ea typeface="Cascadia Code Light" panose="020B0609020000020004" pitchFamily="49" charset="0"/>
                <a:cs typeface="Cascadia Code Light" panose="020B0609020000020004" pitchFamily="49" charset="0"/>
              </a:rPr>
              <a:t>gotText</a:t>
            </a: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IN" sz="2000" dirty="0">
                <a:solidFill>
                  <a:schemeClr val="accent6"/>
                </a:solidFill>
                <a:latin typeface="Cascadia Code Light" panose="020B0609020000020004" pitchFamily="49" charset="0"/>
                <a:ea typeface="Cascadia Code Light" panose="020B0609020000020004" pitchFamily="49" charset="0"/>
                <a:cs typeface="Cascadia Code Light" panose="020B0609020000020004" pitchFamily="49" charset="0"/>
              </a:rPr>
              <a:t>// expected output: simple</a:t>
            </a:r>
          </a:p>
          <a:p>
            <a:pPr marL="0" indent="0">
              <a:buNone/>
            </a:pPr>
            <a:r>
              <a:rPr lang="en-IN" sz="2000" dirty="0" err="1">
                <a:latin typeface="Cascadia Code Light" panose="020B0609020000020004" pitchFamily="49" charset="0"/>
                <a:ea typeface="Cascadia Code Light" panose="020B0609020000020004" pitchFamily="49" charset="0"/>
                <a:cs typeface="Cascadia Code Light" panose="020B0609020000020004" pitchFamily="49" charset="0"/>
              </a:rPr>
              <a:t>const</a:t>
            </a: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IN" sz="2000" dirty="0" err="1">
                <a:latin typeface="Cascadia Code Light" panose="020B0609020000020004" pitchFamily="49" charset="0"/>
                <a:ea typeface="Cascadia Code Light" panose="020B0609020000020004" pitchFamily="49" charset="0"/>
                <a:cs typeface="Cascadia Code Light" panose="020B0609020000020004" pitchFamily="49" charset="0"/>
              </a:rPr>
              <a:t>anotherText</a:t>
            </a: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 = </a:t>
            </a:r>
            <a:r>
              <a:rPr lang="en-IN" sz="2000" dirty="0" err="1">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string.substr</a:t>
            </a:r>
            <a:r>
              <a:rPr lang="en-IN" sz="2000"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(9);</a:t>
            </a:r>
          </a:p>
          <a:p>
            <a:pPr marL="0" indent="0">
              <a:buNone/>
            </a:pP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console.log(</a:t>
            </a:r>
            <a:r>
              <a:rPr lang="en-IN" sz="2000" dirty="0" err="1">
                <a:latin typeface="Cascadia Code Light" panose="020B0609020000020004" pitchFamily="49" charset="0"/>
                <a:ea typeface="Cascadia Code Light" panose="020B0609020000020004" pitchFamily="49" charset="0"/>
                <a:cs typeface="Cascadia Code Light" panose="020B0609020000020004" pitchFamily="49" charset="0"/>
              </a:rPr>
              <a:t>anotherText</a:t>
            </a:r>
            <a:r>
              <a:rPr lang="en-IN" sz="20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IN" sz="2000" dirty="0">
                <a:solidFill>
                  <a:schemeClr val="accent6"/>
                </a:solidFill>
                <a:latin typeface="Cascadia Code Light" panose="020B0609020000020004" pitchFamily="49" charset="0"/>
                <a:ea typeface="Cascadia Code Light" panose="020B0609020000020004" pitchFamily="49" charset="0"/>
                <a:cs typeface="Cascadia Code Light" panose="020B0609020000020004" pitchFamily="49" charset="0"/>
              </a:rPr>
              <a:t>// expected output: simple text</a:t>
            </a:r>
          </a:p>
        </p:txBody>
      </p:sp>
    </p:spTree>
    <p:extLst>
      <p:ext uri="{BB962C8B-B14F-4D97-AF65-F5344CB8AC3E}">
        <p14:creationId xmlns:p14="http://schemas.microsoft.com/office/powerpoint/2010/main" val="184139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E705-1737-F8EA-6524-61F0F77A081C}"/>
              </a:ext>
            </a:extLst>
          </p:cNvPr>
          <p:cNvSpPr>
            <a:spLocks noGrp="1"/>
          </p:cNvSpPr>
          <p:nvPr>
            <p:ph type="title"/>
          </p:nvPr>
        </p:nvSpPr>
        <p:spPr/>
        <p:txBody>
          <a:bodyPr/>
          <a:lstStyle/>
          <a:p>
            <a:r>
              <a:rPr lang="en-GB" b="1" i="0" dirty="0">
                <a:solidFill>
                  <a:srgbClr val="242424"/>
                </a:solidFill>
                <a:effectLst/>
                <a:latin typeface="sohne"/>
              </a:rPr>
              <a:t>7. trim()</a:t>
            </a:r>
            <a:br>
              <a:rPr lang="en-GB"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780F473C-3A79-812C-8060-B4F78C598B5B}"/>
              </a:ext>
            </a:extLst>
          </p:cNvPr>
          <p:cNvSpPr>
            <a:spLocks noGrp="1"/>
          </p:cNvSpPr>
          <p:nvPr>
            <p:ph idx="1"/>
          </p:nvPr>
        </p:nvSpPr>
        <p:spPr/>
        <p:txBody>
          <a:bodyPr/>
          <a:lstStyle/>
          <a:p>
            <a:pPr algn="l"/>
            <a:r>
              <a:rPr lang="en-GB" b="0" i="0" dirty="0">
                <a:solidFill>
                  <a:srgbClr val="242424"/>
                </a:solidFill>
                <a:effectLst/>
                <a:latin typeface="source-serif-pro"/>
              </a:rPr>
              <a:t>trim() is one of the cool functions of string in </a:t>
            </a:r>
            <a:r>
              <a:rPr lang="en-GB" b="0" i="0" dirty="0" err="1">
                <a:solidFill>
                  <a:srgbClr val="242424"/>
                </a:solidFill>
                <a:effectLst/>
                <a:latin typeface="source-serif-pro"/>
              </a:rPr>
              <a:t>javascript</a:t>
            </a:r>
            <a:r>
              <a:rPr lang="en-GB" b="0" i="0" dirty="0">
                <a:solidFill>
                  <a:srgbClr val="242424"/>
                </a:solidFill>
                <a:effectLst/>
                <a:latin typeface="source-serif-pro"/>
              </a:rPr>
              <a:t>. It used to remove extra white spaces both starting and ending point of the string.</a:t>
            </a:r>
          </a:p>
          <a:p>
            <a:pPr algn="l"/>
            <a:r>
              <a:rPr lang="en-GB" b="0" i="0" dirty="0">
                <a:solidFill>
                  <a:srgbClr val="242424"/>
                </a:solidFill>
                <a:effectLst/>
                <a:latin typeface="source-serif-pro"/>
              </a:rPr>
              <a:t>We can also use </a:t>
            </a:r>
            <a:r>
              <a:rPr lang="en-GB" b="0" i="0" dirty="0" err="1">
                <a:solidFill>
                  <a:srgbClr val="242424"/>
                </a:solidFill>
                <a:effectLst/>
                <a:latin typeface="source-serif-pro"/>
              </a:rPr>
              <a:t>trimStart</a:t>
            </a:r>
            <a:r>
              <a:rPr lang="en-GB" b="0" i="0" dirty="0">
                <a:solidFill>
                  <a:srgbClr val="242424"/>
                </a:solidFill>
                <a:effectLst/>
                <a:latin typeface="source-serif-pro"/>
              </a:rPr>
              <a:t>() to remove white spaces at the starting point and </a:t>
            </a:r>
            <a:r>
              <a:rPr lang="en-GB" b="0" i="0" dirty="0" err="1">
                <a:solidFill>
                  <a:srgbClr val="242424"/>
                </a:solidFill>
                <a:effectLst/>
                <a:latin typeface="source-serif-pro"/>
              </a:rPr>
              <a:t>trimEnd</a:t>
            </a:r>
            <a:r>
              <a:rPr lang="en-GB" b="0" i="0" dirty="0">
                <a:solidFill>
                  <a:srgbClr val="242424"/>
                </a:solidFill>
                <a:effectLst/>
                <a:latin typeface="source-serif-pro"/>
              </a:rPr>
              <a:t>() to remove white spaces at the ending point.</a:t>
            </a:r>
          </a:p>
          <a:p>
            <a:r>
              <a:rPr lang="en-IN" b="0" i="1" dirty="0" err="1">
                <a:solidFill>
                  <a:srgbClr val="242424"/>
                </a:solidFill>
                <a:effectLst/>
                <a:latin typeface="source-serif-pro"/>
              </a:rPr>
              <a:t>string.trim</a:t>
            </a:r>
            <a:r>
              <a:rPr lang="en-IN" b="0" i="1" dirty="0">
                <a:solidFill>
                  <a:srgbClr val="242424"/>
                </a:solidFill>
                <a:effectLst/>
                <a:latin typeface="source-serif-pro"/>
              </a:rPr>
              <a:t>()</a:t>
            </a:r>
            <a:br>
              <a:rPr lang="en-IN" dirty="0"/>
            </a:br>
            <a:r>
              <a:rPr lang="en-IN" b="0" i="1" dirty="0" err="1">
                <a:solidFill>
                  <a:srgbClr val="242424"/>
                </a:solidFill>
                <a:effectLst/>
                <a:latin typeface="source-serif-pro"/>
              </a:rPr>
              <a:t>string.trimStart</a:t>
            </a:r>
            <a:r>
              <a:rPr lang="en-IN" b="0" i="1" dirty="0">
                <a:solidFill>
                  <a:srgbClr val="242424"/>
                </a:solidFill>
                <a:effectLst/>
                <a:latin typeface="source-serif-pro"/>
              </a:rPr>
              <a:t>();</a:t>
            </a:r>
            <a:br>
              <a:rPr lang="en-IN" dirty="0"/>
            </a:br>
            <a:r>
              <a:rPr lang="en-IN" b="0" i="1" dirty="0" err="1">
                <a:solidFill>
                  <a:srgbClr val="242424"/>
                </a:solidFill>
                <a:effectLst/>
                <a:latin typeface="source-serif-pro"/>
              </a:rPr>
              <a:t>string.trimEnd</a:t>
            </a:r>
            <a:r>
              <a:rPr lang="en-IN" b="0" i="1" dirty="0">
                <a:solidFill>
                  <a:srgbClr val="242424"/>
                </a:solidFill>
                <a:effectLst/>
                <a:latin typeface="source-serif-pro"/>
              </a:rPr>
              <a:t>();</a:t>
            </a:r>
            <a:endParaRPr lang="en-IN" dirty="0"/>
          </a:p>
          <a:p>
            <a:pPr algn="l"/>
            <a:endParaRPr lang="en-GB" b="0" i="0" dirty="0">
              <a:solidFill>
                <a:srgbClr val="242424"/>
              </a:solidFill>
              <a:effectLst/>
              <a:latin typeface="source-serif-pro"/>
            </a:endParaRPr>
          </a:p>
          <a:p>
            <a:endParaRPr lang="en-IN" dirty="0"/>
          </a:p>
        </p:txBody>
      </p:sp>
    </p:spTree>
    <p:extLst>
      <p:ext uri="{BB962C8B-B14F-4D97-AF65-F5344CB8AC3E}">
        <p14:creationId xmlns:p14="http://schemas.microsoft.com/office/powerpoint/2010/main" val="1382196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D02B-F31B-65A4-A45E-C8C7CA5DE2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5EA6DA-8A93-13FB-8DED-78A2AF16747B}"/>
              </a:ext>
            </a:extLst>
          </p:cNvPr>
          <p:cNvSpPr>
            <a:spLocks noGrp="1"/>
          </p:cNvSpPr>
          <p:nvPr>
            <p:ph idx="1"/>
          </p:nvPr>
        </p:nvSpPr>
        <p:spPr/>
        <p:txBody>
          <a:bodyPr>
            <a:normAutofit lnSpcReduction="10000"/>
          </a:bodyPr>
          <a:lstStyle/>
          <a:p>
            <a:r>
              <a:rPr lang="en-IN" dirty="0" err="1"/>
              <a:t>const</a:t>
            </a:r>
            <a:r>
              <a:rPr lang="en-IN" dirty="0"/>
              <a:t> name = '     John Doe     ';</a:t>
            </a:r>
          </a:p>
          <a:p>
            <a:r>
              <a:rPr lang="en-IN" dirty="0" err="1"/>
              <a:t>const</a:t>
            </a:r>
            <a:r>
              <a:rPr lang="en-IN" dirty="0"/>
              <a:t> </a:t>
            </a:r>
            <a:r>
              <a:rPr lang="en-IN" dirty="0" err="1"/>
              <a:t>trimName</a:t>
            </a:r>
            <a:r>
              <a:rPr lang="en-IN" dirty="0"/>
              <a:t> = </a:t>
            </a:r>
            <a:r>
              <a:rPr lang="en-IN" dirty="0" err="1"/>
              <a:t>name.trim</a:t>
            </a:r>
            <a:r>
              <a:rPr lang="en-IN" dirty="0"/>
              <a:t>();</a:t>
            </a:r>
          </a:p>
          <a:p>
            <a:r>
              <a:rPr lang="en-IN" dirty="0"/>
              <a:t>console.log(</a:t>
            </a:r>
            <a:r>
              <a:rPr lang="en-IN" dirty="0" err="1"/>
              <a:t>trimName</a:t>
            </a:r>
            <a:r>
              <a:rPr lang="en-IN" dirty="0"/>
              <a:t>); // expected output: John Doe</a:t>
            </a:r>
          </a:p>
          <a:p>
            <a:r>
              <a:rPr lang="en-IN" dirty="0" err="1"/>
              <a:t>const</a:t>
            </a:r>
            <a:r>
              <a:rPr lang="en-IN" dirty="0"/>
              <a:t> age = '          32';</a:t>
            </a:r>
          </a:p>
          <a:p>
            <a:r>
              <a:rPr lang="en-IN" dirty="0" err="1"/>
              <a:t>const</a:t>
            </a:r>
            <a:r>
              <a:rPr lang="en-IN" dirty="0"/>
              <a:t> </a:t>
            </a:r>
            <a:r>
              <a:rPr lang="en-IN" dirty="0" err="1"/>
              <a:t>trimAtStart</a:t>
            </a:r>
            <a:r>
              <a:rPr lang="en-IN" dirty="0"/>
              <a:t> = </a:t>
            </a:r>
            <a:r>
              <a:rPr lang="en-IN" dirty="0" err="1"/>
              <a:t>age.trimStart</a:t>
            </a:r>
            <a:r>
              <a:rPr lang="en-IN" dirty="0"/>
              <a:t>();</a:t>
            </a:r>
          </a:p>
          <a:p>
            <a:r>
              <a:rPr lang="en-IN" dirty="0"/>
              <a:t>console.log(</a:t>
            </a:r>
            <a:r>
              <a:rPr lang="en-IN" dirty="0" err="1"/>
              <a:t>trimAtStart</a:t>
            </a:r>
            <a:r>
              <a:rPr lang="en-IN" dirty="0"/>
              <a:t>); // expected output: 32</a:t>
            </a:r>
          </a:p>
          <a:p>
            <a:r>
              <a:rPr lang="en-IN" dirty="0" err="1"/>
              <a:t>const</a:t>
            </a:r>
            <a:r>
              <a:rPr lang="en-IN" dirty="0"/>
              <a:t> address = 'Chittagong           ';</a:t>
            </a:r>
          </a:p>
          <a:p>
            <a:r>
              <a:rPr lang="en-IN" dirty="0" err="1"/>
              <a:t>const</a:t>
            </a:r>
            <a:r>
              <a:rPr lang="en-IN" dirty="0"/>
              <a:t> </a:t>
            </a:r>
            <a:r>
              <a:rPr lang="en-IN" dirty="0" err="1"/>
              <a:t>trimAtEnd</a:t>
            </a:r>
            <a:r>
              <a:rPr lang="en-IN" dirty="0"/>
              <a:t> = </a:t>
            </a:r>
            <a:r>
              <a:rPr lang="en-IN" dirty="0" err="1"/>
              <a:t>address.trimEnd</a:t>
            </a:r>
            <a:r>
              <a:rPr lang="en-IN" dirty="0"/>
              <a:t>();</a:t>
            </a:r>
          </a:p>
          <a:p>
            <a:r>
              <a:rPr lang="en-IN" dirty="0"/>
              <a:t>console.log(</a:t>
            </a:r>
            <a:r>
              <a:rPr lang="en-IN" dirty="0" err="1"/>
              <a:t>trimAtEnd</a:t>
            </a:r>
            <a:r>
              <a:rPr lang="en-IN" dirty="0"/>
              <a:t>); // expected output: Chittagong</a:t>
            </a:r>
          </a:p>
        </p:txBody>
      </p:sp>
    </p:spTree>
    <p:extLst>
      <p:ext uri="{BB962C8B-B14F-4D97-AF65-F5344CB8AC3E}">
        <p14:creationId xmlns:p14="http://schemas.microsoft.com/office/powerpoint/2010/main" val="1743806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1C8B-D55C-6C34-2AAF-44DA462A53BE}"/>
              </a:ext>
            </a:extLst>
          </p:cNvPr>
          <p:cNvSpPr>
            <a:spLocks noGrp="1"/>
          </p:cNvSpPr>
          <p:nvPr>
            <p:ph type="title"/>
          </p:nvPr>
        </p:nvSpPr>
        <p:spPr/>
        <p:txBody>
          <a:bodyPr/>
          <a:lstStyle/>
          <a:p>
            <a:r>
              <a:rPr lang="en-GB" b="1" i="0" dirty="0">
                <a:solidFill>
                  <a:srgbClr val="242424"/>
                </a:solidFill>
                <a:effectLst/>
                <a:latin typeface="sohne"/>
              </a:rPr>
              <a:t>8. </a:t>
            </a:r>
            <a:r>
              <a:rPr lang="en-GB" b="1" i="0" dirty="0" err="1">
                <a:solidFill>
                  <a:srgbClr val="242424"/>
                </a:solidFill>
                <a:effectLst/>
                <a:latin typeface="sohne"/>
              </a:rPr>
              <a:t>startsWith</a:t>
            </a:r>
            <a:r>
              <a:rPr lang="en-GB" b="1" i="0" dirty="0">
                <a:solidFill>
                  <a:srgbClr val="242424"/>
                </a:solidFill>
                <a:effectLst/>
                <a:latin typeface="sohne"/>
              </a:rPr>
              <a:t>() &amp; </a:t>
            </a:r>
            <a:r>
              <a:rPr lang="en-GB" b="1" i="0" dirty="0" err="1">
                <a:solidFill>
                  <a:srgbClr val="242424"/>
                </a:solidFill>
                <a:effectLst/>
                <a:latin typeface="sohne"/>
              </a:rPr>
              <a:t>endsWith</a:t>
            </a:r>
            <a:r>
              <a:rPr lang="en-GB" b="1" i="0" dirty="0">
                <a:solidFill>
                  <a:srgbClr val="242424"/>
                </a:solidFill>
                <a:effectLst/>
                <a:latin typeface="sohne"/>
              </a:rPr>
              <a:t>()</a:t>
            </a:r>
            <a:br>
              <a:rPr lang="en-GB"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35819C37-7C2D-A1CA-B4EE-A257FFE6E273}"/>
              </a:ext>
            </a:extLst>
          </p:cNvPr>
          <p:cNvSpPr>
            <a:spLocks noGrp="1"/>
          </p:cNvSpPr>
          <p:nvPr>
            <p:ph idx="1"/>
          </p:nvPr>
        </p:nvSpPr>
        <p:spPr/>
        <p:txBody>
          <a:bodyPr/>
          <a:lstStyle/>
          <a:p>
            <a:pPr algn="l"/>
            <a:r>
              <a:rPr lang="en-GB" b="0" i="0" dirty="0" err="1">
                <a:solidFill>
                  <a:srgbClr val="242424"/>
                </a:solidFill>
                <a:effectLst/>
                <a:latin typeface="source-serif-pro"/>
              </a:rPr>
              <a:t>statsWith</a:t>
            </a:r>
            <a:r>
              <a:rPr lang="en-GB" b="0" i="0" dirty="0">
                <a:solidFill>
                  <a:srgbClr val="242424"/>
                </a:solidFill>
                <a:effectLst/>
                <a:latin typeface="source-serif-pro"/>
              </a:rPr>
              <a:t>() is used for matching string character or characters at the starting point of a certain string. On the other hand, </a:t>
            </a:r>
            <a:r>
              <a:rPr lang="en-GB" b="0" i="0" dirty="0" err="1">
                <a:solidFill>
                  <a:srgbClr val="242424"/>
                </a:solidFill>
                <a:effectLst/>
                <a:latin typeface="source-serif-pro"/>
              </a:rPr>
              <a:t>endsWith</a:t>
            </a:r>
            <a:r>
              <a:rPr lang="en-GB" b="0" i="0" dirty="0">
                <a:solidFill>
                  <a:srgbClr val="242424"/>
                </a:solidFill>
                <a:effectLst/>
                <a:latin typeface="source-serif-pro"/>
              </a:rPr>
              <a:t>() is used for matching ending character or characters at the ending point of a certain string.</a:t>
            </a:r>
          </a:p>
          <a:p>
            <a:r>
              <a:rPr lang="en-GB" b="0" i="1" dirty="0" err="1">
                <a:solidFill>
                  <a:srgbClr val="242424"/>
                </a:solidFill>
                <a:effectLst/>
                <a:latin typeface="source-serif-pro"/>
              </a:rPr>
              <a:t>string.endsWith</a:t>
            </a:r>
            <a:r>
              <a:rPr lang="en-GB" b="0" i="1" dirty="0">
                <a:solidFill>
                  <a:srgbClr val="242424"/>
                </a:solidFill>
                <a:effectLst/>
                <a:latin typeface="source-serif-pro"/>
              </a:rPr>
              <a:t>(chars);</a:t>
            </a:r>
            <a:br>
              <a:rPr lang="en-GB" dirty="0"/>
            </a:br>
            <a:r>
              <a:rPr lang="en-GB" b="0" i="1" dirty="0" err="1">
                <a:solidFill>
                  <a:srgbClr val="242424"/>
                </a:solidFill>
                <a:effectLst/>
                <a:latin typeface="source-serif-pro"/>
              </a:rPr>
              <a:t>string.startsWith</a:t>
            </a:r>
            <a:r>
              <a:rPr lang="en-GB" b="0" i="1" dirty="0">
                <a:solidFill>
                  <a:srgbClr val="242424"/>
                </a:solidFill>
                <a:effectLst/>
                <a:latin typeface="source-serif-pro"/>
              </a:rPr>
              <a:t>(chars);</a:t>
            </a:r>
            <a:endParaRPr lang="en-IN" dirty="0"/>
          </a:p>
          <a:p>
            <a:pPr algn="l"/>
            <a:endParaRPr lang="en-GB" b="0" i="0" dirty="0">
              <a:solidFill>
                <a:srgbClr val="242424"/>
              </a:solidFill>
              <a:effectLst/>
              <a:latin typeface="source-serif-pro"/>
            </a:endParaRPr>
          </a:p>
          <a:p>
            <a:endParaRPr lang="en-IN" dirty="0"/>
          </a:p>
        </p:txBody>
      </p:sp>
    </p:spTree>
    <p:extLst>
      <p:ext uri="{BB962C8B-B14F-4D97-AF65-F5344CB8AC3E}">
        <p14:creationId xmlns:p14="http://schemas.microsoft.com/office/powerpoint/2010/main" val="3562184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6F26-B323-A3D5-2546-7811D6974F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B2640D-6005-1232-7768-F5A97555EE42}"/>
              </a:ext>
            </a:extLst>
          </p:cNvPr>
          <p:cNvSpPr>
            <a:spLocks noGrp="1"/>
          </p:cNvSpPr>
          <p:nvPr>
            <p:ph idx="1"/>
          </p:nvPr>
        </p:nvSpPr>
        <p:spPr/>
        <p:txBody>
          <a:bodyPr>
            <a:normAutofit fontScale="85000" lnSpcReduction="20000"/>
          </a:bodyPr>
          <a:lstStyle/>
          <a:p>
            <a:r>
              <a:rPr lang="en-IN" dirty="0" err="1"/>
              <a:t>const</a:t>
            </a:r>
            <a:r>
              <a:rPr lang="en-IN" dirty="0"/>
              <a:t> greeting = "Hi, John";</a:t>
            </a:r>
          </a:p>
          <a:p>
            <a:r>
              <a:rPr lang="en-IN" dirty="0" err="1"/>
              <a:t>greeting.startsWith</a:t>
            </a:r>
            <a:r>
              <a:rPr lang="en-IN" dirty="0"/>
              <a:t>('Hi') ? console.log("True") : console.log("False");</a:t>
            </a:r>
          </a:p>
          <a:p>
            <a:r>
              <a:rPr lang="en-IN" dirty="0"/>
              <a:t>// expected output: true;</a:t>
            </a:r>
          </a:p>
          <a:p>
            <a:r>
              <a:rPr lang="en-IN" dirty="0" err="1"/>
              <a:t>greeting.startsWith</a:t>
            </a:r>
            <a:r>
              <a:rPr lang="en-IN" dirty="0"/>
              <a:t>('H') ? console.log("True") : console.log("False");</a:t>
            </a:r>
          </a:p>
          <a:p>
            <a:r>
              <a:rPr lang="en-IN" dirty="0"/>
              <a:t>// expected output: true;</a:t>
            </a:r>
          </a:p>
          <a:p>
            <a:r>
              <a:rPr lang="en-IN" dirty="0" err="1"/>
              <a:t>greeting.endsWith</a:t>
            </a:r>
            <a:r>
              <a:rPr lang="en-IN" dirty="0"/>
              <a:t>('n') ? console.log("True") : console.log("False");</a:t>
            </a:r>
          </a:p>
          <a:p>
            <a:r>
              <a:rPr lang="en-IN" dirty="0"/>
              <a:t>// expected output: true;</a:t>
            </a:r>
          </a:p>
          <a:p>
            <a:r>
              <a:rPr lang="en-IN" dirty="0" err="1"/>
              <a:t>greeting.endsWith</a:t>
            </a:r>
            <a:r>
              <a:rPr lang="en-IN" dirty="0"/>
              <a:t>('John') ? console.log("True") : console.log("False");</a:t>
            </a:r>
          </a:p>
          <a:p>
            <a:r>
              <a:rPr lang="en-IN" dirty="0"/>
              <a:t>// expected output: true;</a:t>
            </a:r>
          </a:p>
          <a:p>
            <a:r>
              <a:rPr lang="en-IN" dirty="0" err="1"/>
              <a:t>greeting.endsWith</a:t>
            </a:r>
            <a:r>
              <a:rPr lang="en-IN" dirty="0"/>
              <a:t>('john') ? console.log("True") : console.log("False");</a:t>
            </a:r>
          </a:p>
          <a:p>
            <a:r>
              <a:rPr lang="en-IN" dirty="0"/>
              <a:t>// expected output: false; // Because, It's case-</a:t>
            </a:r>
            <a:r>
              <a:rPr lang="en-IN" dirty="0" err="1"/>
              <a:t>sensetive</a:t>
            </a:r>
            <a:endParaRPr lang="en-IN" dirty="0"/>
          </a:p>
        </p:txBody>
      </p:sp>
    </p:spTree>
    <p:extLst>
      <p:ext uri="{BB962C8B-B14F-4D97-AF65-F5344CB8AC3E}">
        <p14:creationId xmlns:p14="http://schemas.microsoft.com/office/powerpoint/2010/main" val="302759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1CED4-9E5F-C4D7-3A28-E15A62DFBA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AF8082-25B5-AE6C-A925-10CFAA72AB7B}"/>
              </a:ext>
            </a:extLst>
          </p:cNvPr>
          <p:cNvSpPr>
            <a:spLocks noGrp="1"/>
          </p:cNvSpPr>
          <p:nvPr>
            <p:ph idx="1"/>
          </p:nvPr>
        </p:nvSpPr>
        <p:spPr/>
        <p:txBody>
          <a:bodyPr/>
          <a:lstStyle/>
          <a:p>
            <a:r>
              <a:rPr lang="en-GB" dirty="0">
                <a:hlinkClick r:id="rId2"/>
              </a:rPr>
              <a:t>10 Most Important String Methods in JavaScript For Everyday Use | by Nazmul Hoque | Medium</a:t>
            </a:r>
            <a:endParaRPr lang="en-GB" dirty="0"/>
          </a:p>
          <a:p>
            <a:pPr marL="0" indent="0">
              <a:buNone/>
            </a:pPr>
            <a:endParaRPr lang="en-GB" dirty="0"/>
          </a:p>
          <a:p>
            <a:endParaRPr lang="en-IN" dirty="0"/>
          </a:p>
        </p:txBody>
      </p:sp>
    </p:spTree>
    <p:extLst>
      <p:ext uri="{BB962C8B-B14F-4D97-AF65-F5344CB8AC3E}">
        <p14:creationId xmlns:p14="http://schemas.microsoft.com/office/powerpoint/2010/main" val="25636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78726-4C43-C268-C92F-BF60AFE68591}"/>
              </a:ext>
            </a:extLst>
          </p:cNvPr>
          <p:cNvSpPr>
            <a:spLocks noGrp="1"/>
          </p:cNvSpPr>
          <p:nvPr>
            <p:ph type="title"/>
          </p:nvPr>
        </p:nvSpPr>
        <p:spPr/>
        <p:txBody>
          <a:bodyPr/>
          <a:lstStyle/>
          <a:p>
            <a:r>
              <a:rPr lang="en-IN" dirty="0"/>
              <a:t>String  Properties and Methods</a:t>
            </a:r>
          </a:p>
        </p:txBody>
      </p:sp>
      <p:sp>
        <p:nvSpPr>
          <p:cNvPr id="3" name="Content Placeholder 2">
            <a:extLst>
              <a:ext uri="{FF2B5EF4-FFF2-40B4-BE49-F238E27FC236}">
                <a16:creationId xmlns:a16="http://schemas.microsoft.com/office/drawing/2014/main" id="{70B168F4-3476-ABE7-41D1-E35A8576AD39}"/>
              </a:ext>
            </a:extLst>
          </p:cNvPr>
          <p:cNvSpPr>
            <a:spLocks noGrp="1"/>
          </p:cNvSpPr>
          <p:nvPr>
            <p:ph idx="1"/>
          </p:nvPr>
        </p:nvSpPr>
        <p:spPr/>
        <p:txBody>
          <a:bodyPr>
            <a:normAutofit fontScale="92500" lnSpcReduction="10000"/>
          </a:bodyPr>
          <a:lstStyle/>
          <a:p>
            <a:pPr marL="0" indent="0">
              <a:buNone/>
            </a:pPr>
            <a:r>
              <a:rPr lang="en-GB" b="0" dirty="0">
                <a:solidFill>
                  <a:srgbClr val="569CD6"/>
                </a:solidFill>
                <a:effectLst/>
                <a:latin typeface="Consolas" panose="020B0609020204030204" pitchFamily="49" charset="0"/>
              </a:rPr>
              <a:t>let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name1</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"Ann M"</a:t>
            </a:r>
            <a:endParaRPr lang="en-GB" b="0" dirty="0">
              <a:solidFill>
                <a:srgbClr val="D4D4D4"/>
              </a:solidFill>
              <a:effectLst/>
              <a:latin typeface="Consolas" panose="020B0609020204030204" pitchFamily="49" charset="0"/>
            </a:endParaRPr>
          </a:p>
          <a:p>
            <a:pPr marL="0" indent="0">
              <a:buNone/>
            </a:pPr>
            <a:r>
              <a:rPr lang="en-GB" b="0" dirty="0">
                <a:solidFill>
                  <a:srgbClr val="569CD6"/>
                </a:solidFill>
                <a:effectLst/>
                <a:latin typeface="Consolas" panose="020B0609020204030204" pitchFamily="49" charset="0"/>
              </a:rPr>
              <a:t>let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newname</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name1</a:t>
            </a:r>
            <a:r>
              <a:rPr lang="en-GB" b="0" dirty="0">
                <a:solidFill>
                  <a:srgbClr val="D4D4D4"/>
                </a:solidFill>
                <a:effectLst/>
                <a:latin typeface="Consolas" panose="020B0609020204030204" pitchFamily="49" charset="0"/>
              </a:rPr>
              <a:t>.</a:t>
            </a:r>
            <a:r>
              <a:rPr lang="en-GB" b="1" dirty="0">
                <a:solidFill>
                  <a:srgbClr val="FF0000"/>
                </a:solidFill>
                <a:effectLst/>
                <a:latin typeface="Consolas" panose="020B0609020204030204" pitchFamily="49" charset="0"/>
              </a:rPr>
              <a:t>replace</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M"</a:t>
            </a:r>
            <a:r>
              <a:rPr lang="en-GB" b="0" dirty="0" err="1">
                <a:solidFill>
                  <a:srgbClr val="D4D4D4"/>
                </a:solidFill>
                <a:effectLst/>
                <a:latin typeface="Consolas" panose="020B0609020204030204" pitchFamily="49" charset="0"/>
              </a:rPr>
              <a:t>,</a:t>
            </a:r>
            <a:r>
              <a:rPr lang="en-GB" b="0" dirty="0" err="1">
                <a:solidFill>
                  <a:srgbClr val="CE9178"/>
                </a:solidFill>
                <a:effectLst/>
                <a:latin typeface="Consolas" panose="020B0609020204030204" pitchFamily="49" charset="0"/>
              </a:rPr>
              <a:t>"Luka</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pPr marL="0" indent="0">
              <a:buNone/>
            </a:pP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name1</a:t>
            </a:r>
            <a:r>
              <a:rPr lang="en-GB" b="0" dirty="0">
                <a:solidFill>
                  <a:srgbClr val="D4D4D4"/>
                </a:solidFill>
                <a:effectLst/>
                <a:latin typeface="Consolas" panose="020B0609020204030204" pitchFamily="49" charset="0"/>
              </a:rPr>
              <a:t>); //Ann M</a:t>
            </a:r>
          </a:p>
          <a:p>
            <a:pPr marL="0" indent="0">
              <a:buNone/>
            </a:pP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newname</a:t>
            </a:r>
            <a:r>
              <a:rPr lang="en-GB" b="0" dirty="0">
                <a:solidFill>
                  <a:srgbClr val="D4D4D4"/>
                </a:solidFill>
                <a:effectLst/>
                <a:latin typeface="Consolas" panose="020B0609020204030204" pitchFamily="49" charset="0"/>
              </a:rPr>
              <a:t>);//Ann Luka</a:t>
            </a:r>
          </a:p>
          <a:p>
            <a:pPr marL="0" indent="0">
              <a:buNone/>
            </a:pPr>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let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s_name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"Sagar"</a:t>
            </a:r>
            <a:endParaRPr lang="en-GB" b="0" dirty="0">
              <a:solidFill>
                <a:srgbClr val="D4D4D4"/>
              </a:solidFill>
              <a:effectLst/>
              <a:latin typeface="Consolas" panose="020B0609020204030204" pitchFamily="49" charset="0"/>
            </a:endParaRPr>
          </a:p>
          <a:p>
            <a:pPr marL="0" indent="0">
              <a:buNone/>
            </a:pPr>
            <a:r>
              <a:rPr lang="en-GB" b="0" dirty="0">
                <a:solidFill>
                  <a:srgbClr val="569CD6"/>
                </a:solidFill>
                <a:effectLst/>
                <a:latin typeface="Consolas" panose="020B0609020204030204" pitchFamily="49" charset="0"/>
              </a:rPr>
              <a:t>let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m_name</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"Alias"</a:t>
            </a:r>
            <a:endParaRPr lang="en-GB" b="0" dirty="0">
              <a:solidFill>
                <a:srgbClr val="D4D4D4"/>
              </a:solidFill>
              <a:effectLst/>
              <a:latin typeface="Consolas" panose="020B0609020204030204" pitchFamily="49" charset="0"/>
            </a:endParaRPr>
          </a:p>
          <a:p>
            <a:pPr marL="0" indent="0">
              <a:buNone/>
            </a:pPr>
            <a:r>
              <a:rPr lang="en-GB" b="0" dirty="0">
                <a:solidFill>
                  <a:srgbClr val="569CD6"/>
                </a:solidFill>
                <a:effectLst/>
                <a:latin typeface="Consolas" panose="020B0609020204030204" pitchFamily="49" charset="0"/>
              </a:rPr>
              <a:t>let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l_name</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"Jacky"</a:t>
            </a:r>
            <a:endParaRPr lang="en-GB" b="0" dirty="0">
              <a:solidFill>
                <a:srgbClr val="D4D4D4"/>
              </a:solidFill>
              <a:effectLst/>
              <a:latin typeface="Consolas" panose="020B0609020204030204" pitchFamily="49" charset="0"/>
            </a:endParaRPr>
          </a:p>
          <a:p>
            <a:pPr marL="0" indent="0">
              <a:buNone/>
            </a:pPr>
            <a:r>
              <a:rPr lang="en-GB" b="0" dirty="0">
                <a:solidFill>
                  <a:srgbClr val="569CD6"/>
                </a:solidFill>
                <a:effectLst/>
                <a:latin typeface="Consolas" panose="020B0609020204030204" pitchFamily="49" charset="0"/>
              </a:rPr>
              <a:t>let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full_name</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s_name</a:t>
            </a:r>
            <a:r>
              <a:rPr lang="en-GB" b="0" dirty="0" err="1">
                <a:solidFill>
                  <a:srgbClr val="D4D4D4"/>
                </a:solidFill>
                <a:effectLst/>
                <a:latin typeface="Consolas" panose="020B0609020204030204" pitchFamily="49" charset="0"/>
              </a:rPr>
              <a:t>.</a:t>
            </a:r>
            <a:r>
              <a:rPr lang="en-GB" b="1" dirty="0" err="1">
                <a:solidFill>
                  <a:srgbClr val="FF0000"/>
                </a:solidFill>
                <a:effectLst/>
                <a:latin typeface="Consolas" panose="020B0609020204030204" pitchFamily="49" charset="0"/>
              </a:rPr>
              <a:t>concat</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m_name</a:t>
            </a:r>
            <a:r>
              <a:rPr lang="en-GB" b="0" dirty="0" err="1">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l_name</a:t>
            </a:r>
            <a:r>
              <a:rPr lang="en-GB" b="0" dirty="0">
                <a:solidFill>
                  <a:srgbClr val="D4D4D4"/>
                </a:solidFill>
                <a:effectLst/>
                <a:latin typeface="Consolas" panose="020B0609020204030204" pitchFamily="49" charset="0"/>
              </a:rPr>
              <a:t>)</a:t>
            </a:r>
          </a:p>
          <a:p>
            <a:pPr marL="0" indent="0">
              <a:buNone/>
            </a:pP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full_name</a:t>
            </a:r>
            <a:r>
              <a:rPr lang="en-GB" b="0" dirty="0">
                <a:solidFill>
                  <a:srgbClr val="D4D4D4"/>
                </a:solidFill>
                <a:effectLst/>
                <a:latin typeface="Consolas" panose="020B0609020204030204" pitchFamily="49" charset="0"/>
              </a:rPr>
              <a:t>);//</a:t>
            </a:r>
            <a:r>
              <a:rPr lang="en-GB" b="0" dirty="0" err="1">
                <a:solidFill>
                  <a:srgbClr val="D4D4D4"/>
                </a:solidFill>
                <a:effectLst/>
                <a:latin typeface="Consolas" panose="020B0609020204030204" pitchFamily="49" charset="0"/>
              </a:rPr>
              <a:t>SagarAliasJacky</a:t>
            </a:r>
            <a:endParaRPr lang="en-GB"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286147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78726-4C43-C268-C92F-BF60AFE68591}"/>
              </a:ext>
            </a:extLst>
          </p:cNvPr>
          <p:cNvSpPr>
            <a:spLocks noGrp="1"/>
          </p:cNvSpPr>
          <p:nvPr>
            <p:ph type="title"/>
          </p:nvPr>
        </p:nvSpPr>
        <p:spPr/>
        <p:txBody>
          <a:bodyPr/>
          <a:lstStyle/>
          <a:p>
            <a:r>
              <a:rPr lang="en-IN" dirty="0"/>
              <a:t>Template literals</a:t>
            </a:r>
          </a:p>
        </p:txBody>
      </p:sp>
      <p:sp>
        <p:nvSpPr>
          <p:cNvPr id="3" name="Content Placeholder 2">
            <a:extLst>
              <a:ext uri="{FF2B5EF4-FFF2-40B4-BE49-F238E27FC236}">
                <a16:creationId xmlns:a16="http://schemas.microsoft.com/office/drawing/2014/main" id="{70B168F4-3476-ABE7-41D1-E35A8576AD39}"/>
              </a:ext>
            </a:extLst>
          </p:cNvPr>
          <p:cNvSpPr>
            <a:spLocks noGrp="1"/>
          </p:cNvSpPr>
          <p:nvPr>
            <p:ph idx="1"/>
          </p:nvPr>
        </p:nvSpPr>
        <p:spPr/>
        <p:txBody>
          <a:bodyPr/>
          <a:lstStyle/>
          <a:p>
            <a:r>
              <a:rPr lang="en-IN" dirty="0"/>
              <a:t>Template literals use backticks instead of quotes to define a string</a:t>
            </a:r>
          </a:p>
          <a:p>
            <a:pPr marL="457200" lvl="1" indent="0">
              <a:buNone/>
            </a:pPr>
            <a:r>
              <a:rPr lang="en-IN" dirty="0"/>
              <a:t>	</a:t>
            </a:r>
            <a:r>
              <a:rPr lang="en-GB" dirty="0"/>
              <a:t>	let name=`John`</a:t>
            </a:r>
            <a:endParaRPr lang="en-IN" dirty="0"/>
          </a:p>
          <a:p>
            <a:r>
              <a:rPr lang="en-IN" dirty="0"/>
              <a:t>With template literals ,It is possible to use both single as well as double quotes inside a string</a:t>
            </a:r>
          </a:p>
          <a:p>
            <a:pPr marL="457200" lvl="1" indent="0">
              <a:buNone/>
            </a:pPr>
            <a:r>
              <a:rPr lang="en-GB" dirty="0"/>
              <a:t>		let  sentence=`The name “is” Hari’s `</a:t>
            </a:r>
            <a:endParaRPr lang="en-IN" dirty="0"/>
          </a:p>
          <a:p>
            <a:r>
              <a:rPr lang="en-IN" dirty="0"/>
              <a:t>We can insert variables directly in template literals this is called String interpolation  </a:t>
            </a:r>
          </a:p>
          <a:p>
            <a:pPr marL="914400" lvl="2" indent="0">
              <a:buNone/>
            </a:pPr>
            <a:r>
              <a:rPr lang="en-IN" dirty="0"/>
              <a:t>	let a= `This is ${name}` //prints This is Hari</a:t>
            </a:r>
          </a:p>
          <a:p>
            <a:pPr marL="914400" lvl="2" indent="0">
              <a:buNone/>
            </a:pPr>
            <a:endParaRPr lang="en-IN" dirty="0"/>
          </a:p>
          <a:p>
            <a:endParaRPr lang="en-IN"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7D2DF3AC-93A2-DC53-C4B3-9FF3B57F2816}"/>
                  </a:ext>
                </a:extLst>
              </p14:cNvPr>
              <p14:cNvContentPartPr/>
              <p14:nvPr/>
            </p14:nvContentPartPr>
            <p14:xfrm>
              <a:off x="4971960" y="5346720"/>
              <a:ext cx="360" cy="360"/>
            </p14:xfrm>
          </p:contentPart>
        </mc:Choice>
        <mc:Fallback>
          <p:pic>
            <p:nvPicPr>
              <p:cNvPr id="6" name="Ink 5">
                <a:extLst>
                  <a:ext uri="{FF2B5EF4-FFF2-40B4-BE49-F238E27FC236}">
                    <a16:creationId xmlns:a16="http://schemas.microsoft.com/office/drawing/2014/main" id="{7D2DF3AC-93A2-DC53-C4B3-9FF3B57F2816}"/>
                  </a:ext>
                </a:extLst>
              </p:cNvPr>
              <p:cNvPicPr/>
              <p:nvPr/>
            </p:nvPicPr>
            <p:blipFill>
              <a:blip r:embed="rId3"/>
              <a:stretch>
                <a:fillRect/>
              </a:stretch>
            </p:blipFill>
            <p:spPr>
              <a:xfrm>
                <a:off x="4956120" y="5283360"/>
                <a:ext cx="316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89FE4548-1EBF-CAB4-3D28-20E48456DF19}"/>
                  </a:ext>
                </a:extLst>
              </p14:cNvPr>
              <p14:cNvContentPartPr/>
              <p14:nvPr/>
            </p14:nvContentPartPr>
            <p14:xfrm>
              <a:off x="5873760" y="4006800"/>
              <a:ext cx="360" cy="360"/>
            </p14:xfrm>
          </p:contentPart>
        </mc:Choice>
        <mc:Fallback>
          <p:pic>
            <p:nvPicPr>
              <p:cNvPr id="12" name="Ink 11">
                <a:extLst>
                  <a:ext uri="{FF2B5EF4-FFF2-40B4-BE49-F238E27FC236}">
                    <a16:creationId xmlns:a16="http://schemas.microsoft.com/office/drawing/2014/main" id="{89FE4548-1EBF-CAB4-3D28-20E48456DF19}"/>
                  </a:ext>
                </a:extLst>
              </p:cNvPr>
              <p:cNvPicPr/>
              <p:nvPr/>
            </p:nvPicPr>
            <p:blipFill>
              <a:blip r:embed="rId3"/>
              <a:stretch>
                <a:fillRect/>
              </a:stretch>
            </p:blipFill>
            <p:spPr>
              <a:xfrm>
                <a:off x="5857920" y="3943440"/>
                <a:ext cx="316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0DC68FAF-753B-FF03-E648-2FDF5130AE7B}"/>
                  </a:ext>
                </a:extLst>
              </p14:cNvPr>
              <p14:cNvContentPartPr/>
              <p14:nvPr/>
            </p14:nvContentPartPr>
            <p14:xfrm>
              <a:off x="4299120" y="5016600"/>
              <a:ext cx="360" cy="360"/>
            </p14:xfrm>
          </p:contentPart>
        </mc:Choice>
        <mc:Fallback>
          <p:pic>
            <p:nvPicPr>
              <p:cNvPr id="13" name="Ink 12">
                <a:extLst>
                  <a:ext uri="{FF2B5EF4-FFF2-40B4-BE49-F238E27FC236}">
                    <a16:creationId xmlns:a16="http://schemas.microsoft.com/office/drawing/2014/main" id="{0DC68FAF-753B-FF03-E648-2FDF5130AE7B}"/>
                  </a:ext>
                </a:extLst>
              </p:cNvPr>
              <p:cNvPicPr/>
              <p:nvPr/>
            </p:nvPicPr>
            <p:blipFill>
              <a:blip r:embed="rId3"/>
              <a:stretch>
                <a:fillRect/>
              </a:stretch>
            </p:blipFill>
            <p:spPr>
              <a:xfrm>
                <a:off x="4283280" y="4953240"/>
                <a:ext cx="31680" cy="127080"/>
              </a:xfrm>
              <a:prstGeom prst="rect">
                <a:avLst/>
              </a:prstGeom>
            </p:spPr>
          </p:pic>
        </mc:Fallback>
      </mc:AlternateContent>
    </p:spTree>
    <p:extLst>
      <p:ext uri="{BB962C8B-B14F-4D97-AF65-F5344CB8AC3E}">
        <p14:creationId xmlns:p14="http://schemas.microsoft.com/office/powerpoint/2010/main" val="2945156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F1B0-08CD-8CDB-AB6E-A42C32975828}"/>
              </a:ext>
            </a:extLst>
          </p:cNvPr>
          <p:cNvSpPr>
            <a:spLocks noGrp="1"/>
          </p:cNvSpPr>
          <p:nvPr>
            <p:ph type="title"/>
          </p:nvPr>
        </p:nvSpPr>
        <p:spPr/>
        <p:txBody>
          <a:bodyPr/>
          <a:lstStyle/>
          <a:p>
            <a:r>
              <a:rPr lang="en-IN" dirty="0"/>
              <a:t>String  Properties and Methods</a:t>
            </a:r>
          </a:p>
        </p:txBody>
      </p:sp>
      <p:sp>
        <p:nvSpPr>
          <p:cNvPr id="3" name="Content Placeholder 2">
            <a:extLst>
              <a:ext uri="{FF2B5EF4-FFF2-40B4-BE49-F238E27FC236}">
                <a16:creationId xmlns:a16="http://schemas.microsoft.com/office/drawing/2014/main" id="{1CA5CF4C-7D06-0F0F-2A8B-59C7793A7CD2}"/>
              </a:ext>
            </a:extLst>
          </p:cNvPr>
          <p:cNvSpPr>
            <a:spLocks noGrp="1"/>
          </p:cNvSpPr>
          <p:nvPr>
            <p:ph idx="1"/>
          </p:nvPr>
        </p:nvSpPr>
        <p:spPr/>
        <p:txBody>
          <a:bodyPr/>
          <a:lstStyle/>
          <a:p>
            <a:r>
              <a:rPr lang="en-GB" dirty="0"/>
              <a:t>Removes whitespace from the beginning and end of a string.</a:t>
            </a:r>
          </a:p>
          <a:p>
            <a:pPr marL="0" indent="0">
              <a:buNone/>
            </a:pPr>
            <a:r>
              <a:rPr lang="en-IN" b="0" i="0" dirty="0">
                <a:solidFill>
                  <a:srgbClr val="2E95D3"/>
                </a:solidFill>
                <a:effectLst/>
                <a:latin typeface="Söhne Mono"/>
              </a:rPr>
              <a:t>	let</a:t>
            </a:r>
            <a:r>
              <a:rPr lang="en-IN" b="0" i="0" dirty="0">
                <a:solidFill>
                  <a:srgbClr val="FFFFFF"/>
                </a:solidFill>
                <a:effectLst/>
                <a:latin typeface="Söhne Mono"/>
              </a:rPr>
              <a:t> </a:t>
            </a:r>
            <a:r>
              <a:rPr lang="en-IN" b="0" i="0" dirty="0">
                <a:solidFill>
                  <a:srgbClr val="FF0000"/>
                </a:solidFill>
                <a:effectLst/>
                <a:latin typeface="Söhne Mono"/>
              </a:rPr>
              <a:t>str = </a:t>
            </a:r>
            <a:r>
              <a:rPr lang="en-IN" b="0" i="0" dirty="0">
                <a:solidFill>
                  <a:srgbClr val="00A67D"/>
                </a:solidFill>
                <a:effectLst/>
                <a:latin typeface="Söhne Mono"/>
              </a:rPr>
              <a:t>" Hello, World! "</a:t>
            </a:r>
            <a:r>
              <a:rPr lang="en-IN" b="0" i="0" dirty="0">
                <a:solidFill>
                  <a:srgbClr val="FFFFFF"/>
                </a:solidFill>
                <a:effectLst/>
                <a:latin typeface="Söhne Mono"/>
              </a:rPr>
              <a:t>;</a:t>
            </a:r>
          </a:p>
          <a:p>
            <a:r>
              <a:rPr lang="en-IN" b="0" i="0" dirty="0">
                <a:solidFill>
                  <a:srgbClr val="FFFFFF"/>
                </a:solidFill>
                <a:effectLst/>
                <a:latin typeface="Söhne Mono"/>
              </a:rPr>
              <a:t> 	</a:t>
            </a:r>
            <a:r>
              <a:rPr lang="en-IN" b="0" i="0" dirty="0">
                <a:solidFill>
                  <a:srgbClr val="2E95D3"/>
                </a:solidFill>
                <a:effectLst/>
                <a:latin typeface="Söhne Mono"/>
              </a:rPr>
              <a:t>let</a:t>
            </a:r>
            <a:r>
              <a:rPr lang="en-IN" b="0" i="0" dirty="0">
                <a:solidFill>
                  <a:srgbClr val="FFFFFF"/>
                </a:solidFill>
                <a:effectLst/>
                <a:latin typeface="Söhne Mono"/>
              </a:rPr>
              <a:t> </a:t>
            </a:r>
            <a:r>
              <a:rPr lang="en-IN" b="0" i="0" dirty="0" err="1">
                <a:solidFill>
                  <a:srgbClr val="FF0000"/>
                </a:solidFill>
                <a:effectLst/>
                <a:latin typeface="Söhne Mono"/>
              </a:rPr>
              <a:t>trimmedStr</a:t>
            </a:r>
            <a:r>
              <a:rPr lang="en-IN" b="0" i="0" dirty="0">
                <a:solidFill>
                  <a:srgbClr val="FF0000"/>
                </a:solidFill>
                <a:effectLst/>
                <a:latin typeface="Söhne Mono"/>
              </a:rPr>
              <a:t> = </a:t>
            </a:r>
            <a:r>
              <a:rPr lang="en-IN" b="0" i="0" dirty="0" err="1">
                <a:solidFill>
                  <a:srgbClr val="FF0000"/>
                </a:solidFill>
                <a:effectLst/>
                <a:latin typeface="Söhne Mono"/>
              </a:rPr>
              <a:t>str.trim</a:t>
            </a:r>
            <a:r>
              <a:rPr lang="en-IN" b="0" i="0" dirty="0">
                <a:solidFill>
                  <a:srgbClr val="FF0000"/>
                </a:solidFill>
                <a:effectLst/>
                <a:latin typeface="Söhne Mono"/>
              </a:rPr>
              <a:t>(); </a:t>
            </a:r>
          </a:p>
          <a:p>
            <a:pPr marL="0" indent="0">
              <a:buNone/>
            </a:pPr>
            <a:r>
              <a:rPr lang="en-IN" dirty="0">
                <a:solidFill>
                  <a:srgbClr val="FFFFFF"/>
                </a:solidFill>
                <a:latin typeface="Söhne Mono"/>
              </a:rPr>
              <a:t>	</a:t>
            </a:r>
            <a:r>
              <a:rPr lang="en-IN" b="0" i="0" dirty="0">
                <a:solidFill>
                  <a:srgbClr val="DF3079"/>
                </a:solidFill>
                <a:effectLst/>
                <a:latin typeface="Söhne Mono"/>
              </a:rPr>
              <a:t>console</a:t>
            </a:r>
            <a:r>
              <a:rPr lang="en-IN" b="0" i="0" dirty="0">
                <a:solidFill>
                  <a:srgbClr val="FFFFFF"/>
                </a:solidFill>
                <a:effectLst/>
                <a:latin typeface="Söhne Mono"/>
              </a:rPr>
              <a:t>.</a:t>
            </a:r>
            <a:r>
              <a:rPr lang="en-IN" b="0" i="0" dirty="0">
                <a:solidFill>
                  <a:srgbClr val="F22C3D"/>
                </a:solidFill>
                <a:effectLst/>
                <a:latin typeface="Söhne Mono"/>
              </a:rPr>
              <a:t>log</a:t>
            </a:r>
            <a:r>
              <a:rPr lang="en-IN" b="0" i="0" dirty="0">
                <a:solidFill>
                  <a:srgbClr val="FF0000"/>
                </a:solidFill>
                <a:effectLst/>
                <a:latin typeface="Söhne Mono"/>
              </a:rPr>
              <a:t>(</a:t>
            </a:r>
            <a:r>
              <a:rPr lang="en-IN" b="0" i="0" dirty="0" err="1">
                <a:solidFill>
                  <a:srgbClr val="FF0000"/>
                </a:solidFill>
                <a:effectLst/>
                <a:latin typeface="Söhne Mono"/>
              </a:rPr>
              <a:t>trimmedStr</a:t>
            </a:r>
            <a:r>
              <a:rPr lang="en-IN" b="0" i="0" dirty="0">
                <a:solidFill>
                  <a:srgbClr val="FF0000"/>
                </a:solidFill>
                <a:effectLst/>
                <a:latin typeface="Söhne Mono"/>
              </a:rPr>
              <a:t>); </a:t>
            </a:r>
            <a:r>
              <a:rPr lang="en-IN" b="0" i="0" dirty="0">
                <a:effectLst/>
                <a:latin typeface="Söhne Mono"/>
              </a:rPr>
              <a:t>// Outputs: "Hello, World!"</a:t>
            </a:r>
            <a:endParaRPr lang="en-IN" dirty="0"/>
          </a:p>
        </p:txBody>
      </p:sp>
    </p:spTree>
    <p:extLst>
      <p:ext uri="{BB962C8B-B14F-4D97-AF65-F5344CB8AC3E}">
        <p14:creationId xmlns:p14="http://schemas.microsoft.com/office/powerpoint/2010/main" val="3977587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78726-4C43-C268-C92F-BF60AFE68591}"/>
              </a:ext>
            </a:extLst>
          </p:cNvPr>
          <p:cNvSpPr>
            <a:spLocks noGrp="1"/>
          </p:cNvSpPr>
          <p:nvPr>
            <p:ph type="title"/>
          </p:nvPr>
        </p:nvSpPr>
        <p:spPr/>
        <p:txBody>
          <a:bodyPr/>
          <a:lstStyle/>
          <a:p>
            <a:r>
              <a:rPr lang="en-IN" dirty="0"/>
              <a:t>Tasks</a:t>
            </a:r>
          </a:p>
        </p:txBody>
      </p:sp>
      <p:sp>
        <p:nvSpPr>
          <p:cNvPr id="3" name="Content Placeholder 2">
            <a:extLst>
              <a:ext uri="{FF2B5EF4-FFF2-40B4-BE49-F238E27FC236}">
                <a16:creationId xmlns:a16="http://schemas.microsoft.com/office/drawing/2014/main" id="{70B168F4-3476-ABE7-41D1-E35A8576AD39}"/>
              </a:ext>
            </a:extLst>
          </p:cNvPr>
          <p:cNvSpPr>
            <a:spLocks noGrp="1"/>
          </p:cNvSpPr>
          <p:nvPr>
            <p:ph idx="1"/>
          </p:nvPr>
        </p:nvSpPr>
        <p:spPr>
          <a:xfrm>
            <a:off x="838200" y="1367481"/>
            <a:ext cx="10515600" cy="4809482"/>
          </a:xfrm>
        </p:spPr>
        <p:txBody>
          <a:bodyPr>
            <a:normAutofit/>
          </a:bodyPr>
          <a:lstStyle/>
          <a:p>
            <a:pPr marL="0" indent="0">
              <a:lnSpc>
                <a:spcPct val="150000"/>
              </a:lnSpc>
              <a:buNone/>
            </a:pPr>
            <a:r>
              <a:rPr lang="en-GB" sz="1800" dirty="0">
                <a:solidFill>
                  <a:schemeClr val="tx1"/>
                </a:solidFill>
                <a:effectLst/>
                <a:latin typeface="+mj-lt"/>
              </a:rPr>
              <a:t>1 What will be output the following </a:t>
            </a:r>
            <a:r>
              <a:rPr lang="en-GB" sz="1800" dirty="0">
                <a:solidFill>
                  <a:schemeClr val="tx1"/>
                </a:solidFill>
                <a:latin typeface="+mj-lt"/>
              </a:rPr>
              <a:t>print statement</a:t>
            </a:r>
            <a:r>
              <a:rPr lang="en-GB" sz="1800" dirty="0">
                <a:solidFill>
                  <a:schemeClr val="tx1"/>
                </a:solidFill>
                <a:effectLst/>
                <a:latin typeface="+mj-lt"/>
              </a:rPr>
              <a:t> in </a:t>
            </a:r>
            <a:r>
              <a:rPr lang="en-GB" sz="1800" dirty="0" err="1">
                <a:solidFill>
                  <a:schemeClr val="tx1"/>
                </a:solidFill>
                <a:effectLst/>
                <a:latin typeface="+mj-lt"/>
              </a:rPr>
              <a:t>js</a:t>
            </a:r>
            <a:endParaRPr lang="en-GB" sz="1800" dirty="0">
              <a:solidFill>
                <a:schemeClr val="tx1"/>
              </a:solidFill>
              <a:effectLst/>
              <a:latin typeface="+mj-lt"/>
            </a:endParaRPr>
          </a:p>
          <a:p>
            <a:pPr marL="0" indent="0">
              <a:lnSpc>
                <a:spcPct val="150000"/>
              </a:lnSpc>
              <a:buNone/>
            </a:pPr>
            <a:r>
              <a:rPr lang="en-GB" sz="1800" dirty="0">
                <a:solidFill>
                  <a:schemeClr val="tx1"/>
                </a:solidFill>
                <a:effectLst/>
                <a:latin typeface="+mj-lt"/>
              </a:rPr>
              <a:t>console.log("</a:t>
            </a:r>
            <a:r>
              <a:rPr lang="en-GB" sz="1800" dirty="0" err="1">
                <a:solidFill>
                  <a:schemeClr val="tx1"/>
                </a:solidFill>
                <a:effectLst/>
                <a:latin typeface="+mj-lt"/>
              </a:rPr>
              <a:t>hari</a:t>
            </a:r>
            <a:r>
              <a:rPr lang="en-GB" sz="1800" dirty="0">
                <a:solidFill>
                  <a:schemeClr val="tx1"/>
                </a:solidFill>
                <a:effectLst/>
                <a:latin typeface="+mj-lt"/>
              </a:rPr>
              <a:t>\"".length)</a:t>
            </a:r>
            <a:br>
              <a:rPr lang="en-GB" sz="1800" dirty="0">
                <a:solidFill>
                  <a:schemeClr val="tx1"/>
                </a:solidFill>
                <a:effectLst/>
                <a:latin typeface="+mj-lt"/>
              </a:rPr>
            </a:br>
            <a:r>
              <a:rPr lang="en-GB" sz="1800" dirty="0">
                <a:solidFill>
                  <a:schemeClr val="tx1"/>
                </a:solidFill>
                <a:effectLst/>
                <a:latin typeface="+mj-lt"/>
              </a:rPr>
              <a:t>2 Explore the includes, </a:t>
            </a:r>
            <a:r>
              <a:rPr lang="en-GB" sz="1800" dirty="0" err="1">
                <a:solidFill>
                  <a:schemeClr val="tx1"/>
                </a:solidFill>
                <a:effectLst/>
                <a:latin typeface="+mj-lt"/>
              </a:rPr>
              <a:t>startswith</a:t>
            </a:r>
            <a:r>
              <a:rPr lang="en-GB" sz="1800" dirty="0">
                <a:solidFill>
                  <a:schemeClr val="tx1"/>
                </a:solidFill>
                <a:effectLst/>
                <a:latin typeface="+mj-lt"/>
              </a:rPr>
              <a:t> and </a:t>
            </a:r>
            <a:r>
              <a:rPr lang="en-GB" sz="1800" dirty="0" err="1">
                <a:solidFill>
                  <a:schemeClr val="tx1"/>
                </a:solidFill>
                <a:effectLst/>
                <a:latin typeface="+mj-lt"/>
              </a:rPr>
              <a:t>endswith</a:t>
            </a:r>
            <a:r>
              <a:rPr lang="en-GB" sz="1800" dirty="0">
                <a:solidFill>
                  <a:schemeClr val="tx1"/>
                </a:solidFill>
                <a:effectLst/>
                <a:latin typeface="+mj-lt"/>
              </a:rPr>
              <a:t> function of a string</a:t>
            </a:r>
            <a:br>
              <a:rPr lang="en-GB" sz="1800" dirty="0">
                <a:solidFill>
                  <a:schemeClr val="tx1"/>
                </a:solidFill>
                <a:effectLst/>
                <a:latin typeface="+mj-lt"/>
              </a:rPr>
            </a:br>
            <a:r>
              <a:rPr lang="en-GB" sz="1800" dirty="0">
                <a:solidFill>
                  <a:schemeClr val="tx1"/>
                </a:solidFill>
                <a:effectLst/>
                <a:latin typeface="+mj-lt"/>
              </a:rPr>
              <a:t>3 Extract the amount out of  the string</a:t>
            </a:r>
          </a:p>
          <a:p>
            <a:pPr marL="0" indent="0">
              <a:lnSpc>
                <a:spcPct val="150000"/>
              </a:lnSpc>
              <a:buNone/>
            </a:pPr>
            <a:r>
              <a:rPr lang="en-GB" sz="1800" dirty="0">
                <a:solidFill>
                  <a:schemeClr val="tx1"/>
                </a:solidFill>
                <a:effectLst/>
                <a:latin typeface="+mj-lt"/>
              </a:rPr>
              <a:t>    "Please give Rs 10000"</a:t>
            </a:r>
          </a:p>
          <a:p>
            <a:pPr marL="0" indent="0">
              <a:lnSpc>
                <a:spcPct val="150000"/>
              </a:lnSpc>
              <a:buNone/>
            </a:pPr>
            <a:r>
              <a:rPr lang="en-GB" sz="1800" dirty="0">
                <a:latin typeface="+mj-lt"/>
              </a:rPr>
              <a:t>4</a:t>
            </a:r>
            <a:r>
              <a:rPr lang="en-GB" sz="1800" dirty="0">
                <a:solidFill>
                  <a:schemeClr val="tx1"/>
                </a:solidFill>
                <a:effectLst/>
                <a:latin typeface="+mj-lt"/>
              </a:rPr>
              <a:t> Try to Change  4th character of a given string </a:t>
            </a:r>
          </a:p>
          <a:p>
            <a:pPr marL="0" indent="0">
              <a:lnSpc>
                <a:spcPct val="150000"/>
              </a:lnSpc>
              <a:buNone/>
            </a:pPr>
            <a:r>
              <a:rPr lang="en-GB" sz="1800" dirty="0">
                <a:solidFill>
                  <a:schemeClr val="tx1"/>
                </a:solidFill>
                <a:effectLst/>
                <a:latin typeface="+mj-lt"/>
              </a:rPr>
              <a:t>    "Where you able to do it?"</a:t>
            </a:r>
          </a:p>
          <a:p>
            <a:pPr marL="0" indent="0">
              <a:lnSpc>
                <a:spcPct val="150000"/>
              </a:lnSpc>
              <a:buNone/>
            </a:pPr>
            <a:r>
              <a:rPr lang="en-GB" sz="1800" dirty="0">
                <a:latin typeface="+mj-lt"/>
              </a:rPr>
              <a:t>5</a:t>
            </a:r>
            <a:r>
              <a:rPr lang="en-GB" sz="1800" dirty="0">
                <a:solidFill>
                  <a:schemeClr val="tx1"/>
                </a:solidFill>
                <a:effectLst/>
                <a:latin typeface="+mj-lt"/>
              </a:rPr>
              <a:t> Note on All string methods with programs </a:t>
            </a:r>
          </a:p>
          <a:p>
            <a:pPr marL="0" indent="0">
              <a:lnSpc>
                <a:spcPct val="150000"/>
              </a:lnSpc>
              <a:buNone/>
            </a:pPr>
            <a:r>
              <a:rPr lang="en-GB" sz="1800" b="1" dirty="0">
                <a:latin typeface="+mj-lt"/>
              </a:rPr>
              <a:t>Continue to next slide…</a:t>
            </a:r>
            <a:endParaRPr lang="en-GB" sz="1800" b="1" dirty="0">
              <a:solidFill>
                <a:schemeClr val="tx1"/>
              </a:solidFill>
              <a:effectLst/>
              <a:latin typeface="+mj-lt"/>
            </a:endParaRPr>
          </a:p>
          <a:p>
            <a:endParaRPr lang="en-IN" dirty="0"/>
          </a:p>
        </p:txBody>
      </p:sp>
    </p:spTree>
    <p:extLst>
      <p:ext uri="{BB962C8B-B14F-4D97-AF65-F5344CB8AC3E}">
        <p14:creationId xmlns:p14="http://schemas.microsoft.com/office/powerpoint/2010/main" val="3956132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C645-8DF7-49B7-8EF5-E24E56258ADF}"/>
              </a:ext>
            </a:extLst>
          </p:cNvPr>
          <p:cNvSpPr>
            <a:spLocks noGrp="1"/>
          </p:cNvSpPr>
          <p:nvPr>
            <p:ph type="title"/>
          </p:nvPr>
        </p:nvSpPr>
        <p:spPr/>
        <p:txBody>
          <a:bodyPr/>
          <a:lstStyle/>
          <a:p>
            <a:r>
              <a:rPr lang="en-GB" dirty="0"/>
              <a:t>Tasks</a:t>
            </a:r>
            <a:endParaRPr lang="en-IN" dirty="0"/>
          </a:p>
        </p:txBody>
      </p:sp>
      <p:sp>
        <p:nvSpPr>
          <p:cNvPr id="3" name="Content Placeholder 2">
            <a:extLst>
              <a:ext uri="{FF2B5EF4-FFF2-40B4-BE49-F238E27FC236}">
                <a16:creationId xmlns:a16="http://schemas.microsoft.com/office/drawing/2014/main" id="{5C49D5CB-BB13-F71F-4671-42AE23E24173}"/>
              </a:ext>
            </a:extLst>
          </p:cNvPr>
          <p:cNvSpPr>
            <a:spLocks noGrp="1"/>
          </p:cNvSpPr>
          <p:nvPr>
            <p:ph idx="1"/>
          </p:nvPr>
        </p:nvSpPr>
        <p:spPr/>
        <p:txBody>
          <a:bodyPr>
            <a:normAutofit fontScale="92500" lnSpcReduction="10000"/>
          </a:bodyPr>
          <a:lstStyle/>
          <a:p>
            <a:pPr marL="0" indent="0" algn="just">
              <a:lnSpc>
                <a:spcPct val="150000"/>
              </a:lnSpc>
              <a:buNone/>
            </a:pPr>
            <a:r>
              <a:rPr lang="en-GB" sz="2000" dirty="0">
                <a:latin typeface="+mj-lt"/>
              </a:rPr>
              <a:t>6 Write a function to check if two strings are anagrams of each other. Anagrams have the same characters but in a different order. For example, "listen" and "silent" are anagrams.</a:t>
            </a:r>
          </a:p>
          <a:p>
            <a:pPr marL="0" indent="0" algn="just">
              <a:lnSpc>
                <a:spcPct val="150000"/>
              </a:lnSpc>
              <a:buNone/>
            </a:pPr>
            <a:r>
              <a:rPr lang="en-GB" sz="2000" dirty="0">
                <a:solidFill>
                  <a:schemeClr val="tx1"/>
                </a:solidFill>
                <a:effectLst/>
                <a:latin typeface="+mj-lt"/>
              </a:rPr>
              <a:t>7 Write a function to count the number of vowels and consonants in a given string.</a:t>
            </a:r>
          </a:p>
          <a:p>
            <a:pPr marL="0" indent="0" algn="just">
              <a:lnSpc>
                <a:spcPct val="150000"/>
              </a:lnSpc>
              <a:buNone/>
            </a:pPr>
            <a:r>
              <a:rPr lang="en-GB" sz="2000" dirty="0"/>
              <a:t>8 Write a function that capitalizes the first letter of each word in a sentence. For example, "hello world" should become "Hello World.“</a:t>
            </a:r>
          </a:p>
          <a:p>
            <a:pPr marL="0" indent="0" algn="just">
              <a:lnSpc>
                <a:spcPct val="150000"/>
              </a:lnSpc>
              <a:buNone/>
            </a:pPr>
            <a:r>
              <a:rPr lang="en-GB" sz="2000" dirty="0"/>
              <a:t>9 Implement a function to perform basic string compression using the counts of repeated characters. For example, the string "</a:t>
            </a:r>
            <a:r>
              <a:rPr lang="en-GB" sz="2000" dirty="0" err="1"/>
              <a:t>aabcccccaaa</a:t>
            </a:r>
            <a:r>
              <a:rPr lang="en-GB" sz="2000" dirty="0"/>
              <a:t>" would become "a2b1c5a3.“</a:t>
            </a:r>
          </a:p>
          <a:p>
            <a:pPr marL="0" indent="0" algn="just">
              <a:lnSpc>
                <a:spcPct val="150000"/>
              </a:lnSpc>
              <a:buNone/>
            </a:pPr>
            <a:r>
              <a:rPr lang="en-GB" sz="2000" dirty="0"/>
              <a:t>10 Implement a basic string compression without creating a separate function. Use loops and conditional statements to create the compressed string.</a:t>
            </a:r>
            <a:endParaRPr lang="en-IN" sz="2000" dirty="0"/>
          </a:p>
        </p:txBody>
      </p:sp>
    </p:spTree>
    <p:extLst>
      <p:ext uri="{BB962C8B-B14F-4D97-AF65-F5344CB8AC3E}">
        <p14:creationId xmlns:p14="http://schemas.microsoft.com/office/powerpoint/2010/main" val="1229477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BC42-AFD9-E0C6-92B0-B12AC0C7A275}"/>
              </a:ext>
            </a:extLst>
          </p:cNvPr>
          <p:cNvSpPr>
            <a:spLocks noGrp="1"/>
          </p:cNvSpPr>
          <p:nvPr>
            <p:ph type="title"/>
          </p:nvPr>
        </p:nvSpPr>
        <p:spPr/>
        <p:txBody>
          <a:bodyPr/>
          <a:lstStyle/>
          <a:p>
            <a:r>
              <a:rPr lang="en-IN" dirty="0"/>
              <a:t>Template literals</a:t>
            </a:r>
          </a:p>
        </p:txBody>
      </p:sp>
      <p:pic>
        <p:nvPicPr>
          <p:cNvPr id="5" name="Content Placeholder 4">
            <a:extLst>
              <a:ext uri="{FF2B5EF4-FFF2-40B4-BE49-F238E27FC236}">
                <a16:creationId xmlns:a16="http://schemas.microsoft.com/office/drawing/2014/main" id="{07B5DD4B-3187-AC5E-95BA-BEB104645CCE}"/>
              </a:ext>
            </a:extLst>
          </p:cNvPr>
          <p:cNvPicPr>
            <a:picLocks noGrp="1" noChangeAspect="1"/>
          </p:cNvPicPr>
          <p:nvPr>
            <p:ph idx="1"/>
          </p:nvPr>
        </p:nvPicPr>
        <p:blipFill>
          <a:blip r:embed="rId2"/>
          <a:stretch>
            <a:fillRect/>
          </a:stretch>
        </p:blipFill>
        <p:spPr>
          <a:xfrm>
            <a:off x="2766424" y="2051586"/>
            <a:ext cx="6202338" cy="3885315"/>
          </a:xfr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6DA7CF5A-AA17-449E-A5F6-9929D915B238}"/>
                  </a:ext>
                </a:extLst>
              </p14:cNvPr>
              <p14:cNvContentPartPr/>
              <p14:nvPr/>
            </p14:nvContentPartPr>
            <p14:xfrm>
              <a:off x="5295960" y="3403440"/>
              <a:ext cx="360" cy="360"/>
            </p14:xfrm>
          </p:contentPart>
        </mc:Choice>
        <mc:Fallback>
          <p:pic>
            <p:nvPicPr>
              <p:cNvPr id="3" name="Ink 2">
                <a:extLst>
                  <a:ext uri="{FF2B5EF4-FFF2-40B4-BE49-F238E27FC236}">
                    <a16:creationId xmlns:a16="http://schemas.microsoft.com/office/drawing/2014/main" id="{6DA7CF5A-AA17-449E-A5F6-9929D915B238}"/>
                  </a:ext>
                </a:extLst>
              </p:cNvPr>
              <p:cNvPicPr/>
              <p:nvPr/>
            </p:nvPicPr>
            <p:blipFill>
              <a:blip r:embed="rId4"/>
              <a:stretch>
                <a:fillRect/>
              </a:stretch>
            </p:blipFill>
            <p:spPr>
              <a:xfrm>
                <a:off x="5280120" y="3340080"/>
                <a:ext cx="31680" cy="127080"/>
              </a:xfrm>
              <a:prstGeom prst="rect">
                <a:avLst/>
              </a:prstGeom>
            </p:spPr>
          </p:pic>
        </mc:Fallback>
      </mc:AlternateContent>
    </p:spTree>
    <p:extLst>
      <p:ext uri="{BB962C8B-B14F-4D97-AF65-F5344CB8AC3E}">
        <p14:creationId xmlns:p14="http://schemas.microsoft.com/office/powerpoint/2010/main" val="99742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78726-4C43-C268-C92F-BF60AFE68591}"/>
              </a:ext>
            </a:extLst>
          </p:cNvPr>
          <p:cNvSpPr>
            <a:spLocks noGrp="1"/>
          </p:cNvSpPr>
          <p:nvPr>
            <p:ph type="title"/>
          </p:nvPr>
        </p:nvSpPr>
        <p:spPr/>
        <p:txBody>
          <a:bodyPr/>
          <a:lstStyle/>
          <a:p>
            <a:r>
              <a:rPr lang="en-IN" dirty="0"/>
              <a:t>Escape Sequence Characters</a:t>
            </a:r>
          </a:p>
        </p:txBody>
      </p:sp>
      <p:sp>
        <p:nvSpPr>
          <p:cNvPr id="3" name="Content Placeholder 2">
            <a:extLst>
              <a:ext uri="{FF2B5EF4-FFF2-40B4-BE49-F238E27FC236}">
                <a16:creationId xmlns:a16="http://schemas.microsoft.com/office/drawing/2014/main" id="{70B168F4-3476-ABE7-41D1-E35A8576AD39}"/>
              </a:ext>
            </a:extLst>
          </p:cNvPr>
          <p:cNvSpPr>
            <a:spLocks noGrp="1"/>
          </p:cNvSpPr>
          <p:nvPr>
            <p:ph idx="1"/>
          </p:nvPr>
        </p:nvSpPr>
        <p:spPr/>
        <p:txBody>
          <a:bodyPr/>
          <a:lstStyle/>
          <a:p>
            <a:pPr marL="0" indent="0">
              <a:buNone/>
            </a:pPr>
            <a:r>
              <a:rPr lang="en-GB" b="0" i="0" dirty="0">
                <a:solidFill>
                  <a:srgbClr val="0000CD"/>
                </a:solidFill>
                <a:effectLst/>
                <a:latin typeface="Consolas" panose="020B0609020204030204" pitchFamily="49" charset="0"/>
              </a:rPr>
              <a:t>let</a:t>
            </a:r>
            <a:r>
              <a:rPr lang="en-GB" b="0" i="0" dirty="0">
                <a:solidFill>
                  <a:srgbClr val="000000"/>
                </a:solidFill>
                <a:effectLst/>
                <a:latin typeface="Consolas" panose="020B0609020204030204" pitchFamily="49" charset="0"/>
              </a:rPr>
              <a:t> text = </a:t>
            </a:r>
            <a:r>
              <a:rPr lang="en-GB" b="0" i="0" dirty="0">
                <a:solidFill>
                  <a:srgbClr val="A52A2A"/>
                </a:solidFill>
                <a:effectLst/>
                <a:latin typeface="Consolas" panose="020B0609020204030204" pitchFamily="49" charset="0"/>
              </a:rPr>
              <a:t>“</a:t>
            </a:r>
            <a:r>
              <a:rPr lang="en-GB" dirty="0">
                <a:solidFill>
                  <a:srgbClr val="A52A2A"/>
                </a:solidFill>
                <a:latin typeface="Consolas" panose="020B0609020204030204" pitchFamily="49" charset="0"/>
              </a:rPr>
              <a:t>This is my </a:t>
            </a:r>
            <a:r>
              <a:rPr lang="en-GB" b="0" i="0" dirty="0">
                <a:solidFill>
                  <a:srgbClr val="A52A2A"/>
                </a:solidFill>
                <a:effectLst/>
                <a:latin typeface="Consolas" panose="020B0609020204030204" pitchFamily="49" charset="0"/>
              </a:rPr>
              <a:t>“</a:t>
            </a:r>
            <a:r>
              <a:rPr lang="en-GB" dirty="0">
                <a:solidFill>
                  <a:srgbClr val="000000"/>
                </a:solidFill>
                <a:latin typeface="Consolas" panose="020B0609020204030204" pitchFamily="49" charset="0"/>
              </a:rPr>
              <a:t>new</a:t>
            </a:r>
            <a:r>
              <a:rPr lang="en-GB" b="0" i="0" dirty="0">
                <a:solidFill>
                  <a:srgbClr val="A52A2A"/>
                </a:solidFill>
                <a:effectLst/>
                <a:latin typeface="Consolas" panose="020B0609020204030204" pitchFamily="49" charset="0"/>
              </a:rPr>
              <a:t>" car."</a:t>
            </a:r>
            <a:r>
              <a:rPr lang="en-GB" b="0" i="0" dirty="0">
                <a:solidFill>
                  <a:srgbClr val="000000"/>
                </a:solidFill>
                <a:effectLst/>
                <a:latin typeface="Consolas" panose="020B0609020204030204" pitchFamily="49" charset="0"/>
              </a:rPr>
              <a:t>;//error</a:t>
            </a:r>
          </a:p>
          <a:p>
            <a:r>
              <a:rPr lang="en-GB" b="0" i="0" dirty="0">
                <a:solidFill>
                  <a:srgbClr val="000000"/>
                </a:solidFill>
                <a:effectLst/>
                <a:latin typeface="+mj-lt"/>
              </a:rPr>
              <a:t> JavaScript will misunderstand this string:</a:t>
            </a:r>
          </a:p>
          <a:p>
            <a:r>
              <a:rPr lang="en-GB" dirty="0"/>
              <a:t>The solution to avoid this problem, is to use the backslash escape character.</a:t>
            </a:r>
          </a:p>
          <a:p>
            <a:r>
              <a:rPr lang="en-GB" dirty="0"/>
              <a:t>The backslash (\) escape character turns special characters into string characters:</a:t>
            </a:r>
          </a:p>
          <a:p>
            <a:pPr marL="0" indent="0">
              <a:buNone/>
            </a:pPr>
            <a:r>
              <a:rPr lang="en-GB" dirty="0"/>
              <a:t>	</a:t>
            </a:r>
            <a:r>
              <a:rPr lang="en-GB" b="0" i="0" dirty="0">
                <a:solidFill>
                  <a:srgbClr val="0000CD"/>
                </a:solidFill>
                <a:effectLst/>
                <a:latin typeface="Consolas" panose="020B0609020204030204" pitchFamily="49" charset="0"/>
              </a:rPr>
              <a:t>let</a:t>
            </a:r>
            <a:r>
              <a:rPr lang="en-GB" b="0" i="0" dirty="0">
                <a:solidFill>
                  <a:srgbClr val="000000"/>
                </a:solidFill>
                <a:effectLst/>
                <a:latin typeface="Consolas" panose="020B0609020204030204" pitchFamily="49" charset="0"/>
              </a:rPr>
              <a:t> text = </a:t>
            </a:r>
            <a:r>
              <a:rPr lang="en-GB" b="0" i="0" dirty="0">
                <a:solidFill>
                  <a:srgbClr val="A52A2A"/>
                </a:solidFill>
                <a:effectLst/>
                <a:latin typeface="Consolas" panose="020B0609020204030204" pitchFamily="49" charset="0"/>
              </a:rPr>
              <a:t>"</a:t>
            </a:r>
            <a:r>
              <a:rPr lang="en-GB" dirty="0">
                <a:solidFill>
                  <a:srgbClr val="A52A2A"/>
                </a:solidFill>
                <a:latin typeface="Consolas" panose="020B0609020204030204" pitchFamily="49" charset="0"/>
              </a:rPr>
              <a:t> This is my </a:t>
            </a:r>
            <a:r>
              <a:rPr lang="en-GB" b="0" i="0" dirty="0">
                <a:solidFill>
                  <a:srgbClr val="A52A2A"/>
                </a:solidFill>
                <a:effectLst/>
                <a:latin typeface="Consolas" panose="020B0609020204030204" pitchFamily="49" charset="0"/>
              </a:rPr>
              <a:t>\"</a:t>
            </a:r>
            <a:r>
              <a:rPr lang="en-GB" dirty="0">
                <a:solidFill>
                  <a:srgbClr val="000000"/>
                </a:solidFill>
                <a:latin typeface="Consolas" panose="020B0609020204030204" pitchFamily="49" charset="0"/>
              </a:rPr>
              <a:t> new </a:t>
            </a:r>
            <a:r>
              <a:rPr lang="en-GB" b="0" i="0" dirty="0">
                <a:solidFill>
                  <a:srgbClr val="A52A2A"/>
                </a:solidFill>
                <a:effectLst/>
                <a:latin typeface="Consolas" panose="020B0609020204030204" pitchFamily="49" charset="0"/>
              </a:rPr>
              <a:t>\" car."</a:t>
            </a:r>
            <a:r>
              <a:rPr lang="en-GB" b="0" i="0" dirty="0">
                <a:solidFill>
                  <a:srgbClr val="000000"/>
                </a:solidFill>
                <a:effectLst/>
                <a:latin typeface="Consolas" panose="020B0609020204030204" pitchFamily="49" charset="0"/>
              </a:rPr>
              <a:t>;</a:t>
            </a:r>
          </a:p>
          <a:p>
            <a:pPr marL="0" indent="0">
              <a:buNone/>
            </a:pPr>
            <a:r>
              <a:rPr lang="en-IN" dirty="0"/>
              <a:t>	</a:t>
            </a:r>
            <a:r>
              <a:rPr lang="en-GB" b="0" i="0" dirty="0">
                <a:solidFill>
                  <a:srgbClr val="0000CD"/>
                </a:solidFill>
                <a:effectLst/>
                <a:latin typeface="Consolas" panose="020B0609020204030204" pitchFamily="49" charset="0"/>
              </a:rPr>
              <a:t> let</a:t>
            </a:r>
            <a:r>
              <a:rPr lang="en-GB" b="0" i="0" dirty="0">
                <a:solidFill>
                  <a:srgbClr val="000000"/>
                </a:solidFill>
                <a:effectLst/>
                <a:latin typeface="Consolas" panose="020B0609020204030204" pitchFamily="49" charset="0"/>
              </a:rPr>
              <a:t> text = </a:t>
            </a:r>
            <a:r>
              <a:rPr lang="en-GB" b="0" i="0" dirty="0">
                <a:solidFill>
                  <a:srgbClr val="A52A2A"/>
                </a:solidFill>
                <a:effectLst/>
                <a:latin typeface="Consolas" panose="020B0609020204030204" pitchFamily="49" charset="0"/>
              </a:rPr>
              <a:t>"The character \\ is called backslash."</a:t>
            </a:r>
            <a:r>
              <a:rPr lang="en-GB" b="0" i="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355714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78726-4C43-C268-C92F-BF60AFE68591}"/>
              </a:ext>
            </a:extLst>
          </p:cNvPr>
          <p:cNvSpPr>
            <a:spLocks noGrp="1"/>
          </p:cNvSpPr>
          <p:nvPr>
            <p:ph type="title"/>
          </p:nvPr>
        </p:nvSpPr>
        <p:spPr/>
        <p:txBody>
          <a:bodyPr/>
          <a:lstStyle/>
          <a:p>
            <a:r>
              <a:rPr lang="en-GB" dirty="0"/>
              <a:t>Six other escape sequences are valid in JavaScript:</a:t>
            </a:r>
            <a:endParaRPr lang="en-IN" dirty="0"/>
          </a:p>
        </p:txBody>
      </p:sp>
      <p:pic>
        <p:nvPicPr>
          <p:cNvPr id="4" name="Content Placeholder 4">
            <a:extLst>
              <a:ext uri="{FF2B5EF4-FFF2-40B4-BE49-F238E27FC236}">
                <a16:creationId xmlns:a16="http://schemas.microsoft.com/office/drawing/2014/main" id="{AB179B2E-DEFE-7633-6F05-55D20C9842C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2256" t="49191" r="22953" b="15613"/>
          <a:stretch/>
        </p:blipFill>
        <p:spPr>
          <a:xfrm>
            <a:off x="966651" y="2173570"/>
            <a:ext cx="5793860" cy="3620613"/>
          </a:xfrm>
        </p:spPr>
      </p:pic>
    </p:spTree>
    <p:extLst>
      <p:ext uri="{BB962C8B-B14F-4D97-AF65-F5344CB8AC3E}">
        <p14:creationId xmlns:p14="http://schemas.microsoft.com/office/powerpoint/2010/main" val="39845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F407F-2C61-9CB5-BF37-C8CF3207665D}"/>
              </a:ext>
            </a:extLst>
          </p:cNvPr>
          <p:cNvSpPr>
            <a:spLocks noGrp="1"/>
          </p:cNvSpPr>
          <p:nvPr>
            <p:ph type="title"/>
          </p:nvPr>
        </p:nvSpPr>
        <p:spPr/>
        <p:txBody>
          <a:bodyPr/>
          <a:lstStyle/>
          <a:p>
            <a:r>
              <a:rPr lang="en-IN" dirty="0"/>
              <a:t>String concatenation</a:t>
            </a:r>
          </a:p>
        </p:txBody>
      </p:sp>
      <p:sp>
        <p:nvSpPr>
          <p:cNvPr id="3" name="Content Placeholder 2">
            <a:extLst>
              <a:ext uri="{FF2B5EF4-FFF2-40B4-BE49-F238E27FC236}">
                <a16:creationId xmlns:a16="http://schemas.microsoft.com/office/drawing/2014/main" id="{4784E934-435D-4033-1F43-E90CA06F6A3A}"/>
              </a:ext>
            </a:extLst>
          </p:cNvPr>
          <p:cNvSpPr>
            <a:spLocks noGrp="1"/>
          </p:cNvSpPr>
          <p:nvPr>
            <p:ph idx="1"/>
          </p:nvPr>
        </p:nvSpPr>
        <p:spPr/>
        <p:txBody>
          <a:bodyPr/>
          <a:lstStyle/>
          <a:p>
            <a:r>
              <a:rPr lang="en-GB" dirty="0"/>
              <a:t>We can concatenate two or more string using ‘+’ symbol</a:t>
            </a:r>
          </a:p>
          <a:p>
            <a:r>
              <a:rPr lang="en-GB" dirty="0"/>
              <a:t>We Already discussed in the previous class.</a:t>
            </a:r>
          </a:p>
          <a:p>
            <a:endParaRPr lang="en-IN" dirty="0"/>
          </a:p>
        </p:txBody>
      </p:sp>
    </p:spTree>
    <p:extLst>
      <p:ext uri="{BB962C8B-B14F-4D97-AF65-F5344CB8AC3E}">
        <p14:creationId xmlns:p14="http://schemas.microsoft.com/office/powerpoint/2010/main" val="383555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67F9-5D1C-364F-1579-D0284EAEF920}"/>
              </a:ext>
            </a:extLst>
          </p:cNvPr>
          <p:cNvSpPr>
            <a:spLocks noGrp="1"/>
          </p:cNvSpPr>
          <p:nvPr>
            <p:ph type="title"/>
          </p:nvPr>
        </p:nvSpPr>
        <p:spPr/>
        <p:txBody>
          <a:bodyPr/>
          <a:lstStyle/>
          <a:p>
            <a:r>
              <a:rPr lang="en-IN" dirty="0"/>
              <a:t>Type casting</a:t>
            </a:r>
          </a:p>
        </p:txBody>
      </p:sp>
      <p:sp>
        <p:nvSpPr>
          <p:cNvPr id="3" name="Content Placeholder 2">
            <a:extLst>
              <a:ext uri="{FF2B5EF4-FFF2-40B4-BE49-F238E27FC236}">
                <a16:creationId xmlns:a16="http://schemas.microsoft.com/office/drawing/2014/main" id="{46D56D94-AE0C-27FD-9EC3-300C799ADA9B}"/>
              </a:ext>
            </a:extLst>
          </p:cNvPr>
          <p:cNvSpPr>
            <a:spLocks noGrp="1"/>
          </p:cNvSpPr>
          <p:nvPr>
            <p:ph idx="1"/>
          </p:nvPr>
        </p:nvSpPr>
        <p:spPr/>
        <p:txBody>
          <a:bodyPr/>
          <a:lstStyle/>
          <a:p>
            <a:pPr algn="just"/>
            <a:r>
              <a:rPr lang="en-GB" dirty="0"/>
              <a:t>Number will be typecast into string we can also use </a:t>
            </a:r>
            <a:r>
              <a:rPr lang="en-GB" dirty="0" err="1"/>
              <a:t>toString</a:t>
            </a:r>
            <a:r>
              <a:rPr lang="en-GB" dirty="0"/>
              <a:t>() to change Number into String Number() can be used to change string to Number</a:t>
            </a:r>
          </a:p>
          <a:p>
            <a:pPr algn="just"/>
            <a:endParaRPr lang="en-IN" dirty="0"/>
          </a:p>
        </p:txBody>
      </p:sp>
      <p:pic>
        <p:nvPicPr>
          <p:cNvPr id="5" name="Picture 4">
            <a:extLst>
              <a:ext uri="{FF2B5EF4-FFF2-40B4-BE49-F238E27FC236}">
                <a16:creationId xmlns:a16="http://schemas.microsoft.com/office/drawing/2014/main" id="{C5642DAC-F08F-4819-D0F5-E6F455F9EBB0}"/>
              </a:ext>
            </a:extLst>
          </p:cNvPr>
          <p:cNvPicPr>
            <a:picLocks noChangeAspect="1"/>
          </p:cNvPicPr>
          <p:nvPr/>
        </p:nvPicPr>
        <p:blipFill>
          <a:blip r:embed="rId2"/>
          <a:stretch>
            <a:fillRect/>
          </a:stretch>
        </p:blipFill>
        <p:spPr>
          <a:xfrm>
            <a:off x="3665009" y="2728269"/>
            <a:ext cx="4861981" cy="3764606"/>
          </a:xfrm>
          <a:prstGeom prst="rect">
            <a:avLst/>
          </a:prstGeom>
        </p:spPr>
      </p:pic>
    </p:spTree>
    <p:extLst>
      <p:ext uri="{BB962C8B-B14F-4D97-AF65-F5344CB8AC3E}">
        <p14:creationId xmlns:p14="http://schemas.microsoft.com/office/powerpoint/2010/main" val="599880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78726-4C43-C268-C92F-BF60AFE68591}"/>
              </a:ext>
            </a:extLst>
          </p:cNvPr>
          <p:cNvSpPr>
            <a:spLocks noGrp="1"/>
          </p:cNvSpPr>
          <p:nvPr>
            <p:ph type="title"/>
          </p:nvPr>
        </p:nvSpPr>
        <p:spPr/>
        <p:txBody>
          <a:bodyPr/>
          <a:lstStyle/>
          <a:p>
            <a:r>
              <a:rPr lang="en-IN" dirty="0"/>
              <a:t>String  Properties and Methods</a:t>
            </a:r>
          </a:p>
        </p:txBody>
      </p:sp>
      <p:sp>
        <p:nvSpPr>
          <p:cNvPr id="3" name="Content Placeholder 2">
            <a:extLst>
              <a:ext uri="{FF2B5EF4-FFF2-40B4-BE49-F238E27FC236}">
                <a16:creationId xmlns:a16="http://schemas.microsoft.com/office/drawing/2014/main" id="{70B168F4-3476-ABE7-41D1-E35A8576AD39}"/>
              </a:ext>
            </a:extLst>
          </p:cNvPr>
          <p:cNvSpPr>
            <a:spLocks noGrp="1"/>
          </p:cNvSpPr>
          <p:nvPr>
            <p:ph idx="1"/>
          </p:nvPr>
        </p:nvSpPr>
        <p:spPr/>
        <p:txBody>
          <a:bodyPr>
            <a:normAutofit/>
          </a:bodyPr>
          <a:lstStyle/>
          <a:p>
            <a:pPr marL="0" indent="0">
              <a:buNone/>
            </a:pPr>
            <a:r>
              <a:rPr lang="en-IN" b="0" dirty="0">
                <a:solidFill>
                  <a:schemeClr val="accent5">
                    <a:lumMod val="50000"/>
                  </a:schemeClr>
                </a:solidFill>
                <a:effectLst/>
                <a:latin typeface="Consolas" panose="020B0609020204030204" pitchFamily="49" charset="0"/>
              </a:rPr>
              <a:t>let </a:t>
            </a:r>
            <a:r>
              <a:rPr lang="en-IN" b="0" dirty="0" err="1">
                <a:solidFill>
                  <a:schemeClr val="accent5">
                    <a:lumMod val="50000"/>
                  </a:schemeClr>
                </a:solidFill>
                <a:effectLst/>
                <a:latin typeface="Consolas" panose="020B0609020204030204" pitchFamily="49" charset="0"/>
              </a:rPr>
              <a:t>sname</a:t>
            </a:r>
            <a:r>
              <a:rPr lang="en-IN" b="0" dirty="0">
                <a:solidFill>
                  <a:schemeClr val="accent5">
                    <a:lumMod val="50000"/>
                  </a:schemeClr>
                </a:solidFill>
                <a:effectLst/>
                <a:latin typeface="Consolas" panose="020B0609020204030204" pitchFamily="49" charset="0"/>
              </a:rPr>
              <a:t> = "Manu"</a:t>
            </a:r>
          </a:p>
          <a:p>
            <a:pPr marL="0" indent="0">
              <a:buNone/>
            </a:pPr>
            <a:r>
              <a:rPr lang="en-IN" b="0" dirty="0">
                <a:solidFill>
                  <a:schemeClr val="accent5">
                    <a:lumMod val="50000"/>
                  </a:schemeClr>
                </a:solidFill>
                <a:effectLst/>
                <a:latin typeface="Consolas" panose="020B0609020204030204" pitchFamily="49" charset="0"/>
              </a:rPr>
              <a:t>    </a:t>
            </a:r>
          </a:p>
          <a:p>
            <a:pPr marL="0" indent="0">
              <a:buNone/>
            </a:pPr>
            <a:r>
              <a:rPr lang="en-IN" b="0" dirty="0">
                <a:solidFill>
                  <a:schemeClr val="accent5">
                    <a:lumMod val="50000"/>
                  </a:schemeClr>
                </a:solidFill>
                <a:effectLst/>
                <a:latin typeface="Consolas" panose="020B0609020204030204" pitchFamily="49" charset="0"/>
              </a:rPr>
              <a:t>console.log(</a:t>
            </a:r>
            <a:r>
              <a:rPr lang="en-IN" b="0" dirty="0" err="1">
                <a:solidFill>
                  <a:schemeClr val="accent5">
                    <a:lumMod val="50000"/>
                  </a:schemeClr>
                </a:solidFill>
                <a:effectLst/>
                <a:latin typeface="Consolas" panose="020B0609020204030204" pitchFamily="49" charset="0"/>
              </a:rPr>
              <a:t>sname.length</a:t>
            </a:r>
            <a:r>
              <a:rPr lang="en-IN" b="0" dirty="0">
                <a:solidFill>
                  <a:schemeClr val="accent5">
                    <a:lumMod val="50000"/>
                  </a:schemeClr>
                </a:solidFill>
                <a:effectLst/>
                <a:latin typeface="Consolas" panose="020B0609020204030204" pitchFamily="49" charset="0"/>
              </a:rPr>
              <a:t>);  //Prints the length of the string 4</a:t>
            </a:r>
          </a:p>
          <a:p>
            <a:pPr marL="0" indent="0">
              <a:buNone/>
            </a:pPr>
            <a:r>
              <a:rPr lang="en-IN" b="0" dirty="0">
                <a:solidFill>
                  <a:schemeClr val="accent5">
                    <a:lumMod val="50000"/>
                  </a:schemeClr>
                </a:solidFill>
                <a:effectLst/>
                <a:latin typeface="Consolas" panose="020B0609020204030204" pitchFamily="49" charset="0"/>
              </a:rPr>
              <a:t>console.log(</a:t>
            </a:r>
            <a:r>
              <a:rPr lang="en-IN" b="0" dirty="0" err="1">
                <a:solidFill>
                  <a:schemeClr val="accent5">
                    <a:lumMod val="50000"/>
                  </a:schemeClr>
                </a:solidFill>
                <a:effectLst/>
                <a:latin typeface="Consolas" panose="020B0609020204030204" pitchFamily="49" charset="0"/>
              </a:rPr>
              <a:t>sname.toUpperCase</a:t>
            </a:r>
            <a:r>
              <a:rPr lang="en-IN" b="0" dirty="0">
                <a:solidFill>
                  <a:schemeClr val="accent5">
                    <a:lumMod val="50000"/>
                  </a:schemeClr>
                </a:solidFill>
                <a:effectLst/>
                <a:latin typeface="Consolas" panose="020B0609020204030204" pitchFamily="49" charset="0"/>
              </a:rPr>
              <a:t>());//prints MANU</a:t>
            </a:r>
          </a:p>
          <a:p>
            <a:pPr marL="0" indent="0">
              <a:buNone/>
            </a:pPr>
            <a:r>
              <a:rPr lang="en-IN" b="0" dirty="0">
                <a:solidFill>
                  <a:schemeClr val="accent5">
                    <a:lumMod val="50000"/>
                  </a:schemeClr>
                </a:solidFill>
                <a:effectLst/>
                <a:latin typeface="Consolas" panose="020B0609020204030204" pitchFamily="49" charset="0"/>
              </a:rPr>
              <a:t>console.log(</a:t>
            </a:r>
            <a:r>
              <a:rPr lang="en-IN" b="0" dirty="0" err="1">
                <a:solidFill>
                  <a:schemeClr val="accent5">
                    <a:lumMod val="50000"/>
                  </a:schemeClr>
                </a:solidFill>
                <a:effectLst/>
                <a:latin typeface="Consolas" panose="020B0609020204030204" pitchFamily="49" charset="0"/>
              </a:rPr>
              <a:t>sname.toLowerCase</a:t>
            </a:r>
            <a:r>
              <a:rPr lang="en-IN" b="0" dirty="0">
                <a:solidFill>
                  <a:schemeClr val="accent5">
                    <a:lumMod val="50000"/>
                  </a:schemeClr>
                </a:solidFill>
                <a:effectLst/>
                <a:latin typeface="Consolas" panose="020B0609020204030204" pitchFamily="49" charset="0"/>
              </a:rPr>
              <a:t>());//prints </a:t>
            </a:r>
            <a:r>
              <a:rPr lang="en-IN" b="0" dirty="0" err="1">
                <a:solidFill>
                  <a:schemeClr val="accent5">
                    <a:lumMod val="50000"/>
                  </a:schemeClr>
                </a:solidFill>
                <a:effectLst/>
                <a:latin typeface="Consolas" panose="020B0609020204030204" pitchFamily="49" charset="0"/>
              </a:rPr>
              <a:t>manu</a:t>
            </a:r>
            <a:r>
              <a:rPr lang="en-IN" b="0" dirty="0">
                <a:solidFill>
                  <a:schemeClr val="accent5">
                    <a:lumMod val="50000"/>
                  </a:schemeClr>
                </a:solidFill>
                <a:effectLst/>
                <a:latin typeface="Consolas" panose="020B0609020204030204" pitchFamily="49" charset="0"/>
              </a:rPr>
              <a:t> </a:t>
            </a:r>
          </a:p>
          <a:p>
            <a:pPr marL="0" indent="0">
              <a:buNone/>
            </a:pPr>
            <a:endParaRPr lang="en-GB"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2035742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1881</Words>
  <Application>Microsoft Office PowerPoint</Application>
  <PresentationFormat>Widescreen</PresentationFormat>
  <Paragraphs>165</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Cascadia Code Light</vt:lpstr>
      <vt:lpstr>Consolas</vt:lpstr>
      <vt:lpstr>sohne</vt:lpstr>
      <vt:lpstr>Söhne Mono</vt:lpstr>
      <vt:lpstr>source-serif-pro</vt:lpstr>
      <vt:lpstr>Times New Roman</vt:lpstr>
      <vt:lpstr>Office Theme</vt:lpstr>
      <vt:lpstr>Strings</vt:lpstr>
      <vt:lpstr>Strings </vt:lpstr>
      <vt:lpstr>Template literals</vt:lpstr>
      <vt:lpstr>Template literals</vt:lpstr>
      <vt:lpstr>Escape Sequence Characters</vt:lpstr>
      <vt:lpstr>Six other escape sequences are valid in JavaScript:</vt:lpstr>
      <vt:lpstr>String concatenation</vt:lpstr>
      <vt:lpstr>Type casting</vt:lpstr>
      <vt:lpstr>String  Properties and Methods</vt:lpstr>
      <vt:lpstr>Access String Characters </vt:lpstr>
      <vt:lpstr>PowerPoint Presentation</vt:lpstr>
      <vt:lpstr>1. concat() </vt:lpstr>
      <vt:lpstr>PowerPoint Presentation</vt:lpstr>
      <vt:lpstr>2. includes() </vt:lpstr>
      <vt:lpstr>PowerPoint Presentation</vt:lpstr>
      <vt:lpstr>3. split() </vt:lpstr>
      <vt:lpstr>PowerPoint Presentation</vt:lpstr>
      <vt:lpstr>4. slice() </vt:lpstr>
      <vt:lpstr>PowerPoint Presentation</vt:lpstr>
      <vt:lpstr>5. charAt() </vt:lpstr>
      <vt:lpstr>PowerPoint Presentation</vt:lpstr>
      <vt:lpstr>6. subStr() </vt:lpstr>
      <vt:lpstr>PowerPoint Presentation</vt:lpstr>
      <vt:lpstr>7. trim() </vt:lpstr>
      <vt:lpstr>PowerPoint Presentation</vt:lpstr>
      <vt:lpstr>8. startsWith() &amp; endsWith() </vt:lpstr>
      <vt:lpstr>PowerPoint Presentation</vt:lpstr>
      <vt:lpstr>PowerPoint Presentation</vt:lpstr>
      <vt:lpstr>String  Properties and Methods</vt:lpstr>
      <vt:lpstr>String  Properties and Methods</vt:lpstr>
      <vt:lpstr>Tasks</vt:lpstr>
      <vt:lpstr>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dc:creator>Luminar Technolab</dc:creator>
  <cp:lastModifiedBy>Luminar Technolab</cp:lastModifiedBy>
  <cp:revision>8</cp:revision>
  <dcterms:created xsi:type="dcterms:W3CDTF">2023-10-11T03:42:11Z</dcterms:created>
  <dcterms:modified xsi:type="dcterms:W3CDTF">2024-06-20T10:01:42Z</dcterms:modified>
</cp:coreProperties>
</file>