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1" r:id="rId4"/>
    <p:sldId id="258" r:id="rId5"/>
    <p:sldId id="259" r:id="rId6"/>
    <p:sldId id="260" r:id="rId7"/>
    <p:sldId id="261" r:id="rId8"/>
    <p:sldId id="282" r:id="rId9"/>
    <p:sldId id="283" r:id="rId10"/>
    <p:sldId id="270" r:id="rId11"/>
    <p:sldId id="271" r:id="rId12"/>
    <p:sldId id="277" r:id="rId13"/>
    <p:sldId id="278" r:id="rId14"/>
    <p:sldId id="279" r:id="rId15"/>
    <p:sldId id="280" r:id="rId16"/>
    <p:sldId id="272" r:id="rId17"/>
    <p:sldId id="273" r:id="rId18"/>
    <p:sldId id="274" r:id="rId19"/>
    <p:sldId id="28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F325B54-0BBF-4758-ACEE-F0DCB3504D17}" type="datetimeFigureOut">
              <a:rPr lang="en-IN" smtClean="0"/>
              <a:t>01-11-2024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1549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92732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31252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11645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964465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325B54-0BBF-4758-ACEE-F0DCB3504D17}"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288986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F325B54-0BBF-4758-ACEE-F0DCB3504D17}" type="datetimeFigureOut">
              <a:rPr lang="en-IN" smtClean="0"/>
              <a:t>01-11-2024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122441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F325B54-0BBF-4758-ACEE-F0DCB3504D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378057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F325B54-0BBF-4758-ACEE-F0DCB3504D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46029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325B54-0BBF-4758-ACEE-F0DCB3504D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9327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325B54-0BBF-4758-ACEE-F0DCB3504D17}" type="datetimeFigureOut">
              <a:rPr lang="en-IN" smtClean="0"/>
              <a:t>01-11-2024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212400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325B54-0BBF-4758-ACEE-F0DCB3504D1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55806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325B54-0BBF-4758-ACEE-F0DCB3504D17}" type="datetimeFigureOut">
              <a:rPr lang="en-IN" smtClean="0"/>
              <a:t>01-11-2024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73219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325B54-0BBF-4758-ACEE-F0DCB3504D17}" type="datetimeFigureOut">
              <a:rPr lang="en-IN" smtClean="0"/>
              <a:t>01-11-2024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3561342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25B54-0BBF-4758-ACEE-F0DCB3504D17}" type="datetimeFigureOut">
              <a:rPr lang="en-IN" smtClean="0"/>
              <a:t>01-11-2024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190726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111623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325B54-0BBF-4758-ACEE-F0DCB3504D17}" type="datetimeFigureOut">
              <a:rPr lang="en-IN" smtClean="0"/>
              <a:t>01-11-2024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9AEB46-4F71-4EF5-B927-370B89A0A043}" type="slidenum">
              <a:rPr lang="en-IN" smtClean="0"/>
              <a:t>‹#›</a:t>
            </a:fld>
            <a:endParaRPr lang="en-IN"/>
          </a:p>
        </p:txBody>
      </p:sp>
    </p:spTree>
    <p:extLst>
      <p:ext uri="{BB962C8B-B14F-4D97-AF65-F5344CB8AC3E}">
        <p14:creationId xmlns:p14="http://schemas.microsoft.com/office/powerpoint/2010/main" val="4038075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F325B54-0BBF-4758-ACEE-F0DCB3504D17}" type="datetimeFigureOut">
              <a:rPr lang="en-IN" smtClean="0"/>
              <a:t>01-11-2024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9AEB46-4F71-4EF5-B927-370B89A0A043}" type="slidenum">
              <a:rPr lang="en-IN" smtClean="0"/>
              <a:t>‹#›</a:t>
            </a:fld>
            <a:endParaRPr lang="en-IN"/>
          </a:p>
        </p:txBody>
      </p:sp>
    </p:spTree>
    <p:extLst>
      <p:ext uri="{BB962C8B-B14F-4D97-AF65-F5344CB8AC3E}">
        <p14:creationId xmlns:p14="http://schemas.microsoft.com/office/powerpoint/2010/main" val="1696255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36EE5-73CF-904F-9985-F4079F741056}"/>
              </a:ext>
            </a:extLst>
          </p:cNvPr>
          <p:cNvSpPr>
            <a:spLocks noGrp="1"/>
          </p:cNvSpPr>
          <p:nvPr>
            <p:ph type="ctrTitle"/>
          </p:nvPr>
        </p:nvSpPr>
        <p:spPr/>
        <p:txBody>
          <a:bodyPr/>
          <a:lstStyle/>
          <a:p>
            <a:r>
              <a:rPr lang="en-IN" dirty="0"/>
              <a:t>Selectors, BOX model</a:t>
            </a:r>
          </a:p>
        </p:txBody>
      </p:sp>
      <p:sp>
        <p:nvSpPr>
          <p:cNvPr id="3" name="Subtitle 2">
            <a:extLst>
              <a:ext uri="{FF2B5EF4-FFF2-40B4-BE49-F238E27FC236}">
                <a16:creationId xmlns:a16="http://schemas.microsoft.com/office/drawing/2014/main" xmlns="" id="{73A64D8A-0377-7742-379A-A3690E24188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99865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1C879-4C10-4030-5411-D31F955DDB5A}"/>
              </a:ext>
            </a:extLst>
          </p:cNvPr>
          <p:cNvSpPr>
            <a:spLocks noGrp="1"/>
          </p:cNvSpPr>
          <p:nvPr>
            <p:ph type="title"/>
          </p:nvPr>
        </p:nvSpPr>
        <p:spPr/>
        <p:txBody>
          <a:bodyPr/>
          <a:lstStyle/>
          <a:p>
            <a: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t>CSS SPACING PROPERTIES - Box Model</a:t>
            </a:r>
            <a:endParaRPr lang="en-IN" dirty="0"/>
          </a:p>
        </p:txBody>
      </p:sp>
      <p:sp>
        <p:nvSpPr>
          <p:cNvPr id="3" name="Content Placeholder 2">
            <a:extLst>
              <a:ext uri="{FF2B5EF4-FFF2-40B4-BE49-F238E27FC236}">
                <a16:creationId xmlns:a16="http://schemas.microsoft.com/office/drawing/2014/main" xmlns="" id="{FA6680E8-3402-CD21-7FA7-1EDBBB1C9862}"/>
              </a:ext>
            </a:extLst>
          </p:cNvPr>
          <p:cNvSpPr>
            <a:spLocks noGrp="1"/>
          </p:cNvSpPr>
          <p:nvPr>
            <p:ph idx="1"/>
          </p:nvPr>
        </p:nvSpPr>
        <p:spPr/>
        <p:txBody>
          <a:bodyPr>
            <a:normAutofit fontScale="92500" lnSpcReduction="20000"/>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CSS - Margin, Border and Padding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Using CSS we can wrap the content, we can set the distance between the content and the border, and the space with other elements on the page. For that, the following CSS attributes will be used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margin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distance with other elements on page or page.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a line that surrounds the element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padding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distance between the border and the content itself</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content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the content can be whatever you like, for example text, image, div, span, etc</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80996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1C879-4C10-4030-5411-D31F955DDB5A}"/>
              </a:ext>
            </a:extLst>
          </p:cNvPr>
          <p:cNvSpPr>
            <a:spLocks noGrp="1"/>
          </p:cNvSpPr>
          <p:nvPr>
            <p:ph type="title"/>
          </p:nvPr>
        </p:nvSpPr>
        <p:spPr/>
        <p:txBody>
          <a:bodyPr/>
          <a:lstStyle/>
          <a:p>
            <a:r>
              <a:rPr lang="en-IN" dirty="0"/>
              <a:t>Border</a:t>
            </a:r>
          </a:p>
        </p:txBody>
      </p:sp>
      <p:sp>
        <p:nvSpPr>
          <p:cNvPr id="3" name="Content Placeholder 2">
            <a:extLst>
              <a:ext uri="{FF2B5EF4-FFF2-40B4-BE49-F238E27FC236}">
                <a16:creationId xmlns:a16="http://schemas.microsoft.com/office/drawing/2014/main" xmlns="" id="{FA6680E8-3402-CD21-7FA7-1EDBBB1C9862}"/>
              </a:ext>
            </a:extLst>
          </p:cNvPr>
          <p:cNvSpPr>
            <a:spLocks noGrp="1"/>
          </p:cNvSpPr>
          <p:nvPr>
            <p:ph idx="1"/>
          </p:nvPr>
        </p:nvSpPr>
        <p:spPr/>
        <p:txBody>
          <a:bodyPr>
            <a:normAutofit/>
          </a:bodyPr>
          <a:lstStyle/>
          <a:p>
            <a:pPr algn="just">
              <a:lnSpc>
                <a:spcPct val="115000"/>
              </a:lnSpc>
              <a:spcAft>
                <a:spcPts val="10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B</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order will just draw a simple border around the HTML element.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Border-style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border-width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Border </a:t>
            </a:r>
            <a:r>
              <a:rPr lang="en-IN" sz="1800" b="1" dirty="0" err="1">
                <a:effectLst/>
                <a:latin typeface="Times New Roman" panose="02020603050405020304" pitchFamily="18" charset="0"/>
                <a:ea typeface="Times New Roman" panose="02020603050405020304" pitchFamily="18" charset="0"/>
              </a:rPr>
              <a:t>color</a:t>
            </a:r>
            <a:endParaRPr lang="en-IN" sz="1800" b="1" dirty="0">
              <a:effectLst/>
              <a:latin typeface="Times New Roman" panose="02020603050405020304" pitchFamily="18" charset="0"/>
              <a:ea typeface="Times New Roman" panose="02020603050405020304" pitchFamily="18" charset="0"/>
            </a:endParaRPr>
          </a:p>
          <a:p>
            <a:r>
              <a:rPr lang="en-IN" b="1" dirty="0"/>
              <a:t>Border-radius</a:t>
            </a:r>
          </a:p>
        </p:txBody>
      </p:sp>
    </p:spTree>
    <p:extLst>
      <p:ext uri="{BB962C8B-B14F-4D97-AF65-F5344CB8AC3E}">
        <p14:creationId xmlns:p14="http://schemas.microsoft.com/office/powerpoint/2010/main" val="323727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F1258B-240A-CB9F-9BCC-2DCD1712B6F0}"/>
              </a:ext>
            </a:extLst>
          </p:cNvPr>
          <p:cNvSpPr>
            <a:spLocks noGrp="1"/>
          </p:cNvSpPr>
          <p:nvPr>
            <p:ph type="title"/>
          </p:nvPr>
        </p:nvSpPr>
        <p:spPr/>
        <p:txBody>
          <a:bodyPr/>
          <a:lstStyle/>
          <a:p>
            <a:r>
              <a:rPr lang="en-IN" dirty="0"/>
              <a:t>Border-style</a:t>
            </a:r>
            <a:br>
              <a:rPr lang="en-IN" dirty="0"/>
            </a:br>
            <a:endParaRPr lang="en-IN" dirty="0"/>
          </a:p>
        </p:txBody>
      </p:sp>
      <p:sp>
        <p:nvSpPr>
          <p:cNvPr id="3" name="Content Placeholder 2">
            <a:extLst>
              <a:ext uri="{FF2B5EF4-FFF2-40B4-BE49-F238E27FC236}">
                <a16:creationId xmlns:a16="http://schemas.microsoft.com/office/drawing/2014/main" xmlns="" id="{AF254374-8ED1-5CD0-9419-0588BDFA9595}"/>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border-style attribute is the one that is used to change the border look. These are the values that can be used with border-style.</a:t>
            </a:r>
          </a:p>
          <a:p>
            <a:pPr marL="0" indent="0">
              <a:buNone/>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dirty="0" err="1">
                <a:latin typeface="Times New Roman" panose="02020603050405020304" pitchFamily="18" charset="0"/>
                <a:ea typeface="Times New Roman" panose="02020603050405020304" pitchFamily="18" charset="0"/>
                <a:cs typeface="Times New Roman" panose="02020603050405020304" pitchFamily="18" charset="0"/>
              </a:rPr>
              <a:t>Eg</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None, Solid, Dotted, Dashed</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Double</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Groove</a:t>
            </a:r>
            <a:r>
              <a:rPr lang="en-IN"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ridge, inset, outset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6718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DB8C5E-5340-1541-A68A-9ED9EAD0B0E7}"/>
              </a:ext>
            </a:extLst>
          </p:cNvPr>
          <p:cNvSpPr>
            <a:spLocks noGrp="1"/>
          </p:cNvSpPr>
          <p:nvPr>
            <p:ph type="title"/>
          </p:nvPr>
        </p:nvSpPr>
        <p:spPr/>
        <p:txBody>
          <a:bodyPr/>
          <a:lstStyle/>
          <a:p>
            <a:r>
              <a:rPr lang="en-IN" dirty="0"/>
              <a:t>Border-width</a:t>
            </a:r>
            <a:br>
              <a:rPr lang="en-IN" dirty="0"/>
            </a:br>
            <a:endParaRPr lang="en-IN" dirty="0"/>
          </a:p>
        </p:txBody>
      </p:sp>
      <p:sp>
        <p:nvSpPr>
          <p:cNvPr id="3" name="Content Placeholder 2">
            <a:extLst>
              <a:ext uri="{FF2B5EF4-FFF2-40B4-BE49-F238E27FC236}">
                <a16:creationId xmlns:a16="http://schemas.microsoft.com/office/drawing/2014/main" xmlns="" id="{814978FE-769C-D2A3-85FA-841FDDFE7BA9}"/>
              </a:ext>
            </a:extLst>
          </p:cNvPr>
          <p:cNvSpPr>
            <a:spLocks noGrp="1"/>
          </p:cNvSpPr>
          <p:nvPr>
            <p:ph idx="1"/>
          </p:nvPr>
        </p:nvSpPr>
        <p:spPr/>
        <p:txBody>
          <a:bodyPr/>
          <a:lstStyle/>
          <a:p>
            <a:r>
              <a:rPr lang="en-GB" b="0" i="0" dirty="0">
                <a:solidFill>
                  <a:srgbClr val="333333"/>
                </a:solidFill>
                <a:effectLst/>
                <a:latin typeface="+mj-lt"/>
              </a:rPr>
              <a:t>The border-width property is used to set the border's width. It is set in pixels. </a:t>
            </a:r>
          </a:p>
          <a:p>
            <a:r>
              <a:rPr lang="en-GB" b="0" i="0" dirty="0">
                <a:solidFill>
                  <a:srgbClr val="333333"/>
                </a:solidFill>
                <a:effectLst/>
                <a:latin typeface="+mj-lt"/>
              </a:rPr>
              <a:t>You can also use the one of the three pre-defined values, thin, medium or thick to set the width of the border.</a:t>
            </a:r>
          </a:p>
          <a:p>
            <a:r>
              <a:rPr lang="en-GB" dirty="0" err="1">
                <a:solidFill>
                  <a:srgbClr val="333333"/>
                </a:solidFill>
                <a:latin typeface="+mj-lt"/>
              </a:rPr>
              <a:t>Eg</a:t>
            </a:r>
            <a:r>
              <a:rPr lang="en-GB" dirty="0">
                <a:solidFill>
                  <a:srgbClr val="333333"/>
                </a:solidFill>
                <a:latin typeface="+mj-lt"/>
              </a:rPr>
              <a:t>:</a:t>
            </a:r>
            <a:r>
              <a:rPr lang="en-IN" b="0" i="0" dirty="0">
                <a:solidFill>
                  <a:srgbClr val="000000"/>
                </a:solidFill>
                <a:effectLst/>
                <a:latin typeface="+mj-lt"/>
              </a:rPr>
              <a:t> border-width: 5px;  </a:t>
            </a:r>
            <a:endParaRPr lang="en-IN" dirty="0">
              <a:latin typeface="+mj-lt"/>
            </a:endParaRPr>
          </a:p>
        </p:txBody>
      </p:sp>
    </p:spTree>
    <p:extLst>
      <p:ext uri="{BB962C8B-B14F-4D97-AF65-F5344CB8AC3E}">
        <p14:creationId xmlns:p14="http://schemas.microsoft.com/office/powerpoint/2010/main" val="12591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4E5A9-696A-78CD-1AA4-280AE219B4D5}"/>
              </a:ext>
            </a:extLst>
          </p:cNvPr>
          <p:cNvSpPr>
            <a:spLocks noGrp="1"/>
          </p:cNvSpPr>
          <p:nvPr>
            <p:ph type="title"/>
          </p:nvPr>
        </p:nvSpPr>
        <p:spPr/>
        <p:txBody>
          <a:bodyPr/>
          <a:lstStyle/>
          <a:p>
            <a:r>
              <a:rPr lang="en-IN" dirty="0"/>
              <a:t>Border </a:t>
            </a:r>
            <a:r>
              <a:rPr lang="en-IN" dirty="0" err="1"/>
              <a:t>color</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A0AAB23C-F39C-D4DD-4AF2-78D3F5777BE4}"/>
              </a:ext>
            </a:extLst>
          </p:cNvPr>
          <p:cNvSpPr>
            <a:spLocks noGrp="1"/>
          </p:cNvSpPr>
          <p:nvPr>
            <p:ph idx="1"/>
          </p:nvPr>
        </p:nvSpPr>
        <p:spPr/>
        <p:txBody>
          <a:bodyPr/>
          <a:lstStyle/>
          <a:p>
            <a:r>
              <a:rPr lang="en-GB" b="0" i="0" dirty="0">
                <a:solidFill>
                  <a:srgbClr val="333333"/>
                </a:solidFill>
                <a:effectLst/>
                <a:latin typeface="+mj-lt"/>
              </a:rPr>
              <a:t>There are three methods to set the </a:t>
            </a:r>
            <a:r>
              <a:rPr lang="en-GB" b="0" i="0" dirty="0" err="1">
                <a:solidFill>
                  <a:srgbClr val="333333"/>
                </a:solidFill>
                <a:effectLst/>
                <a:latin typeface="+mj-lt"/>
              </a:rPr>
              <a:t>color</a:t>
            </a:r>
            <a:r>
              <a:rPr lang="en-GB" b="0" i="0" dirty="0">
                <a:solidFill>
                  <a:srgbClr val="333333"/>
                </a:solidFill>
                <a:effectLst/>
                <a:latin typeface="+mj-lt"/>
              </a:rPr>
              <a:t> of the border.</a:t>
            </a:r>
          </a:p>
          <a:p>
            <a:pPr algn="just">
              <a:buFont typeface="Arial" panose="020B0604020202020204" pitchFamily="34" charset="0"/>
              <a:buChar char="•"/>
            </a:pPr>
            <a:r>
              <a:rPr lang="en-GB" b="0" i="0" dirty="0">
                <a:solidFill>
                  <a:srgbClr val="000000"/>
                </a:solidFill>
                <a:effectLst/>
                <a:latin typeface="+mj-lt"/>
              </a:rPr>
              <a:t>Name: It specifies the </a:t>
            </a:r>
            <a:r>
              <a:rPr lang="en-GB" b="0" i="0" dirty="0" err="1">
                <a:solidFill>
                  <a:srgbClr val="000000"/>
                </a:solidFill>
                <a:effectLst/>
                <a:latin typeface="+mj-lt"/>
              </a:rPr>
              <a:t>color</a:t>
            </a:r>
            <a:r>
              <a:rPr lang="en-GB" b="0" i="0" dirty="0">
                <a:solidFill>
                  <a:srgbClr val="000000"/>
                </a:solidFill>
                <a:effectLst/>
                <a:latin typeface="+mj-lt"/>
              </a:rPr>
              <a:t> name. For example: "red".</a:t>
            </a:r>
          </a:p>
          <a:p>
            <a:pPr algn="just">
              <a:buFont typeface="Arial" panose="020B0604020202020204" pitchFamily="34" charset="0"/>
              <a:buChar char="•"/>
            </a:pPr>
            <a:r>
              <a:rPr lang="en-GB" b="0" i="0" dirty="0">
                <a:solidFill>
                  <a:srgbClr val="000000"/>
                </a:solidFill>
                <a:effectLst/>
                <a:latin typeface="+mj-lt"/>
              </a:rPr>
              <a:t>RGB: It specifies the RGB value of the </a:t>
            </a:r>
            <a:r>
              <a:rPr lang="en-GB" b="0" i="0" dirty="0" err="1">
                <a:solidFill>
                  <a:srgbClr val="000000"/>
                </a:solidFill>
                <a:effectLst/>
                <a:latin typeface="+mj-lt"/>
              </a:rPr>
              <a:t>color</a:t>
            </a:r>
            <a:r>
              <a:rPr lang="en-GB" b="0" i="0" dirty="0">
                <a:solidFill>
                  <a:srgbClr val="000000"/>
                </a:solidFill>
                <a:effectLst/>
                <a:latin typeface="+mj-lt"/>
              </a:rPr>
              <a:t>. For example: "</a:t>
            </a:r>
            <a:r>
              <a:rPr lang="en-GB" b="0" i="0" dirty="0" err="1">
                <a:solidFill>
                  <a:srgbClr val="000000"/>
                </a:solidFill>
                <a:effectLst/>
                <a:latin typeface="+mj-lt"/>
              </a:rPr>
              <a:t>rgb</a:t>
            </a:r>
            <a:r>
              <a:rPr lang="en-GB" b="0" i="0" dirty="0">
                <a:solidFill>
                  <a:srgbClr val="000000"/>
                </a:solidFill>
                <a:effectLst/>
                <a:latin typeface="+mj-lt"/>
              </a:rPr>
              <a:t>(255,0,0)".</a:t>
            </a:r>
          </a:p>
          <a:p>
            <a:pPr algn="just">
              <a:buFont typeface="Arial" panose="020B0604020202020204" pitchFamily="34" charset="0"/>
              <a:buChar char="•"/>
            </a:pPr>
            <a:r>
              <a:rPr lang="en-GB" b="0" i="0" dirty="0">
                <a:solidFill>
                  <a:srgbClr val="000000"/>
                </a:solidFill>
                <a:effectLst/>
                <a:latin typeface="+mj-lt"/>
              </a:rPr>
              <a:t>Hex: It specifies the hex value of the </a:t>
            </a:r>
            <a:r>
              <a:rPr lang="en-GB" b="0" i="0" dirty="0" err="1">
                <a:solidFill>
                  <a:srgbClr val="000000"/>
                </a:solidFill>
                <a:effectLst/>
                <a:latin typeface="+mj-lt"/>
              </a:rPr>
              <a:t>color</a:t>
            </a:r>
            <a:r>
              <a:rPr lang="en-GB" b="0" i="0" dirty="0">
                <a:solidFill>
                  <a:srgbClr val="000000"/>
                </a:solidFill>
                <a:effectLst/>
                <a:latin typeface="+mj-lt"/>
              </a:rPr>
              <a:t>. For example: "#ff0000".</a:t>
            </a:r>
          </a:p>
          <a:p>
            <a:pPr algn="just"/>
            <a:r>
              <a:rPr lang="en-GB" b="0" i="0" dirty="0">
                <a:solidFill>
                  <a:srgbClr val="333333"/>
                </a:solidFill>
                <a:effectLst/>
                <a:latin typeface="+mj-lt"/>
              </a:rPr>
              <a:t>There is also a border </a:t>
            </a:r>
            <a:r>
              <a:rPr lang="en-GB" b="0" i="0" dirty="0" err="1">
                <a:solidFill>
                  <a:srgbClr val="333333"/>
                </a:solidFill>
                <a:effectLst/>
                <a:latin typeface="+mj-lt"/>
              </a:rPr>
              <a:t>color</a:t>
            </a:r>
            <a:r>
              <a:rPr lang="en-GB" b="0" i="0" dirty="0">
                <a:solidFill>
                  <a:srgbClr val="333333"/>
                </a:solidFill>
                <a:effectLst/>
                <a:latin typeface="+mj-lt"/>
              </a:rPr>
              <a:t> named "transparent". If the border </a:t>
            </a:r>
            <a:r>
              <a:rPr lang="en-GB" b="0" i="0" dirty="0" err="1">
                <a:solidFill>
                  <a:srgbClr val="333333"/>
                </a:solidFill>
                <a:effectLst/>
                <a:latin typeface="+mj-lt"/>
              </a:rPr>
              <a:t>color</a:t>
            </a:r>
            <a:r>
              <a:rPr lang="en-GB" b="0" i="0" dirty="0">
                <a:solidFill>
                  <a:srgbClr val="333333"/>
                </a:solidFill>
                <a:effectLst/>
                <a:latin typeface="+mj-lt"/>
              </a:rPr>
              <a:t> is not set it is inherited from the </a:t>
            </a:r>
            <a:r>
              <a:rPr lang="en-GB" b="0" i="0" dirty="0" err="1">
                <a:solidFill>
                  <a:srgbClr val="333333"/>
                </a:solidFill>
                <a:effectLst/>
                <a:latin typeface="+mj-lt"/>
              </a:rPr>
              <a:t>color</a:t>
            </a:r>
            <a:r>
              <a:rPr lang="en-GB" b="0" i="0" dirty="0">
                <a:solidFill>
                  <a:srgbClr val="333333"/>
                </a:solidFill>
                <a:effectLst/>
                <a:latin typeface="+mj-lt"/>
              </a:rPr>
              <a:t> property of the element.</a:t>
            </a:r>
          </a:p>
          <a:p>
            <a:endParaRPr lang="en-GB"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328858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E91C4C-1EB2-4AF8-63CE-BDA12746F828}"/>
              </a:ext>
            </a:extLst>
          </p:cNvPr>
          <p:cNvSpPr>
            <a:spLocks noGrp="1"/>
          </p:cNvSpPr>
          <p:nvPr>
            <p:ph type="title"/>
          </p:nvPr>
        </p:nvSpPr>
        <p:spPr/>
        <p:txBody>
          <a:bodyPr/>
          <a:lstStyle/>
          <a:p>
            <a:r>
              <a:rPr lang="en-IN" dirty="0"/>
              <a:t>Border-radius</a:t>
            </a:r>
            <a:br>
              <a:rPr lang="en-IN" dirty="0"/>
            </a:br>
            <a:endParaRPr lang="en-IN" dirty="0"/>
          </a:p>
        </p:txBody>
      </p:sp>
      <p:sp>
        <p:nvSpPr>
          <p:cNvPr id="3" name="Content Placeholder 2">
            <a:extLst>
              <a:ext uri="{FF2B5EF4-FFF2-40B4-BE49-F238E27FC236}">
                <a16:creationId xmlns:a16="http://schemas.microsoft.com/office/drawing/2014/main" xmlns="" id="{55F697BA-90F6-6D7B-1F0B-3F7F5E400F52}"/>
              </a:ext>
            </a:extLst>
          </p:cNvPr>
          <p:cNvSpPr>
            <a:spLocks noGrp="1"/>
          </p:cNvSpPr>
          <p:nvPr>
            <p:ph idx="1"/>
          </p:nvPr>
        </p:nvSpPr>
        <p:spPr/>
        <p:txBody>
          <a:bodyPr>
            <a:normAutofit fontScale="85000" lnSpcReduction="20000"/>
          </a:bodyPr>
          <a:lstStyle/>
          <a:p>
            <a:r>
              <a:rPr lang="en-GB" dirty="0">
                <a:latin typeface="+mj-lt"/>
              </a:rPr>
              <a:t>This CSS property sets the rounded borders and provides the rounded corners around an element, tags, or div. It defines the radius of the corners of an element.</a:t>
            </a:r>
          </a:p>
          <a:p>
            <a:r>
              <a:rPr lang="en-GB" b="0" i="0" dirty="0">
                <a:solidFill>
                  <a:srgbClr val="333333"/>
                </a:solidFill>
                <a:effectLst/>
                <a:latin typeface="+mj-lt"/>
              </a:rPr>
              <a:t>It is shorthand for </a:t>
            </a:r>
            <a:r>
              <a:rPr lang="en-GB" b="1" i="0" dirty="0">
                <a:solidFill>
                  <a:srgbClr val="333333"/>
                </a:solidFill>
                <a:effectLst/>
                <a:latin typeface="+mj-lt"/>
              </a:rPr>
              <a:t>border top-left-radius, border-top-right-radius, border-bottom-right-radius</a:t>
            </a:r>
            <a:r>
              <a:rPr lang="en-GB" b="0" i="0" dirty="0">
                <a:solidFill>
                  <a:srgbClr val="333333"/>
                </a:solidFill>
                <a:effectLst/>
                <a:latin typeface="+mj-lt"/>
              </a:rPr>
              <a:t> and </a:t>
            </a:r>
            <a:r>
              <a:rPr lang="en-GB" b="1" i="0" dirty="0">
                <a:solidFill>
                  <a:srgbClr val="333333"/>
                </a:solidFill>
                <a:effectLst/>
                <a:latin typeface="+mj-lt"/>
              </a:rPr>
              <a:t>border-bottom-left-radius</a:t>
            </a:r>
            <a:r>
              <a:rPr lang="en-GB" b="0" i="0" dirty="0">
                <a:solidFill>
                  <a:srgbClr val="333333"/>
                </a:solidFill>
                <a:effectLst/>
                <a:latin typeface="+mj-lt"/>
              </a:rPr>
              <a:t>.</a:t>
            </a:r>
          </a:p>
          <a:p>
            <a:r>
              <a:rPr lang="en-GB" b="0" i="0" dirty="0">
                <a:solidFill>
                  <a:srgbClr val="333333"/>
                </a:solidFill>
                <a:effectLst/>
                <a:latin typeface="+mj-lt"/>
              </a:rPr>
              <a:t> It gives the rounded shape to the corners of the border of an element. </a:t>
            </a:r>
          </a:p>
          <a:p>
            <a:r>
              <a:rPr lang="en-GB" b="0" i="0" dirty="0">
                <a:solidFill>
                  <a:srgbClr val="333333"/>
                </a:solidFill>
                <a:effectLst/>
                <a:latin typeface="+mj-lt"/>
              </a:rPr>
              <a:t>We can specify the border for all four corners of the box in a single declaration using the border-radius. The values of this property can be defined in percentage or length units.</a:t>
            </a:r>
          </a:p>
          <a:p>
            <a:r>
              <a:rPr lang="en-GB" dirty="0" err="1">
                <a:solidFill>
                  <a:srgbClr val="333333"/>
                </a:solidFill>
                <a:latin typeface="+mj-lt"/>
              </a:rPr>
              <a:t>Eg</a:t>
            </a:r>
            <a:r>
              <a:rPr lang="en-GB" dirty="0">
                <a:solidFill>
                  <a:srgbClr val="333333"/>
                </a:solidFill>
                <a:latin typeface="+mj-lt"/>
              </a:rPr>
              <a:t>:</a:t>
            </a:r>
            <a:r>
              <a:rPr lang="en-IN" b="0" i="0" dirty="0">
                <a:solidFill>
                  <a:srgbClr val="000000"/>
                </a:solidFill>
                <a:effectLst/>
                <a:latin typeface="+mj-lt"/>
              </a:rPr>
              <a:t> </a:t>
            </a:r>
            <a:r>
              <a:rPr lang="en-IN" b="1" i="0" dirty="0">
                <a:solidFill>
                  <a:srgbClr val="000000"/>
                </a:solidFill>
                <a:effectLst/>
                <a:latin typeface="+mj-lt"/>
              </a:rPr>
              <a:t>border-radius: 30px;</a:t>
            </a:r>
          </a:p>
          <a:p>
            <a:pPr marL="0" indent="0">
              <a:buNone/>
            </a:pPr>
            <a:r>
              <a:rPr lang="en-IN" b="1" i="0" dirty="0">
                <a:solidFill>
                  <a:srgbClr val="000000"/>
                </a:solidFill>
                <a:effectLst/>
                <a:latin typeface="+mj-lt"/>
              </a:rPr>
              <a:t>             border-radius: 20% 10% ;(</a:t>
            </a:r>
            <a:r>
              <a:rPr lang="en-IN" b="0" i="0" dirty="0">
                <a:solidFill>
                  <a:srgbClr val="000000"/>
                </a:solidFill>
                <a:effectLst/>
                <a:latin typeface="+mj-lt"/>
              </a:rPr>
              <a:t>top-left and bottom-right </a:t>
            </a:r>
            <a:r>
              <a:rPr lang="en-IN" b="1" i="0" dirty="0">
                <a:solidFill>
                  <a:srgbClr val="000000"/>
                </a:solidFill>
                <a:effectLst/>
                <a:latin typeface="+mj-lt"/>
              </a:rPr>
              <a:t>)</a:t>
            </a:r>
            <a:endParaRPr lang="en-GB" dirty="0">
              <a:solidFill>
                <a:srgbClr val="333333"/>
              </a:solidFill>
              <a:latin typeface="+mj-lt"/>
            </a:endParaRPr>
          </a:p>
          <a:p>
            <a:pPr marL="0" indent="0">
              <a:buNone/>
            </a:pPr>
            <a:r>
              <a:rPr lang="en-IN" b="1" i="0" dirty="0">
                <a:solidFill>
                  <a:srgbClr val="000000"/>
                </a:solidFill>
                <a:effectLst/>
                <a:latin typeface="+mj-lt"/>
              </a:rPr>
              <a:t>             border-radius: 10% 30% 20% 40%;</a:t>
            </a:r>
          </a:p>
          <a:p>
            <a:pPr marL="0" indent="0">
              <a:buNone/>
            </a:pPr>
            <a:r>
              <a:rPr lang="en-IN" b="1" i="0" dirty="0">
                <a:solidFill>
                  <a:srgbClr val="000000"/>
                </a:solidFill>
                <a:effectLst/>
                <a:latin typeface="+mj-lt"/>
              </a:rPr>
              <a:t> (</a:t>
            </a:r>
            <a:r>
              <a:rPr lang="en-GB" b="0" i="0" dirty="0">
                <a:solidFill>
                  <a:srgbClr val="000000"/>
                </a:solidFill>
                <a:effectLst/>
                <a:latin typeface="+mj-lt"/>
              </a:rPr>
              <a:t>first value will be the radius of top-left, the second value will be used for the top-right, the third value will be applied on bottom-right, and the fourth value is used for bottom-left.)</a:t>
            </a:r>
            <a:endParaRPr lang="en-IN" dirty="0">
              <a:latin typeface="+mj-lt"/>
            </a:endParaRPr>
          </a:p>
        </p:txBody>
      </p:sp>
    </p:spTree>
    <p:extLst>
      <p:ext uri="{BB962C8B-B14F-4D97-AF65-F5344CB8AC3E}">
        <p14:creationId xmlns:p14="http://schemas.microsoft.com/office/powerpoint/2010/main" val="202275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1C879-4C10-4030-5411-D31F955DDB5A}"/>
              </a:ext>
            </a:extLst>
          </p:cNvPr>
          <p:cNvSpPr>
            <a:spLocks noGrp="1"/>
          </p:cNvSpPr>
          <p:nvPr>
            <p:ph type="title"/>
          </p:nvPr>
        </p:nvSpPr>
        <p:spPr/>
        <p:txBody>
          <a:bodyPr/>
          <a:lstStyle/>
          <a:p>
            <a:r>
              <a:rPr lang="en-IN" dirty="0"/>
              <a:t>Margin</a:t>
            </a:r>
          </a:p>
        </p:txBody>
      </p:sp>
      <p:sp>
        <p:nvSpPr>
          <p:cNvPr id="3" name="Content Placeholder 2">
            <a:extLst>
              <a:ext uri="{FF2B5EF4-FFF2-40B4-BE49-F238E27FC236}">
                <a16:creationId xmlns:a16="http://schemas.microsoft.com/office/drawing/2014/main" xmlns="" id="{FA6680E8-3402-CD21-7FA7-1EDBBB1C9862}"/>
              </a:ext>
            </a:extLst>
          </p:cNvPr>
          <p:cNvSpPr>
            <a:spLocks noGrp="1"/>
          </p:cNvSpPr>
          <p:nvPr>
            <p:ph idx="1"/>
          </p:nvPr>
        </p:nvSpPr>
        <p:spPr/>
        <p:txBody>
          <a:bodyPr>
            <a:normAutofit fontScale="85000" lnSpcReduction="10000"/>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margin is basically just space around the box and it will be transparent.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define the space around our box model we will set the margin for all four sides of the element: TOP, RIGHT, BOTTOM, LEFT.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30px 50px; /* up, right, bottom, left */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50px; /* up, right and left, bottom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20px;  /* up and bottom, right and left */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margin: 30px;  /* up, bottom, right, left - This will just set a 30ps width margin around the element.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94890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1C879-4C10-4030-5411-D31F955DDB5A}"/>
              </a:ext>
            </a:extLst>
          </p:cNvPr>
          <p:cNvSpPr>
            <a:spLocks noGrp="1"/>
          </p:cNvSpPr>
          <p:nvPr>
            <p:ph type="title"/>
          </p:nvPr>
        </p:nvSpPr>
        <p:spPr/>
        <p:txBody>
          <a:bodyPr/>
          <a:lstStyle/>
          <a:p>
            <a:r>
              <a:rPr lang="en-IN" dirty="0"/>
              <a:t>Padding</a:t>
            </a:r>
          </a:p>
        </p:txBody>
      </p:sp>
      <p:sp>
        <p:nvSpPr>
          <p:cNvPr id="3" name="Content Placeholder 2">
            <a:extLst>
              <a:ext uri="{FF2B5EF4-FFF2-40B4-BE49-F238E27FC236}">
                <a16:creationId xmlns:a16="http://schemas.microsoft.com/office/drawing/2014/main" xmlns="" id="{FA6680E8-3402-CD21-7FA7-1EDBBB1C9862}"/>
              </a:ext>
            </a:extLst>
          </p:cNvPr>
          <p:cNvSpPr>
            <a:spLocks noGrp="1"/>
          </p:cNvSpPr>
          <p:nvPr>
            <p:ph idx="1"/>
          </p:nvPr>
        </p:nvSpPr>
        <p:spPr/>
        <p:txBody>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 refers to the region between the content and the border. We will set this region, same way as the margin attribute.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padding-top:10px;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padding-bottom:10px;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padding-right:20px;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padding-left:20px;</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8796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1C879-4C10-4030-5411-D31F955DDB5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xmlns="" id="{FA6680E8-3402-CD21-7FA7-1EDBBB1C9862}"/>
              </a:ext>
            </a:extLst>
          </p:cNvPr>
          <p:cNvSpPr>
            <a:spLocks noGrp="1"/>
          </p:cNvSpPr>
          <p:nvPr>
            <p:ph idx="1"/>
          </p:nvPr>
        </p:nvSpPr>
        <p:spPr/>
        <p:txBody>
          <a:bodyPr/>
          <a:lstStyle/>
          <a:p>
            <a:r>
              <a:rPr lang="en-IN" dirty="0"/>
              <a:t>World wonder site</a:t>
            </a:r>
          </a:p>
          <a:p>
            <a:endParaRPr lang="en-IN" dirty="0"/>
          </a:p>
        </p:txBody>
      </p:sp>
      <p:pic>
        <p:nvPicPr>
          <p:cNvPr id="6" name="Picture 5">
            <a:extLst>
              <a:ext uri="{FF2B5EF4-FFF2-40B4-BE49-F238E27FC236}">
                <a16:creationId xmlns:a16="http://schemas.microsoft.com/office/drawing/2014/main" xmlns="" id="{F5BE10AA-8C0A-BD8C-94D0-06B9D3EFD461}"/>
              </a:ext>
            </a:extLst>
          </p:cNvPr>
          <p:cNvPicPr>
            <a:picLocks noChangeAspect="1"/>
          </p:cNvPicPr>
          <p:nvPr/>
        </p:nvPicPr>
        <p:blipFill rotWithShape="1">
          <a:blip r:embed="rId2">
            <a:extLst>
              <a:ext uri="{28A0092B-C50C-407E-A947-70E740481C1C}">
                <a14:useLocalDpi xmlns:a14="http://schemas.microsoft.com/office/drawing/2010/main" val="0"/>
              </a:ext>
            </a:extLst>
          </a:blip>
          <a:srcRect l="1048" t="10752" r="15242" b="6237"/>
          <a:stretch/>
        </p:blipFill>
        <p:spPr>
          <a:xfrm>
            <a:off x="2544265" y="2895659"/>
            <a:ext cx="7103470" cy="3962341"/>
          </a:xfrm>
          <a:prstGeom prst="rect">
            <a:avLst/>
          </a:prstGeom>
        </p:spPr>
      </p:pic>
    </p:spTree>
    <p:extLst>
      <p:ext uri="{BB962C8B-B14F-4D97-AF65-F5344CB8AC3E}">
        <p14:creationId xmlns:p14="http://schemas.microsoft.com/office/powerpoint/2010/main" val="166456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EF0110-2653-EA7F-0C4D-F2258DF05EF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xmlns="" id="{5E93A9CF-332F-3720-BC8E-B7F8474E0526}"/>
              </a:ext>
            </a:extLst>
          </p:cNvPr>
          <p:cNvSpPr>
            <a:spLocks noGrp="1"/>
          </p:cNvSpPr>
          <p:nvPr>
            <p:ph idx="1"/>
          </p:nvPr>
        </p:nvSpPr>
        <p:spPr/>
        <p:txBody>
          <a:bodyPr/>
          <a:lstStyle/>
          <a:p>
            <a:pPr marL="0" indent="0">
              <a:buNone/>
            </a:pPr>
            <a:endParaRPr lang="en-IN" b="1" i="0" dirty="0">
              <a:effectLst/>
              <a:latin typeface="Söhne"/>
            </a:endParaRPr>
          </a:p>
          <a:p>
            <a:pPr marL="0" indent="0">
              <a:buNone/>
            </a:pPr>
            <a:r>
              <a:rPr lang="en-IN" b="1" dirty="0">
                <a:latin typeface="Söhne"/>
              </a:rPr>
              <a:t>Write a note on given </a:t>
            </a:r>
            <a:r>
              <a:rPr lang="en-IN" b="1" dirty="0" err="1">
                <a:latin typeface="Söhne"/>
              </a:rPr>
              <a:t>css</a:t>
            </a:r>
            <a:r>
              <a:rPr lang="en-IN" b="1" dirty="0">
                <a:latin typeface="Söhne"/>
              </a:rPr>
              <a:t> selectors</a:t>
            </a:r>
          </a:p>
          <a:p>
            <a:r>
              <a:rPr lang="en-IN" b="1" i="0" dirty="0">
                <a:effectLst/>
                <a:latin typeface="Söhne"/>
              </a:rPr>
              <a:t>Descendant Selector</a:t>
            </a:r>
          </a:p>
          <a:p>
            <a:r>
              <a:rPr lang="en-IN" b="1" i="0" dirty="0">
                <a:effectLst/>
                <a:latin typeface="Söhne"/>
              </a:rPr>
              <a:t>Child Selector (&gt;)</a:t>
            </a:r>
          </a:p>
          <a:p>
            <a:r>
              <a:rPr lang="en-IN" b="1" i="0" dirty="0">
                <a:effectLst/>
                <a:latin typeface="Söhne"/>
              </a:rPr>
              <a:t>Adjacent Sibling Selector (+)</a:t>
            </a:r>
          </a:p>
          <a:p>
            <a:pPr marL="0" indent="0">
              <a:buNone/>
            </a:pPr>
            <a:endParaRPr lang="en-IN" dirty="0"/>
          </a:p>
        </p:txBody>
      </p:sp>
    </p:spTree>
    <p:extLst>
      <p:ext uri="{BB962C8B-B14F-4D97-AF65-F5344CB8AC3E}">
        <p14:creationId xmlns:p14="http://schemas.microsoft.com/office/powerpoint/2010/main" val="168929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1C879-4C10-4030-5411-D31F955DDB5A}"/>
              </a:ext>
            </a:extLst>
          </p:cNvPr>
          <p:cNvSpPr>
            <a:spLocks noGrp="1"/>
          </p:cNvSpPr>
          <p:nvPr>
            <p:ph type="title"/>
          </p:nvPr>
        </p:nvSpPr>
        <p:spPr/>
        <p:txBody>
          <a:bodyPr/>
          <a:lstStyle/>
          <a:p>
            <a:r>
              <a:rPr lang="en-IN" dirty="0"/>
              <a:t>CSS Selectors </a:t>
            </a:r>
          </a:p>
        </p:txBody>
      </p:sp>
      <p:sp>
        <p:nvSpPr>
          <p:cNvPr id="3" name="Content Placeholder 2">
            <a:extLst>
              <a:ext uri="{FF2B5EF4-FFF2-40B4-BE49-F238E27FC236}">
                <a16:creationId xmlns:a16="http://schemas.microsoft.com/office/drawing/2014/main" xmlns="" id="{FA6680E8-3402-CD21-7FA7-1EDBBB1C9862}"/>
              </a:ext>
            </a:extLst>
          </p:cNvPr>
          <p:cNvSpPr>
            <a:spLocks noGrp="1"/>
          </p:cNvSpPr>
          <p:nvPr>
            <p:ph idx="1"/>
          </p:nvPr>
        </p:nvSpPr>
        <p:spPr/>
        <p:txBody>
          <a:bodyPr>
            <a:normAutofit/>
          </a:bodyPr>
          <a:lstStyle/>
          <a:p>
            <a:r>
              <a:rPr lang="en-GB" dirty="0"/>
              <a:t>A CSS selector selects the HTML element(s) you want to style.</a:t>
            </a:r>
          </a:p>
          <a:p>
            <a:r>
              <a:rPr lang="en-GB" dirty="0"/>
              <a:t>We can divide CSS selectors into five categories:</a:t>
            </a:r>
          </a:p>
          <a:p>
            <a:endParaRPr lang="en-GB" dirty="0"/>
          </a:p>
          <a:p>
            <a:pPr marL="0" indent="0">
              <a:buNone/>
            </a:pPr>
            <a:r>
              <a:rPr lang="en-GB" dirty="0"/>
              <a:t>1.Simple selectors (select elements based on name, id, class)</a:t>
            </a:r>
          </a:p>
          <a:p>
            <a:pPr marL="0" indent="0">
              <a:buNone/>
            </a:pPr>
            <a:r>
              <a:rPr lang="en-GB" dirty="0"/>
              <a:t>2.Combinator selectors (select elements based on a specific relationship between them)</a:t>
            </a:r>
          </a:p>
          <a:p>
            <a:pPr marL="0" indent="0">
              <a:buNone/>
            </a:pPr>
            <a:r>
              <a:rPr lang="en-GB" dirty="0"/>
              <a:t>3.Pseudo-class selectors (select elements based on a certain state)</a:t>
            </a:r>
          </a:p>
          <a:p>
            <a:pPr marL="0" indent="0">
              <a:buNone/>
            </a:pPr>
            <a:r>
              <a:rPr lang="en-GB" dirty="0"/>
              <a:t>4.Pseudo-elements selectors (select and style a part of an element)</a:t>
            </a:r>
          </a:p>
          <a:p>
            <a:pPr marL="0" indent="0">
              <a:buNone/>
            </a:pPr>
            <a:r>
              <a:rPr lang="en-GB" dirty="0"/>
              <a:t>5.Attribute selectors (select elements based on an attribute or attribute value)</a:t>
            </a:r>
            <a:endParaRPr lang="en-IN" dirty="0"/>
          </a:p>
        </p:txBody>
      </p:sp>
    </p:spTree>
    <p:extLst>
      <p:ext uri="{BB962C8B-B14F-4D97-AF65-F5344CB8AC3E}">
        <p14:creationId xmlns:p14="http://schemas.microsoft.com/office/powerpoint/2010/main" val="146230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85976B-6F11-7E34-399C-A2FACA763810}"/>
              </a:ext>
            </a:extLst>
          </p:cNvPr>
          <p:cNvSpPr>
            <a:spLocks noGrp="1"/>
          </p:cNvSpPr>
          <p:nvPr>
            <p:ph type="title"/>
          </p:nvPr>
        </p:nvSpPr>
        <p:spPr/>
        <p:txBody>
          <a:bodyPr/>
          <a:lstStyle/>
          <a:p>
            <a:r>
              <a:rPr lang="en-IN" dirty="0"/>
              <a:t>Tag selector</a:t>
            </a:r>
          </a:p>
        </p:txBody>
      </p:sp>
      <p:sp>
        <p:nvSpPr>
          <p:cNvPr id="3" name="Content Placeholder 2">
            <a:extLst>
              <a:ext uri="{FF2B5EF4-FFF2-40B4-BE49-F238E27FC236}">
                <a16:creationId xmlns:a16="http://schemas.microsoft.com/office/drawing/2014/main" xmlns="" id="{879F25D8-F137-084F-00C0-C35C23C78123}"/>
              </a:ext>
            </a:extLst>
          </p:cNvPr>
          <p:cNvSpPr>
            <a:spLocks noGrp="1"/>
          </p:cNvSpPr>
          <p:nvPr>
            <p:ph idx="1"/>
          </p:nvPr>
        </p:nvSpPr>
        <p:spPr/>
        <p:txBody>
          <a:bodyPr/>
          <a:lstStyle/>
          <a:p>
            <a:r>
              <a:rPr lang="en-GB" dirty="0"/>
              <a:t>When HTML tags are used to specifically identify which section of web pages in CSS, they are called selectors. </a:t>
            </a:r>
          </a:p>
          <a:p>
            <a:pPr algn="l"/>
            <a:r>
              <a:rPr lang="en-GB" dirty="0" err="1"/>
              <a:t>Eg</a:t>
            </a:r>
            <a:r>
              <a:rPr lang="en-GB" dirty="0"/>
              <a:t>: </a:t>
            </a:r>
            <a:r>
              <a:rPr lang="en-GB" b="0" i="0" dirty="0">
                <a:solidFill>
                  <a:srgbClr val="AAAAAA"/>
                </a:solidFill>
                <a:effectLst/>
                <a:latin typeface="inherit"/>
              </a:rPr>
              <a:t>body</a:t>
            </a:r>
            <a:r>
              <a:rPr lang="en-GB" b="0" i="0" dirty="0">
                <a:solidFill>
                  <a:srgbClr val="000000"/>
                </a:solidFill>
                <a:effectLst/>
                <a:latin typeface="inherit"/>
              </a:rPr>
              <a:t> </a:t>
            </a:r>
            <a:r>
              <a:rPr lang="en-GB" b="0" i="0" dirty="0">
                <a:solidFill>
                  <a:srgbClr val="444444"/>
                </a:solidFill>
                <a:effectLst/>
                <a:latin typeface="inherit"/>
              </a:rPr>
              <a:t>{</a:t>
            </a:r>
          </a:p>
          <a:p>
            <a:pPr marL="0" indent="0" algn="l">
              <a:buNone/>
            </a:pPr>
            <a:r>
              <a:rPr lang="en-GB" u="sng" dirty="0">
                <a:solidFill>
                  <a:srgbClr val="444444"/>
                </a:solidFill>
                <a:latin typeface="inherit"/>
              </a:rPr>
              <a:t>			</a:t>
            </a:r>
            <a:r>
              <a:rPr lang="en-GB" b="0" i="0" u="sng" dirty="0">
                <a:solidFill>
                  <a:srgbClr val="286491"/>
                </a:solidFill>
                <a:effectLst/>
                <a:latin typeface="inherit"/>
              </a:rPr>
              <a:t>background</a:t>
            </a:r>
            <a:r>
              <a:rPr lang="en-GB" b="0" i="0" dirty="0">
                <a:solidFill>
                  <a:srgbClr val="000000"/>
                </a:solidFill>
                <a:effectLst/>
                <a:latin typeface="inherit"/>
              </a:rPr>
              <a:t>: # FC</a:t>
            </a:r>
            <a:r>
              <a:rPr lang="en-GB" b="0" i="0" dirty="0">
                <a:solidFill>
                  <a:srgbClr val="0086B3"/>
                </a:solidFill>
                <a:effectLst/>
                <a:latin typeface="inherit"/>
              </a:rPr>
              <a:t>9</a:t>
            </a:r>
            <a:r>
              <a:rPr lang="en-GB" b="0" i="0" dirty="0">
                <a:solidFill>
                  <a:srgbClr val="000000"/>
                </a:solidFill>
                <a:effectLst/>
                <a:latin typeface="inherit"/>
              </a:rPr>
              <a:t>;</a:t>
            </a:r>
            <a:endParaRPr lang="en-GB" b="0" i="0" dirty="0">
              <a:solidFill>
                <a:srgbClr val="AAAAAA"/>
              </a:solidFill>
              <a:effectLst/>
              <a:latin typeface="Source Code Pro" panose="020B0509030403020204" pitchFamily="49" charset="0"/>
            </a:endParaRPr>
          </a:p>
          <a:p>
            <a:pPr marL="0" indent="0" algn="l">
              <a:buNone/>
            </a:pPr>
            <a:r>
              <a:rPr lang="en-GB" b="0" i="0" u="sng" dirty="0">
                <a:solidFill>
                  <a:srgbClr val="286491"/>
                </a:solidFill>
                <a:effectLst/>
                <a:latin typeface="inherit"/>
              </a:rPr>
              <a:t>			font-family</a:t>
            </a:r>
            <a:r>
              <a:rPr lang="en-GB" b="0" i="0" dirty="0">
                <a:solidFill>
                  <a:srgbClr val="000000"/>
                </a:solidFill>
                <a:effectLst/>
                <a:latin typeface="inherit"/>
              </a:rPr>
              <a:t>: Tahoma;</a:t>
            </a:r>
            <a:endParaRPr lang="en-GB" b="0" i="0" dirty="0">
              <a:solidFill>
                <a:srgbClr val="AAAAAA"/>
              </a:solidFill>
              <a:effectLst/>
              <a:latin typeface="Source Code Pro" panose="020B0509030403020204" pitchFamily="49" charset="0"/>
            </a:endParaRPr>
          </a:p>
          <a:p>
            <a:pPr marL="0" indent="0" algn="l">
              <a:buNone/>
            </a:pPr>
            <a:r>
              <a:rPr lang="en-GB" b="0" i="0" u="sng" dirty="0">
                <a:solidFill>
                  <a:srgbClr val="286491"/>
                </a:solidFill>
                <a:effectLst/>
                <a:latin typeface="inherit"/>
              </a:rPr>
              <a:t> 			colour</a:t>
            </a:r>
            <a:r>
              <a:rPr lang="en-GB" b="0" i="0" dirty="0">
                <a:solidFill>
                  <a:srgbClr val="000000"/>
                </a:solidFill>
                <a:effectLst/>
                <a:latin typeface="inherit"/>
              </a:rPr>
              <a:t>: # F</a:t>
            </a:r>
            <a:r>
              <a:rPr lang="en-GB" b="0" i="0" dirty="0">
                <a:solidFill>
                  <a:srgbClr val="0086B3"/>
                </a:solidFill>
                <a:effectLst/>
                <a:latin typeface="inherit"/>
              </a:rPr>
              <a:t>60</a:t>
            </a:r>
            <a:r>
              <a:rPr lang="en-GB" b="0" i="0" dirty="0">
                <a:solidFill>
                  <a:srgbClr val="000000"/>
                </a:solidFill>
                <a:effectLst/>
                <a:latin typeface="inherit"/>
              </a:rPr>
              <a:t>;</a:t>
            </a:r>
          </a:p>
          <a:p>
            <a:pPr marL="0" indent="0" algn="l">
              <a:buNone/>
            </a:pPr>
            <a:r>
              <a:rPr lang="en-GB" dirty="0">
                <a:solidFill>
                  <a:srgbClr val="000000"/>
                </a:solidFill>
                <a:latin typeface="inherit"/>
              </a:rPr>
              <a:t>		}	</a:t>
            </a:r>
            <a:endParaRPr lang="en-GB" b="0" i="0" dirty="0">
              <a:solidFill>
                <a:srgbClr val="AAAAAA"/>
              </a:solidFill>
              <a:effectLst/>
              <a:latin typeface="Source Code Pro" panose="020B0509030403020204" pitchFamily="49" charset="0"/>
            </a:endParaRPr>
          </a:p>
          <a:p>
            <a:endParaRPr lang="en-IN" dirty="0"/>
          </a:p>
        </p:txBody>
      </p:sp>
    </p:spTree>
    <p:extLst>
      <p:ext uri="{BB962C8B-B14F-4D97-AF65-F5344CB8AC3E}">
        <p14:creationId xmlns:p14="http://schemas.microsoft.com/office/powerpoint/2010/main" val="260081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1C879-4C10-4030-5411-D31F955DDB5A}"/>
              </a:ext>
            </a:extLst>
          </p:cNvPr>
          <p:cNvSpPr>
            <a:spLocks noGrp="1"/>
          </p:cNvSpPr>
          <p:nvPr>
            <p:ph type="title"/>
          </p:nvPr>
        </p:nvSpPr>
        <p:spPr/>
        <p:txBody>
          <a:bodyPr/>
          <a:lstStyle/>
          <a:p>
            <a:r>
              <a:rPr lang="en-IN" dirty="0"/>
              <a:t>id Selector</a:t>
            </a:r>
            <a:br>
              <a:rPr lang="en-IN" dirty="0"/>
            </a:br>
            <a:endParaRPr lang="en-IN" dirty="0"/>
          </a:p>
        </p:txBody>
      </p:sp>
      <p:sp>
        <p:nvSpPr>
          <p:cNvPr id="3" name="Content Placeholder 2">
            <a:extLst>
              <a:ext uri="{FF2B5EF4-FFF2-40B4-BE49-F238E27FC236}">
                <a16:creationId xmlns:a16="http://schemas.microsoft.com/office/drawing/2014/main" xmlns="" id="{FA6680E8-3402-CD21-7FA7-1EDBBB1C9862}"/>
              </a:ext>
            </a:extLst>
          </p:cNvPr>
          <p:cNvSpPr>
            <a:spLocks noGrp="1"/>
          </p:cNvSpPr>
          <p:nvPr>
            <p:ph idx="1"/>
          </p:nvPr>
        </p:nvSpPr>
        <p:spPr/>
        <p:txBody>
          <a:bodyPr>
            <a:normAutofit fontScale="92500" lnSpcReduction="10000"/>
          </a:bodyPr>
          <a:lstStyle/>
          <a:p>
            <a:r>
              <a:rPr lang="en-GB" dirty="0"/>
              <a:t>The id selector uses the id attribute of an HTML element to select a specific element.</a:t>
            </a:r>
          </a:p>
          <a:p>
            <a:r>
              <a:rPr lang="en-GB" dirty="0"/>
              <a:t>The id of an element is unique within a page, so the id selector is used to select one unique element!</a:t>
            </a:r>
          </a:p>
          <a:p>
            <a:r>
              <a:rPr lang="en-GB" dirty="0"/>
              <a:t>To select an element with a specific id, write a hash (#) character, followed by the id of the element.</a:t>
            </a:r>
          </a:p>
          <a:p>
            <a:r>
              <a:rPr lang="en-GB" dirty="0" err="1"/>
              <a:t>eg</a:t>
            </a:r>
            <a:r>
              <a:rPr lang="en-GB" dirty="0"/>
              <a:t> </a:t>
            </a:r>
          </a:p>
          <a:p>
            <a:pPr marL="0" indent="0">
              <a:buNone/>
            </a:pPr>
            <a:r>
              <a:rPr lang="en-GB" dirty="0"/>
              <a:t>	#para1 {</a:t>
            </a:r>
          </a:p>
          <a:p>
            <a:pPr marL="0" indent="0">
              <a:buNone/>
            </a:pPr>
            <a:r>
              <a:rPr lang="en-GB" dirty="0"/>
              <a:t>  	text-align: </a:t>
            </a:r>
            <a:r>
              <a:rPr lang="en-GB" dirty="0" err="1"/>
              <a:t>center</a:t>
            </a:r>
            <a:r>
              <a:rPr lang="en-GB" dirty="0"/>
              <a:t>;</a:t>
            </a:r>
          </a:p>
          <a:p>
            <a:pPr marL="0" indent="0">
              <a:buNone/>
            </a:pPr>
            <a:r>
              <a:rPr lang="en-GB" dirty="0"/>
              <a:t>  	</a:t>
            </a:r>
            <a:r>
              <a:rPr lang="en-GB" dirty="0" err="1"/>
              <a:t>color</a:t>
            </a:r>
            <a:r>
              <a:rPr lang="en-GB" dirty="0"/>
              <a:t>: red;</a:t>
            </a:r>
          </a:p>
          <a:p>
            <a:pPr marL="0" indent="0">
              <a:buNone/>
            </a:pPr>
            <a:r>
              <a:rPr lang="en-GB" dirty="0"/>
              <a:t>	}</a:t>
            </a:r>
            <a:endParaRPr lang="en-IN" dirty="0"/>
          </a:p>
        </p:txBody>
      </p:sp>
    </p:spTree>
    <p:extLst>
      <p:ext uri="{BB962C8B-B14F-4D97-AF65-F5344CB8AC3E}">
        <p14:creationId xmlns:p14="http://schemas.microsoft.com/office/powerpoint/2010/main" val="345130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1C879-4C10-4030-5411-D31F955DDB5A}"/>
              </a:ext>
            </a:extLst>
          </p:cNvPr>
          <p:cNvSpPr>
            <a:spLocks noGrp="1"/>
          </p:cNvSpPr>
          <p:nvPr>
            <p:ph type="title"/>
          </p:nvPr>
        </p:nvSpPr>
        <p:spPr/>
        <p:txBody>
          <a:bodyPr/>
          <a:lstStyle/>
          <a:p>
            <a:r>
              <a:rPr lang="en-IN" dirty="0"/>
              <a:t>class Selector</a:t>
            </a:r>
          </a:p>
        </p:txBody>
      </p:sp>
      <p:sp>
        <p:nvSpPr>
          <p:cNvPr id="3" name="Content Placeholder 2">
            <a:extLst>
              <a:ext uri="{FF2B5EF4-FFF2-40B4-BE49-F238E27FC236}">
                <a16:creationId xmlns:a16="http://schemas.microsoft.com/office/drawing/2014/main" xmlns="" id="{FA6680E8-3402-CD21-7FA7-1EDBBB1C9862}"/>
              </a:ext>
            </a:extLst>
          </p:cNvPr>
          <p:cNvSpPr>
            <a:spLocks noGrp="1"/>
          </p:cNvSpPr>
          <p:nvPr>
            <p:ph idx="1"/>
          </p:nvPr>
        </p:nvSpPr>
        <p:spPr/>
        <p:txBody>
          <a:bodyPr/>
          <a:lstStyle/>
          <a:p>
            <a:r>
              <a:rPr lang="en-GB" dirty="0"/>
              <a:t>The class selector selects HTML elements with a specific class attribute.</a:t>
            </a:r>
          </a:p>
          <a:p>
            <a:r>
              <a:rPr lang="en-GB" dirty="0"/>
              <a:t>To select elements with a specific class, write a period (.) character, followed by the class name.</a:t>
            </a:r>
          </a:p>
          <a:p>
            <a:pPr marL="0" indent="0">
              <a:buNone/>
            </a:pPr>
            <a:r>
              <a:rPr lang="en-GB" dirty="0"/>
              <a:t>	</a:t>
            </a:r>
            <a:r>
              <a:rPr lang="en-GB" dirty="0" err="1"/>
              <a:t>eg</a:t>
            </a:r>
            <a:r>
              <a:rPr lang="en-GB" dirty="0"/>
              <a:t>:</a:t>
            </a:r>
          </a:p>
          <a:p>
            <a:pPr marL="0" indent="0">
              <a:buNone/>
            </a:pPr>
            <a:r>
              <a:rPr lang="en-GB" dirty="0"/>
              <a:t>	.</a:t>
            </a:r>
            <a:r>
              <a:rPr lang="en-GB" dirty="0" err="1"/>
              <a:t>center</a:t>
            </a:r>
            <a:r>
              <a:rPr lang="en-GB" dirty="0"/>
              <a:t> {</a:t>
            </a:r>
          </a:p>
          <a:p>
            <a:pPr marL="0" indent="0">
              <a:buNone/>
            </a:pPr>
            <a:r>
              <a:rPr lang="en-GB" dirty="0"/>
              <a:t> 		 text-align: </a:t>
            </a:r>
            <a:r>
              <a:rPr lang="en-GB" dirty="0" err="1"/>
              <a:t>center</a:t>
            </a:r>
            <a:r>
              <a:rPr lang="en-GB" dirty="0"/>
              <a:t>;</a:t>
            </a:r>
          </a:p>
          <a:p>
            <a:pPr marL="0" indent="0">
              <a:buNone/>
            </a:pPr>
            <a:r>
              <a:rPr lang="en-GB" dirty="0"/>
              <a:t> 		 </a:t>
            </a:r>
            <a:r>
              <a:rPr lang="en-GB" dirty="0" err="1"/>
              <a:t>color</a:t>
            </a:r>
            <a:r>
              <a:rPr lang="en-GB" dirty="0"/>
              <a:t>: red;</a:t>
            </a:r>
          </a:p>
          <a:p>
            <a:pPr marL="0" indent="0">
              <a:buNone/>
            </a:pPr>
            <a:r>
              <a:rPr lang="en-GB" dirty="0"/>
              <a:t>		}</a:t>
            </a:r>
            <a:endParaRPr lang="en-IN" dirty="0"/>
          </a:p>
        </p:txBody>
      </p:sp>
    </p:spTree>
    <p:extLst>
      <p:ext uri="{BB962C8B-B14F-4D97-AF65-F5344CB8AC3E}">
        <p14:creationId xmlns:p14="http://schemas.microsoft.com/office/powerpoint/2010/main" val="317982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1C879-4C10-4030-5411-D31F955DDB5A}"/>
              </a:ext>
            </a:extLst>
          </p:cNvPr>
          <p:cNvSpPr>
            <a:spLocks noGrp="1"/>
          </p:cNvSpPr>
          <p:nvPr>
            <p:ph type="title"/>
          </p:nvPr>
        </p:nvSpPr>
        <p:spPr/>
        <p:txBody>
          <a:bodyPr/>
          <a:lstStyle/>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Universal Selector</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FA6680E8-3402-CD21-7FA7-1EDBBB1C9862}"/>
              </a:ext>
            </a:extLst>
          </p:cNvPr>
          <p:cNvSpPr>
            <a:spLocks noGrp="1"/>
          </p:cNvSpPr>
          <p:nvPr>
            <p:ph idx="1"/>
          </p:nvPr>
        </p:nvSpPr>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universal selector (*) selects all HTML elements on the page</a:t>
            </a:r>
          </a:p>
          <a:p>
            <a:pPr marL="0" lvl="0" indent="0" algn="just">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text-align: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blue;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3529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1C879-4C10-4030-5411-D31F955DDB5A}"/>
              </a:ext>
            </a:extLst>
          </p:cNvPr>
          <p:cNvSpPr>
            <a:spLocks noGrp="1"/>
          </p:cNvSpPr>
          <p:nvPr>
            <p:ph type="title"/>
          </p:nvPr>
        </p:nvSpPr>
        <p:spPr/>
        <p:txBody>
          <a:bodyPr/>
          <a:lstStyle/>
          <a:p>
            <a:r>
              <a:rPr lang="en-IN" dirty="0"/>
              <a:t>Grouping Selector</a:t>
            </a:r>
          </a:p>
        </p:txBody>
      </p:sp>
      <p:sp>
        <p:nvSpPr>
          <p:cNvPr id="3" name="Content Placeholder 2">
            <a:extLst>
              <a:ext uri="{FF2B5EF4-FFF2-40B4-BE49-F238E27FC236}">
                <a16:creationId xmlns:a16="http://schemas.microsoft.com/office/drawing/2014/main" xmlns="" id="{FA6680E8-3402-CD21-7FA7-1EDBBB1C9862}"/>
              </a:ext>
            </a:extLst>
          </p:cNvPr>
          <p:cNvSpPr>
            <a:spLocks noGrp="1"/>
          </p:cNvSpPr>
          <p:nvPr>
            <p:ph idx="1"/>
          </p:nvPr>
        </p:nvSpPr>
        <p:spPr>
          <a:xfrm>
            <a:off x="1320417" y="2347189"/>
            <a:ext cx="8825659" cy="4588042"/>
          </a:xfrm>
        </p:spPr>
        <p:txBody>
          <a:bodyPr>
            <a:normAutofit/>
          </a:bodyPr>
          <a:lstStyle/>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grouping selector selects all the HTML elements with the same style definitions.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It will be better to group the selectors, to minimize the code.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group selectors, separate each selector with a comma.</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gn="just">
              <a:lnSpc>
                <a:spcPct val="115000"/>
              </a:lnSpc>
              <a:spcAft>
                <a:spcPts val="1000"/>
              </a:spcAft>
              <a:buNone/>
            </a:pP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eg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h1, h2, p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text-align: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red;</a:t>
            </a:r>
          </a:p>
          <a:p>
            <a:pPr marL="0" indent="0" algn="just">
              <a:lnSpc>
                <a:spcPct val="115000"/>
              </a:lnSpc>
              <a:spcAft>
                <a:spcPts val="10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5142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0BEE21-A68A-5F95-5C8E-835220C626F8}"/>
              </a:ext>
            </a:extLst>
          </p:cNvPr>
          <p:cNvSpPr>
            <a:spLocks noGrp="1"/>
          </p:cNvSpPr>
          <p:nvPr>
            <p:ph type="title"/>
          </p:nvPr>
        </p:nvSpPr>
        <p:spPr/>
        <p:txBody>
          <a:bodyPr/>
          <a:lstStyle/>
          <a:p>
            <a:r>
              <a:rPr lang="en-IN" dirty="0"/>
              <a:t>Pseudo Class Selector</a:t>
            </a:r>
          </a:p>
        </p:txBody>
      </p:sp>
      <p:sp>
        <p:nvSpPr>
          <p:cNvPr id="3" name="Content Placeholder 2">
            <a:extLst>
              <a:ext uri="{FF2B5EF4-FFF2-40B4-BE49-F238E27FC236}">
                <a16:creationId xmlns:a16="http://schemas.microsoft.com/office/drawing/2014/main" xmlns="" id="{CCE09349-0762-8F25-EB35-43E82161DADC}"/>
              </a:ext>
            </a:extLst>
          </p:cNvPr>
          <p:cNvSpPr>
            <a:spLocks noGrp="1"/>
          </p:cNvSpPr>
          <p:nvPr>
            <p:ph idx="1"/>
          </p:nvPr>
        </p:nvSpPr>
        <p:spPr/>
        <p:txBody>
          <a:bodyPr/>
          <a:lstStyle/>
          <a:p>
            <a:r>
              <a:rPr lang="en-IN" dirty="0" err="1"/>
              <a:t>button:hover</a:t>
            </a:r>
            <a:r>
              <a:rPr lang="en-IN" dirty="0"/>
              <a:t>{</a:t>
            </a:r>
          </a:p>
          <a:p>
            <a:pPr marL="0" indent="0">
              <a:buNone/>
            </a:pPr>
            <a:r>
              <a:rPr lang="en-IN" dirty="0"/>
              <a:t>	font-weight:800;</a:t>
            </a:r>
          </a:p>
          <a:p>
            <a:pPr marL="0" indent="0">
              <a:buNone/>
            </a:pPr>
            <a:r>
              <a:rPr lang="en-IN" dirty="0"/>
              <a:t>	}</a:t>
            </a:r>
          </a:p>
          <a:p>
            <a:endParaRPr lang="en-IN" dirty="0"/>
          </a:p>
        </p:txBody>
      </p:sp>
    </p:spTree>
    <p:extLst>
      <p:ext uri="{BB962C8B-B14F-4D97-AF65-F5344CB8AC3E}">
        <p14:creationId xmlns:p14="http://schemas.microsoft.com/office/powerpoint/2010/main" val="243842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B49938-5DF5-6714-905F-C9C7120145E2}"/>
              </a:ext>
            </a:extLst>
          </p:cNvPr>
          <p:cNvSpPr>
            <a:spLocks noGrp="1"/>
          </p:cNvSpPr>
          <p:nvPr>
            <p:ph type="title"/>
          </p:nvPr>
        </p:nvSpPr>
        <p:spPr/>
        <p:txBody>
          <a:bodyPr/>
          <a:lstStyle/>
          <a:p>
            <a:r>
              <a:rPr lang="en-IN" dirty="0"/>
              <a:t>Pseudo Element Selector</a:t>
            </a:r>
          </a:p>
        </p:txBody>
      </p:sp>
      <p:sp>
        <p:nvSpPr>
          <p:cNvPr id="3" name="Content Placeholder 2">
            <a:extLst>
              <a:ext uri="{FF2B5EF4-FFF2-40B4-BE49-F238E27FC236}">
                <a16:creationId xmlns:a16="http://schemas.microsoft.com/office/drawing/2014/main" xmlns="" id="{F824C00F-540D-D487-1674-EB50702A4664}"/>
              </a:ext>
            </a:extLst>
          </p:cNvPr>
          <p:cNvSpPr>
            <a:spLocks noGrp="1"/>
          </p:cNvSpPr>
          <p:nvPr>
            <p:ph idx="1"/>
          </p:nvPr>
        </p:nvSpPr>
        <p:spPr/>
        <p:txBody>
          <a:bodyPr/>
          <a:lstStyle/>
          <a:p>
            <a:r>
              <a:rPr lang="en-IN" dirty="0"/>
              <a:t>p::first-line{</a:t>
            </a:r>
          </a:p>
          <a:p>
            <a:pPr marL="0" indent="0">
              <a:buNone/>
            </a:pPr>
            <a:r>
              <a:rPr lang="en-IN" dirty="0"/>
              <a:t>	</a:t>
            </a:r>
            <a:r>
              <a:rPr lang="en-IN" dirty="0" err="1"/>
              <a:t>color:blue</a:t>
            </a:r>
            <a:r>
              <a:rPr lang="en-IN" dirty="0"/>
              <a:t>;  </a:t>
            </a:r>
          </a:p>
          <a:p>
            <a:pPr marL="0" indent="0">
              <a:buNone/>
            </a:pPr>
            <a:r>
              <a:rPr lang="en-IN" dirty="0"/>
              <a:t>}</a:t>
            </a:r>
          </a:p>
          <a:p>
            <a:pPr marL="0" indent="0">
              <a:buNone/>
            </a:pPr>
            <a:endParaRPr lang="en-IN" dirty="0"/>
          </a:p>
          <a:p>
            <a:pPr marL="0" indent="0">
              <a:buNone/>
            </a:pPr>
            <a:r>
              <a:rPr lang="en-IN" dirty="0"/>
              <a:t>It only select first line of p tag</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81112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Custom 1">
      <a:majorFont>
        <a:latin typeface="Times New Roman"/>
        <a:ea typeface=""/>
        <a:cs typeface=""/>
      </a:majorFont>
      <a:minorFont>
        <a:latin typeface="Times New Roman"/>
        <a:ea typeface=""/>
        <a:cs typeface=""/>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1041</TotalTime>
  <Words>817</Words>
  <Application>Microsoft Office PowerPoint</Application>
  <PresentationFormat>Custom</PresentationFormat>
  <Paragraphs>116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Ion Boardroom</vt:lpstr>
      <vt:lpstr>Selectors, BOX model</vt:lpstr>
      <vt:lpstr>CSS Selectors </vt:lpstr>
      <vt:lpstr>Tag selector</vt:lpstr>
      <vt:lpstr>id Selector </vt:lpstr>
      <vt:lpstr>class Selector</vt:lpstr>
      <vt:lpstr>Universal Selector </vt:lpstr>
      <vt:lpstr>Grouping Selector</vt:lpstr>
      <vt:lpstr>Pseudo Class Selector</vt:lpstr>
      <vt:lpstr>Pseudo Element Selector</vt:lpstr>
      <vt:lpstr>CSS SPACING PROPERTIES - Box Model</vt:lpstr>
      <vt:lpstr>Border</vt:lpstr>
      <vt:lpstr>Border-style </vt:lpstr>
      <vt:lpstr>Border-width </vt:lpstr>
      <vt:lpstr>Border color </vt:lpstr>
      <vt:lpstr>Border-radius </vt:lpstr>
      <vt:lpstr>Margin</vt:lpstr>
      <vt:lpstr>Padding</vt:lpstr>
      <vt:lpstr>TASK</vt:lpstr>
      <vt:lpstr>Task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Colors, Selectors, Spacing Properties</dc:title>
  <dc:creator>Luminar Technolab</dc:creator>
  <cp:lastModifiedBy>Philip</cp:lastModifiedBy>
  <cp:revision>10</cp:revision>
  <dcterms:created xsi:type="dcterms:W3CDTF">2022-12-26T07:50:51Z</dcterms:created>
  <dcterms:modified xsi:type="dcterms:W3CDTF">2024-11-01T16:40:52Z</dcterms:modified>
</cp:coreProperties>
</file>