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58" r:id="rId6"/>
    <p:sldId id="260" r:id="rId7"/>
    <p:sldId id="259" r:id="rId8"/>
    <p:sldId id="261" r:id="rId9"/>
    <p:sldId id="262" r:id="rId10"/>
    <p:sldId id="267" r:id="rId11"/>
    <p:sldId id="270" r:id="rId12"/>
    <p:sldId id="271" r:id="rId13"/>
    <p:sldId id="272" r:id="rId14"/>
    <p:sldId id="273" r:id="rId15"/>
    <p:sldId id="274" r:id="rId16"/>
    <p:sldId id="265" r:id="rId17"/>
    <p:sldId id="263" r:id="rId18"/>
    <p:sldId id="264" r:id="rId19"/>
    <p:sldId id="276" r:id="rId20"/>
    <p:sldId id="277" r:id="rId21"/>
    <p:sldId id="278" r:id="rId22"/>
    <p:sldId id="279" r:id="rId23"/>
    <p:sldId id="282" r:id="rId24"/>
    <p:sldId id="281" r:id="rId25"/>
    <p:sldId id="27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7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51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115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8829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426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36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6595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62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8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6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3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210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30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893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975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539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56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32837A6-DF65-43C3-8271-2E9E8E36C168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80EEA88-E5F4-40F7-AACA-F2B6C55435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52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try/download/community" TargetMode="External"/><Relationship Id="rId2" Type="http://schemas.openxmlformats.org/officeDocument/2006/relationships/hyperlink" Target="https://www.mongodb.com/hom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ongodb.com/try/download/shell" TargetMode="External"/><Relationship Id="rId4" Type="http://schemas.openxmlformats.org/officeDocument/2006/relationships/hyperlink" Target="https://www.mongodb.com/docs/manual/tutorial/install-mongodb-on-window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87DC66-47D3-BC01-DC1E-DC723DA20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MONGO DB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CC9F69F-021E-94C0-880C-DAE0C3FF1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A225BBB-F6ED-C9F0-36D5-0C63793969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26" y="3864118"/>
            <a:ext cx="3195484" cy="118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324EBB-4294-22D8-4F1E-9C8E3638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bg1"/>
                </a:solidFill>
                <a:effectLst/>
              </a:rPr>
              <a:t> Database, Collection, and Document</a:t>
            </a:r>
            <a:r>
              <a:rPr lang="en-IN" b="1" i="0" dirty="0">
                <a:solidFill>
                  <a:srgbClr val="273239"/>
                </a:solidFill>
                <a:effectLst/>
                <a:latin typeface="sofia-pro"/>
              </a:rPr>
              <a:t/>
            </a:r>
            <a:br>
              <a:rPr lang="en-IN" b="1" i="0" dirty="0">
                <a:solidFill>
                  <a:srgbClr val="273239"/>
                </a:solidFill>
                <a:effectLst/>
                <a:latin typeface="sofia-pro"/>
              </a:rPr>
            </a:b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xmlns="" id="{B8C734E6-F8AD-F0BC-3AEE-01A516CC9C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378" y="2465614"/>
            <a:ext cx="5961556" cy="3554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24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C4ECE7-072C-8260-6114-5A1F9068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effectLst/>
                <a:ea typeface="Calibri" panose="020F0502020204030204" pitchFamily="34" charset="0"/>
              </a:rPr>
              <a:t>CRUD Operations with MongoDB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855D1C-3279-7ED4-BF63-948605C1F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CREATE- Adding new documents to a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READ - Selecting documents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UPDATE -Updating existing documents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DELETE - Removing documents from a collection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56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600518-B082-A910-7365-4FAB778F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  <a:latin typeface="-apple-system"/>
              </a:rPr>
              <a:t> 1. Adding new documents to a collection</a:t>
            </a:r>
            <a:br>
              <a:rPr lang="en-GB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29E2C6-2DD9-BB30-5CF7-77998E348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insertOne</a:t>
            </a:r>
            <a:r>
              <a:rPr lang="en-GB" b="1" i="0" u="none" strike="noStrike" dirty="0">
                <a:solidFill>
                  <a:srgbClr val="212529"/>
                </a:solidFill>
                <a:effectLst/>
                <a:latin typeface="-apple-system"/>
              </a:rPr>
              <a:t>()</a:t>
            </a:r>
            <a:r>
              <a:rPr lang="en-GB" b="1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– method allows you to insert a single document into a collection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E06C75"/>
                </a:solidFill>
                <a:effectLst/>
                <a:latin typeface="ui-monospace"/>
              </a:rPr>
              <a:t>	</a:t>
            </a:r>
            <a:r>
              <a:rPr lang="en-IN" b="0" i="0" dirty="0" err="1">
                <a:solidFill>
                  <a:srgbClr val="E06C75"/>
                </a:solidFill>
                <a:effectLst/>
                <a:latin typeface="ui-monospace"/>
              </a:rPr>
              <a:t>db</a:t>
            </a:r>
            <a:r>
              <a:rPr lang="en-IN" b="0" i="0" dirty="0" err="1">
                <a:solidFill>
                  <a:srgbClr val="D19A66"/>
                </a:solidFill>
                <a:effectLst/>
                <a:latin typeface="ui-monospace"/>
              </a:rPr>
              <a:t>.collection.insertOne</a:t>
            </a: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(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	&lt;</a:t>
            </a:r>
            <a:r>
              <a:rPr lang="en-IN" b="0" i="0" dirty="0">
                <a:solidFill>
                  <a:srgbClr val="E06C75"/>
                </a:solidFill>
                <a:effectLst/>
                <a:latin typeface="ui-monospace"/>
              </a:rPr>
              <a:t>document</a:t>
            </a: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&gt;,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	 { </a:t>
            </a:r>
            <a:r>
              <a:rPr lang="en-IN" b="0" i="0" dirty="0" err="1">
                <a:solidFill>
                  <a:srgbClr val="98C379"/>
                </a:solidFill>
                <a:effectLst/>
                <a:latin typeface="ui-monospace"/>
              </a:rPr>
              <a:t>writeConcern</a:t>
            </a: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: &lt;document&gt;} )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GB" b="1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insertMany</a:t>
            </a:r>
            <a:r>
              <a:rPr lang="en-GB" b="1" i="0" u="none" strike="noStrike" dirty="0">
                <a:solidFill>
                  <a:srgbClr val="212529"/>
                </a:solidFill>
                <a:effectLst/>
                <a:latin typeface="-apple-system"/>
              </a:rPr>
              <a:t>()</a:t>
            </a:r>
            <a:r>
              <a:rPr lang="en-GB" b="1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– allows you to insert multiple documents into a collection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E06C75"/>
                </a:solidFill>
                <a:effectLst/>
                <a:latin typeface="ui-monospace"/>
              </a:rPr>
              <a:t>	</a:t>
            </a:r>
            <a:r>
              <a:rPr lang="en-IN" b="0" i="0" dirty="0" err="1">
                <a:solidFill>
                  <a:srgbClr val="E06C75"/>
                </a:solidFill>
                <a:effectLst/>
                <a:latin typeface="ui-monospace"/>
              </a:rPr>
              <a:t>db</a:t>
            </a:r>
            <a:r>
              <a:rPr lang="en-IN" b="0" i="0" dirty="0" err="1">
                <a:solidFill>
                  <a:srgbClr val="D19A66"/>
                </a:solidFill>
                <a:effectLst/>
                <a:latin typeface="ui-monospace"/>
              </a:rPr>
              <a:t>.collection.insertMany</a:t>
            </a: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(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D19A66"/>
                </a:solidFill>
                <a:effectLst/>
                <a:latin typeface="ui-monospace"/>
              </a:rPr>
              <a:t>	[document1, document2, ...]</a:t>
            </a: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,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	{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98C379"/>
                </a:solidFill>
                <a:effectLst/>
                <a:latin typeface="ui-monospace"/>
              </a:rPr>
              <a:t>	</a:t>
            </a:r>
            <a:r>
              <a:rPr lang="en-IN" b="0" i="0" dirty="0" err="1">
                <a:solidFill>
                  <a:srgbClr val="98C379"/>
                </a:solidFill>
                <a:effectLst/>
                <a:latin typeface="ui-monospace"/>
              </a:rPr>
              <a:t>writeConcern</a:t>
            </a: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: &lt;document&gt;, ordered: &lt;</a:t>
            </a:r>
            <a:r>
              <a:rPr lang="en-IN" b="0" i="0" dirty="0" err="1">
                <a:solidFill>
                  <a:srgbClr val="ABB2BF"/>
                </a:solidFill>
                <a:effectLst/>
                <a:latin typeface="ui-monospace"/>
              </a:rPr>
              <a:t>boolean</a:t>
            </a: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&gt;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	} )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733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B7CB79-469F-4345-2FE1-1EE075A83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-apple-system"/>
              </a:rPr>
              <a:t/>
            </a:r>
            <a:br>
              <a:rPr lang="en-IN" b="0" i="0" dirty="0">
                <a:effectLst/>
                <a:latin typeface="-apple-system"/>
              </a:rPr>
            </a:br>
            <a:r>
              <a:rPr lang="en-IN" b="0" i="0" dirty="0">
                <a:effectLst/>
                <a:latin typeface="-apple-system"/>
              </a:rPr>
              <a:t>2. Selecting documents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F3CAD2-2CE8-38BA-00FD-B4781CF1E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0" u="none" strike="noStrike" dirty="0" err="1">
                <a:solidFill>
                  <a:srgbClr val="212529"/>
                </a:solidFill>
                <a:effectLst/>
                <a:latin typeface="-apple-system"/>
              </a:rPr>
              <a:t>findOne</a:t>
            </a:r>
            <a:r>
              <a:rPr lang="en-GB" b="1" i="0" u="none" strike="noStrike" dirty="0">
                <a:solidFill>
                  <a:srgbClr val="212529"/>
                </a:solidFill>
                <a:effectLst/>
                <a:latin typeface="-apple-system"/>
              </a:rPr>
              <a:t>()</a:t>
            </a:r>
            <a:r>
              <a:rPr lang="en-GB" b="1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–  returns a single document from a collection that satisfies the specified condition.</a:t>
            </a:r>
          </a:p>
          <a:p>
            <a:pPr marL="0" indent="0" algn="l">
              <a:buNone/>
            </a:pP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	</a:t>
            </a:r>
            <a:r>
              <a:rPr lang="en-GB" b="0" i="0" dirty="0" err="1">
                <a:solidFill>
                  <a:srgbClr val="E06C75"/>
                </a:solidFill>
                <a:effectLst/>
                <a:latin typeface="ui-monospace"/>
              </a:rPr>
              <a:t>db</a:t>
            </a:r>
            <a:r>
              <a:rPr lang="en-GB" b="0" i="0" dirty="0" err="1">
                <a:solidFill>
                  <a:srgbClr val="D19A66"/>
                </a:solidFill>
                <a:effectLst/>
                <a:latin typeface="ui-monospace"/>
              </a:rPr>
              <a:t>.collection.findOne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query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, </a:t>
            </a: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projection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)</a:t>
            </a:r>
            <a:endParaRPr lang="en-GB" b="0" i="0" dirty="0">
              <a:solidFill>
                <a:srgbClr val="212529"/>
              </a:solidFill>
              <a:effectLst/>
              <a:latin typeface="-apple-system"/>
            </a:endParaRPr>
          </a:p>
          <a:p>
            <a:r>
              <a:rPr lang="en-GB" b="1" i="0" u="none" strike="noStrike" dirty="0">
                <a:solidFill>
                  <a:srgbClr val="212529"/>
                </a:solidFill>
                <a:effectLst/>
                <a:latin typeface="-apple-system"/>
              </a:rPr>
              <a:t>find()</a:t>
            </a:r>
            <a:r>
              <a:rPr lang="en-GB" b="1" i="0" dirty="0"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– method finds the documents that satisfy a specified condition and returns a cursor to the matching documents.</a:t>
            </a:r>
          </a:p>
          <a:p>
            <a:pPr marL="0" indent="0">
              <a:buNone/>
            </a:pPr>
            <a:r>
              <a:rPr lang="en-GB" dirty="0">
                <a:solidFill>
                  <a:srgbClr val="212529"/>
                </a:solidFill>
                <a:latin typeface="-apple-system"/>
              </a:rPr>
              <a:t>	</a:t>
            </a:r>
            <a:r>
              <a:rPr lang="en-GB" b="0" i="0" dirty="0" err="1">
                <a:solidFill>
                  <a:srgbClr val="E06C75"/>
                </a:solidFill>
                <a:effectLst/>
                <a:latin typeface="ui-monospace"/>
              </a:rPr>
              <a:t>db</a:t>
            </a:r>
            <a:r>
              <a:rPr lang="en-GB" b="0" i="0" dirty="0" err="1">
                <a:solidFill>
                  <a:srgbClr val="D19A66"/>
                </a:solidFill>
                <a:effectLst/>
                <a:latin typeface="ui-monospace"/>
              </a:rPr>
              <a:t>.collection.find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query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, </a:t>
            </a: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projection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)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758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D3126B-1FFA-EC70-C6AD-DC2DDE2D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957340"/>
            <a:ext cx="8761413" cy="706964"/>
          </a:xfrm>
        </p:spPr>
        <p:txBody>
          <a:bodyPr/>
          <a:lstStyle/>
          <a:p>
            <a:r>
              <a:rPr lang="en-IN" dirty="0">
                <a:latin typeface="-apple-system"/>
              </a:rPr>
              <a:t>3. </a:t>
            </a:r>
            <a:r>
              <a:rPr lang="en-IN" b="0" i="0" dirty="0">
                <a:effectLst/>
                <a:latin typeface="-apple-system"/>
              </a:rPr>
              <a:t>Updating documents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6602E9B-A6A7-4104-046C-EEDB7D6E7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 err="1">
                <a:effectLst/>
                <a:latin typeface="-apple-system"/>
              </a:rPr>
              <a:t>updateOne</a:t>
            </a:r>
            <a:r>
              <a:rPr lang="en-IN" b="1" i="0" dirty="0">
                <a:effectLst/>
                <a:latin typeface="-apple-system"/>
              </a:rPr>
              <a:t>() </a:t>
            </a:r>
            <a:r>
              <a:rPr lang="en-IN" b="0" i="0" dirty="0">
                <a:effectLst/>
                <a:latin typeface="-apple-system"/>
              </a:rPr>
              <a:t>method 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allows you to update a single document that satisfies a condition.</a:t>
            </a:r>
            <a:endParaRPr lang="en-IN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E06C75"/>
                </a:solidFill>
                <a:effectLst/>
                <a:latin typeface="ui-monospace"/>
              </a:rPr>
              <a:t>		</a:t>
            </a:r>
            <a:r>
              <a:rPr lang="en-IN" b="0" i="0" dirty="0" err="1">
                <a:solidFill>
                  <a:srgbClr val="E06C75"/>
                </a:solidFill>
                <a:effectLst/>
                <a:latin typeface="ui-monospace"/>
              </a:rPr>
              <a:t>db</a:t>
            </a:r>
            <a:r>
              <a:rPr lang="en-IN" b="0" i="0" dirty="0" err="1">
                <a:solidFill>
                  <a:srgbClr val="D19A66"/>
                </a:solidFill>
                <a:effectLst/>
                <a:latin typeface="ui-monospace"/>
              </a:rPr>
              <a:t>.collection.updateOne</a:t>
            </a: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IN" b="0" i="0" dirty="0">
                <a:solidFill>
                  <a:srgbClr val="E06C75"/>
                </a:solidFill>
                <a:effectLst/>
                <a:latin typeface="ui-monospace"/>
              </a:rPr>
              <a:t>filter</a:t>
            </a: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, </a:t>
            </a:r>
            <a:r>
              <a:rPr lang="en-IN" b="0" i="0" dirty="0">
                <a:solidFill>
                  <a:srgbClr val="E06C75"/>
                </a:solidFill>
                <a:effectLst/>
                <a:latin typeface="ui-monospace"/>
              </a:rPr>
              <a:t>update</a:t>
            </a: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, </a:t>
            </a:r>
            <a:r>
              <a:rPr lang="en-IN" b="0" i="0" dirty="0">
                <a:solidFill>
                  <a:srgbClr val="E06C75"/>
                </a:solidFill>
                <a:effectLst/>
                <a:latin typeface="ui-monospace"/>
              </a:rPr>
              <a:t>options</a:t>
            </a: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)</a:t>
            </a:r>
          </a:p>
          <a:p>
            <a:pPr marL="0" indent="0">
              <a:buNone/>
            </a:pPr>
            <a:endParaRPr lang="en-IN" dirty="0">
              <a:solidFill>
                <a:srgbClr val="ABB2BF"/>
              </a:solidFill>
              <a:latin typeface="ui-monospace"/>
            </a:endParaRPr>
          </a:p>
          <a:p>
            <a:r>
              <a:rPr lang="en-IN" b="1" i="0" dirty="0" err="1">
                <a:effectLst/>
                <a:latin typeface="-apple-system"/>
              </a:rPr>
              <a:t>updateMany</a:t>
            </a:r>
            <a:r>
              <a:rPr lang="en-IN" b="1" i="0" dirty="0">
                <a:effectLst/>
                <a:latin typeface="-apple-system"/>
              </a:rPr>
              <a:t>() </a:t>
            </a:r>
            <a:r>
              <a:rPr lang="en-IN" b="0" i="0" dirty="0">
                <a:effectLst/>
                <a:latin typeface="-apple-system"/>
              </a:rPr>
              <a:t>method 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allows you to update all documents that satisfy a condition.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		</a:t>
            </a:r>
            <a:r>
              <a:rPr lang="en-GB" b="0" i="0" dirty="0" err="1">
                <a:solidFill>
                  <a:srgbClr val="E06C75"/>
                </a:solidFill>
                <a:effectLst/>
                <a:latin typeface="ui-monospace"/>
              </a:rPr>
              <a:t>db</a:t>
            </a:r>
            <a:r>
              <a:rPr lang="en-GB" b="0" i="0" dirty="0" err="1">
                <a:solidFill>
                  <a:srgbClr val="D19A66"/>
                </a:solidFill>
                <a:effectLst/>
                <a:latin typeface="ui-monospace"/>
              </a:rPr>
              <a:t>.collection.updateMany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filter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, </a:t>
            </a: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update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, </a:t>
            </a: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options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)</a:t>
            </a:r>
            <a:endParaRPr lang="en-IN" b="0" i="0" dirty="0">
              <a:effectLst/>
              <a:latin typeface="-apple-system"/>
            </a:endParaRPr>
          </a:p>
          <a:p>
            <a:endParaRPr lang="en-IN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16782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4D9F5-7AF4-BF2D-E15A-51ED1812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-apple-system"/>
              </a:rPr>
              <a:t>4. Deleting documents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D9F0CF-C2B8-A533-0C55-1BD63A00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deleteOne</a:t>
            </a:r>
            <a:r>
              <a:rPr lang="en-IN" b="1" dirty="0"/>
              <a:t>() 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method allows you to delete a single document from a collection.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       </a:t>
            </a:r>
            <a:r>
              <a:rPr lang="en-GB" b="0" i="0" dirty="0" err="1">
                <a:solidFill>
                  <a:srgbClr val="E06C75"/>
                </a:solidFill>
                <a:effectLst/>
                <a:latin typeface="ui-monospace"/>
              </a:rPr>
              <a:t>db</a:t>
            </a:r>
            <a:r>
              <a:rPr lang="en-GB" b="0" i="0" dirty="0" err="1">
                <a:solidFill>
                  <a:srgbClr val="D19A66"/>
                </a:solidFill>
                <a:effectLst/>
                <a:latin typeface="ui-monospace"/>
              </a:rPr>
              <a:t>.collection.deleteOne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filter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, </a:t>
            </a: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option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)</a:t>
            </a:r>
          </a:p>
          <a:p>
            <a:r>
              <a:rPr lang="en-IN" b="1" i="0" dirty="0" err="1">
                <a:effectLst/>
                <a:latin typeface="-apple-system"/>
              </a:rPr>
              <a:t>deleteMany</a:t>
            </a:r>
            <a:r>
              <a:rPr lang="en-IN" b="1" i="0" dirty="0">
                <a:effectLst/>
                <a:latin typeface="-apple-system"/>
              </a:rPr>
              <a:t>() </a:t>
            </a:r>
            <a:r>
              <a:rPr lang="en-IN" b="0" i="0" dirty="0">
                <a:effectLst/>
                <a:latin typeface="-apple-system"/>
              </a:rPr>
              <a:t>method 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allows you to remove all documents that match a condition from a collection.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	</a:t>
            </a:r>
            <a:r>
              <a:rPr lang="en-GB" b="0" i="0" dirty="0" err="1">
                <a:solidFill>
                  <a:srgbClr val="E06C75"/>
                </a:solidFill>
                <a:effectLst/>
                <a:latin typeface="ui-monospace"/>
              </a:rPr>
              <a:t>db</a:t>
            </a:r>
            <a:r>
              <a:rPr lang="en-GB" b="0" i="0" dirty="0" err="1">
                <a:solidFill>
                  <a:srgbClr val="D19A66"/>
                </a:solidFill>
                <a:effectLst/>
                <a:latin typeface="ui-monospace"/>
              </a:rPr>
              <a:t>.collection.deleteMany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(</a:t>
            </a: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filter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, </a:t>
            </a:r>
            <a:r>
              <a:rPr lang="en-GB" b="0" i="0" dirty="0">
                <a:solidFill>
                  <a:srgbClr val="E06C75"/>
                </a:solidFill>
                <a:effectLst/>
                <a:latin typeface="ui-monospace"/>
              </a:rPr>
              <a:t>option</a:t>
            </a: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)</a:t>
            </a:r>
            <a:endParaRPr lang="en-IN" b="0" i="0" dirty="0">
              <a:effectLst/>
              <a:latin typeface="-apple-system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732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9BBDA-4D9A-79EA-DF92-219C4D5A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E6767A-791C-9FE3-AAF7-ECA156B1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 mongo shell is an interactive JavaScript interface to MongoDB.</a:t>
            </a:r>
          </a:p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 mongo shell allows you to manage data in MongoDB as well as carry out administrative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3324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C05139-AAB2-C752-0502-4342EBBE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C2DC77-F1AC-88DE-7C9E-BEB7A892E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i="0" dirty="0" err="1">
                <a:solidFill>
                  <a:srgbClr val="ABB2BF"/>
                </a:solidFill>
                <a:effectLst/>
                <a:latin typeface="ui-monospace"/>
              </a:rPr>
              <a:t>db</a:t>
            </a:r>
            <a:r>
              <a:rPr lang="en-IN" b="0" i="0" dirty="0">
                <a:solidFill>
                  <a:srgbClr val="ABB2BF"/>
                </a:solidFill>
                <a:effectLst/>
                <a:latin typeface="ui-monospace"/>
              </a:rPr>
              <a:t> test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The mongo shell is a MongoDB client. By default, the mongo shell connects to the </a:t>
            </a:r>
            <a:r>
              <a:rPr lang="en-IN" dirty="0">
                <a:solidFill>
                  <a:srgbClr val="ABB2BF"/>
                </a:solidFill>
                <a:latin typeface="ui-monospace"/>
              </a:rPr>
              <a:t> test database </a:t>
            </a:r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on the MongoDB server and assigns the database connection to the global variable called </a:t>
            </a:r>
            <a:r>
              <a:rPr lang="en-IN" dirty="0">
                <a:solidFill>
                  <a:srgbClr val="ABB2BF"/>
                </a:solidFill>
                <a:latin typeface="ui-monospace"/>
              </a:rPr>
              <a:t> </a:t>
            </a:r>
            <a:r>
              <a:rPr lang="en-IN" dirty="0" err="1">
                <a:solidFill>
                  <a:srgbClr val="ABB2BF"/>
                </a:solidFill>
                <a:latin typeface="ui-monospace"/>
              </a:rPr>
              <a:t>db</a:t>
            </a:r>
            <a:endParaRPr lang="en-IN" dirty="0">
              <a:solidFill>
                <a:srgbClr val="ABB2BF"/>
              </a:solidFill>
              <a:latin typeface="ui-monospace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test&gt; show </a:t>
            </a:r>
            <a:r>
              <a:rPr lang="en-GB" b="0" i="0" dirty="0" err="1">
                <a:solidFill>
                  <a:srgbClr val="ABB2BF"/>
                </a:solidFill>
                <a:effectLst/>
                <a:latin typeface="ui-monospace"/>
              </a:rPr>
              <a:t>dbs</a:t>
            </a:r>
            <a:endParaRPr lang="en-GB" b="0" i="0" dirty="0">
              <a:solidFill>
                <a:srgbClr val="ABB2BF"/>
              </a:solidFill>
              <a:effectLst/>
              <a:latin typeface="ui-monospace"/>
            </a:endParaRPr>
          </a:p>
          <a:p>
            <a:pPr marL="0" indent="0">
              <a:buNone/>
            </a:pP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	admin        41 kB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	config     73.7 kB</a:t>
            </a:r>
          </a:p>
          <a:p>
            <a:pPr marL="0" indent="0">
              <a:buNone/>
            </a:pPr>
            <a:r>
              <a:rPr lang="en-GB" b="0" i="0" dirty="0">
                <a:solidFill>
                  <a:srgbClr val="ABB2BF"/>
                </a:solidFill>
                <a:effectLst/>
                <a:latin typeface="ui-monospace"/>
              </a:rPr>
              <a:t>	local      81.9 kB</a:t>
            </a:r>
            <a:endParaRPr lang="en-IN" b="0" i="0" dirty="0">
              <a:solidFill>
                <a:srgbClr val="ABB2BF"/>
              </a:solidFill>
              <a:effectLst/>
              <a:latin typeface="ui-monospace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3338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897E85-18EF-EAEE-6A94-BCF99F585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6280D3-86A1-9753-4F9E-77F79F47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Show </a:t>
            </a:r>
            <a:r>
              <a:rPr lang="en-IN" dirty="0" err="1"/>
              <a:t>dbs</a:t>
            </a:r>
            <a:endParaRPr lang="en-IN" dirty="0"/>
          </a:p>
          <a:p>
            <a:r>
              <a:rPr lang="en-IN" dirty="0"/>
              <a:t>use </a:t>
            </a:r>
            <a:r>
              <a:rPr lang="en-IN" dirty="0" err="1"/>
              <a:t>BankServer</a:t>
            </a:r>
            <a:endParaRPr lang="en-IN" dirty="0"/>
          </a:p>
          <a:p>
            <a:r>
              <a:rPr lang="en-IN" dirty="0"/>
              <a:t>show collection</a:t>
            </a:r>
          </a:p>
          <a:p>
            <a:r>
              <a:rPr lang="en-IN" dirty="0" err="1"/>
              <a:t>db.users.findOne</a:t>
            </a:r>
            <a:r>
              <a:rPr lang="en-IN" dirty="0"/>
              <a:t>({“acno”:”1000”}) </a:t>
            </a:r>
          </a:p>
          <a:p>
            <a:r>
              <a:rPr lang="en-IN" dirty="0" err="1"/>
              <a:t>db.users.insertOne</a:t>
            </a:r>
            <a:r>
              <a:rPr lang="en-IN" dirty="0"/>
              <a:t>({uname:”Amal”,balance:50000})</a:t>
            </a:r>
          </a:p>
          <a:p>
            <a:r>
              <a:rPr lang="en-IN" dirty="0" err="1"/>
              <a:t>db.users.find</a:t>
            </a:r>
            <a:r>
              <a:rPr lang="en-IN" dirty="0"/>
              <a:t>({balance:{$gt:4000})</a:t>
            </a:r>
          </a:p>
          <a:p>
            <a:r>
              <a:rPr lang="en-IN" dirty="0" err="1"/>
              <a:t>db.users.deleteOne</a:t>
            </a:r>
            <a:r>
              <a:rPr lang="en-IN" dirty="0"/>
              <a:t>({</a:t>
            </a:r>
            <a:r>
              <a:rPr lang="en-IN" dirty="0" err="1"/>
              <a:t>uname</a:t>
            </a:r>
            <a:r>
              <a:rPr lang="en-IN" dirty="0"/>
              <a:t>:”Amal”})</a:t>
            </a:r>
          </a:p>
        </p:txBody>
      </p:sp>
    </p:spTree>
    <p:extLst>
      <p:ext uri="{BB962C8B-B14F-4D97-AF65-F5344CB8AC3E}">
        <p14:creationId xmlns:p14="http://schemas.microsoft.com/office/powerpoint/2010/main" val="1756128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9E3E72-41E2-DD6A-F514-9AC328F976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5291" y="484187"/>
            <a:ext cx="8509622" cy="708025"/>
          </a:xfrm>
        </p:spPr>
        <p:txBody>
          <a:bodyPr/>
          <a:lstStyle/>
          <a:p>
            <a:r>
              <a:rPr lang="en-IN" b="1" i="0" dirty="0">
                <a:solidFill>
                  <a:srgbClr val="4D5B7C"/>
                </a:solidFill>
                <a:effectLst/>
                <a:latin typeface="Epilogue"/>
              </a:rPr>
              <a:t>Creating Documents</a:t>
            </a:r>
            <a:br>
              <a:rPr lang="en-IN" b="1" i="0" dirty="0">
                <a:solidFill>
                  <a:srgbClr val="4D5B7C"/>
                </a:solidFill>
                <a:effectLst/>
                <a:latin typeface="Epilog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8501899-B155-59CD-F71A-71C396AE22A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03584" y="1417983"/>
            <a:ext cx="11065564" cy="4601817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Create a </a:t>
            </a:r>
            <a:r>
              <a:rPr lang="en-IN" dirty="0" err="1"/>
              <a:t>db</a:t>
            </a:r>
            <a:r>
              <a:rPr lang="en-IN" dirty="0"/>
              <a:t> </a:t>
            </a:r>
            <a:r>
              <a:rPr lang="en-IN" dirty="0" err="1"/>
              <a:t>Mydata</a:t>
            </a:r>
            <a:endParaRPr lang="en-IN" dirty="0"/>
          </a:p>
          <a:p>
            <a:r>
              <a:rPr lang="en-IN" dirty="0"/>
              <a:t>Create a collection monuments</a:t>
            </a: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3500" b="1" i="0" dirty="0">
                <a:solidFill>
                  <a:schemeClr val="tx1"/>
                </a:solidFill>
                <a:effectLst/>
                <a:latin typeface="+mj-lt"/>
              </a:rPr>
              <a:t>Insert one document using </a:t>
            </a:r>
            <a:r>
              <a:rPr lang="en-GB" sz="3500" b="1" i="0" dirty="0" err="1">
                <a:solidFill>
                  <a:schemeClr val="tx1"/>
                </a:solidFill>
                <a:effectLst/>
                <a:latin typeface="+mj-lt"/>
              </a:rPr>
              <a:t>insertOne</a:t>
            </a:r>
            <a:r>
              <a:rPr lang="en-GB" sz="3500" b="1" i="0" dirty="0">
                <a:solidFill>
                  <a:schemeClr val="tx1"/>
                </a:solidFill>
                <a:effectLst/>
                <a:latin typeface="+mj-lt"/>
              </a:rPr>
              <a:t>():</a:t>
            </a:r>
            <a:endParaRPr lang="en-IN" sz="3500" b="1" i="0" dirty="0">
              <a:solidFill>
                <a:schemeClr val="tx1"/>
              </a:solidFill>
              <a:effectLst/>
              <a:latin typeface="+mj-lt"/>
            </a:endParaRPr>
          </a:p>
          <a:p>
            <a:r>
              <a:rPr lang="en-IN" dirty="0">
                <a:solidFill>
                  <a:schemeClr val="tx1"/>
                </a:solidFill>
              </a:rPr>
              <a:t>        </a:t>
            </a:r>
            <a:r>
              <a:rPr lang="en-IN" dirty="0" err="1">
                <a:solidFill>
                  <a:schemeClr val="tx1"/>
                </a:solidFill>
              </a:rPr>
              <a:t>db.monuments.insertOne</a:t>
            </a:r>
            <a:r>
              <a:rPr lang="en-IN" dirty="0">
                <a:solidFill>
                  <a:schemeClr val="tx1"/>
                </a:solidFill>
              </a:rPr>
              <a:t>(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"name": "The Pyramids of Giza",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"city": "Giza",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"country": "Egypt",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"</a:t>
            </a:r>
            <a:r>
              <a:rPr lang="en-IN" dirty="0" err="1">
                <a:solidFill>
                  <a:schemeClr val="tx1"/>
                </a:solidFill>
              </a:rPr>
              <a:t>gps</a:t>
            </a:r>
            <a:r>
              <a:rPr lang="en-IN" dirty="0">
                <a:solidFill>
                  <a:schemeClr val="tx1"/>
                </a:solidFill>
              </a:rPr>
              <a:t>": {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"</a:t>
            </a:r>
            <a:r>
              <a:rPr lang="en-IN" dirty="0" err="1">
                <a:solidFill>
                  <a:schemeClr val="tx1"/>
                </a:solidFill>
              </a:rPr>
              <a:t>lat</a:t>
            </a:r>
            <a:r>
              <a:rPr lang="en-IN" dirty="0">
                <a:solidFill>
                  <a:schemeClr val="tx1"/>
                </a:solidFill>
              </a:rPr>
              <a:t>": 29.976480,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  "</a:t>
            </a:r>
            <a:r>
              <a:rPr lang="en-IN" dirty="0" err="1">
                <a:solidFill>
                  <a:schemeClr val="tx1"/>
                </a:solidFill>
              </a:rPr>
              <a:t>lng</a:t>
            </a:r>
            <a:r>
              <a:rPr lang="en-IN" dirty="0">
                <a:solidFill>
                  <a:schemeClr val="tx1"/>
                </a:solidFill>
              </a:rPr>
              <a:t>": 31.131302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00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3F8C9-0EB1-43D0-85E9-62DF46E7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ECBE73-926B-06D9-3BF0-718DA110A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MongoDB is a document database. 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It stores data in a type of JSON format called BSON.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A record in MongoDB is a document, which is a data structure composed of key value pairs similar to the structure of JSON objects.</a:t>
            </a:r>
          </a:p>
          <a:p>
            <a:pPr algn="l"/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Records in a MongoDB database are called documents, and the field values may include numbers, strings,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+mj-lt"/>
              </a:rPr>
              <a:t>booleans</a:t>
            </a:r>
            <a:r>
              <a:rPr lang="en-GB" b="0" i="0" dirty="0">
                <a:solidFill>
                  <a:srgbClr val="000000"/>
                </a:solidFill>
                <a:effectLst/>
                <a:latin typeface="+mj-lt"/>
              </a:rPr>
              <a:t>, arrays, or even nested documents.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83743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4C9785-10AD-F3D5-3966-0D0B5806C42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71061" y="496059"/>
            <a:ext cx="8761413" cy="708025"/>
          </a:xfrm>
        </p:spPr>
        <p:txBody>
          <a:bodyPr/>
          <a:lstStyle/>
          <a:p>
            <a:r>
              <a:rPr lang="en-IN" b="1" i="0" dirty="0">
                <a:solidFill>
                  <a:srgbClr val="4D5B7C"/>
                </a:solidFill>
                <a:effectLst/>
                <a:latin typeface="Epilogue"/>
              </a:rPr>
              <a:t>Creating Documents</a:t>
            </a:r>
            <a:br>
              <a:rPr lang="en-IN" b="1" i="0" dirty="0">
                <a:solidFill>
                  <a:srgbClr val="4D5B7C"/>
                </a:solidFill>
                <a:effectLst/>
                <a:latin typeface="Epilog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DD0AEA-18A2-B0D6-40B5-1953EEBDC3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6592" y="1351168"/>
            <a:ext cx="10880034" cy="4824345"/>
          </a:xfrm>
        </p:spPr>
        <p:txBody>
          <a:bodyPr>
            <a:normAutofit fontScale="92500"/>
          </a:bodyPr>
          <a:lstStyle/>
          <a:p>
            <a:r>
              <a:rPr lang="en-IN" dirty="0" err="1"/>
              <a:t>db.monuments.count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GB" sz="4000" b="1" dirty="0"/>
              <a:t>Insert many documents using </a:t>
            </a:r>
            <a:r>
              <a:rPr lang="en-GB" sz="4000" b="1" dirty="0" err="1"/>
              <a:t>insertMany</a:t>
            </a:r>
            <a:r>
              <a:rPr lang="en-GB" sz="4000" b="1" dirty="0"/>
              <a:t>():</a:t>
            </a:r>
            <a:endParaRPr lang="en-IN" sz="4000" b="1" dirty="0"/>
          </a:p>
          <a:p>
            <a:r>
              <a:rPr lang="en-IN" dirty="0" err="1"/>
              <a:t>db.monuments.insertMany</a:t>
            </a:r>
            <a:r>
              <a:rPr lang="en-IN" dirty="0"/>
              <a:t>([</a:t>
            </a:r>
          </a:p>
          <a:p>
            <a:pPr marL="0" indent="0">
              <a:buNone/>
            </a:pPr>
            <a:r>
              <a:rPr lang="en-IN" dirty="0"/>
              <a:t>  {"name": "The Valley of the Kings", "city": "Luxor", "country": "Egypt", "</a:t>
            </a:r>
            <a:r>
              <a:rPr lang="en-IN" dirty="0" err="1"/>
              <a:t>gps</a:t>
            </a:r>
            <a:r>
              <a:rPr lang="en-IN" dirty="0"/>
              <a:t>": { "</a:t>
            </a:r>
            <a:r>
              <a:rPr lang="en-IN" dirty="0" err="1"/>
              <a:t>lat</a:t>
            </a:r>
            <a:r>
              <a:rPr lang="en-IN" dirty="0"/>
              <a:t>": 25.746424, "</a:t>
            </a:r>
            <a:r>
              <a:rPr lang="en-IN" dirty="0" err="1"/>
              <a:t>lng</a:t>
            </a:r>
            <a:r>
              <a:rPr lang="en-IN" dirty="0"/>
              <a:t>": 32.605309 }},</a:t>
            </a:r>
          </a:p>
          <a:p>
            <a:pPr marL="0" indent="0">
              <a:buNone/>
            </a:pPr>
            <a:r>
              <a:rPr lang="en-IN" dirty="0"/>
              <a:t>  {"name": "Arc de Triomphe", "city": "Paris", "country": "France", "</a:t>
            </a:r>
            <a:r>
              <a:rPr lang="en-IN" dirty="0" err="1"/>
              <a:t>gps</a:t>
            </a:r>
            <a:r>
              <a:rPr lang="en-IN" dirty="0"/>
              <a:t>": { "</a:t>
            </a:r>
            <a:r>
              <a:rPr lang="en-IN" dirty="0" err="1"/>
              <a:t>lat</a:t>
            </a:r>
            <a:r>
              <a:rPr lang="en-IN" dirty="0"/>
              <a:t>": 48.873756, "</a:t>
            </a:r>
            <a:r>
              <a:rPr lang="en-IN" dirty="0" err="1"/>
              <a:t>lng</a:t>
            </a:r>
            <a:r>
              <a:rPr lang="en-IN" dirty="0"/>
              <a:t>": 2.294946 }},</a:t>
            </a:r>
          </a:p>
          <a:p>
            <a:pPr marL="0" indent="0">
              <a:buNone/>
            </a:pPr>
            <a:r>
              <a:rPr lang="en-IN" dirty="0"/>
              <a:t>  {"name": "The Eiffel Tower", "city": "Paris", "country": "France", "</a:t>
            </a:r>
            <a:r>
              <a:rPr lang="en-IN" dirty="0" err="1"/>
              <a:t>gps</a:t>
            </a:r>
            <a:r>
              <a:rPr lang="en-IN" dirty="0"/>
              <a:t>": { "</a:t>
            </a:r>
            <a:r>
              <a:rPr lang="en-IN" dirty="0" err="1"/>
              <a:t>lat</a:t>
            </a:r>
            <a:r>
              <a:rPr lang="en-IN" dirty="0"/>
              <a:t>": 48.858093, "</a:t>
            </a:r>
            <a:r>
              <a:rPr lang="en-IN" dirty="0" err="1"/>
              <a:t>lng</a:t>
            </a:r>
            <a:r>
              <a:rPr lang="en-IN" dirty="0"/>
              <a:t>": 2.294694 }},</a:t>
            </a:r>
          </a:p>
          <a:p>
            <a:pPr marL="0" indent="0">
              <a:buNone/>
            </a:pPr>
            <a:r>
              <a:rPr lang="en-IN" dirty="0"/>
              <a:t>  {"name": "Acropolis", "city": "Athens", "country": "Greece", "</a:t>
            </a:r>
            <a:r>
              <a:rPr lang="en-IN" dirty="0" err="1"/>
              <a:t>gps</a:t>
            </a:r>
            <a:r>
              <a:rPr lang="en-IN" dirty="0"/>
              <a:t>": { "</a:t>
            </a:r>
            <a:r>
              <a:rPr lang="en-IN" dirty="0" err="1"/>
              <a:t>lat</a:t>
            </a:r>
            <a:r>
              <a:rPr lang="en-IN" dirty="0"/>
              <a:t>": 37.970833, "</a:t>
            </a:r>
            <a:r>
              <a:rPr lang="en-IN" dirty="0" err="1"/>
              <a:t>lng</a:t>
            </a:r>
            <a:r>
              <a:rPr lang="en-IN" dirty="0"/>
              <a:t>": 23.726110 }},</a:t>
            </a:r>
          </a:p>
          <a:p>
            <a:pPr marL="0" indent="0">
              <a:buNone/>
            </a:pPr>
            <a:r>
              <a:rPr lang="en-IN" dirty="0"/>
              <a:t>  {"name": "The Great Wall of China", "city": "</a:t>
            </a:r>
            <a:r>
              <a:rPr lang="en-IN" dirty="0" err="1"/>
              <a:t>Huairou</a:t>
            </a:r>
            <a:r>
              <a:rPr lang="en-IN" dirty="0"/>
              <a:t>", "country": "China", "</a:t>
            </a:r>
            <a:r>
              <a:rPr lang="en-IN" dirty="0" err="1"/>
              <a:t>gps</a:t>
            </a:r>
            <a:r>
              <a:rPr lang="en-IN" dirty="0"/>
              <a:t>": { "</a:t>
            </a:r>
            <a:r>
              <a:rPr lang="en-IN" dirty="0" err="1"/>
              <a:t>lat</a:t>
            </a:r>
            <a:r>
              <a:rPr lang="en-IN" dirty="0"/>
              <a:t>": 40.431908, "</a:t>
            </a:r>
            <a:r>
              <a:rPr lang="en-IN" dirty="0" err="1"/>
              <a:t>lng</a:t>
            </a:r>
            <a:r>
              <a:rPr lang="en-IN" dirty="0"/>
              <a:t>": 116.570374 }},</a:t>
            </a:r>
          </a:p>
          <a:p>
            <a:pPr marL="0" indent="0">
              <a:buNone/>
            </a:pPr>
            <a:r>
              <a:rPr lang="en-IN" dirty="0"/>
              <a:t>  {"name": "The Statue of Liberty", "city": "New York", "country": "USA", "</a:t>
            </a:r>
            <a:r>
              <a:rPr lang="en-IN" dirty="0" err="1"/>
              <a:t>gps</a:t>
            </a:r>
            <a:r>
              <a:rPr lang="en-IN" dirty="0"/>
              <a:t>": { "</a:t>
            </a:r>
            <a:r>
              <a:rPr lang="en-IN" dirty="0" err="1"/>
              <a:t>lat</a:t>
            </a:r>
            <a:r>
              <a:rPr lang="en-IN" dirty="0"/>
              <a:t>": 40.689247, "</a:t>
            </a:r>
            <a:r>
              <a:rPr lang="en-IN" dirty="0" err="1"/>
              <a:t>lng</a:t>
            </a:r>
            <a:r>
              <a:rPr lang="en-IN" dirty="0"/>
              <a:t>": -74.044502 }}</a:t>
            </a:r>
          </a:p>
          <a:p>
            <a:pPr marL="0" indent="0">
              <a:buNone/>
            </a:pPr>
            <a:r>
              <a:rPr lang="en-IN" dirty="0"/>
              <a:t>])</a:t>
            </a:r>
          </a:p>
          <a:p>
            <a:r>
              <a:rPr lang="en-IN" dirty="0" err="1"/>
              <a:t>db.monuments.count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8307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B42416-4ABB-F309-A84A-6972E8BD25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1215" y="838200"/>
            <a:ext cx="8761413" cy="706438"/>
          </a:xfrm>
        </p:spPr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</a:rPr>
              <a:t>Find all documents using find():</a:t>
            </a:r>
            <a:r>
              <a:rPr lang="en-GB" b="1" i="0" dirty="0">
                <a:solidFill>
                  <a:srgbClr val="4D5B7C"/>
                </a:solidFill>
                <a:effectLst/>
                <a:latin typeface="Epilogue"/>
              </a:rPr>
              <a:t/>
            </a:r>
            <a:br>
              <a:rPr lang="en-GB" b="1" i="0" dirty="0">
                <a:solidFill>
                  <a:srgbClr val="4D5B7C"/>
                </a:solidFill>
                <a:effectLst/>
                <a:latin typeface="Epilogue"/>
              </a:rPr>
            </a:br>
            <a:r>
              <a:rPr lang="en-IN" b="1" i="0" dirty="0">
                <a:solidFill>
                  <a:srgbClr val="4D5B7C"/>
                </a:solidFill>
                <a:effectLst/>
                <a:latin typeface="Epilogue"/>
              </a:rPr>
              <a:t/>
            </a:r>
            <a:br>
              <a:rPr lang="en-IN" b="1" i="0" dirty="0">
                <a:solidFill>
                  <a:srgbClr val="4D5B7C"/>
                </a:solidFill>
                <a:effectLst/>
                <a:latin typeface="Epilog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C41289-1954-8D7A-8669-E46CC80B245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1215" y="1544638"/>
            <a:ext cx="8503699" cy="4475162"/>
          </a:xfrm>
        </p:spPr>
        <p:txBody>
          <a:bodyPr/>
          <a:lstStyle/>
          <a:p>
            <a:r>
              <a:rPr lang="en-IN" dirty="0" err="1"/>
              <a:t>db.monuments.find</a:t>
            </a:r>
            <a:r>
              <a:rPr lang="en-IN" dirty="0"/>
              <a:t>()</a:t>
            </a:r>
          </a:p>
          <a:p>
            <a:r>
              <a:rPr lang="en-IN" dirty="0" err="1"/>
              <a:t>db.monuments.find</a:t>
            </a:r>
            <a:r>
              <a:rPr lang="en-IN" dirty="0"/>
              <a:t>().pretty()</a:t>
            </a:r>
          </a:p>
          <a:p>
            <a:endParaRPr lang="en-IN" dirty="0"/>
          </a:p>
          <a:p>
            <a:pPr marL="0" indent="0">
              <a:buNone/>
            </a:pPr>
            <a:r>
              <a:rPr lang="en-GB" sz="3600" b="1" dirty="0"/>
              <a:t> Find one document using </a:t>
            </a:r>
            <a:r>
              <a:rPr lang="en-GB" sz="3600" b="1" dirty="0" err="1"/>
              <a:t>findOne</a:t>
            </a:r>
            <a:r>
              <a:rPr lang="en-GB" sz="3600" b="1" dirty="0"/>
              <a:t>():</a:t>
            </a:r>
          </a:p>
          <a:p>
            <a:pPr marL="0" indent="0">
              <a:buNone/>
            </a:pPr>
            <a:r>
              <a:rPr lang="en-IN" dirty="0"/>
              <a:t>db. </a:t>
            </a:r>
            <a:r>
              <a:rPr lang="en-IN" dirty="0" err="1"/>
              <a:t>monuments.findOne</a:t>
            </a:r>
            <a:r>
              <a:rPr lang="en-IN" dirty="0"/>
              <a:t>({"name": "Arc de Triomphe"})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562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50E6A9-4699-FEF4-BA9F-172543C0CC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1886" y="391886"/>
            <a:ext cx="8761413" cy="708025"/>
          </a:xfrm>
        </p:spPr>
        <p:txBody>
          <a:bodyPr/>
          <a:lstStyle/>
          <a:p>
            <a:r>
              <a:rPr lang="en-GB" b="1" i="0" dirty="0">
                <a:solidFill>
                  <a:schemeClr val="tx1"/>
                </a:solidFill>
                <a:effectLst/>
              </a:rPr>
              <a:t>Update one document using </a:t>
            </a:r>
            <a:r>
              <a:rPr lang="en-GB" b="1" i="0" dirty="0" err="1">
                <a:solidFill>
                  <a:schemeClr val="tx1"/>
                </a:solidFill>
                <a:effectLst/>
              </a:rPr>
              <a:t>updateOne</a:t>
            </a:r>
            <a:r>
              <a:rPr lang="en-GB" b="1" i="0" dirty="0">
                <a:solidFill>
                  <a:schemeClr val="tx1"/>
                </a:solidFill>
                <a:effectLst/>
              </a:rPr>
              <a:t>():</a:t>
            </a:r>
            <a:r>
              <a:rPr lang="en-IN" b="1" i="0" dirty="0">
                <a:solidFill>
                  <a:srgbClr val="4D5B7C"/>
                </a:solidFill>
                <a:effectLst/>
                <a:latin typeface="Epilogue"/>
              </a:rPr>
              <a:t/>
            </a:r>
            <a:br>
              <a:rPr lang="en-IN" b="1" i="0" dirty="0">
                <a:solidFill>
                  <a:srgbClr val="4D5B7C"/>
                </a:solidFill>
                <a:effectLst/>
                <a:latin typeface="Epilog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5273DA-5271-E60B-49A0-09D5EF38D3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56590" y="1580606"/>
            <a:ext cx="11265295" cy="4885508"/>
          </a:xfrm>
        </p:spPr>
        <p:txBody>
          <a:bodyPr>
            <a:normAutofit/>
          </a:bodyPr>
          <a:lstStyle/>
          <a:p>
            <a:r>
              <a:rPr lang="en-IN" dirty="0" err="1"/>
              <a:t>db.monuments.updateOne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{ "name": "Arc de Triomphe" },</a:t>
            </a:r>
          </a:p>
          <a:p>
            <a:pPr marL="0" indent="0">
              <a:buNone/>
            </a:pPr>
            <a:r>
              <a:rPr lang="en-IN" dirty="0"/>
              <a:t>  {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$set: </a:t>
            </a:r>
            <a:r>
              <a:rPr lang="en-IN" dirty="0"/>
              <a:t>{ "name": "Arc de Triomphe de </a:t>
            </a:r>
            <a:r>
              <a:rPr lang="en-IN" dirty="0" err="1"/>
              <a:t>l'Étoile</a:t>
            </a:r>
            <a:r>
              <a:rPr lang="en-IN" dirty="0"/>
              <a:t>"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796719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D5CFD8-EE20-A2DF-184C-72F910F9AFE4}"/>
              </a:ext>
            </a:extLst>
          </p:cNvPr>
          <p:cNvSpPr txBox="1"/>
          <p:nvPr/>
        </p:nvSpPr>
        <p:spPr>
          <a:xfrm>
            <a:off x="627018" y="2413337"/>
            <a:ext cx="104764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 err="1"/>
              <a:t>db.monuments.updateMany</a:t>
            </a:r>
            <a:r>
              <a:rPr lang="en-IN" sz="1800" dirty="0"/>
              <a:t>(</a:t>
            </a:r>
          </a:p>
          <a:p>
            <a:pPr marL="0" indent="0">
              <a:buNone/>
            </a:pPr>
            <a:r>
              <a:rPr lang="en-IN" sz="1800" dirty="0"/>
              <a:t>  { },</a:t>
            </a:r>
          </a:p>
          <a:p>
            <a:pPr marL="0" indent="0">
              <a:buNone/>
            </a:pPr>
            <a:r>
              <a:rPr lang="en-IN" sz="1800" dirty="0"/>
              <a:t>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FF0000"/>
                </a:solidFill>
              </a:rPr>
              <a:t>    $set: </a:t>
            </a:r>
            <a:r>
              <a:rPr lang="en-IN" sz="1800" dirty="0"/>
              <a:t>{ "editor": “Username" }</a:t>
            </a:r>
          </a:p>
          <a:p>
            <a:pPr marL="0" indent="0">
              <a:buNone/>
            </a:pPr>
            <a:r>
              <a:rPr lang="en-IN" sz="1800" dirty="0"/>
              <a:t>  }</a:t>
            </a:r>
          </a:p>
          <a:p>
            <a:pPr marL="0" indent="0">
              <a:buNone/>
            </a:pPr>
            <a:r>
              <a:rPr lang="en-IN" sz="18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30CC805-4E1C-ABDE-5ED6-503309DD8C8D}"/>
              </a:ext>
            </a:extLst>
          </p:cNvPr>
          <p:cNvSpPr txBox="1"/>
          <p:nvPr/>
        </p:nvSpPr>
        <p:spPr>
          <a:xfrm>
            <a:off x="627017" y="690544"/>
            <a:ext cx="92615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3600" b="1" dirty="0"/>
              <a:t>Update many documents using </a:t>
            </a:r>
            <a:r>
              <a:rPr lang="en-GB" sz="3600" b="1" dirty="0" err="1"/>
              <a:t>updateMany</a:t>
            </a:r>
            <a:r>
              <a:rPr lang="en-GB" sz="3600" b="1" dirty="0"/>
              <a:t>():</a:t>
            </a:r>
          </a:p>
        </p:txBody>
      </p:sp>
    </p:spTree>
    <p:extLst>
      <p:ext uri="{BB962C8B-B14F-4D97-AF65-F5344CB8AC3E}">
        <p14:creationId xmlns:p14="http://schemas.microsoft.com/office/powerpoint/2010/main" val="4032608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14EFA9-957D-A42C-B1D9-141F4EB8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4D5B7C"/>
                </a:solidFill>
                <a:effectLst/>
                <a:latin typeface="Epilogue"/>
              </a:rPr>
              <a:t>Deleting Documents</a:t>
            </a:r>
            <a:br>
              <a:rPr lang="en-IN" b="1" i="0" dirty="0">
                <a:solidFill>
                  <a:srgbClr val="4D5B7C"/>
                </a:solidFill>
                <a:effectLst/>
                <a:latin typeface="Epilogu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C16151-E101-9E33-50DD-151378792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db.monuments.deleteOne</a:t>
            </a:r>
            <a:r>
              <a:rPr lang="en-IN" dirty="0"/>
              <a:t>(</a:t>
            </a:r>
          </a:p>
          <a:p>
            <a:pPr marL="0" indent="0">
              <a:buNone/>
            </a:pPr>
            <a:r>
              <a:rPr lang="en-IN" dirty="0"/>
              <a:t>    { "name": "Arc de Triomphe de </a:t>
            </a:r>
            <a:r>
              <a:rPr lang="en-IN" dirty="0" err="1"/>
              <a:t>l'Étoile</a:t>
            </a:r>
            <a:r>
              <a:rPr lang="en-IN" dirty="0"/>
              <a:t>" }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r>
              <a:rPr lang="en-GB" dirty="0" err="1"/>
              <a:t>db.monuments.deleteMany</a:t>
            </a:r>
            <a:r>
              <a:rPr lang="en-GB" dirty="0"/>
              <a:t>(</a:t>
            </a:r>
          </a:p>
          <a:p>
            <a:pPr marL="0" indent="0">
              <a:buNone/>
            </a:pPr>
            <a:r>
              <a:rPr lang="en-GB" dirty="0"/>
              <a:t>  { "editor": "Sammy" }</a:t>
            </a:r>
          </a:p>
          <a:p>
            <a:pPr marL="0" indent="0">
              <a:buNone/>
            </a:pPr>
            <a:r>
              <a:rPr lang="en-GB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778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76981B-CE8B-8E8A-BC32-800878C1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704C68-0A6F-426F-B69C-CB4A5B12E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What is the difference between MongoDB and MYSQL</a:t>
            </a:r>
          </a:p>
          <a:p>
            <a:pPr>
              <a:buFont typeface="+mj-lt"/>
              <a:buAutoNum type="arabicPeriod"/>
            </a:pPr>
            <a:r>
              <a:rPr lang="en-IN" dirty="0"/>
              <a:t>Create a </a:t>
            </a:r>
            <a:r>
              <a:rPr lang="en-IN" dirty="0" err="1"/>
              <a:t>db</a:t>
            </a:r>
            <a:r>
              <a:rPr lang="en-IN" dirty="0"/>
              <a:t> and collection of student data, perform the crud operation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25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DB9A1B-735D-46AE-03B4-AA01719A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044F764-11EB-D224-E87E-8E98DC67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MongoDB is a </a:t>
            </a:r>
            <a:r>
              <a:rPr lang="en-IN" sz="1800" b="1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NoSQL open-source, document-oriented database</a:t>
            </a:r>
            <a:r>
              <a:rPr lang="en-IN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developed for storing and processing high volumes of data. </a:t>
            </a:r>
          </a:p>
          <a:p>
            <a:r>
              <a:rPr lang="en-IN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Compared to conventional relational databases, MongoDB makes use of collections and documents instead of tables consisting of rows and columns. </a:t>
            </a:r>
          </a:p>
          <a:p>
            <a:r>
              <a:rPr lang="en-IN" sz="1800" dirty="0">
                <a:solidFill>
                  <a:srgbClr val="32325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collections consist of several documents containing the basic units of data in terms of key and value pairs.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028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3E8D6-2876-41B6-EAE0-EEF824B42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bg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</a:t>
            </a:r>
            <a:r>
              <a:rPr lang="en-IN" sz="3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ompare MongoDB with a traditional RDBMS</a:t>
            </a:r>
            <a:endParaRPr lang="en-IN" sz="3200" dirty="0">
              <a:solidFill>
                <a:schemeClr val="bg1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1055716B-180F-BE42-7994-BD9589F96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667" y="2603500"/>
            <a:ext cx="6624979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180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7F8A03-2478-155C-CF1C-C3F3A15A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effectLst/>
              </a:rPr>
              <a:t/>
            </a:r>
            <a:br>
              <a:rPr lang="en-GB" b="0" i="0" dirty="0">
                <a:effectLst/>
              </a:rPr>
            </a:br>
            <a:r>
              <a:rPr lang="en-GB" b="0" i="0" dirty="0">
                <a:effectLst/>
              </a:rPr>
              <a:t>MongoDB editions</a:t>
            </a:r>
            <a:r>
              <a:rPr lang="en-GB" b="0" i="0" dirty="0">
                <a:effectLst/>
                <a:latin typeface="-apple-system"/>
              </a:rPr>
              <a:t/>
            </a:r>
            <a:br>
              <a:rPr lang="en-GB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6C3DAD3-4E04-66BF-9E50-66B5BBD02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0" i="0" dirty="0">
                <a:effectLst/>
                <a:latin typeface="+mj-lt"/>
              </a:rPr>
              <a:t>1) MongoDB Community Server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+mj-lt"/>
              </a:rPr>
              <a:t>The MongoDB Community Edition is free and available on Windows, Linux, and macOS.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+mj-lt"/>
              </a:rPr>
              <a:t>It offer MongoDB as a service to the public</a:t>
            </a:r>
          </a:p>
          <a:p>
            <a:pPr marL="0" indent="0" algn="l">
              <a:buNone/>
            </a:pPr>
            <a:r>
              <a:rPr lang="en-GB" b="0" i="0" dirty="0">
                <a:effectLst/>
                <a:latin typeface="+mj-lt"/>
              </a:rPr>
              <a:t>2) MongoDB Enterprise Server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+mj-lt"/>
              </a:rPr>
              <a:t>MongoDB Enterprise Server is a commercial edition of MongoDB as a part of the MongoDB Enterprise Advanced subscription.</a:t>
            </a:r>
          </a:p>
          <a:p>
            <a:pPr marL="0" indent="0" algn="l">
              <a:buNone/>
            </a:pPr>
            <a:r>
              <a:rPr lang="en-GB" b="0" i="0" dirty="0">
                <a:effectLst/>
                <a:latin typeface="+mj-lt"/>
              </a:rPr>
              <a:t>3) MongoDB Atlas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+mj-lt"/>
              </a:rPr>
              <a:t>MongoDB Atlas is a global cloud database service. It is a database as a service that allows you to focus on building apps rather than spending time managing the databases.</a:t>
            </a:r>
          </a:p>
          <a:p>
            <a:pPr algn="l"/>
            <a:r>
              <a:rPr lang="en-GB" b="0" i="0" dirty="0">
                <a:solidFill>
                  <a:srgbClr val="212529"/>
                </a:solidFill>
                <a:effectLst/>
                <a:latin typeface="+mj-lt"/>
              </a:rPr>
              <a:t>MongoDB Atlas is available on common cloud platforms such as AWS, Azure, and GCP. MongoDB Atlas has a free tier for your experiments.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48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4B4B8E-5E23-5AAB-1322-A75818DA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 Mongo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CA088F-C6B3-EB3D-14B6-E3DC13917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Official site:   </a:t>
            </a:r>
            <a:r>
              <a:rPr lang="en-GB" dirty="0">
                <a:solidFill>
                  <a:srgbClr val="8F8F8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MongoDB: The Developer Data Platform | MongoDB</a:t>
            </a:r>
            <a:endParaRPr lang="en-IN" dirty="0"/>
          </a:p>
          <a:p>
            <a:r>
              <a:rPr lang="en-IN" dirty="0"/>
              <a:t>To download </a:t>
            </a:r>
            <a:r>
              <a:rPr lang="en-IN" i="0" cap="all" dirty="0">
                <a:solidFill>
                  <a:schemeClr val="tx1"/>
                </a:solidFill>
                <a:effectLst/>
                <a:latin typeface="+mj-lt"/>
              </a:rPr>
              <a:t>MONGODB COMMUNITY SERVER</a:t>
            </a:r>
          </a:p>
          <a:p>
            <a:pPr marL="0" indent="0">
              <a:buNone/>
            </a:pPr>
            <a:r>
              <a:rPr lang="en-IN" cap="all" dirty="0">
                <a:solidFill>
                  <a:schemeClr val="tx1"/>
                </a:solidFill>
                <a:latin typeface="+mj-lt"/>
              </a:rPr>
              <a:t>   </a:t>
            </a:r>
            <a:r>
              <a:rPr lang="en-IN" dirty="0"/>
              <a:t> 				 </a:t>
            </a:r>
            <a:r>
              <a:rPr lang="en-GB" dirty="0">
                <a:hlinkClick r:id="rId3"/>
              </a:rPr>
              <a:t>Download MongoDB Community Server | MongoDB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Steps :</a:t>
            </a:r>
            <a:r>
              <a:rPr lang="en-GB" dirty="0">
                <a:hlinkClick r:id="rId4"/>
              </a:rPr>
              <a:t>Install MongoDB Community Edition on Windows — MongoDB Manual</a:t>
            </a:r>
            <a:endParaRPr lang="en-GB" dirty="0"/>
          </a:p>
          <a:p>
            <a:r>
              <a:rPr lang="en-IN" dirty="0"/>
              <a:t>To Download </a:t>
            </a:r>
            <a:r>
              <a:rPr lang="en-IN" b="0" i="0" dirty="0">
                <a:solidFill>
                  <a:srgbClr val="001E2B"/>
                </a:solidFill>
                <a:effectLst/>
                <a:latin typeface="Euclid Circular A"/>
              </a:rPr>
              <a:t>MongoDB Shell </a:t>
            </a:r>
          </a:p>
          <a:p>
            <a:pPr marL="0" indent="0">
              <a:buNone/>
            </a:pPr>
            <a:r>
              <a:rPr lang="en-IN" dirty="0">
                <a:hlinkClick r:id="rId5"/>
              </a:rPr>
              <a:t> 				MongoDB Shell Download | MongoDB</a:t>
            </a:r>
            <a:endParaRPr lang="en-IN" b="0" i="0" dirty="0">
              <a:solidFill>
                <a:srgbClr val="001E2B"/>
              </a:solidFill>
              <a:effectLst/>
              <a:latin typeface="Euclid Circular A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90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09A2A0-D0AA-F459-30D5-527D802B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/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Documents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  <a:t/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3EB716-B237-4D77-FFD1-DA9067F85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00425"/>
            <a:ext cx="8825659" cy="3827842"/>
          </a:xfrm>
        </p:spPr>
        <p:txBody>
          <a:bodyPr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MongoDB stores data records as BSON documents, which are simply called documents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IN" dirty="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xmlns="" id="{5304928E-A54B-47FB-1A48-EC6FA623B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729" y="3931404"/>
            <a:ext cx="28384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75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063C84-B84E-C779-D0E9-9D3B0604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-apple-system"/>
              </a:rPr>
              <a:t>Collections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33E035-93FB-18D3-87B3-6460C562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MongoDB stores documents in a collection. A collection is a group of documents.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0726737C-DB25-CA8E-B1CB-121E6E934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277" y="3429000"/>
            <a:ext cx="34956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31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EFED44-434E-A215-6B7C-34CD2FF27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-apple-system"/>
              </a:rPr>
              <a:t>Databases</a:t>
            </a:r>
            <a:br>
              <a:rPr lang="en-IN" b="0" i="0" dirty="0">
                <a:effectLst/>
                <a:latin typeface="-apple-system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FE5D71C-555C-2BB4-4C7A-A45AF0F1E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/>
          <a:lstStyle/>
          <a:p>
            <a:r>
              <a:rPr lang="en-GB" b="0" i="0" dirty="0">
                <a:solidFill>
                  <a:srgbClr val="212529"/>
                </a:solidFill>
                <a:effectLst/>
                <a:latin typeface="-apple-system"/>
              </a:rPr>
              <a:t>MongoDB stores collections into a database. A single instance of MongoDB can host multiple databases.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1BD57B2D-2BBF-7CF6-D837-31287F925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3562046"/>
            <a:ext cx="29337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8138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903</TotalTime>
  <Words>891</Words>
  <Application>Microsoft Office PowerPoint</Application>
  <PresentationFormat>Custom</PresentationFormat>
  <Paragraphs>140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 Boardroom</vt:lpstr>
      <vt:lpstr>MONGO DB</vt:lpstr>
      <vt:lpstr>MONGO DB</vt:lpstr>
      <vt:lpstr>MONGO DB</vt:lpstr>
      <vt:lpstr>Compare MongoDB with a traditional RDBMS</vt:lpstr>
      <vt:lpstr> MongoDB editions </vt:lpstr>
      <vt:lpstr>Setup Mongo DB</vt:lpstr>
      <vt:lpstr> Documents </vt:lpstr>
      <vt:lpstr>Collections </vt:lpstr>
      <vt:lpstr>Databases </vt:lpstr>
      <vt:lpstr> Database, Collection, and Document </vt:lpstr>
      <vt:lpstr>CRUD Operations with MongoDB</vt:lpstr>
      <vt:lpstr> 1. Adding new documents to a collection </vt:lpstr>
      <vt:lpstr> 2. Selecting documents </vt:lpstr>
      <vt:lpstr>3. Updating documents </vt:lpstr>
      <vt:lpstr>4. Deleting documents </vt:lpstr>
      <vt:lpstr>Mongo shell</vt:lpstr>
      <vt:lpstr>Mongo shell</vt:lpstr>
      <vt:lpstr>shell</vt:lpstr>
      <vt:lpstr>Creating Documents </vt:lpstr>
      <vt:lpstr>Creating Documents </vt:lpstr>
      <vt:lpstr>Find all documents using find():  </vt:lpstr>
      <vt:lpstr>Update one document using updateOne(): </vt:lpstr>
      <vt:lpstr>PowerPoint Presentation</vt:lpstr>
      <vt:lpstr>Deleting Documents </vt:lpstr>
      <vt:lpstr>Tasks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 DB</dc:title>
  <dc:creator>Luminar Technolab</dc:creator>
  <cp:lastModifiedBy>Philip</cp:lastModifiedBy>
  <cp:revision>6</cp:revision>
  <dcterms:created xsi:type="dcterms:W3CDTF">2022-12-13T23:13:39Z</dcterms:created>
  <dcterms:modified xsi:type="dcterms:W3CDTF">2024-09-23T15:47:46Z</dcterms:modified>
</cp:coreProperties>
</file>