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6" r:id="rId4"/>
    <p:sldId id="27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C6D1-CDEE-3B17-B28A-E43022F0C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48E50-3767-CB98-6650-3BF386855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ED6F-CFB2-3DF8-5E2F-9148FC85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3D50-DC29-A611-EF75-11B43F7D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40C04-6611-3A81-26BF-263F9974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16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7B72-416E-CB80-03E4-76576960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02BDA-E1A3-8325-1218-E056A392F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9DD4E-1098-F607-388B-AC0F6190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3570B-9A0F-97F7-4802-EB044D1E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D26A-9974-A3DE-ACEA-E482671E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80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A3BAB-B184-64F9-3C02-6947B66D0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8C907-4A9A-D7B8-45AC-4FB95B681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D1D1F-5474-76C7-F4EA-D04FAC6E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DDF5D-B88D-620E-EA9A-E75ACE77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3760D-1E4F-85F9-1C44-8B94CB63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39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A857-96C2-918B-F885-EAE7F870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2F4A-EFEF-0E81-1C07-5643B6C7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AFF7-6C48-CBCD-8959-5353888A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6C81E-3299-74B3-A142-2D90AB21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46548-C915-D4F6-6530-EE663815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6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75EF-7507-094C-E06B-13BF52F7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7AF67-DB80-582A-1C1C-162C596CF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16AB5-2890-08AB-42E8-47D08CA2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012B-A9D1-6534-7194-9DB21F31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A8DDD-B3AC-FD37-B892-80864F8D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86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0C24-F7D3-1CCB-E0AE-048885A6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D074-0635-96A6-9E78-2241DB593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F47A3-5D83-E5C0-9083-E61F4CBF1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BABD7-FA01-ED05-2C05-22B399C8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69379-85A8-30FE-E990-B7EABA68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2C35B-C17E-023D-8292-80A5F8B9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87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9E21-385A-A17E-D8E7-299B2C14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B8CB2-1709-BDA1-EC10-319E5269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934B6-7004-869E-FA2E-800901054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FC275-6A13-6E2B-C227-745D0C224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046A1-5C2B-8CAD-FA44-D6EF2D6A6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8F74B-8D48-3D7A-3E7C-D0C20789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C09D4-D1A7-76FF-BB9B-B348B38A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382DA-CDE3-B41D-506C-AD8E6880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96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4357-B46B-A761-AD9A-9FED43F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86724-D986-140B-909D-3764505D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A5E53-4DD2-DFD8-72BA-E0792E5A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46863-498B-B88B-56DE-3747C99C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44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C82EA-3692-0269-316A-ABB380F5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17107-2834-0A82-C891-4AD3346F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6BFB3-4D89-FA63-2236-249EEC90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20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3233-FA33-F9CA-D0AE-0C4BF2AD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44714-E1F2-C70F-0BCF-04EABAA7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76C54-4E89-C162-346A-BCF4C3672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952ED-569B-368E-7C1F-A967FD6E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74F4A-DCA2-4CB6-F3FF-938DE4E7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AA247-A106-8BA5-5FD7-C5AA2865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6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047B-220F-7DD2-0515-BB9F51A3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D071D-8B76-5D8B-3062-FA61B8BD4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D4BB8-8D7A-6D14-C201-6CE06AFFE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7BEEA-D855-9267-FD93-C736FFAD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91AFD-F75C-C340-5EAA-6D805778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46EED-319C-8323-6F92-A249C754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3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FDCEC-B7AA-33BB-0051-CFB56CB8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715D2-C06D-2B58-D8D8-03A9168A4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7A636-351A-C34C-DEDB-E3FC6CE8B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44852-E704-411E-B6DD-0D3718B8EC24}" type="datetimeFigureOut">
              <a:rPr lang="en-IN" smtClean="0"/>
              <a:t>24-09-2024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8C7AD-F9AF-160D-A3D9-73BE00A4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4F5C0-23F1-817A-4898-E5B028870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05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yent/node/wiki/Projects,-Applications,-and-Companies-Using-Nod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D825-F0EF-C73C-D5C5-12E3ED837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Node.js: Using Server-Side 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B8978-C741-58BF-30F9-0947F32A4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98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Your Own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07B703-E99F-6DE3-85C3-1AAC4B549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9879" y="1448420"/>
            <a:ext cx="5578643" cy="25545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77DF7-AFE1-6CBD-DCF5-E037CCDB5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78" y="1448420"/>
            <a:ext cx="5031679" cy="25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1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: Importing </a:t>
            </a:r>
            <a:r>
              <a:rPr lang="en-IN" dirty="0" err="1"/>
              <a:t>npm</a:t>
            </a:r>
            <a:r>
              <a:rPr lang="en-IN" dirty="0"/>
              <a:t>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Node.js application needs to initialize </a:t>
            </a:r>
            <a:r>
              <a:rPr lang="en-GB" dirty="0" err="1"/>
              <a:t>npm</a:t>
            </a:r>
            <a:r>
              <a:rPr lang="en-GB" dirty="0"/>
              <a:t> before </a:t>
            </a:r>
            <a:r>
              <a:rPr lang="en-GB" dirty="0" err="1"/>
              <a:t>npm</a:t>
            </a:r>
            <a:r>
              <a:rPr lang="en-GB" dirty="0"/>
              <a:t> can be used. </a:t>
            </a:r>
          </a:p>
          <a:p>
            <a:r>
              <a:rPr lang="en-GB" dirty="0"/>
              <a:t>You can run </a:t>
            </a:r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init</a:t>
            </a:r>
            <a:r>
              <a:rPr lang="en-GB" dirty="0"/>
              <a:t> from the root of your project to get that done.</a:t>
            </a:r>
          </a:p>
          <a:p>
            <a:r>
              <a:rPr lang="en-GB" dirty="0"/>
              <a:t> That command will ask you a series of questions about the project and it’ll use the information to generate a </a:t>
            </a:r>
            <a:r>
              <a:rPr lang="en-GB" dirty="0" err="1"/>
              <a:t>package.json</a:t>
            </a:r>
            <a:r>
              <a:rPr lang="en-GB" dirty="0"/>
              <a:t> file in the root of your project.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95D5E-6ED9-A0C5-18B1-B922C465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452" y="4156264"/>
            <a:ext cx="6796611" cy="25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6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: Global </a:t>
            </a:r>
            <a:r>
              <a:rPr lang="en-GB" dirty="0" err="1"/>
              <a:t>npm</a:t>
            </a:r>
            <a:r>
              <a:rPr lang="en-GB" dirty="0"/>
              <a:t> Modules and </a:t>
            </a:r>
            <a:r>
              <a:rPr lang="en-GB" dirty="0" err="1"/>
              <a:t>nodemon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an </a:t>
            </a:r>
            <a:r>
              <a:rPr lang="en-GB" dirty="0" err="1"/>
              <a:t>npm</a:t>
            </a:r>
            <a:r>
              <a:rPr lang="en-GB" dirty="0"/>
              <a:t> Module Globally </a:t>
            </a:r>
            <a:r>
              <a:rPr lang="en-GB" dirty="0" err="1"/>
              <a:t>npm</a:t>
            </a:r>
            <a:r>
              <a:rPr lang="en-GB" dirty="0"/>
              <a:t> modules can be installed globally by adding a -g flag to the installation command. </a:t>
            </a:r>
          </a:p>
          <a:p>
            <a:r>
              <a:rPr lang="en-GB" dirty="0"/>
              <a:t>Not all modules are designed to be installed globally</a:t>
            </a:r>
          </a:p>
          <a:p>
            <a:r>
              <a:rPr lang="en-GB" dirty="0"/>
              <a:t>When you install </a:t>
            </a:r>
            <a:r>
              <a:rPr lang="en-GB" dirty="0" err="1"/>
              <a:t>nodemon</a:t>
            </a:r>
            <a:r>
              <a:rPr lang="en-GB" dirty="0"/>
              <a:t> globally, you get access a new </a:t>
            </a:r>
            <a:r>
              <a:rPr lang="en-GB" dirty="0" err="1"/>
              <a:t>nodemon</a:t>
            </a:r>
            <a:r>
              <a:rPr lang="en-GB" dirty="0"/>
              <a:t> command from the terminal. This can be used to start and Node.js application and then restart the application any of the app scripts change. </a:t>
            </a:r>
          </a:p>
          <a:p>
            <a:r>
              <a:rPr lang="en-GB" dirty="0"/>
              <a:t>This means you won’t need to switch between the terminal and text editor to restart your application every time you make a change.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11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Run : </a:t>
            </a:r>
            <a:r>
              <a:rPr lang="en-IN" dirty="0" err="1"/>
              <a:t>nodemon</a:t>
            </a:r>
            <a:r>
              <a:rPr lang="en-IN" dirty="0"/>
              <a:t> app.js</a:t>
            </a:r>
          </a:p>
          <a:p>
            <a:r>
              <a:rPr lang="en-IN" dirty="0"/>
              <a:t>Install : </a:t>
            </a:r>
          </a:p>
          <a:p>
            <a:r>
              <a:rPr lang="en-GB" dirty="0"/>
              <a:t>You can stop </a:t>
            </a:r>
            <a:r>
              <a:rPr lang="en-GB" dirty="0" err="1"/>
              <a:t>nodemon</a:t>
            </a:r>
            <a:r>
              <a:rPr lang="en-GB" dirty="0"/>
              <a:t> by using ctrl + c from the terminal!</a:t>
            </a:r>
            <a:endParaRPr lang="en-IN" dirty="0"/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042C3-3AA4-FBAA-D29A-BFEDCDBE2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40" y="4256051"/>
            <a:ext cx="462027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2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server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DB02D-F984-F878-75AE-A2BA34FA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most popular Node packages is called Express (it has 22,000,000 weekly downloads!) </a:t>
            </a:r>
          </a:p>
          <a:p>
            <a:r>
              <a:rPr lang="en-GB" dirty="0"/>
              <a:t> It is a minimal web application framework that helps us set up a server and create APIs</a:t>
            </a:r>
          </a:p>
          <a:p>
            <a:r>
              <a:rPr lang="en-IN" dirty="0">
                <a:hlinkClick r:id="rId2"/>
              </a:rPr>
              <a:t>https://expressjs.com/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164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</a:t>
            </a:r>
            <a:r>
              <a:rPr lang="en-IN" dirty="0" err="1"/>
              <a:t>package.json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First, let’s set up our </a:t>
            </a:r>
            <a:r>
              <a:rPr lang="en-GB" dirty="0" err="1"/>
              <a:t>package.json</a:t>
            </a:r>
            <a:r>
              <a:rPr lang="en-GB" dirty="0"/>
              <a:t> </a:t>
            </a:r>
          </a:p>
          <a:p>
            <a:r>
              <a:rPr lang="en-GB" dirty="0" err="1"/>
              <a:t>Package.json</a:t>
            </a:r>
            <a:r>
              <a:rPr lang="en-GB" dirty="0"/>
              <a:t> is a universal file in Node.js that contains metadata about the Node packages installed, the project name and description, and other details </a:t>
            </a:r>
          </a:p>
          <a:p>
            <a:r>
              <a:rPr lang="en-GB" dirty="0"/>
              <a:t>Run </a:t>
            </a:r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init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650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simple server with Express, part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can install NPM (Node Package Manager) packages! </a:t>
            </a:r>
          </a:p>
          <a:p>
            <a:r>
              <a:rPr lang="en-GB" dirty="0"/>
              <a:t>Run </a:t>
            </a:r>
            <a:r>
              <a:rPr lang="en-GB" dirty="0" err="1"/>
              <a:t>npm</a:t>
            </a:r>
            <a:r>
              <a:rPr lang="en-GB" dirty="0"/>
              <a:t> install express to install Express ○ You can read more about Express on their website https://expressjs.com/ </a:t>
            </a:r>
          </a:p>
          <a:p>
            <a:r>
              <a:rPr lang="en-GB" dirty="0"/>
              <a:t> This adds stuff to </a:t>
            </a:r>
            <a:r>
              <a:rPr lang="en-GB" dirty="0" err="1"/>
              <a:t>package.json</a:t>
            </a:r>
            <a:r>
              <a:rPr lang="en-GB" dirty="0"/>
              <a:t> and package-</a:t>
            </a:r>
            <a:r>
              <a:rPr lang="en-GB" dirty="0" err="1"/>
              <a:t>lock.json</a:t>
            </a:r>
            <a:r>
              <a:rPr lang="en-GB" dirty="0"/>
              <a:t> (a more specific version of </a:t>
            </a:r>
            <a:r>
              <a:rPr lang="en-GB" dirty="0" err="1"/>
              <a:t>package.json</a:t>
            </a:r>
            <a:r>
              <a:rPr lang="en-GB" dirty="0"/>
              <a:t> we will not touch) and also creates the folder full of our installs called </a:t>
            </a:r>
            <a:r>
              <a:rPr lang="en-GB" dirty="0" err="1"/>
              <a:t>node_modules</a:t>
            </a:r>
            <a:r>
              <a:rPr lang="en-GB" dirty="0"/>
              <a:t> </a:t>
            </a:r>
          </a:p>
          <a:p>
            <a:r>
              <a:rPr lang="en-GB" dirty="0"/>
              <a:t>To let app.js know to use the Express module, we have to use: 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GB" dirty="0" err="1"/>
              <a:t>const</a:t>
            </a:r>
            <a:r>
              <a:rPr lang="en-GB" dirty="0"/>
              <a:t> express = require(“express”);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23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simple server with Express, part 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50645-8AA7-08BE-A998-403373460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274" y="1876926"/>
            <a:ext cx="9891290" cy="3853891"/>
          </a:xfrm>
        </p:spPr>
      </p:pic>
    </p:spTree>
    <p:extLst>
      <p:ext uri="{BB962C8B-B14F-4D97-AF65-F5344CB8AC3E}">
        <p14:creationId xmlns:p14="http://schemas.microsoft.com/office/powerpoint/2010/main" val="314617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using Node.js in production?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Yahoo! </a:t>
            </a:r>
            <a:r>
              <a:rPr lang="en-US" dirty="0"/>
              <a:t>: iPad App </a:t>
            </a:r>
            <a:r>
              <a:rPr lang="en-US" b="1" dirty="0" err="1"/>
              <a:t>Livestand</a:t>
            </a:r>
            <a:r>
              <a:rPr lang="en-US" dirty="0"/>
              <a:t> uses Yahoo! Manhattan framework which is based on Node.js.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LinkedIn </a:t>
            </a:r>
            <a:r>
              <a:rPr lang="en-US" dirty="0"/>
              <a:t>: LinkedIn uses a combination of Node.js and MongoDB for its mobile platform. iOS and Android apps are based on it.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eBay </a:t>
            </a:r>
            <a:r>
              <a:rPr lang="en-US" dirty="0"/>
              <a:t>: Uses Node.js along with ql.io to help application developers in improving eBay’s end user experience.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Dow Jones </a:t>
            </a:r>
            <a:r>
              <a:rPr lang="en-US" dirty="0"/>
              <a:t>: The WSJ Social front-end is written completely in Node.js, using Express.js, and many other modules.</a:t>
            </a:r>
          </a:p>
          <a:p>
            <a:r>
              <a:rPr lang="en-US" dirty="0"/>
              <a:t>Complete list can be found at: </a:t>
            </a:r>
            <a:r>
              <a:rPr lang="en-US" dirty="0">
                <a:hlinkClick r:id="rId2"/>
              </a:rPr>
              <a:t>https://github.com/joyent/node/wiki/Projects,-Applications,-and-Companies-Using-Node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764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F694-6246-5B43-46A7-92E70A95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5A67-C7C3-70B5-7A98-8F245312B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Node.js, and how does it differ from traditional server-side technologies?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Why is Node.js preferred in the MERN stack for backend development?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Explain the event-driven architecture of Node.js and its significance.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purpose of the </a:t>
            </a:r>
            <a:r>
              <a:rPr lang="en-GB" dirty="0" err="1"/>
              <a:t>npm</a:t>
            </a:r>
            <a:r>
              <a:rPr lang="en-GB" dirty="0"/>
              <a:t> (Node Package Manager) in a Node.js project?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do you create a simple HTTP server in Node.js without using any framework like Express?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Express.js, and how does it enhance the capabilities of Node.js?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can you handle errors in an Express.js application?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the common project folder structures used in Node.js, especially for MERN stack projects?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RESTful API, and how do you create a simple GET and POST API using Express?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environment variables, and how do you manage them in a Node.js application using </a:t>
            </a:r>
            <a:r>
              <a:rPr lang="en-GB" dirty="0" err="1"/>
              <a:t>dotenv</a:t>
            </a:r>
            <a:r>
              <a:rPr lang="en-GB" dirty="0"/>
              <a:t>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12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Node.js?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Node.js is a JavaScript runtime environment that executes JavaScript code outside of a browser.</a:t>
            </a:r>
          </a:p>
          <a:p>
            <a:r>
              <a:rPr lang="en-GB" dirty="0"/>
              <a:t>It uses the V8 engine, the same engine that powers Google Chrome, to run JavaScript on the server side.</a:t>
            </a:r>
          </a:p>
          <a:p>
            <a:r>
              <a:rPr lang="en-GB" dirty="0"/>
              <a:t>Built on an event-driven, non-blocking I/O model, making it efficient and suitable for building scalable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31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36AF-DF0C-BD17-2EF2-CC25C137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Basic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957A-4C73-C6B2-FE83-4C158333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In simple words Node.js is </a:t>
            </a:r>
            <a:r>
              <a:rPr lang="en-US" b="1" dirty="0">
                <a:latin typeface="+mj-lt"/>
              </a:rPr>
              <a:t>‘server-side JavaScript’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In </a:t>
            </a:r>
            <a:r>
              <a:rPr lang="en-US" i="1" dirty="0">
                <a:latin typeface="+mj-lt"/>
              </a:rPr>
              <a:t>not-so-simple</a:t>
            </a:r>
            <a:r>
              <a:rPr lang="en-US" dirty="0">
                <a:latin typeface="+mj-lt"/>
              </a:rPr>
              <a:t> words Node.js is a high-performance </a:t>
            </a:r>
            <a:r>
              <a:rPr lang="en-US" b="1" dirty="0">
                <a:latin typeface="+mj-lt"/>
              </a:rPr>
              <a:t>network applications framework</a:t>
            </a:r>
            <a:r>
              <a:rPr lang="en-US" dirty="0">
                <a:latin typeface="+mj-lt"/>
              </a:rPr>
              <a:t>, well optimized for high concurrent environments.</a:t>
            </a:r>
          </a:p>
          <a:p>
            <a:r>
              <a:rPr lang="en-US" dirty="0">
                <a:latin typeface="+mj-lt"/>
              </a:rPr>
              <a:t>It’s a </a:t>
            </a:r>
            <a:r>
              <a:rPr lang="en-US" b="1" dirty="0">
                <a:latin typeface="+mj-lt"/>
              </a:rPr>
              <a:t>command line</a:t>
            </a:r>
            <a:r>
              <a:rPr lang="en-US" dirty="0">
                <a:latin typeface="+mj-lt"/>
              </a:rPr>
              <a:t> tool.</a:t>
            </a:r>
          </a:p>
          <a:p>
            <a:r>
              <a:rPr lang="en-US" dirty="0">
                <a:latin typeface="+mj-lt"/>
              </a:rPr>
              <a:t>In ‘Node.js’ , ‘</a:t>
            </a:r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latin typeface="+mj-lt"/>
              </a:rPr>
              <a:t>js</a:t>
            </a:r>
            <a:r>
              <a:rPr lang="en-US" b="1" dirty="0">
                <a:latin typeface="+mj-lt"/>
              </a:rPr>
              <a:t>’</a:t>
            </a:r>
            <a:r>
              <a:rPr lang="en-US" dirty="0">
                <a:latin typeface="+mj-lt"/>
              </a:rPr>
              <a:t> doesn’t mean that its solely written JavaScript. It is 40% JS and 60% C++. </a:t>
            </a:r>
          </a:p>
          <a:p>
            <a:r>
              <a:rPr lang="en-US" dirty="0">
                <a:latin typeface="+mj-lt"/>
              </a:rPr>
              <a:t>From the official site:</a:t>
            </a:r>
          </a:p>
          <a:p>
            <a:pPr lvl="1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Consolas" pitchFamily="49" charset="0"/>
              </a:rPr>
              <a:t>‘Node's goal is to provide an easy way to build scalable network programs’  -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(from nodejs.org!) </a:t>
            </a:r>
            <a:endParaRPr lang="en-US" b="1" i="1" dirty="0">
              <a:solidFill>
                <a:schemeClr val="accent1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48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84FC-F1A9-E955-1086-DD33689F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Advanced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07B29-F4C3-A9E9-5F25-300A55EB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Node.js uses an </a:t>
            </a:r>
            <a:r>
              <a:rPr lang="en-US" b="1" dirty="0">
                <a:latin typeface="+mj-lt"/>
              </a:rPr>
              <a:t>event-driven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non-blocking I/O </a:t>
            </a:r>
            <a:r>
              <a:rPr lang="en-US" dirty="0">
                <a:latin typeface="+mj-lt"/>
              </a:rPr>
              <a:t>model, which makes it lightweight.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(from nodejs.org!)</a:t>
            </a:r>
          </a:p>
          <a:p>
            <a:r>
              <a:rPr lang="en-US" dirty="0">
                <a:latin typeface="+mj-lt"/>
              </a:rPr>
              <a:t>It makes use of </a:t>
            </a:r>
            <a:r>
              <a:rPr lang="en-US" b="1" dirty="0">
                <a:latin typeface="+mj-lt"/>
              </a:rPr>
              <a:t>event-loops</a:t>
            </a:r>
            <a:r>
              <a:rPr lang="en-US" dirty="0">
                <a:latin typeface="+mj-lt"/>
              </a:rPr>
              <a:t> via JavaScript’s </a:t>
            </a:r>
            <a:r>
              <a:rPr lang="en-US" b="1" dirty="0">
                <a:latin typeface="+mj-lt"/>
              </a:rPr>
              <a:t>callback</a:t>
            </a:r>
            <a:r>
              <a:rPr lang="en-US" dirty="0">
                <a:latin typeface="+mj-lt"/>
              </a:rPr>
              <a:t> functionality to implement the non-blocking I/O.</a:t>
            </a:r>
          </a:p>
          <a:p>
            <a:r>
              <a:rPr lang="en-US" dirty="0">
                <a:latin typeface="+mj-lt"/>
              </a:rPr>
              <a:t>Programs for Node.js are written in JavaScript but not in the same JavaScript we are use to. There is no DOM implementation provided by Node.js, i.e. you </a:t>
            </a:r>
            <a:r>
              <a:rPr lang="en-US" b="1" dirty="0">
                <a:latin typeface="+mj-lt"/>
              </a:rPr>
              <a:t>can not</a:t>
            </a:r>
            <a:r>
              <a:rPr lang="en-US" dirty="0">
                <a:latin typeface="+mj-lt"/>
              </a:rPr>
              <a:t> do this:</a:t>
            </a:r>
          </a:p>
          <a:p>
            <a:pPr lvl="1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itchFamily="49" charset="0"/>
              </a:rPr>
              <a:t>var element =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itchFamily="49" charset="0"/>
              </a:rPr>
              <a:t>document.getElementById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itchFamily="49" charset="0"/>
              </a:rPr>
              <a:t>(“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itchFamily="49" charset="0"/>
              </a:rPr>
              <a:t>elementId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itchFamily="49" charset="0"/>
              </a:rPr>
              <a:t>”);</a:t>
            </a:r>
          </a:p>
          <a:p>
            <a:r>
              <a:rPr lang="en-US" dirty="0">
                <a:latin typeface="+mj-lt"/>
              </a:rPr>
              <a:t>Everything inside Node.js runs in a </a:t>
            </a:r>
            <a:r>
              <a:rPr lang="en-US" b="1" dirty="0">
                <a:latin typeface="+mj-lt"/>
              </a:rPr>
              <a:t>single-thread</a:t>
            </a:r>
            <a:r>
              <a:rPr lang="en-US" dirty="0">
                <a:latin typeface="+mj-lt"/>
              </a:rPr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23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Node.js in MERN Stack?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MERN stands for MongoDB, Express, React, and Node.js.</a:t>
            </a:r>
          </a:p>
          <a:p>
            <a:r>
              <a:rPr lang="en-GB" dirty="0"/>
              <a:t>Node.js serves as the backend of a MERN stack project, handling requests from the frontend (React) and interacting with the database (MongoDB).</a:t>
            </a:r>
          </a:p>
          <a:p>
            <a:r>
              <a:rPr lang="en-GB" dirty="0"/>
              <a:t>The primary advantage is that you can use JavaScript for both client-side and server-side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68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7EDF-E700-F1A2-5CFC-F5542851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8EAE-026E-A3B9-7238-5D0C0603D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b="1" dirty="0"/>
              <a:t>Node.js</a:t>
            </a:r>
            <a:r>
              <a:rPr lang="en-GB" dirty="0"/>
              <a:t> from the </a:t>
            </a:r>
            <a:r>
              <a:rPr lang="en-GB" dirty="0">
                <a:hlinkClick r:id="rId2"/>
              </a:rPr>
              <a:t>official website</a:t>
            </a:r>
            <a:r>
              <a:rPr lang="en-GB" dirty="0"/>
              <a:t> </a:t>
            </a:r>
          </a:p>
          <a:p>
            <a:r>
              <a:rPr lang="en-GB" dirty="0"/>
              <a:t>After installation, verify it by running the following commands</a:t>
            </a:r>
          </a:p>
          <a:p>
            <a:pPr marL="0" indent="0">
              <a:buNone/>
            </a:pPr>
            <a:r>
              <a:rPr lang="en-GB" dirty="0"/>
              <a:t>         node -v</a:t>
            </a:r>
          </a:p>
          <a:p>
            <a:pPr marL="0" indent="0">
              <a:buNone/>
            </a:pPr>
            <a:r>
              <a:rPr lang="en-GB" dirty="0"/>
              <a:t>         </a:t>
            </a:r>
            <a:r>
              <a:rPr lang="en-GB" dirty="0" err="1"/>
              <a:t>npm</a:t>
            </a:r>
            <a:r>
              <a:rPr lang="en-GB" dirty="0"/>
              <a:t> -v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87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Module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module system lets you load external libraries into your application. </a:t>
            </a:r>
          </a:p>
          <a:p>
            <a:r>
              <a:rPr lang="en-GB" dirty="0"/>
              <a:t>That’ll enable you to take advantage of built-in Node.js modules as well as third-party </a:t>
            </a:r>
            <a:r>
              <a:rPr lang="en-GB" dirty="0" err="1"/>
              <a:t>npm</a:t>
            </a:r>
            <a:r>
              <a:rPr lang="en-GB" dirty="0"/>
              <a:t> modules. </a:t>
            </a:r>
          </a:p>
          <a:p>
            <a:r>
              <a:rPr lang="en-GB" dirty="0"/>
              <a:t>This includes libraries for connecting to database, creating web servers, and more!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43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Node.js 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Node.js comes with dozens of built-in modules. </a:t>
            </a:r>
          </a:p>
          <a:p>
            <a:r>
              <a:rPr lang="en-GB" dirty="0"/>
              <a:t>These built-in modules, sometimes referred to as core modules, give you access to tools for working with the file system, making http requests, creating web servers, and more!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48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Node.js 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module system is built around the require function. This function is used to load in a module and get access to its contents. require is a global variable provided to all your Node.js scripts, so you can use it anywhere you like!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script above uses require to load in the fs module. This is a built-in Node.js module that provides functions you can use to manipulate the file system. The script uses </a:t>
            </a:r>
            <a:r>
              <a:rPr lang="en-GB" dirty="0" err="1"/>
              <a:t>writeFileSync</a:t>
            </a:r>
            <a:r>
              <a:rPr lang="en-GB" dirty="0"/>
              <a:t> to write a message to notes.txt.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B4FBF-1CAC-C24B-0F3D-69EFD0B7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62" y="3571082"/>
            <a:ext cx="727811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1270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Times New Roman</vt:lpstr>
      <vt:lpstr>Office Theme</vt:lpstr>
      <vt:lpstr>Introduction to Node.js: Using Server-Side JavaScript</vt:lpstr>
      <vt:lpstr>What is Node.js?</vt:lpstr>
      <vt:lpstr>Introduction: Basic</vt:lpstr>
      <vt:lpstr>Introduction: Advanced </vt:lpstr>
      <vt:lpstr>Why Use Node.js in MERN Stack?</vt:lpstr>
      <vt:lpstr>Setting Up Node.js</vt:lpstr>
      <vt:lpstr>Node.js Module System</vt:lpstr>
      <vt:lpstr>Importing Node.js Core Modules</vt:lpstr>
      <vt:lpstr>Importing Node.js Core Modules</vt:lpstr>
      <vt:lpstr>Importing Your Own Files</vt:lpstr>
      <vt:lpstr>: Importing npm Modules</vt:lpstr>
      <vt:lpstr>: Global npm Modules and nodemon</vt:lpstr>
      <vt:lpstr>PowerPoint Presentation</vt:lpstr>
      <vt:lpstr>Creating a server</vt:lpstr>
      <vt:lpstr>Setting up package.json</vt:lpstr>
      <vt:lpstr>Creating a simple server with Express, part 1</vt:lpstr>
      <vt:lpstr>Creating a simple server with Express, part 2</vt:lpstr>
      <vt:lpstr>Who is using Node.js in production?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Luminar Technolab</dc:creator>
  <cp:lastModifiedBy>Luminar Technolab</cp:lastModifiedBy>
  <cp:revision>2</cp:revision>
  <dcterms:created xsi:type="dcterms:W3CDTF">2024-09-24T04:52:07Z</dcterms:created>
  <dcterms:modified xsi:type="dcterms:W3CDTF">2024-09-24T10:05:40Z</dcterms:modified>
</cp:coreProperties>
</file>