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70" r:id="rId14"/>
    <p:sldId id="267" r:id="rId15"/>
    <p:sldId id="268" r:id="rId16"/>
    <p:sldId id="269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23D6D-BC98-462F-A5C4-7F119C12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83906B-DD3D-44DE-A8C8-B96D71D1F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7D7A1B-167E-42CF-9E74-D74E21A9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8F60DF-B185-4B46-952D-11A30F4E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FB7E43-7923-4B35-8C8C-E1169D41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11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33CE1-E98D-4112-9C7B-7E93C732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F2F4B5-EDA3-48E8-85E9-82449E9B1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D108F0-3B11-47E6-BEF2-0F651E70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08A049-F3F0-4915-BBA8-454577EF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DC783B-B936-4683-BADC-A37769F5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90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A5BD6F7-40DB-447B-8DBC-D57F0BA1E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9A8ED0-4AE3-4DA8-AB82-9F3BCE4A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154C28-A949-499F-8BE7-1A9DEAB9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3C883-A3EC-4CE2-A926-709C1040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8434C6-89F2-4BC6-BB4B-587B3E5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23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A77D3-6642-4248-83C5-45E69E06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94545"/>
          </a:xfrm>
          <a:solidFill>
            <a:srgbClr val="3333F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B1316-46E6-4B62-A1E0-D9CAD0A1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7124"/>
            <a:ext cx="10515600" cy="4816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50561B-1A11-4522-A348-5E005B40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78187F-8DE7-4B5E-9393-9A1A2CF3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A771C2-D5CD-4195-89E4-90BB2CFC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020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2A95F-69F7-4B54-9A66-D4C84C6E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43299A-E527-400B-B322-5DD47DDE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B9FA2-B23E-4CC3-9DB1-6FB3C241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AC473C-7266-4B9D-9228-31039D44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B097D1-B793-472C-BE1D-1416257D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483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D19E1-6C44-4C52-9E9D-49ECCFD4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6CD557-5FB8-4F26-A64E-F387C6DEA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C04F43-D962-4C66-985F-DE6F16952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8A691C-FC97-48E0-AA6A-3AC74FEA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A5265F-05BB-4D9A-BEDE-70257C42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316E2E-AF7F-4377-9EEF-0A52C363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82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DE928-ACC4-485D-9BF4-830F4BC4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A492D6-0BD9-43AF-A8E8-B777A049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F2B925-0E49-4896-ADAB-D1C6EDBA1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EF9E87-C70F-4CCF-ABD5-AA0439D8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DE7187-5683-48E2-A35A-193735EE5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421BC6-3150-49BA-8327-D150E897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F5D9DE2-4884-4DF8-9171-DEDC6A68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E38EA9-45DC-4829-A0C0-EEE9BC28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544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B6EAF-D435-4E18-A19E-23F812C9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10E836-5AC4-4907-ABCA-55EB41BF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46D99C-9B35-4962-AF58-88C45CAF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752A6D-2441-4F58-8663-445324A6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427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AD551D-4EE9-44CE-AC4A-C06C6A8A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C22801-D4B9-454A-9A0B-7A3B4C8B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33CC91-1052-44E6-993D-86881356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279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FE241-A934-4C2A-8395-12B6AAE0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80C76-CF43-4219-B3CD-FFDAE296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944834-B558-4D73-8395-1307FFDC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58D3D3-39EB-4B08-9F84-C42AA262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B8620E-BEEC-419C-8877-4CD4F373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E775AB-F4EA-463B-AD7E-DAD52D4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089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9F053-70FE-4A8F-9DBD-19B52F25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9407DE-3B00-4A2E-AA63-9C111C8C1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88D832-D244-41A5-A367-D74C4C66B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D05FC3-A3B2-4F08-AC49-F440D6FF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7C87E8-309B-47D4-8CCE-5ED88194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4AE5E9-398A-4E6B-837B-B50A6287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44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350995-50AD-43A7-AEF8-C323AEF3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1BD2BD-947F-4952-80AF-85609D33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453D1D-6CC8-45E5-85A7-7E6ADBCC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C61E-D7AE-4938-896C-7D79854DC966}" type="datetimeFigureOut">
              <a:rPr lang="en-IN" smtClean="0"/>
              <a:pPr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0E11EF-4F83-401A-BC59-338405753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B4A1DB-7779-4FA4-86A8-1CC825FF0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FA6-1F2C-4E79-B0DA-BCA4E6CE0F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565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DABC-84DC-47A1-8BAB-9D26B5538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FCB unit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361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C2D69-A750-4C08-BA4E-905CF9A4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Stoichiometric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5CBEB-A1AB-4FD3-AD2F-E244A657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GB" altLang="en-US" b="1" dirty="0">
                <a:sym typeface="Wingdings" panose="05000000000000000000" pitchFamily="2" charset="2"/>
              </a:rPr>
              <a:t>Example 1</a:t>
            </a:r>
          </a:p>
          <a:p>
            <a:pPr>
              <a:buFontTx/>
              <a:buNone/>
            </a:pPr>
            <a:r>
              <a:rPr lang="en-GB" altLang="en-US" sz="2400" b="1" dirty="0">
                <a:sym typeface="Wingdings" panose="05000000000000000000" pitchFamily="2" charset="2"/>
              </a:rPr>
              <a:t>A </a:t>
            </a:r>
            <a:r>
              <a:rPr lang="en-GB" altLang="en-US" sz="2400" b="1" dirty="0">
                <a:sym typeface="Symbol" panose="05050102010706020507" pitchFamily="18" charset="2"/>
              </a:rPr>
              <a:t> B</a:t>
            </a:r>
          </a:p>
          <a:p>
            <a:pPr>
              <a:buFontTx/>
              <a:buNone/>
            </a:pPr>
            <a:r>
              <a:rPr lang="en-GB" altLang="en-US" sz="2400" b="1" dirty="0"/>
              <a:t>A + B </a:t>
            </a:r>
            <a:r>
              <a:rPr lang="en-GB" altLang="en-US" sz="2400" b="1" dirty="0">
                <a:sym typeface="Symbol" panose="05050102010706020507" pitchFamily="18" charset="2"/>
              </a:rPr>
              <a:t> C</a:t>
            </a:r>
          </a:p>
          <a:p>
            <a:pPr>
              <a:buFontTx/>
              <a:buNone/>
            </a:pPr>
            <a:r>
              <a:rPr lang="en-GB" altLang="en-US" sz="2400" b="1" dirty="0">
                <a:sym typeface="Symbol" panose="05050102010706020507" pitchFamily="18" charset="2"/>
              </a:rPr>
              <a:t>B + C  2 A</a:t>
            </a:r>
          </a:p>
          <a:p>
            <a:pPr>
              <a:buFontTx/>
              <a:buNone/>
            </a:pPr>
            <a:endParaRPr lang="en-GB" altLang="en-US" sz="2400" b="1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GB" altLang="en-US" sz="2400" b="1" dirty="0">
              <a:sym typeface="Symbol" panose="05050102010706020507" pitchFamily="18" charset="2"/>
            </a:endParaRPr>
          </a:p>
          <a:p>
            <a:r>
              <a:rPr lang="en-IN" b="1" dirty="0"/>
              <a:t>Example 2</a:t>
            </a:r>
          </a:p>
          <a:p>
            <a:endParaRPr lang="en-IN" b="1" dirty="0"/>
          </a:p>
          <a:p>
            <a:pPr>
              <a:buFontTx/>
              <a:buNone/>
            </a:pPr>
            <a:r>
              <a:rPr lang="en-GB" altLang="en-US" sz="2400" b="1" dirty="0">
                <a:sym typeface="Wingdings" panose="05000000000000000000" pitchFamily="2" charset="2"/>
              </a:rPr>
              <a:t>A </a:t>
            </a:r>
            <a:r>
              <a:rPr lang="en-GB" altLang="en-US" sz="2400" b="1" dirty="0">
                <a:sym typeface="Symbol" panose="05050102010706020507" pitchFamily="18" charset="2"/>
              </a:rPr>
              <a:t> B </a:t>
            </a:r>
          </a:p>
          <a:p>
            <a:pPr>
              <a:buFontTx/>
              <a:buNone/>
            </a:pPr>
            <a:r>
              <a:rPr lang="en-GB" altLang="en-US" sz="2400" b="1" dirty="0"/>
              <a:t>A + E</a:t>
            </a:r>
            <a:r>
              <a:rPr lang="en-GB" altLang="en-US" sz="2400" b="1" dirty="0">
                <a:sym typeface="Wingdings" panose="05000000000000000000" pitchFamily="2" charset="2"/>
              </a:rPr>
              <a:t> </a:t>
            </a:r>
            <a:r>
              <a:rPr lang="en-GB" altLang="en-US" sz="2400" b="1" dirty="0">
                <a:sym typeface="Symbol" panose="05050102010706020507" pitchFamily="18" charset="2"/>
              </a:rPr>
              <a:t> 2 C</a:t>
            </a:r>
            <a:endParaRPr lang="en-GB" altLang="en-US" sz="2400" b="1" dirty="0"/>
          </a:p>
          <a:p>
            <a:pPr>
              <a:buFontTx/>
              <a:buNone/>
            </a:pPr>
            <a:r>
              <a:rPr lang="en-GB" altLang="en-US" sz="2400" b="1" dirty="0"/>
              <a:t>B + C </a:t>
            </a:r>
            <a:r>
              <a:rPr lang="en-GB" altLang="en-US" sz="2400" b="1" dirty="0">
                <a:sym typeface="Symbol" panose="05050102010706020507" pitchFamily="18" charset="2"/>
              </a:rPr>
              <a:t> D + E</a:t>
            </a:r>
          </a:p>
          <a:p>
            <a:pPr>
              <a:buFontTx/>
              <a:buNone/>
            </a:pPr>
            <a:r>
              <a:rPr lang="en-GB" altLang="en-US" sz="2400" b="1" dirty="0">
                <a:sym typeface="Symbol" panose="05050102010706020507" pitchFamily="18" charset="2"/>
              </a:rPr>
              <a:t>2 E + C  2 A + B</a:t>
            </a:r>
          </a:p>
          <a:p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3796DF0B-45B3-4BD1-974F-3DA9138D704D}"/>
                  </a:ext>
                </a:extLst>
              </p:cNvPr>
              <p:cNvSpPr txBox="1"/>
              <p:nvPr/>
            </p:nvSpPr>
            <p:spPr bwMode="auto">
              <a:xfrm>
                <a:off x="4876800" y="1127124"/>
                <a:ext cx="4554071" cy="31654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35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IN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>
                            <m:sSub>
                              <m:sSubPr>
                                <m:ctrlP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5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5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IN" sz="35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IN" sz="35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5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5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sz="3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IN" sz="3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n-IN" sz="3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</m:m>
                    </m:oMath>
                  </m:oMathPara>
                </a14:m>
                <a:endParaRPr lang="en-IN" sz="3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6DF0B-45B3-4BD1-974F-3DA9138D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1127124"/>
                <a:ext cx="4554071" cy="3165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2CF71D73-62C2-4F30-80A3-B3ECDA420F0F}"/>
                  </a:ext>
                </a:extLst>
              </p:cNvPr>
              <p:cNvSpPr txBox="1"/>
              <p:nvPr/>
            </p:nvSpPr>
            <p:spPr bwMode="auto">
              <a:xfrm>
                <a:off x="5077946" y="3535361"/>
                <a:ext cx="4895290" cy="3527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  <m:mr>
                          <m:e>
                            <m: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</m:m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F71D73-62C2-4F30-80A3-B3ECDA420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7946" y="3535361"/>
                <a:ext cx="4895290" cy="3527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5372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DA4CE-AD25-4C5C-8945-AFC9CA17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Stoichiometric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2B8446-BBCB-4ADA-939E-FD6C201B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 network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843D03-0263-4CC7-BD54-F811647B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54" y="1008530"/>
            <a:ext cx="3742857" cy="1671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F8258B-BF0F-4790-9B7F-E3B6569F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0" y="2994282"/>
            <a:ext cx="4457143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460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CB105-9C83-421E-9308-51E4388C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analysis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91F675-4FD6-495E-A770-196C1FAE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Metabolic network consist of three elements: </a:t>
            </a:r>
          </a:p>
          <a:p>
            <a:r>
              <a:rPr lang="en-US" dirty="0"/>
              <a:t>S vector or Stoichiometric matrix</a:t>
            </a:r>
          </a:p>
          <a:p>
            <a:r>
              <a:rPr lang="en-US" dirty="0"/>
              <a:t>V vector or reaction velocities</a:t>
            </a:r>
          </a:p>
          <a:p>
            <a:r>
              <a:rPr lang="en-US" dirty="0"/>
              <a:t>P vector or parameter vector or known metabolites.</a:t>
            </a:r>
          </a:p>
          <a:p>
            <a:endParaRPr lang="en-US" dirty="0"/>
          </a:p>
          <a:p>
            <a:r>
              <a:rPr lang="en-US" dirty="0"/>
              <a:t>For a metabolic network that contains m metabolites and n metabolic fluxes, all the transient material balances can be represented by a single matrix equation: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B7EEF0-D09C-4FA6-967E-D0AE6F4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97" y="4148489"/>
            <a:ext cx="2374603" cy="1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E9742F-12BB-4113-B868-6EF7FA05A12D}"/>
              </a:ext>
            </a:extLst>
          </p:cNvPr>
          <p:cNvSpPr txBox="1"/>
          <p:nvPr/>
        </p:nvSpPr>
        <p:spPr>
          <a:xfrm>
            <a:off x="134470" y="5356528"/>
            <a:ext cx="10246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X is an m dimensional vector of metabolite amounts per cell, v is the vector of n metabolic fluxes, S is the stoichiometric m × n matrix, and b is the vector of known metabolic demands.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77474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431DE-47CD-4DA6-8B0C-1C81FFC7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7CB444-98B5-48B1-BDDD-3819CA37FE57}"/>
              </a:ext>
            </a:extLst>
          </p:cNvPr>
          <p:cNvSpPr txBox="1"/>
          <p:nvPr/>
        </p:nvSpPr>
        <p:spPr>
          <a:xfrm>
            <a:off x="501393" y="14983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simple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90F868F-1305-48E7-BBD9-0B217D172AE9}"/>
              </a:ext>
            </a:extLst>
          </p:cNvPr>
          <p:cNvGrpSpPr/>
          <p:nvPr/>
        </p:nvGrpSpPr>
        <p:grpSpPr>
          <a:xfrm>
            <a:off x="690187" y="1931690"/>
            <a:ext cx="3693762" cy="1980119"/>
            <a:chOff x="893298" y="2845099"/>
            <a:chExt cx="3693762" cy="1980119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xmlns="" id="{3C7A41B5-E5B8-4AF6-AF52-BFF4D6B0350C}"/>
                </a:ext>
              </a:extLst>
            </p:cNvPr>
            <p:cNvSpPr/>
            <p:nvPr/>
          </p:nvSpPr>
          <p:spPr>
            <a:xfrm>
              <a:off x="1419576" y="2845099"/>
              <a:ext cx="2635347" cy="15591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xmlns="" id="{BD8EC88B-931D-4C70-95E7-99B2A876C100}"/>
                </a:ext>
              </a:extLst>
            </p:cNvPr>
            <p:cNvSpPr/>
            <p:nvPr/>
          </p:nvSpPr>
          <p:spPr>
            <a:xfrm>
              <a:off x="1587216" y="3012796"/>
              <a:ext cx="2300067" cy="12390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A0B8D01-2ECC-45F9-A2CE-CF178294CB4F}"/>
                </a:ext>
              </a:extLst>
            </p:cNvPr>
            <p:cNvSpPr/>
            <p:nvPr/>
          </p:nvSpPr>
          <p:spPr>
            <a:xfrm>
              <a:off x="2062269" y="3199860"/>
              <a:ext cx="249793" cy="249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BFB646C-573E-4EEF-86E8-71089694AF69}"/>
                </a:ext>
              </a:extLst>
            </p:cNvPr>
            <p:cNvSpPr/>
            <p:nvPr/>
          </p:nvSpPr>
          <p:spPr>
            <a:xfrm>
              <a:off x="3168296" y="3199860"/>
              <a:ext cx="249793" cy="249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52A2B11-CB71-4FEE-A6B6-966CB1BEC0E7}"/>
                </a:ext>
              </a:extLst>
            </p:cNvPr>
            <p:cNvSpPr/>
            <p:nvPr/>
          </p:nvSpPr>
          <p:spPr>
            <a:xfrm>
              <a:off x="2613704" y="3803806"/>
              <a:ext cx="249793" cy="249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24271BA3-A366-44E6-8381-B9F0B0426A0A}"/>
                </a:ext>
              </a:extLst>
            </p:cNvPr>
            <p:cNvCxnSpPr/>
            <p:nvPr/>
          </p:nvCxnSpPr>
          <p:spPr>
            <a:xfrm>
              <a:off x="893298" y="3327009"/>
              <a:ext cx="11689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9DE564CC-D4DB-4CE8-8EA1-98DEDF76385E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2312062" y="3324757"/>
              <a:ext cx="856234" cy="2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930B4691-3662-4F06-93C6-388A3FAC2CE8}"/>
                </a:ext>
              </a:extLst>
            </p:cNvPr>
            <p:cNvCxnSpPr/>
            <p:nvPr/>
          </p:nvCxnSpPr>
          <p:spPr>
            <a:xfrm>
              <a:off x="3418089" y="3324757"/>
              <a:ext cx="11689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E5A908E6-6298-437A-AB0C-D0DE1D825689}"/>
                </a:ext>
              </a:extLst>
            </p:cNvPr>
            <p:cNvCxnSpPr>
              <a:stCxn id="10" idx="7"/>
              <a:endCxn id="9" idx="3"/>
            </p:cNvCxnSpPr>
            <p:nvPr/>
          </p:nvCxnSpPr>
          <p:spPr>
            <a:xfrm flipV="1">
              <a:off x="2826916" y="3413072"/>
              <a:ext cx="377961" cy="427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62E60F8A-B5FE-4F98-8C87-35746D3DCF1E}"/>
                </a:ext>
              </a:extLst>
            </p:cNvPr>
            <p:cNvCxnSpPr>
              <a:stCxn id="8" idx="4"/>
              <a:endCxn id="10" idx="1"/>
            </p:cNvCxnSpPr>
            <p:nvPr/>
          </p:nvCxnSpPr>
          <p:spPr>
            <a:xfrm>
              <a:off x="2187166" y="3449653"/>
              <a:ext cx="463119" cy="390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5438B1CB-66C4-4FC8-A91A-13FC61059E03}"/>
                </a:ext>
              </a:extLst>
            </p:cNvPr>
            <p:cNvCxnSpPr>
              <a:stCxn id="10" idx="0"/>
              <a:endCxn id="8" idx="5"/>
            </p:cNvCxnSpPr>
            <p:nvPr/>
          </p:nvCxnSpPr>
          <p:spPr>
            <a:xfrm flipH="1" flipV="1">
              <a:off x="2275481" y="3413072"/>
              <a:ext cx="463120" cy="390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4F75BDBE-B857-441B-936C-0D8B6F6CF16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2738601" y="4053599"/>
              <a:ext cx="0" cy="771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70550FD-A944-4A6F-BF3C-C1C0259DA730}"/>
                </a:ext>
              </a:extLst>
            </p:cNvPr>
            <p:cNvSpPr txBox="1"/>
            <p:nvPr/>
          </p:nvSpPr>
          <p:spPr>
            <a:xfrm>
              <a:off x="957126" y="297995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8434B39-E1E7-4A4F-A12A-3AB8B3FC6F1E}"/>
                </a:ext>
              </a:extLst>
            </p:cNvPr>
            <p:cNvSpPr txBox="1"/>
            <p:nvPr/>
          </p:nvSpPr>
          <p:spPr>
            <a:xfrm>
              <a:off x="4057327" y="297995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75A0EC0-12A9-494A-AEDC-859EC553EE8C}"/>
                </a:ext>
              </a:extLst>
            </p:cNvPr>
            <p:cNvSpPr txBox="1"/>
            <p:nvPr/>
          </p:nvSpPr>
          <p:spPr>
            <a:xfrm>
              <a:off x="2674182" y="439552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DCB1C5A-66A4-484E-8311-E53418F77EC0}"/>
                </a:ext>
              </a:extLst>
            </p:cNvPr>
            <p:cNvSpPr txBox="1"/>
            <p:nvPr/>
          </p:nvSpPr>
          <p:spPr>
            <a:xfrm>
              <a:off x="2532362" y="300095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C989A67-FEED-4856-BD54-C05A929E4350}"/>
                </a:ext>
              </a:extLst>
            </p:cNvPr>
            <p:cNvSpPr txBox="1"/>
            <p:nvPr/>
          </p:nvSpPr>
          <p:spPr>
            <a:xfrm>
              <a:off x="2915232" y="3519162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BC48B83-6FC4-4840-A05B-D8F4F5FCF067}"/>
                </a:ext>
              </a:extLst>
            </p:cNvPr>
            <p:cNvSpPr txBox="1"/>
            <p:nvPr/>
          </p:nvSpPr>
          <p:spPr>
            <a:xfrm>
              <a:off x="2405670" y="331984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BB7287A-8E82-4808-88D9-52D2D956C199}"/>
                </a:ext>
              </a:extLst>
            </p:cNvPr>
            <p:cNvSpPr txBox="1"/>
            <p:nvPr/>
          </p:nvSpPr>
          <p:spPr>
            <a:xfrm>
              <a:off x="2130025" y="349212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E8D5DAC-C85F-42C1-AEE6-D64DBA5C837C}"/>
              </a:ext>
            </a:extLst>
          </p:cNvPr>
          <p:cNvSpPr txBox="1"/>
          <p:nvPr/>
        </p:nvSpPr>
        <p:spPr>
          <a:xfrm>
            <a:off x="505245" y="40646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Linear Differential Equations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3969A09-DB6A-49BE-A24B-A327FB0B3158}"/>
              </a:ext>
            </a:extLst>
          </p:cNvPr>
          <p:cNvSpPr txBox="1"/>
          <p:nvPr/>
        </p:nvSpPr>
        <p:spPr>
          <a:xfrm>
            <a:off x="5450730" y="140987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Linear Transformation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xmlns="" id="{EB5D1817-8138-4F27-BA2B-E257698D3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0430253"/>
              </p:ext>
            </p:extLst>
          </p:nvPr>
        </p:nvGraphicFramePr>
        <p:xfrm>
          <a:off x="1040997" y="4473646"/>
          <a:ext cx="2189337" cy="1943804"/>
        </p:xfrm>
        <a:graphic>
          <a:graphicData uri="http://schemas.openxmlformats.org/presentationml/2006/ole">
            <p:oleObj spid="_x0000_s1035" name="Equation" r:id="rId3" imgW="1358640" imgH="1206360" progId="">
              <p:embed/>
            </p:oleObj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xmlns="" id="{6DE758D3-85CA-43F6-845B-E5678602A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1698604"/>
              </p:ext>
            </p:extLst>
          </p:nvPr>
        </p:nvGraphicFramePr>
        <p:xfrm>
          <a:off x="7594834" y="1521060"/>
          <a:ext cx="4202489" cy="2442067"/>
        </p:xfrm>
        <a:graphic>
          <a:graphicData uri="http://schemas.openxmlformats.org/presentationml/2006/ole">
            <p:oleObj spid="_x0000_s1036" name="Equation" r:id="rId4" imgW="2793960" imgH="1625400" progId="">
              <p:embed/>
            </p:oleObj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8AC9222-C842-4B85-9CC9-009022F00DF2}"/>
              </a:ext>
            </a:extLst>
          </p:cNvPr>
          <p:cNvSpPr txBox="1"/>
          <p:nvPr/>
        </p:nvSpPr>
        <p:spPr>
          <a:xfrm>
            <a:off x="5459473" y="4064756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Dynamic Mass Balance (Steady State)</a:t>
            </a: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xmlns="" id="{6D9F86C2-0B8C-4C3B-9598-0BEDE4C57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9021123"/>
              </p:ext>
            </p:extLst>
          </p:nvPr>
        </p:nvGraphicFramePr>
        <p:xfrm>
          <a:off x="7806348" y="3997009"/>
          <a:ext cx="3990975" cy="2441575"/>
        </p:xfrm>
        <a:graphic>
          <a:graphicData uri="http://schemas.openxmlformats.org/presentationml/2006/ole">
            <p:oleObj spid="_x0000_s1037" name="Equation" r:id="rId5" imgW="2654280" imgH="1625400" progId="">
              <p:embed/>
            </p:oleObj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E7756E-5DA3-4CC4-8BF4-3676D0EC2B88}"/>
              </a:ext>
            </a:extLst>
          </p:cNvPr>
          <p:cNvSpPr txBox="1"/>
          <p:nvPr/>
        </p:nvSpPr>
        <p:spPr>
          <a:xfrm>
            <a:off x="8596945" y="326023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Stoichiometric Matrix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288155D-58FC-40CB-B9C1-6BEB1439F4C8}"/>
              </a:ext>
            </a:extLst>
          </p:cNvPr>
          <p:cNvSpPr txBox="1"/>
          <p:nvPr/>
        </p:nvSpPr>
        <p:spPr>
          <a:xfrm>
            <a:off x="5978525" y="6086387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Note: 	More unknown variables than equations,</a:t>
            </a:r>
          </a:p>
          <a:p>
            <a:r>
              <a:rPr lang="en-US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	thus no unique solutions! Need constraints!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86B77E-E8E3-4FA1-8BBE-BFF5AFF4405A}"/>
                  </a:ext>
                </a:extLst>
              </p:cNvPr>
              <p:cNvSpPr txBox="1"/>
              <p:nvPr/>
            </p:nvSpPr>
            <p:spPr>
              <a:xfrm>
                <a:off x="5907544" y="2389599"/>
                <a:ext cx="109062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086B77E-E8E3-4FA1-8BBE-BFF5AFF4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44" y="2389599"/>
                <a:ext cx="1090620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DAB68B-540B-447E-9228-8B4B421AAAD9}"/>
                  </a:ext>
                </a:extLst>
              </p:cNvPr>
              <p:cNvSpPr txBox="1"/>
              <p:nvPr/>
            </p:nvSpPr>
            <p:spPr>
              <a:xfrm>
                <a:off x="6206417" y="4919635"/>
                <a:ext cx="955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DAB68B-540B-447E-9228-8B4B421AA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17" y="4919635"/>
                <a:ext cx="955390" cy="276999"/>
              </a:xfrm>
              <a:prstGeom prst="rect">
                <a:avLst/>
              </a:prstGeom>
              <a:blipFill>
                <a:blip r:embed="rId7"/>
                <a:stretch>
                  <a:fillRect l="-5096" r="-2548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1264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67621-A051-4CAE-B50D-3F45C290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biological example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794E84-BC8E-4A54-A68E-30335A11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064"/>
            <a:ext cx="4219338" cy="485648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D9DE52E-59DA-424D-9EA1-54546A28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01" t="7190" r="5949"/>
          <a:stretch/>
        </p:blipFill>
        <p:spPr>
          <a:xfrm>
            <a:off x="4034118" y="950260"/>
            <a:ext cx="8157882" cy="2647588"/>
          </a:xfrm>
        </p:spPr>
      </p:pic>
    </p:spTree>
    <p:extLst>
      <p:ext uri="{BB962C8B-B14F-4D97-AF65-F5344CB8AC3E}">
        <p14:creationId xmlns:p14="http://schemas.microsoft.com/office/powerpoint/2010/main" xmlns="" val="149735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F2382-0A35-4CC6-AAB1-6B6AC850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 FBA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63438EF-A9B5-49CE-9213-9DA587F2F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62"/>
          <a:stretch/>
        </p:blipFill>
        <p:spPr>
          <a:xfrm>
            <a:off x="7719583" y="1380564"/>
            <a:ext cx="4472417" cy="2810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425C95-EEA6-4943-B5A9-DF1E8ADA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7" y="1064204"/>
            <a:ext cx="6083368" cy="10270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A41F1BC-1875-4FDB-9BA1-1FCE4EC8D8CE}"/>
              </a:ext>
            </a:extLst>
          </p:cNvPr>
          <p:cNvSpPr/>
          <p:nvPr/>
        </p:nvSpPr>
        <p:spPr>
          <a:xfrm>
            <a:off x="5703509" y="1676400"/>
            <a:ext cx="516466" cy="27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C0BE93-32B9-4A30-8FD3-F12049A7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7" y="2091266"/>
            <a:ext cx="3326260" cy="3390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A059334-8186-41E2-A6F5-B91E0956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768" y="3674306"/>
            <a:ext cx="4874463" cy="30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67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9C344-8255-4D38-A178-F77C653E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23"/>
            <a:ext cx="10515600" cy="794545"/>
          </a:xfrm>
        </p:spPr>
        <p:txBody>
          <a:bodyPr/>
          <a:lstStyle/>
          <a:p>
            <a:r>
              <a:rPr lang="en-US" dirty="0"/>
              <a:t>Mutational studies in a population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39C1F3-6752-45A9-87F4-10DB887D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154177"/>
            <a:ext cx="8953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343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40607-0CE8-4A59-881D-AD90E982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" y="0"/>
            <a:ext cx="10515600" cy="769329"/>
          </a:xfrm>
        </p:spPr>
        <p:txBody>
          <a:bodyPr/>
          <a:lstStyle/>
          <a:p>
            <a:r>
              <a:rPr lang="en-IN" dirty="0"/>
              <a:t>Background information: From your Textbook</a:t>
            </a:r>
          </a:p>
        </p:txBody>
      </p:sp>
      <p:pic>
        <p:nvPicPr>
          <p:cNvPr id="1026" name="Picture 2" descr="Evolution Class 12 Notes Biology">
            <a:extLst>
              <a:ext uri="{FF2B5EF4-FFF2-40B4-BE49-F238E27FC236}">
                <a16:creationId xmlns:a16="http://schemas.microsoft.com/office/drawing/2014/main" xmlns="" id="{E42D1184-F535-4806-87E3-7C4CB0E3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01" y="1563986"/>
            <a:ext cx="3588633" cy="314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olution Class 12 Notes Biology">
            <a:extLst>
              <a:ext uri="{FF2B5EF4-FFF2-40B4-BE49-F238E27FC236}">
                <a16:creationId xmlns:a16="http://schemas.microsoft.com/office/drawing/2014/main" xmlns="" id="{756FC217-BE66-49BB-B6C2-F971AFCC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8855" y="1751764"/>
            <a:ext cx="3002729" cy="31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276D9F-656A-40FA-AE0D-60D2F18D556E}"/>
              </a:ext>
            </a:extLst>
          </p:cNvPr>
          <p:cNvSpPr txBox="1"/>
          <p:nvPr/>
        </p:nvSpPr>
        <p:spPr>
          <a:xfrm>
            <a:off x="6901130" y="1751165"/>
            <a:ext cx="5227606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50"/>
              </a:spcAft>
            </a:pPr>
            <a:r>
              <a:rPr lang="en-US" sz="2000" b="1" dirty="0"/>
              <a:t>Brief Account of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About 2k </a:t>
            </a:r>
            <a:r>
              <a:rPr lang="en-US" sz="2000" dirty="0" err="1"/>
              <a:t>mya</a:t>
            </a:r>
            <a:r>
              <a:rPr lang="en-US" sz="2000" dirty="0"/>
              <a:t> first cellular form of life appeared.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Multi-cellularity came around 500 </a:t>
            </a:r>
            <a:r>
              <a:rPr lang="en-US" sz="2000" dirty="0" err="1"/>
              <a:t>mya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Jawless fish evolved around 350 </a:t>
            </a:r>
            <a:r>
              <a:rPr lang="en-US" sz="2000" dirty="0" err="1"/>
              <a:t>mya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Organisms started to invade from water to land. First amphibian came to existence.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Later, these amphibians evolved into reptiles. They lay shelled eggs. Then reptiles of different shapes and sizes dominated on earth.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of the reptiles evolved into birds and later some of them to mammals. Mammals were viviparous and more intelligent in sensing and avoiding danger.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DB69C-B038-4BF5-AEA7-8BEC2B906CED}"/>
              </a:ext>
            </a:extLst>
          </p:cNvPr>
          <p:cNvSpPr txBox="1"/>
          <p:nvPr/>
        </p:nvSpPr>
        <p:spPr>
          <a:xfrm>
            <a:off x="267211" y="5368153"/>
            <a:ext cx="3338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Urey and miller experiment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3F4CE5-93C3-42D4-B943-7AF2DBDDD73B}"/>
              </a:ext>
            </a:extLst>
          </p:cNvPr>
          <p:cNvSpPr txBox="1"/>
          <p:nvPr/>
        </p:nvSpPr>
        <p:spPr>
          <a:xfrm>
            <a:off x="3768855" y="5368153"/>
            <a:ext cx="300272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Evolution of mammals from reptiles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033D9E3-8DDC-4EA7-9556-69397B32DD5E}"/>
              </a:ext>
            </a:extLst>
          </p:cNvPr>
          <p:cNvSpPr txBox="1"/>
          <p:nvPr/>
        </p:nvSpPr>
        <p:spPr>
          <a:xfrm>
            <a:off x="245748" y="6273225"/>
            <a:ext cx="333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</a:rPr>
              <a:t>Image and text source: NCERT XII Biology textbook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050444-7ABA-4873-9D47-CA80C2C6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3AF-43F6-4F46-8D77-5F13B294D8E7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568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C509-2EC5-4094-ACE7-1DF1261F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Evolutionary experiments: A glance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42F3F4-F6B2-45A5-883A-A5FA608DD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0"/>
          <a:stretch/>
        </p:blipFill>
        <p:spPr>
          <a:xfrm>
            <a:off x="320487" y="1136946"/>
            <a:ext cx="6250993" cy="20939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0FACA9F7-3C2D-45AD-AA6F-7EE142B5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37" y="3097327"/>
            <a:ext cx="3931821" cy="3624148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06C86E51-C1D0-45BA-A6BD-8A9BA069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3AF-43F6-4F46-8D77-5F13B294D8E7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730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9C1AA-C247-495A-883E-B7FC539F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observe evolution in lab?</a:t>
            </a:r>
          </a:p>
        </p:txBody>
      </p:sp>
      <p:pic>
        <p:nvPicPr>
          <p:cNvPr id="4098" name="Picture 2" descr="Richard E. Lenski on Twitter: &amp;quot;@TanushJagdish … for one #LTEE population  from 36K-66K generations and its correspondence to metagenomic dynamics.  (3/n)&amp;quot; / Twitter">
            <a:extLst>
              <a:ext uri="{FF2B5EF4-FFF2-40B4-BE49-F238E27FC236}">
                <a16:creationId xmlns:a16="http://schemas.microsoft.com/office/drawing/2014/main" xmlns="" id="{69090B14-DAA7-40B6-987B-A37EC9243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33" y="1591236"/>
            <a:ext cx="4836291" cy="36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76F552-31B6-4B82-938D-49F3B4636476}"/>
              </a:ext>
            </a:extLst>
          </p:cNvPr>
          <p:cNvSpPr txBox="1"/>
          <p:nvPr/>
        </p:nvSpPr>
        <p:spPr>
          <a:xfrm>
            <a:off x="519953" y="1103824"/>
            <a:ext cx="297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Rechard</a:t>
            </a:r>
            <a:r>
              <a:rPr lang="en-IN" dirty="0"/>
              <a:t> Lenski: Michigan S.U.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83863E-7634-4291-B014-C789104F3C0E}"/>
              </a:ext>
            </a:extLst>
          </p:cNvPr>
          <p:cNvSpPr txBox="1"/>
          <p:nvPr/>
        </p:nvSpPr>
        <p:spPr>
          <a:xfrm>
            <a:off x="459338" y="5565282"/>
            <a:ext cx="4134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Long term evolution experiment on </a:t>
            </a:r>
            <a:r>
              <a:rPr lang="en-IN" sz="1600" i="1" dirty="0"/>
              <a:t>E. coli.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A198B2-EF9C-4B5C-B5D6-2A4B37D745C3}"/>
              </a:ext>
            </a:extLst>
          </p:cNvPr>
          <p:cNvSpPr txBox="1"/>
          <p:nvPr/>
        </p:nvSpPr>
        <p:spPr>
          <a:xfrm>
            <a:off x="5692589" y="1217224"/>
            <a:ext cx="6499411" cy="484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IN" sz="2000" b="1" dirty="0"/>
              <a:t>Features of LTEE</a:t>
            </a:r>
          </a:p>
          <a:p>
            <a:pPr>
              <a:lnSpc>
                <a:spcPct val="114000"/>
              </a:lnSpc>
            </a:pPr>
            <a:endParaRPr lang="en-IN" i="1" dirty="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12 identical populations of </a:t>
            </a:r>
            <a:r>
              <a:rPr lang="en-US" i="1" dirty="0"/>
              <a:t>E. coli</a:t>
            </a:r>
            <a:r>
              <a:rPr lang="en-US" dirty="0"/>
              <a:t> bacteria since 24 February 1988.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Evolution reached the milestone of 50,000 generations in February 2010.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A pattern of rapid increase in relative fitness during early generations, with this increase decelerating over time observed.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By 20,000 generations the populations show approx. 70% higher growth rate.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six have so far been reported to have hypermutation.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in cell size concurrent with a decline in maximum population density.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Reported antagonistic pleiotropy in most of the strains.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Evolution of </a:t>
            </a:r>
            <a:r>
              <a:rPr lang="en-US" dirty="0" err="1"/>
              <a:t>cit</a:t>
            </a:r>
            <a:r>
              <a:rPr lang="en-US" dirty="0"/>
              <a:t>+ strain.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D33E18-624D-468C-8F2A-539A4A2521AE}"/>
              </a:ext>
            </a:extLst>
          </p:cNvPr>
          <p:cNvSpPr txBox="1"/>
          <p:nvPr/>
        </p:nvSpPr>
        <p:spPr>
          <a:xfrm>
            <a:off x="237733" y="6250664"/>
            <a:ext cx="393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</a:rPr>
              <a:t>Image source: Lenski’s twitter account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F2BD94-65CC-407F-AD41-3FC1AF73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3AF-43F6-4F46-8D77-5F13B294D8E7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29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93418-F78A-433C-84CB-024FACA6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Switch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2DA58-70D8-4627-B076-DC6166AA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7124"/>
            <a:ext cx="10515600" cy="5575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  <a:latin typeface="Arial" panose="020B0604020202020204" pitchFamily="34" charset="0"/>
              </a:rPr>
              <a:t>Common examples of switches around us.</a:t>
            </a:r>
          </a:p>
          <a:p>
            <a:pPr marL="0" indent="0">
              <a:buNone/>
            </a:pPr>
            <a:endParaRPr lang="en-US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Arial" panose="020B0604020202020204" pitchFamily="34" charset="0"/>
              </a:rPr>
              <a:t>A molecular switch is a </a:t>
            </a:r>
            <a:r>
              <a:rPr lang="en-US" i="0" u="none" strike="noStrike" dirty="0">
                <a:effectLst/>
                <a:latin typeface="Arial" panose="020B0604020202020204" pitchFamily="34" charset="0"/>
              </a:rPr>
              <a:t>molecule</a:t>
            </a:r>
            <a:r>
              <a:rPr lang="en-US" i="0" dirty="0">
                <a:effectLst/>
                <a:latin typeface="Arial" panose="020B0604020202020204" pitchFamily="34" charset="0"/>
              </a:rPr>
              <a:t> that can be </a:t>
            </a:r>
            <a:r>
              <a:rPr lang="en-US" i="0" u="none" strike="noStrike" dirty="0">
                <a:effectLst/>
                <a:latin typeface="Arial" panose="020B0604020202020204" pitchFamily="34" charset="0"/>
              </a:rPr>
              <a:t>reversibly</a:t>
            </a:r>
            <a:r>
              <a:rPr lang="en-US" i="0" dirty="0">
                <a:effectLst/>
                <a:latin typeface="Arial" panose="020B0604020202020204" pitchFamily="34" charset="0"/>
              </a:rPr>
              <a:t> shifted between two or more stable states with the help of stimulus.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Factors stimulating switching process: Ph, Light, Temperature, presence of ions, electricity, other heavy metal ions. 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1CEAF70-3982-4333-B9BA-6CCCD6AA3B7E}"/>
              </a:ext>
            </a:extLst>
          </p:cNvPr>
          <p:cNvGrpSpPr/>
          <p:nvPr/>
        </p:nvGrpSpPr>
        <p:grpSpPr>
          <a:xfrm>
            <a:off x="602232" y="1442872"/>
            <a:ext cx="6190398" cy="2775444"/>
            <a:chOff x="602232" y="1442872"/>
            <a:chExt cx="6190398" cy="2775444"/>
          </a:xfrm>
        </p:grpSpPr>
        <p:pic>
          <p:nvPicPr>
            <p:cNvPr id="2050" name="Picture 2" descr="Know About Different Types of Switches and Their Applications">
              <a:extLst>
                <a:ext uri="{FF2B5EF4-FFF2-40B4-BE49-F238E27FC236}">
                  <a16:creationId xmlns:a16="http://schemas.microsoft.com/office/drawing/2014/main" xmlns="" id="{301CEC87-1A91-4EFE-9189-3C0A10D06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32" y="1598042"/>
              <a:ext cx="4174456" cy="2620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5D84C77C-AA72-4C1A-B0F3-2123E141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5602" y="1442872"/>
              <a:ext cx="1707028" cy="8839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F2AD1D6-5647-45C8-B16F-446757FE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7800" y="2641193"/>
              <a:ext cx="652329" cy="11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0601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D6D4B-9482-4AE6-A6BD-552BFC91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molecular switch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EBF05-5FD9-4F7E-AF57-BBB318F7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Linux Libertine"/>
              </a:rPr>
              <a:t>Acidochromic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 molecular switches: Ph Indicators and plants like rose, cornflowers.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Photochromic molecular switches: works with specific wavelength of light. Example Biotin or Vitamin B.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i="0" dirty="0">
                <a:effectLst/>
                <a:latin typeface="museo-sans"/>
              </a:rPr>
              <a:t>Nanoparticle Switches: Au, Ag, Cu, Ni, Cr all nanoparticle posses this particular switch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55754F-8167-4D11-A6A3-9C49C447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2858568"/>
            <a:ext cx="2698750" cy="1630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84B00A-D89B-4B41-B301-F3D96F456CFD}"/>
              </a:ext>
            </a:extLst>
          </p:cNvPr>
          <p:cNvSpPr txBox="1"/>
          <p:nvPr/>
        </p:nvSpPr>
        <p:spPr>
          <a:xfrm>
            <a:off x="7426463" y="2782444"/>
            <a:ext cx="3285987" cy="129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Cis-trans isomerization of azobenzene exposed to heating and light.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432BAA-A638-4119-BCF0-DB6998F9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75" y="5048248"/>
            <a:ext cx="4525976" cy="1630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00F1A2-762D-48EF-8628-958E493B8591}"/>
              </a:ext>
            </a:extLst>
          </p:cNvPr>
          <p:cNvSpPr txBox="1"/>
          <p:nvPr/>
        </p:nvSpPr>
        <p:spPr>
          <a:xfrm>
            <a:off x="8220974" y="5477774"/>
            <a:ext cx="380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All these are gold </a:t>
            </a:r>
            <a:r>
              <a:rPr lang="en-IN" dirty="0" err="1"/>
              <a:t>nano</a:t>
            </a:r>
            <a:r>
              <a:rPr lang="en-IN" dirty="0"/>
              <a:t> particles under</a:t>
            </a:r>
          </a:p>
          <a:p>
            <a:r>
              <a:rPr lang="en-IN" dirty="0"/>
              <a:t>Different wavelength of light.</a:t>
            </a:r>
          </a:p>
        </p:txBody>
      </p:sp>
    </p:spTree>
    <p:extLst>
      <p:ext uri="{BB962C8B-B14F-4D97-AF65-F5344CB8AC3E}">
        <p14:creationId xmlns:p14="http://schemas.microsoft.com/office/powerpoint/2010/main" xmlns="" val="323238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E6A197-A095-489F-8A2C-456909A8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 of molecular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7D8519-061F-4E36-99E4-DE5DB14F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9" y="1454109"/>
            <a:ext cx="5372581" cy="3949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7C0875-6F76-45DE-A005-257AA2F1DDD1}"/>
              </a:ext>
            </a:extLst>
          </p:cNvPr>
          <p:cNvSpPr txBox="1"/>
          <p:nvPr/>
        </p:nvSpPr>
        <p:spPr>
          <a:xfrm>
            <a:off x="7202078" y="1875934"/>
            <a:ext cx="4862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 of GTPase mediated molecular switch.</a:t>
            </a:r>
          </a:p>
          <a:p>
            <a:r>
              <a:rPr lang="en-IN" dirty="0"/>
              <a:t>In bacterial protein translation, GTPase enzyme</a:t>
            </a:r>
          </a:p>
          <a:p>
            <a:r>
              <a:rPr lang="en-IN" dirty="0"/>
              <a:t>Cycles between on and off state post binding with</a:t>
            </a:r>
          </a:p>
          <a:p>
            <a:r>
              <a:rPr lang="en-IN" dirty="0"/>
              <a:t>GTP molecule.</a:t>
            </a:r>
          </a:p>
        </p:txBody>
      </p:sp>
    </p:spTree>
    <p:extLst>
      <p:ext uri="{BB962C8B-B14F-4D97-AF65-F5344CB8AC3E}">
        <p14:creationId xmlns:p14="http://schemas.microsoft.com/office/powerpoint/2010/main" xmlns="" val="148886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4485C-5D2E-4985-AABD-2EFE7CCB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effectLst/>
                <a:latin typeface="museo-sans"/>
              </a:rPr>
              <a:t>Flux balance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5D7B3-4DC1-4264-BCBF-EC9BA05A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analysis of flux associated with biochemical reactions inside a cell.</a:t>
            </a:r>
          </a:p>
          <a:p>
            <a:endParaRPr lang="en-US" dirty="0"/>
          </a:p>
          <a:p>
            <a:r>
              <a:rPr lang="en-US" dirty="0"/>
              <a:t>A quick revision of the law of mass action?</a:t>
            </a:r>
          </a:p>
          <a:p>
            <a:r>
              <a:rPr lang="en-US" dirty="0"/>
              <a:t>How to represent metabolic networks: </a:t>
            </a:r>
          </a:p>
          <a:p>
            <a:pPr marL="457200" lvl="1" indent="0">
              <a:buNone/>
            </a:pPr>
            <a:r>
              <a:rPr lang="en-US" dirty="0"/>
              <a:t>• Stoichiometric coefficients </a:t>
            </a:r>
          </a:p>
          <a:p>
            <a:pPr marL="457200" lvl="1" indent="0">
              <a:buNone/>
            </a:pPr>
            <a:r>
              <a:rPr lang="en-US" dirty="0"/>
              <a:t>• The stoichiometric matrix </a:t>
            </a:r>
          </a:p>
          <a:p>
            <a:pPr marL="457200" lvl="1" indent="0">
              <a:buNone/>
            </a:pPr>
            <a:r>
              <a:rPr lang="en-US" dirty="0"/>
              <a:t>• System equations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417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7255E-F19A-4531-9B7C-B9B11C6C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Law of Mass 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2CF7CA-2775-4905-A051-D9596E09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reaction rate is proportional to the probability of a collision of the reactants. </a:t>
            </a:r>
          </a:p>
          <a:p>
            <a:r>
              <a:rPr lang="en-US" dirty="0"/>
              <a:t>This probability is in turn proportional to the concentration of reactants, to the power of the molecularity: e.g. the number in which they enter the specific reaction.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FC5A74-25EF-4B5B-B304-63E6BA26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0" y="2811272"/>
            <a:ext cx="2400000" cy="7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BB25D4-3EAB-4326-8FAB-633F9DBD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49" y="3651696"/>
            <a:ext cx="5185714" cy="6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BD2E48-202B-4C13-829B-A32175ED7D43}"/>
              </a:ext>
            </a:extLst>
          </p:cNvPr>
          <p:cNvSpPr txBox="1"/>
          <p:nvPr/>
        </p:nvSpPr>
        <p:spPr>
          <a:xfrm>
            <a:off x="233082" y="4948518"/>
            <a:ext cx="11421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more general formula for substrate concentrations Si, and product </a:t>
            </a:r>
          </a:p>
          <a:p>
            <a:r>
              <a:rPr lang="en-US" sz="2400" dirty="0"/>
              <a:t>concentrations </a:t>
            </a:r>
            <a:r>
              <a:rPr lang="en-US" sz="2400" dirty="0" err="1"/>
              <a:t>Pj</a:t>
            </a:r>
            <a:r>
              <a:rPr lang="en-US" sz="2400" dirty="0"/>
              <a:t> is: 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DECFBF-D6FC-4112-B39E-BF90AE433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895" y="5669737"/>
            <a:ext cx="4557143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84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FBE6B-D452-41DD-8F7F-FED42065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constrains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9FB21A-E8BD-49E4-9121-D40DFEAEE2B4}"/>
              </a:ext>
            </a:extLst>
          </p:cNvPr>
          <p:cNvSpPr txBox="1"/>
          <p:nvPr/>
        </p:nvSpPr>
        <p:spPr>
          <a:xfrm>
            <a:off x="179294" y="1380565"/>
            <a:ext cx="1033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equilibrium constant Keq characterizes the ratio of substrate and product concentrations in equilibrium (Seq and </a:t>
            </a:r>
            <a:r>
              <a:rPr lang="en-US" sz="2400" dirty="0" err="1"/>
              <a:t>Peq</a:t>
            </a:r>
            <a:r>
              <a:rPr lang="en-US" sz="2400" dirty="0"/>
              <a:t>), that is, the state with equal forward and backward rates. 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F98B24-8F52-4F82-A387-A15C4DD2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43" y="2420087"/>
            <a:ext cx="2885714" cy="1457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13D87DD-FFB4-4E3E-A0A7-760BCC8D24E7}"/>
              </a:ext>
            </a:extLst>
          </p:cNvPr>
          <p:cNvSpPr txBox="1"/>
          <p:nvPr/>
        </p:nvSpPr>
        <p:spPr>
          <a:xfrm>
            <a:off x="304800" y="4087906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The </a:t>
            </a:r>
            <a:r>
              <a:rPr lang="en-US" sz="2400" dirty="0"/>
              <a:t>dynamics of the concentrations can be described by Ordinary Differential Equations (ODE), e.g. for the S1+S2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2P reaction: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29041DD-B5BC-45D8-9EC9-E38AB89F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35" y="4610978"/>
            <a:ext cx="3300000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96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6CBD5-3169-4E0A-9FBA-FAC63ED4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mass action for substrate decay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E80E1-168F-4D5E-A724-83365609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kinetics of a simple decay (molecular destruction) such as: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Integration of this ODE from time t = 0 with the initial concentration S0 to an arbitrary time t with concentration S(t) yields the temporal expression: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691CAE-7F7C-4DEB-AC41-444AACEFC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32" b="5953"/>
          <a:stretch/>
        </p:blipFill>
        <p:spPr>
          <a:xfrm>
            <a:off x="9477714" y="914401"/>
            <a:ext cx="2714286" cy="2348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390A00-8BBB-4701-B8A6-1664D033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39" y="4255427"/>
            <a:ext cx="5271428" cy="1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677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8410C-57C3-4211-B6AE-A0EEABAF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Stoichiometric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C95FE-498F-4F0B-B515-4A5775E4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Stoichiometric coefficients denote the proportion or substrates and products involved in a reaction. 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 stoichiometric coefficients of S1 S2 and P are -1, -1, and 2.</a:t>
            </a:r>
          </a:p>
          <a:p>
            <a:r>
              <a:rPr lang="en-IN" dirty="0"/>
              <a:t>ODE equation will be.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For a metabolic network consisting of m substances and r reactions, the systems dynamics is described by systems equations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F24937-B786-4786-A777-CF749DF3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86" y="1813010"/>
            <a:ext cx="2471428" cy="6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0F05DE-437C-4316-B432-574B8B85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980" y="3544991"/>
            <a:ext cx="4371428" cy="8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FA5F414-9404-4BC8-8EE5-4110A7917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990" y="5483391"/>
            <a:ext cx="4055408" cy="11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568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739</Words>
  <Application>Microsoft Office PowerPoint</Application>
  <PresentationFormat>Custom</PresentationFormat>
  <Paragraphs>136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FCB unit V</vt:lpstr>
      <vt:lpstr>Molecular Switch</vt:lpstr>
      <vt:lpstr>Examples of molecular switch</vt:lpstr>
      <vt:lpstr>Mechanism of molecular switch</vt:lpstr>
      <vt:lpstr>Flux balance analysis</vt:lpstr>
      <vt:lpstr>The Law of Mass Action</vt:lpstr>
      <vt:lpstr>Equilibrium constrains </vt:lpstr>
      <vt:lpstr>Laws of mass action for substrate decay</vt:lpstr>
      <vt:lpstr>Stoichiometric coefficients</vt:lpstr>
      <vt:lpstr>Stoichiometric Matrix</vt:lpstr>
      <vt:lpstr>Stoichiometric Matrix</vt:lpstr>
      <vt:lpstr>Flux analysis </vt:lpstr>
      <vt:lpstr>Slide 13</vt:lpstr>
      <vt:lpstr>Detailed biological example</vt:lpstr>
      <vt:lpstr>Glycolysis FBA example</vt:lpstr>
      <vt:lpstr>Mutational studies in a population</vt:lpstr>
      <vt:lpstr>Background information: From your Textbook</vt:lpstr>
      <vt:lpstr>Evolutionary experiments: A glance</vt:lpstr>
      <vt:lpstr>Can we observe evolution in lab?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FCB unit V</dc:title>
  <dc:creator>faculty3_bmeb@csvtu.ac.in</dc:creator>
  <cp:lastModifiedBy>HP</cp:lastModifiedBy>
  <cp:revision>6</cp:revision>
  <dcterms:created xsi:type="dcterms:W3CDTF">2022-03-08T06:47:35Z</dcterms:created>
  <dcterms:modified xsi:type="dcterms:W3CDTF">2022-03-11T05:24:36Z</dcterms:modified>
</cp:coreProperties>
</file>