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64" r:id="rId2"/>
    <p:sldId id="265" r:id="rId3"/>
    <p:sldId id="257" r:id="rId4"/>
    <p:sldId id="258" r:id="rId5"/>
    <p:sldId id="275" r:id="rId6"/>
    <p:sldId id="276" r:id="rId7"/>
    <p:sldId id="277" r:id="rId8"/>
    <p:sldId id="267" r:id="rId9"/>
    <p:sldId id="271" r:id="rId10"/>
    <p:sldId id="274" r:id="rId11"/>
    <p:sldId id="273" r:id="rId12"/>
    <p:sldId id="270" r:id="rId13"/>
    <p:sldId id="269" r:id="rId14"/>
    <p:sldId id="272" r:id="rId15"/>
    <p:sldId id="261" r:id="rId16"/>
  </p:sldIdLst>
  <p:sldSz cx="18288000" cy="10287000"/>
  <p:notesSz cx="6858000" cy="9144000"/>
  <p:embeddedFontLst>
    <p:embeddedFont>
      <p:font typeface="Canva Sans" panose="020B0604020202020204" charset="0"/>
      <p:regular r:id="rId18"/>
    </p:embeddedFont>
    <p:embeddedFont>
      <p:font typeface="Canva Sans Bold" panose="020B0604020202020204" charset="0"/>
      <p:regular r:id="rId19"/>
    </p:embeddedFont>
    <p:embeddedFont>
      <p:font typeface="Libre Franklin Heavy"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88A6FA-474D-4A4A-9D0C-E5FBCE654F75}" v="1" dt="2024-07-12T08:28:21.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4994" autoAdjust="0"/>
  </p:normalViewPr>
  <p:slideViewPr>
    <p:cSldViewPr>
      <p:cViewPr>
        <p:scale>
          <a:sx n="33" d="100"/>
          <a:sy n="33" d="100"/>
        </p:scale>
        <p:origin x="2318"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sharma" userId="662f89cd49bfb59e" providerId="LiveId" clId="{8388A6FA-474D-4A4A-9D0C-E5FBCE654F75}"/>
    <pc:docChg chg="modSld">
      <pc:chgData name="anjali sharma" userId="662f89cd49bfb59e" providerId="LiveId" clId="{8388A6FA-474D-4A4A-9D0C-E5FBCE654F75}" dt="2024-07-12T08:28:21.913" v="0"/>
      <pc:docMkLst>
        <pc:docMk/>
      </pc:docMkLst>
      <pc:sldChg chg="modTransition">
        <pc:chgData name="anjali sharma" userId="662f89cd49bfb59e" providerId="LiveId" clId="{8388A6FA-474D-4A4A-9D0C-E5FBCE654F75}" dt="2024-07-12T08:28:21.913" v="0"/>
        <pc:sldMkLst>
          <pc:docMk/>
          <pc:sldMk cId="1078731746"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867AC-ACDD-49D5-A2C0-B7A18ADD3857}"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F3142-40F2-4C4D-801C-0D41F89695D5}" type="slidenum">
              <a:rPr lang="en-IN" smtClean="0"/>
              <a:t>‹#›</a:t>
            </a:fld>
            <a:endParaRPr lang="en-IN"/>
          </a:p>
        </p:txBody>
      </p:sp>
    </p:spTree>
    <p:extLst>
      <p:ext uri="{BB962C8B-B14F-4D97-AF65-F5344CB8AC3E}">
        <p14:creationId xmlns:p14="http://schemas.microsoft.com/office/powerpoint/2010/main" val="1077253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8F3142-40F2-4C4D-801C-0D41F89695D5}" type="slidenum">
              <a:rPr lang="en-IN" smtClean="0"/>
              <a:t>3</a:t>
            </a:fld>
            <a:endParaRPr lang="en-IN"/>
          </a:p>
        </p:txBody>
      </p:sp>
    </p:spTree>
    <p:extLst>
      <p:ext uri="{BB962C8B-B14F-4D97-AF65-F5344CB8AC3E}">
        <p14:creationId xmlns:p14="http://schemas.microsoft.com/office/powerpoint/2010/main" val="316712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iiss.org/" TargetMode="External"/><Relationship Id="rId2" Type="http://schemas.openxmlformats.org/officeDocument/2006/relationships/hyperlink" Target="https://migflug.com/" TargetMode="External"/><Relationship Id="rId1" Type="http://schemas.openxmlformats.org/officeDocument/2006/relationships/slideLayout" Target="../slideLayouts/slideLayout7.xml"/><Relationship Id="rId5" Type="http://schemas.openxmlformats.org/officeDocument/2006/relationships/hyperlink" Target="https://docs.opencv.org/" TargetMode="External"/><Relationship Id="rId4" Type="http://schemas.openxmlformats.org/officeDocument/2006/relationships/hyperlink" Target="https://www.eurofighter.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20C79-101F-2B84-2AF9-AC3795A7402C}"/>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AA687A51-9582-68FD-63F0-124DB2F54E8B}"/>
              </a:ext>
            </a:extLst>
          </p:cNvPr>
          <p:cNvSpPr/>
          <p:nvPr/>
        </p:nvSpPr>
        <p:spPr>
          <a:xfrm rot="5232139">
            <a:off x="9099296" y="11447416"/>
            <a:ext cx="9256627" cy="7199990"/>
          </a:xfrm>
          <a:custGeom>
            <a:avLst/>
            <a:gdLst/>
            <a:ahLst/>
            <a:cxnLst/>
            <a:rect l="l" t="t" r="r" b="b"/>
            <a:pathLst>
              <a:path w="9990936" h="7643066">
                <a:moveTo>
                  <a:pt x="0" y="0"/>
                </a:moveTo>
                <a:lnTo>
                  <a:pt x="9990936" y="0"/>
                </a:lnTo>
                <a:lnTo>
                  <a:pt x="9990936" y="7643066"/>
                </a:lnTo>
                <a:lnTo>
                  <a:pt x="0" y="7643066"/>
                </a:lnTo>
                <a:lnTo>
                  <a:pt x="0" y="0"/>
                </a:lnTo>
                <a:close/>
              </a:path>
            </a:pathLst>
          </a:custGeom>
          <a:blipFill>
            <a:blip r:embed="rId2"/>
            <a:stretch>
              <a:fillRect/>
            </a:stretch>
          </a:blipFill>
        </p:spPr>
        <p:txBody>
          <a:bodyPr/>
          <a:lstStyle/>
          <a:p>
            <a:endParaRPr lang="en-IN" dirty="0"/>
          </a:p>
        </p:txBody>
      </p:sp>
      <p:sp>
        <p:nvSpPr>
          <p:cNvPr id="4" name="TextBox 4">
            <a:extLst>
              <a:ext uri="{FF2B5EF4-FFF2-40B4-BE49-F238E27FC236}">
                <a16:creationId xmlns:a16="http://schemas.microsoft.com/office/drawing/2014/main" id="{F0A26D7C-2FCD-A349-9893-3FDFDCAE2D28}"/>
              </a:ext>
            </a:extLst>
          </p:cNvPr>
          <p:cNvSpPr txBox="1"/>
          <p:nvPr/>
        </p:nvSpPr>
        <p:spPr>
          <a:xfrm>
            <a:off x="-11201400" y="1790700"/>
            <a:ext cx="11758596" cy="4462760"/>
          </a:xfrm>
          <a:prstGeom prst="rect">
            <a:avLst/>
          </a:prstGeom>
        </p:spPr>
        <p:txBody>
          <a:bodyPr wrap="square" lIns="0" tIns="0" rIns="0" bIns="0" rtlCol="0" anchor="t">
            <a:spAutoFit/>
          </a:bodyPr>
          <a:lstStyle/>
          <a:p>
            <a:pPr algn="ctr">
              <a:lnSpc>
                <a:spcPts val="8700"/>
              </a:lnSpc>
            </a:pPr>
            <a:r>
              <a:rPr lang="en-US" sz="8700" dirty="0">
                <a:solidFill>
                  <a:srgbClr val="000000"/>
                </a:solidFill>
                <a:latin typeface="Libre Franklin Heavy"/>
              </a:rPr>
              <a:t>INTERACTIVE </a:t>
            </a:r>
            <a:r>
              <a:rPr lang="en-US" sz="8700" dirty="0">
                <a:solidFill>
                  <a:srgbClr val="7030A0"/>
                </a:solidFill>
                <a:latin typeface="Libre Franklin Heavy"/>
              </a:rPr>
              <a:t>RADAR TUTORIAL </a:t>
            </a:r>
            <a:r>
              <a:rPr lang="en-US" sz="8700" dirty="0">
                <a:solidFill>
                  <a:srgbClr val="000000"/>
                </a:solidFill>
                <a:latin typeface="Libre Franklin Heavy"/>
              </a:rPr>
              <a:t>WEBSITE</a:t>
            </a:r>
          </a:p>
          <a:p>
            <a:pPr algn="ctr">
              <a:lnSpc>
                <a:spcPts val="8700"/>
              </a:lnSpc>
            </a:pPr>
            <a:endParaRPr lang="en-US" sz="8700" dirty="0">
              <a:solidFill>
                <a:srgbClr val="000000"/>
              </a:solidFill>
              <a:latin typeface="Libre Franklin Heavy"/>
            </a:endParaRPr>
          </a:p>
        </p:txBody>
      </p:sp>
      <p:sp>
        <p:nvSpPr>
          <p:cNvPr id="9" name="TextBox 9">
            <a:extLst>
              <a:ext uri="{FF2B5EF4-FFF2-40B4-BE49-F238E27FC236}">
                <a16:creationId xmlns:a16="http://schemas.microsoft.com/office/drawing/2014/main" id="{EC7DD20B-492B-E655-37DE-83955D97675D}"/>
              </a:ext>
            </a:extLst>
          </p:cNvPr>
          <p:cNvSpPr txBox="1"/>
          <p:nvPr/>
        </p:nvSpPr>
        <p:spPr>
          <a:xfrm>
            <a:off x="-8315969" y="2440445"/>
            <a:ext cx="9529568" cy="1308050"/>
          </a:xfrm>
          <a:prstGeom prst="rect">
            <a:avLst/>
          </a:prstGeom>
        </p:spPr>
        <p:txBody>
          <a:bodyPr lIns="0" tIns="0" rIns="0" bIns="0" rtlCol="0" anchor="t">
            <a:spAutoFit/>
          </a:bodyPr>
          <a:lstStyle/>
          <a:p>
            <a:pPr algn="ctr">
              <a:lnSpc>
                <a:spcPts val="10213"/>
              </a:lnSpc>
            </a:pPr>
            <a:endParaRPr lang="en-US" sz="10213" dirty="0">
              <a:solidFill>
                <a:srgbClr val="3A3F41"/>
              </a:solidFill>
              <a:latin typeface="Libre Franklin Heavy"/>
            </a:endParaRPr>
          </a:p>
        </p:txBody>
      </p:sp>
      <p:sp>
        <p:nvSpPr>
          <p:cNvPr id="10" name="TextBox 10">
            <a:extLst>
              <a:ext uri="{FF2B5EF4-FFF2-40B4-BE49-F238E27FC236}">
                <a16:creationId xmlns:a16="http://schemas.microsoft.com/office/drawing/2014/main" id="{7E83B1E6-0AEA-FB93-7956-920D2A62FA77}"/>
              </a:ext>
            </a:extLst>
          </p:cNvPr>
          <p:cNvSpPr txBox="1"/>
          <p:nvPr/>
        </p:nvSpPr>
        <p:spPr>
          <a:xfrm>
            <a:off x="-8176612" y="4153374"/>
            <a:ext cx="9529568" cy="1179810"/>
          </a:xfrm>
          <a:prstGeom prst="rect">
            <a:avLst/>
          </a:prstGeom>
        </p:spPr>
        <p:txBody>
          <a:bodyPr lIns="0" tIns="0" rIns="0" bIns="0" rtlCol="0" anchor="t">
            <a:spAutoFit/>
          </a:bodyPr>
          <a:lstStyle/>
          <a:p>
            <a:pPr algn="ctr">
              <a:lnSpc>
                <a:spcPts val="9213"/>
              </a:lnSpc>
            </a:pPr>
            <a:endParaRPr lang="en-US" sz="9213" dirty="0">
              <a:solidFill>
                <a:srgbClr val="697176"/>
              </a:solidFill>
              <a:latin typeface="Libre Franklin Heavy"/>
            </a:endParaRPr>
          </a:p>
        </p:txBody>
      </p:sp>
    </p:spTree>
    <p:extLst>
      <p:ext uri="{BB962C8B-B14F-4D97-AF65-F5344CB8AC3E}">
        <p14:creationId xmlns:p14="http://schemas.microsoft.com/office/powerpoint/2010/main" val="498666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5B7F09-1A90-E3BC-8211-C6D75A91EBE9}"/>
              </a:ext>
            </a:extLst>
          </p:cNvPr>
          <p:cNvPicPr/>
          <p:nvPr/>
        </p:nvPicPr>
        <p:blipFill>
          <a:blip r:embed="rId2"/>
          <a:stretch>
            <a:fillRect/>
          </a:stretch>
        </p:blipFill>
        <p:spPr>
          <a:xfrm>
            <a:off x="914400" y="2171700"/>
            <a:ext cx="6184224" cy="6705600"/>
          </a:xfrm>
          <a:prstGeom prst="rect">
            <a:avLst/>
          </a:prstGeom>
        </p:spPr>
      </p:pic>
      <p:pic>
        <p:nvPicPr>
          <p:cNvPr id="3" name="Picture 2">
            <a:extLst>
              <a:ext uri="{FF2B5EF4-FFF2-40B4-BE49-F238E27FC236}">
                <a16:creationId xmlns:a16="http://schemas.microsoft.com/office/drawing/2014/main" id="{E1D26F49-D7A5-5DBA-C8A6-7A148BFECB18}"/>
              </a:ext>
            </a:extLst>
          </p:cNvPr>
          <p:cNvPicPr>
            <a:picLocks noChangeAspect="1"/>
          </p:cNvPicPr>
          <p:nvPr/>
        </p:nvPicPr>
        <p:blipFill>
          <a:blip r:embed="rId3"/>
          <a:stretch>
            <a:fillRect/>
          </a:stretch>
        </p:blipFill>
        <p:spPr>
          <a:xfrm>
            <a:off x="7784424" y="419952"/>
            <a:ext cx="9043756" cy="4581508"/>
          </a:xfrm>
          <a:prstGeom prst="rect">
            <a:avLst/>
          </a:prstGeom>
        </p:spPr>
      </p:pic>
      <p:pic>
        <p:nvPicPr>
          <p:cNvPr id="4" name="Picture 3">
            <a:extLst>
              <a:ext uri="{FF2B5EF4-FFF2-40B4-BE49-F238E27FC236}">
                <a16:creationId xmlns:a16="http://schemas.microsoft.com/office/drawing/2014/main" id="{CB89BD8D-F4D8-573D-A6B1-0E0BD6DAD358}"/>
              </a:ext>
            </a:extLst>
          </p:cNvPr>
          <p:cNvPicPr>
            <a:picLocks noChangeAspect="1"/>
          </p:cNvPicPr>
          <p:nvPr/>
        </p:nvPicPr>
        <p:blipFill>
          <a:blip r:embed="rId4"/>
          <a:stretch>
            <a:fillRect/>
          </a:stretch>
        </p:blipFill>
        <p:spPr>
          <a:xfrm>
            <a:off x="7799664" y="5320828"/>
            <a:ext cx="9043756" cy="4907280"/>
          </a:xfrm>
          <a:prstGeom prst="rect">
            <a:avLst/>
          </a:prstGeom>
        </p:spPr>
      </p:pic>
      <p:sp>
        <p:nvSpPr>
          <p:cNvPr id="5" name="TextBox 4">
            <a:extLst>
              <a:ext uri="{FF2B5EF4-FFF2-40B4-BE49-F238E27FC236}">
                <a16:creationId xmlns:a16="http://schemas.microsoft.com/office/drawing/2014/main" id="{EB5D97E1-173F-2D68-64B8-19D83C41F3EB}"/>
              </a:ext>
            </a:extLst>
          </p:cNvPr>
          <p:cNvSpPr txBox="1"/>
          <p:nvPr/>
        </p:nvSpPr>
        <p:spPr>
          <a:xfrm>
            <a:off x="0" y="0"/>
            <a:ext cx="7297190" cy="1323439"/>
          </a:xfrm>
          <a:prstGeom prst="rect">
            <a:avLst/>
          </a:prstGeom>
          <a:solidFill>
            <a:schemeClr val="accent4">
              <a:lumMod val="40000"/>
              <a:lumOff val="60000"/>
            </a:schemeClr>
          </a:solidFill>
        </p:spPr>
        <p:txBody>
          <a:bodyPr wrap="none" rtlCol="0">
            <a:spAutoFit/>
          </a:bodyPr>
          <a:lstStyle/>
          <a:p>
            <a:r>
              <a:rPr lang="en-IN" sz="8000" b="1" dirty="0">
                <a:solidFill>
                  <a:srgbClr val="7030A0"/>
                </a:solidFill>
              </a:rPr>
              <a:t>OUTPUT SCREEN</a:t>
            </a:r>
          </a:p>
        </p:txBody>
      </p:sp>
    </p:spTree>
    <p:extLst>
      <p:ext uri="{BB962C8B-B14F-4D97-AF65-F5344CB8AC3E}">
        <p14:creationId xmlns:p14="http://schemas.microsoft.com/office/powerpoint/2010/main" val="171648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C10A7-70EE-07DF-EB05-D893BA18580B}"/>
              </a:ext>
            </a:extLst>
          </p:cNvPr>
          <p:cNvSpPr txBox="1"/>
          <p:nvPr/>
        </p:nvSpPr>
        <p:spPr>
          <a:xfrm>
            <a:off x="1981200" y="2248833"/>
            <a:ext cx="14325600" cy="8052204"/>
          </a:xfrm>
          <a:prstGeom prst="rect">
            <a:avLst/>
          </a:prstGeom>
          <a:noFill/>
        </p:spPr>
        <p:txBody>
          <a:bodyPr wrap="square" rtlCol="0">
            <a:spAutoFit/>
          </a:bodyPr>
          <a:lstStyle/>
          <a:p>
            <a:pPr marL="15240" marR="76200" indent="-6350" algn="just">
              <a:lnSpc>
                <a:spcPct val="148000"/>
              </a:lnSpc>
              <a:spcAft>
                <a:spcPts val="1375"/>
              </a:spcAft>
            </a:pPr>
            <a:r>
              <a:rPr lang="en-IN" sz="3200" kern="100" dirty="0">
                <a:solidFill>
                  <a:srgbClr val="000000"/>
                </a:solidFill>
                <a:effectLst/>
                <a:ea typeface="Times New Roman" panose="02020603050405020304" pitchFamily="18" charset="0"/>
              </a:rPr>
              <a:t>Radar technology continues to evolve, with advancements in signal processing, antenna design, and integration with other sensor technologies. It remains a critical tool for both military and civilian applications, enabling safer and more efficient operations across various industries. </a:t>
            </a:r>
            <a:r>
              <a:rPr lang="en-IN" sz="3200" kern="100" dirty="0">
                <a:solidFill>
                  <a:srgbClr val="000000"/>
                </a:solidFill>
                <a:effectLst/>
                <a:ea typeface="Calibri" panose="020F0502020204030204" pitchFamily="34" charset="0"/>
              </a:rPr>
              <a:t> </a:t>
            </a:r>
            <a:r>
              <a:rPr lang="en-IN" sz="3200" kern="100" dirty="0">
                <a:solidFill>
                  <a:srgbClr val="000000"/>
                </a:solidFill>
                <a:effectLst/>
                <a:ea typeface="Times New Roman" panose="02020603050405020304" pitchFamily="18" charset="0"/>
              </a:rPr>
              <a:t>Radar technology continues to evolve, driven by advancements in electronics, signal processing, and materials science. Its applications span across </a:t>
            </a:r>
            <a:r>
              <a:rPr lang="en-IN" sz="3200" kern="100" dirty="0" err="1">
                <a:solidFill>
                  <a:srgbClr val="000000"/>
                </a:solidFill>
                <a:effectLst/>
                <a:ea typeface="Times New Roman" panose="02020603050405020304" pitchFamily="18" charset="0"/>
              </a:rPr>
              <a:t>defense</a:t>
            </a:r>
            <a:r>
              <a:rPr lang="en-IN" sz="3200" kern="100" dirty="0">
                <a:solidFill>
                  <a:srgbClr val="000000"/>
                </a:solidFill>
                <a:effectLst/>
                <a:ea typeface="Times New Roman" panose="02020603050405020304" pitchFamily="18" charset="0"/>
              </a:rPr>
              <a:t>, aviation, weather monitoring, and beyond, making it an indispensable tool in modern technology. As research and development progress, radar systems are expected to become more accurate, versatile, and integrated with other technologies, further enhancing their utility in diverse operational environments. </a:t>
            </a:r>
            <a:r>
              <a:rPr lang="en-IN" sz="3200" kern="100" dirty="0">
                <a:solidFill>
                  <a:srgbClr val="000000"/>
                </a:solidFill>
                <a:effectLst/>
                <a:ea typeface="Calibri" panose="020F0502020204030204" pitchFamily="34" charset="0"/>
              </a:rPr>
              <a:t> </a:t>
            </a:r>
          </a:p>
          <a:p>
            <a:endParaRPr lang="en-IN" sz="3200" dirty="0"/>
          </a:p>
        </p:txBody>
      </p:sp>
      <p:sp>
        <p:nvSpPr>
          <p:cNvPr id="4" name="TextBox 3">
            <a:extLst>
              <a:ext uri="{FF2B5EF4-FFF2-40B4-BE49-F238E27FC236}">
                <a16:creationId xmlns:a16="http://schemas.microsoft.com/office/drawing/2014/main" id="{BAE20424-21B0-EB13-0618-59179DE716F3}"/>
              </a:ext>
            </a:extLst>
          </p:cNvPr>
          <p:cNvSpPr txBox="1"/>
          <p:nvPr/>
        </p:nvSpPr>
        <p:spPr>
          <a:xfrm>
            <a:off x="5676900" y="0"/>
            <a:ext cx="7239000" cy="1434432"/>
          </a:xfrm>
          <a:prstGeom prst="rect">
            <a:avLst/>
          </a:prstGeom>
          <a:solidFill>
            <a:schemeClr val="accent4">
              <a:lumMod val="60000"/>
              <a:lumOff val="40000"/>
            </a:schemeClr>
          </a:solidFill>
        </p:spPr>
        <p:txBody>
          <a:bodyPr wrap="square">
            <a:spAutoFit/>
          </a:bodyPr>
          <a:lstStyle/>
          <a:p>
            <a:pPr marL="0" marR="0" lvl="0" indent="0" algn="just" defTabSz="914400" rtl="0" eaLnBrk="1" fontAlgn="auto" latinLnBrk="0" hangingPunct="1">
              <a:lnSpc>
                <a:spcPts val="11200"/>
              </a:lnSpc>
              <a:spcBef>
                <a:spcPts val="0"/>
              </a:spcBef>
              <a:spcAft>
                <a:spcPts val="0"/>
              </a:spcAft>
              <a:buClrTx/>
              <a:buSzTx/>
              <a:buFontTx/>
              <a:buNone/>
              <a:tabLst/>
              <a:defRPr/>
            </a:pPr>
            <a:r>
              <a:rPr lang="en-US" sz="8000" dirty="0">
                <a:solidFill>
                  <a:srgbClr val="7030A0"/>
                </a:solidFill>
                <a:latin typeface="Canva Sans Bold"/>
              </a:rPr>
              <a:t>CONCLUSION</a:t>
            </a:r>
            <a:endParaRPr kumimoji="0" lang="en-US" sz="8000" b="0" i="0" u="none" strike="noStrike" kern="1200" cap="none" spc="0" normalizeH="0" baseline="0" noProof="0" dirty="0">
              <a:ln>
                <a:noFill/>
              </a:ln>
              <a:solidFill>
                <a:srgbClr val="7030A0"/>
              </a:solidFill>
              <a:effectLst/>
              <a:uLnTx/>
              <a:uFillTx/>
              <a:latin typeface="Canva Sans Bold"/>
              <a:ea typeface="+mn-ea"/>
              <a:cs typeface="+mn-cs"/>
            </a:endParaRPr>
          </a:p>
        </p:txBody>
      </p:sp>
    </p:spTree>
    <p:extLst>
      <p:ext uri="{BB962C8B-B14F-4D97-AF65-F5344CB8AC3E}">
        <p14:creationId xmlns:p14="http://schemas.microsoft.com/office/powerpoint/2010/main" val="4064970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EED2-F8CA-8D85-A44B-B979D765CC2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57B4322-2820-16D3-6980-E1FEFA4BAE64}"/>
              </a:ext>
            </a:extLst>
          </p:cNvPr>
          <p:cNvPicPr>
            <a:picLocks noChangeAspect="1"/>
          </p:cNvPicPr>
          <p:nvPr/>
        </p:nvPicPr>
        <p:blipFill>
          <a:blip r:embed="rId2"/>
          <a:stretch>
            <a:fillRect/>
          </a:stretch>
        </p:blipFill>
        <p:spPr>
          <a:xfrm rot="2277833">
            <a:off x="1097367" y="5859866"/>
            <a:ext cx="6867525" cy="6867525"/>
          </a:xfrm>
          <a:prstGeom prst="rect">
            <a:avLst/>
          </a:prstGeom>
        </p:spPr>
      </p:pic>
      <p:sp>
        <p:nvSpPr>
          <p:cNvPr id="2" name="TextBox 2">
            <a:extLst>
              <a:ext uri="{FF2B5EF4-FFF2-40B4-BE49-F238E27FC236}">
                <a16:creationId xmlns:a16="http://schemas.microsoft.com/office/drawing/2014/main" id="{02691938-4BF0-0931-2D7D-2292489B1A25}"/>
              </a:ext>
            </a:extLst>
          </p:cNvPr>
          <p:cNvSpPr txBox="1"/>
          <p:nvPr/>
        </p:nvSpPr>
        <p:spPr>
          <a:xfrm>
            <a:off x="568062" y="2016989"/>
            <a:ext cx="16390179" cy="6114174"/>
          </a:xfrm>
          <a:prstGeom prst="rect">
            <a:avLst/>
          </a:prstGeom>
        </p:spPr>
        <p:txBody>
          <a:bodyPr lIns="0" tIns="0" rIns="0" bIns="0" rtlCol="0" anchor="t">
            <a:spAutoFit/>
          </a:bodyPr>
          <a:lstStyle/>
          <a:p>
            <a:pPr algn="just">
              <a:lnSpc>
                <a:spcPts val="4759"/>
              </a:lnSpc>
            </a:pPr>
            <a:r>
              <a:rPr lang="en-US" sz="3399" dirty="0">
                <a:solidFill>
                  <a:srgbClr val="000000"/>
                </a:solidFill>
                <a:latin typeface="Canva Sans Bold"/>
              </a:rPr>
              <a:t>• Infrared sensors</a:t>
            </a:r>
            <a:r>
              <a:rPr lang="en-US" sz="3399" dirty="0">
                <a:solidFill>
                  <a:srgbClr val="000000"/>
                </a:solidFill>
                <a:latin typeface="Canva Sans"/>
              </a:rPr>
              <a:t>: To get an idea of the depth in frames, the visualization tool can enhance the learning experience even further.</a:t>
            </a:r>
          </a:p>
          <a:p>
            <a:pPr algn="just">
              <a:lnSpc>
                <a:spcPts val="4759"/>
              </a:lnSpc>
            </a:pPr>
            <a:endParaRPr lang="en-US" sz="3399" dirty="0">
              <a:solidFill>
                <a:srgbClr val="000000"/>
              </a:solidFill>
              <a:latin typeface="Canva Sans"/>
            </a:endParaRPr>
          </a:p>
          <a:p>
            <a:pPr algn="just">
              <a:lnSpc>
                <a:spcPts val="4759"/>
              </a:lnSpc>
            </a:pPr>
            <a:r>
              <a:rPr lang="en-US" sz="3399" dirty="0">
                <a:solidFill>
                  <a:srgbClr val="000000"/>
                </a:solidFill>
                <a:latin typeface="Canva Sans"/>
              </a:rPr>
              <a:t>• </a:t>
            </a:r>
            <a:r>
              <a:rPr lang="en-US" sz="3399" dirty="0">
                <a:solidFill>
                  <a:srgbClr val="000000"/>
                </a:solidFill>
                <a:latin typeface="Canva Sans Bold"/>
              </a:rPr>
              <a:t>Multidimensional system</a:t>
            </a:r>
            <a:r>
              <a:rPr lang="en-US" sz="3399" dirty="0">
                <a:solidFill>
                  <a:srgbClr val="000000"/>
                </a:solidFill>
                <a:latin typeface="Canva Sans"/>
              </a:rPr>
              <a:t>: Right now our tool is limited to the horizontal axis and doesn’t cover the vertical axis.</a:t>
            </a:r>
          </a:p>
          <a:p>
            <a:pPr algn="just">
              <a:lnSpc>
                <a:spcPts val="4759"/>
              </a:lnSpc>
            </a:pPr>
            <a:endParaRPr lang="en-US" sz="3399" dirty="0">
              <a:solidFill>
                <a:srgbClr val="000000"/>
              </a:solidFill>
              <a:latin typeface="Canva Sans"/>
            </a:endParaRPr>
          </a:p>
          <a:p>
            <a:pPr algn="just">
              <a:lnSpc>
                <a:spcPts val="4759"/>
              </a:lnSpc>
            </a:pPr>
            <a:r>
              <a:rPr lang="en-US" sz="3399" dirty="0">
                <a:solidFill>
                  <a:srgbClr val="000000"/>
                </a:solidFill>
                <a:latin typeface="Canva Sans"/>
              </a:rPr>
              <a:t>• Improving the</a:t>
            </a:r>
            <a:r>
              <a:rPr lang="en-US" sz="3399" dirty="0">
                <a:solidFill>
                  <a:srgbClr val="000000"/>
                </a:solidFill>
                <a:latin typeface="Canva Sans Bold"/>
              </a:rPr>
              <a:t> characteristics of the enemy</a:t>
            </a:r>
            <a:r>
              <a:rPr lang="en-US" sz="3399" dirty="0">
                <a:solidFill>
                  <a:srgbClr val="000000"/>
                </a:solidFill>
                <a:latin typeface="Canva Sans"/>
              </a:rPr>
              <a:t> </a:t>
            </a:r>
          </a:p>
          <a:p>
            <a:pPr algn="just">
              <a:lnSpc>
                <a:spcPts val="4759"/>
              </a:lnSpc>
            </a:pPr>
            <a:r>
              <a:rPr lang="en-US" sz="3399" dirty="0">
                <a:solidFill>
                  <a:srgbClr val="000000"/>
                </a:solidFill>
                <a:latin typeface="Canva Sans"/>
              </a:rPr>
              <a:t>objects with the help of machine learning. Which can detect </a:t>
            </a:r>
          </a:p>
          <a:p>
            <a:pPr algn="just">
              <a:lnSpc>
                <a:spcPts val="4759"/>
              </a:lnSpc>
            </a:pPr>
            <a:r>
              <a:rPr lang="en-US" sz="3399" dirty="0">
                <a:solidFill>
                  <a:srgbClr val="000000"/>
                </a:solidFill>
                <a:latin typeface="Canva Sans"/>
              </a:rPr>
              <a:t>fighter jets, drones and other aerial vehicles, instead of a specific color.</a:t>
            </a:r>
          </a:p>
          <a:p>
            <a:pPr algn="ctr">
              <a:lnSpc>
                <a:spcPts val="4759"/>
              </a:lnSpc>
            </a:pPr>
            <a:endParaRPr lang="en-US" sz="3399" dirty="0">
              <a:solidFill>
                <a:srgbClr val="000000"/>
              </a:solidFill>
              <a:latin typeface="Canva Sans"/>
            </a:endParaRPr>
          </a:p>
        </p:txBody>
      </p:sp>
      <p:sp>
        <p:nvSpPr>
          <p:cNvPr id="4" name="TextBox 4">
            <a:extLst>
              <a:ext uri="{FF2B5EF4-FFF2-40B4-BE49-F238E27FC236}">
                <a16:creationId xmlns:a16="http://schemas.microsoft.com/office/drawing/2014/main" id="{8495DF68-A917-FC33-46A6-6A6A9C4DBC4B}"/>
              </a:ext>
            </a:extLst>
          </p:cNvPr>
          <p:cNvSpPr txBox="1"/>
          <p:nvPr/>
        </p:nvSpPr>
        <p:spPr>
          <a:xfrm>
            <a:off x="3893087" y="39589"/>
            <a:ext cx="8146513" cy="1342099"/>
          </a:xfrm>
          <a:prstGeom prst="rect">
            <a:avLst/>
          </a:prstGeom>
          <a:solidFill>
            <a:schemeClr val="accent4">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algn="just">
              <a:lnSpc>
                <a:spcPts val="11200"/>
              </a:lnSpc>
            </a:pPr>
            <a:r>
              <a:rPr lang="en-US" sz="8000" dirty="0">
                <a:solidFill>
                  <a:srgbClr val="7030A0"/>
                </a:solidFill>
                <a:latin typeface="Canva Sans Bold"/>
              </a:rPr>
              <a:t>FUTURE SCOPE</a:t>
            </a:r>
          </a:p>
        </p:txBody>
      </p:sp>
    </p:spTree>
    <p:extLst>
      <p:ext uri="{BB962C8B-B14F-4D97-AF65-F5344CB8AC3E}">
        <p14:creationId xmlns:p14="http://schemas.microsoft.com/office/powerpoint/2010/main" val="1193833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9F286-64B1-89BE-1AB2-6D351778858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CEABB68-79AF-CE0B-068D-86B2EFD585AD}"/>
              </a:ext>
            </a:extLst>
          </p:cNvPr>
          <p:cNvPicPr>
            <a:picLocks noChangeAspect="1"/>
          </p:cNvPicPr>
          <p:nvPr/>
        </p:nvPicPr>
        <p:blipFill>
          <a:blip r:embed="rId2"/>
          <a:stretch>
            <a:fillRect/>
          </a:stretch>
        </p:blipFill>
        <p:spPr>
          <a:xfrm rot="951022">
            <a:off x="10613183" y="5573590"/>
            <a:ext cx="6867525" cy="6867525"/>
          </a:xfrm>
          <a:prstGeom prst="rect">
            <a:avLst/>
          </a:prstGeom>
        </p:spPr>
      </p:pic>
      <p:sp>
        <p:nvSpPr>
          <p:cNvPr id="2" name="TextBox 2">
            <a:extLst>
              <a:ext uri="{FF2B5EF4-FFF2-40B4-BE49-F238E27FC236}">
                <a16:creationId xmlns:a16="http://schemas.microsoft.com/office/drawing/2014/main" id="{17BD902C-E41A-0E27-2741-A794416A24F3}"/>
              </a:ext>
            </a:extLst>
          </p:cNvPr>
          <p:cNvSpPr txBox="1"/>
          <p:nvPr/>
        </p:nvSpPr>
        <p:spPr>
          <a:xfrm>
            <a:off x="568062" y="2016989"/>
            <a:ext cx="16390179" cy="6729727"/>
          </a:xfrm>
          <a:prstGeom prst="rect">
            <a:avLst/>
          </a:prstGeom>
        </p:spPr>
        <p:txBody>
          <a:bodyPr lIns="0" tIns="0" rIns="0" bIns="0" rtlCol="0" anchor="t">
            <a:spAutoFit/>
          </a:bodyPr>
          <a:lstStyle/>
          <a:p>
            <a:pPr algn="just">
              <a:lnSpc>
                <a:spcPts val="4759"/>
              </a:lnSpc>
            </a:pPr>
            <a:r>
              <a:rPr lang="en-US" sz="3399" dirty="0">
                <a:solidFill>
                  <a:srgbClr val="000000"/>
                </a:solidFill>
                <a:latin typeface="Canva Sans Bold"/>
              </a:rPr>
              <a:t>• Infrared sensors</a:t>
            </a:r>
            <a:r>
              <a:rPr lang="en-US" sz="3399" dirty="0">
                <a:solidFill>
                  <a:srgbClr val="000000"/>
                </a:solidFill>
                <a:latin typeface="Canva Sans"/>
              </a:rPr>
              <a:t>: To get an idea of the depth in frames, the visualization tool can enhance the learning experience even further.</a:t>
            </a:r>
          </a:p>
          <a:p>
            <a:pPr algn="just">
              <a:lnSpc>
                <a:spcPts val="4759"/>
              </a:lnSpc>
            </a:pPr>
            <a:endParaRPr lang="en-US" sz="3399" dirty="0">
              <a:solidFill>
                <a:srgbClr val="000000"/>
              </a:solidFill>
              <a:latin typeface="Canva Sans"/>
            </a:endParaRPr>
          </a:p>
          <a:p>
            <a:pPr algn="just">
              <a:lnSpc>
                <a:spcPts val="4759"/>
              </a:lnSpc>
            </a:pPr>
            <a:r>
              <a:rPr lang="en-US" sz="3399" dirty="0">
                <a:solidFill>
                  <a:srgbClr val="000000"/>
                </a:solidFill>
                <a:latin typeface="Canva Sans"/>
              </a:rPr>
              <a:t>• </a:t>
            </a:r>
            <a:r>
              <a:rPr lang="en-US" sz="3399" dirty="0">
                <a:solidFill>
                  <a:srgbClr val="000000"/>
                </a:solidFill>
                <a:latin typeface="Canva Sans Bold"/>
              </a:rPr>
              <a:t>Multidimensional system</a:t>
            </a:r>
            <a:r>
              <a:rPr lang="en-US" sz="3399" dirty="0">
                <a:solidFill>
                  <a:srgbClr val="000000"/>
                </a:solidFill>
                <a:latin typeface="Canva Sans"/>
              </a:rPr>
              <a:t>: Right now our tool is limited to the horizontal axis and doesn’t cover the vertical axis.</a:t>
            </a:r>
          </a:p>
          <a:p>
            <a:pPr algn="just">
              <a:lnSpc>
                <a:spcPts val="4759"/>
              </a:lnSpc>
            </a:pPr>
            <a:endParaRPr lang="en-US" sz="3399" dirty="0">
              <a:solidFill>
                <a:srgbClr val="000000"/>
              </a:solidFill>
              <a:latin typeface="Canva Sans"/>
            </a:endParaRPr>
          </a:p>
          <a:p>
            <a:pPr algn="just">
              <a:lnSpc>
                <a:spcPts val="4759"/>
              </a:lnSpc>
            </a:pPr>
            <a:r>
              <a:rPr lang="en-US" sz="3399" dirty="0">
                <a:solidFill>
                  <a:srgbClr val="000000"/>
                </a:solidFill>
                <a:latin typeface="Canva Sans"/>
              </a:rPr>
              <a:t>• Improving the</a:t>
            </a:r>
            <a:r>
              <a:rPr lang="en-US" sz="3399" dirty="0">
                <a:solidFill>
                  <a:srgbClr val="000000"/>
                </a:solidFill>
                <a:latin typeface="Canva Sans Bold"/>
              </a:rPr>
              <a:t> characteristics of the enemy</a:t>
            </a:r>
            <a:r>
              <a:rPr lang="en-US" sz="3399" dirty="0">
                <a:solidFill>
                  <a:srgbClr val="000000"/>
                </a:solidFill>
                <a:latin typeface="Canva Sans"/>
              </a:rPr>
              <a:t> </a:t>
            </a:r>
          </a:p>
          <a:p>
            <a:pPr algn="just">
              <a:lnSpc>
                <a:spcPts val="4759"/>
              </a:lnSpc>
            </a:pPr>
            <a:r>
              <a:rPr lang="en-US" sz="3399" dirty="0">
                <a:solidFill>
                  <a:srgbClr val="000000"/>
                </a:solidFill>
                <a:latin typeface="Canva Sans"/>
              </a:rPr>
              <a:t>objects with the help of machine learning. Which can detect </a:t>
            </a:r>
          </a:p>
          <a:p>
            <a:pPr algn="just">
              <a:lnSpc>
                <a:spcPts val="4759"/>
              </a:lnSpc>
            </a:pPr>
            <a:r>
              <a:rPr lang="en-US" sz="3399" dirty="0">
                <a:solidFill>
                  <a:srgbClr val="000000"/>
                </a:solidFill>
                <a:latin typeface="Canva Sans"/>
              </a:rPr>
              <a:t>fighter jets, drones and other aerial vehicles, instead of a specific color.</a:t>
            </a:r>
          </a:p>
          <a:p>
            <a:pPr algn="just">
              <a:lnSpc>
                <a:spcPts val="4759"/>
              </a:lnSpc>
            </a:pPr>
            <a:endParaRPr lang="en-US" sz="3399" dirty="0">
              <a:solidFill>
                <a:srgbClr val="000000"/>
              </a:solidFill>
              <a:latin typeface="Canva Sans"/>
            </a:endParaRPr>
          </a:p>
          <a:p>
            <a:pPr algn="ctr">
              <a:lnSpc>
                <a:spcPts val="4759"/>
              </a:lnSpc>
            </a:pPr>
            <a:endParaRPr lang="en-US" sz="3399" dirty="0">
              <a:solidFill>
                <a:srgbClr val="000000"/>
              </a:solidFill>
              <a:latin typeface="Canva Sans"/>
            </a:endParaRPr>
          </a:p>
        </p:txBody>
      </p:sp>
      <p:sp>
        <p:nvSpPr>
          <p:cNvPr id="4" name="TextBox 4">
            <a:extLst>
              <a:ext uri="{FF2B5EF4-FFF2-40B4-BE49-F238E27FC236}">
                <a16:creationId xmlns:a16="http://schemas.microsoft.com/office/drawing/2014/main" id="{568867C0-5BE8-CD08-ECA7-7C4802C57375}"/>
              </a:ext>
            </a:extLst>
          </p:cNvPr>
          <p:cNvSpPr txBox="1"/>
          <p:nvPr/>
        </p:nvSpPr>
        <p:spPr>
          <a:xfrm>
            <a:off x="4766094" y="19412"/>
            <a:ext cx="7994113" cy="1342099"/>
          </a:xfrm>
          <a:prstGeom prst="rect">
            <a:avLst/>
          </a:prstGeom>
          <a:solidFill>
            <a:schemeClr val="accent4">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algn="just">
              <a:lnSpc>
                <a:spcPts val="11200"/>
              </a:lnSpc>
            </a:pPr>
            <a:r>
              <a:rPr lang="en-US" sz="8000" dirty="0">
                <a:solidFill>
                  <a:srgbClr val="7030A0"/>
                </a:solidFill>
                <a:latin typeface="Canva Sans Bold"/>
              </a:rPr>
              <a:t>FUTURE</a:t>
            </a:r>
            <a:r>
              <a:rPr lang="en-US" sz="8000" dirty="0">
                <a:solidFill>
                  <a:srgbClr val="FFDE59"/>
                </a:solidFill>
                <a:latin typeface="Canva Sans Bold"/>
              </a:rPr>
              <a:t> </a:t>
            </a:r>
            <a:r>
              <a:rPr lang="en-US" sz="8000" dirty="0">
                <a:solidFill>
                  <a:srgbClr val="7030A0"/>
                </a:solidFill>
                <a:latin typeface="Canva Sans Bold"/>
              </a:rPr>
              <a:t>SCOPE</a:t>
            </a:r>
          </a:p>
        </p:txBody>
      </p:sp>
    </p:spTree>
    <p:extLst>
      <p:ext uri="{BB962C8B-B14F-4D97-AF65-F5344CB8AC3E}">
        <p14:creationId xmlns:p14="http://schemas.microsoft.com/office/powerpoint/2010/main" val="3361855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0" y="0"/>
            <a:ext cx="6755452" cy="1434432"/>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ctr">
              <a:lnSpc>
                <a:spcPts val="11200"/>
              </a:lnSpc>
            </a:pPr>
            <a:r>
              <a:rPr lang="en-US" sz="8000" dirty="0">
                <a:solidFill>
                  <a:srgbClr val="7030A0"/>
                </a:solidFill>
                <a:latin typeface="Canva Sans Bold"/>
              </a:rPr>
              <a:t>REFERENCES</a:t>
            </a:r>
          </a:p>
        </p:txBody>
      </p:sp>
      <p:sp>
        <p:nvSpPr>
          <p:cNvPr id="3" name="Rectangle 2"/>
          <p:cNvSpPr/>
          <p:nvPr/>
        </p:nvSpPr>
        <p:spPr>
          <a:xfrm>
            <a:off x="1447800" y="2247900"/>
            <a:ext cx="17449800" cy="6740307"/>
          </a:xfrm>
          <a:prstGeom prst="rect">
            <a:avLst/>
          </a:prstGeom>
        </p:spPr>
        <p:txBody>
          <a:bodyPr wrap="square">
            <a:spAutoFit/>
          </a:bodyPr>
          <a:lstStyle/>
          <a:p>
            <a:pPr algn="just"/>
            <a:endParaRPr lang="en-US" sz="3600" dirty="0"/>
          </a:p>
          <a:p>
            <a:pPr marL="742950" indent="-742950" algn="just">
              <a:lnSpc>
                <a:spcPct val="200000"/>
              </a:lnSpc>
              <a:buFont typeface="Arial" panose="020B0604020202020204" pitchFamily="34" charset="0"/>
              <a:buChar char="•"/>
            </a:pPr>
            <a:r>
              <a:rPr lang="en-US" sz="3600" dirty="0">
                <a:hlinkClick r:id="rId2"/>
              </a:rPr>
              <a:t>https://migflug.com</a:t>
            </a:r>
            <a:endParaRPr lang="en-US" sz="3600" dirty="0"/>
          </a:p>
          <a:p>
            <a:pPr marL="742950" indent="-742950" algn="just">
              <a:lnSpc>
                <a:spcPct val="200000"/>
              </a:lnSpc>
              <a:buFont typeface="Arial" panose="020B0604020202020204" pitchFamily="34" charset="0"/>
              <a:buChar char="•"/>
            </a:pPr>
            <a:r>
              <a:rPr lang="en-US" sz="3600" dirty="0">
                <a:hlinkClick r:id="rId3"/>
              </a:rPr>
              <a:t>https://www.iiss.org</a:t>
            </a:r>
            <a:endParaRPr lang="en-US" sz="3600" dirty="0"/>
          </a:p>
          <a:p>
            <a:pPr marL="742950" indent="-742950" algn="just">
              <a:lnSpc>
                <a:spcPct val="200000"/>
              </a:lnSpc>
              <a:buFont typeface="Arial" panose="020B0604020202020204" pitchFamily="34" charset="0"/>
              <a:buChar char="•"/>
            </a:pPr>
            <a:r>
              <a:rPr lang="en-US" sz="3600" dirty="0">
                <a:hlinkClick r:id="rId4"/>
              </a:rPr>
              <a:t>https://www.eurofighter.com/</a:t>
            </a:r>
            <a:endParaRPr lang="en-US" sz="3600" dirty="0"/>
          </a:p>
          <a:p>
            <a:pPr marL="742950" indent="-742950" algn="just">
              <a:lnSpc>
                <a:spcPct val="200000"/>
              </a:lnSpc>
              <a:buFont typeface="Arial" panose="020B0604020202020204" pitchFamily="34" charset="0"/>
              <a:buChar char="•"/>
            </a:pPr>
            <a:r>
              <a:rPr lang="en-US" sz="3600" u="sng" dirty="0">
                <a:solidFill>
                  <a:srgbClr val="0070C0"/>
                </a:solidFill>
                <a:hlinkClick r:id="rId5"/>
              </a:rPr>
              <a:t>https://docs.opencv.org</a:t>
            </a:r>
            <a:endParaRPr lang="en-US" sz="3600" u="sng" dirty="0">
              <a:solidFill>
                <a:srgbClr val="0070C0"/>
              </a:solidFill>
            </a:endParaRPr>
          </a:p>
          <a:p>
            <a:pPr marL="742950" indent="-742950" algn="just">
              <a:buFont typeface="Arial" panose="020B0604020202020204" pitchFamily="34" charset="0"/>
              <a:buChar char="•"/>
            </a:pPr>
            <a:endParaRPr lang="en-US" sz="3600" u="sng" dirty="0">
              <a:solidFill>
                <a:srgbClr val="0070C0"/>
              </a:solidFill>
            </a:endParaRPr>
          </a:p>
          <a:p>
            <a:pPr marL="742950" indent="-742950" algn="just">
              <a:buFont typeface="Arial" panose="020B0604020202020204" pitchFamily="34" charset="0"/>
              <a:buChar char="•"/>
            </a:pPr>
            <a:endParaRPr lang="en-US" sz="3600" dirty="0"/>
          </a:p>
          <a:p>
            <a:pPr marL="742950" indent="-742950" algn="just">
              <a:buFont typeface="Arial" panose="020B0604020202020204" pitchFamily="34" charset="0"/>
              <a:buChar char="•"/>
            </a:pPr>
            <a:endParaRPr lang="en-US" sz="3600" dirty="0"/>
          </a:p>
        </p:txBody>
      </p:sp>
    </p:spTree>
    <p:extLst>
      <p:ext uri="{BB962C8B-B14F-4D97-AF65-F5344CB8AC3E}">
        <p14:creationId xmlns:p14="http://schemas.microsoft.com/office/powerpoint/2010/main" val="346548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79232" y="4076700"/>
            <a:ext cx="20246464" cy="2539157"/>
          </a:xfrm>
          <a:prstGeom prst="rect">
            <a:avLst/>
          </a:prstGeom>
        </p:spPr>
        <p:txBody>
          <a:bodyPr lIns="0" tIns="0" rIns="0" bIns="0" rtlCol="0" anchor="t">
            <a:spAutoFit/>
          </a:bodyPr>
          <a:lstStyle/>
          <a:p>
            <a:pPr algn="ctr">
              <a:lnSpc>
                <a:spcPts val="19810"/>
              </a:lnSpc>
            </a:pPr>
            <a:r>
              <a:rPr lang="en-US" sz="19810" dirty="0">
                <a:solidFill>
                  <a:srgbClr val="7030A0"/>
                </a:solidFill>
                <a:latin typeface="Libre Franklin Heavy"/>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38246-5D23-2029-468C-C2E61E7C51E2}"/>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1038DD5A-67C4-0698-4A43-4096513DAEC0}"/>
              </a:ext>
            </a:extLst>
          </p:cNvPr>
          <p:cNvSpPr/>
          <p:nvPr/>
        </p:nvSpPr>
        <p:spPr>
          <a:xfrm rot="5232139">
            <a:off x="9469649" y="1543504"/>
            <a:ext cx="9256627" cy="7199990"/>
          </a:xfrm>
          <a:custGeom>
            <a:avLst/>
            <a:gdLst/>
            <a:ahLst/>
            <a:cxnLst/>
            <a:rect l="l" t="t" r="r" b="b"/>
            <a:pathLst>
              <a:path w="9990936" h="7643066">
                <a:moveTo>
                  <a:pt x="0" y="0"/>
                </a:moveTo>
                <a:lnTo>
                  <a:pt x="9990936" y="0"/>
                </a:lnTo>
                <a:lnTo>
                  <a:pt x="9990936" y="7643066"/>
                </a:lnTo>
                <a:lnTo>
                  <a:pt x="0" y="7643066"/>
                </a:lnTo>
                <a:lnTo>
                  <a:pt x="0" y="0"/>
                </a:lnTo>
                <a:close/>
              </a:path>
            </a:pathLst>
          </a:custGeom>
          <a:blipFill>
            <a:blip r:embed="rId2"/>
            <a:stretch>
              <a:fillRect/>
            </a:stretch>
          </a:blipFill>
        </p:spPr>
        <p:txBody>
          <a:bodyPr/>
          <a:lstStyle/>
          <a:p>
            <a:endParaRPr lang="en-IN" dirty="0"/>
          </a:p>
        </p:txBody>
      </p:sp>
      <p:sp>
        <p:nvSpPr>
          <p:cNvPr id="4" name="TextBox 4">
            <a:extLst>
              <a:ext uri="{FF2B5EF4-FFF2-40B4-BE49-F238E27FC236}">
                <a16:creationId xmlns:a16="http://schemas.microsoft.com/office/drawing/2014/main" id="{8F4DEBAA-C9A7-80E8-7C3F-1625006BA588}"/>
              </a:ext>
            </a:extLst>
          </p:cNvPr>
          <p:cNvSpPr txBox="1"/>
          <p:nvPr/>
        </p:nvSpPr>
        <p:spPr>
          <a:xfrm>
            <a:off x="-97097" y="1181100"/>
            <a:ext cx="13068076" cy="3429000"/>
          </a:xfrm>
          <a:prstGeom prst="rect">
            <a:avLst/>
          </a:prstGeom>
        </p:spPr>
        <p:txBody>
          <a:bodyPr wrap="square" lIns="0" tIns="0" rIns="0" bIns="0" rtlCol="0" anchor="t">
            <a:spAutoFit/>
          </a:bodyPr>
          <a:lstStyle/>
          <a:p>
            <a:pPr algn="ctr">
              <a:lnSpc>
                <a:spcPts val="8700"/>
              </a:lnSpc>
            </a:pPr>
            <a:r>
              <a:rPr lang="en-US" sz="8700" dirty="0">
                <a:solidFill>
                  <a:srgbClr val="000000"/>
                </a:solidFill>
                <a:latin typeface="Libre Franklin Heavy"/>
              </a:rPr>
              <a:t>INTERACTIVE</a:t>
            </a:r>
          </a:p>
          <a:p>
            <a:pPr algn="ctr">
              <a:lnSpc>
                <a:spcPts val="8700"/>
              </a:lnSpc>
            </a:pPr>
            <a:r>
              <a:rPr lang="en-US" sz="8700" dirty="0">
                <a:solidFill>
                  <a:srgbClr val="7030A0"/>
                </a:solidFill>
                <a:latin typeface="Libre Franklin Heavy"/>
              </a:rPr>
              <a:t>RADAR</a:t>
            </a:r>
            <a:r>
              <a:rPr lang="en-US" sz="8700" dirty="0">
                <a:solidFill>
                  <a:srgbClr val="000000"/>
                </a:solidFill>
                <a:latin typeface="Libre Franklin Heavy"/>
              </a:rPr>
              <a:t> </a:t>
            </a:r>
            <a:r>
              <a:rPr lang="en-US" sz="8700" dirty="0">
                <a:solidFill>
                  <a:srgbClr val="7030A0"/>
                </a:solidFill>
                <a:latin typeface="Libre Franklin Heavy"/>
              </a:rPr>
              <a:t>TUTORIAL  </a:t>
            </a:r>
            <a:r>
              <a:rPr lang="en-US" sz="8700" dirty="0">
                <a:solidFill>
                  <a:srgbClr val="000000"/>
                </a:solidFill>
                <a:latin typeface="Libre Franklin Heavy"/>
              </a:rPr>
              <a:t>FOR AIRCRAFTS</a:t>
            </a:r>
          </a:p>
        </p:txBody>
      </p:sp>
      <p:sp>
        <p:nvSpPr>
          <p:cNvPr id="11" name="TextBox 10">
            <a:extLst>
              <a:ext uri="{FF2B5EF4-FFF2-40B4-BE49-F238E27FC236}">
                <a16:creationId xmlns:a16="http://schemas.microsoft.com/office/drawing/2014/main" id="{A28079A7-91DF-3248-8C2D-05F4D1205FDF}"/>
              </a:ext>
            </a:extLst>
          </p:cNvPr>
          <p:cNvSpPr txBox="1"/>
          <p:nvPr/>
        </p:nvSpPr>
        <p:spPr>
          <a:xfrm>
            <a:off x="1352956" y="6191749"/>
            <a:ext cx="3828420" cy="2308324"/>
          </a:xfrm>
          <a:prstGeom prst="rect">
            <a:avLst/>
          </a:prstGeom>
          <a:noFill/>
        </p:spPr>
        <p:txBody>
          <a:bodyPr wrap="none" rtlCol="0">
            <a:spAutoFit/>
          </a:bodyPr>
          <a:lstStyle/>
          <a:p>
            <a:r>
              <a:rPr lang="en-IN" sz="3600" dirty="0">
                <a:solidFill>
                  <a:schemeClr val="accent4">
                    <a:lumMod val="75000"/>
                  </a:schemeClr>
                </a:solidFill>
              </a:rPr>
              <a:t>TEAM MEMBERS:</a:t>
            </a:r>
          </a:p>
          <a:p>
            <a:pPr marL="571500" indent="-571500">
              <a:buFont typeface="Arial" panose="020B0604020202020204" pitchFamily="34" charset="0"/>
              <a:buChar char="•"/>
            </a:pPr>
            <a:r>
              <a:rPr lang="en-IN" sz="3600" dirty="0"/>
              <a:t>ANJALI SHARMA</a:t>
            </a:r>
          </a:p>
          <a:p>
            <a:pPr marL="571500" indent="-571500">
              <a:buFont typeface="Arial" panose="020B0604020202020204" pitchFamily="34" charset="0"/>
              <a:buChar char="•"/>
            </a:pPr>
            <a:r>
              <a:rPr lang="en-IN" sz="3600" dirty="0"/>
              <a:t>VANSHITA JAIN</a:t>
            </a:r>
          </a:p>
          <a:p>
            <a:pPr marL="571500" indent="-571500">
              <a:buFont typeface="Arial" panose="020B0604020202020204" pitchFamily="34" charset="0"/>
              <a:buChar char="•"/>
            </a:pPr>
            <a:r>
              <a:rPr lang="en-IN" sz="3600" dirty="0"/>
              <a:t>KHUSHI JANGID</a:t>
            </a:r>
          </a:p>
        </p:txBody>
      </p:sp>
      <p:sp>
        <p:nvSpPr>
          <p:cNvPr id="2" name="TextBox 1">
            <a:extLst>
              <a:ext uri="{FF2B5EF4-FFF2-40B4-BE49-F238E27FC236}">
                <a16:creationId xmlns:a16="http://schemas.microsoft.com/office/drawing/2014/main" id="{8BE5FD25-B1FA-821C-A937-78695A06EF36}"/>
              </a:ext>
            </a:extLst>
          </p:cNvPr>
          <p:cNvSpPr txBox="1"/>
          <p:nvPr/>
        </p:nvSpPr>
        <p:spPr>
          <a:xfrm>
            <a:off x="5486400" y="6169571"/>
            <a:ext cx="4572000" cy="2308324"/>
          </a:xfrm>
          <a:prstGeom prst="rect">
            <a:avLst/>
          </a:prstGeom>
          <a:noFill/>
        </p:spPr>
        <p:txBody>
          <a:bodyPr wrap="square" rtlCol="0">
            <a:spAutoFit/>
          </a:bodyPr>
          <a:lstStyle/>
          <a:p>
            <a:r>
              <a:rPr lang="en-IN" sz="3600" dirty="0">
                <a:solidFill>
                  <a:schemeClr val="accent4">
                    <a:lumMod val="75000"/>
                  </a:schemeClr>
                </a:solidFill>
              </a:rPr>
              <a:t>GUIDE:</a:t>
            </a:r>
          </a:p>
          <a:p>
            <a:r>
              <a:rPr lang="en-IN" sz="3600" dirty="0"/>
              <a:t>MR. ARVIND SHARMA</a:t>
            </a:r>
          </a:p>
          <a:p>
            <a:r>
              <a:rPr lang="en-IN" sz="3600" dirty="0"/>
              <a:t>ASSISTANT PROFESSOR</a:t>
            </a:r>
          </a:p>
          <a:p>
            <a:r>
              <a:rPr lang="en-IN" sz="3600" dirty="0"/>
              <a:t>(CSE DEPARTMENT)</a:t>
            </a:r>
          </a:p>
        </p:txBody>
      </p:sp>
    </p:spTree>
    <p:extLst>
      <p:ext uri="{BB962C8B-B14F-4D97-AF65-F5344CB8AC3E}">
        <p14:creationId xmlns:p14="http://schemas.microsoft.com/office/powerpoint/2010/main" val="10787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91200" y="0"/>
            <a:ext cx="5867399" cy="1342099"/>
          </a:xfrm>
          <a:prstGeom prst="rect">
            <a:avLst/>
          </a:prstGeom>
          <a:solidFill>
            <a:schemeClr val="accent4">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algn="just">
              <a:lnSpc>
                <a:spcPts val="11200"/>
              </a:lnSpc>
            </a:pPr>
            <a:r>
              <a:rPr lang="en-US" sz="8000" dirty="0">
                <a:solidFill>
                  <a:srgbClr val="FFDE59"/>
                </a:solidFill>
                <a:latin typeface="Canva Sans Bold"/>
              </a:rPr>
              <a:t> </a:t>
            </a:r>
            <a:r>
              <a:rPr lang="en-US" sz="8000" dirty="0">
                <a:solidFill>
                  <a:srgbClr val="7030A0"/>
                </a:solidFill>
                <a:latin typeface="Canva Sans Bold"/>
              </a:rPr>
              <a:t>ABSTRACT</a:t>
            </a:r>
          </a:p>
        </p:txBody>
      </p:sp>
      <p:sp>
        <p:nvSpPr>
          <p:cNvPr id="3" name="TextBox 3"/>
          <p:cNvSpPr txBox="1"/>
          <p:nvPr/>
        </p:nvSpPr>
        <p:spPr>
          <a:xfrm>
            <a:off x="609600" y="2324100"/>
            <a:ext cx="16656459" cy="4955331"/>
          </a:xfrm>
          <a:prstGeom prst="rect">
            <a:avLst/>
          </a:prstGeom>
        </p:spPr>
        <p:txBody>
          <a:bodyPr lIns="0" tIns="0" rIns="0" bIns="0" rtlCol="0" anchor="t">
            <a:spAutoFit/>
          </a:bodyPr>
          <a:lstStyle/>
          <a:p>
            <a:pPr marL="889003" lvl="1" indent="-457200">
              <a:lnSpc>
                <a:spcPts val="5600"/>
              </a:lnSpc>
              <a:buFont typeface="Arial" panose="020B0604020202020204" pitchFamily="34" charset="0"/>
              <a:buChar char="•"/>
            </a:pPr>
            <a:r>
              <a:rPr lang="en-US" sz="3200" dirty="0"/>
              <a:t>In the ever-evolving field of aerospace defense, understanding the intricacies of radar technology and its application in enemy detection systems is crucial. This tutorial website offers a comprehensive and interactive learning experience focused on radar systems used in aircraft for enemy detection.</a:t>
            </a:r>
          </a:p>
          <a:p>
            <a:pPr marL="889003" lvl="1" indent="-457200">
              <a:lnSpc>
                <a:spcPts val="5600"/>
              </a:lnSpc>
              <a:buFont typeface="Arial" panose="020B0604020202020204" pitchFamily="34" charset="0"/>
              <a:buChar char="•"/>
            </a:pPr>
            <a:r>
              <a:rPr lang="en-US" sz="3200" dirty="0"/>
              <a:t>Through engaging tutorials and theoretical knowledge with practical, hands-on simulations, these tutorials aim to enhance the learning experience and provide a deeper understanding of how radar systems contribute to national security.</a:t>
            </a:r>
            <a:endParaRPr lang="en-US" sz="3200" dirty="0">
              <a:solidFill>
                <a:srgbClr val="7030A0"/>
              </a:solidFill>
              <a:latin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5547270" y="-14037"/>
            <a:ext cx="7237367" cy="1342099"/>
          </a:xfrm>
          <a:prstGeom prst="rect">
            <a:avLst/>
          </a:prstGeom>
          <a:solidFill>
            <a:schemeClr val="accent4">
              <a:lumMod val="40000"/>
              <a:lumOff val="60000"/>
            </a:schemeClr>
          </a:solidFill>
          <a:ln>
            <a:noFill/>
          </a:ln>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pPr algn="just">
              <a:lnSpc>
                <a:spcPts val="11200"/>
              </a:lnSpc>
            </a:pPr>
            <a:r>
              <a:rPr lang="en-US" sz="8000" dirty="0">
                <a:solidFill>
                  <a:srgbClr val="7030A0"/>
                </a:solidFill>
                <a:latin typeface="Canva Sans Bold"/>
              </a:rPr>
              <a:t>DESCRIPTION</a:t>
            </a:r>
          </a:p>
        </p:txBody>
      </p:sp>
      <p:sp>
        <p:nvSpPr>
          <p:cNvPr id="8" name="TextBox 8"/>
          <p:cNvSpPr txBox="1"/>
          <p:nvPr/>
        </p:nvSpPr>
        <p:spPr>
          <a:xfrm>
            <a:off x="2083980" y="5625923"/>
            <a:ext cx="3360560" cy="860425"/>
          </a:xfrm>
          <a:prstGeom prst="rect">
            <a:avLst/>
          </a:prstGeom>
        </p:spPr>
        <p:txBody>
          <a:bodyPr lIns="0" tIns="0" rIns="0" bIns="0" rtlCol="0" anchor="t">
            <a:spAutoFit/>
          </a:bodyPr>
          <a:lstStyle/>
          <a:p>
            <a:pPr algn="ctr">
              <a:lnSpc>
                <a:spcPts val="3499"/>
              </a:lnSpc>
            </a:pPr>
            <a:endParaRPr lang="en-US" sz="2499" u="sng" dirty="0">
              <a:solidFill>
                <a:srgbClr val="000000"/>
              </a:solidFill>
              <a:latin typeface="Canva Sans Bold"/>
            </a:endParaRPr>
          </a:p>
          <a:p>
            <a:pPr algn="ctr">
              <a:lnSpc>
                <a:spcPts val="3499"/>
              </a:lnSpc>
            </a:pPr>
            <a:endParaRPr lang="en-US" sz="2499" u="sng" dirty="0">
              <a:solidFill>
                <a:srgbClr val="000000"/>
              </a:solidFill>
              <a:latin typeface="Canva Sans Bold"/>
            </a:endParaRPr>
          </a:p>
        </p:txBody>
      </p:sp>
      <p:sp>
        <p:nvSpPr>
          <p:cNvPr id="11" name="TextBox 11"/>
          <p:cNvSpPr txBox="1"/>
          <p:nvPr/>
        </p:nvSpPr>
        <p:spPr>
          <a:xfrm>
            <a:off x="1990000" y="7630553"/>
            <a:ext cx="7114540" cy="422275"/>
          </a:xfrm>
          <a:prstGeom prst="rect">
            <a:avLst/>
          </a:prstGeom>
        </p:spPr>
        <p:txBody>
          <a:bodyPr lIns="0" tIns="0" rIns="0" bIns="0" rtlCol="0" anchor="t">
            <a:spAutoFit/>
          </a:bodyPr>
          <a:lstStyle/>
          <a:p>
            <a:pPr algn="ctr">
              <a:lnSpc>
                <a:spcPts val="3499"/>
              </a:lnSpc>
            </a:pPr>
            <a:r>
              <a:rPr lang="en-US" sz="2499" dirty="0">
                <a:solidFill>
                  <a:srgbClr val="000000"/>
                </a:solidFill>
                <a:latin typeface="Canva Sans Bold"/>
              </a:rPr>
              <a:t>  </a:t>
            </a:r>
          </a:p>
        </p:txBody>
      </p:sp>
      <p:sp>
        <p:nvSpPr>
          <p:cNvPr id="2" name="TextBox 1">
            <a:extLst>
              <a:ext uri="{FF2B5EF4-FFF2-40B4-BE49-F238E27FC236}">
                <a16:creationId xmlns:a16="http://schemas.microsoft.com/office/drawing/2014/main" id="{81695365-F9D7-8AEC-EDE5-202F9286C50A}"/>
              </a:ext>
            </a:extLst>
          </p:cNvPr>
          <p:cNvSpPr txBox="1"/>
          <p:nvPr/>
        </p:nvSpPr>
        <p:spPr>
          <a:xfrm>
            <a:off x="874940" y="2355336"/>
            <a:ext cx="16459200" cy="5576328"/>
          </a:xfrm>
          <a:prstGeom prst="rect">
            <a:avLst/>
          </a:prstGeom>
          <a:noFill/>
        </p:spPr>
        <p:txBody>
          <a:bodyPr wrap="square" rtlCol="0">
            <a:spAutoFit/>
          </a:bodyPr>
          <a:lstStyle/>
          <a:p>
            <a:pPr marL="863599" lvl="1" indent="-431800">
              <a:lnSpc>
                <a:spcPts val="5599"/>
              </a:lnSpc>
              <a:buFont typeface="Arial"/>
              <a:buChar char="•"/>
            </a:pPr>
            <a:r>
              <a:rPr lang="en-US" sz="3200" dirty="0">
                <a:solidFill>
                  <a:srgbClr val="000000"/>
                </a:solidFill>
              </a:rPr>
              <a:t>Provides a comprehensive </a:t>
            </a:r>
            <a:r>
              <a:rPr lang="en-US" sz="3200" b="1" dirty="0">
                <a:solidFill>
                  <a:srgbClr val="7030A0"/>
                </a:solidFill>
              </a:rPr>
              <a:t>understanding of radar </a:t>
            </a:r>
            <a:r>
              <a:rPr lang="en-US" sz="3200" dirty="0">
                <a:solidFill>
                  <a:srgbClr val="000000"/>
                </a:solidFill>
              </a:rPr>
              <a:t>technology and its critical role in enemy detection for aircraft. </a:t>
            </a:r>
          </a:p>
          <a:p>
            <a:pPr marL="863599" lvl="1" indent="-431800">
              <a:lnSpc>
                <a:spcPts val="5599"/>
              </a:lnSpc>
              <a:buFont typeface="Arial"/>
              <a:buChar char="•"/>
            </a:pPr>
            <a:r>
              <a:rPr lang="en-US" sz="3200" dirty="0">
                <a:solidFill>
                  <a:srgbClr val="000000"/>
                </a:solidFill>
              </a:rPr>
              <a:t>Through </a:t>
            </a:r>
            <a:r>
              <a:rPr lang="en-US" sz="3200" b="1" dirty="0">
                <a:solidFill>
                  <a:srgbClr val="7030A0"/>
                </a:solidFill>
              </a:rPr>
              <a:t>detailed explanations </a:t>
            </a:r>
            <a:r>
              <a:rPr lang="en-US" sz="3200" dirty="0">
                <a:solidFill>
                  <a:srgbClr val="000000"/>
                </a:solidFill>
              </a:rPr>
              <a:t>and </a:t>
            </a:r>
            <a:r>
              <a:rPr lang="en-US" sz="3200" b="1" dirty="0">
                <a:solidFill>
                  <a:srgbClr val="7030A0"/>
                </a:solidFill>
              </a:rPr>
              <a:t>interactive simulations</a:t>
            </a:r>
            <a:endParaRPr lang="en-US" sz="3200" b="1" dirty="0">
              <a:solidFill>
                <a:srgbClr val="000000"/>
              </a:solidFill>
            </a:endParaRPr>
          </a:p>
          <a:p>
            <a:pPr marL="863599" lvl="1" indent="-431800">
              <a:lnSpc>
                <a:spcPts val="5599"/>
              </a:lnSpc>
              <a:buFont typeface="Arial"/>
              <a:buChar char="•"/>
            </a:pPr>
            <a:r>
              <a:rPr lang="en-US" sz="3200" dirty="0">
                <a:solidFill>
                  <a:srgbClr val="000000"/>
                </a:solidFill>
              </a:rPr>
              <a:t>Users will learn how radar systems identify, track, and differentiate between various airborne targets. </a:t>
            </a:r>
          </a:p>
          <a:p>
            <a:pPr marL="863599" lvl="1" indent="-431800">
              <a:lnSpc>
                <a:spcPts val="5599"/>
              </a:lnSpc>
              <a:buFont typeface="Arial"/>
              <a:buChar char="•"/>
            </a:pPr>
            <a:r>
              <a:rPr lang="en-US" sz="3200" dirty="0">
                <a:solidFill>
                  <a:srgbClr val="000000"/>
                </a:solidFill>
              </a:rPr>
              <a:t>Practical insights into the strategic use of radar in enhancing aircraft security and situational awareness</a:t>
            </a:r>
            <a:r>
              <a:rPr lang="en-US" sz="3200" dirty="0">
                <a:solidFill>
                  <a:srgbClr val="000000"/>
                </a:solidFill>
                <a:latin typeface="Canva Sans"/>
              </a:rPr>
              <a:t>.</a:t>
            </a:r>
          </a:p>
          <a:p>
            <a:pPr marL="457200" indent="-457200">
              <a:buFont typeface="Arial" panose="020B0604020202020204" pitchFamily="34" charset="0"/>
              <a:buChar char="•"/>
            </a:pP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160E44-2D5C-7E07-37BE-36DA4AFD4176}"/>
              </a:ext>
            </a:extLst>
          </p:cNvPr>
          <p:cNvSpPr txBox="1"/>
          <p:nvPr/>
        </p:nvSpPr>
        <p:spPr>
          <a:xfrm>
            <a:off x="1371600" y="4152900"/>
            <a:ext cx="17068800" cy="1446550"/>
          </a:xfrm>
          <a:prstGeom prst="rect">
            <a:avLst/>
          </a:prstGeom>
          <a:noFill/>
        </p:spPr>
        <p:txBody>
          <a:bodyPr wrap="square" rtlCol="0">
            <a:spAutoFit/>
          </a:bodyPr>
          <a:lstStyle/>
          <a:p>
            <a:r>
              <a:rPr lang="en-US" sz="8800" dirty="0">
                <a:latin typeface="Canva Sans Bold" panose="020B0604020202020204" charset="0"/>
              </a:rPr>
              <a:t>WHAT MAKES IT </a:t>
            </a:r>
            <a:r>
              <a:rPr lang="en-US" sz="8800" dirty="0">
                <a:solidFill>
                  <a:srgbClr val="7030A0"/>
                </a:solidFill>
                <a:latin typeface="Canva Sans Bold" panose="020B0604020202020204" charset="0"/>
              </a:rPr>
              <a:t>DIFFERENT</a:t>
            </a:r>
            <a:r>
              <a:rPr lang="en-US" sz="8800" dirty="0">
                <a:latin typeface="Canva Sans Bold" panose="020B0604020202020204" charset="0"/>
              </a:rPr>
              <a:t>?</a:t>
            </a:r>
            <a:endParaRPr lang="en-IN" sz="8800" dirty="0">
              <a:latin typeface="Canva Sans Bold" panose="020B0604020202020204" charset="0"/>
            </a:endParaRPr>
          </a:p>
        </p:txBody>
      </p:sp>
    </p:spTree>
    <p:extLst>
      <p:ext uri="{BB962C8B-B14F-4D97-AF65-F5344CB8AC3E}">
        <p14:creationId xmlns:p14="http://schemas.microsoft.com/office/powerpoint/2010/main" val="403668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0EDBAC-C1C4-0F92-E467-B5EF501A0EAF}"/>
              </a:ext>
            </a:extLst>
          </p:cNvPr>
          <p:cNvSpPr txBox="1"/>
          <p:nvPr/>
        </p:nvSpPr>
        <p:spPr>
          <a:xfrm>
            <a:off x="2819400" y="3543300"/>
            <a:ext cx="12649200" cy="2800767"/>
          </a:xfrm>
          <a:prstGeom prst="rect">
            <a:avLst/>
          </a:prstGeom>
          <a:noFill/>
        </p:spPr>
        <p:txBody>
          <a:bodyPr wrap="square" rtlCol="0">
            <a:spAutoFit/>
          </a:bodyPr>
          <a:lstStyle/>
          <a:p>
            <a:pPr algn="ctr"/>
            <a:r>
              <a:rPr lang="en-US" sz="8800" b="1" dirty="0"/>
              <a:t>INTERACTIVE RADAR </a:t>
            </a:r>
            <a:r>
              <a:rPr lang="en-US" sz="8800" b="1" dirty="0">
                <a:solidFill>
                  <a:srgbClr val="7030A0"/>
                </a:solidFill>
              </a:rPr>
              <a:t>VISUALIZER TOOL</a:t>
            </a:r>
            <a:endParaRPr lang="en-IN" sz="8800" b="1" dirty="0">
              <a:solidFill>
                <a:srgbClr val="7030A0"/>
              </a:solidFill>
            </a:endParaRPr>
          </a:p>
        </p:txBody>
      </p:sp>
    </p:spTree>
    <p:extLst>
      <p:ext uri="{BB962C8B-B14F-4D97-AF65-F5344CB8AC3E}">
        <p14:creationId xmlns:p14="http://schemas.microsoft.com/office/powerpoint/2010/main" val="16559664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FB10D-E71D-CD07-11EE-1BC23E10B94C}"/>
              </a:ext>
            </a:extLst>
          </p:cNvPr>
          <p:cNvSpPr txBox="1"/>
          <p:nvPr/>
        </p:nvSpPr>
        <p:spPr>
          <a:xfrm>
            <a:off x="3276600" y="723900"/>
            <a:ext cx="12192000" cy="923330"/>
          </a:xfrm>
          <a:prstGeom prst="rect">
            <a:avLst/>
          </a:prstGeom>
          <a:noFill/>
        </p:spPr>
        <p:txBody>
          <a:bodyPr wrap="square">
            <a:spAutoFit/>
          </a:bodyPr>
          <a:lstStyle/>
          <a:p>
            <a:pPr algn="ctr"/>
            <a:r>
              <a:rPr lang="en-US" sz="5400" b="1" dirty="0"/>
              <a:t>INTERACTIVE RADAR </a:t>
            </a:r>
            <a:r>
              <a:rPr lang="en-US" sz="5400" b="1" dirty="0">
                <a:solidFill>
                  <a:srgbClr val="7030A0"/>
                </a:solidFill>
              </a:rPr>
              <a:t>VISUALIZER TOOL</a:t>
            </a:r>
            <a:endParaRPr lang="en-IN" sz="5400" b="1" dirty="0">
              <a:solidFill>
                <a:srgbClr val="7030A0"/>
              </a:solidFill>
            </a:endParaRPr>
          </a:p>
        </p:txBody>
      </p:sp>
      <p:pic>
        <p:nvPicPr>
          <p:cNvPr id="4" name="Picture 3">
            <a:extLst>
              <a:ext uri="{FF2B5EF4-FFF2-40B4-BE49-F238E27FC236}">
                <a16:creationId xmlns:a16="http://schemas.microsoft.com/office/drawing/2014/main" id="{9E37515D-D5D4-1E56-FA8B-CDE0E047C904}"/>
              </a:ext>
            </a:extLst>
          </p:cNvPr>
          <p:cNvPicPr>
            <a:picLocks noChangeAspect="1"/>
          </p:cNvPicPr>
          <p:nvPr/>
        </p:nvPicPr>
        <p:blipFill>
          <a:blip r:embed="rId2"/>
          <a:stretch>
            <a:fillRect/>
          </a:stretch>
        </p:blipFill>
        <p:spPr>
          <a:xfrm>
            <a:off x="1676400" y="2552700"/>
            <a:ext cx="6181880" cy="6706181"/>
          </a:xfrm>
          <a:prstGeom prst="rect">
            <a:avLst/>
          </a:prstGeom>
        </p:spPr>
      </p:pic>
      <p:sp>
        <p:nvSpPr>
          <p:cNvPr id="6" name="TextBox 5">
            <a:extLst>
              <a:ext uri="{FF2B5EF4-FFF2-40B4-BE49-F238E27FC236}">
                <a16:creationId xmlns:a16="http://schemas.microsoft.com/office/drawing/2014/main" id="{0CE28272-A620-AA3E-BA34-3D4424AC23DE}"/>
              </a:ext>
            </a:extLst>
          </p:cNvPr>
          <p:cNvSpPr txBox="1"/>
          <p:nvPr/>
        </p:nvSpPr>
        <p:spPr>
          <a:xfrm>
            <a:off x="9144000" y="2857500"/>
            <a:ext cx="6553200" cy="518667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3200" dirty="0"/>
              <a:t>The  user can use a yellow coloured object to  simulate an enemy.</a:t>
            </a:r>
          </a:p>
          <a:p>
            <a:pPr marL="457200" indent="-457200">
              <a:lnSpc>
                <a:spcPct val="150000"/>
              </a:lnSpc>
              <a:buFont typeface="Arial" panose="020B0604020202020204" pitchFamily="34" charset="0"/>
              <a:buChar char="•"/>
            </a:pPr>
            <a:r>
              <a:rPr lang="en-IN" sz="3200" dirty="0"/>
              <a:t>As she moves the object in front of the camera, she can see a red coloured dot on the screen.</a:t>
            </a:r>
          </a:p>
          <a:p>
            <a:pPr marL="457200" indent="-457200">
              <a:lnSpc>
                <a:spcPct val="150000"/>
              </a:lnSpc>
              <a:buFont typeface="Arial" panose="020B0604020202020204" pitchFamily="34" charset="0"/>
              <a:buChar char="•"/>
            </a:pPr>
            <a:r>
              <a:rPr lang="en-IN" sz="3200" dirty="0"/>
              <a:t>The tool provides information such as the speed, angle and distance.</a:t>
            </a:r>
          </a:p>
        </p:txBody>
      </p:sp>
    </p:spTree>
    <p:extLst>
      <p:ext uri="{BB962C8B-B14F-4D97-AF65-F5344CB8AC3E}">
        <p14:creationId xmlns:p14="http://schemas.microsoft.com/office/powerpoint/2010/main" val="4146030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B881-C7E4-D24F-3A12-0CF6EC43CB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84A0CB4-D9FB-AA03-9978-57D3ED60FC65}"/>
              </a:ext>
            </a:extLst>
          </p:cNvPr>
          <p:cNvSpPr/>
          <p:nvPr/>
        </p:nvSpPr>
        <p:spPr>
          <a:xfrm>
            <a:off x="4953000" y="1485900"/>
            <a:ext cx="8618830" cy="6553200"/>
          </a:xfrm>
          <a:custGeom>
            <a:avLst/>
            <a:gdLst/>
            <a:ahLst/>
            <a:cxnLst/>
            <a:rect l="l" t="t" r="r" b="b"/>
            <a:pathLst>
              <a:path w="9679748" h="7441306">
                <a:moveTo>
                  <a:pt x="0" y="0"/>
                </a:moveTo>
                <a:lnTo>
                  <a:pt x="9679748" y="0"/>
                </a:lnTo>
                <a:lnTo>
                  <a:pt x="9679748" y="7441306"/>
                </a:lnTo>
                <a:lnTo>
                  <a:pt x="0" y="7441306"/>
                </a:lnTo>
                <a:lnTo>
                  <a:pt x="0" y="0"/>
                </a:lnTo>
                <a:close/>
              </a:path>
            </a:pathLst>
          </a:custGeom>
          <a:blipFill>
            <a:blip r:embed="rId2">
              <a:alphaModFix amt="48000"/>
            </a:blip>
            <a:stretch>
              <a:fillRect/>
            </a:stretch>
          </a:blipFill>
        </p:spPr>
      </p:sp>
      <p:sp>
        <p:nvSpPr>
          <p:cNvPr id="3" name="Freeform 3">
            <a:extLst>
              <a:ext uri="{FF2B5EF4-FFF2-40B4-BE49-F238E27FC236}">
                <a16:creationId xmlns:a16="http://schemas.microsoft.com/office/drawing/2014/main" id="{3956D3F3-34FF-BF64-4BB6-BEA75ACBEDBD}"/>
              </a:ext>
            </a:extLst>
          </p:cNvPr>
          <p:cNvSpPr/>
          <p:nvPr/>
        </p:nvSpPr>
        <p:spPr>
          <a:xfrm>
            <a:off x="-2071511" y="-2414809"/>
            <a:ext cx="2056271" cy="2436938"/>
          </a:xfrm>
          <a:custGeom>
            <a:avLst/>
            <a:gdLst/>
            <a:ahLst/>
            <a:cxnLst/>
            <a:rect l="l" t="t" r="r" b="b"/>
            <a:pathLst>
              <a:path w="2056271" h="2436938">
                <a:moveTo>
                  <a:pt x="0" y="0"/>
                </a:moveTo>
                <a:lnTo>
                  <a:pt x="2056272" y="0"/>
                </a:lnTo>
                <a:lnTo>
                  <a:pt x="2056272" y="2436939"/>
                </a:lnTo>
                <a:lnTo>
                  <a:pt x="0" y="2436939"/>
                </a:lnTo>
                <a:lnTo>
                  <a:pt x="0" y="0"/>
                </a:lnTo>
                <a:close/>
              </a:path>
            </a:pathLst>
          </a:custGeom>
          <a:blipFill>
            <a:blip r:embed="rId3">
              <a:extLst>
                <a:ext uri="{96DAC541-7B7A-43D3-8B79-37D633B846F1}">
                  <asvg:svgBlip xmlns:asvg="http://schemas.microsoft.com/office/drawing/2016/SVG/main" r:embed="rId4"/>
                </a:ext>
              </a:extLst>
            </a:blip>
            <a:stretch>
              <a:fillRect t="-18996"/>
            </a:stretch>
          </a:blipFill>
        </p:spPr>
      </p:sp>
      <p:sp>
        <p:nvSpPr>
          <p:cNvPr id="4" name="Freeform 4">
            <a:extLst>
              <a:ext uri="{FF2B5EF4-FFF2-40B4-BE49-F238E27FC236}">
                <a16:creationId xmlns:a16="http://schemas.microsoft.com/office/drawing/2014/main" id="{7E1B9906-E6E6-8F73-46E0-4E3309F228C5}"/>
              </a:ext>
            </a:extLst>
          </p:cNvPr>
          <p:cNvSpPr/>
          <p:nvPr/>
        </p:nvSpPr>
        <p:spPr>
          <a:xfrm>
            <a:off x="-3475058" y="4000595"/>
            <a:ext cx="1947706" cy="2285810"/>
          </a:xfrm>
          <a:custGeom>
            <a:avLst/>
            <a:gdLst/>
            <a:ahLst/>
            <a:cxnLst/>
            <a:rect l="l" t="t" r="r" b="b"/>
            <a:pathLst>
              <a:path w="1947706" h="2285810">
                <a:moveTo>
                  <a:pt x="0" y="0"/>
                </a:moveTo>
                <a:lnTo>
                  <a:pt x="1947706" y="0"/>
                </a:lnTo>
                <a:lnTo>
                  <a:pt x="1947706" y="2285810"/>
                </a:lnTo>
                <a:lnTo>
                  <a:pt x="0" y="2285810"/>
                </a:lnTo>
                <a:lnTo>
                  <a:pt x="0" y="0"/>
                </a:lnTo>
                <a:close/>
              </a:path>
            </a:pathLst>
          </a:custGeom>
          <a:blipFill>
            <a:blip r:embed="rId5">
              <a:extLst>
                <a:ext uri="{96DAC541-7B7A-43D3-8B79-37D633B846F1}">
                  <asvg:svgBlip xmlns:asvg="http://schemas.microsoft.com/office/drawing/2016/SVG/main" r:embed="rId6"/>
                </a:ext>
              </a:extLst>
            </a:blip>
            <a:stretch>
              <a:fillRect t="-20165"/>
            </a:stretch>
          </a:blipFill>
        </p:spPr>
      </p:sp>
      <p:sp>
        <p:nvSpPr>
          <p:cNvPr id="5" name="Freeform 5">
            <a:extLst>
              <a:ext uri="{FF2B5EF4-FFF2-40B4-BE49-F238E27FC236}">
                <a16:creationId xmlns:a16="http://schemas.microsoft.com/office/drawing/2014/main" id="{D54A36A6-178E-09C3-EC90-CE0C8B9622AA}"/>
              </a:ext>
            </a:extLst>
          </p:cNvPr>
          <p:cNvSpPr/>
          <p:nvPr/>
        </p:nvSpPr>
        <p:spPr>
          <a:xfrm>
            <a:off x="20210603" y="4060756"/>
            <a:ext cx="2452420" cy="2296357"/>
          </a:xfrm>
          <a:custGeom>
            <a:avLst/>
            <a:gdLst/>
            <a:ahLst/>
            <a:cxnLst/>
            <a:rect l="l" t="t" r="r" b="b"/>
            <a:pathLst>
              <a:path w="2452420" h="2296357">
                <a:moveTo>
                  <a:pt x="0" y="0"/>
                </a:moveTo>
                <a:lnTo>
                  <a:pt x="2452420" y="0"/>
                </a:lnTo>
                <a:lnTo>
                  <a:pt x="2452420" y="2296357"/>
                </a:lnTo>
                <a:lnTo>
                  <a:pt x="0" y="229635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a:extLst>
              <a:ext uri="{FF2B5EF4-FFF2-40B4-BE49-F238E27FC236}">
                <a16:creationId xmlns:a16="http://schemas.microsoft.com/office/drawing/2014/main" id="{B1FAF955-FCE9-E7DC-460F-BD62510D8F4A}"/>
              </a:ext>
            </a:extLst>
          </p:cNvPr>
          <p:cNvSpPr/>
          <p:nvPr/>
        </p:nvSpPr>
        <p:spPr>
          <a:xfrm>
            <a:off x="17602200" y="-3578509"/>
            <a:ext cx="2271994" cy="2813615"/>
          </a:xfrm>
          <a:custGeom>
            <a:avLst/>
            <a:gdLst/>
            <a:ahLst/>
            <a:cxnLst/>
            <a:rect l="l" t="t" r="r" b="b"/>
            <a:pathLst>
              <a:path w="2271994" h="2813615">
                <a:moveTo>
                  <a:pt x="0" y="0"/>
                </a:moveTo>
                <a:lnTo>
                  <a:pt x="2271994" y="0"/>
                </a:lnTo>
                <a:lnTo>
                  <a:pt x="2271994" y="2813615"/>
                </a:lnTo>
                <a:lnTo>
                  <a:pt x="0" y="2813615"/>
                </a:lnTo>
                <a:lnTo>
                  <a:pt x="0" y="0"/>
                </a:lnTo>
                <a:close/>
              </a:path>
            </a:pathLst>
          </a:custGeom>
          <a:blipFill>
            <a:blip r:embed="rId9"/>
            <a:stretch>
              <a:fillRect/>
            </a:stretch>
          </a:blipFill>
        </p:spPr>
      </p:sp>
      <p:sp>
        <p:nvSpPr>
          <p:cNvPr id="11" name="Freeform 11">
            <a:extLst>
              <a:ext uri="{FF2B5EF4-FFF2-40B4-BE49-F238E27FC236}">
                <a16:creationId xmlns:a16="http://schemas.microsoft.com/office/drawing/2014/main" id="{5FE98649-0CAD-86C2-5FB1-AC96D78CF710}"/>
              </a:ext>
            </a:extLst>
          </p:cNvPr>
          <p:cNvSpPr/>
          <p:nvPr/>
        </p:nvSpPr>
        <p:spPr>
          <a:xfrm>
            <a:off x="-2978108" y="11528028"/>
            <a:ext cx="2296357" cy="2296357"/>
          </a:xfrm>
          <a:custGeom>
            <a:avLst/>
            <a:gdLst/>
            <a:ahLst/>
            <a:cxnLst/>
            <a:rect l="l" t="t" r="r" b="b"/>
            <a:pathLst>
              <a:path w="2296357" h="2296357">
                <a:moveTo>
                  <a:pt x="0" y="0"/>
                </a:moveTo>
                <a:lnTo>
                  <a:pt x="2296357" y="0"/>
                </a:lnTo>
                <a:lnTo>
                  <a:pt x="2296357" y="2296357"/>
                </a:lnTo>
                <a:lnTo>
                  <a:pt x="0" y="2296357"/>
                </a:lnTo>
                <a:lnTo>
                  <a:pt x="0" y="0"/>
                </a:lnTo>
                <a:close/>
              </a:path>
            </a:pathLst>
          </a:custGeom>
          <a:blipFill>
            <a:blip r:embed="rId10"/>
            <a:stretch>
              <a:fillRect/>
            </a:stretch>
          </a:blipFill>
        </p:spPr>
      </p:sp>
      <p:sp>
        <p:nvSpPr>
          <p:cNvPr id="12" name="TextBox 12">
            <a:extLst>
              <a:ext uri="{FF2B5EF4-FFF2-40B4-BE49-F238E27FC236}">
                <a16:creationId xmlns:a16="http://schemas.microsoft.com/office/drawing/2014/main" id="{1344E981-A710-0F68-6CB6-6B1A896E7AE7}"/>
              </a:ext>
            </a:extLst>
          </p:cNvPr>
          <p:cNvSpPr txBox="1"/>
          <p:nvPr/>
        </p:nvSpPr>
        <p:spPr>
          <a:xfrm>
            <a:off x="632765" y="4098952"/>
            <a:ext cx="17259300" cy="1327095"/>
          </a:xfrm>
          <a:prstGeom prst="rect">
            <a:avLst/>
          </a:prstGeom>
        </p:spPr>
        <p:txBody>
          <a:bodyPr lIns="0" tIns="0" rIns="0" bIns="0" rtlCol="0" anchor="t">
            <a:spAutoFit/>
          </a:bodyPr>
          <a:lstStyle/>
          <a:p>
            <a:pPr algn="ctr">
              <a:lnSpc>
                <a:spcPts val="11199"/>
              </a:lnSpc>
            </a:pPr>
            <a:r>
              <a:rPr lang="en-US" sz="7999" dirty="0">
                <a:solidFill>
                  <a:srgbClr val="000000"/>
                </a:solidFill>
                <a:latin typeface="Libre Franklin Heavy" panose="020B0604020202020204" charset="0"/>
              </a:rPr>
              <a:t>TECH STACK</a:t>
            </a:r>
          </a:p>
        </p:txBody>
      </p:sp>
      <p:pic>
        <p:nvPicPr>
          <p:cNvPr id="7" name="Picture 6">
            <a:extLst>
              <a:ext uri="{FF2B5EF4-FFF2-40B4-BE49-F238E27FC236}">
                <a16:creationId xmlns:a16="http://schemas.microsoft.com/office/drawing/2014/main" id="{983EEEDF-5E8D-E466-2B18-726E06BA6116}"/>
              </a:ext>
            </a:extLst>
          </p:cNvPr>
          <p:cNvPicPr>
            <a:picLocks noChangeAspect="1"/>
          </p:cNvPicPr>
          <p:nvPr/>
        </p:nvPicPr>
        <p:blipFill>
          <a:blip r:embed="rId11"/>
          <a:stretch>
            <a:fillRect/>
          </a:stretch>
        </p:blipFill>
        <p:spPr>
          <a:xfrm>
            <a:off x="19530319" y="11528028"/>
            <a:ext cx="2804403" cy="2633700"/>
          </a:xfrm>
          <a:prstGeom prst="rect">
            <a:avLst/>
          </a:prstGeom>
        </p:spPr>
      </p:pic>
    </p:spTree>
    <p:extLst>
      <p:ext uri="{BB962C8B-B14F-4D97-AF65-F5344CB8AC3E}">
        <p14:creationId xmlns:p14="http://schemas.microsoft.com/office/powerpoint/2010/main" val="1166431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E76D1-F213-D5AB-5969-489F87F640A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0EA25CE-A200-B7B5-525E-5882925C0A6B}"/>
              </a:ext>
            </a:extLst>
          </p:cNvPr>
          <p:cNvSpPr/>
          <p:nvPr/>
        </p:nvSpPr>
        <p:spPr>
          <a:xfrm>
            <a:off x="4953000" y="1485900"/>
            <a:ext cx="8618830" cy="6553200"/>
          </a:xfrm>
          <a:custGeom>
            <a:avLst/>
            <a:gdLst/>
            <a:ahLst/>
            <a:cxnLst/>
            <a:rect l="l" t="t" r="r" b="b"/>
            <a:pathLst>
              <a:path w="9679748" h="7441306">
                <a:moveTo>
                  <a:pt x="0" y="0"/>
                </a:moveTo>
                <a:lnTo>
                  <a:pt x="9679748" y="0"/>
                </a:lnTo>
                <a:lnTo>
                  <a:pt x="9679748" y="7441306"/>
                </a:lnTo>
                <a:lnTo>
                  <a:pt x="0" y="7441306"/>
                </a:lnTo>
                <a:lnTo>
                  <a:pt x="0" y="0"/>
                </a:lnTo>
                <a:close/>
              </a:path>
            </a:pathLst>
          </a:custGeom>
          <a:blipFill>
            <a:blip r:embed="rId2">
              <a:alphaModFix amt="48000"/>
            </a:blip>
            <a:stretch>
              <a:fillRect/>
            </a:stretch>
          </a:blipFill>
        </p:spPr>
      </p:sp>
      <p:sp>
        <p:nvSpPr>
          <p:cNvPr id="3" name="Freeform 3">
            <a:extLst>
              <a:ext uri="{FF2B5EF4-FFF2-40B4-BE49-F238E27FC236}">
                <a16:creationId xmlns:a16="http://schemas.microsoft.com/office/drawing/2014/main" id="{157E605E-F7BD-DBB8-6501-2534B4830FCB}"/>
              </a:ext>
            </a:extLst>
          </p:cNvPr>
          <p:cNvSpPr/>
          <p:nvPr/>
        </p:nvSpPr>
        <p:spPr>
          <a:xfrm>
            <a:off x="2661126" y="513836"/>
            <a:ext cx="2056271" cy="2436938"/>
          </a:xfrm>
          <a:custGeom>
            <a:avLst/>
            <a:gdLst/>
            <a:ahLst/>
            <a:cxnLst/>
            <a:rect l="l" t="t" r="r" b="b"/>
            <a:pathLst>
              <a:path w="2056271" h="2436938">
                <a:moveTo>
                  <a:pt x="0" y="0"/>
                </a:moveTo>
                <a:lnTo>
                  <a:pt x="2056272" y="0"/>
                </a:lnTo>
                <a:lnTo>
                  <a:pt x="2056272" y="2436939"/>
                </a:lnTo>
                <a:lnTo>
                  <a:pt x="0" y="2436939"/>
                </a:lnTo>
                <a:lnTo>
                  <a:pt x="0" y="0"/>
                </a:lnTo>
                <a:close/>
              </a:path>
            </a:pathLst>
          </a:custGeom>
          <a:blipFill>
            <a:blip r:embed="rId3">
              <a:extLst>
                <a:ext uri="{96DAC541-7B7A-43D3-8B79-37D633B846F1}">
                  <asvg:svgBlip xmlns:asvg="http://schemas.microsoft.com/office/drawing/2016/SVG/main" r:embed="rId4"/>
                </a:ext>
              </a:extLst>
            </a:blip>
            <a:stretch>
              <a:fillRect t="-18996"/>
            </a:stretch>
          </a:blipFill>
        </p:spPr>
      </p:sp>
      <p:sp>
        <p:nvSpPr>
          <p:cNvPr id="4" name="Freeform 4">
            <a:extLst>
              <a:ext uri="{FF2B5EF4-FFF2-40B4-BE49-F238E27FC236}">
                <a16:creationId xmlns:a16="http://schemas.microsoft.com/office/drawing/2014/main" id="{7F42634E-210E-E57A-0F58-9D6A2D70E01F}"/>
              </a:ext>
            </a:extLst>
          </p:cNvPr>
          <p:cNvSpPr/>
          <p:nvPr/>
        </p:nvSpPr>
        <p:spPr>
          <a:xfrm>
            <a:off x="1028700" y="4128681"/>
            <a:ext cx="1947706" cy="2285810"/>
          </a:xfrm>
          <a:custGeom>
            <a:avLst/>
            <a:gdLst/>
            <a:ahLst/>
            <a:cxnLst/>
            <a:rect l="l" t="t" r="r" b="b"/>
            <a:pathLst>
              <a:path w="1947706" h="2285810">
                <a:moveTo>
                  <a:pt x="0" y="0"/>
                </a:moveTo>
                <a:lnTo>
                  <a:pt x="1947706" y="0"/>
                </a:lnTo>
                <a:lnTo>
                  <a:pt x="1947706" y="2285810"/>
                </a:lnTo>
                <a:lnTo>
                  <a:pt x="0" y="2285810"/>
                </a:lnTo>
                <a:lnTo>
                  <a:pt x="0" y="0"/>
                </a:lnTo>
                <a:close/>
              </a:path>
            </a:pathLst>
          </a:custGeom>
          <a:blipFill>
            <a:blip r:embed="rId5">
              <a:extLst>
                <a:ext uri="{96DAC541-7B7A-43D3-8B79-37D633B846F1}">
                  <asvg:svgBlip xmlns:asvg="http://schemas.microsoft.com/office/drawing/2016/SVG/main" r:embed="rId6"/>
                </a:ext>
              </a:extLst>
            </a:blip>
            <a:stretch>
              <a:fillRect t="-20165"/>
            </a:stretch>
          </a:blipFill>
        </p:spPr>
      </p:sp>
      <p:sp>
        <p:nvSpPr>
          <p:cNvPr id="5" name="Freeform 5">
            <a:extLst>
              <a:ext uri="{FF2B5EF4-FFF2-40B4-BE49-F238E27FC236}">
                <a16:creationId xmlns:a16="http://schemas.microsoft.com/office/drawing/2014/main" id="{085E21FD-169B-CE9A-62C3-B134987F4437}"/>
              </a:ext>
            </a:extLst>
          </p:cNvPr>
          <p:cNvSpPr/>
          <p:nvPr/>
        </p:nvSpPr>
        <p:spPr>
          <a:xfrm>
            <a:off x="14806880" y="4277868"/>
            <a:ext cx="2452420" cy="2296357"/>
          </a:xfrm>
          <a:custGeom>
            <a:avLst/>
            <a:gdLst/>
            <a:ahLst/>
            <a:cxnLst/>
            <a:rect l="l" t="t" r="r" b="b"/>
            <a:pathLst>
              <a:path w="2452420" h="2296357">
                <a:moveTo>
                  <a:pt x="0" y="0"/>
                </a:moveTo>
                <a:lnTo>
                  <a:pt x="2452420" y="0"/>
                </a:lnTo>
                <a:lnTo>
                  <a:pt x="2452420" y="2296357"/>
                </a:lnTo>
                <a:lnTo>
                  <a:pt x="0" y="229635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dirty="0"/>
          </a:p>
        </p:txBody>
      </p:sp>
      <p:sp>
        <p:nvSpPr>
          <p:cNvPr id="6" name="Freeform 6">
            <a:extLst>
              <a:ext uri="{FF2B5EF4-FFF2-40B4-BE49-F238E27FC236}">
                <a16:creationId xmlns:a16="http://schemas.microsoft.com/office/drawing/2014/main" id="{B35DF4AE-8CB8-FCF9-828E-0F95E26295E6}"/>
              </a:ext>
            </a:extLst>
          </p:cNvPr>
          <p:cNvSpPr/>
          <p:nvPr/>
        </p:nvSpPr>
        <p:spPr>
          <a:xfrm>
            <a:off x="13807433" y="443555"/>
            <a:ext cx="2271994" cy="2813615"/>
          </a:xfrm>
          <a:custGeom>
            <a:avLst/>
            <a:gdLst/>
            <a:ahLst/>
            <a:cxnLst/>
            <a:rect l="l" t="t" r="r" b="b"/>
            <a:pathLst>
              <a:path w="2271994" h="2813615">
                <a:moveTo>
                  <a:pt x="0" y="0"/>
                </a:moveTo>
                <a:lnTo>
                  <a:pt x="2271994" y="0"/>
                </a:lnTo>
                <a:lnTo>
                  <a:pt x="2271994" y="2813615"/>
                </a:lnTo>
                <a:lnTo>
                  <a:pt x="0" y="2813615"/>
                </a:lnTo>
                <a:lnTo>
                  <a:pt x="0" y="0"/>
                </a:lnTo>
                <a:close/>
              </a:path>
            </a:pathLst>
          </a:custGeom>
          <a:blipFill>
            <a:blip r:embed="rId9"/>
            <a:stretch>
              <a:fillRect/>
            </a:stretch>
          </a:blipFill>
        </p:spPr>
        <p:txBody>
          <a:bodyPr/>
          <a:lstStyle/>
          <a:p>
            <a:endParaRPr lang="en-IN" dirty="0"/>
          </a:p>
        </p:txBody>
      </p:sp>
      <p:sp>
        <p:nvSpPr>
          <p:cNvPr id="11" name="Freeform 11">
            <a:extLst>
              <a:ext uri="{FF2B5EF4-FFF2-40B4-BE49-F238E27FC236}">
                <a16:creationId xmlns:a16="http://schemas.microsoft.com/office/drawing/2014/main" id="{CF79C5F2-6F75-B9D6-7A2C-88065D8C632A}"/>
              </a:ext>
            </a:extLst>
          </p:cNvPr>
          <p:cNvSpPr/>
          <p:nvPr/>
        </p:nvSpPr>
        <p:spPr>
          <a:xfrm>
            <a:off x="3581400" y="7429500"/>
            <a:ext cx="2296357" cy="2296357"/>
          </a:xfrm>
          <a:custGeom>
            <a:avLst/>
            <a:gdLst/>
            <a:ahLst/>
            <a:cxnLst/>
            <a:rect l="l" t="t" r="r" b="b"/>
            <a:pathLst>
              <a:path w="2296357" h="2296357">
                <a:moveTo>
                  <a:pt x="0" y="0"/>
                </a:moveTo>
                <a:lnTo>
                  <a:pt x="2296357" y="0"/>
                </a:lnTo>
                <a:lnTo>
                  <a:pt x="2296357" y="2296357"/>
                </a:lnTo>
                <a:lnTo>
                  <a:pt x="0" y="2296357"/>
                </a:lnTo>
                <a:lnTo>
                  <a:pt x="0" y="0"/>
                </a:lnTo>
                <a:close/>
              </a:path>
            </a:pathLst>
          </a:custGeom>
          <a:blipFill>
            <a:blip r:embed="rId10"/>
            <a:stretch>
              <a:fillRect/>
            </a:stretch>
          </a:blipFill>
        </p:spPr>
      </p:sp>
      <p:sp>
        <p:nvSpPr>
          <p:cNvPr id="12" name="TextBox 12">
            <a:extLst>
              <a:ext uri="{FF2B5EF4-FFF2-40B4-BE49-F238E27FC236}">
                <a16:creationId xmlns:a16="http://schemas.microsoft.com/office/drawing/2014/main" id="{2574E548-4910-8B83-74BA-B2628ED0089E}"/>
              </a:ext>
            </a:extLst>
          </p:cNvPr>
          <p:cNvSpPr txBox="1"/>
          <p:nvPr/>
        </p:nvSpPr>
        <p:spPr>
          <a:xfrm>
            <a:off x="632765" y="4098952"/>
            <a:ext cx="17259300" cy="1327095"/>
          </a:xfrm>
          <a:prstGeom prst="rect">
            <a:avLst/>
          </a:prstGeom>
        </p:spPr>
        <p:txBody>
          <a:bodyPr lIns="0" tIns="0" rIns="0" bIns="0" rtlCol="0" anchor="t">
            <a:spAutoFit/>
          </a:bodyPr>
          <a:lstStyle/>
          <a:p>
            <a:pPr algn="ctr">
              <a:lnSpc>
                <a:spcPts val="11199"/>
              </a:lnSpc>
            </a:pPr>
            <a:r>
              <a:rPr lang="en-US" sz="7999" dirty="0">
                <a:solidFill>
                  <a:srgbClr val="000000"/>
                </a:solidFill>
                <a:latin typeface="Libre Franklin Heavy" panose="020B0604020202020204" charset="0"/>
              </a:rPr>
              <a:t>TECH STACK</a:t>
            </a:r>
          </a:p>
        </p:txBody>
      </p:sp>
      <p:pic>
        <p:nvPicPr>
          <p:cNvPr id="8" name="Picture 7">
            <a:extLst>
              <a:ext uri="{FF2B5EF4-FFF2-40B4-BE49-F238E27FC236}">
                <a16:creationId xmlns:a16="http://schemas.microsoft.com/office/drawing/2014/main" id="{C9F302E2-81E8-D0D9-BDCB-D278EC6E63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17594" y="7259866"/>
            <a:ext cx="2800350" cy="2635624"/>
          </a:xfrm>
          <a:prstGeom prst="rect">
            <a:avLst/>
          </a:prstGeom>
        </p:spPr>
      </p:pic>
    </p:spTree>
    <p:extLst>
      <p:ext uri="{BB962C8B-B14F-4D97-AF65-F5344CB8AC3E}">
        <p14:creationId xmlns:p14="http://schemas.microsoft.com/office/powerpoint/2010/main" val="1696352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549</Words>
  <Application>Microsoft Office PowerPoint</Application>
  <PresentationFormat>Custom</PresentationFormat>
  <Paragraphs>56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Canva Sans</vt:lpstr>
      <vt:lpstr>Times New Roman</vt:lpstr>
      <vt:lpstr>Libre Franklin Heavy</vt: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ENEMY AIRCRAFT DETECTOR</dc:title>
  <dc:creator>anjali sharma</dc:creator>
  <cp:lastModifiedBy>anjali sharma</cp:lastModifiedBy>
  <cp:revision>11</cp:revision>
  <dcterms:created xsi:type="dcterms:W3CDTF">2006-08-16T00:00:00Z</dcterms:created>
  <dcterms:modified xsi:type="dcterms:W3CDTF">2024-07-12T08:28:32Z</dcterms:modified>
  <dc:identifier>DAF8w3uHSns</dc:identifier>
</cp:coreProperties>
</file>