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57" r:id="rId4"/>
    <p:sldId id="258" r:id="rId5"/>
    <p:sldId id="267" r:id="rId6"/>
    <p:sldId id="271" r:id="rId7"/>
    <p:sldId id="270" r:id="rId8"/>
    <p:sldId id="269" r:id="rId9"/>
    <p:sldId id="272" r:id="rId10"/>
    <p:sldId id="261" r:id="rId11"/>
  </p:sldIdLst>
  <p:sldSz cx="18288000" cy="10287000"/>
  <p:notesSz cx="6858000" cy="9144000"/>
  <p:embeddedFontLst>
    <p:embeddedFont>
      <p:font typeface="Libre Franklin Heavy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Canva Sans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F7807-BFBA-457D-9E5E-E9674B63742A}" v="446" dt="2024-02-14T16:47:17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22" autoAdjust="0"/>
  </p:normalViewPr>
  <p:slideViewPr>
    <p:cSldViewPr>
      <p:cViewPr>
        <p:scale>
          <a:sx n="10" d="100"/>
          <a:sy n="10" d="100"/>
        </p:scale>
        <p:origin x="3053" y="16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867AC-ACDD-49D5-A2C0-B7A18ADD385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F3142-40F2-4C4D-801C-0D41F8969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5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F3142-40F2-4C4D-801C-0D41F89695D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12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ss.org/" TargetMode="External"/><Relationship Id="rId2" Type="http://schemas.openxmlformats.org/officeDocument/2006/relationships/hyperlink" Target="https://migflug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opencv.org/" TargetMode="External"/><Relationship Id="rId4" Type="http://schemas.openxmlformats.org/officeDocument/2006/relationships/hyperlink" Target="https://www.eurofight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20C79-101F-2B84-2AF9-AC3795A74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AA687A51-9582-68FD-63F0-124DB2F54E8B}"/>
              </a:ext>
            </a:extLst>
          </p:cNvPr>
          <p:cNvSpPr/>
          <p:nvPr/>
        </p:nvSpPr>
        <p:spPr>
          <a:xfrm rot="5232139">
            <a:off x="9099296" y="11447416"/>
            <a:ext cx="9256627" cy="7199990"/>
          </a:xfrm>
          <a:custGeom>
            <a:avLst/>
            <a:gdLst/>
            <a:ahLst/>
            <a:cxnLst/>
            <a:rect l="l" t="t" r="r" b="b"/>
            <a:pathLst>
              <a:path w="9990936" h="7643066">
                <a:moveTo>
                  <a:pt x="0" y="0"/>
                </a:moveTo>
                <a:lnTo>
                  <a:pt x="9990936" y="0"/>
                </a:lnTo>
                <a:lnTo>
                  <a:pt x="9990936" y="7643066"/>
                </a:lnTo>
                <a:lnTo>
                  <a:pt x="0" y="7643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0A26D7C-2FCD-A349-9893-3FDFDCAE2D28}"/>
              </a:ext>
            </a:extLst>
          </p:cNvPr>
          <p:cNvSpPr txBox="1"/>
          <p:nvPr/>
        </p:nvSpPr>
        <p:spPr>
          <a:xfrm>
            <a:off x="-10405640" y="1142831"/>
            <a:ext cx="16323674" cy="2268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8700" dirty="0">
                <a:solidFill>
                  <a:srgbClr val="000000"/>
                </a:solidFill>
                <a:latin typeface="Libre Franklin Heavy"/>
              </a:rPr>
              <a:t>ENEMY</a:t>
            </a:r>
          </a:p>
          <a:p>
            <a:pPr algn="ctr">
              <a:lnSpc>
                <a:spcPts val="8700"/>
              </a:lnSpc>
            </a:pPr>
            <a:endParaRPr lang="en-US" sz="8700" dirty="0">
              <a:solidFill>
                <a:srgbClr val="000000"/>
              </a:solidFill>
              <a:latin typeface="Libre Franklin Heavy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C7DD20B-492B-E655-37DE-83955D97675D}"/>
              </a:ext>
            </a:extLst>
          </p:cNvPr>
          <p:cNvSpPr txBox="1"/>
          <p:nvPr/>
        </p:nvSpPr>
        <p:spPr>
          <a:xfrm>
            <a:off x="-8315969" y="2440445"/>
            <a:ext cx="9529568" cy="1364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3"/>
              </a:lnSpc>
            </a:pPr>
            <a:r>
              <a:rPr lang="en-US" sz="10213" dirty="0">
                <a:solidFill>
                  <a:srgbClr val="3A3F41"/>
                </a:solidFill>
                <a:latin typeface="Libre Franklin Heavy"/>
              </a:rPr>
              <a:t>AIRCRAFT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E83B1E6-0AEA-FB93-7956-920D2A62FA77}"/>
              </a:ext>
            </a:extLst>
          </p:cNvPr>
          <p:cNvSpPr txBox="1"/>
          <p:nvPr/>
        </p:nvSpPr>
        <p:spPr>
          <a:xfrm>
            <a:off x="-8176612" y="4153374"/>
            <a:ext cx="9529568" cy="123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3"/>
              </a:lnSpc>
            </a:pPr>
            <a:r>
              <a:rPr lang="en-US" sz="9213" dirty="0">
                <a:solidFill>
                  <a:srgbClr val="697176"/>
                </a:solidFill>
                <a:latin typeface="Libre Franklin Heavy"/>
              </a:rPr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9866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979232" y="4076700"/>
            <a:ext cx="20246464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10"/>
              </a:lnSpc>
            </a:pPr>
            <a:r>
              <a:rPr lang="en-US" sz="19810" dirty="0">
                <a:solidFill>
                  <a:srgbClr val="7030A0"/>
                </a:solidFill>
                <a:latin typeface="Libre Franklin Heavy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38246-5D23-2029-468C-C2E61E7C5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1038DD5A-67C4-0698-4A43-4096513DAEC0}"/>
              </a:ext>
            </a:extLst>
          </p:cNvPr>
          <p:cNvSpPr/>
          <p:nvPr/>
        </p:nvSpPr>
        <p:spPr>
          <a:xfrm rot="5232139">
            <a:off x="8606893" y="1543506"/>
            <a:ext cx="9256627" cy="7199990"/>
          </a:xfrm>
          <a:custGeom>
            <a:avLst/>
            <a:gdLst/>
            <a:ahLst/>
            <a:cxnLst/>
            <a:rect l="l" t="t" r="r" b="b"/>
            <a:pathLst>
              <a:path w="9990936" h="7643066">
                <a:moveTo>
                  <a:pt x="0" y="0"/>
                </a:moveTo>
                <a:lnTo>
                  <a:pt x="9990936" y="0"/>
                </a:lnTo>
                <a:lnTo>
                  <a:pt x="9990936" y="7643066"/>
                </a:lnTo>
                <a:lnTo>
                  <a:pt x="0" y="7643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F4DEBAA-C9A7-80E8-7C3F-1625006BA588}"/>
              </a:ext>
            </a:extLst>
          </p:cNvPr>
          <p:cNvSpPr txBox="1"/>
          <p:nvPr/>
        </p:nvSpPr>
        <p:spPr>
          <a:xfrm>
            <a:off x="-4724400" y="1169208"/>
            <a:ext cx="16323674" cy="2268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8700" dirty="0">
                <a:solidFill>
                  <a:srgbClr val="000000"/>
                </a:solidFill>
                <a:latin typeface="Libre Franklin Heavy"/>
              </a:rPr>
              <a:t>ENEMY</a:t>
            </a:r>
          </a:p>
          <a:p>
            <a:pPr algn="ctr">
              <a:lnSpc>
                <a:spcPts val="8700"/>
              </a:lnSpc>
            </a:pPr>
            <a:endParaRPr lang="en-US" sz="8700" dirty="0">
              <a:solidFill>
                <a:srgbClr val="000000"/>
              </a:solidFill>
              <a:latin typeface="Libre Franklin Heavy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A2BB762-BFBE-67D6-45A3-6E0669933920}"/>
              </a:ext>
            </a:extLst>
          </p:cNvPr>
          <p:cNvSpPr txBox="1"/>
          <p:nvPr/>
        </p:nvSpPr>
        <p:spPr>
          <a:xfrm>
            <a:off x="-127693" y="2546047"/>
            <a:ext cx="9529568" cy="1364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3"/>
              </a:lnSpc>
            </a:pPr>
            <a:r>
              <a:rPr lang="en-US" sz="10213" dirty="0">
                <a:solidFill>
                  <a:srgbClr val="3A3F41"/>
                </a:solidFill>
                <a:latin typeface="Libre Franklin Heavy"/>
              </a:rPr>
              <a:t>AIRCRAFT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3CA0DA5-A582-89F5-75E6-726F8E9B4AD9}"/>
              </a:ext>
            </a:extLst>
          </p:cNvPr>
          <p:cNvSpPr txBox="1"/>
          <p:nvPr/>
        </p:nvSpPr>
        <p:spPr>
          <a:xfrm>
            <a:off x="-385568" y="4197835"/>
            <a:ext cx="9529568" cy="123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3"/>
              </a:lnSpc>
            </a:pPr>
            <a:r>
              <a:rPr lang="en-US" sz="9213" dirty="0">
                <a:solidFill>
                  <a:srgbClr val="697176"/>
                </a:solidFill>
                <a:latin typeface="Libre Franklin Heavy"/>
              </a:rPr>
              <a:t>DETECTOR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079A7-91DF-3248-8C2D-05F4D1205FDF}"/>
              </a:ext>
            </a:extLst>
          </p:cNvPr>
          <p:cNvSpPr txBox="1"/>
          <p:nvPr/>
        </p:nvSpPr>
        <p:spPr>
          <a:xfrm>
            <a:off x="1352956" y="6191749"/>
            <a:ext cx="38284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TEAM MEMBERS: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ANJALI SHARMA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VANSHITA JAIN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KHUSHI JANGID</a:t>
            </a:r>
          </a:p>
        </p:txBody>
      </p:sp>
    </p:spTree>
    <p:extLst>
      <p:ext uri="{BB962C8B-B14F-4D97-AF65-F5344CB8AC3E}">
        <p14:creationId xmlns:p14="http://schemas.microsoft.com/office/powerpoint/2010/main" val="107873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0" y="0"/>
            <a:ext cx="5867399" cy="1342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 dirty="0">
                <a:solidFill>
                  <a:srgbClr val="FFDE59"/>
                </a:solidFill>
                <a:latin typeface="Canva Sans Bold"/>
              </a:rPr>
              <a:t> </a:t>
            </a:r>
            <a:r>
              <a:rPr lang="en-US" sz="8000" dirty="0">
                <a:solidFill>
                  <a:srgbClr val="7030A0"/>
                </a:solidFill>
                <a:latin typeface="Canva Sans Bold"/>
              </a:rPr>
              <a:t>ABSTRACT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6562" y="2110844"/>
            <a:ext cx="16656459" cy="64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The Enemy Detection System for Aircrafts uses </a:t>
            </a:r>
            <a:r>
              <a:rPr lang="en-US" sz="3200" dirty="0">
                <a:solidFill>
                  <a:srgbClr val="7030A0"/>
                </a:solidFill>
                <a:latin typeface="Canva Sans Bold"/>
              </a:rPr>
              <a:t>RGB Sensor</a:t>
            </a:r>
            <a:r>
              <a:rPr lang="en-US" sz="3200" dirty="0">
                <a:solidFill>
                  <a:srgbClr val="7030A0"/>
                </a:solidFill>
                <a:latin typeface="Canva Sans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562" y="3165578"/>
            <a:ext cx="18288000" cy="1397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1" lvl="1" indent="-431801">
              <a:lnSpc>
                <a:spcPts val="56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Employs </a:t>
            </a:r>
            <a:r>
              <a:rPr lang="en-US" sz="3200" dirty="0">
                <a:solidFill>
                  <a:srgbClr val="FF0000"/>
                </a:solidFill>
                <a:latin typeface="Canva Sans Bold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nva Sans Bold"/>
              </a:rPr>
              <a:t>-based</a:t>
            </a:r>
            <a:r>
              <a:rPr lang="en-US" sz="3200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anva Sans Bold"/>
              </a:rPr>
              <a:t>motion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nva Sans Bold"/>
              </a:rPr>
              <a:t>detection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 to identify potential threats within the aircraft's vicinity.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037" y="4991838"/>
            <a:ext cx="18288000" cy="138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Sensor captures real-time environmental data, and through image processing techniques, </a:t>
            </a:r>
            <a:r>
              <a:rPr lang="en-US" sz="3200" dirty="0">
                <a:solidFill>
                  <a:srgbClr val="7030A0"/>
                </a:solidFill>
                <a:latin typeface="Canva Sans Bold"/>
              </a:rPr>
              <a:t>specific characteristics indicative 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of potential enemy aircraft are isolated.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8837" y="6972300"/>
            <a:ext cx="17461352" cy="1928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Triggers a response mechanism, </a:t>
            </a:r>
            <a:r>
              <a:rPr lang="en-US" sz="3200" b="1" dirty="0">
                <a:solidFill>
                  <a:srgbClr val="7030A0"/>
                </a:solidFill>
                <a:latin typeface="Canva Sans"/>
              </a:rPr>
              <a:t>alerting </a:t>
            </a:r>
            <a:r>
              <a:rPr lang="en-US" sz="3200" dirty="0">
                <a:latin typeface="Canva Sans"/>
              </a:rPr>
              <a:t>the aircraft’s pilot 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to the potential threat.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Canva Sans"/>
            </a:endParaRP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 The response can include visual indicators, alarms or tailored </a:t>
            </a:r>
            <a:r>
              <a:rPr lang="en-US" sz="3200" dirty="0" smtClean="0">
                <a:solidFill>
                  <a:srgbClr val="000000"/>
                </a:solidFill>
                <a:latin typeface="Canva Sans"/>
              </a:rPr>
              <a:t>notifications. </a:t>
            </a:r>
            <a:endParaRPr lang="en-US" sz="3200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 rot="5400000">
            <a:off x="13998267" y="4357334"/>
            <a:ext cx="7237367" cy="1342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 dirty="0">
                <a:solidFill>
                  <a:srgbClr val="7030A0"/>
                </a:solidFill>
                <a:latin typeface="Canva Sans Bold"/>
              </a:rPr>
              <a:t>DESCRIPTION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83980" y="5625923"/>
            <a:ext cx="3360560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endParaRPr lang="en-US" sz="2499" u="sng" dirty="0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3499"/>
              </a:lnSpc>
            </a:pPr>
            <a:endParaRPr lang="en-US" sz="2499" u="sng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90000" y="7630553"/>
            <a:ext cx="711454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Canva Sans Bold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95365-F9D7-8AEC-EDE5-202F9286C50A}"/>
              </a:ext>
            </a:extLst>
          </p:cNvPr>
          <p:cNvSpPr txBox="1"/>
          <p:nvPr/>
        </p:nvSpPr>
        <p:spPr>
          <a:xfrm>
            <a:off x="990600" y="952500"/>
            <a:ext cx="1557109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enemy detection system will work in </a:t>
            </a:r>
            <a:r>
              <a:rPr lang="en-IN" sz="3200" b="1" dirty="0">
                <a:solidFill>
                  <a:srgbClr val="7030A0"/>
                </a:solidFill>
              </a:rPr>
              <a:t>2 modes:</a:t>
            </a:r>
          </a:p>
          <a:p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Search Mode</a:t>
            </a:r>
            <a:r>
              <a:rPr lang="en-IN" sz="3200" dirty="0"/>
              <a:t>: The system will run an </a:t>
            </a:r>
            <a:r>
              <a:rPr lang="en-IN" sz="3200" b="1" dirty="0">
                <a:solidFill>
                  <a:srgbClr val="7030A0"/>
                </a:solidFill>
              </a:rPr>
              <a:t>object detection </a:t>
            </a:r>
            <a:r>
              <a:rPr lang="en-IN" sz="3200" dirty="0"/>
              <a:t>algorithm to locate the enemy.</a:t>
            </a:r>
          </a:p>
          <a:p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Track Mode: </a:t>
            </a:r>
            <a:r>
              <a:rPr lang="en-IN" sz="3200" dirty="0"/>
              <a:t>The system provides more information target: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3200" dirty="0"/>
              <a:t>Air Speed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3200" dirty="0"/>
              <a:t>Direction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3200" dirty="0"/>
              <a:t>Aspect angle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3200" dirty="0"/>
              <a:t>Closure rate</a:t>
            </a:r>
          </a:p>
          <a:p>
            <a:endParaRPr lang="en-IN" sz="3200" dirty="0"/>
          </a:p>
          <a:p>
            <a:r>
              <a:rPr lang="en-IN" sz="3200" b="1" dirty="0"/>
              <a:t>Concepts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Vector algebra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Trigonometry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Object detection, tracking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Animations to make user interface interactive, intuitive appealing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AB881-C7E4-D24F-3A12-0CF6EC43C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84A0CB4-D9FB-AA03-9978-57D3ED60FC65}"/>
              </a:ext>
            </a:extLst>
          </p:cNvPr>
          <p:cNvSpPr/>
          <p:nvPr/>
        </p:nvSpPr>
        <p:spPr>
          <a:xfrm>
            <a:off x="4953000" y="1485900"/>
            <a:ext cx="8618830" cy="6553200"/>
          </a:xfrm>
          <a:custGeom>
            <a:avLst/>
            <a:gdLst/>
            <a:ahLst/>
            <a:cxnLst/>
            <a:rect l="l" t="t" r="r" b="b"/>
            <a:pathLst>
              <a:path w="9679748" h="7441306">
                <a:moveTo>
                  <a:pt x="0" y="0"/>
                </a:moveTo>
                <a:lnTo>
                  <a:pt x="9679748" y="0"/>
                </a:lnTo>
                <a:lnTo>
                  <a:pt x="9679748" y="7441306"/>
                </a:lnTo>
                <a:lnTo>
                  <a:pt x="0" y="7441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956D3F3-34FF-BF64-4BB6-BEA75ACBEDBD}"/>
              </a:ext>
            </a:extLst>
          </p:cNvPr>
          <p:cNvSpPr/>
          <p:nvPr/>
        </p:nvSpPr>
        <p:spPr>
          <a:xfrm>
            <a:off x="-3886200" y="-342900"/>
            <a:ext cx="2056271" cy="2436938"/>
          </a:xfrm>
          <a:custGeom>
            <a:avLst/>
            <a:gdLst/>
            <a:ahLst/>
            <a:cxnLst/>
            <a:rect l="l" t="t" r="r" b="b"/>
            <a:pathLst>
              <a:path w="2056271" h="2436938">
                <a:moveTo>
                  <a:pt x="0" y="0"/>
                </a:moveTo>
                <a:lnTo>
                  <a:pt x="2056272" y="0"/>
                </a:lnTo>
                <a:lnTo>
                  <a:pt x="2056272" y="2436939"/>
                </a:lnTo>
                <a:lnTo>
                  <a:pt x="0" y="24369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t="-18996"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E1B9906-E6E6-8F73-46E0-4E3309F228C5}"/>
              </a:ext>
            </a:extLst>
          </p:cNvPr>
          <p:cNvSpPr/>
          <p:nvPr/>
        </p:nvSpPr>
        <p:spPr>
          <a:xfrm>
            <a:off x="-4661323" y="4762499"/>
            <a:ext cx="1947706" cy="2285810"/>
          </a:xfrm>
          <a:custGeom>
            <a:avLst/>
            <a:gdLst/>
            <a:ahLst/>
            <a:cxnLst/>
            <a:rect l="l" t="t" r="r" b="b"/>
            <a:pathLst>
              <a:path w="1947706" h="2285810">
                <a:moveTo>
                  <a:pt x="0" y="0"/>
                </a:moveTo>
                <a:lnTo>
                  <a:pt x="1947706" y="0"/>
                </a:lnTo>
                <a:lnTo>
                  <a:pt x="1947706" y="2285810"/>
                </a:lnTo>
                <a:lnTo>
                  <a:pt x="0" y="22858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t="-20165"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54A36A6-178E-09C3-EC90-CE0C8B9622AA}"/>
              </a:ext>
            </a:extLst>
          </p:cNvPr>
          <p:cNvSpPr/>
          <p:nvPr/>
        </p:nvSpPr>
        <p:spPr>
          <a:xfrm>
            <a:off x="19202400" y="11315700"/>
            <a:ext cx="2452420" cy="2296357"/>
          </a:xfrm>
          <a:custGeom>
            <a:avLst/>
            <a:gdLst/>
            <a:ahLst/>
            <a:cxnLst/>
            <a:rect l="l" t="t" r="r" b="b"/>
            <a:pathLst>
              <a:path w="2452420" h="2296357">
                <a:moveTo>
                  <a:pt x="0" y="0"/>
                </a:moveTo>
                <a:lnTo>
                  <a:pt x="2452420" y="0"/>
                </a:lnTo>
                <a:lnTo>
                  <a:pt x="2452420" y="2296357"/>
                </a:lnTo>
                <a:lnTo>
                  <a:pt x="0" y="22963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1FAF955-FCE9-E7DC-460F-BD62510D8F4A}"/>
              </a:ext>
            </a:extLst>
          </p:cNvPr>
          <p:cNvSpPr/>
          <p:nvPr/>
        </p:nvSpPr>
        <p:spPr>
          <a:xfrm>
            <a:off x="18973800" y="-3924300"/>
            <a:ext cx="2271994" cy="2813615"/>
          </a:xfrm>
          <a:custGeom>
            <a:avLst/>
            <a:gdLst/>
            <a:ahLst/>
            <a:cxnLst/>
            <a:rect l="l" t="t" r="r" b="b"/>
            <a:pathLst>
              <a:path w="2271994" h="2813615">
                <a:moveTo>
                  <a:pt x="0" y="0"/>
                </a:moveTo>
                <a:lnTo>
                  <a:pt x="2271994" y="0"/>
                </a:lnTo>
                <a:lnTo>
                  <a:pt x="2271994" y="2813615"/>
                </a:lnTo>
                <a:lnTo>
                  <a:pt x="0" y="28136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5FE98649-0CAD-86C2-5FB1-AC96D78CF710}"/>
              </a:ext>
            </a:extLst>
          </p:cNvPr>
          <p:cNvSpPr/>
          <p:nvPr/>
        </p:nvSpPr>
        <p:spPr>
          <a:xfrm>
            <a:off x="-914400" y="11696700"/>
            <a:ext cx="2296357" cy="2296357"/>
          </a:xfrm>
          <a:custGeom>
            <a:avLst/>
            <a:gdLst/>
            <a:ahLst/>
            <a:cxnLst/>
            <a:rect l="l" t="t" r="r" b="b"/>
            <a:pathLst>
              <a:path w="2296357" h="2296357">
                <a:moveTo>
                  <a:pt x="0" y="0"/>
                </a:moveTo>
                <a:lnTo>
                  <a:pt x="2296357" y="0"/>
                </a:lnTo>
                <a:lnTo>
                  <a:pt x="2296357" y="2296357"/>
                </a:lnTo>
                <a:lnTo>
                  <a:pt x="0" y="22963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344E981-A710-0F68-6CB6-6B1A896E7AE7}"/>
              </a:ext>
            </a:extLst>
          </p:cNvPr>
          <p:cNvSpPr txBox="1"/>
          <p:nvPr/>
        </p:nvSpPr>
        <p:spPr>
          <a:xfrm>
            <a:off x="632765" y="4098952"/>
            <a:ext cx="17259300" cy="132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 dirty="0">
                <a:solidFill>
                  <a:srgbClr val="000000"/>
                </a:solidFill>
                <a:latin typeface="Libre Franklin Heavy" panose="020B0604020202020204" charset="0"/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1166431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76D1-F213-D5AB-5969-489F87F64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0EA25CE-A200-B7B5-525E-5882925C0A6B}"/>
              </a:ext>
            </a:extLst>
          </p:cNvPr>
          <p:cNvSpPr/>
          <p:nvPr/>
        </p:nvSpPr>
        <p:spPr>
          <a:xfrm>
            <a:off x="4953000" y="1485900"/>
            <a:ext cx="8618830" cy="6553200"/>
          </a:xfrm>
          <a:custGeom>
            <a:avLst/>
            <a:gdLst/>
            <a:ahLst/>
            <a:cxnLst/>
            <a:rect l="l" t="t" r="r" b="b"/>
            <a:pathLst>
              <a:path w="9679748" h="7441306">
                <a:moveTo>
                  <a:pt x="0" y="0"/>
                </a:moveTo>
                <a:lnTo>
                  <a:pt x="9679748" y="0"/>
                </a:lnTo>
                <a:lnTo>
                  <a:pt x="9679748" y="7441306"/>
                </a:lnTo>
                <a:lnTo>
                  <a:pt x="0" y="7441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57E605E-F7BD-DBB8-6501-2534B4830FCB}"/>
              </a:ext>
            </a:extLst>
          </p:cNvPr>
          <p:cNvSpPr/>
          <p:nvPr/>
        </p:nvSpPr>
        <p:spPr>
          <a:xfrm>
            <a:off x="1229942" y="631894"/>
            <a:ext cx="2056271" cy="2436938"/>
          </a:xfrm>
          <a:custGeom>
            <a:avLst/>
            <a:gdLst/>
            <a:ahLst/>
            <a:cxnLst/>
            <a:rect l="l" t="t" r="r" b="b"/>
            <a:pathLst>
              <a:path w="2056271" h="2436938">
                <a:moveTo>
                  <a:pt x="0" y="0"/>
                </a:moveTo>
                <a:lnTo>
                  <a:pt x="2056272" y="0"/>
                </a:lnTo>
                <a:lnTo>
                  <a:pt x="2056272" y="2436939"/>
                </a:lnTo>
                <a:lnTo>
                  <a:pt x="0" y="24369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t="-18996"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F42634E-210E-E57A-0F58-9D6A2D70E01F}"/>
              </a:ext>
            </a:extLst>
          </p:cNvPr>
          <p:cNvSpPr/>
          <p:nvPr/>
        </p:nvSpPr>
        <p:spPr>
          <a:xfrm>
            <a:off x="1028700" y="4128681"/>
            <a:ext cx="1947706" cy="2285810"/>
          </a:xfrm>
          <a:custGeom>
            <a:avLst/>
            <a:gdLst/>
            <a:ahLst/>
            <a:cxnLst/>
            <a:rect l="l" t="t" r="r" b="b"/>
            <a:pathLst>
              <a:path w="1947706" h="2285810">
                <a:moveTo>
                  <a:pt x="0" y="0"/>
                </a:moveTo>
                <a:lnTo>
                  <a:pt x="1947706" y="0"/>
                </a:lnTo>
                <a:lnTo>
                  <a:pt x="1947706" y="2285810"/>
                </a:lnTo>
                <a:lnTo>
                  <a:pt x="0" y="22858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t="-20165"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85E21FD-169B-CE9A-62C3-B134987F4437}"/>
              </a:ext>
            </a:extLst>
          </p:cNvPr>
          <p:cNvSpPr/>
          <p:nvPr/>
        </p:nvSpPr>
        <p:spPr>
          <a:xfrm>
            <a:off x="14299820" y="6591300"/>
            <a:ext cx="2452420" cy="2296357"/>
          </a:xfrm>
          <a:custGeom>
            <a:avLst/>
            <a:gdLst/>
            <a:ahLst/>
            <a:cxnLst/>
            <a:rect l="l" t="t" r="r" b="b"/>
            <a:pathLst>
              <a:path w="2452420" h="2296357">
                <a:moveTo>
                  <a:pt x="0" y="0"/>
                </a:moveTo>
                <a:lnTo>
                  <a:pt x="2452420" y="0"/>
                </a:lnTo>
                <a:lnTo>
                  <a:pt x="2452420" y="2296357"/>
                </a:lnTo>
                <a:lnTo>
                  <a:pt x="0" y="22963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35DF4AE-8CB8-FCF9-828E-0F95E26295E6}"/>
              </a:ext>
            </a:extLst>
          </p:cNvPr>
          <p:cNvSpPr/>
          <p:nvPr/>
        </p:nvSpPr>
        <p:spPr>
          <a:xfrm>
            <a:off x="14786064" y="1662024"/>
            <a:ext cx="2271994" cy="2813615"/>
          </a:xfrm>
          <a:custGeom>
            <a:avLst/>
            <a:gdLst/>
            <a:ahLst/>
            <a:cxnLst/>
            <a:rect l="l" t="t" r="r" b="b"/>
            <a:pathLst>
              <a:path w="2271994" h="2813615">
                <a:moveTo>
                  <a:pt x="0" y="0"/>
                </a:moveTo>
                <a:lnTo>
                  <a:pt x="2271994" y="0"/>
                </a:lnTo>
                <a:lnTo>
                  <a:pt x="2271994" y="2813615"/>
                </a:lnTo>
                <a:lnTo>
                  <a:pt x="0" y="28136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CF79C5F2-6F75-B9D6-7A2C-88065D8C632A}"/>
              </a:ext>
            </a:extLst>
          </p:cNvPr>
          <p:cNvSpPr/>
          <p:nvPr/>
        </p:nvSpPr>
        <p:spPr>
          <a:xfrm>
            <a:off x="3581400" y="7429500"/>
            <a:ext cx="2296357" cy="2296357"/>
          </a:xfrm>
          <a:custGeom>
            <a:avLst/>
            <a:gdLst/>
            <a:ahLst/>
            <a:cxnLst/>
            <a:rect l="l" t="t" r="r" b="b"/>
            <a:pathLst>
              <a:path w="2296357" h="2296357">
                <a:moveTo>
                  <a:pt x="0" y="0"/>
                </a:moveTo>
                <a:lnTo>
                  <a:pt x="2296357" y="0"/>
                </a:lnTo>
                <a:lnTo>
                  <a:pt x="2296357" y="2296357"/>
                </a:lnTo>
                <a:lnTo>
                  <a:pt x="0" y="22963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574E548-4910-8B83-74BA-B2628ED0089E}"/>
              </a:ext>
            </a:extLst>
          </p:cNvPr>
          <p:cNvSpPr txBox="1"/>
          <p:nvPr/>
        </p:nvSpPr>
        <p:spPr>
          <a:xfrm>
            <a:off x="632765" y="4098952"/>
            <a:ext cx="17259300" cy="132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 dirty="0">
                <a:solidFill>
                  <a:srgbClr val="000000"/>
                </a:solidFill>
                <a:latin typeface="Libre Franklin Heavy" panose="020B0604020202020204" charset="0"/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169635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3EED2-F8CA-8D85-A44B-B979D765C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B4322-2820-16D3-6980-E1FEFA4B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77833">
            <a:off x="1097367" y="5859866"/>
            <a:ext cx="6867525" cy="6867525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2691938-4BF0-0931-2D7D-2292489B1A25}"/>
              </a:ext>
            </a:extLst>
          </p:cNvPr>
          <p:cNvSpPr txBox="1"/>
          <p:nvPr/>
        </p:nvSpPr>
        <p:spPr>
          <a:xfrm>
            <a:off x="568062" y="2016989"/>
            <a:ext cx="16390179" cy="549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• Infrared sensors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: To get an idea of the depth in frames.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• 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Multidimensional system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: Right now our project is limited to the horizontal axis and doesn’t cover the vertical axis.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• Improving the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 characteristics of the enemy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 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objects with the help of machine learning. Which can detect 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fighter jets, drones and other aerial vehicles, instead of a specific color.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495DF68-A917-FC33-46A6-6A6A9C4DBC4B}"/>
              </a:ext>
            </a:extLst>
          </p:cNvPr>
          <p:cNvSpPr txBox="1"/>
          <p:nvPr/>
        </p:nvSpPr>
        <p:spPr>
          <a:xfrm>
            <a:off x="3893087" y="39589"/>
            <a:ext cx="9213313" cy="1342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 dirty="0">
                <a:solidFill>
                  <a:srgbClr val="7030A0"/>
                </a:solidFill>
                <a:latin typeface="Canva Sans Bold"/>
              </a:rPr>
              <a:t>FUTURE</a:t>
            </a:r>
            <a:r>
              <a:rPr lang="en-US" sz="8000" dirty="0">
                <a:solidFill>
                  <a:srgbClr val="FFDE59"/>
                </a:solidFill>
                <a:latin typeface="Canva Sans Bold"/>
              </a:rPr>
              <a:t> </a:t>
            </a:r>
            <a:r>
              <a:rPr lang="en-US" sz="8000" dirty="0">
                <a:solidFill>
                  <a:srgbClr val="7030A0"/>
                </a:solidFill>
                <a:latin typeface="Canva Sans Bold"/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193833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F286-64B1-89BE-1AB2-6D3517788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EABB68-79AF-CE0B-068D-86B2EFD5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51022">
            <a:off x="10613183" y="5573590"/>
            <a:ext cx="6867525" cy="6867525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17BD902C-E41A-0E27-2741-A794416A24F3}"/>
              </a:ext>
            </a:extLst>
          </p:cNvPr>
          <p:cNvSpPr txBox="1"/>
          <p:nvPr/>
        </p:nvSpPr>
        <p:spPr>
          <a:xfrm>
            <a:off x="568062" y="2016989"/>
            <a:ext cx="16390179" cy="549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• Infrared sensors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: To get an idea of the depth in frames.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• 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Multidimensional system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: Right now our project is limited to the horizontal axis and doesn’t cover the vertical axis.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• Improving the</a:t>
            </a:r>
            <a:r>
              <a:rPr lang="en-US" sz="3399" dirty="0">
                <a:solidFill>
                  <a:srgbClr val="000000"/>
                </a:solidFill>
                <a:latin typeface="Canva Sans Bold"/>
              </a:rPr>
              <a:t> characteristics of the </a:t>
            </a:r>
            <a:r>
              <a:rPr lang="en-US" sz="3399" dirty="0" smtClean="0">
                <a:solidFill>
                  <a:srgbClr val="000000"/>
                </a:solidFill>
                <a:latin typeface="Canva Sans Bold"/>
              </a:rPr>
              <a:t>enemy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399" dirty="0" smtClean="0">
                <a:solidFill>
                  <a:srgbClr val="000000"/>
                </a:solidFill>
                <a:latin typeface="Canva Sans"/>
              </a:rPr>
              <a:t>objects 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with the help of machine learning. Which can detect </a:t>
            </a:r>
            <a:r>
              <a:rPr lang="en-US" sz="3399" dirty="0" smtClean="0">
                <a:solidFill>
                  <a:srgbClr val="000000"/>
                </a:solidFill>
                <a:latin typeface="Canva Sans"/>
              </a:rPr>
              <a:t>fighter 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jets, drones and other aerial vehicles, instead of a specific color.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68867C0-5BE8-CD08-ECA7-7C4802C57375}"/>
              </a:ext>
            </a:extLst>
          </p:cNvPr>
          <p:cNvSpPr txBox="1"/>
          <p:nvPr/>
        </p:nvSpPr>
        <p:spPr>
          <a:xfrm>
            <a:off x="3893087" y="39589"/>
            <a:ext cx="9213313" cy="1342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 dirty="0">
                <a:solidFill>
                  <a:srgbClr val="7030A0"/>
                </a:solidFill>
                <a:latin typeface="Canva Sans Bold"/>
              </a:rPr>
              <a:t>FUTURE</a:t>
            </a:r>
            <a:r>
              <a:rPr lang="en-US" sz="8000" dirty="0">
                <a:solidFill>
                  <a:srgbClr val="FFDE59"/>
                </a:solidFill>
                <a:latin typeface="Canva Sans Bold"/>
              </a:rPr>
              <a:t> </a:t>
            </a:r>
            <a:r>
              <a:rPr lang="en-US" sz="8000" dirty="0">
                <a:solidFill>
                  <a:srgbClr val="7030A0"/>
                </a:solidFill>
                <a:latin typeface="Canva Sans Bold"/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336185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0" y="0"/>
            <a:ext cx="6755452" cy="14344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7030A0"/>
                </a:solidFill>
                <a:latin typeface="Canva Sans Bold"/>
              </a:rPr>
              <a:t>REFERENCES</a:t>
            </a:r>
            <a:endParaRPr lang="en-US" sz="8000" dirty="0">
              <a:solidFill>
                <a:srgbClr val="7030A0"/>
              </a:solidFill>
              <a:latin typeface="Canva Sans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2628900"/>
            <a:ext cx="17449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600" dirty="0" smtClean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hlinkClick r:id="rId2"/>
              </a:rPr>
              <a:t>https://migflug.com</a:t>
            </a:r>
            <a:endParaRPr lang="en-US" sz="3600" dirty="0" smtClean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www.iiss.org</a:t>
            </a:r>
            <a:endParaRPr lang="en-US" sz="3600" dirty="0" smtClean="0"/>
          </a:p>
          <a:p>
            <a:pPr algn="just"/>
            <a:endParaRPr lang="en-US" sz="3600" dirty="0" smtClean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www.eurofighter.com/</a:t>
            </a:r>
            <a:endParaRPr lang="en-US" sz="3600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sz="3600" u="sng" dirty="0" smtClean="0">
              <a:solidFill>
                <a:srgbClr val="0070C0"/>
              </a:solidFill>
              <a:hlinkClick r:id="rId5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u="sng" dirty="0" smtClean="0">
                <a:solidFill>
                  <a:srgbClr val="0070C0"/>
                </a:solidFill>
                <a:hlinkClick r:id="rId5"/>
              </a:rPr>
              <a:t>https</a:t>
            </a:r>
            <a:r>
              <a:rPr lang="en-US" sz="3600" u="sng" dirty="0">
                <a:solidFill>
                  <a:srgbClr val="0070C0"/>
                </a:solidFill>
                <a:hlinkClick r:id="rId5"/>
              </a:rPr>
              <a:t>://</a:t>
            </a:r>
            <a:r>
              <a:rPr lang="en-US" sz="3600" u="sng" dirty="0" smtClean="0">
                <a:solidFill>
                  <a:srgbClr val="0070C0"/>
                </a:solidFill>
                <a:hlinkClick r:id="rId5"/>
              </a:rPr>
              <a:t>docs.opencv.org</a:t>
            </a:r>
            <a:endParaRPr lang="en-US" sz="3600" u="sng" dirty="0" smtClean="0">
              <a:solidFill>
                <a:srgbClr val="0070C0"/>
              </a:solidFill>
            </a:endParaRPr>
          </a:p>
          <a:p>
            <a:pPr algn="just"/>
            <a:endParaRPr lang="en-US" sz="3600" u="sng" dirty="0" smtClean="0">
              <a:solidFill>
                <a:srgbClr val="0070C0"/>
              </a:solidFill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54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315</Words>
  <Application>Microsoft Office PowerPoint</Application>
  <PresentationFormat>Custom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Libre Franklin Heavy</vt:lpstr>
      <vt:lpstr>Courier New</vt:lpstr>
      <vt:lpstr>Canva Sans Bold</vt:lpstr>
      <vt:lpstr>Canva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ENEMY AIRCRAFT DETECTOR</dc:title>
  <dc:creator>anjali sharma</dc:creator>
  <cp:lastModifiedBy>Lenovo</cp:lastModifiedBy>
  <cp:revision>9</cp:revision>
  <dcterms:created xsi:type="dcterms:W3CDTF">2006-08-16T00:00:00Z</dcterms:created>
  <dcterms:modified xsi:type="dcterms:W3CDTF">2024-04-05T17:32:02Z</dcterms:modified>
  <dc:identifier>DAF8w3uHSns</dc:identifier>
</cp:coreProperties>
</file>