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25" r:id="rId5"/>
    <p:sldId id="326" r:id="rId6"/>
    <p:sldId id="327" r:id="rId7"/>
    <p:sldId id="328" r:id="rId8"/>
    <p:sldId id="329" r:id="rId9"/>
    <p:sldId id="330" r:id="rId10"/>
    <p:sldId id="340" r:id="rId11"/>
    <p:sldId id="331" r:id="rId12"/>
    <p:sldId id="334" r:id="rId13"/>
    <p:sldId id="332" r:id="rId14"/>
    <p:sldId id="33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05" autoAdjust="0"/>
  </p:normalViewPr>
  <p:slideViewPr>
    <p:cSldViewPr snapToGrid="0">
      <p:cViewPr>
        <p:scale>
          <a:sx n="40" d="100"/>
          <a:sy n="40" d="100"/>
        </p:scale>
        <p:origin x="1684" y="456"/>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5/2/2024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982579" y="3072384"/>
            <a:ext cx="10515600" cy="942473"/>
          </a:xfrm>
        </p:spPr>
        <p:txBody>
          <a:bodyPr/>
          <a:lstStyle/>
          <a:p>
            <a:r>
              <a:rPr lang="en-IN" sz="2800" b="1" dirty="0">
                <a:effectLst/>
                <a:latin typeface="Times New Roman" panose="02020603050405020304" pitchFamily="18" charset="0"/>
                <a:ea typeface="Times New Roman" panose="02020603050405020304" pitchFamily="18" charset="0"/>
              </a:rPr>
              <a:t>“Efficient Water Heating Management System: Enhancing Comfort and Conservation with Smart Technology Integration."</a:t>
            </a:r>
            <a:br>
              <a:rPr lang="en-IN" sz="2800" dirty="0">
                <a:effectLst/>
                <a:latin typeface="Times New Roman" panose="02020603050405020304" pitchFamily="18" charset="0"/>
                <a:ea typeface="Times New Roman" panose="02020603050405020304" pitchFamily="18" charset="0"/>
              </a:rPr>
            </a:br>
            <a:endParaRPr lang="en-US" sz="2800"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a:xfrm>
            <a:off x="1085088" y="2438401"/>
            <a:ext cx="10021824" cy="539496"/>
          </a:xfrm>
        </p:spPr>
        <p:txBody>
          <a:bodyPr/>
          <a:lstStyle/>
          <a:p>
            <a:r>
              <a:rPr lang="en-US" dirty="0">
                <a:cs typeface="Calibri Light"/>
              </a:rPr>
              <a:t>Meet our team</a:t>
            </a:r>
            <a:endParaRPr lang="en-US" dirty="0"/>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10</a:t>
            </a:fld>
            <a:endParaRPr lang="en-US" dirty="0"/>
          </a:p>
        </p:txBody>
      </p:sp>
      <p:sp>
        <p:nvSpPr>
          <p:cNvPr id="9" name="Text Placeholder 8">
            <a:extLst>
              <a:ext uri="{FF2B5EF4-FFF2-40B4-BE49-F238E27FC236}">
                <a16:creationId xmlns:a16="http://schemas.microsoft.com/office/drawing/2014/main" id="{4555555B-2DC1-8FAB-836A-FF067294BAB7}"/>
              </a:ext>
            </a:extLst>
          </p:cNvPr>
          <p:cNvSpPr>
            <a:spLocks noGrp="1"/>
          </p:cNvSpPr>
          <p:nvPr>
            <p:ph type="body" sz="quarter" idx="16"/>
          </p:nvPr>
        </p:nvSpPr>
        <p:spPr>
          <a:xfrm>
            <a:off x="1298448" y="4704588"/>
            <a:ext cx="1828800" cy="539496"/>
          </a:xfrm>
        </p:spPr>
        <p:txBody>
          <a:bodyPr/>
          <a:lstStyle/>
          <a:p>
            <a:r>
              <a:rPr lang="en-US" dirty="0"/>
              <a:t>ANJALI</a:t>
            </a:r>
            <a:endParaRPr lang="en-US" sz="1400" dirty="0"/>
          </a:p>
        </p:txBody>
      </p:sp>
      <p:sp>
        <p:nvSpPr>
          <p:cNvPr id="10" name="Text Placeholder 9">
            <a:extLst>
              <a:ext uri="{FF2B5EF4-FFF2-40B4-BE49-F238E27FC236}">
                <a16:creationId xmlns:a16="http://schemas.microsoft.com/office/drawing/2014/main" id="{9231214F-3674-6AA5-28C4-945128C75152}"/>
              </a:ext>
            </a:extLst>
          </p:cNvPr>
          <p:cNvSpPr>
            <a:spLocks noGrp="1"/>
          </p:cNvSpPr>
          <p:nvPr>
            <p:ph type="body" sz="quarter" idx="17"/>
          </p:nvPr>
        </p:nvSpPr>
        <p:spPr>
          <a:xfrm>
            <a:off x="1298448" y="5340096"/>
            <a:ext cx="1828800" cy="347472"/>
          </a:xfrm>
        </p:spPr>
        <p:txBody>
          <a:bodyPr/>
          <a:lstStyle/>
          <a:p>
            <a:r>
              <a:rPr lang="en-US" dirty="0"/>
              <a:t>2203A51077</a:t>
            </a:r>
            <a:endParaRPr lang="en-US" cap="none" dirty="0"/>
          </a:p>
        </p:txBody>
      </p:sp>
      <p:sp>
        <p:nvSpPr>
          <p:cNvPr id="11" name="Text Placeholder 10">
            <a:extLst>
              <a:ext uri="{FF2B5EF4-FFF2-40B4-BE49-F238E27FC236}">
                <a16:creationId xmlns:a16="http://schemas.microsoft.com/office/drawing/2014/main" id="{94001C92-5199-4EEF-9AD8-8F9EEF76C6F4}"/>
              </a:ext>
            </a:extLst>
          </p:cNvPr>
          <p:cNvSpPr>
            <a:spLocks noGrp="1"/>
          </p:cNvSpPr>
          <p:nvPr>
            <p:ph type="body" sz="quarter" idx="18"/>
          </p:nvPr>
        </p:nvSpPr>
        <p:spPr>
          <a:xfrm>
            <a:off x="3886200" y="4800600"/>
            <a:ext cx="1828800" cy="539496"/>
          </a:xfrm>
        </p:spPr>
        <p:txBody>
          <a:bodyPr/>
          <a:lstStyle/>
          <a:p>
            <a:r>
              <a:rPr lang="en-US" sz="1400" dirty="0"/>
              <a:t>DEEPSHITHA</a:t>
            </a:r>
          </a:p>
        </p:txBody>
      </p:sp>
      <p:sp>
        <p:nvSpPr>
          <p:cNvPr id="12" name="Text Placeholder 11">
            <a:extLst>
              <a:ext uri="{FF2B5EF4-FFF2-40B4-BE49-F238E27FC236}">
                <a16:creationId xmlns:a16="http://schemas.microsoft.com/office/drawing/2014/main" id="{9FB3C79A-5A2E-1974-C643-A59B78E2E7CF}"/>
              </a:ext>
            </a:extLst>
          </p:cNvPr>
          <p:cNvSpPr>
            <a:spLocks noGrp="1"/>
          </p:cNvSpPr>
          <p:nvPr>
            <p:ph type="body" sz="quarter" idx="19"/>
          </p:nvPr>
        </p:nvSpPr>
        <p:spPr>
          <a:xfrm>
            <a:off x="3886200" y="5435867"/>
            <a:ext cx="1828800" cy="347472"/>
          </a:xfrm>
        </p:spPr>
        <p:txBody>
          <a:bodyPr/>
          <a:lstStyle/>
          <a:p>
            <a:r>
              <a:rPr lang="en-US" dirty="0"/>
              <a:t>2203A51395</a:t>
            </a:r>
          </a:p>
        </p:txBody>
      </p:sp>
      <p:sp>
        <p:nvSpPr>
          <p:cNvPr id="13" name="Text Placeholder 12">
            <a:extLst>
              <a:ext uri="{FF2B5EF4-FFF2-40B4-BE49-F238E27FC236}">
                <a16:creationId xmlns:a16="http://schemas.microsoft.com/office/drawing/2014/main" id="{5B78A878-C090-192A-ABA1-84C905B5183C}"/>
              </a:ext>
            </a:extLst>
          </p:cNvPr>
          <p:cNvSpPr>
            <a:spLocks noGrp="1"/>
          </p:cNvSpPr>
          <p:nvPr>
            <p:ph type="body" sz="quarter" idx="20"/>
          </p:nvPr>
        </p:nvSpPr>
        <p:spPr>
          <a:xfrm>
            <a:off x="6618331" y="4800600"/>
            <a:ext cx="1828800" cy="539496"/>
          </a:xfrm>
        </p:spPr>
        <p:txBody>
          <a:bodyPr/>
          <a:lstStyle/>
          <a:p>
            <a:r>
              <a:rPr lang="en-US" sz="1400" dirty="0"/>
              <a:t>PRIYA</a:t>
            </a:r>
          </a:p>
        </p:txBody>
      </p:sp>
      <p:sp>
        <p:nvSpPr>
          <p:cNvPr id="14" name="Text Placeholder 13">
            <a:extLst>
              <a:ext uri="{FF2B5EF4-FFF2-40B4-BE49-F238E27FC236}">
                <a16:creationId xmlns:a16="http://schemas.microsoft.com/office/drawing/2014/main" id="{45A07B14-2360-0003-C403-44C18346197A}"/>
              </a:ext>
            </a:extLst>
          </p:cNvPr>
          <p:cNvSpPr>
            <a:spLocks noGrp="1"/>
          </p:cNvSpPr>
          <p:nvPr>
            <p:ph type="body" sz="quarter" idx="21"/>
          </p:nvPr>
        </p:nvSpPr>
        <p:spPr>
          <a:xfrm>
            <a:off x="6473952" y="5465545"/>
            <a:ext cx="1828800" cy="347472"/>
          </a:xfrm>
        </p:spPr>
        <p:txBody>
          <a:bodyPr/>
          <a:lstStyle/>
          <a:p>
            <a:r>
              <a:rPr lang="en-US" dirty="0"/>
              <a:t>       2203A51441</a:t>
            </a:r>
            <a:endParaRPr lang="en-US" cap="none" dirty="0"/>
          </a:p>
          <a:p>
            <a:endParaRPr lang="en-US" dirty="0"/>
          </a:p>
        </p:txBody>
      </p:sp>
      <p:sp>
        <p:nvSpPr>
          <p:cNvPr id="15" name="Text Placeholder 14">
            <a:extLst>
              <a:ext uri="{FF2B5EF4-FFF2-40B4-BE49-F238E27FC236}">
                <a16:creationId xmlns:a16="http://schemas.microsoft.com/office/drawing/2014/main" id="{5DEDE163-143D-DC6B-34E9-732EFB294CA9}"/>
              </a:ext>
            </a:extLst>
          </p:cNvPr>
          <p:cNvSpPr>
            <a:spLocks noGrp="1"/>
          </p:cNvSpPr>
          <p:nvPr>
            <p:ph type="body" sz="quarter" idx="22"/>
          </p:nvPr>
        </p:nvSpPr>
        <p:spPr>
          <a:xfrm>
            <a:off x="9070848" y="4800600"/>
            <a:ext cx="1828800" cy="539496"/>
          </a:xfrm>
        </p:spPr>
        <p:txBody>
          <a:bodyPr/>
          <a:lstStyle/>
          <a:p>
            <a:r>
              <a:rPr lang="en-US" sz="1400" dirty="0"/>
              <a:t>NANDINI</a:t>
            </a:r>
          </a:p>
        </p:txBody>
      </p:sp>
      <p:sp>
        <p:nvSpPr>
          <p:cNvPr id="16" name="Text Placeholder 15">
            <a:extLst>
              <a:ext uri="{FF2B5EF4-FFF2-40B4-BE49-F238E27FC236}">
                <a16:creationId xmlns:a16="http://schemas.microsoft.com/office/drawing/2014/main" id="{6659681C-2F2D-40E6-CAFD-944B9E631EA2}"/>
              </a:ext>
            </a:extLst>
          </p:cNvPr>
          <p:cNvSpPr>
            <a:spLocks noGrp="1"/>
          </p:cNvSpPr>
          <p:nvPr>
            <p:ph type="body" sz="quarter" idx="23"/>
          </p:nvPr>
        </p:nvSpPr>
        <p:spPr>
          <a:xfrm>
            <a:off x="9070848" y="5465545"/>
            <a:ext cx="1828800" cy="347472"/>
          </a:xfrm>
        </p:spPr>
        <p:txBody>
          <a:bodyPr/>
          <a:lstStyle/>
          <a:p>
            <a:r>
              <a:rPr lang="en-US" dirty="0"/>
              <a:t>2203A51090</a:t>
            </a:r>
          </a:p>
        </p:txBody>
      </p:sp>
    </p:spTree>
    <p:extLst>
      <p:ext uri="{BB962C8B-B14F-4D97-AF65-F5344CB8AC3E}">
        <p14:creationId xmlns:p14="http://schemas.microsoft.com/office/powerpoint/2010/main" val="4146645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r>
              <a:rPr lang="en-US" dirty="0"/>
              <a:t>OBJECTIVES OF THE INVENTION</a:t>
            </a:r>
          </a:p>
          <a:p>
            <a:r>
              <a:rPr lang="en-US" dirty="0"/>
              <a:t>ABSTRACT</a:t>
            </a:r>
          </a:p>
          <a:p>
            <a:r>
              <a:rPr lang="en-US" dirty="0"/>
              <a:t>PROBLEM STATEMENT</a:t>
            </a:r>
          </a:p>
          <a:p>
            <a:r>
              <a:rPr lang="en-US" dirty="0"/>
              <a:t>SOLUTION</a:t>
            </a:r>
          </a:p>
          <a:p>
            <a:r>
              <a:rPr lang="en-US" dirty="0"/>
              <a:t>PROTOTYPE</a:t>
            </a:r>
          </a:p>
          <a:p>
            <a:r>
              <a:rPr lang="en-US" dirty="0"/>
              <a:t>COMPONENTS USED</a:t>
            </a:r>
          </a:p>
          <a:p>
            <a:endParaRPr lang="en-US" dirty="0"/>
          </a:p>
          <a:p>
            <a:endParaRPr lang="en-US" dirty="0"/>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4498975" y="1271016"/>
            <a:ext cx="8236578" cy="1618488"/>
          </a:xfrm>
        </p:spPr>
        <p:txBody>
          <a:bodyPr/>
          <a:lstStyle/>
          <a:p>
            <a:r>
              <a:rPr lang="en-US" sz="3200" dirty="0"/>
              <a:t>OBJECTIVES OF THE INVENTION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6096000" y="2438401"/>
            <a:ext cx="5675376" cy="3770375"/>
          </a:xfrm>
        </p:spPr>
        <p:txBody>
          <a:bodyPr/>
          <a:lstStyle/>
          <a:p>
            <a:pPr marL="0" indent="0">
              <a:lnSpc>
                <a:spcPts val="2400"/>
              </a:lnSpc>
              <a:buNone/>
            </a:pPr>
            <a:r>
              <a:rPr lang="en-IN" sz="1800" dirty="0">
                <a:solidFill>
                  <a:srgbClr val="252525"/>
                </a:solidFill>
                <a:effectLst/>
                <a:latin typeface="Times New Roman" panose="02020603050405020304" pitchFamily="18" charset="0"/>
                <a:ea typeface="Times New Roman" panose="02020603050405020304" pitchFamily="18" charset="0"/>
              </a:rPr>
              <a:t>1</a:t>
            </a:r>
            <a:r>
              <a:rPr lang="en-IN" sz="3200" dirty="0">
                <a:solidFill>
                  <a:srgbClr val="252525"/>
                </a:solidFill>
                <a:effectLst/>
                <a:latin typeface="Times New Roman" panose="02020603050405020304" pitchFamily="18" charset="0"/>
                <a:ea typeface="Times New Roman" panose="02020603050405020304" pitchFamily="18" charset="0"/>
              </a:rPr>
              <a:t>.Energy Efficiency</a:t>
            </a:r>
          </a:p>
          <a:p>
            <a:pPr marL="0" indent="0">
              <a:lnSpc>
                <a:spcPts val="2400"/>
              </a:lnSpc>
              <a:buNone/>
            </a:pPr>
            <a:r>
              <a:rPr lang="en-IN" sz="3200" dirty="0">
                <a:solidFill>
                  <a:srgbClr val="252525"/>
                </a:solidFill>
                <a:effectLst/>
                <a:latin typeface="Times New Roman" panose="02020603050405020304" pitchFamily="18" charset="0"/>
                <a:ea typeface="Times New Roman" panose="02020603050405020304" pitchFamily="18" charset="0"/>
              </a:rPr>
              <a:t>2. User Convenience</a:t>
            </a:r>
          </a:p>
          <a:p>
            <a:pPr marL="0" indent="0">
              <a:lnSpc>
                <a:spcPts val="2400"/>
              </a:lnSpc>
              <a:buNone/>
            </a:pPr>
            <a:r>
              <a:rPr lang="en-IN" sz="3200" dirty="0">
                <a:solidFill>
                  <a:srgbClr val="252525"/>
                </a:solidFill>
                <a:latin typeface="Times New Roman" panose="02020603050405020304" pitchFamily="18" charset="0"/>
                <a:ea typeface="Times New Roman" panose="02020603050405020304" pitchFamily="18" charset="0"/>
              </a:rPr>
              <a:t>3.</a:t>
            </a:r>
            <a:r>
              <a:rPr lang="en-IN" sz="3200" dirty="0">
                <a:solidFill>
                  <a:srgbClr val="252525"/>
                </a:solidFill>
                <a:effectLst/>
                <a:latin typeface="Times New Roman" panose="02020603050405020304" pitchFamily="18" charset="0"/>
                <a:ea typeface="Times New Roman" panose="02020603050405020304" pitchFamily="18" charset="0"/>
              </a:rPr>
              <a:t>Safety and Reliability</a:t>
            </a:r>
          </a:p>
          <a:p>
            <a:pPr marL="0" indent="0">
              <a:lnSpc>
                <a:spcPts val="2400"/>
              </a:lnSpc>
              <a:buNone/>
            </a:pPr>
            <a:r>
              <a:rPr lang="en-IN" sz="3200" dirty="0">
                <a:solidFill>
                  <a:srgbClr val="252525"/>
                </a:solidFill>
                <a:latin typeface="Times New Roman" panose="02020603050405020304" pitchFamily="18" charset="0"/>
                <a:ea typeface="Times New Roman" panose="02020603050405020304" pitchFamily="18" charset="0"/>
              </a:rPr>
              <a:t>4.</a:t>
            </a:r>
            <a:r>
              <a:rPr lang="en-IN" sz="3200" dirty="0">
                <a:solidFill>
                  <a:srgbClr val="252525"/>
                </a:solidFill>
                <a:effectLst/>
                <a:latin typeface="Times New Roman" panose="02020603050405020304" pitchFamily="18" charset="0"/>
                <a:ea typeface="Times New Roman" panose="02020603050405020304" pitchFamily="18" charset="0"/>
              </a:rPr>
              <a:t> Customization and Adaptability</a:t>
            </a:r>
            <a:endParaRPr lang="en-IN" sz="3200" dirty="0">
              <a:solidFill>
                <a:srgbClr val="252525"/>
              </a:solidFill>
              <a:latin typeface="Times New Roman" panose="02020603050405020304" pitchFamily="18" charset="0"/>
              <a:ea typeface="Times New Roman" panose="02020603050405020304" pitchFamily="18" charset="0"/>
            </a:endParaRPr>
          </a:p>
          <a:p>
            <a:pPr marL="0" indent="0">
              <a:lnSpc>
                <a:spcPts val="2400"/>
              </a:lnSpc>
              <a:buNone/>
            </a:pPr>
            <a:r>
              <a:rPr lang="en-IN" sz="3200" dirty="0">
                <a:solidFill>
                  <a:srgbClr val="252525"/>
                </a:solidFill>
                <a:effectLst/>
                <a:latin typeface="Times New Roman" panose="02020603050405020304" pitchFamily="18" charset="0"/>
                <a:ea typeface="Times New Roman" panose="02020603050405020304" pitchFamily="18" charset="0"/>
              </a:rPr>
              <a:t>5. Environmental Sustainability</a:t>
            </a:r>
          </a:p>
          <a:p>
            <a:pPr marL="0" indent="0">
              <a:lnSpc>
                <a:spcPts val="2400"/>
              </a:lnSpc>
              <a:buNone/>
            </a:pPr>
            <a:r>
              <a:rPr lang="en-IN" sz="3200" dirty="0">
                <a:solidFill>
                  <a:srgbClr val="252525"/>
                </a:solidFill>
                <a:latin typeface="Times New Roman" panose="02020603050405020304" pitchFamily="18" charset="0"/>
                <a:ea typeface="Times New Roman" panose="02020603050405020304" pitchFamily="18" charset="0"/>
              </a:rPr>
              <a:t>6.</a:t>
            </a:r>
            <a:r>
              <a:rPr lang="en-IN" sz="3200" dirty="0">
                <a:solidFill>
                  <a:srgbClr val="252525"/>
                </a:solidFill>
                <a:effectLst/>
                <a:latin typeface="Times New Roman" panose="02020603050405020304" pitchFamily="18" charset="0"/>
                <a:ea typeface="Times New Roman" panose="02020603050405020304" pitchFamily="18" charset="0"/>
              </a:rPr>
              <a:t> Cost-Effectiveness</a:t>
            </a:r>
            <a:endParaRPr lang="en-IN" sz="3200" dirty="0">
              <a:solidFill>
                <a:srgbClr val="252525"/>
              </a:solidFill>
              <a:latin typeface="Times New Roman" panose="02020603050405020304" pitchFamily="18" charset="0"/>
              <a:ea typeface="Times New Roman" panose="02020603050405020304" pitchFamily="18" charset="0"/>
            </a:endParaRPr>
          </a:p>
          <a:p>
            <a:pPr marL="0" indent="0">
              <a:lnSpc>
                <a:spcPts val="2400"/>
              </a:lnSpc>
              <a:buNone/>
            </a:pPr>
            <a:r>
              <a:rPr lang="en-IN" sz="3200" dirty="0">
                <a:solidFill>
                  <a:srgbClr val="252525"/>
                </a:solidFill>
                <a:latin typeface="Times New Roman" panose="02020603050405020304" pitchFamily="18" charset="0"/>
                <a:ea typeface="Times New Roman" panose="02020603050405020304" pitchFamily="18" charset="0"/>
              </a:rPr>
              <a:t>7.</a:t>
            </a:r>
            <a:r>
              <a:rPr lang="en-IN" sz="3200" dirty="0">
                <a:solidFill>
                  <a:srgbClr val="252525"/>
                </a:solidFill>
                <a:effectLst/>
                <a:latin typeface="Times New Roman" panose="02020603050405020304" pitchFamily="18" charset="0"/>
                <a:ea typeface="Times New Roman" panose="02020603050405020304" pitchFamily="18" charset="0"/>
              </a:rPr>
              <a:t> Longevity and Durability</a:t>
            </a:r>
          </a:p>
          <a:p>
            <a:pPr marL="0" indent="0">
              <a:lnSpc>
                <a:spcPts val="2400"/>
              </a:lnSpc>
              <a:buNone/>
            </a:pPr>
            <a:endParaRPr lang="en-IN" sz="1800" dirty="0">
              <a:solidFill>
                <a:srgbClr val="252525"/>
              </a:solidFill>
              <a:latin typeface="Times New Roman" panose="02020603050405020304" pitchFamily="18" charset="0"/>
              <a:ea typeface="Times New Roman" panose="02020603050405020304" pitchFamily="18" charset="0"/>
            </a:endParaRPr>
          </a:p>
          <a:p>
            <a:pPr marL="0" indent="0">
              <a:lnSpc>
                <a:spcPts val="2400"/>
              </a:lnSpc>
              <a:buNone/>
            </a:pPr>
            <a:endParaRPr lang="en-IN" sz="1800" dirty="0">
              <a:solidFill>
                <a:srgbClr val="252525"/>
              </a:solidFill>
              <a:latin typeface="Times New Roman" panose="02020603050405020304" pitchFamily="18" charset="0"/>
              <a:ea typeface="Times New Roman" panose="02020603050405020304" pitchFamily="18" charset="0"/>
            </a:endParaRPr>
          </a:p>
          <a:p>
            <a:pPr marL="0" indent="0">
              <a:lnSpc>
                <a:spcPts val="2400"/>
              </a:lnSpc>
              <a:buNone/>
            </a:pPr>
            <a:endParaRPr lang="en-IN" sz="1800" dirty="0">
              <a:solidFill>
                <a:srgbClr val="252525"/>
              </a:solidFill>
              <a:effectLst/>
              <a:latin typeface="Times New Roman" panose="02020603050405020304" pitchFamily="18" charset="0"/>
              <a:ea typeface="Times New Roman" panose="02020603050405020304" pitchFamily="18" charset="0"/>
            </a:endParaRPr>
          </a:p>
          <a:p>
            <a:pPr marL="0" indent="0">
              <a:lnSpc>
                <a:spcPts val="2400"/>
              </a:lnSpc>
              <a:buNone/>
            </a:pP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718606" y="1261872"/>
            <a:ext cx="8110728" cy="457200"/>
          </a:xfrm>
        </p:spPr>
        <p:txBody>
          <a:bodyPr/>
          <a:lstStyle/>
          <a:p>
            <a:r>
              <a:rPr lang="en-US" dirty="0"/>
              <a:t>ABSTRACT:</a:t>
            </a:r>
            <a:br>
              <a:rPr lang="en-US" dirty="0"/>
            </a:br>
            <a:endParaRPr lang="en-US" dirty="0"/>
          </a:p>
        </p:txBody>
      </p:sp>
      <p:sp>
        <p:nvSpPr>
          <p:cNvPr id="6" name="TextBox 5">
            <a:extLst>
              <a:ext uri="{FF2B5EF4-FFF2-40B4-BE49-F238E27FC236}">
                <a16:creationId xmlns:a16="http://schemas.microsoft.com/office/drawing/2014/main" id="{200771A0-72CF-9545-C261-0CC9F44BE55D}"/>
              </a:ext>
            </a:extLst>
          </p:cNvPr>
          <p:cNvSpPr txBox="1"/>
          <p:nvPr/>
        </p:nvSpPr>
        <p:spPr>
          <a:xfrm>
            <a:off x="2189747" y="1938528"/>
            <a:ext cx="7812505" cy="3477875"/>
          </a:xfrm>
          <a:prstGeom prst="rect">
            <a:avLst/>
          </a:prstGeom>
          <a:noFill/>
        </p:spPr>
        <p:txBody>
          <a:bodyPr wrap="square" rtlCol="0">
            <a:spAutoFit/>
          </a:bodyPr>
          <a:lstStyle/>
          <a:p>
            <a:r>
              <a:rPr lang="en-IN" sz="2000" dirty="0">
                <a:effectLst/>
                <a:latin typeface="Times New Roman" panose="02020603050405020304" pitchFamily="18" charset="0"/>
                <a:ea typeface="Times New Roman" panose="02020603050405020304" pitchFamily="18" charset="0"/>
              </a:rPr>
              <a:t>The main aim of this project presents the implementation of a cost-effective smart water heater. This framework is intended to help and give help to satisfy the needs of the elderly and the children at houses. Additionally, this idea will improve the normal living status of houses. This system is designed to avoid damage. This device is easy to install in the house with installing it, </a:t>
            </a:r>
            <a:r>
              <a:rPr lang="en-IN" sz="2000" dirty="0" err="1">
                <a:effectLst/>
                <a:latin typeface="Times New Roman" panose="02020603050405020304" pitchFamily="18" charset="0"/>
                <a:ea typeface="Times New Roman" panose="02020603050405020304" pitchFamily="18" charset="0"/>
              </a:rPr>
              <a:t>easeof</a:t>
            </a:r>
            <a:r>
              <a:rPr lang="en-IN" sz="2000" dirty="0">
                <a:effectLst/>
                <a:latin typeface="Times New Roman" panose="02020603050405020304" pitchFamily="18" charset="0"/>
                <a:ea typeface="Times New Roman" panose="02020603050405020304" pitchFamily="18" charset="0"/>
              </a:rPr>
              <a:t> use, and cost-effective design and implementation. Our main idea is to develop a system to provide people a living environment with security, comfort, environmental protection, and intelligence. We introduced a technology which </a:t>
            </a:r>
            <a:r>
              <a:rPr lang="en-IN" sz="2000" dirty="0" err="1">
                <a:effectLst/>
                <a:latin typeface="Times New Roman" panose="02020603050405020304" pitchFamily="18" charset="0"/>
                <a:ea typeface="Times New Roman" panose="02020603050405020304" pitchFamily="18" charset="0"/>
              </a:rPr>
              <a:t>willnot</a:t>
            </a:r>
            <a:r>
              <a:rPr lang="en-IN" sz="2000" dirty="0">
                <a:effectLst/>
                <a:latin typeface="Times New Roman" panose="02020603050405020304" pitchFamily="18" charset="0"/>
                <a:ea typeface="Times New Roman" panose="02020603050405020304" pitchFamily="18" charset="0"/>
              </a:rPr>
              <a:t> only save our money and time, life but will prove to be beneficial and </a:t>
            </a:r>
            <a:r>
              <a:rPr lang="en-IN" sz="2000" dirty="0" err="1">
                <a:effectLst/>
                <a:latin typeface="Times New Roman" panose="02020603050405020304" pitchFamily="18" charset="0"/>
                <a:ea typeface="Times New Roman" panose="02020603050405020304" pitchFamily="18" charset="0"/>
              </a:rPr>
              <a:t>effectivefor</a:t>
            </a:r>
            <a:r>
              <a:rPr lang="en-IN" sz="2000" dirty="0">
                <a:effectLst/>
                <a:latin typeface="Times New Roman" panose="02020603050405020304" pitchFamily="18" charset="0"/>
                <a:ea typeface="Times New Roman" panose="02020603050405020304" pitchFamily="18" charset="0"/>
              </a:rPr>
              <a:t> the economy</a:t>
            </a:r>
            <a:endParaRPr lang="en-IN" sz="2000" dirty="0"/>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PROBLEM STATEMENT:</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7" name="Content Placeholder 6">
            <a:extLst>
              <a:ext uri="{FF2B5EF4-FFF2-40B4-BE49-F238E27FC236}">
                <a16:creationId xmlns:a16="http://schemas.microsoft.com/office/drawing/2014/main" id="{F502E4DB-D88E-73EA-9E4D-07C4D9711D34}"/>
              </a:ext>
            </a:extLst>
          </p:cNvPr>
          <p:cNvSpPr>
            <a:spLocks noGrp="1"/>
          </p:cNvSpPr>
          <p:nvPr>
            <p:ph idx="1"/>
          </p:nvPr>
        </p:nvSpPr>
        <p:spPr>
          <a:xfrm>
            <a:off x="1295399" y="1524000"/>
            <a:ext cx="9820656" cy="4352544"/>
          </a:xfrm>
        </p:spPr>
        <p:txBody>
          <a:bodyPr/>
          <a:lstStyle/>
          <a:p>
            <a:pPr marL="0" indent="0">
              <a:buNone/>
            </a:pPr>
            <a:endParaRPr lang="en-US" dirty="0"/>
          </a:p>
          <a:p>
            <a:r>
              <a:rPr lang="en-US" sz="2800" dirty="0">
                <a:latin typeface="Times New Roman" panose="02020603050405020304" pitchFamily="18" charset="0"/>
                <a:cs typeface="Times New Roman" panose="02020603050405020304" pitchFamily="18" charset="0"/>
              </a:rPr>
              <a:t>Despite the widespread use of water heaters in households, existing systems suffer from inefficiencies and lack user-friendly controls, resulting in unnecessary energy consumption and higher utility expenses. The absence of intelligent features and remote accessibility exacerbates these issues, leading to a suboptimal user experience and environmental strain. Thus, there is a pressing need for a sophisticated, energy-efficient solution that addresses these challenges by integrating smart technology to optimize energy usage, enhance user convenience, and promote environmental sustainability in water heating systems.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87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955533" y="196848"/>
            <a:ext cx="9829800" cy="914400"/>
          </a:xfrm>
        </p:spPr>
        <p:txBody>
          <a:bodyPr/>
          <a:lstStyle/>
          <a:p>
            <a:r>
              <a:rPr lang="en-US" dirty="0"/>
              <a:t>SOLUTION:</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7" name="Content Placeholder 6">
            <a:extLst>
              <a:ext uri="{FF2B5EF4-FFF2-40B4-BE49-F238E27FC236}">
                <a16:creationId xmlns:a16="http://schemas.microsoft.com/office/drawing/2014/main" id="{0DE80D1A-0C0E-34C7-90AF-D48926DB166F}"/>
              </a:ext>
            </a:extLst>
          </p:cNvPr>
          <p:cNvSpPr>
            <a:spLocks noGrp="1"/>
          </p:cNvSpPr>
          <p:nvPr>
            <p:ph idx="1"/>
          </p:nvPr>
        </p:nvSpPr>
        <p:spPr>
          <a:xfrm>
            <a:off x="1188720" y="941598"/>
            <a:ext cx="10448785" cy="5247854"/>
          </a:xfrm>
        </p:spPr>
        <p:txBody>
          <a:bodyPr/>
          <a:lstStyle/>
          <a:p>
            <a:pPr algn="just">
              <a:lnSpc>
                <a:spcPct val="150000"/>
              </a:lnSpc>
              <a:spcAft>
                <a:spcPts val="1200"/>
              </a:spcAft>
            </a:pPr>
            <a:r>
              <a:rPr lang="en-IN" dirty="0">
                <a:effectLst/>
                <a:latin typeface="Times New Roman" panose="02020603050405020304" pitchFamily="18" charset="0"/>
                <a:ea typeface="Times New Roman" panose="02020603050405020304" pitchFamily="18" charset="0"/>
              </a:rPr>
              <a:t>In this project, temperature sensors are integrated into the water heater system to monitor the temperature of the water continuously. When the water reaches a predefined temperature threshold, an alarm buzzer is activated to alert the user. This serves as a reminder for the user to turn off the heater, thus preventing overheating and reducing energy wastage.</a:t>
            </a:r>
          </a:p>
          <a:p>
            <a:pPr algn="just">
              <a:lnSpc>
                <a:spcPct val="150000"/>
              </a:lnSpc>
              <a:spcAft>
                <a:spcPts val="1200"/>
              </a:spcAft>
            </a:pPr>
            <a:r>
              <a:rPr lang="en-IN" dirty="0">
                <a:effectLst/>
                <a:latin typeface="Times New Roman" panose="02020603050405020304" pitchFamily="18" charset="0"/>
                <a:ea typeface="Times New Roman" panose="02020603050405020304" pitchFamily="18" charset="0"/>
              </a:rPr>
              <a:t>Furthermore, the smart water heater system allows users to set their desired temperature levels, providing flexibility and customization according to individual preferences. This feature ensures optimal comfort while avoiding unnecessary heating beyond the required temperature.</a:t>
            </a:r>
          </a:p>
          <a:p>
            <a:pPr marL="0" indent="0">
              <a:buNone/>
            </a:pPr>
            <a:endParaRPr lang="en-IN" dirty="0"/>
          </a:p>
        </p:txBody>
      </p:sp>
    </p:spTree>
    <p:extLst>
      <p:ext uri="{BB962C8B-B14F-4D97-AF65-F5344CB8AC3E}">
        <p14:creationId xmlns:p14="http://schemas.microsoft.com/office/powerpoint/2010/main" val="123935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7F4915-AA7A-115D-9ABB-366812A6D1D1}"/>
              </a:ext>
            </a:extLst>
          </p:cNvPr>
          <p:cNvSpPr>
            <a:spLocks noGrp="1"/>
          </p:cNvSpPr>
          <p:nvPr>
            <p:ph type="sldNum" sz="quarter" idx="11"/>
          </p:nvPr>
        </p:nvSpPr>
        <p:spPr/>
        <p:txBody>
          <a:bodyPr/>
          <a:lstStyle/>
          <a:p>
            <a:fld id="{75DF2D63-3FF5-D547-96B9-BE9CCD1ABA58}" type="slidenum">
              <a:rPr lang="en-US" smtClean="0"/>
              <a:t>7</a:t>
            </a:fld>
            <a:endParaRPr lang="en-US" dirty="0"/>
          </a:p>
        </p:txBody>
      </p:sp>
      <p:sp>
        <p:nvSpPr>
          <p:cNvPr id="4" name="Footer Placeholder 3">
            <a:extLst>
              <a:ext uri="{FF2B5EF4-FFF2-40B4-BE49-F238E27FC236}">
                <a16:creationId xmlns:a16="http://schemas.microsoft.com/office/drawing/2014/main" id="{3107377E-EC55-431C-0C6E-CCC06B38B1DB}"/>
              </a:ext>
            </a:extLst>
          </p:cNvPr>
          <p:cNvSpPr>
            <a:spLocks noGrp="1"/>
          </p:cNvSpPr>
          <p:nvPr>
            <p:ph type="ftr" sz="quarter" idx="12"/>
          </p:nvPr>
        </p:nvSpPr>
        <p:spPr/>
        <p:txBody>
          <a:bodyPr/>
          <a:lstStyle/>
          <a:p>
            <a:r>
              <a:rPr lang="en-US"/>
              <a:t>presentation title</a:t>
            </a:r>
            <a:endParaRPr lang="en-US" dirty="0"/>
          </a:p>
        </p:txBody>
      </p:sp>
      <p:sp>
        <p:nvSpPr>
          <p:cNvPr id="7" name="TextBox 6">
            <a:extLst>
              <a:ext uri="{FF2B5EF4-FFF2-40B4-BE49-F238E27FC236}">
                <a16:creationId xmlns:a16="http://schemas.microsoft.com/office/drawing/2014/main" id="{216C7633-97B2-7C98-51B4-88ED8A51E393}"/>
              </a:ext>
            </a:extLst>
          </p:cNvPr>
          <p:cNvSpPr txBox="1"/>
          <p:nvPr/>
        </p:nvSpPr>
        <p:spPr>
          <a:xfrm>
            <a:off x="877824" y="1699737"/>
            <a:ext cx="10503601" cy="3816429"/>
          </a:xfrm>
          <a:prstGeom prst="rect">
            <a:avLst/>
          </a:prstGeom>
          <a:noFill/>
        </p:spPr>
        <p:txBody>
          <a:bodyPr wrap="square" rtlCol="0">
            <a:spAutoFit/>
          </a:bodyPr>
          <a:lstStyle/>
          <a:p>
            <a:r>
              <a:rPr lang="en-IN" sz="3200" dirty="0">
                <a:effectLst/>
                <a:latin typeface="Times New Roman" panose="02020603050405020304" pitchFamily="18" charset="0"/>
                <a:ea typeface="Times New Roman" panose="02020603050405020304" pitchFamily="18" charset="0"/>
                <a:sym typeface="Wingdings" panose="05000000000000000000" pitchFamily="2" charset="2"/>
              </a:rPr>
              <a:t></a:t>
            </a:r>
            <a:r>
              <a:rPr lang="en-IN" sz="3200" dirty="0">
                <a:effectLst/>
                <a:latin typeface="Times New Roman" panose="02020603050405020304" pitchFamily="18" charset="0"/>
                <a:ea typeface="Times New Roman" panose="02020603050405020304" pitchFamily="18" charset="0"/>
              </a:rPr>
              <a:t>Overall, the smart water heater project offers an innovative solution to the common challenges associated with traditional water heaters. By incorporating Arduino technology and temperature sensors, it enables efficient energy management, enhances safety measures, and promotes user convenience, ultimately leading to reduced electricity bills and a more sustainable approach to water heating.</a:t>
            </a:r>
          </a:p>
          <a:p>
            <a:endParaRPr lang="en-IN" dirty="0"/>
          </a:p>
        </p:txBody>
      </p:sp>
    </p:spTree>
    <p:extLst>
      <p:ext uri="{BB962C8B-B14F-4D97-AF65-F5344CB8AC3E}">
        <p14:creationId xmlns:p14="http://schemas.microsoft.com/office/powerpoint/2010/main" val="4252898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877824" y="354178"/>
            <a:ext cx="5157216" cy="599740"/>
          </a:xfrm>
        </p:spPr>
        <p:txBody>
          <a:bodyPr/>
          <a:lstStyle/>
          <a:p>
            <a:r>
              <a:rPr lang="en-US" dirty="0"/>
              <a:t>PROTOTYPE:</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8</a:t>
            </a:fld>
            <a:endParaRPr lang="en-US" dirty="0"/>
          </a:p>
        </p:txBody>
      </p:sp>
      <p:pic>
        <p:nvPicPr>
          <p:cNvPr id="11" name="Picture Placeholder 10">
            <a:extLst>
              <a:ext uri="{FF2B5EF4-FFF2-40B4-BE49-F238E27FC236}">
                <a16:creationId xmlns:a16="http://schemas.microsoft.com/office/drawing/2014/main" id="{8A5E75AD-F544-11A1-350B-10485B29726D}"/>
              </a:ext>
            </a:extLst>
          </p:cNvPr>
          <p:cNvPicPr>
            <a:picLocks noGrp="1" noChangeAspect="1"/>
          </p:cNvPicPr>
          <p:nvPr>
            <p:ph type="pic" sz="quarter" idx="10"/>
          </p:nvPr>
        </p:nvPicPr>
        <p:blipFill>
          <a:blip r:embed="rId2"/>
          <a:srcRect t="7847" b="7847"/>
          <a:stretch>
            <a:fillRect/>
          </a:stretch>
        </p:blipFill>
        <p:spPr/>
      </p:pic>
      <p:pic>
        <p:nvPicPr>
          <p:cNvPr id="14" name="Picture 13">
            <a:extLst>
              <a:ext uri="{FF2B5EF4-FFF2-40B4-BE49-F238E27FC236}">
                <a16:creationId xmlns:a16="http://schemas.microsoft.com/office/drawing/2014/main" id="{FF7DAE0A-C62A-DF95-CD7E-CA5407ED8F91}"/>
              </a:ext>
            </a:extLst>
          </p:cNvPr>
          <p:cNvPicPr>
            <a:picLocks noChangeAspect="1"/>
          </p:cNvPicPr>
          <p:nvPr/>
        </p:nvPicPr>
        <p:blipFill>
          <a:blip r:embed="rId3"/>
          <a:stretch>
            <a:fillRect/>
          </a:stretch>
        </p:blipFill>
        <p:spPr>
          <a:xfrm>
            <a:off x="877824" y="2438401"/>
            <a:ext cx="4358881" cy="3581400"/>
          </a:xfrm>
          <a:prstGeom prst="rect">
            <a:avLst/>
          </a:prstGeom>
        </p:spPr>
      </p:pic>
    </p:spTree>
    <p:extLst>
      <p:ext uri="{BB962C8B-B14F-4D97-AF65-F5344CB8AC3E}">
        <p14:creationId xmlns:p14="http://schemas.microsoft.com/office/powerpoint/2010/main" val="259085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p:txBody>
          <a:bodyPr/>
          <a:lstStyle/>
          <a:p>
            <a:r>
              <a:rPr lang="en-US" dirty="0"/>
              <a:t>COMPONENTS USED:</a:t>
            </a:r>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p:txBody>
          <a:bodyPr/>
          <a:lstStyle/>
          <a:p>
            <a:r>
              <a:rPr lang="en-US" dirty="0"/>
              <a:t>presentation title</a:t>
            </a:r>
          </a:p>
        </p:txBody>
      </p:sp>
      <p:sp>
        <p:nvSpPr>
          <p:cNvPr id="6" name="Text Placeholder 5">
            <a:extLst>
              <a:ext uri="{FF2B5EF4-FFF2-40B4-BE49-F238E27FC236}">
                <a16:creationId xmlns:a16="http://schemas.microsoft.com/office/drawing/2014/main" id="{8A56D8AC-E390-DBD3-E5E6-5C36EE1E422A}"/>
              </a:ext>
            </a:extLst>
          </p:cNvPr>
          <p:cNvSpPr>
            <a:spLocks noGrp="1"/>
          </p:cNvSpPr>
          <p:nvPr>
            <p:ph type="body" sz="quarter" idx="16"/>
          </p:nvPr>
        </p:nvSpPr>
        <p:spPr/>
        <p:txBody>
          <a:bodyPr/>
          <a:lstStyle/>
          <a:p>
            <a:r>
              <a:rPr lang="en-US" dirty="0"/>
              <a:t>ARDUINO NANO</a:t>
            </a:r>
          </a:p>
        </p:txBody>
      </p:sp>
      <p:sp>
        <p:nvSpPr>
          <p:cNvPr id="7" name="Text Placeholder 6">
            <a:extLst>
              <a:ext uri="{FF2B5EF4-FFF2-40B4-BE49-F238E27FC236}">
                <a16:creationId xmlns:a16="http://schemas.microsoft.com/office/drawing/2014/main" id="{E09179A7-F937-7895-8FC1-19E3BCFE6A3B}"/>
              </a:ext>
            </a:extLst>
          </p:cNvPr>
          <p:cNvSpPr>
            <a:spLocks noGrp="1"/>
          </p:cNvSpPr>
          <p:nvPr>
            <p:ph type="body" sz="quarter" idx="17"/>
          </p:nvPr>
        </p:nvSpPr>
        <p:spPr>
          <a:xfrm>
            <a:off x="1298448" y="3510882"/>
            <a:ext cx="1280160" cy="1143000"/>
          </a:xfrm>
        </p:spPr>
        <p:txBody>
          <a:bodyPr/>
          <a:lstStyle/>
          <a:p>
            <a:pPr>
              <a:spcBef>
                <a:spcPts val="0"/>
              </a:spcBef>
              <a:spcAft>
                <a:spcPts val="0"/>
              </a:spcAft>
            </a:pPr>
            <a:r>
              <a:rPr lang="en-US" dirty="0"/>
              <a:t> </a:t>
            </a:r>
          </a:p>
          <a:p>
            <a:pPr>
              <a:spcBef>
                <a:spcPts val="0"/>
              </a:spcBef>
              <a:spcAft>
                <a:spcPts val="0"/>
              </a:spcAft>
            </a:pPr>
            <a:r>
              <a:rPr lang="en-US" sz="1800" b="1" dirty="0"/>
              <a:t>LCD</a:t>
            </a:r>
          </a:p>
        </p:txBody>
      </p:sp>
      <p:sp>
        <p:nvSpPr>
          <p:cNvPr id="8" name="Text Placeholder 7">
            <a:extLst>
              <a:ext uri="{FF2B5EF4-FFF2-40B4-BE49-F238E27FC236}">
                <a16:creationId xmlns:a16="http://schemas.microsoft.com/office/drawing/2014/main" id="{55462C4A-E218-EEFA-1C3B-FC78BE890049}"/>
              </a:ext>
            </a:extLst>
          </p:cNvPr>
          <p:cNvSpPr>
            <a:spLocks noGrp="1"/>
          </p:cNvSpPr>
          <p:nvPr>
            <p:ph type="body" sz="quarter" idx="18"/>
          </p:nvPr>
        </p:nvSpPr>
        <p:spPr/>
        <p:txBody>
          <a:bodyPr/>
          <a:lstStyle/>
          <a:p>
            <a:r>
              <a:rPr lang="en-US" dirty="0"/>
              <a:t>WATER HEATER</a:t>
            </a:r>
          </a:p>
        </p:txBody>
      </p:sp>
      <p:sp>
        <p:nvSpPr>
          <p:cNvPr id="9" name="Text Placeholder 8">
            <a:extLst>
              <a:ext uri="{FF2B5EF4-FFF2-40B4-BE49-F238E27FC236}">
                <a16:creationId xmlns:a16="http://schemas.microsoft.com/office/drawing/2014/main" id="{54E48D88-9438-AF74-9E7B-54985E0231C6}"/>
              </a:ext>
            </a:extLst>
          </p:cNvPr>
          <p:cNvSpPr>
            <a:spLocks noGrp="1"/>
          </p:cNvSpPr>
          <p:nvPr>
            <p:ph type="body" sz="quarter" idx="19"/>
          </p:nvPr>
        </p:nvSpPr>
        <p:spPr>
          <a:xfrm>
            <a:off x="3358897" y="3730752"/>
            <a:ext cx="1280160" cy="1143000"/>
          </a:xfrm>
        </p:spPr>
        <p:txBody>
          <a:bodyPr/>
          <a:lstStyle/>
          <a:p>
            <a:r>
              <a:rPr lang="en-US" sz="1800" b="1" dirty="0"/>
              <a:t>RELAY</a:t>
            </a:r>
          </a:p>
        </p:txBody>
      </p:sp>
      <p:sp>
        <p:nvSpPr>
          <p:cNvPr id="10" name="Text Placeholder 9">
            <a:extLst>
              <a:ext uri="{FF2B5EF4-FFF2-40B4-BE49-F238E27FC236}">
                <a16:creationId xmlns:a16="http://schemas.microsoft.com/office/drawing/2014/main" id="{04554076-E5E4-8026-26DB-B67E2F12CFD7}"/>
              </a:ext>
            </a:extLst>
          </p:cNvPr>
          <p:cNvSpPr>
            <a:spLocks noGrp="1"/>
          </p:cNvSpPr>
          <p:nvPr>
            <p:ph type="body" sz="quarter" idx="20"/>
          </p:nvPr>
        </p:nvSpPr>
        <p:spPr/>
        <p:txBody>
          <a:bodyPr/>
          <a:lstStyle/>
          <a:p>
            <a:r>
              <a:rPr lang="en-US" dirty="0"/>
              <a:t>BUZZER</a:t>
            </a:r>
          </a:p>
        </p:txBody>
      </p:sp>
      <p:sp>
        <p:nvSpPr>
          <p:cNvPr id="11" name="Text Placeholder 10">
            <a:extLst>
              <a:ext uri="{FF2B5EF4-FFF2-40B4-BE49-F238E27FC236}">
                <a16:creationId xmlns:a16="http://schemas.microsoft.com/office/drawing/2014/main" id="{EAE8038A-B730-4711-D7B5-851B7FAAD8A7}"/>
              </a:ext>
            </a:extLst>
          </p:cNvPr>
          <p:cNvSpPr>
            <a:spLocks noGrp="1"/>
          </p:cNvSpPr>
          <p:nvPr>
            <p:ph type="body" sz="quarter" idx="21"/>
          </p:nvPr>
        </p:nvSpPr>
        <p:spPr>
          <a:xfrm>
            <a:off x="5468112" y="3600284"/>
            <a:ext cx="1280160" cy="1143000"/>
          </a:xfrm>
        </p:spPr>
        <p:txBody>
          <a:bodyPr/>
          <a:lstStyle/>
          <a:p>
            <a:r>
              <a:rPr lang="en-US" dirty="0">
                <a:latin typeface="+mj-lt"/>
              </a:rPr>
              <a:t>ULTRA SONIC SENSOR</a:t>
            </a:r>
          </a:p>
        </p:txBody>
      </p:sp>
      <p:sp>
        <p:nvSpPr>
          <p:cNvPr id="12" name="Text Placeholder 11">
            <a:extLst>
              <a:ext uri="{FF2B5EF4-FFF2-40B4-BE49-F238E27FC236}">
                <a16:creationId xmlns:a16="http://schemas.microsoft.com/office/drawing/2014/main" id="{357CF821-3BB7-EAAC-D7BB-89DCEE250798}"/>
              </a:ext>
            </a:extLst>
          </p:cNvPr>
          <p:cNvSpPr>
            <a:spLocks noGrp="1"/>
          </p:cNvSpPr>
          <p:nvPr>
            <p:ph type="body" sz="quarter" idx="22"/>
          </p:nvPr>
        </p:nvSpPr>
        <p:spPr>
          <a:xfrm>
            <a:off x="7552944" y="2441448"/>
            <a:ext cx="1639182" cy="758952"/>
          </a:xfrm>
        </p:spPr>
        <p:txBody>
          <a:bodyPr/>
          <a:lstStyle/>
          <a:p>
            <a:r>
              <a:rPr lang="en-US" dirty="0"/>
              <a:t>DS18B20 DIGITAL TEMPARATURE</a:t>
            </a:r>
          </a:p>
        </p:txBody>
      </p:sp>
      <p:sp>
        <p:nvSpPr>
          <p:cNvPr id="14" name="Text Placeholder 13">
            <a:extLst>
              <a:ext uri="{FF2B5EF4-FFF2-40B4-BE49-F238E27FC236}">
                <a16:creationId xmlns:a16="http://schemas.microsoft.com/office/drawing/2014/main" id="{37831CC4-0B09-14AA-184F-D3ECC41DECED}"/>
              </a:ext>
            </a:extLst>
          </p:cNvPr>
          <p:cNvSpPr>
            <a:spLocks noGrp="1"/>
          </p:cNvSpPr>
          <p:nvPr>
            <p:ph type="body" sz="quarter" idx="28"/>
          </p:nvPr>
        </p:nvSpPr>
        <p:spPr/>
        <p:txBody>
          <a:bodyPr/>
          <a:lstStyle/>
          <a:p>
            <a:r>
              <a:rPr lang="en-US" dirty="0"/>
              <a:t>SENSOR</a:t>
            </a:r>
          </a:p>
        </p:txBody>
      </p:sp>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9</a:t>
            </a:fld>
            <a:endParaRPr lang="en-US" dirty="0"/>
          </a:p>
        </p:txBody>
      </p:sp>
    </p:spTree>
    <p:extLst>
      <p:ext uri="{BB962C8B-B14F-4D97-AF65-F5344CB8AC3E}">
        <p14:creationId xmlns:p14="http://schemas.microsoft.com/office/powerpoint/2010/main" val="2607450225"/>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{C9BDA9E5-E609-41E7-BB63-F3D5414AAC70}tf67061901_win32</Template>
  <TotalTime>30</TotalTime>
  <Words>512</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Daytona Condensed Light</vt:lpstr>
      <vt:lpstr>Posterama</vt:lpstr>
      <vt:lpstr>Times New Roman</vt:lpstr>
      <vt:lpstr>Office Theme</vt:lpstr>
      <vt:lpstr>“Efficient Water Heating Management System: Enhancing Comfort and Conservation with Smart Technology Integration." </vt:lpstr>
      <vt:lpstr>Agenda</vt:lpstr>
      <vt:lpstr>OBJECTIVES OF THE INVENTION</vt:lpstr>
      <vt:lpstr>ABSTRACT: </vt:lpstr>
      <vt:lpstr>PROBLEM STATEMENT:</vt:lpstr>
      <vt:lpstr>SOLUTION:</vt:lpstr>
      <vt:lpstr>PowerPoint Presentation</vt:lpstr>
      <vt:lpstr>PROTOTYPE:</vt:lpstr>
      <vt:lpstr>COMPONENTS USED:</vt:lpstr>
      <vt:lpstr>Meet our team</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Water Heating Management System: Enhancing Comfort and Conservation with Smart Technology Integration." </dc:title>
  <dc:creator>garrepalli anjali</dc:creator>
  <cp:lastModifiedBy>garrepalli anjali</cp:lastModifiedBy>
  <cp:revision>1</cp:revision>
  <dcterms:created xsi:type="dcterms:W3CDTF">2024-05-02T07:24:54Z</dcterms:created>
  <dcterms:modified xsi:type="dcterms:W3CDTF">2024-05-02T07:55:37Z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