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1"/>
  </p:notesMasterIdLst>
  <p:sldIdLst>
    <p:sldId id="256" r:id="rId2"/>
    <p:sldId id="257" r:id="rId3"/>
    <p:sldId id="258" r:id="rId4"/>
    <p:sldId id="259" r:id="rId5"/>
    <p:sldId id="260" r:id="rId6"/>
    <p:sldId id="261" r:id="rId7"/>
    <p:sldId id="265" r:id="rId8"/>
    <p:sldId id="266" r:id="rId9"/>
    <p:sldId id="263" r:id="rId10"/>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Singh" userId="5c09d51b9a59628c" providerId="LiveId" clId="{902E5EBD-1303-496E-87DD-E46996CC4FE8}"/>
    <pc:docChg chg="custSel delSld modSld">
      <pc:chgData name="Anjali Singh" userId="5c09d51b9a59628c" providerId="LiveId" clId="{902E5EBD-1303-496E-87DD-E46996CC4FE8}" dt="2024-07-11T08:44:08.550" v="18" actId="2696"/>
      <pc:docMkLst>
        <pc:docMk/>
      </pc:docMkLst>
      <pc:sldChg chg="del">
        <pc:chgData name="Anjali Singh" userId="5c09d51b9a59628c" providerId="LiveId" clId="{902E5EBD-1303-496E-87DD-E46996CC4FE8}" dt="2024-07-11T08:44:08.550" v="18" actId="2696"/>
        <pc:sldMkLst>
          <pc:docMk/>
          <pc:sldMk cId="0" sldId="262"/>
        </pc:sldMkLst>
      </pc:sldChg>
      <pc:sldChg chg="modSp mod">
        <pc:chgData name="Anjali Singh" userId="5c09d51b9a59628c" providerId="LiveId" clId="{902E5EBD-1303-496E-87DD-E46996CC4FE8}" dt="2024-07-11T08:34:16.104" v="9" actId="20577"/>
        <pc:sldMkLst>
          <pc:docMk/>
          <pc:sldMk cId="0" sldId="263"/>
        </pc:sldMkLst>
        <pc:spChg chg="mod">
          <ac:chgData name="Anjali Singh" userId="5c09d51b9a59628c" providerId="LiveId" clId="{902E5EBD-1303-496E-87DD-E46996CC4FE8}" dt="2024-07-11T08:34:00.311" v="6" actId="1076"/>
          <ac:spMkLst>
            <pc:docMk/>
            <pc:sldMk cId="0" sldId="263"/>
            <ac:spMk id="3" creationId="{00000000-0000-0000-0000-000000000000}"/>
          </ac:spMkLst>
        </pc:spChg>
        <pc:spChg chg="mod">
          <ac:chgData name="Anjali Singh" userId="5c09d51b9a59628c" providerId="LiveId" clId="{902E5EBD-1303-496E-87DD-E46996CC4FE8}" dt="2024-07-11T08:34:16.104" v="9" actId="20577"/>
          <ac:spMkLst>
            <pc:docMk/>
            <pc:sldMk cId="0" sldId="263"/>
            <ac:spMk id="4" creationId="{00000000-0000-0000-0000-000000000000}"/>
          </ac:spMkLst>
        </pc:spChg>
        <pc:spChg chg="mod">
          <ac:chgData name="Anjali Singh" userId="5c09d51b9a59628c" providerId="LiveId" clId="{902E5EBD-1303-496E-87DD-E46996CC4FE8}" dt="2024-07-11T08:33:43.884" v="2" actId="20577"/>
          <ac:spMkLst>
            <pc:docMk/>
            <pc:sldMk cId="0" sldId="263"/>
            <ac:spMk id="5" creationId="{00000000-0000-0000-0000-000000000000}"/>
          </ac:spMkLst>
        </pc:spChg>
        <pc:spChg chg="mod">
          <ac:chgData name="Anjali Singh" userId="5c09d51b9a59628c" providerId="LiveId" clId="{902E5EBD-1303-496E-87DD-E46996CC4FE8}" dt="2024-07-11T08:34:11.309" v="8" actId="255"/>
          <ac:spMkLst>
            <pc:docMk/>
            <pc:sldMk cId="0" sldId="263"/>
            <ac:spMk id="6" creationId="{00000000-0000-0000-0000-000000000000}"/>
          </ac:spMkLst>
        </pc:spChg>
      </pc:sldChg>
      <pc:sldChg chg="del">
        <pc:chgData name="Anjali Singh" userId="5c09d51b9a59628c" providerId="LiveId" clId="{902E5EBD-1303-496E-87DD-E46996CC4FE8}" dt="2024-07-11T08:33:17.762" v="0" actId="2696"/>
        <pc:sldMkLst>
          <pc:docMk/>
          <pc:sldMk cId="0" sldId="264"/>
        </pc:sldMkLst>
      </pc:sldChg>
      <pc:sldChg chg="addSp delSp modSp mod">
        <pc:chgData name="Anjali Singh" userId="5c09d51b9a59628c" providerId="LiveId" clId="{902E5EBD-1303-496E-87DD-E46996CC4FE8}" dt="2024-07-11T08:37:06.083" v="17" actId="1076"/>
        <pc:sldMkLst>
          <pc:docMk/>
          <pc:sldMk cId="503025807" sldId="265"/>
        </pc:sldMkLst>
        <pc:picChg chg="del">
          <ac:chgData name="Anjali Singh" userId="5c09d51b9a59628c" providerId="LiveId" clId="{902E5EBD-1303-496E-87DD-E46996CC4FE8}" dt="2024-07-11T08:35:42.517" v="10" actId="21"/>
          <ac:picMkLst>
            <pc:docMk/>
            <pc:sldMk cId="503025807" sldId="265"/>
            <ac:picMk id="6" creationId="{9ED11341-1703-3718-A96D-D419E27BF349}"/>
          </ac:picMkLst>
        </pc:picChg>
        <pc:picChg chg="add del mod">
          <ac:chgData name="Anjali Singh" userId="5c09d51b9a59628c" providerId="LiveId" clId="{902E5EBD-1303-496E-87DD-E46996CC4FE8}" dt="2024-07-11T08:36:10.239" v="12" actId="21"/>
          <ac:picMkLst>
            <pc:docMk/>
            <pc:sldMk cId="503025807" sldId="265"/>
            <ac:picMk id="7" creationId="{0237B10B-B609-F211-D491-A84AB49C39BA}"/>
          </ac:picMkLst>
        </pc:picChg>
        <pc:picChg chg="add mod">
          <ac:chgData name="Anjali Singh" userId="5c09d51b9a59628c" providerId="LiveId" clId="{902E5EBD-1303-496E-87DD-E46996CC4FE8}" dt="2024-07-11T08:37:06.083" v="17" actId="1076"/>
          <ac:picMkLst>
            <pc:docMk/>
            <pc:sldMk cId="503025807" sldId="265"/>
            <ac:picMk id="8" creationId="{9ED11341-1703-3718-A96D-D419E27BF3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4832" y="2123449"/>
            <a:ext cx="11328041" cy="2194561"/>
          </a:xfrm>
        </p:spPr>
        <p:txBody>
          <a:bodyPr anchor="b">
            <a:normAutofit/>
          </a:bodyPr>
          <a:lstStyle>
            <a:lvl1pPr algn="ctr">
              <a:defRPr sz="6480"/>
            </a:lvl1pPr>
          </a:lstStyle>
          <a:p>
            <a:r>
              <a:rPr lang="en-US"/>
              <a:t>Click to edit Master title style</a:t>
            </a:r>
            <a:endParaRPr lang="en-US" dirty="0"/>
          </a:p>
        </p:txBody>
      </p:sp>
      <p:sp>
        <p:nvSpPr>
          <p:cNvPr id="3" name="Subtitle 2"/>
          <p:cNvSpPr>
            <a:spLocks noGrp="1"/>
          </p:cNvSpPr>
          <p:nvPr>
            <p:ph type="subTitle" idx="1"/>
          </p:nvPr>
        </p:nvSpPr>
        <p:spPr>
          <a:xfrm>
            <a:off x="1644832" y="4318008"/>
            <a:ext cx="11328041" cy="1259840"/>
          </a:xfrm>
        </p:spPr>
        <p:txBody>
          <a:bodyPr anchor="t"/>
          <a:lstStyle>
            <a:lvl1pPr marL="0" indent="0" algn="ctr">
              <a:buNone/>
              <a:defRPr>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578611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660" y="657369"/>
            <a:ext cx="12170159" cy="4580167"/>
          </a:xfrm>
          <a:prstGeom prst="rect">
            <a:avLst/>
          </a:prstGeom>
        </p:spPr>
      </p:pic>
      <p:sp>
        <p:nvSpPr>
          <p:cNvPr id="2" name="Title 1"/>
          <p:cNvSpPr>
            <a:spLocks noGrp="1"/>
          </p:cNvSpPr>
          <p:nvPr>
            <p:ph type="title"/>
          </p:nvPr>
        </p:nvSpPr>
        <p:spPr>
          <a:xfrm>
            <a:off x="1096567" y="5478306"/>
            <a:ext cx="12426391" cy="652166"/>
          </a:xfrm>
        </p:spPr>
        <p:txBody>
          <a:bodyPr anchor="b">
            <a:normAutofit/>
          </a:bodyPr>
          <a:lstStyle>
            <a:lvl1pPr algn="ct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03219" y="834012"/>
            <a:ext cx="11814415" cy="4230805"/>
          </a:xfrm>
          <a:effectLst>
            <a:outerShdw blurRad="38100" dist="25400" dir="4440000">
              <a:srgbClr val="000000">
                <a:alpha val="36000"/>
              </a:srgbClr>
            </a:outerShdw>
          </a:effectLst>
        </p:spPr>
        <p:txBody>
          <a:bodyPr anchor="t">
            <a:normAutofit/>
          </a:bodyPr>
          <a:lstStyle>
            <a:lvl1pPr marL="0" indent="0" algn="ctr">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24514" cy="818966"/>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10145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0124"/>
            <a:ext cx="12424514" cy="4241213"/>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154216"/>
            <a:ext cx="12424516" cy="1802191"/>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64913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639299"/>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165224"/>
            <a:ext cx="12424516" cy="1787395"/>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TextBox 10"/>
          <p:cNvSpPr txBox="1"/>
          <p:nvPr/>
        </p:nvSpPr>
        <p:spPr>
          <a:xfrm>
            <a:off x="1188720" y="1061755"/>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605659" y="351391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16976867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53" y="2552331"/>
            <a:ext cx="12424516"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41" y="5580667"/>
            <a:ext cx="12422639"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9710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4" y="731520"/>
            <a:ext cx="12424514" cy="116454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4"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4"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6053"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722"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59886"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59886"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263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55" y="2181858"/>
            <a:ext cx="4007966" cy="221742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560" y="2181858"/>
            <a:ext cx="4007966" cy="221742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261" y="2181858"/>
            <a:ext cx="4007966" cy="2217421"/>
          </a:xfrm>
          <a:prstGeom prst="rect">
            <a:avLst/>
          </a:prstGeom>
        </p:spPr>
      </p:pic>
      <p:sp>
        <p:nvSpPr>
          <p:cNvPr id="30" name="Title 1"/>
          <p:cNvSpPr>
            <a:spLocks noGrp="1"/>
          </p:cNvSpPr>
          <p:nvPr>
            <p:ph type="title"/>
          </p:nvPr>
        </p:nvSpPr>
        <p:spPr>
          <a:xfrm>
            <a:off x="1096553" y="731520"/>
            <a:ext cx="12424516" cy="116454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4"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221722" y="2326702"/>
            <a:ext cx="3710842" cy="1923545"/>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4" y="5376442"/>
            <a:ext cx="3961181" cy="157300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46"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54891" y="2326913"/>
            <a:ext cx="3710842" cy="1929797"/>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722" y="5376441"/>
            <a:ext cx="3961181" cy="157300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0036"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690837" y="2321318"/>
            <a:ext cx="3710842" cy="192875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59886" y="5376439"/>
            <a:ext cx="3961181" cy="157300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98667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742315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9682" y="731520"/>
            <a:ext cx="2741384"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5" y="731520"/>
            <a:ext cx="9500246" cy="621792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7123728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0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070710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4481" y="2113281"/>
            <a:ext cx="11508660" cy="2194576"/>
          </a:xfrm>
        </p:spPr>
        <p:txBody>
          <a:bodyPr anchor="b"/>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4307855"/>
            <a:ext cx="11508660" cy="1808465"/>
          </a:xfrm>
        </p:spPr>
        <p:txBody>
          <a:bodyPr anchor="t"/>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17906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96555" y="2078939"/>
            <a:ext cx="6072596" cy="48705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43471" y="2078940"/>
            <a:ext cx="6077598" cy="487050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6528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54" y="2081408"/>
            <a:ext cx="6106886" cy="4978523"/>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182" y="2081408"/>
            <a:ext cx="6106886" cy="497852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07046" y="2202305"/>
            <a:ext cx="5851613" cy="653861"/>
          </a:xfrm>
        </p:spPr>
        <p:txBody>
          <a:bodyPr anchor="b">
            <a:noAutofit/>
          </a:bodyPr>
          <a:lstStyle>
            <a:lvl1pPr marL="0" indent="0" algn="ctr">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07046" y="2856165"/>
            <a:ext cx="5851613" cy="4093276"/>
          </a:xfrm>
        </p:spPr>
        <p:txBody>
          <a:bodyPr anchor="t">
            <a:normAutofit/>
          </a:bodyPr>
          <a:lstStyle>
            <a:lvl1pPr>
              <a:defRPr sz="2160"/>
            </a:lvl1pPr>
            <a:lvl2pPr>
              <a:defRPr sz="1920"/>
            </a:lvl2pPr>
            <a:lvl3pPr>
              <a:defRPr sz="1680"/>
            </a:lvl3pPr>
            <a:lvl4pPr>
              <a:defRPr sz="1440"/>
            </a:lvl4pPr>
            <a:lvl5pPr>
              <a:defRPr sz="14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53960" y="2202305"/>
            <a:ext cx="5874396" cy="653860"/>
          </a:xfrm>
        </p:spPr>
        <p:txBody>
          <a:bodyPr anchor="b">
            <a:noAutofit/>
          </a:bodyPr>
          <a:lstStyle>
            <a:lvl1pPr marL="0" indent="0" algn="ctr">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553960" y="2856165"/>
            <a:ext cx="5874396" cy="4093276"/>
          </a:xfrm>
        </p:spPr>
        <p:txBody>
          <a:bodyPr anchor="t">
            <a:normAutofit/>
          </a:bodyPr>
          <a:lstStyle>
            <a:lvl1pPr>
              <a:defRPr sz="2160"/>
            </a:lvl1pPr>
            <a:lvl2pPr>
              <a:defRPr sz="1920"/>
            </a:lvl2pPr>
            <a:lvl3pPr>
              <a:defRPr sz="1680"/>
            </a:lvl3pPr>
            <a:lvl4pPr>
              <a:defRPr sz="1440"/>
            </a:lvl4pPr>
            <a:lvl5pPr>
              <a:defRPr sz="14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08416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277422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786252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4448267" cy="2186302"/>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5826760" y="731520"/>
            <a:ext cx="7694309" cy="62179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55" y="2917822"/>
            <a:ext cx="4448267" cy="4031617"/>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516351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98" y="731520"/>
            <a:ext cx="4300999" cy="6245798"/>
          </a:xfrm>
          <a:prstGeom prst="rect">
            <a:avLst/>
          </a:prstGeom>
        </p:spPr>
      </p:pic>
      <p:sp>
        <p:nvSpPr>
          <p:cNvPr id="2" name="Title 1"/>
          <p:cNvSpPr>
            <a:spLocks noGrp="1"/>
          </p:cNvSpPr>
          <p:nvPr>
            <p:ph type="title"/>
          </p:nvPr>
        </p:nvSpPr>
        <p:spPr>
          <a:xfrm>
            <a:off x="1096555" y="731907"/>
            <a:ext cx="7121939" cy="2195206"/>
          </a:xfrm>
        </p:spPr>
        <p:txBody>
          <a:bodyPr anchor="b">
            <a:noAutofit/>
          </a:bodyPr>
          <a:lstStyle>
            <a:lvl1pPr algn="ctr">
              <a:defRPr sz="38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31062" y="916443"/>
            <a:ext cx="3930901" cy="5895386"/>
          </a:xfr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096555" y="2927113"/>
            <a:ext cx="7121939" cy="4051361"/>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4344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4" y="731520"/>
            <a:ext cx="12424514" cy="116454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078940"/>
            <a:ext cx="12424514" cy="487050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lumMod val="95000"/>
                  </a:schemeClr>
                </a:solidFill>
                <a:effectLst>
                  <a:outerShdw blurRad="50800" dist="38100" dir="2700000" algn="tl" rotWithShape="0">
                    <a:schemeClr val="bg1">
                      <a:alpha val="43000"/>
                    </a:schemeClr>
                  </a:outerShdw>
                </a:effectLst>
              </a:defRPr>
            </a:lvl1pPr>
          </a:lstStyle>
          <a:p>
            <a:fld id="{C764DE79-268F-4C1A-8933-263129D2AF90}" type="datetimeFigureOut">
              <a:rPr lang="en-US" smtClean="0"/>
              <a:t>7/11/2024</a:t>
            </a:fld>
            <a:endParaRPr lang="en-US" dirty="0"/>
          </a:p>
        </p:txBody>
      </p:sp>
      <p:sp>
        <p:nvSpPr>
          <p:cNvPr id="5" name="Footer Placeholder 4"/>
          <p:cNvSpPr>
            <a:spLocks noGrp="1"/>
          </p:cNvSpPr>
          <p:nvPr>
            <p:ph type="ftr" sz="quarter" idx="3"/>
          </p:nvPr>
        </p:nvSpPr>
        <p:spPr>
          <a:xfrm>
            <a:off x="1096555" y="7059931"/>
            <a:ext cx="8007438" cy="438150"/>
          </a:xfrm>
          <a:prstGeom prst="rect">
            <a:avLst/>
          </a:prstGeom>
        </p:spPr>
        <p:txBody>
          <a:bodyPr vert="horz" lIns="91440" tIns="45720" rIns="91440" bIns="45720" rtlCol="0" anchor="ctr"/>
          <a:lstStyle>
            <a:lvl1pPr algn="l">
              <a:defRPr sz="12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lumMod val="95000"/>
                  </a:schemeClr>
                </a:solidFill>
                <a:effectLst>
                  <a:outerShdw blurRad="50800" dist="38100" dir="2700000" algn="tl" rotWithShape="0">
                    <a:schemeClr val="bg1">
                      <a:alpha val="43000"/>
                    </a:schemeClr>
                  </a:outerShdw>
                </a:effectLs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9806740"/>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hf sldNum="0" hdr="0" ftr="0" dt="0"/>
  <p:txStyles>
    <p:titleStyle>
      <a:lvl1pPr algn="ctr" defTabSz="548640" rtl="0" eaLnBrk="1" latinLnBrk="0" hangingPunct="1">
        <a:spcBef>
          <a:spcPct val="0"/>
        </a:spcBef>
        <a:buNone/>
        <a:defRPr sz="4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367200" algn="l" defTabSz="548640" rtl="0" eaLnBrk="1" latinLnBrk="0" hangingPunct="1">
        <a:spcBef>
          <a:spcPct val="20000"/>
        </a:spcBef>
        <a:spcAft>
          <a:spcPts val="72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864000" indent="-324000" algn="l" defTabSz="548640" rtl="0" eaLnBrk="1" latinLnBrk="0" hangingPunct="1">
        <a:spcBef>
          <a:spcPct val="20000"/>
        </a:spcBef>
        <a:spcAft>
          <a:spcPts val="720"/>
        </a:spcAft>
        <a:buClr>
          <a:schemeClr val="tx2"/>
        </a:buClr>
        <a:buSzPct val="70000"/>
        <a:buFont typeface="Wingdings 2" charset="2"/>
        <a:buChar char=""/>
        <a:defRPr sz="216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231200" indent="-259200" algn="l" defTabSz="548640" rtl="0" eaLnBrk="1" latinLnBrk="0" hangingPunct="1">
        <a:spcBef>
          <a:spcPct val="20000"/>
        </a:spcBef>
        <a:spcAft>
          <a:spcPts val="720"/>
        </a:spcAft>
        <a:buClr>
          <a:schemeClr val="tx2"/>
        </a:buClr>
        <a:buSzPct val="70000"/>
        <a:buFont typeface="Wingdings 2" charset="2"/>
        <a:buChar char=""/>
        <a:defRPr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663200" indent="-25920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008800" indent="-25920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41752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88216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34680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72744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icPr>
            <a:picLocks noChangeAspect="1"/>
          </p:cNvPicPr>
          <p:nvPr/>
        </p:nvPicPr>
        <p:blipFill>
          <a:blip r:embed="rId3"/>
          <a:stretch>
            <a:fillRect/>
          </a:stretch>
        </p:blipFill>
        <p:spPr>
          <a:xfrm>
            <a:off x="9144000" y="246817"/>
            <a:ext cx="5486400" cy="7735967"/>
          </a:xfrm>
          <a:prstGeom prst="rect">
            <a:avLst/>
          </a:prstGeom>
        </p:spPr>
      </p:pic>
      <p:sp>
        <p:nvSpPr>
          <p:cNvPr id="6" name="Text 2"/>
          <p:cNvSpPr/>
          <p:nvPr/>
        </p:nvSpPr>
        <p:spPr>
          <a:xfrm>
            <a:off x="864037" y="1907143"/>
            <a:ext cx="7415927" cy="1002030"/>
          </a:xfrm>
          <a:prstGeom prst="rect">
            <a:avLst/>
          </a:prstGeom>
          <a:noFill/>
          <a:ln/>
        </p:spPr>
        <p:txBody>
          <a:bodyPr wrap="none" rtlCol="0" anchor="t"/>
          <a:lstStyle/>
          <a:p>
            <a:pPr marL="0" indent="0">
              <a:lnSpc>
                <a:spcPts val="7890"/>
              </a:lnSpc>
              <a:buNone/>
            </a:pPr>
            <a:r>
              <a:rPr lang="en-US" sz="6312" dirty="0">
                <a:solidFill>
                  <a:srgbClr val="FFFFFF"/>
                </a:solidFill>
                <a:latin typeface="Lora" pitchFamily="34" charset="0"/>
                <a:ea typeface="Lora" pitchFamily="34" charset="-122"/>
                <a:cs typeface="Lora" pitchFamily="34" charset="-120"/>
              </a:rPr>
              <a:t>Sudoku Solver GUI</a:t>
            </a:r>
            <a:endParaRPr lang="en-US" sz="6312" dirty="0"/>
          </a:p>
        </p:txBody>
      </p:sp>
      <p:sp>
        <p:nvSpPr>
          <p:cNvPr id="7" name="Text 3"/>
          <p:cNvSpPr/>
          <p:nvPr/>
        </p:nvSpPr>
        <p:spPr>
          <a:xfrm>
            <a:off x="864037" y="3279458"/>
            <a:ext cx="7415927" cy="1580198"/>
          </a:xfrm>
          <a:prstGeom prst="rect">
            <a:avLst/>
          </a:prstGeom>
          <a:noFill/>
          <a:ln/>
        </p:spPr>
        <p:txBody>
          <a:bodyPr wrap="square" rtlCol="0" anchor="t"/>
          <a:lstStyle/>
          <a:p>
            <a:pPr marL="0" indent="0">
              <a:lnSpc>
                <a:spcPts val="3110"/>
              </a:lnSpc>
              <a:buNone/>
            </a:pPr>
            <a:r>
              <a:rPr lang="en-US" sz="1944" dirty="0">
                <a:solidFill>
                  <a:srgbClr val="FFFFFF"/>
                </a:solidFill>
                <a:latin typeface="Source Sans Pro" pitchFamily="34" charset="0"/>
                <a:ea typeface="Source Sans Pro" pitchFamily="34" charset="-122"/>
                <a:cs typeface="Source Sans Pro" pitchFamily="34" charset="-120"/>
              </a:rPr>
              <a:t>This Java application provides an intuitive Sudoku solving experience. Users can input puzzles, initiate the solving process, and visualize the step-by-step solution. The powerful algorithm quickly finds solutions to challenging puzzles.</a:t>
            </a:r>
            <a:endParaRPr lang="en-US" sz="1944" dirty="0"/>
          </a:p>
        </p:txBody>
      </p:sp>
      <p:sp>
        <p:nvSpPr>
          <p:cNvPr id="8" name="Text 4"/>
          <p:cNvSpPr/>
          <p:nvPr/>
        </p:nvSpPr>
        <p:spPr>
          <a:xfrm>
            <a:off x="864037" y="5137309"/>
            <a:ext cx="7415927" cy="1185148"/>
          </a:xfrm>
          <a:prstGeom prst="rect">
            <a:avLst/>
          </a:prstGeom>
          <a:noFill/>
          <a:ln/>
        </p:spPr>
        <p:txBody>
          <a:bodyPr wrap="square" rtlCol="0" anchor="t"/>
          <a:lstStyle/>
          <a:p>
            <a:pPr marL="0" indent="0">
              <a:lnSpc>
                <a:spcPts val="3110"/>
              </a:lnSpc>
              <a:buNone/>
            </a:pPr>
            <a:r>
              <a:rPr lang="en-US" sz="1944" dirty="0">
                <a:solidFill>
                  <a:srgbClr val="FFFFFF"/>
                </a:solidFill>
                <a:latin typeface="Source Sans Pro" pitchFamily="34" charset="0"/>
                <a:ea typeface="Source Sans Pro" pitchFamily="34" charset="-122"/>
                <a:cs typeface="Source Sans Pro" pitchFamily="34" charset="-120"/>
              </a:rPr>
              <a:t>The GUI offers customization options, including visual styling, animation speed, and saved puzzles. This allows users to tailor the application to their preferences.</a:t>
            </a:r>
            <a:endParaRPr lang="en-US" sz="1944" dirty="0"/>
          </a:p>
        </p:txBody>
      </p:sp>
      <p:pic>
        <p:nvPicPr>
          <p:cNvPr id="11" name="Picture 10">
            <a:extLst>
              <a:ext uri="{FF2B5EF4-FFF2-40B4-BE49-F238E27FC236}">
                <a16:creationId xmlns:a16="http://schemas.microsoft.com/office/drawing/2014/main" id="{0F32F175-6972-9956-43F3-7206D4431C42}"/>
              </a:ext>
            </a:extLst>
          </p:cNvPr>
          <p:cNvPicPr>
            <a:picLocks noChangeAspect="1"/>
          </p:cNvPicPr>
          <p:nvPr/>
        </p:nvPicPr>
        <p:blipFill>
          <a:blip r:embed="rId4"/>
          <a:stretch>
            <a:fillRect/>
          </a:stretch>
        </p:blipFill>
        <p:spPr>
          <a:xfrm>
            <a:off x="9278677" y="1405054"/>
            <a:ext cx="5217046" cy="58645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714744"/>
            <a:ext cx="8197810"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Graphical User Interface (GUI)</a:t>
            </a:r>
            <a:endParaRPr lang="en-US" sz="4574" dirty="0"/>
          </a:p>
        </p:txBody>
      </p:sp>
      <p:sp>
        <p:nvSpPr>
          <p:cNvPr id="5" name="Text 3"/>
          <p:cNvSpPr/>
          <p:nvPr/>
        </p:nvSpPr>
        <p:spPr>
          <a:xfrm>
            <a:off x="968693" y="3934539"/>
            <a:ext cx="12692896" cy="158019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is built using Swing, a Java library for creating graphical user interfaces. The primary component is a 9x9 grid of text fields, representing the Sudoku puzzle grid. Users can input numbers directly into these fields. Additionally, there are buttons for loading puzzles from external files, initiating the solving process, and controlling the animation speed of the solution.</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1680210"/>
            <a:ext cx="4869180" cy="4869180"/>
          </a:xfrm>
          <a:prstGeom prst="rect">
            <a:avLst/>
          </a:prstGeom>
        </p:spPr>
      </p:pic>
      <p:sp>
        <p:nvSpPr>
          <p:cNvPr id="6" name="Text 2"/>
          <p:cNvSpPr/>
          <p:nvPr/>
        </p:nvSpPr>
        <p:spPr>
          <a:xfrm>
            <a:off x="864037" y="1650087"/>
            <a:ext cx="6650712"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Puzzle Input and Display</a:t>
            </a:r>
            <a:endParaRPr lang="en-US" sz="4574" dirty="0"/>
          </a:p>
        </p:txBody>
      </p:sp>
      <p:sp>
        <p:nvSpPr>
          <p:cNvPr id="7" name="Text 3"/>
          <p:cNvSpPr/>
          <p:nvPr/>
        </p:nvSpPr>
        <p:spPr>
          <a:xfrm>
            <a:off x="864037" y="2746415"/>
            <a:ext cx="7415927" cy="158019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Users can input Sudoku puzzles directly into the grid by typing numbers into the text fields. Alternatively, they can load puzzles from external files, either in plain text format or a custom file format. The application supports various file formats to accommodate different puzzle sources.</a:t>
            </a:r>
            <a:endParaRPr lang="en-US" sz="1944" dirty="0"/>
          </a:p>
        </p:txBody>
      </p:sp>
      <p:sp>
        <p:nvSpPr>
          <p:cNvPr id="8" name="Text 4"/>
          <p:cNvSpPr/>
          <p:nvPr/>
        </p:nvSpPr>
        <p:spPr>
          <a:xfrm>
            <a:off x="864037" y="4604266"/>
            <a:ext cx="7415927" cy="1975247"/>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GUI displays the puzzle in a visually clear and organized manner. Each cell in the grid is represented by a text field, allowing for easy input and modification. The grid is designed to visually highlight the 3x3 subgrids within the puzzle, making it easier for users to understand the puzzle structure and input values correctly.</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180868"/>
            <a:ext cx="5809059"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Solving Algorithm</a:t>
            </a:r>
            <a:endParaRPr lang="en-US" sz="4574" dirty="0"/>
          </a:p>
        </p:txBody>
      </p:sp>
      <p:sp>
        <p:nvSpPr>
          <p:cNvPr id="5" name="Text 3"/>
          <p:cNvSpPr/>
          <p:nvPr/>
        </p:nvSpPr>
        <p:spPr>
          <a:xfrm>
            <a:off x="968693" y="3400663"/>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employs a backtracking algorithm to solve puzzles. Backtracking is a recursive approach that systematically tries different values for each empty cell in the puzzle. The algorithm works by checking if a candidate value is valid (doesn't violate the Sudoku rules) before placing it in the cell.</a:t>
            </a:r>
            <a:endParaRPr lang="en-US" sz="1944" dirty="0"/>
          </a:p>
        </p:txBody>
      </p:sp>
      <p:sp>
        <p:nvSpPr>
          <p:cNvPr id="6" name="Text 4"/>
          <p:cNvSpPr/>
          <p:nvPr/>
        </p:nvSpPr>
        <p:spPr>
          <a:xfrm>
            <a:off x="968693" y="4863465"/>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If a candidate value is invalid, the algorithm backtracks to the previous cell and tries a different value. This process continues recursively until a solution is found or all possible combinations have been exhausted. The backtracking algorithm is known for its efficiency in solving Sudoku puzzles.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378393"/>
            <a:ext cx="5809059"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Solving Animation</a:t>
            </a:r>
            <a:endParaRPr lang="en-US" sz="4574" dirty="0"/>
          </a:p>
        </p:txBody>
      </p:sp>
      <p:sp>
        <p:nvSpPr>
          <p:cNvPr id="5" name="Text 3"/>
          <p:cNvSpPr/>
          <p:nvPr/>
        </p:nvSpPr>
        <p:spPr>
          <a:xfrm>
            <a:off x="968693" y="3598188"/>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 offers a visually engaging animation of the solving process. As the backtracking algorithm iterates through different candidate values, the GUI highlights the currently considered cell and its candidate values. The speed of the animation can be adjusted by the user using a slider control, allowing them to control the pace of the solution process.</a:t>
            </a:r>
            <a:endParaRPr lang="en-US" sz="1944" dirty="0"/>
          </a:p>
        </p:txBody>
      </p:sp>
      <p:sp>
        <p:nvSpPr>
          <p:cNvPr id="6" name="Text 4"/>
          <p:cNvSpPr/>
          <p:nvPr/>
        </p:nvSpPr>
        <p:spPr>
          <a:xfrm>
            <a:off x="968693" y="5060990"/>
            <a:ext cx="12692896" cy="790099"/>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animation serves two primary purposes: 1) To provide visual feedback to users on the algorithm's progress, and 2) To visually demonstrate the backtracking process. This makes the solving process more interactive and engaging for users.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59" y="193040"/>
            <a:ext cx="14630400" cy="8229600"/>
          </a:xfrm>
          <a:prstGeom prst="rect">
            <a:avLst/>
          </a:prstGeom>
          <a:solidFill>
            <a:srgbClr val="FEF5E7"/>
          </a:solidFill>
          <a:ln/>
        </p:spPr>
      </p:sp>
      <p:sp>
        <p:nvSpPr>
          <p:cNvPr id="4" name="Text 2"/>
          <p:cNvSpPr/>
          <p:nvPr/>
        </p:nvSpPr>
        <p:spPr>
          <a:xfrm>
            <a:off x="968693" y="2378393"/>
            <a:ext cx="7131606"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Puzzle Loading and Saving</a:t>
            </a:r>
            <a:endParaRPr lang="en-US" sz="4574" dirty="0"/>
          </a:p>
        </p:txBody>
      </p:sp>
      <p:sp>
        <p:nvSpPr>
          <p:cNvPr id="5" name="Text 3"/>
          <p:cNvSpPr/>
          <p:nvPr/>
        </p:nvSpPr>
        <p:spPr>
          <a:xfrm>
            <a:off x="968693" y="3598188"/>
            <a:ext cx="12692896" cy="790099"/>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Users can load Sudoku puzzles from external files using the "Load Puzzle" button. The application supports various file formats, including plain text files and custom formats that may be used by other Sudoku puzzle sources.</a:t>
            </a:r>
            <a:endParaRPr lang="en-US" sz="1944" dirty="0"/>
          </a:p>
        </p:txBody>
      </p:sp>
      <p:sp>
        <p:nvSpPr>
          <p:cNvPr id="6" name="Text 4"/>
          <p:cNvSpPr/>
          <p:nvPr/>
        </p:nvSpPr>
        <p:spPr>
          <a:xfrm>
            <a:off x="968693" y="4665940"/>
            <a:ext cx="12692896" cy="1185148"/>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Similarly, users can save solved puzzles or puzzles in progress to files. This allows users to revisit puzzles later or share them with others. The saving functionality enables users to keep track of their progress and continue solving puzzles at a later time.</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38F42C-99D8-D2A5-9EFC-BD864FDE5580}"/>
              </a:ext>
            </a:extLst>
          </p:cNvPr>
          <p:cNvSpPr txBox="1"/>
          <p:nvPr/>
        </p:nvSpPr>
        <p:spPr>
          <a:xfrm>
            <a:off x="4305783" y="236366"/>
            <a:ext cx="7315200" cy="707886"/>
          </a:xfrm>
          <a:prstGeom prst="rect">
            <a:avLst/>
          </a:prstGeom>
          <a:noFill/>
        </p:spPr>
        <p:txBody>
          <a:bodyPr wrap="square">
            <a:spAutoFit/>
          </a:bodyPr>
          <a:lstStyle/>
          <a:p>
            <a:r>
              <a:rPr lang="en-US" sz="4000" b="1" dirty="0"/>
              <a:t> When you run your code </a:t>
            </a:r>
            <a:endParaRPr lang="en-IN" sz="4000" b="1" dirty="0"/>
          </a:p>
        </p:txBody>
      </p:sp>
      <p:pic>
        <p:nvPicPr>
          <p:cNvPr id="8" name="Picture 7">
            <a:extLst>
              <a:ext uri="{FF2B5EF4-FFF2-40B4-BE49-F238E27FC236}">
                <a16:creationId xmlns:a16="http://schemas.microsoft.com/office/drawing/2014/main" id="{9ED11341-1703-3718-A96D-D419E27BF349}"/>
              </a:ext>
            </a:extLst>
          </p:cNvPr>
          <p:cNvPicPr>
            <a:picLocks noChangeAspect="1"/>
          </p:cNvPicPr>
          <p:nvPr/>
        </p:nvPicPr>
        <p:blipFill>
          <a:blip r:embed="rId2"/>
          <a:stretch>
            <a:fillRect/>
          </a:stretch>
        </p:blipFill>
        <p:spPr>
          <a:xfrm>
            <a:off x="3067291" y="1622273"/>
            <a:ext cx="7870785" cy="5473007"/>
          </a:xfrm>
          <a:prstGeom prst="rect">
            <a:avLst/>
          </a:prstGeom>
        </p:spPr>
      </p:pic>
    </p:spTree>
    <p:extLst>
      <p:ext uri="{BB962C8B-B14F-4D97-AF65-F5344CB8AC3E}">
        <p14:creationId xmlns:p14="http://schemas.microsoft.com/office/powerpoint/2010/main" val="50302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5CE4EB-CDAA-56B2-197E-409C0AAE8758}"/>
              </a:ext>
            </a:extLst>
          </p:cNvPr>
          <p:cNvSpPr txBox="1"/>
          <p:nvPr/>
        </p:nvSpPr>
        <p:spPr>
          <a:xfrm>
            <a:off x="3067291" y="515602"/>
            <a:ext cx="9225103" cy="707886"/>
          </a:xfrm>
          <a:prstGeom prst="rect">
            <a:avLst/>
          </a:prstGeom>
          <a:noFill/>
        </p:spPr>
        <p:txBody>
          <a:bodyPr wrap="square">
            <a:spAutoFit/>
          </a:bodyPr>
          <a:lstStyle/>
          <a:p>
            <a:r>
              <a:rPr lang="en-IN" sz="4000" b="1" kern="0" dirty="0">
                <a:effectLst/>
                <a:latin typeface="Times New Roman" panose="02020603050405020304" pitchFamily="18" charset="0"/>
                <a:ea typeface="Times New Roman" panose="02020603050405020304" pitchFamily="18" charset="0"/>
                <a:cs typeface="Times New Roman" panose="02020603050405020304" pitchFamily="18" charset="0"/>
              </a:rPr>
              <a:t> After clicking LOAD PUZZLE button </a:t>
            </a:r>
            <a:endParaRPr lang="en-IN" sz="4000" b="1" dirty="0"/>
          </a:p>
        </p:txBody>
      </p:sp>
      <p:pic>
        <p:nvPicPr>
          <p:cNvPr id="7" name="Picture 6">
            <a:extLst>
              <a:ext uri="{FF2B5EF4-FFF2-40B4-BE49-F238E27FC236}">
                <a16:creationId xmlns:a16="http://schemas.microsoft.com/office/drawing/2014/main" id="{81D1728E-60EF-A52B-41D4-26FD7DC0D68D}"/>
              </a:ext>
            </a:extLst>
          </p:cNvPr>
          <p:cNvPicPr>
            <a:picLocks noChangeAspect="1"/>
          </p:cNvPicPr>
          <p:nvPr/>
        </p:nvPicPr>
        <p:blipFill>
          <a:blip r:embed="rId2"/>
          <a:stretch>
            <a:fillRect/>
          </a:stretch>
        </p:blipFill>
        <p:spPr>
          <a:xfrm>
            <a:off x="3298785" y="1728992"/>
            <a:ext cx="8437944" cy="5864000"/>
          </a:xfrm>
          <a:prstGeom prst="rect">
            <a:avLst/>
          </a:prstGeom>
        </p:spPr>
      </p:pic>
    </p:spTree>
    <p:extLst>
      <p:ext uri="{BB962C8B-B14F-4D97-AF65-F5344CB8AC3E}">
        <p14:creationId xmlns:p14="http://schemas.microsoft.com/office/powerpoint/2010/main" val="91057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29742"/>
            <a:ext cx="14630400" cy="8229600"/>
          </a:xfrm>
          <a:prstGeom prst="rect">
            <a:avLst/>
          </a:prstGeom>
          <a:solidFill>
            <a:srgbClr val="FEF5E7"/>
          </a:solidFill>
          <a:ln/>
        </p:spPr>
      </p:sp>
      <p:sp>
        <p:nvSpPr>
          <p:cNvPr id="4" name="Text 2"/>
          <p:cNvSpPr/>
          <p:nvPr/>
        </p:nvSpPr>
        <p:spPr>
          <a:xfrm>
            <a:off x="968693" y="1983343"/>
            <a:ext cx="10207347" cy="726043"/>
          </a:xfrm>
          <a:prstGeom prst="rect">
            <a:avLst/>
          </a:prstGeom>
          <a:noFill/>
          <a:ln/>
        </p:spPr>
        <p:txBody>
          <a:bodyPr wrap="none" rtlCol="0" anchor="t"/>
          <a:lstStyle/>
          <a:p>
            <a:pPr marL="0" indent="0">
              <a:lnSpc>
                <a:spcPts val="5718"/>
              </a:lnSpc>
              <a:buNone/>
            </a:pPr>
            <a:r>
              <a:rPr lang="en-US" sz="4574" dirty="0">
                <a:solidFill>
                  <a:srgbClr val="38512F"/>
                </a:solidFill>
                <a:latin typeface="Lora" pitchFamily="34" charset="0"/>
                <a:ea typeface="Lora" pitchFamily="34" charset="-122"/>
                <a:cs typeface="Lora" pitchFamily="34" charset="-120"/>
              </a:rPr>
              <a:t>Conclusion</a:t>
            </a:r>
            <a:endParaRPr lang="en-US" sz="4574" dirty="0"/>
          </a:p>
        </p:txBody>
      </p:sp>
      <p:sp>
        <p:nvSpPr>
          <p:cNvPr id="5" name="Text 3"/>
          <p:cNvSpPr/>
          <p:nvPr/>
        </p:nvSpPr>
        <p:spPr>
          <a:xfrm>
            <a:off x="968693" y="3203138"/>
            <a:ext cx="12692896" cy="790099"/>
          </a:xfrm>
          <a:prstGeom prst="rect">
            <a:avLst/>
          </a:prstGeom>
          <a:noFill/>
          <a:ln/>
        </p:spPr>
        <p:txBody>
          <a:bodyPr wrap="square" rtlCol="0" anchor="t"/>
          <a:lstStyle/>
          <a:p>
            <a:pPr marL="0" indent="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a:t>
            </a:r>
            <a:endParaRPr lang="en-US" sz="1944" dirty="0"/>
          </a:p>
        </p:txBody>
      </p:sp>
      <p:sp>
        <p:nvSpPr>
          <p:cNvPr id="6" name="Text 4"/>
          <p:cNvSpPr/>
          <p:nvPr/>
        </p:nvSpPr>
        <p:spPr>
          <a:xfrm>
            <a:off x="968693" y="3203139"/>
            <a:ext cx="12692896" cy="3043000"/>
          </a:xfrm>
          <a:prstGeom prst="rect">
            <a:avLst/>
          </a:prstGeom>
          <a:noFill/>
          <a:ln/>
        </p:spPr>
        <p:txBody>
          <a:bodyPr wrap="square" rtlCol="0" anchor="t"/>
          <a:lstStyle/>
          <a:p>
            <a:pPr>
              <a:lnSpc>
                <a:spcPct val="107000"/>
              </a:lnSpc>
              <a:spcAft>
                <a:spcPts val="800"/>
              </a:spcAft>
            </a:pPr>
            <a:r>
              <a:rPr lang="en-IN" sz="2400" kern="0" dirty="0">
                <a:solidFill>
                  <a:schemeClr val="bg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Sudoku Solver GUI project successfully combines Java Swing for the graphical interface with a backtracking algorithm to solve Sudoku puzzles. It allows users to interactively load, solve, and clear puzzles while visualizing the solving process step-by-step. The use of multithreading (</a:t>
            </a:r>
            <a:r>
              <a:rPr lang="en-IN" sz="2400" kern="0" dirty="0">
                <a:solidFill>
                  <a:schemeClr val="bg2">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Thread</a:t>
            </a:r>
            <a:r>
              <a:rPr lang="en-IN" sz="2400" kern="0" dirty="0">
                <a:solidFill>
                  <a:schemeClr val="bg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400" kern="0" dirty="0" err="1">
                <a:solidFill>
                  <a:schemeClr val="bg2">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SwingUtilities.invokeLater</a:t>
            </a:r>
            <a:r>
              <a:rPr lang="en-IN" sz="2400" kern="0" dirty="0">
                <a:solidFill>
                  <a:schemeClr val="bg2">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2400" kern="0" dirty="0">
                <a:solidFill>
                  <a:schemeClr val="bg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ensures smooth execution of the solving algorithm without freezing the GUI.</a:t>
            </a:r>
            <a:endParaRPr lang="en-IN" sz="2400" kern="100" dirty="0">
              <a:solidFill>
                <a:schemeClr val="bg2">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27</TotalTime>
  <Words>647</Words>
  <Application>Microsoft Office PowerPoint</Application>
  <PresentationFormat>Custom</PresentationFormat>
  <Paragraphs>29</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Calisto MT</vt:lpstr>
      <vt:lpstr>Courier New</vt:lpstr>
      <vt:lpstr>Lora</vt:lpstr>
      <vt:lpstr>Source Sans Pro</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Anjali Singh</cp:lastModifiedBy>
  <cp:revision>3</cp:revision>
  <dcterms:created xsi:type="dcterms:W3CDTF">2024-07-11T06:24:35Z</dcterms:created>
  <dcterms:modified xsi:type="dcterms:W3CDTF">2024-07-11T08:46:44Z</dcterms:modified>
</cp:coreProperties>
</file>