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62" r:id="rId4"/>
    <p:sldId id="264" r:id="rId5"/>
    <p:sldId id="263" r:id="rId6"/>
    <p:sldId id="260"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11" autoAdjust="0"/>
    <p:restoredTop sz="94660"/>
  </p:normalViewPr>
  <p:slideViewPr>
    <p:cSldViewPr snapToGrid="0">
      <p:cViewPr varScale="1">
        <p:scale>
          <a:sx n="46" d="100"/>
          <a:sy n="46" d="100"/>
        </p:scale>
        <p:origin x="44" y="7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7/4/2020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80147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7/4/2020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814039777"/>
      </p:ext>
    </p:extLst>
  </p:cSld>
  <p:clrMap bg1="lt1" tx1="dk1" bg2="lt2" tx2="dk2" accent1="accent1" accent2="accent2" accent3="accent3" accent4="accent4" accent5="accent5" accent6="accent6" hlink="hlink" folHlink="folHlink"/>
  <p:sldLayoutIdLst>
    <p:sldLayoutId id="21474838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C6A62E97-4616-4677-87E1-65241FB0C8A7}"/>
              </a:ext>
            </a:extLst>
          </p:cNvPr>
          <p:cNvPicPr>
            <a:picLocks noChangeAspect="1"/>
          </p:cNvPicPr>
          <p:nvPr/>
        </p:nvPicPr>
        <p:blipFill rotWithShape="1">
          <a:blip r:embed="rId2"/>
          <a:srcRect t="15709" r="-1" b="-1"/>
          <a:stretch/>
        </p:blipFill>
        <p:spPr>
          <a:xfrm>
            <a:off x="39231" y="10"/>
            <a:ext cx="12188932" cy="6857990"/>
          </a:xfrm>
          <a:prstGeom prst="rect">
            <a:avLst/>
          </a:prstGeom>
        </p:spPr>
      </p:pic>
      <p:sp>
        <p:nvSpPr>
          <p:cNvPr id="7" name="Rectangle 10">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EC896-CF04-44A2-8890-5E4404C4AF38}"/>
              </a:ext>
            </a:extLst>
          </p:cNvPr>
          <p:cNvSpPr>
            <a:spLocks noGrp="1"/>
          </p:cNvSpPr>
          <p:nvPr>
            <p:ph type="ctrTitle"/>
          </p:nvPr>
        </p:nvSpPr>
        <p:spPr>
          <a:xfrm>
            <a:off x="1797802" y="1999217"/>
            <a:ext cx="8214103" cy="1565393"/>
          </a:xfrm>
        </p:spPr>
        <p:txBody>
          <a:bodyPr>
            <a:normAutofit/>
          </a:bodyPr>
          <a:lstStyle/>
          <a:p>
            <a:pPr algn="ctr"/>
            <a:r>
              <a:rPr lang="en-IN" sz="4400" dirty="0" err="1">
                <a:solidFill>
                  <a:schemeClr val="tx2">
                    <a:lumMod val="90000"/>
                    <a:lumOff val="10000"/>
                  </a:schemeClr>
                </a:solidFill>
              </a:rPr>
              <a:t>CapsTONE</a:t>
            </a:r>
            <a:r>
              <a:rPr lang="en-IN" sz="4400" dirty="0">
                <a:solidFill>
                  <a:schemeClr val="tx2">
                    <a:lumMod val="90000"/>
                    <a:lumOff val="10000"/>
                  </a:schemeClr>
                </a:solidFill>
              </a:rPr>
              <a:t> PROJECT</a:t>
            </a:r>
          </a:p>
        </p:txBody>
      </p:sp>
      <p:sp>
        <p:nvSpPr>
          <p:cNvPr id="3" name="Subtitle 2">
            <a:extLst>
              <a:ext uri="{FF2B5EF4-FFF2-40B4-BE49-F238E27FC236}">
                <a16:creationId xmlns:a16="http://schemas.microsoft.com/office/drawing/2014/main" id="{CA861322-C6F2-48A7-86DA-E8A16D22B21A}"/>
              </a:ext>
            </a:extLst>
          </p:cNvPr>
          <p:cNvSpPr>
            <a:spLocks noGrp="1"/>
          </p:cNvSpPr>
          <p:nvPr>
            <p:ph type="subTitle" idx="1"/>
          </p:nvPr>
        </p:nvSpPr>
        <p:spPr>
          <a:xfrm>
            <a:off x="1410346" y="4726983"/>
            <a:ext cx="9221491" cy="1069383"/>
          </a:xfrm>
        </p:spPr>
        <p:txBody>
          <a:bodyPr>
            <a:normAutofit/>
          </a:bodyPr>
          <a:lstStyle/>
          <a:p>
            <a:pPr algn="ctr"/>
            <a:r>
              <a:rPr lang="en-IN" dirty="0">
                <a:solidFill>
                  <a:schemeClr val="accent1">
                    <a:lumMod val="50000"/>
                  </a:schemeClr>
                </a:solidFill>
              </a:rPr>
              <a:t>THE BATTLE OF NEIGHBOURHOODS</a:t>
            </a:r>
          </a:p>
        </p:txBody>
      </p:sp>
    </p:spTree>
    <p:extLst>
      <p:ext uri="{BB962C8B-B14F-4D97-AF65-F5344CB8AC3E}">
        <p14:creationId xmlns:p14="http://schemas.microsoft.com/office/powerpoint/2010/main" val="297487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5307-FA3E-460C-A237-1CF1CC0DCBDC}"/>
              </a:ext>
            </a:extLst>
          </p:cNvPr>
          <p:cNvSpPr>
            <a:spLocks noGrp="1"/>
          </p:cNvSpPr>
          <p:nvPr>
            <p:ph type="ctrTitle"/>
          </p:nvPr>
        </p:nvSpPr>
        <p:spPr>
          <a:xfrm>
            <a:off x="2133600" y="309563"/>
            <a:ext cx="7924800" cy="619351"/>
          </a:xfrm>
        </p:spPr>
        <p:txBody>
          <a:bodyPr>
            <a:normAutofit/>
          </a:bodyPr>
          <a:lstStyle/>
          <a:p>
            <a:pPr algn="ctr"/>
            <a:r>
              <a:rPr lang="en-IN" sz="2000" dirty="0"/>
              <a:t>INTRODUCTION</a:t>
            </a:r>
          </a:p>
        </p:txBody>
      </p:sp>
      <p:sp>
        <p:nvSpPr>
          <p:cNvPr id="3" name="Subtitle 2">
            <a:extLst>
              <a:ext uri="{FF2B5EF4-FFF2-40B4-BE49-F238E27FC236}">
                <a16:creationId xmlns:a16="http://schemas.microsoft.com/office/drawing/2014/main" id="{7CAE5845-42AA-40F2-AA0E-51917495AE35}"/>
              </a:ext>
            </a:extLst>
          </p:cNvPr>
          <p:cNvSpPr>
            <a:spLocks noGrp="1"/>
          </p:cNvSpPr>
          <p:nvPr>
            <p:ph type="subTitle" idx="1"/>
          </p:nvPr>
        </p:nvSpPr>
        <p:spPr>
          <a:xfrm>
            <a:off x="1001486" y="1698171"/>
            <a:ext cx="9666514" cy="3559629"/>
          </a:xfrm>
        </p:spPr>
        <p:txBody>
          <a:bodyPr>
            <a:normAutofit/>
          </a:bodyPr>
          <a:lstStyle/>
          <a:p>
            <a:r>
              <a:rPr lang="en-IN" dirty="0"/>
              <a:t>Toronto is the provincial capital of Ontario. It is a prominent centre for music, theatre, motion picture production, and television production, and is home to the headquarters of Canada's major national broadcast networks and media outlets.</a:t>
            </a:r>
          </a:p>
          <a:p>
            <a:r>
              <a:rPr lang="en-IN" dirty="0"/>
              <a:t>With diverse culture and populous area, the city of Toronto has potential for expansion and buildout. There is window of opportunity for construction companies, businessmen, entrepreneur and other possible developments. These are the some of possible clients or people who would be interested in this project.</a:t>
            </a:r>
          </a:p>
        </p:txBody>
      </p:sp>
    </p:spTree>
    <p:extLst>
      <p:ext uri="{BB962C8B-B14F-4D97-AF65-F5344CB8AC3E}">
        <p14:creationId xmlns:p14="http://schemas.microsoft.com/office/powerpoint/2010/main" val="338573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5307-FA3E-460C-A237-1CF1CC0DCBDC}"/>
              </a:ext>
            </a:extLst>
          </p:cNvPr>
          <p:cNvSpPr>
            <a:spLocks noGrp="1"/>
          </p:cNvSpPr>
          <p:nvPr>
            <p:ph type="ctrTitle"/>
          </p:nvPr>
        </p:nvSpPr>
        <p:spPr>
          <a:xfrm>
            <a:off x="2133600" y="309563"/>
            <a:ext cx="7924800" cy="619351"/>
          </a:xfrm>
        </p:spPr>
        <p:txBody>
          <a:bodyPr>
            <a:normAutofit/>
          </a:bodyPr>
          <a:lstStyle/>
          <a:p>
            <a:pPr algn="ctr"/>
            <a:r>
              <a:rPr lang="en-IN" sz="2000" dirty="0"/>
              <a:t>PROBLEM</a:t>
            </a:r>
          </a:p>
        </p:txBody>
      </p:sp>
      <p:sp>
        <p:nvSpPr>
          <p:cNvPr id="3" name="Subtitle 2">
            <a:extLst>
              <a:ext uri="{FF2B5EF4-FFF2-40B4-BE49-F238E27FC236}">
                <a16:creationId xmlns:a16="http://schemas.microsoft.com/office/drawing/2014/main" id="{7CAE5845-42AA-40F2-AA0E-51917495AE35}"/>
              </a:ext>
            </a:extLst>
          </p:cNvPr>
          <p:cNvSpPr>
            <a:spLocks noGrp="1"/>
          </p:cNvSpPr>
          <p:nvPr>
            <p:ph type="subTitle" idx="1"/>
          </p:nvPr>
        </p:nvSpPr>
        <p:spPr>
          <a:xfrm>
            <a:off x="1509486" y="2361065"/>
            <a:ext cx="9506857" cy="3516086"/>
          </a:xfrm>
        </p:spPr>
        <p:txBody>
          <a:bodyPr>
            <a:normAutofit lnSpcReduction="10000"/>
          </a:bodyPr>
          <a:lstStyle/>
          <a:p>
            <a:r>
              <a:rPr lang="en-IN" dirty="0"/>
              <a:t>In this project, we try to find answers to following questions:</a:t>
            </a:r>
          </a:p>
          <a:p>
            <a:pPr lvl="0"/>
            <a:r>
              <a:rPr lang="en-IN" dirty="0"/>
              <a:t>What type of venues are available in each neighbourhood in Toronto?</a:t>
            </a:r>
          </a:p>
          <a:p>
            <a:pPr lvl="0"/>
            <a:r>
              <a:rPr lang="en-IN" dirty="0"/>
              <a:t>List the places not available in neighbourhood and can be build for development.</a:t>
            </a:r>
          </a:p>
          <a:p>
            <a:pPr lvl="0"/>
            <a:r>
              <a:rPr lang="en-IN" dirty="0"/>
              <a:t>Find area having potential to build a chain of store and type of establishment.</a:t>
            </a:r>
          </a:p>
          <a:p>
            <a:pPr lvl="0"/>
            <a:r>
              <a:rPr lang="en-IN" dirty="0"/>
              <a:t>Places that lacks venues.</a:t>
            </a:r>
          </a:p>
          <a:p>
            <a:pPr lvl="0"/>
            <a:r>
              <a:rPr lang="en-IN" dirty="0"/>
              <a:t>Find type or common venues in neighbourhood.</a:t>
            </a:r>
          </a:p>
          <a:p>
            <a:endParaRPr lang="en-IN" dirty="0"/>
          </a:p>
        </p:txBody>
      </p:sp>
    </p:spTree>
    <p:extLst>
      <p:ext uri="{BB962C8B-B14F-4D97-AF65-F5344CB8AC3E}">
        <p14:creationId xmlns:p14="http://schemas.microsoft.com/office/powerpoint/2010/main" val="151199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5307-FA3E-460C-A237-1CF1CC0DCBDC}"/>
              </a:ext>
            </a:extLst>
          </p:cNvPr>
          <p:cNvSpPr>
            <a:spLocks noGrp="1"/>
          </p:cNvSpPr>
          <p:nvPr>
            <p:ph type="ctrTitle"/>
          </p:nvPr>
        </p:nvSpPr>
        <p:spPr>
          <a:xfrm>
            <a:off x="2133600" y="309563"/>
            <a:ext cx="7924800" cy="619351"/>
          </a:xfrm>
        </p:spPr>
        <p:txBody>
          <a:bodyPr>
            <a:normAutofit/>
          </a:bodyPr>
          <a:lstStyle/>
          <a:p>
            <a:pPr algn="ctr"/>
            <a:r>
              <a:rPr lang="en-IN" sz="2000" dirty="0"/>
              <a:t>DATA SECTION</a:t>
            </a:r>
          </a:p>
        </p:txBody>
      </p:sp>
      <p:sp>
        <p:nvSpPr>
          <p:cNvPr id="3" name="Subtitle 2">
            <a:extLst>
              <a:ext uri="{FF2B5EF4-FFF2-40B4-BE49-F238E27FC236}">
                <a16:creationId xmlns:a16="http://schemas.microsoft.com/office/drawing/2014/main" id="{7CAE5845-42AA-40F2-AA0E-51917495AE35}"/>
              </a:ext>
            </a:extLst>
          </p:cNvPr>
          <p:cNvSpPr>
            <a:spLocks noGrp="1"/>
          </p:cNvSpPr>
          <p:nvPr>
            <p:ph type="subTitle" idx="1"/>
          </p:nvPr>
        </p:nvSpPr>
        <p:spPr>
          <a:xfrm>
            <a:off x="819397" y="1140031"/>
            <a:ext cx="11234058" cy="5408406"/>
          </a:xfrm>
        </p:spPr>
        <p:txBody>
          <a:bodyPr>
            <a:normAutofit/>
          </a:bodyPr>
          <a:lstStyle/>
          <a:p>
            <a:endParaRPr lang="en-IN" dirty="0"/>
          </a:p>
          <a:p>
            <a:r>
              <a:rPr lang="en-IN" dirty="0"/>
              <a:t>For the project we need the following data:</a:t>
            </a:r>
          </a:p>
          <a:p>
            <a:endParaRPr lang="en-IN" dirty="0"/>
          </a:p>
          <a:p>
            <a:pPr marL="342900" lvl="0" indent="-342900">
              <a:buFont typeface="Arial" panose="020B0604020202020204" pitchFamily="34" charset="0"/>
              <a:buChar char="•"/>
            </a:pPr>
            <a:r>
              <a:rPr lang="en-IN" dirty="0"/>
              <a:t>Toronto data that contain lists of boroughs and neighbourhoods along with their latitude and longitude</a:t>
            </a:r>
          </a:p>
          <a:p>
            <a:pPr marL="742950" lvl="1" indent="-285750" algn="l">
              <a:buFont typeface="Arial" panose="020B0604020202020204" pitchFamily="34" charset="0"/>
              <a:buChar char="•"/>
            </a:pPr>
            <a:r>
              <a:rPr lang="en-IN" dirty="0"/>
              <a:t>Data Source: </a:t>
            </a:r>
            <a:r>
              <a:rPr lang="en-IN" u="sng" dirty="0">
                <a:hlinkClick r:id="rId2"/>
              </a:rPr>
              <a:t>https://en.wikipedia.org/wiki/List_of_postal_codes_of_Canada:_M</a:t>
            </a:r>
            <a:endParaRPr lang="en-IN" u="sng" dirty="0"/>
          </a:p>
          <a:p>
            <a:pPr marL="742950" lvl="1" indent="-285750" algn="l">
              <a:buFont typeface="Arial" panose="020B0604020202020204" pitchFamily="34" charset="0"/>
              <a:buChar char="•"/>
            </a:pPr>
            <a:r>
              <a:rPr lang="en-IN" dirty="0"/>
              <a:t>Data Description: Data source contain table with list of Postal Code in the city and the borough and neighbourhood assigned to it.</a:t>
            </a:r>
          </a:p>
          <a:p>
            <a:pPr marL="342900" lvl="0" indent="-342900">
              <a:buFont typeface="Arial" panose="020B0604020202020204" pitchFamily="34" charset="0"/>
              <a:buChar char="•"/>
            </a:pPr>
            <a:r>
              <a:rPr lang="en-IN" dirty="0"/>
              <a:t>List and map of venues and venue category in each neighbourhood</a:t>
            </a:r>
          </a:p>
          <a:p>
            <a:pPr marL="800100" lvl="1" indent="-342900" algn="l">
              <a:buFont typeface="Arial" panose="020B0604020202020204" pitchFamily="34" charset="0"/>
              <a:buChar char="•"/>
            </a:pPr>
            <a:r>
              <a:rPr lang="en-IN" dirty="0"/>
              <a:t>Data source: Foursquare API and Python packages</a:t>
            </a:r>
          </a:p>
          <a:p>
            <a:pPr marL="800100" lvl="1" indent="-342900" algn="l">
              <a:buFont typeface="Arial" panose="020B0604020202020204" pitchFamily="34" charset="0"/>
              <a:buChar char="•"/>
            </a:pPr>
            <a:r>
              <a:rPr lang="en-IN" dirty="0"/>
              <a:t>Data Description: Foursquare API give list of venues and category. Packages like </a:t>
            </a:r>
            <a:r>
              <a:rPr lang="en-IN" dirty="0" err="1"/>
              <a:t>geopy</a:t>
            </a:r>
            <a:r>
              <a:rPr lang="en-IN" dirty="0"/>
              <a:t> will give us latitude and longitude of any location while folium helps in visualizing everything on map with labels.</a:t>
            </a:r>
          </a:p>
          <a:p>
            <a:endParaRPr lang="en-IN" dirty="0"/>
          </a:p>
        </p:txBody>
      </p:sp>
    </p:spTree>
    <p:extLst>
      <p:ext uri="{BB962C8B-B14F-4D97-AF65-F5344CB8AC3E}">
        <p14:creationId xmlns:p14="http://schemas.microsoft.com/office/powerpoint/2010/main" val="357031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5307-FA3E-460C-A237-1CF1CC0DCBDC}"/>
              </a:ext>
            </a:extLst>
          </p:cNvPr>
          <p:cNvSpPr>
            <a:spLocks noGrp="1"/>
          </p:cNvSpPr>
          <p:nvPr>
            <p:ph type="ctrTitle"/>
          </p:nvPr>
        </p:nvSpPr>
        <p:spPr>
          <a:xfrm>
            <a:off x="2133600" y="309563"/>
            <a:ext cx="7924800" cy="619351"/>
          </a:xfrm>
        </p:spPr>
        <p:txBody>
          <a:bodyPr>
            <a:normAutofit/>
          </a:bodyPr>
          <a:lstStyle/>
          <a:p>
            <a:pPr algn="ctr"/>
            <a:r>
              <a:rPr lang="en-IN" sz="2000" dirty="0"/>
              <a:t>METHODOLOGY</a:t>
            </a:r>
          </a:p>
        </p:txBody>
      </p:sp>
      <p:sp>
        <p:nvSpPr>
          <p:cNvPr id="3" name="Subtitle 2">
            <a:extLst>
              <a:ext uri="{FF2B5EF4-FFF2-40B4-BE49-F238E27FC236}">
                <a16:creationId xmlns:a16="http://schemas.microsoft.com/office/drawing/2014/main" id="{7CAE5845-42AA-40F2-AA0E-51917495AE35}"/>
              </a:ext>
            </a:extLst>
          </p:cNvPr>
          <p:cNvSpPr>
            <a:spLocks noGrp="1"/>
          </p:cNvSpPr>
          <p:nvPr>
            <p:ph type="subTitle" idx="1"/>
          </p:nvPr>
        </p:nvSpPr>
        <p:spPr>
          <a:xfrm>
            <a:off x="1187532" y="1840675"/>
            <a:ext cx="9480468" cy="3417125"/>
          </a:xfrm>
        </p:spPr>
        <p:txBody>
          <a:bodyPr/>
          <a:lstStyle/>
          <a:p>
            <a:pPr marL="342900" indent="-342900">
              <a:buFont typeface="Arial" panose="020B0604020202020204" pitchFamily="34" charset="0"/>
              <a:buChar char="•"/>
            </a:pPr>
            <a:r>
              <a:rPr lang="en-IN" dirty="0"/>
              <a:t>Split the data and make separate </a:t>
            </a:r>
            <a:r>
              <a:rPr lang="en-IN" dirty="0" err="1"/>
              <a:t>dataframe</a:t>
            </a:r>
            <a:r>
              <a:rPr lang="en-IN" dirty="0"/>
              <a:t> for each borough to analyse</a:t>
            </a:r>
          </a:p>
          <a:p>
            <a:pPr marL="342900" indent="-342900">
              <a:buFont typeface="Arial" panose="020B0604020202020204" pitchFamily="34" charset="0"/>
              <a:buChar char="•"/>
            </a:pPr>
            <a:r>
              <a:rPr lang="en-IN" dirty="0"/>
              <a:t>List out all venues and venue categories in each borough.</a:t>
            </a:r>
          </a:p>
          <a:p>
            <a:pPr marL="342900" indent="-342900">
              <a:buFont typeface="Arial" panose="020B0604020202020204" pitchFamily="34" charset="0"/>
              <a:buChar char="•"/>
            </a:pPr>
            <a:r>
              <a:rPr lang="en-IN" dirty="0"/>
              <a:t>Find all venue categories and find venue not available in borough</a:t>
            </a:r>
          </a:p>
          <a:p>
            <a:pPr marL="342900" indent="-342900">
              <a:buFont typeface="Arial" panose="020B0604020202020204" pitchFamily="34" charset="0"/>
              <a:buChar char="•"/>
            </a:pPr>
            <a:r>
              <a:rPr lang="en-IN" dirty="0"/>
              <a:t>Find potential venue category which can be opened and build in that borough.</a:t>
            </a:r>
          </a:p>
        </p:txBody>
      </p:sp>
    </p:spTree>
    <p:extLst>
      <p:ext uri="{BB962C8B-B14F-4D97-AF65-F5344CB8AC3E}">
        <p14:creationId xmlns:p14="http://schemas.microsoft.com/office/powerpoint/2010/main" val="91789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ED9C-7BC3-401D-B7FF-CCDCD9D03D45}"/>
              </a:ext>
            </a:extLst>
          </p:cNvPr>
          <p:cNvSpPr>
            <a:spLocks noGrp="1"/>
          </p:cNvSpPr>
          <p:nvPr>
            <p:ph type="ctrTitle"/>
          </p:nvPr>
        </p:nvSpPr>
        <p:spPr>
          <a:xfrm>
            <a:off x="1524000" y="1122363"/>
            <a:ext cx="9144000" cy="760225"/>
          </a:xfrm>
        </p:spPr>
        <p:txBody>
          <a:bodyPr>
            <a:normAutofit/>
          </a:bodyPr>
          <a:lstStyle/>
          <a:p>
            <a:r>
              <a:rPr lang="en-IN" sz="1600" b="0" dirty="0"/>
              <a:t>Search result for gym near University of Toronto</a:t>
            </a:r>
          </a:p>
        </p:txBody>
      </p:sp>
      <p:sp>
        <p:nvSpPr>
          <p:cNvPr id="3" name="Subtitle 2">
            <a:extLst>
              <a:ext uri="{FF2B5EF4-FFF2-40B4-BE49-F238E27FC236}">
                <a16:creationId xmlns:a16="http://schemas.microsoft.com/office/drawing/2014/main" id="{C17710A3-281B-4F01-A22F-6C3B7A04D84C}"/>
              </a:ext>
            </a:extLst>
          </p:cNvPr>
          <p:cNvSpPr>
            <a:spLocks noGrp="1"/>
          </p:cNvSpPr>
          <p:nvPr>
            <p:ph type="subTitle" idx="1"/>
          </p:nvPr>
        </p:nvSpPr>
        <p:spPr/>
        <p:txBody>
          <a:bodyPr/>
          <a:lstStyle/>
          <a:p>
            <a:r>
              <a:rPr lang="en-IN" dirty="0"/>
              <a:t>  </a:t>
            </a:r>
          </a:p>
        </p:txBody>
      </p:sp>
      <p:pic>
        <p:nvPicPr>
          <p:cNvPr id="5" name="Picture 4">
            <a:extLst>
              <a:ext uri="{FF2B5EF4-FFF2-40B4-BE49-F238E27FC236}">
                <a16:creationId xmlns:a16="http://schemas.microsoft.com/office/drawing/2014/main" id="{2B3EED2D-A9FB-431A-B31D-DFE93A54F8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08729" y="2212789"/>
            <a:ext cx="7637930" cy="4276164"/>
          </a:xfrm>
          <a:prstGeom prst="rect">
            <a:avLst/>
          </a:prstGeom>
          <a:noFill/>
          <a:ln>
            <a:noFill/>
          </a:ln>
        </p:spPr>
      </p:pic>
    </p:spTree>
    <p:extLst>
      <p:ext uri="{BB962C8B-B14F-4D97-AF65-F5344CB8AC3E}">
        <p14:creationId xmlns:p14="http://schemas.microsoft.com/office/powerpoint/2010/main" val="111270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5307-FA3E-460C-A237-1CF1CC0DCBDC}"/>
              </a:ext>
            </a:extLst>
          </p:cNvPr>
          <p:cNvSpPr>
            <a:spLocks noGrp="1"/>
          </p:cNvSpPr>
          <p:nvPr>
            <p:ph type="ctrTitle"/>
          </p:nvPr>
        </p:nvSpPr>
        <p:spPr>
          <a:xfrm>
            <a:off x="2133600" y="309563"/>
            <a:ext cx="7924800" cy="619351"/>
          </a:xfrm>
        </p:spPr>
        <p:txBody>
          <a:bodyPr>
            <a:normAutofit/>
          </a:bodyPr>
          <a:lstStyle/>
          <a:p>
            <a:pPr algn="ctr"/>
            <a:r>
              <a:rPr lang="en-IN" sz="2000" dirty="0" err="1"/>
              <a:t>ResULT</a:t>
            </a:r>
            <a:endParaRPr lang="en-IN" sz="2000" dirty="0"/>
          </a:p>
        </p:txBody>
      </p:sp>
      <p:sp>
        <p:nvSpPr>
          <p:cNvPr id="3" name="Subtitle 2">
            <a:extLst>
              <a:ext uri="{FF2B5EF4-FFF2-40B4-BE49-F238E27FC236}">
                <a16:creationId xmlns:a16="http://schemas.microsoft.com/office/drawing/2014/main" id="{7CAE5845-42AA-40F2-AA0E-51917495AE35}"/>
              </a:ext>
            </a:extLst>
          </p:cNvPr>
          <p:cNvSpPr>
            <a:spLocks noGrp="1"/>
          </p:cNvSpPr>
          <p:nvPr>
            <p:ph type="subTitle" idx="1"/>
          </p:nvPr>
        </p:nvSpPr>
        <p:spPr>
          <a:xfrm>
            <a:off x="1237129" y="1237129"/>
            <a:ext cx="10623177" cy="5311308"/>
          </a:xfrm>
        </p:spPr>
        <p:txBody>
          <a:bodyPr>
            <a:normAutofit/>
          </a:bodyPr>
          <a:lstStyle/>
          <a:p>
            <a:pPr marL="342900" lvl="0" indent="-342900">
              <a:buFont typeface="Arial" panose="020B0604020202020204" pitchFamily="34" charset="0"/>
              <a:buChar char="•"/>
            </a:pPr>
            <a:r>
              <a:rPr lang="en-IN" dirty="0"/>
              <a:t>We have table for each borough tabulating each venue along with its address, latitude, longitude, venue category and its neighbourhood detail.</a:t>
            </a:r>
          </a:p>
          <a:p>
            <a:pPr marL="342900" lvl="0" indent="-342900">
              <a:buFont typeface="Arial" panose="020B0604020202020204" pitchFamily="34" charset="0"/>
              <a:buChar char="•"/>
            </a:pPr>
            <a:r>
              <a:rPr lang="en-IN" dirty="0"/>
              <a:t>We find that ‘Field, Farm, River, College Stadium’ are some of the categories not present in most of the borough. </a:t>
            </a:r>
          </a:p>
          <a:p>
            <a:pPr marL="342900" lvl="0" indent="-342900">
              <a:buFont typeface="Arial" panose="020B0604020202020204" pitchFamily="34" charset="0"/>
              <a:buChar char="•"/>
            </a:pPr>
            <a:r>
              <a:rPr lang="en-IN" dirty="0"/>
              <a:t>We find that Mississauga and York has least number of venues. All neighbourhoods except some in Downtown Toronto and North York has potential for construction and developments on large scale.</a:t>
            </a:r>
          </a:p>
          <a:p>
            <a:pPr marL="342900" lvl="0" indent="-342900">
              <a:buFont typeface="Arial" panose="020B0604020202020204" pitchFamily="34" charset="0"/>
              <a:buChar char="•"/>
            </a:pPr>
            <a:r>
              <a:rPr lang="en-IN" dirty="0"/>
              <a:t>We find that there are certain sites present in most of the neighbourhoods like Coffee shop, bar, restaurants, etc. </a:t>
            </a:r>
          </a:p>
          <a:p>
            <a:pPr marL="342900" lvl="0" indent="-342900">
              <a:buFont typeface="Arial" panose="020B0604020202020204" pitchFamily="34" charset="0"/>
              <a:buChar char="•"/>
            </a:pPr>
            <a:r>
              <a:rPr lang="en-IN" dirty="0"/>
              <a:t>It is easy for a person to query nearby venues entering its exact address.</a:t>
            </a:r>
          </a:p>
          <a:p>
            <a:endParaRPr lang="en-IN" dirty="0"/>
          </a:p>
        </p:txBody>
      </p:sp>
    </p:spTree>
    <p:extLst>
      <p:ext uri="{BB962C8B-B14F-4D97-AF65-F5344CB8AC3E}">
        <p14:creationId xmlns:p14="http://schemas.microsoft.com/office/powerpoint/2010/main" val="157160620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1711</TotalTime>
  <Words>386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Univers</vt:lpstr>
      <vt:lpstr>GradientVTI</vt:lpstr>
      <vt:lpstr>CapsTONE PROJECT</vt:lpstr>
      <vt:lpstr>INTRODUCTION</vt:lpstr>
      <vt:lpstr>PROBLEM</vt:lpstr>
      <vt:lpstr>DATA SECTION</vt:lpstr>
      <vt:lpstr>METHODOLOGY</vt:lpstr>
      <vt:lpstr>Search result for gym near University of Toronto</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Anjali K</dc:creator>
  <cp:lastModifiedBy>Anjali K</cp:lastModifiedBy>
  <cp:revision>6</cp:revision>
  <dcterms:created xsi:type="dcterms:W3CDTF">2020-07-04T16:20:36Z</dcterms:created>
  <dcterms:modified xsi:type="dcterms:W3CDTF">2020-07-05T20:52:19Z</dcterms:modified>
</cp:coreProperties>
</file>