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9" r:id="rId2"/>
    <p:sldId id="256" r:id="rId3"/>
    <p:sldId id="257" r:id="rId4"/>
    <p:sldId id="258" r:id="rId5"/>
    <p:sldId id="260" r:id="rId6"/>
    <p:sldId id="261" r:id="rId7"/>
    <p:sldId id="262" r:id="rId8"/>
    <p:sldId id="263" r:id="rId9"/>
    <p:sldId id="264" r:id="rId10"/>
    <p:sldId id="265"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C0A351-922F-47B0-8CED-A49137E9BF5E}"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BB4D1-D783-4607-9489-746583EF0B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32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0A351-922F-47B0-8CED-A49137E9BF5E}"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BB4D1-D783-4607-9489-746583EF0B0A}" type="slidenum">
              <a:rPr lang="en-US" smtClean="0"/>
              <a:t>‹#›</a:t>
            </a:fld>
            <a:endParaRPr lang="en-US"/>
          </a:p>
        </p:txBody>
      </p:sp>
    </p:spTree>
    <p:extLst>
      <p:ext uri="{BB962C8B-B14F-4D97-AF65-F5344CB8AC3E}">
        <p14:creationId xmlns:p14="http://schemas.microsoft.com/office/powerpoint/2010/main" val="171394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0A351-922F-47B0-8CED-A49137E9BF5E}"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BB4D1-D783-4607-9489-746583EF0B0A}" type="slidenum">
              <a:rPr lang="en-US" smtClean="0"/>
              <a:t>‹#›</a:t>
            </a:fld>
            <a:endParaRPr lang="en-US"/>
          </a:p>
        </p:txBody>
      </p:sp>
    </p:spTree>
    <p:extLst>
      <p:ext uri="{BB962C8B-B14F-4D97-AF65-F5344CB8AC3E}">
        <p14:creationId xmlns:p14="http://schemas.microsoft.com/office/powerpoint/2010/main" val="74473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0A351-922F-47B0-8CED-A49137E9BF5E}"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BB4D1-D783-4607-9489-746583EF0B0A}" type="slidenum">
              <a:rPr lang="en-US" smtClean="0"/>
              <a:t>‹#›</a:t>
            </a:fld>
            <a:endParaRPr lang="en-US"/>
          </a:p>
        </p:txBody>
      </p:sp>
    </p:spTree>
    <p:extLst>
      <p:ext uri="{BB962C8B-B14F-4D97-AF65-F5344CB8AC3E}">
        <p14:creationId xmlns:p14="http://schemas.microsoft.com/office/powerpoint/2010/main" val="60247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0A351-922F-47B0-8CED-A49137E9BF5E}"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BB4D1-D783-4607-9489-746583EF0B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2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C0A351-922F-47B0-8CED-A49137E9BF5E}"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BB4D1-D783-4607-9489-746583EF0B0A}" type="slidenum">
              <a:rPr lang="en-US" smtClean="0"/>
              <a:t>‹#›</a:t>
            </a:fld>
            <a:endParaRPr lang="en-US"/>
          </a:p>
        </p:txBody>
      </p:sp>
    </p:spTree>
    <p:extLst>
      <p:ext uri="{BB962C8B-B14F-4D97-AF65-F5344CB8AC3E}">
        <p14:creationId xmlns:p14="http://schemas.microsoft.com/office/powerpoint/2010/main" val="407948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C0A351-922F-47B0-8CED-A49137E9BF5E}"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BBB4D1-D783-4607-9489-746583EF0B0A}" type="slidenum">
              <a:rPr lang="en-US" smtClean="0"/>
              <a:t>‹#›</a:t>
            </a:fld>
            <a:endParaRPr lang="en-US"/>
          </a:p>
        </p:txBody>
      </p:sp>
    </p:spTree>
    <p:extLst>
      <p:ext uri="{BB962C8B-B14F-4D97-AF65-F5344CB8AC3E}">
        <p14:creationId xmlns:p14="http://schemas.microsoft.com/office/powerpoint/2010/main" val="27369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C0A351-922F-47B0-8CED-A49137E9BF5E}"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BB4D1-D783-4607-9489-746583EF0B0A}" type="slidenum">
              <a:rPr lang="en-US" smtClean="0"/>
              <a:t>‹#›</a:t>
            </a:fld>
            <a:endParaRPr lang="en-US"/>
          </a:p>
        </p:txBody>
      </p:sp>
    </p:spTree>
    <p:extLst>
      <p:ext uri="{BB962C8B-B14F-4D97-AF65-F5344CB8AC3E}">
        <p14:creationId xmlns:p14="http://schemas.microsoft.com/office/powerpoint/2010/main" val="338903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C0A351-922F-47B0-8CED-A49137E9BF5E}" type="datetimeFigureOut">
              <a:rPr lang="en-US" smtClean="0"/>
              <a:t>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BBB4D1-D783-4607-9489-746583EF0B0A}" type="slidenum">
              <a:rPr lang="en-US" smtClean="0"/>
              <a:t>‹#›</a:t>
            </a:fld>
            <a:endParaRPr lang="en-US"/>
          </a:p>
        </p:txBody>
      </p:sp>
    </p:spTree>
    <p:extLst>
      <p:ext uri="{BB962C8B-B14F-4D97-AF65-F5344CB8AC3E}">
        <p14:creationId xmlns:p14="http://schemas.microsoft.com/office/powerpoint/2010/main" val="311701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C0A351-922F-47B0-8CED-A49137E9BF5E}" type="datetimeFigureOut">
              <a:rPr lang="en-US" smtClean="0"/>
              <a:t>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BBB4D1-D783-4607-9489-746583EF0B0A}" type="slidenum">
              <a:rPr lang="en-US" smtClean="0"/>
              <a:t>‹#›</a:t>
            </a:fld>
            <a:endParaRPr lang="en-US"/>
          </a:p>
        </p:txBody>
      </p:sp>
    </p:spTree>
    <p:extLst>
      <p:ext uri="{BB962C8B-B14F-4D97-AF65-F5344CB8AC3E}">
        <p14:creationId xmlns:p14="http://schemas.microsoft.com/office/powerpoint/2010/main" val="193995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0A351-922F-47B0-8CED-A49137E9BF5E}"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BB4D1-D783-4607-9489-746583EF0B0A}" type="slidenum">
              <a:rPr lang="en-US" smtClean="0"/>
              <a:t>‹#›</a:t>
            </a:fld>
            <a:endParaRPr lang="en-US"/>
          </a:p>
        </p:txBody>
      </p:sp>
    </p:spTree>
    <p:extLst>
      <p:ext uri="{BB962C8B-B14F-4D97-AF65-F5344CB8AC3E}">
        <p14:creationId xmlns:p14="http://schemas.microsoft.com/office/powerpoint/2010/main" val="32008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C0A351-922F-47B0-8CED-A49137E9BF5E}" type="datetimeFigureOut">
              <a:rPr lang="en-US" smtClean="0"/>
              <a:t>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BBB4D1-D783-4607-9489-746583EF0B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21310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32418484@N02/9704371273"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cusfitness.net/stock-photos/downloads/african-man-hip-flexors-spinal-stretch-yoga-mat/" TargetMode="External"/><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verydayhealth.com/yoga/vinyasa-good-beginners-what-know/" TargetMode="External"/><Relationship Id="rId2" Type="http://schemas.openxmlformats.org/officeDocument/2006/relationships/hyperlink" Target="https://www.everydayhealth.com/yoga/types-hatha-ashtanga-yin-more/" TargetMode="External"/><Relationship Id="rId1" Type="http://schemas.openxmlformats.org/officeDocument/2006/relationships/slideLayout" Target="../slideLayouts/slideLayout1.xml"/><Relationship Id="rId4" Type="http://schemas.openxmlformats.org/officeDocument/2006/relationships/hyperlink" Target="https://www.everydayhealth.com/yoga/hot-yoga-it-safe-how-hot-does-it-ge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286349&amp;picture=yoga-tree-pose" TargetMode="External"/><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focusfitness.net/stock-photos/downloads/strong-woman-balancing-yoga-pose-outdoors/"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focusfitness.net/stock-photos/page/19/"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CCCB-79EA-7E7E-8A7D-9B1E6845437E}"/>
              </a:ext>
            </a:extLst>
          </p:cNvPr>
          <p:cNvSpPr>
            <a:spLocks noGrp="1"/>
          </p:cNvSpPr>
          <p:nvPr>
            <p:ph type="ctrTitle"/>
          </p:nvPr>
        </p:nvSpPr>
        <p:spPr>
          <a:xfrm>
            <a:off x="1100051" y="698282"/>
            <a:ext cx="10058400" cy="3566160"/>
          </a:xfrm>
        </p:spPr>
        <p:txBody>
          <a:bodyPr/>
          <a:lstStyle/>
          <a:p>
            <a:r>
              <a:rPr lang="en-US" dirty="0"/>
              <a:t>Yoga </a:t>
            </a:r>
          </a:p>
        </p:txBody>
      </p:sp>
      <p:pic>
        <p:nvPicPr>
          <p:cNvPr id="5" name="Picture 4">
            <a:extLst>
              <a:ext uri="{FF2B5EF4-FFF2-40B4-BE49-F238E27FC236}">
                <a16:creationId xmlns:a16="http://schemas.microsoft.com/office/drawing/2014/main" id="{61162DE4-6F77-FD84-5720-2F5CF86032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60356" y="1010800"/>
            <a:ext cx="3989388" cy="3062464"/>
          </a:xfrm>
          <a:prstGeom prst="rect">
            <a:avLst/>
          </a:prstGeom>
        </p:spPr>
      </p:pic>
    </p:spTree>
    <p:extLst>
      <p:ext uri="{BB962C8B-B14F-4D97-AF65-F5344CB8AC3E}">
        <p14:creationId xmlns:p14="http://schemas.microsoft.com/office/powerpoint/2010/main" val="294785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6530-3AFE-AA06-0ACA-3D7FA4D48772}"/>
              </a:ext>
            </a:extLst>
          </p:cNvPr>
          <p:cNvSpPr>
            <a:spLocks noGrp="1"/>
          </p:cNvSpPr>
          <p:nvPr>
            <p:ph type="title"/>
          </p:nvPr>
        </p:nvSpPr>
        <p:spPr/>
        <p:txBody>
          <a:bodyPr/>
          <a:lstStyle/>
          <a:p>
            <a:pPr algn="ctr"/>
            <a:r>
              <a:rPr lang="en-US" dirty="0"/>
              <a:t>RESTORATIVE YOGA </a:t>
            </a:r>
          </a:p>
        </p:txBody>
      </p:sp>
      <p:sp>
        <p:nvSpPr>
          <p:cNvPr id="4" name="Rectangle 1">
            <a:extLst>
              <a:ext uri="{FF2B5EF4-FFF2-40B4-BE49-F238E27FC236}">
                <a16:creationId xmlns:a16="http://schemas.microsoft.com/office/drawing/2014/main" id="{AEDCBBE9-01A6-05E0-1771-D7E46EC4E851}"/>
              </a:ext>
            </a:extLst>
          </p:cNvPr>
          <p:cNvSpPr>
            <a:spLocks noChangeArrowheads="1"/>
          </p:cNvSpPr>
          <p:nvPr/>
        </p:nvSpPr>
        <p:spPr bwMode="auto">
          <a:xfrm>
            <a:off x="316089" y="3013502"/>
            <a:ext cx="6617146" cy="1293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2046" rIns="0" bIns="920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dirty="0"/>
              <a:t>Restorative yoga is a style of yoga that encourages physical, mental, and emotional relaxation. Appropriate for all levels, restorative yoga is practiced at a slow pace, focusing on long holds, stillness, and deep breathing.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4" descr="Girl lying in supported shavasana">
            <a:extLst>
              <a:ext uri="{FF2B5EF4-FFF2-40B4-BE49-F238E27FC236}">
                <a16:creationId xmlns:a16="http://schemas.microsoft.com/office/drawing/2014/main" id="{CE12630E-5F43-01AD-913A-11A536F4E4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Girl lying in supported shavasana">
            <a:extLst>
              <a:ext uri="{FF2B5EF4-FFF2-40B4-BE49-F238E27FC236}">
                <a16:creationId xmlns:a16="http://schemas.microsoft.com/office/drawing/2014/main" id="{D43ED248-E2A9-C9FA-6EC9-3DAB5908A63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Girl lying in supported shavasana">
            <a:extLst>
              <a:ext uri="{FF2B5EF4-FFF2-40B4-BE49-F238E27FC236}">
                <a16:creationId xmlns:a16="http://schemas.microsoft.com/office/drawing/2014/main" id="{47BA5EC0-7CC6-0349-071E-A349DBC990EF}"/>
              </a:ext>
            </a:extLst>
          </p:cNvPr>
          <p:cNvSpPr>
            <a:spLocks noChangeAspect="1" noChangeArrowheads="1"/>
          </p:cNvSpPr>
          <p:nvPr/>
        </p:nvSpPr>
        <p:spPr bwMode="auto">
          <a:xfrm>
            <a:off x="6400800" y="4398329"/>
            <a:ext cx="1676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Girl lying in supported shavasana">
            <a:extLst>
              <a:ext uri="{FF2B5EF4-FFF2-40B4-BE49-F238E27FC236}">
                <a16:creationId xmlns:a16="http://schemas.microsoft.com/office/drawing/2014/main" id="{94D414E5-0714-A7DD-982D-2F81794E769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7FF5789E-E3A3-1241-1BE3-EE1F0B1461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81334" y="2370666"/>
            <a:ext cx="4746978" cy="3865315"/>
          </a:xfrm>
          <a:prstGeom prst="rect">
            <a:avLst/>
          </a:prstGeom>
        </p:spPr>
      </p:pic>
    </p:spTree>
    <p:extLst>
      <p:ext uri="{BB962C8B-B14F-4D97-AF65-F5344CB8AC3E}">
        <p14:creationId xmlns:p14="http://schemas.microsoft.com/office/powerpoint/2010/main" val="407621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E940-50C2-C23F-1B94-2C8474653DCC}"/>
              </a:ext>
            </a:extLst>
          </p:cNvPr>
          <p:cNvSpPr>
            <a:spLocks noGrp="1"/>
          </p:cNvSpPr>
          <p:nvPr>
            <p:ph type="title"/>
          </p:nvPr>
        </p:nvSpPr>
        <p:spPr/>
        <p:txBody>
          <a:bodyPr/>
          <a:lstStyle/>
          <a:p>
            <a:r>
              <a:rPr lang="en-US" dirty="0"/>
              <a:t>PRENATAL YOGA </a:t>
            </a:r>
          </a:p>
        </p:txBody>
      </p:sp>
      <p:sp>
        <p:nvSpPr>
          <p:cNvPr id="4" name="TextBox 3">
            <a:extLst>
              <a:ext uri="{FF2B5EF4-FFF2-40B4-BE49-F238E27FC236}">
                <a16:creationId xmlns:a16="http://schemas.microsoft.com/office/drawing/2014/main" id="{B570F41B-7DED-1D1B-C07B-BE4BCF50E6E8}"/>
              </a:ext>
            </a:extLst>
          </p:cNvPr>
          <p:cNvSpPr txBox="1"/>
          <p:nvPr/>
        </p:nvSpPr>
        <p:spPr>
          <a:xfrm>
            <a:off x="0" y="2641601"/>
            <a:ext cx="8692445" cy="2492990"/>
          </a:xfrm>
          <a:prstGeom prst="rect">
            <a:avLst/>
          </a:prstGeom>
          <a:noFill/>
        </p:spPr>
        <p:txBody>
          <a:bodyPr wrap="square" rtlCol="0">
            <a:spAutoFit/>
          </a:bodyPr>
          <a:lstStyle/>
          <a:p>
            <a:pPr algn="l"/>
            <a:r>
              <a:rPr lang="en-US" sz="2400" dirty="0">
                <a:solidFill>
                  <a:srgbClr val="00B050"/>
                </a:solidFill>
                <a:latin typeface="Google Sans"/>
              </a:rPr>
              <a:t>Prenatal </a:t>
            </a:r>
            <a:r>
              <a:rPr lang="en-US" sz="2400" b="0" i="0" dirty="0">
                <a:solidFill>
                  <a:srgbClr val="00B050"/>
                </a:solidFill>
                <a:effectLst/>
                <a:latin typeface="Google Sans"/>
              </a:rPr>
              <a:t> yoga is a type of yoga designed for pregnant women. Yoga is intended to create a balance between emotional, mental, physical, and spiritual dimensions. Prenatal yoga is about helping you prepare for childbirth by relaxing the body and focusing on safe techniques and poses in all stages of pregnancy.</a:t>
            </a:r>
            <a:endParaRPr lang="en-US" b="0" i="0" dirty="0">
              <a:solidFill>
                <a:srgbClr val="202124"/>
              </a:solidFill>
              <a:effectLst/>
              <a:latin typeface="arial" panose="020B0604020202020204" pitchFamily="34" charset="0"/>
            </a:endParaRPr>
          </a:p>
          <a:p>
            <a:br>
              <a:rPr lang="en-US" b="0" i="0" dirty="0">
                <a:solidFill>
                  <a:srgbClr val="202124"/>
                </a:solidFill>
                <a:effectLst/>
                <a:latin typeface="arial" panose="020B0604020202020204" pitchFamily="34" charset="0"/>
              </a:rPr>
            </a:br>
            <a:endParaRPr lang="en-US" dirty="0"/>
          </a:p>
        </p:txBody>
      </p:sp>
    </p:spTree>
    <p:extLst>
      <p:ext uri="{BB962C8B-B14F-4D97-AF65-F5344CB8AC3E}">
        <p14:creationId xmlns:p14="http://schemas.microsoft.com/office/powerpoint/2010/main" val="82801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60D1-2B23-61FA-8642-33DC529F0BD2}"/>
              </a:ext>
            </a:extLst>
          </p:cNvPr>
          <p:cNvSpPr>
            <a:spLocks noGrp="1"/>
          </p:cNvSpPr>
          <p:nvPr>
            <p:ph type="title"/>
          </p:nvPr>
        </p:nvSpPr>
        <p:spPr/>
        <p:txBody>
          <a:bodyPr>
            <a:normAutofit/>
          </a:bodyPr>
          <a:lstStyle/>
          <a:p>
            <a:r>
              <a:rPr lang="en-US" sz="5400" dirty="0">
                <a:latin typeface="Algerian" panose="04020705040A02060702" pitchFamily="82" charset="0"/>
              </a:rPr>
              <a:t>AERIAL YOGA </a:t>
            </a:r>
          </a:p>
        </p:txBody>
      </p:sp>
      <p:sp>
        <p:nvSpPr>
          <p:cNvPr id="5" name="TextBox 4">
            <a:extLst>
              <a:ext uri="{FF2B5EF4-FFF2-40B4-BE49-F238E27FC236}">
                <a16:creationId xmlns:a16="http://schemas.microsoft.com/office/drawing/2014/main" id="{C533E65B-BCE6-87B7-9D64-728FA309D862}"/>
              </a:ext>
            </a:extLst>
          </p:cNvPr>
          <p:cNvSpPr txBox="1"/>
          <p:nvPr/>
        </p:nvSpPr>
        <p:spPr>
          <a:xfrm>
            <a:off x="0" y="2690336"/>
            <a:ext cx="5238974" cy="3108543"/>
          </a:xfrm>
          <a:prstGeom prst="rect">
            <a:avLst/>
          </a:prstGeom>
          <a:noFill/>
        </p:spPr>
        <p:txBody>
          <a:bodyPr wrap="square" rtlCol="0">
            <a:spAutoFit/>
          </a:bodyPr>
          <a:lstStyle/>
          <a:p>
            <a:r>
              <a:rPr lang="en-US" sz="2800" b="0" i="0" dirty="0">
                <a:solidFill>
                  <a:srgbClr val="4D5156"/>
                </a:solidFill>
                <a:effectLst/>
                <a:latin typeface="Google Sans"/>
              </a:rPr>
              <a:t>Aerial yoga </a:t>
            </a:r>
            <a:r>
              <a:rPr lang="en-US" sz="2800" b="0" i="0" dirty="0">
                <a:solidFill>
                  <a:srgbClr val="040C28"/>
                </a:solidFill>
                <a:effectLst/>
                <a:latin typeface="Google Sans"/>
              </a:rPr>
              <a:t>helps rotate and move 'stagnant' blood that is staggered in the body</a:t>
            </a:r>
            <a:r>
              <a:rPr lang="en-US" sz="2800" b="0" i="0" dirty="0">
                <a:solidFill>
                  <a:srgbClr val="4D5156"/>
                </a:solidFill>
                <a:effectLst/>
                <a:latin typeface="Google Sans"/>
              </a:rPr>
              <a:t>. By encouraging healthy blood circulation, aerial yoga can help fight heart disease and additionally, lower the risk of cardiovascular disease.</a:t>
            </a:r>
            <a:endParaRPr lang="en-US" sz="2800" dirty="0"/>
          </a:p>
        </p:txBody>
      </p:sp>
      <p:pic>
        <p:nvPicPr>
          <p:cNvPr id="2050" name="Picture 2">
            <a:extLst>
              <a:ext uri="{FF2B5EF4-FFF2-40B4-BE49-F238E27FC236}">
                <a16:creationId xmlns:a16="http://schemas.microsoft.com/office/drawing/2014/main" id="{8064664A-AC52-C9EB-D631-68D4F9E6F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396" y="1914861"/>
            <a:ext cx="6091898" cy="440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47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772B-2CB4-9A81-BEDD-F67480767919}"/>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48FDDF30-ACF5-7977-842B-4604B16EE50A}"/>
              </a:ext>
            </a:extLst>
          </p:cNvPr>
          <p:cNvSpPr>
            <a:spLocks noGrp="1"/>
          </p:cNvSpPr>
          <p:nvPr>
            <p:ph type="subTitle" idx="1"/>
          </p:nvPr>
        </p:nvSpPr>
        <p:spPr/>
        <p:txBody>
          <a:bodyPr/>
          <a:lstStyle/>
          <a:p>
            <a:r>
              <a:rPr lang="en-US" dirty="0">
                <a:highlight>
                  <a:srgbClr val="FF0000"/>
                </a:highlight>
              </a:rPr>
              <a:t>MADE BY ANJALI PATHAK </a:t>
            </a:r>
          </a:p>
        </p:txBody>
      </p:sp>
    </p:spTree>
    <p:extLst>
      <p:ext uri="{BB962C8B-B14F-4D97-AF65-F5344CB8AC3E}">
        <p14:creationId xmlns:p14="http://schemas.microsoft.com/office/powerpoint/2010/main" val="96479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2703DA-47D0-F277-FB37-3EE16EE238B0}"/>
              </a:ext>
            </a:extLst>
          </p:cNvPr>
          <p:cNvSpPr>
            <a:spLocks noGrp="1"/>
          </p:cNvSpPr>
          <p:nvPr>
            <p:ph type="ctrTitle"/>
          </p:nvPr>
        </p:nvSpPr>
        <p:spPr>
          <a:xfrm>
            <a:off x="1066800" y="982133"/>
            <a:ext cx="10058400" cy="4921955"/>
          </a:xfrm>
        </p:spPr>
        <p:txBody>
          <a:bodyPr>
            <a:normAutofit/>
          </a:bodyPr>
          <a:lstStyle/>
          <a:p>
            <a:r>
              <a:rPr lang="en-US" sz="3200" dirty="0">
                <a:solidFill>
                  <a:schemeClr val="accent3">
                    <a:lumMod val="50000"/>
                  </a:schemeClr>
                </a:solidFill>
                <a:latin typeface="Open Sans" panose="020B0606030504020204" pitchFamily="34" charset="0"/>
              </a:rPr>
              <a:t> There are a </a:t>
            </a:r>
            <a:r>
              <a:rPr lang="en-US" sz="3200" dirty="0">
                <a:solidFill>
                  <a:schemeClr val="accent3">
                    <a:lumMod val="50000"/>
                  </a:schemeClr>
                </a:solidFill>
                <a:latin typeface="Open Sans" panose="020B0606030504020204" pitchFamily="34" charset="0"/>
                <a:hlinkClick r:id="rId2">
                  <a:extLst>
                    <a:ext uri="{A12FA001-AC4F-418D-AE19-62706E023703}">
                      <ahyp:hlinkClr xmlns:ahyp="http://schemas.microsoft.com/office/drawing/2018/hyperlinkcolor" val="tx"/>
                    </a:ext>
                  </a:extLst>
                </a:hlinkClick>
              </a:rPr>
              <a:t>variety of yoga styles</a:t>
            </a:r>
            <a:r>
              <a:rPr lang="en-US" sz="3200" dirty="0">
                <a:solidFill>
                  <a:schemeClr val="accent3">
                    <a:lumMod val="50000"/>
                  </a:schemeClr>
                </a:solidFill>
                <a:latin typeface="Open Sans" panose="020B0606030504020204" pitchFamily="34" charset="0"/>
              </a:rPr>
              <a:t> — </a:t>
            </a:r>
            <a:r>
              <a:rPr lang="en-US" sz="3200" dirty="0">
                <a:solidFill>
                  <a:schemeClr val="accent3">
                    <a:lumMod val="50000"/>
                  </a:schemeClr>
                </a:solidFill>
                <a:latin typeface="Open Sans" panose="020B0606030504020204" pitchFamily="34" charset="0"/>
                <a:hlinkClick r:id="rId3">
                  <a:extLst>
                    <a:ext uri="{A12FA001-AC4F-418D-AE19-62706E023703}">
                      <ahyp:hlinkClr xmlns:ahyp="http://schemas.microsoft.com/office/drawing/2018/hyperlinkcolor" val="tx"/>
                    </a:ext>
                  </a:extLst>
                </a:hlinkClick>
              </a:rPr>
              <a:t>vinyasa</a:t>
            </a:r>
            <a:r>
              <a:rPr lang="en-US" sz="3200" dirty="0">
                <a:solidFill>
                  <a:schemeClr val="accent3">
                    <a:lumMod val="50000"/>
                  </a:schemeClr>
                </a:solidFill>
                <a:latin typeface="Open Sans" panose="020B0606030504020204" pitchFamily="34" charset="0"/>
              </a:rPr>
              <a:t>, restorative, hatha, and </a:t>
            </a:r>
            <a:r>
              <a:rPr lang="en-US" sz="3200" dirty="0">
                <a:solidFill>
                  <a:schemeClr val="accent3">
                    <a:lumMod val="50000"/>
                  </a:schemeClr>
                </a:solidFill>
                <a:latin typeface="Open Sans" panose="020B0606030504020204" pitchFamily="34" charset="0"/>
                <a:hlinkClick r:id="rId4">
                  <a:extLst>
                    <a:ext uri="{A12FA001-AC4F-418D-AE19-62706E023703}">
                      <ahyp:hlinkClr xmlns:ahyp="http://schemas.microsoft.com/office/drawing/2018/hyperlinkcolor" val="tx"/>
                    </a:ext>
                  </a:extLst>
                </a:hlinkClick>
              </a:rPr>
              <a:t>hot</a:t>
            </a:r>
            <a:r>
              <a:rPr lang="en-US" sz="3200" dirty="0">
                <a:solidFill>
                  <a:schemeClr val="accent3">
                    <a:lumMod val="50000"/>
                  </a:schemeClr>
                </a:solidFill>
                <a:latin typeface="Open Sans" panose="020B0606030504020204" pitchFamily="34" charset="0"/>
              </a:rPr>
              <a:t>, just to name a few. Each requires a different amount of physical exertion. There’s a big difference between a restorative yoga class with very little movement and a fast-paced vinyasa class where you’re quickly moving from one challenging. </a:t>
            </a:r>
            <a:br>
              <a:rPr lang="en-US" sz="3200" dirty="0">
                <a:solidFill>
                  <a:schemeClr val="accent3">
                    <a:lumMod val="50000"/>
                  </a:schemeClr>
                </a:solidFill>
                <a:latin typeface="Open Sans" panose="020B0606030504020204" pitchFamily="34" charset="0"/>
              </a:rPr>
            </a:br>
            <a:endParaRPr lang="en-US" sz="3200" dirty="0">
              <a:solidFill>
                <a:schemeClr val="accent3">
                  <a:lumMod val="50000"/>
                </a:schemeClr>
              </a:solidFill>
            </a:endParaRPr>
          </a:p>
        </p:txBody>
      </p:sp>
      <p:sp>
        <p:nvSpPr>
          <p:cNvPr id="12" name="TextBox 11">
            <a:extLst>
              <a:ext uri="{FF2B5EF4-FFF2-40B4-BE49-F238E27FC236}">
                <a16:creationId xmlns:a16="http://schemas.microsoft.com/office/drawing/2014/main" id="{42EFDDC8-B850-AF05-0C86-DC3120C0F24B}"/>
              </a:ext>
            </a:extLst>
          </p:cNvPr>
          <p:cNvSpPr txBox="1"/>
          <p:nvPr/>
        </p:nvSpPr>
        <p:spPr>
          <a:xfrm>
            <a:off x="4504267" y="0"/>
            <a:ext cx="4380089" cy="1323439"/>
          </a:xfrm>
          <a:prstGeom prst="rect">
            <a:avLst/>
          </a:prstGeom>
          <a:noFill/>
        </p:spPr>
        <p:txBody>
          <a:bodyPr wrap="square" rtlCol="0">
            <a:spAutoFit/>
          </a:bodyPr>
          <a:lstStyle/>
          <a:p>
            <a:r>
              <a:rPr lang="en-US" sz="8000" dirty="0"/>
              <a:t>Yoga </a:t>
            </a:r>
          </a:p>
        </p:txBody>
      </p:sp>
    </p:spTree>
    <p:extLst>
      <p:ext uri="{BB962C8B-B14F-4D97-AF65-F5344CB8AC3E}">
        <p14:creationId xmlns:p14="http://schemas.microsoft.com/office/powerpoint/2010/main" val="20995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CCCB-79EA-7E7E-8A7D-9B1E6845437E}"/>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377A6FC5-2F41-4373-FFB2-2E18CF83FBE2}"/>
              </a:ext>
            </a:extLst>
          </p:cNvPr>
          <p:cNvSpPr>
            <a:spLocks noGrp="1"/>
          </p:cNvSpPr>
          <p:nvPr>
            <p:ph type="subTitle" idx="1"/>
          </p:nvPr>
        </p:nvSpPr>
        <p:spPr>
          <a:xfrm>
            <a:off x="4086714" y="5394946"/>
            <a:ext cx="4122668" cy="203673"/>
          </a:xfrm>
        </p:spPr>
        <p:txBody>
          <a:bodyPr>
            <a:normAutofit fontScale="32500" lnSpcReduction="20000"/>
          </a:bodyPr>
          <a:lstStyle/>
          <a:p>
            <a:endParaRPr lang="en-US" dirty="0">
              <a:solidFill>
                <a:srgbClr val="333333"/>
              </a:solidFill>
              <a:latin typeface="Open Sans" panose="020B0606030504020204" pitchFamily="34" charset="0"/>
            </a:endParaRPr>
          </a:p>
          <a:p>
            <a:endParaRPr lang="en-US" dirty="0"/>
          </a:p>
        </p:txBody>
      </p:sp>
      <p:sp>
        <p:nvSpPr>
          <p:cNvPr id="4" name="TextBox 3">
            <a:extLst>
              <a:ext uri="{FF2B5EF4-FFF2-40B4-BE49-F238E27FC236}">
                <a16:creationId xmlns:a16="http://schemas.microsoft.com/office/drawing/2014/main" id="{0E020753-6964-6003-8AF6-9F1E70E185ED}"/>
              </a:ext>
            </a:extLst>
          </p:cNvPr>
          <p:cNvSpPr txBox="1"/>
          <p:nvPr/>
        </p:nvSpPr>
        <p:spPr>
          <a:xfrm>
            <a:off x="2912533" y="758952"/>
            <a:ext cx="4143023"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2AAC4352-7382-6260-E2EC-782DEB9E51E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81173" y="2004105"/>
            <a:ext cx="3078649" cy="2451515"/>
          </a:xfrm>
          <a:prstGeom prst="rect">
            <a:avLst/>
          </a:prstGeom>
        </p:spPr>
      </p:pic>
      <p:pic>
        <p:nvPicPr>
          <p:cNvPr id="3074" name="Picture 2">
            <a:extLst>
              <a:ext uri="{FF2B5EF4-FFF2-40B4-BE49-F238E27FC236}">
                <a16:creationId xmlns:a16="http://schemas.microsoft.com/office/drawing/2014/main" id="{CACE3346-84A5-AB8C-B466-3BE7081DE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533" y="628444"/>
            <a:ext cx="5416283" cy="31682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oman doing yoga exercise">
            <a:extLst>
              <a:ext uri="{FF2B5EF4-FFF2-40B4-BE49-F238E27FC236}">
                <a16:creationId xmlns:a16="http://schemas.microsoft.com/office/drawing/2014/main" id="{6D0C1A13-5A86-A769-BC08-F44153B6A2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489" y="3796729"/>
            <a:ext cx="6134925" cy="281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CCCB-79EA-7E7E-8A7D-9B1E6845437E}"/>
              </a:ext>
            </a:extLst>
          </p:cNvPr>
          <p:cNvSpPr>
            <a:spLocks noGrp="1"/>
          </p:cNvSpPr>
          <p:nvPr>
            <p:ph type="ctrTitle"/>
          </p:nvPr>
        </p:nvSpPr>
        <p:spPr/>
        <p:txBody>
          <a:bodyPr/>
          <a:lstStyle/>
          <a:p>
            <a:r>
              <a:rPr lang="en-US" dirty="0"/>
              <a:t>Yoga </a:t>
            </a:r>
          </a:p>
        </p:txBody>
      </p:sp>
      <p:sp>
        <p:nvSpPr>
          <p:cNvPr id="4" name="Subtitle 3">
            <a:extLst>
              <a:ext uri="{FF2B5EF4-FFF2-40B4-BE49-F238E27FC236}">
                <a16:creationId xmlns:a16="http://schemas.microsoft.com/office/drawing/2014/main" id="{76134DC3-A4EF-E972-3A4B-CA4636B07A6C}"/>
              </a:ext>
            </a:extLst>
          </p:cNvPr>
          <p:cNvSpPr txBox="1">
            <a:spLocks noGrp="1"/>
          </p:cNvSpPr>
          <p:nvPr>
            <p:ph type="subTitle" idx="1"/>
          </p:nvPr>
        </p:nvSpPr>
        <p:spPr>
          <a:xfrm>
            <a:off x="1100138" y="4456113"/>
            <a:ext cx="10058400" cy="1143000"/>
          </a:xfrm>
          <a:prstGeom prst="rect">
            <a:avLst/>
          </a:prstGeom>
          <a:noFill/>
        </p:spPr>
        <p:txBody>
          <a:bodyPr wrap="square">
            <a:spAutoFit/>
          </a:bodyPr>
          <a:lstStyle/>
          <a:p>
            <a:pPr algn="l"/>
            <a:r>
              <a:rPr lang="en-US" b="0" i="0" dirty="0">
                <a:solidFill>
                  <a:srgbClr val="202124"/>
                </a:solidFill>
                <a:effectLst/>
                <a:latin typeface="Google Sans"/>
              </a:rPr>
              <a:t>Yoga </a:t>
            </a:r>
            <a:r>
              <a:rPr lang="en-US" b="0" i="0" dirty="0">
                <a:solidFill>
                  <a:srgbClr val="040C28"/>
                </a:solidFill>
                <a:effectLst/>
                <a:latin typeface="Google Sans"/>
              </a:rPr>
              <a:t>improves strength, balance and flexibility</a:t>
            </a:r>
            <a:r>
              <a:rPr lang="en-US" b="0" i="0" dirty="0">
                <a:solidFill>
                  <a:srgbClr val="202124"/>
                </a:solidFill>
                <a:effectLst/>
                <a:latin typeface="Google Sans"/>
              </a:rPr>
              <a:t>.</a:t>
            </a:r>
          </a:p>
          <a:p>
            <a:pPr algn="l"/>
            <a:r>
              <a:rPr lang="en-US" b="0" i="0" dirty="0">
                <a:solidFill>
                  <a:srgbClr val="202124"/>
                </a:solidFill>
                <a:effectLst/>
                <a:latin typeface="Google Sans"/>
              </a:rPr>
              <a:t>Slow movements and deep breathing increase blood flow and warm up muscles, while holding a pose can build strength. Balance on one foot, while holding the other foot to your calf or above the knee (but never on the knee) at a right angle.</a:t>
            </a:r>
            <a:endParaRPr lang="en-IN" b="0" i="0" dirty="0">
              <a:solidFill>
                <a:srgbClr val="202124"/>
              </a:solidFill>
              <a:effectLst/>
              <a:latin typeface="arial" panose="020B0604020202020204" pitchFamily="34" charset="0"/>
            </a:endParaRPr>
          </a:p>
          <a:p>
            <a:br>
              <a:rPr lang="en-US" b="0" i="0" dirty="0">
                <a:solidFill>
                  <a:srgbClr val="202124"/>
                </a:solidFill>
                <a:effectLst/>
                <a:latin typeface="arial" panose="020B0604020202020204" pitchFamily="34" charset="0"/>
              </a:rPr>
            </a:br>
            <a:endParaRPr lang="en-US" dirty="0"/>
          </a:p>
        </p:txBody>
      </p:sp>
      <p:pic>
        <p:nvPicPr>
          <p:cNvPr id="6" name="Picture 5">
            <a:extLst>
              <a:ext uri="{FF2B5EF4-FFF2-40B4-BE49-F238E27FC236}">
                <a16:creationId xmlns:a16="http://schemas.microsoft.com/office/drawing/2014/main" id="{E1DE7EB6-02F1-E4D2-AE30-D8FF36CC754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50000" y="1101964"/>
            <a:ext cx="4572000" cy="3051048"/>
          </a:xfrm>
          <a:prstGeom prst="rect">
            <a:avLst/>
          </a:prstGeom>
        </p:spPr>
      </p:pic>
    </p:spTree>
    <p:extLst>
      <p:ext uri="{BB962C8B-B14F-4D97-AF65-F5344CB8AC3E}">
        <p14:creationId xmlns:p14="http://schemas.microsoft.com/office/powerpoint/2010/main" val="352186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A8B1-0F08-8810-011A-AC085BF3C655}"/>
              </a:ext>
            </a:extLst>
          </p:cNvPr>
          <p:cNvSpPr>
            <a:spLocks noGrp="1"/>
          </p:cNvSpPr>
          <p:nvPr>
            <p:ph type="title"/>
          </p:nvPr>
        </p:nvSpPr>
        <p:spPr/>
        <p:txBody>
          <a:bodyPr/>
          <a:lstStyle/>
          <a:p>
            <a:pPr algn="ctr"/>
            <a:r>
              <a:rPr lang="en-US" dirty="0"/>
              <a:t>BENEFITS FOR YOGA </a:t>
            </a:r>
          </a:p>
        </p:txBody>
      </p:sp>
      <p:sp>
        <p:nvSpPr>
          <p:cNvPr id="4" name="TextBox 3">
            <a:extLst>
              <a:ext uri="{FF2B5EF4-FFF2-40B4-BE49-F238E27FC236}">
                <a16:creationId xmlns:a16="http://schemas.microsoft.com/office/drawing/2014/main" id="{A492CF99-F315-DC50-703D-662A0F6DAD8B}"/>
              </a:ext>
            </a:extLst>
          </p:cNvPr>
          <p:cNvSpPr txBox="1"/>
          <p:nvPr/>
        </p:nvSpPr>
        <p:spPr>
          <a:xfrm>
            <a:off x="191911" y="2596444"/>
            <a:ext cx="9053689" cy="3108543"/>
          </a:xfrm>
          <a:prstGeom prst="rect">
            <a:avLst/>
          </a:prstGeom>
          <a:noFill/>
        </p:spPr>
        <p:txBody>
          <a:bodyPr wrap="square">
            <a:spAutoFit/>
          </a:bodyPr>
          <a:lstStyle/>
          <a:p>
            <a:pPr marL="285750" indent="-285750" algn="l">
              <a:buFont typeface="Wingdings" panose="05000000000000000000" pitchFamily="2" charset="2"/>
              <a:buChar char="q"/>
            </a:pPr>
            <a:r>
              <a:rPr lang="en-US" sz="2800" b="0" i="0" dirty="0">
                <a:solidFill>
                  <a:srgbClr val="202124"/>
                </a:solidFill>
                <a:effectLst/>
                <a:latin typeface="Google Sans"/>
              </a:rPr>
              <a:t>Yoga helps with back pain relief. ...</a:t>
            </a:r>
          </a:p>
          <a:p>
            <a:pPr marL="285750" indent="-285750" algn="l">
              <a:buFont typeface="Wingdings" panose="05000000000000000000" pitchFamily="2" charset="2"/>
              <a:buChar char="q"/>
            </a:pPr>
            <a:r>
              <a:rPr lang="en-US" sz="2800" b="0" i="0" dirty="0">
                <a:solidFill>
                  <a:srgbClr val="202124"/>
                </a:solidFill>
                <a:effectLst/>
                <a:latin typeface="Google Sans"/>
              </a:rPr>
              <a:t>Yoga can ease arthritis symptoms. ...</a:t>
            </a:r>
          </a:p>
          <a:p>
            <a:pPr marL="285750" indent="-285750" algn="l">
              <a:buFont typeface="Wingdings" panose="05000000000000000000" pitchFamily="2" charset="2"/>
              <a:buChar char="q"/>
            </a:pPr>
            <a:r>
              <a:rPr lang="en-US" sz="2800" b="0" i="0" dirty="0">
                <a:solidFill>
                  <a:srgbClr val="202124"/>
                </a:solidFill>
                <a:effectLst/>
                <a:latin typeface="Google Sans"/>
              </a:rPr>
              <a:t>Yoga benefits heart health. ...</a:t>
            </a:r>
          </a:p>
          <a:p>
            <a:pPr marL="285750" indent="-285750" algn="l">
              <a:buFont typeface="Wingdings" panose="05000000000000000000" pitchFamily="2" charset="2"/>
              <a:buChar char="q"/>
            </a:pPr>
            <a:r>
              <a:rPr lang="en-US" sz="2800" b="0" i="0" dirty="0">
                <a:solidFill>
                  <a:srgbClr val="202124"/>
                </a:solidFill>
                <a:effectLst/>
                <a:latin typeface="Google Sans"/>
              </a:rPr>
              <a:t>Yoga relaxes you, to help you sleep better. ...</a:t>
            </a:r>
          </a:p>
          <a:p>
            <a:pPr marL="285750" indent="-285750" algn="l">
              <a:buFont typeface="Wingdings" panose="05000000000000000000" pitchFamily="2" charset="2"/>
              <a:buChar char="q"/>
            </a:pPr>
            <a:r>
              <a:rPr lang="en-US" sz="2800" b="0" i="0" dirty="0">
                <a:solidFill>
                  <a:srgbClr val="202124"/>
                </a:solidFill>
                <a:effectLst/>
                <a:latin typeface="Google Sans"/>
              </a:rPr>
              <a:t>Yoga can mean more energy and brighter moods. ...</a:t>
            </a:r>
          </a:p>
          <a:p>
            <a:pPr marL="285750" indent="-285750" algn="l">
              <a:buFont typeface="Wingdings" panose="05000000000000000000" pitchFamily="2" charset="2"/>
              <a:buChar char="q"/>
            </a:pPr>
            <a:r>
              <a:rPr lang="en-US" sz="2800" b="0" i="0" dirty="0">
                <a:solidFill>
                  <a:srgbClr val="202124"/>
                </a:solidFill>
                <a:effectLst/>
                <a:latin typeface="Google Sans"/>
              </a:rPr>
              <a:t>Yoga improves strength, balance and flexibility. ...</a:t>
            </a:r>
          </a:p>
          <a:p>
            <a:pPr marL="285750" indent="-285750" algn="l">
              <a:buFont typeface="Wingdings" panose="05000000000000000000" pitchFamily="2" charset="2"/>
              <a:buChar char="q"/>
            </a:pPr>
            <a:r>
              <a:rPr lang="en-US" sz="2800" b="0" i="0" dirty="0">
                <a:solidFill>
                  <a:srgbClr val="202124"/>
                </a:solidFill>
                <a:effectLst/>
                <a:latin typeface="Google Sans"/>
              </a:rPr>
              <a:t>Yoga helps you manage stress</a:t>
            </a:r>
          </a:p>
        </p:txBody>
      </p:sp>
    </p:spTree>
    <p:extLst>
      <p:ext uri="{BB962C8B-B14F-4D97-AF65-F5344CB8AC3E}">
        <p14:creationId xmlns:p14="http://schemas.microsoft.com/office/powerpoint/2010/main" val="93408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7308-973C-388B-C96A-D43D9607C8BF}"/>
              </a:ext>
            </a:extLst>
          </p:cNvPr>
          <p:cNvSpPr>
            <a:spLocks noGrp="1"/>
          </p:cNvSpPr>
          <p:nvPr>
            <p:ph type="title"/>
          </p:nvPr>
        </p:nvSpPr>
        <p:spPr>
          <a:xfrm>
            <a:off x="1548834" y="338668"/>
            <a:ext cx="10058400" cy="1535288"/>
          </a:xfrm>
        </p:spPr>
        <p:txBody>
          <a:bodyPr/>
          <a:lstStyle/>
          <a:p>
            <a:r>
              <a:rPr lang="en-US" dirty="0">
                <a:latin typeface="Algerian" panose="04020705040A02060702" pitchFamily="82" charset="0"/>
              </a:rPr>
              <a:t>TYPES OF YOGA </a:t>
            </a:r>
          </a:p>
        </p:txBody>
      </p:sp>
      <p:sp>
        <p:nvSpPr>
          <p:cNvPr id="7" name="TextBox 6">
            <a:extLst>
              <a:ext uri="{FF2B5EF4-FFF2-40B4-BE49-F238E27FC236}">
                <a16:creationId xmlns:a16="http://schemas.microsoft.com/office/drawing/2014/main" id="{C6D24FFE-A996-0989-70F0-75E25272BA92}"/>
              </a:ext>
            </a:extLst>
          </p:cNvPr>
          <p:cNvSpPr txBox="1"/>
          <p:nvPr/>
        </p:nvSpPr>
        <p:spPr>
          <a:xfrm>
            <a:off x="508000" y="2190044"/>
            <a:ext cx="5588000" cy="3785652"/>
          </a:xfrm>
          <a:prstGeom prst="rect">
            <a:avLst/>
          </a:prstGeom>
          <a:noFill/>
        </p:spPr>
        <p:txBody>
          <a:bodyPr wrap="square" rtlCol="0">
            <a:spAutoFit/>
          </a:bodyPr>
          <a:lstStyle/>
          <a:p>
            <a:pPr marL="342900" indent="-342900" algn="l">
              <a:buFont typeface="Wingdings" panose="05000000000000000000" pitchFamily="2" charset="2"/>
              <a:buChar char="q"/>
            </a:pPr>
            <a:r>
              <a:rPr lang="en-US" sz="2400" b="0" i="0" dirty="0">
                <a:solidFill>
                  <a:srgbClr val="202124"/>
                </a:solidFill>
                <a:effectLst/>
                <a:latin typeface="Google Sans"/>
              </a:rPr>
              <a:t>Hatha Yoga. ...</a:t>
            </a:r>
          </a:p>
          <a:p>
            <a:pPr marL="342900" indent="-342900" algn="l">
              <a:buFont typeface="Wingdings" panose="05000000000000000000" pitchFamily="2" charset="2"/>
              <a:buChar char="q"/>
            </a:pPr>
            <a:r>
              <a:rPr lang="en-US" sz="2400" b="0" i="0" dirty="0">
                <a:solidFill>
                  <a:srgbClr val="202124"/>
                </a:solidFill>
                <a:effectLst/>
                <a:latin typeface="Google Sans"/>
              </a:rPr>
              <a:t>Ashtanga Yoga. ...</a:t>
            </a:r>
          </a:p>
          <a:p>
            <a:pPr marL="342900" indent="-342900" algn="l">
              <a:buFont typeface="Wingdings" panose="05000000000000000000" pitchFamily="2" charset="2"/>
              <a:buChar char="q"/>
            </a:pPr>
            <a:r>
              <a:rPr lang="en-US" sz="2400" b="0" i="0" dirty="0">
                <a:solidFill>
                  <a:srgbClr val="202124"/>
                </a:solidFill>
                <a:effectLst/>
                <a:latin typeface="Google Sans"/>
              </a:rPr>
              <a:t>Power Yoga. ...</a:t>
            </a:r>
          </a:p>
          <a:p>
            <a:pPr marL="342900" indent="-342900" algn="l">
              <a:buFont typeface="Wingdings" panose="05000000000000000000" pitchFamily="2" charset="2"/>
              <a:buChar char="q"/>
            </a:pPr>
            <a:r>
              <a:rPr lang="en-US" sz="2400" b="0" i="0" dirty="0">
                <a:solidFill>
                  <a:srgbClr val="202124"/>
                </a:solidFill>
                <a:effectLst/>
                <a:latin typeface="Google Sans"/>
              </a:rPr>
              <a:t>Restorative Yoga. ...</a:t>
            </a:r>
          </a:p>
          <a:p>
            <a:pPr marL="342900" indent="-342900" algn="l">
              <a:buFont typeface="Wingdings" panose="05000000000000000000" pitchFamily="2" charset="2"/>
              <a:buChar char="q"/>
            </a:pPr>
            <a:r>
              <a:rPr lang="en-US" sz="2400" b="0" i="0" dirty="0">
                <a:solidFill>
                  <a:srgbClr val="202124"/>
                </a:solidFill>
                <a:effectLst/>
                <a:latin typeface="Google Sans"/>
              </a:rPr>
              <a:t>Prenatal Yoga. ...</a:t>
            </a:r>
          </a:p>
          <a:p>
            <a:pPr marL="342900" indent="-342900" algn="l">
              <a:buFont typeface="Wingdings" panose="05000000000000000000" pitchFamily="2" charset="2"/>
              <a:buChar char="q"/>
            </a:pPr>
            <a:r>
              <a:rPr lang="en-US" sz="2400" b="0" i="0" dirty="0">
                <a:solidFill>
                  <a:srgbClr val="202124"/>
                </a:solidFill>
                <a:effectLst/>
                <a:latin typeface="Google Sans"/>
              </a:rPr>
              <a:t>Aerial Yoga.</a:t>
            </a:r>
          </a:p>
          <a:p>
            <a:pPr marL="342900" indent="-342900" algn="l">
              <a:buFont typeface="Wingdings" panose="05000000000000000000" pitchFamily="2" charset="2"/>
              <a:buChar char="q"/>
            </a:pPr>
            <a:r>
              <a:rPr lang="en-US" sz="2400" b="0" i="0" dirty="0">
                <a:solidFill>
                  <a:srgbClr val="202124"/>
                </a:solidFill>
                <a:effectLst/>
                <a:latin typeface="Google Sans"/>
              </a:rPr>
              <a:t>Vinyasa Yoga. ...</a:t>
            </a:r>
          </a:p>
          <a:p>
            <a:pPr marL="342900" indent="-342900" algn="l">
              <a:buFont typeface="Wingdings" panose="05000000000000000000" pitchFamily="2" charset="2"/>
              <a:buChar char="q"/>
            </a:pPr>
            <a:r>
              <a:rPr lang="en-US" sz="2400" b="0" i="0" dirty="0">
                <a:solidFill>
                  <a:srgbClr val="202124"/>
                </a:solidFill>
                <a:effectLst/>
                <a:latin typeface="Google Sans"/>
              </a:rPr>
              <a:t>Kundalini Yoga. Yogi Bhajan, teacher, and spiritual leader, brought this style of yoga to the West in the late 1960s. ...</a:t>
            </a:r>
          </a:p>
        </p:txBody>
      </p:sp>
    </p:spTree>
    <p:extLst>
      <p:ext uri="{BB962C8B-B14F-4D97-AF65-F5344CB8AC3E}">
        <p14:creationId xmlns:p14="http://schemas.microsoft.com/office/powerpoint/2010/main" val="231852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2C1C-500B-1FAF-0B16-4AC1D3F19300}"/>
              </a:ext>
            </a:extLst>
          </p:cNvPr>
          <p:cNvSpPr>
            <a:spLocks noGrp="1"/>
          </p:cNvSpPr>
          <p:nvPr>
            <p:ph type="title"/>
          </p:nvPr>
        </p:nvSpPr>
        <p:spPr>
          <a:xfrm>
            <a:off x="1165013" y="410781"/>
            <a:ext cx="10058400" cy="1450757"/>
          </a:xfrm>
        </p:spPr>
        <p:txBody>
          <a:bodyPr/>
          <a:lstStyle/>
          <a:p>
            <a:r>
              <a:rPr lang="en-US" dirty="0">
                <a:solidFill>
                  <a:schemeClr val="accent1">
                    <a:lumMod val="75000"/>
                  </a:schemeClr>
                </a:solidFill>
                <a:latin typeface="Arial Rounded MT Bold" panose="020F0704030504030204" pitchFamily="34" charset="0"/>
              </a:rPr>
              <a:t>HATHA YOGA </a:t>
            </a:r>
          </a:p>
        </p:txBody>
      </p:sp>
      <p:sp>
        <p:nvSpPr>
          <p:cNvPr id="4" name="TextBox 3">
            <a:extLst>
              <a:ext uri="{FF2B5EF4-FFF2-40B4-BE49-F238E27FC236}">
                <a16:creationId xmlns:a16="http://schemas.microsoft.com/office/drawing/2014/main" id="{118BFAD9-77B2-D475-B63A-DBFAECC4A817}"/>
              </a:ext>
            </a:extLst>
          </p:cNvPr>
          <p:cNvSpPr txBox="1"/>
          <p:nvPr/>
        </p:nvSpPr>
        <p:spPr>
          <a:xfrm>
            <a:off x="0" y="2666588"/>
            <a:ext cx="9144000" cy="2677656"/>
          </a:xfrm>
          <a:prstGeom prst="rect">
            <a:avLst/>
          </a:prstGeom>
          <a:noFill/>
        </p:spPr>
        <p:txBody>
          <a:bodyPr wrap="square">
            <a:spAutoFit/>
          </a:bodyPr>
          <a:lstStyle/>
          <a:p>
            <a:pPr algn="l"/>
            <a:r>
              <a:rPr lang="en-US" sz="2800" b="0" i="0" dirty="0">
                <a:solidFill>
                  <a:srgbClr val="FF0000"/>
                </a:solidFill>
                <a:effectLst/>
                <a:latin typeface="Google Sans"/>
              </a:rPr>
              <a:t>What is the Hatha method of yoga?</a:t>
            </a:r>
            <a:endParaRPr lang="en-US" sz="2800" b="0" i="0" dirty="0">
              <a:solidFill>
                <a:srgbClr val="FF0000"/>
              </a:solidFill>
              <a:effectLst/>
              <a:latin typeface="arial" panose="020B0604020202020204" pitchFamily="34" charset="0"/>
            </a:endParaRPr>
          </a:p>
          <a:p>
            <a:pPr algn="l"/>
            <a:r>
              <a:rPr lang="en-US" sz="2800" b="0" i="0" dirty="0">
                <a:solidFill>
                  <a:srgbClr val="4D5156"/>
                </a:solidFill>
                <a:effectLst/>
                <a:latin typeface="Google Sans"/>
              </a:rPr>
              <a:t>Hatha yoga </a:t>
            </a:r>
            <a:r>
              <a:rPr lang="en-US" sz="2800" b="0" i="0" dirty="0">
                <a:solidFill>
                  <a:srgbClr val="040C28"/>
                </a:solidFill>
                <a:effectLst/>
                <a:latin typeface="Google Sans"/>
              </a:rPr>
              <a:t>places special emphasis on controlled breathing and posture</a:t>
            </a:r>
            <a:r>
              <a:rPr lang="en-US" sz="2800" b="0" i="0" dirty="0">
                <a:solidFill>
                  <a:srgbClr val="4D5156"/>
                </a:solidFill>
                <a:effectLst/>
                <a:latin typeface="Google Sans"/>
              </a:rPr>
              <a:t>. Building core strength, which is key to good posture, is another important aspect of this type of yoga. Hatha has hundreds of poses, including well-known ones such as Downward-Facing Dog and Standing Forward Bend.</a:t>
            </a:r>
            <a:endParaRPr lang="en-US" sz="2800" b="0" i="0" dirty="0">
              <a:solidFill>
                <a:srgbClr val="202124"/>
              </a:solidFill>
              <a:effectLst/>
              <a:latin typeface="arial" panose="020B0604020202020204" pitchFamily="34" charset="0"/>
            </a:endParaRPr>
          </a:p>
        </p:txBody>
      </p:sp>
      <p:pic>
        <p:nvPicPr>
          <p:cNvPr id="6" name="Picture 5">
            <a:extLst>
              <a:ext uri="{FF2B5EF4-FFF2-40B4-BE49-F238E27FC236}">
                <a16:creationId xmlns:a16="http://schemas.microsoft.com/office/drawing/2014/main" id="{F89C6EEA-A377-F28C-6088-D0B2E7A952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02270" y="2421579"/>
            <a:ext cx="2223685" cy="2699061"/>
          </a:xfrm>
          <a:prstGeom prst="rect">
            <a:avLst/>
          </a:prstGeom>
        </p:spPr>
      </p:pic>
    </p:spTree>
    <p:extLst>
      <p:ext uri="{BB962C8B-B14F-4D97-AF65-F5344CB8AC3E}">
        <p14:creationId xmlns:p14="http://schemas.microsoft.com/office/powerpoint/2010/main" val="242755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A2FC-F613-19FE-8249-5BC87026AA1A}"/>
              </a:ext>
            </a:extLst>
          </p:cNvPr>
          <p:cNvSpPr>
            <a:spLocks noGrp="1"/>
          </p:cNvSpPr>
          <p:nvPr>
            <p:ph type="title"/>
          </p:nvPr>
        </p:nvSpPr>
        <p:spPr/>
        <p:txBody>
          <a:bodyPr/>
          <a:lstStyle/>
          <a:p>
            <a:r>
              <a:rPr lang="en-US" dirty="0"/>
              <a:t>ASHTANGA YOGA </a:t>
            </a:r>
          </a:p>
        </p:txBody>
      </p:sp>
      <p:pic>
        <p:nvPicPr>
          <p:cNvPr id="2050" name="Picture 2" descr="Ashtanga Yoga Of Patanjali | Take Yoga">
            <a:extLst>
              <a:ext uri="{FF2B5EF4-FFF2-40B4-BE49-F238E27FC236}">
                <a16:creationId xmlns:a16="http://schemas.microsoft.com/office/drawing/2014/main" id="{5F72D200-3F62-B048-E28B-99687AD1A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656" y="2566946"/>
            <a:ext cx="2286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shtanga Yoga Of Patanjali | Take Yoga">
            <a:extLst>
              <a:ext uri="{FF2B5EF4-FFF2-40B4-BE49-F238E27FC236}">
                <a16:creationId xmlns:a16="http://schemas.microsoft.com/office/drawing/2014/main" id="{69D2E04C-BAD9-B3F7-5735-DCF191158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1445" y="190781"/>
            <a:ext cx="2286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F80664C-7C4E-6910-B044-4B214093AE5D}"/>
              </a:ext>
            </a:extLst>
          </p:cNvPr>
          <p:cNvSpPr txBox="1"/>
          <p:nvPr/>
        </p:nvSpPr>
        <p:spPr>
          <a:xfrm>
            <a:off x="0" y="2810933"/>
            <a:ext cx="7247467" cy="3539430"/>
          </a:xfrm>
          <a:prstGeom prst="rect">
            <a:avLst/>
          </a:prstGeom>
          <a:noFill/>
        </p:spPr>
        <p:txBody>
          <a:bodyPr wrap="square" rtlCol="0">
            <a:spAutoFit/>
          </a:bodyPr>
          <a:lstStyle/>
          <a:p>
            <a:r>
              <a:rPr lang="en-US" sz="2800" dirty="0">
                <a:solidFill>
                  <a:srgbClr val="4D5156"/>
                </a:solidFill>
                <a:latin typeface="Google Sans"/>
              </a:rPr>
              <a:t>In </a:t>
            </a:r>
            <a:r>
              <a:rPr lang="en-US" sz="2800" b="0" i="0" dirty="0">
                <a:solidFill>
                  <a:srgbClr val="4D5156"/>
                </a:solidFill>
                <a:effectLst/>
                <a:latin typeface="Google Sans"/>
              </a:rPr>
              <a:t> Ashtanga Yoga </a:t>
            </a:r>
            <a:r>
              <a:rPr lang="en-US" sz="2800" b="0" i="0" dirty="0">
                <a:solidFill>
                  <a:srgbClr val="040C28"/>
                </a:solidFill>
                <a:effectLst/>
                <a:latin typeface="Google Sans"/>
              </a:rPr>
              <a:t>every movement has a prescribed breath -inhale or exhale -and the practitioner learns the vinyasa together with the asanas: breath and movement become one</a:t>
            </a:r>
            <a:r>
              <a:rPr lang="en-US" sz="2800" b="0" i="0" dirty="0">
                <a:solidFill>
                  <a:srgbClr val="4D5156"/>
                </a:solidFill>
                <a:effectLst/>
                <a:latin typeface="Google Sans"/>
              </a:rPr>
              <a:t>. The more the practitioner masters the breathing/movement connection, the more the practice becomes fluid and effortless, a moving meditation</a:t>
            </a:r>
            <a:endParaRPr lang="en-US" sz="2800" strike="sngStrike" dirty="0">
              <a:highlight>
                <a:srgbClr val="00FFFF"/>
              </a:highlight>
              <a:latin typeface="Franklin Gothic Book" panose="020B0503020102020204" pitchFamily="34" charset="0"/>
            </a:endParaRPr>
          </a:p>
        </p:txBody>
      </p:sp>
    </p:spTree>
    <p:extLst>
      <p:ext uri="{BB962C8B-B14F-4D97-AF65-F5344CB8AC3E}">
        <p14:creationId xmlns:p14="http://schemas.microsoft.com/office/powerpoint/2010/main" val="317091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7A20-096F-E6F4-9AE7-157648CED979}"/>
              </a:ext>
            </a:extLst>
          </p:cNvPr>
          <p:cNvSpPr>
            <a:spLocks noGrp="1"/>
          </p:cNvSpPr>
          <p:nvPr>
            <p:ph type="title"/>
          </p:nvPr>
        </p:nvSpPr>
        <p:spPr/>
        <p:txBody>
          <a:bodyPr/>
          <a:lstStyle/>
          <a:p>
            <a:r>
              <a:rPr lang="en-US" dirty="0"/>
              <a:t>POWER YOGA </a:t>
            </a:r>
            <a:br>
              <a:rPr lang="en-US" dirty="0"/>
            </a:br>
            <a:endParaRPr lang="en-US" dirty="0"/>
          </a:p>
        </p:txBody>
      </p:sp>
      <p:sp>
        <p:nvSpPr>
          <p:cNvPr id="3" name="TextBox 2">
            <a:extLst>
              <a:ext uri="{FF2B5EF4-FFF2-40B4-BE49-F238E27FC236}">
                <a16:creationId xmlns:a16="http://schemas.microsoft.com/office/drawing/2014/main" id="{18A159AF-82D0-F2AE-A81E-65EB458E24CE}"/>
              </a:ext>
            </a:extLst>
          </p:cNvPr>
          <p:cNvSpPr txBox="1"/>
          <p:nvPr/>
        </p:nvSpPr>
        <p:spPr>
          <a:xfrm>
            <a:off x="73046" y="2906888"/>
            <a:ext cx="6056489" cy="3046988"/>
          </a:xfrm>
          <a:prstGeom prst="rect">
            <a:avLst/>
          </a:prstGeom>
          <a:noFill/>
        </p:spPr>
        <p:txBody>
          <a:bodyPr wrap="square" rtlCol="0">
            <a:spAutoFit/>
          </a:bodyPr>
          <a:lstStyle/>
          <a:p>
            <a:pPr marL="342900" indent="-342900" algn="l">
              <a:buFont typeface="Wingdings" panose="05000000000000000000" pitchFamily="2" charset="2"/>
              <a:buChar char="v"/>
            </a:pPr>
            <a:r>
              <a:rPr lang="en-US" sz="2400" b="0" i="0" dirty="0">
                <a:solidFill>
                  <a:srgbClr val="202124"/>
                </a:solidFill>
                <a:effectLst/>
                <a:latin typeface="Google Sans"/>
              </a:rPr>
              <a:t>What is the power yoga?</a:t>
            </a:r>
            <a:endParaRPr lang="en-US" sz="2400" b="0" i="0" dirty="0">
              <a:solidFill>
                <a:srgbClr val="202124"/>
              </a:solidFill>
              <a:effectLst/>
              <a:latin typeface="arial" panose="020B0604020202020204" pitchFamily="34" charset="0"/>
            </a:endParaRPr>
          </a:p>
          <a:p>
            <a:pPr algn="l"/>
            <a:r>
              <a:rPr lang="en-US" sz="2400" b="0" i="0" dirty="0">
                <a:solidFill>
                  <a:srgbClr val="4D5156"/>
                </a:solidFill>
                <a:effectLst/>
                <a:highlight>
                  <a:srgbClr val="FFFF00"/>
                </a:highlight>
                <a:latin typeface="Footlight MT Light" panose="0204060206030A020304" pitchFamily="18" charset="0"/>
              </a:rPr>
              <a:t>Power yoga is </a:t>
            </a:r>
            <a:r>
              <a:rPr lang="en-US" sz="2400" b="0" i="0" dirty="0">
                <a:solidFill>
                  <a:srgbClr val="040C28"/>
                </a:solidFill>
                <a:effectLst/>
                <a:highlight>
                  <a:srgbClr val="FFFF00"/>
                </a:highlight>
                <a:latin typeface="Footlight MT Light" panose="0204060206030A020304" pitchFamily="18" charset="0"/>
              </a:rPr>
              <a:t>typically focused on increasing heart rate and burning calories through a full-body workout</a:t>
            </a:r>
            <a:r>
              <a:rPr lang="en-US" sz="2400" b="0" i="0" dirty="0">
                <a:solidFill>
                  <a:srgbClr val="4D5156"/>
                </a:solidFill>
                <a:effectLst/>
                <a:highlight>
                  <a:srgbClr val="FFFF00"/>
                </a:highlight>
                <a:latin typeface="Footlight MT Light" panose="0204060206030A020304" pitchFamily="18" charset="0"/>
              </a:rPr>
              <a:t> and is sometimes referred to as gym yoga. A blend of Vinyasa-style poses. At least half of the asanas (postures) in a power yoga class come from Vinyasa yoga sequences, where you link breath to movement</a:t>
            </a:r>
            <a:endParaRPr lang="en-US" sz="2400" b="0" i="0" dirty="0">
              <a:solidFill>
                <a:srgbClr val="202124"/>
              </a:solidFill>
              <a:effectLst/>
              <a:highlight>
                <a:srgbClr val="FFFF00"/>
              </a:highlight>
              <a:latin typeface="Footlight MT Light" panose="0204060206030A020304" pitchFamily="18" charset="0"/>
            </a:endParaRPr>
          </a:p>
        </p:txBody>
      </p:sp>
      <p:pic>
        <p:nvPicPr>
          <p:cNvPr id="1026" name="Picture 2" descr="woman in black sports bra and blue leggings doing yoga during daytime">
            <a:extLst>
              <a:ext uri="{FF2B5EF4-FFF2-40B4-BE49-F238E27FC236}">
                <a16:creationId xmlns:a16="http://schemas.microsoft.com/office/drawing/2014/main" id="{42E888E8-A2C3-3BA5-00E4-5B84001DE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261" y="2618613"/>
            <a:ext cx="5000394" cy="333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450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104</TotalTime>
  <Words>570</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Algerian</vt:lpstr>
      <vt:lpstr>Arial</vt:lpstr>
      <vt:lpstr>Arial</vt:lpstr>
      <vt:lpstr>Arial Rounded MT Bold</vt:lpstr>
      <vt:lpstr>Calibri</vt:lpstr>
      <vt:lpstr>Calibri Light</vt:lpstr>
      <vt:lpstr>Footlight MT Light</vt:lpstr>
      <vt:lpstr>Franklin Gothic Book</vt:lpstr>
      <vt:lpstr>Google Sans</vt:lpstr>
      <vt:lpstr>Open Sans</vt:lpstr>
      <vt:lpstr>Wingdings</vt:lpstr>
      <vt:lpstr>Retrospect</vt:lpstr>
      <vt:lpstr>Yoga </vt:lpstr>
      <vt:lpstr> There are a variety of yoga styles — vinyasa, restorative, hatha, and hot, just to name a few. Each requires a different amount of physical exertion. There’s a big difference between a restorative yoga class with very little movement and a fast-paced vinyasa class where you’re quickly moving from one challenging.  </vt:lpstr>
      <vt:lpstr> </vt:lpstr>
      <vt:lpstr>Yoga </vt:lpstr>
      <vt:lpstr>BENEFITS FOR YOGA </vt:lpstr>
      <vt:lpstr>TYPES OF YOGA </vt:lpstr>
      <vt:lpstr>HATHA YOGA </vt:lpstr>
      <vt:lpstr>ASHTANGA YOGA </vt:lpstr>
      <vt:lpstr>POWER YOGA  </vt:lpstr>
      <vt:lpstr>RESTORATIVE YOGA </vt:lpstr>
      <vt:lpstr>PRENATAL YOGA </vt:lpstr>
      <vt:lpstr>AERIAL YOGA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dc:title>
  <dc:creator>Windows User</dc:creator>
  <cp:lastModifiedBy>Windows User</cp:lastModifiedBy>
  <cp:revision>7</cp:revision>
  <dcterms:created xsi:type="dcterms:W3CDTF">2023-12-14T08:51:09Z</dcterms:created>
  <dcterms:modified xsi:type="dcterms:W3CDTF">2024-01-02T08:58:18Z</dcterms:modified>
</cp:coreProperties>
</file>