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4"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28E4AC-3181-4AFA-BA0A-A31B47ACECBD}"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248B4-40D0-4372-979C-961AA10C1F11}" type="slidenum">
              <a:rPr lang="en-US" smtClean="0"/>
              <a:t>‹#›</a:t>
            </a:fld>
            <a:endParaRPr lang="en-US"/>
          </a:p>
        </p:txBody>
      </p:sp>
    </p:spTree>
    <p:extLst>
      <p:ext uri="{BB962C8B-B14F-4D97-AF65-F5344CB8AC3E}">
        <p14:creationId xmlns:p14="http://schemas.microsoft.com/office/powerpoint/2010/main" val="1928459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28E4AC-3181-4AFA-BA0A-A31B47ACECBD}"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248B4-40D0-4372-979C-961AA10C1F11}" type="slidenum">
              <a:rPr lang="en-US" smtClean="0"/>
              <a:t>‹#›</a:t>
            </a:fld>
            <a:endParaRPr lang="en-US"/>
          </a:p>
        </p:txBody>
      </p:sp>
    </p:spTree>
    <p:extLst>
      <p:ext uri="{BB962C8B-B14F-4D97-AF65-F5344CB8AC3E}">
        <p14:creationId xmlns:p14="http://schemas.microsoft.com/office/powerpoint/2010/main" val="2184488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28E4AC-3181-4AFA-BA0A-A31B47ACECBD}"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248B4-40D0-4372-979C-961AA10C1F1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1332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28E4AC-3181-4AFA-BA0A-A31B47ACECBD}"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248B4-40D0-4372-979C-961AA10C1F11}" type="slidenum">
              <a:rPr lang="en-US" smtClean="0"/>
              <a:t>‹#›</a:t>
            </a:fld>
            <a:endParaRPr lang="en-US"/>
          </a:p>
        </p:txBody>
      </p:sp>
    </p:spTree>
    <p:extLst>
      <p:ext uri="{BB962C8B-B14F-4D97-AF65-F5344CB8AC3E}">
        <p14:creationId xmlns:p14="http://schemas.microsoft.com/office/powerpoint/2010/main" val="3678863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28E4AC-3181-4AFA-BA0A-A31B47ACECBD}"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248B4-40D0-4372-979C-961AA10C1F1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2800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28E4AC-3181-4AFA-BA0A-A31B47ACECBD}"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248B4-40D0-4372-979C-961AA10C1F11}" type="slidenum">
              <a:rPr lang="en-US" smtClean="0"/>
              <a:t>‹#›</a:t>
            </a:fld>
            <a:endParaRPr lang="en-US"/>
          </a:p>
        </p:txBody>
      </p:sp>
    </p:spTree>
    <p:extLst>
      <p:ext uri="{BB962C8B-B14F-4D97-AF65-F5344CB8AC3E}">
        <p14:creationId xmlns:p14="http://schemas.microsoft.com/office/powerpoint/2010/main" val="1717215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28E4AC-3181-4AFA-BA0A-A31B47ACECBD}"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248B4-40D0-4372-979C-961AA10C1F11}" type="slidenum">
              <a:rPr lang="en-US" smtClean="0"/>
              <a:t>‹#›</a:t>
            </a:fld>
            <a:endParaRPr lang="en-US"/>
          </a:p>
        </p:txBody>
      </p:sp>
    </p:spTree>
    <p:extLst>
      <p:ext uri="{BB962C8B-B14F-4D97-AF65-F5344CB8AC3E}">
        <p14:creationId xmlns:p14="http://schemas.microsoft.com/office/powerpoint/2010/main" val="4594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28E4AC-3181-4AFA-BA0A-A31B47ACECBD}"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248B4-40D0-4372-979C-961AA10C1F11}" type="slidenum">
              <a:rPr lang="en-US" smtClean="0"/>
              <a:t>‹#›</a:t>
            </a:fld>
            <a:endParaRPr lang="en-US"/>
          </a:p>
        </p:txBody>
      </p:sp>
    </p:spTree>
    <p:extLst>
      <p:ext uri="{BB962C8B-B14F-4D97-AF65-F5344CB8AC3E}">
        <p14:creationId xmlns:p14="http://schemas.microsoft.com/office/powerpoint/2010/main" val="257829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28E4AC-3181-4AFA-BA0A-A31B47ACECBD}"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248B4-40D0-4372-979C-961AA10C1F11}" type="slidenum">
              <a:rPr lang="en-US" smtClean="0"/>
              <a:t>‹#›</a:t>
            </a:fld>
            <a:endParaRPr lang="en-US"/>
          </a:p>
        </p:txBody>
      </p:sp>
    </p:spTree>
    <p:extLst>
      <p:ext uri="{BB962C8B-B14F-4D97-AF65-F5344CB8AC3E}">
        <p14:creationId xmlns:p14="http://schemas.microsoft.com/office/powerpoint/2010/main" val="805721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28E4AC-3181-4AFA-BA0A-A31B47ACECBD}"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248B4-40D0-4372-979C-961AA10C1F11}" type="slidenum">
              <a:rPr lang="en-US" smtClean="0"/>
              <a:t>‹#›</a:t>
            </a:fld>
            <a:endParaRPr lang="en-US"/>
          </a:p>
        </p:txBody>
      </p:sp>
    </p:spTree>
    <p:extLst>
      <p:ext uri="{BB962C8B-B14F-4D97-AF65-F5344CB8AC3E}">
        <p14:creationId xmlns:p14="http://schemas.microsoft.com/office/powerpoint/2010/main" val="1540757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28E4AC-3181-4AFA-BA0A-A31B47ACECBD}"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248B4-40D0-4372-979C-961AA10C1F11}" type="slidenum">
              <a:rPr lang="en-US" smtClean="0"/>
              <a:t>‹#›</a:t>
            </a:fld>
            <a:endParaRPr lang="en-US"/>
          </a:p>
        </p:txBody>
      </p:sp>
    </p:spTree>
    <p:extLst>
      <p:ext uri="{BB962C8B-B14F-4D97-AF65-F5344CB8AC3E}">
        <p14:creationId xmlns:p14="http://schemas.microsoft.com/office/powerpoint/2010/main" val="299833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28E4AC-3181-4AFA-BA0A-A31B47ACECBD}" type="datetimeFigureOut">
              <a:rPr lang="en-US" smtClean="0"/>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E248B4-40D0-4372-979C-961AA10C1F11}" type="slidenum">
              <a:rPr lang="en-US" smtClean="0"/>
              <a:t>‹#›</a:t>
            </a:fld>
            <a:endParaRPr lang="en-US"/>
          </a:p>
        </p:txBody>
      </p:sp>
    </p:spTree>
    <p:extLst>
      <p:ext uri="{BB962C8B-B14F-4D97-AF65-F5344CB8AC3E}">
        <p14:creationId xmlns:p14="http://schemas.microsoft.com/office/powerpoint/2010/main" val="3452880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28E4AC-3181-4AFA-BA0A-A31B47ACECBD}" type="datetimeFigureOut">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E248B4-40D0-4372-979C-961AA10C1F11}" type="slidenum">
              <a:rPr lang="en-US" smtClean="0"/>
              <a:t>‹#›</a:t>
            </a:fld>
            <a:endParaRPr lang="en-US"/>
          </a:p>
        </p:txBody>
      </p:sp>
    </p:spTree>
    <p:extLst>
      <p:ext uri="{BB962C8B-B14F-4D97-AF65-F5344CB8AC3E}">
        <p14:creationId xmlns:p14="http://schemas.microsoft.com/office/powerpoint/2010/main" val="177197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28E4AC-3181-4AFA-BA0A-A31B47ACECBD}" type="datetimeFigureOut">
              <a:rPr lang="en-US" smtClean="0"/>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E248B4-40D0-4372-979C-961AA10C1F11}" type="slidenum">
              <a:rPr lang="en-US" smtClean="0"/>
              <a:t>‹#›</a:t>
            </a:fld>
            <a:endParaRPr lang="en-US"/>
          </a:p>
        </p:txBody>
      </p:sp>
    </p:spTree>
    <p:extLst>
      <p:ext uri="{BB962C8B-B14F-4D97-AF65-F5344CB8AC3E}">
        <p14:creationId xmlns:p14="http://schemas.microsoft.com/office/powerpoint/2010/main" val="1604278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28E4AC-3181-4AFA-BA0A-A31B47ACECBD}"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248B4-40D0-4372-979C-961AA10C1F11}" type="slidenum">
              <a:rPr lang="en-US" smtClean="0"/>
              <a:t>‹#›</a:t>
            </a:fld>
            <a:endParaRPr lang="en-US"/>
          </a:p>
        </p:txBody>
      </p:sp>
    </p:spTree>
    <p:extLst>
      <p:ext uri="{BB962C8B-B14F-4D97-AF65-F5344CB8AC3E}">
        <p14:creationId xmlns:p14="http://schemas.microsoft.com/office/powerpoint/2010/main" val="3785608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248B4-40D0-4372-979C-961AA10C1F11}" type="slidenum">
              <a:rPr lang="en-US" smtClean="0"/>
              <a:t>‹#›</a:t>
            </a:fld>
            <a:endParaRPr lang="en-US"/>
          </a:p>
        </p:txBody>
      </p:sp>
      <p:sp>
        <p:nvSpPr>
          <p:cNvPr id="5" name="Date Placeholder 4"/>
          <p:cNvSpPr>
            <a:spLocks noGrp="1"/>
          </p:cNvSpPr>
          <p:nvPr>
            <p:ph type="dt" sz="half" idx="10"/>
          </p:nvPr>
        </p:nvSpPr>
        <p:spPr/>
        <p:txBody>
          <a:bodyPr/>
          <a:lstStyle/>
          <a:p>
            <a:fld id="{A528E4AC-3181-4AFA-BA0A-A31B47ACECBD}" type="datetimeFigureOut">
              <a:rPr lang="en-US" smtClean="0"/>
              <a:t>2/8/2024</a:t>
            </a:fld>
            <a:endParaRPr lang="en-US"/>
          </a:p>
        </p:txBody>
      </p:sp>
    </p:spTree>
    <p:extLst>
      <p:ext uri="{BB962C8B-B14F-4D97-AF65-F5344CB8AC3E}">
        <p14:creationId xmlns:p14="http://schemas.microsoft.com/office/powerpoint/2010/main" val="230250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28E4AC-3181-4AFA-BA0A-A31B47ACECBD}" type="datetimeFigureOut">
              <a:rPr lang="en-US" smtClean="0"/>
              <a:t>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E248B4-40D0-4372-979C-961AA10C1F11}" type="slidenum">
              <a:rPr lang="en-US" smtClean="0"/>
              <a:t>‹#›</a:t>
            </a:fld>
            <a:endParaRPr lang="en-US"/>
          </a:p>
        </p:txBody>
      </p:sp>
    </p:spTree>
    <p:extLst>
      <p:ext uri="{BB962C8B-B14F-4D97-AF65-F5344CB8AC3E}">
        <p14:creationId xmlns:p14="http://schemas.microsoft.com/office/powerpoint/2010/main" val="46707617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en.wikipedia.org/wiki/Three-dimensional_object" TargetMode="External"/><Relationship Id="rId7" Type="http://schemas.openxmlformats.org/officeDocument/2006/relationships/hyperlink" Target="https://en.wikipedia.org/wiki/Rapid_prototyping" TargetMode="External"/><Relationship Id="rId2" Type="http://schemas.openxmlformats.org/officeDocument/2006/relationships/hyperlink" Target="https://en.wikipedia.org/wiki/Manufacturing" TargetMode="External"/><Relationship Id="rId1" Type="http://schemas.openxmlformats.org/officeDocument/2006/relationships/slideLayout" Target="../slideLayouts/slideLayout2.xml"/><Relationship Id="rId6" Type="http://schemas.openxmlformats.org/officeDocument/2006/relationships/hyperlink" Target="https://en.wikipedia.org/wiki/Computer_Numerical_Control" TargetMode="External"/><Relationship Id="rId5" Type="http://schemas.openxmlformats.org/officeDocument/2006/relationships/hyperlink" Target="https://en.wikipedia.org/wiki/3D_modeling" TargetMode="External"/><Relationship Id="rId4" Type="http://schemas.openxmlformats.org/officeDocument/2006/relationships/hyperlink" Target="https://en.wikipedia.org/wiki/Computer-aided_design"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hyperlink" Target="https://en.wikipedia.org/wiki/3D_printing#cite_note-Ngram_additive_manufacturing-9" TargetMode="External"/><Relationship Id="rId7" Type="http://schemas.openxmlformats.org/officeDocument/2006/relationships/hyperlink" Target="https://en.wikipedia.org/wiki/Word_sense" TargetMode="External"/><Relationship Id="rId2" Type="http://schemas.openxmlformats.org/officeDocument/2006/relationships/hyperlink" Target="https://en.wikipedia.org/wiki/Umbrella_term" TargetMode="External"/><Relationship Id="rId1" Type="http://schemas.openxmlformats.org/officeDocument/2006/relationships/slideLayout" Target="../slideLayouts/slideLayout2.xml"/><Relationship Id="rId6" Type="http://schemas.openxmlformats.org/officeDocument/2006/relationships/hyperlink" Target="https://en.wikipedia.org/wiki/Machining" TargetMode="External"/><Relationship Id="rId5" Type="http://schemas.openxmlformats.org/officeDocument/2006/relationships/hyperlink" Target="https://en.wikipedia.org/wiki/Retronym" TargetMode="External"/><Relationship Id="rId4" Type="http://schemas.openxmlformats.org/officeDocument/2006/relationships/hyperlink" Target="https://en.wikipedia.org/wiki/3D_printing_processe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3D_printing#cite_note-12" TargetMode="External"/><Relationship Id="rId7" Type="http://schemas.openxmlformats.org/officeDocument/2006/relationships/image" Target="../media/image6.jpeg"/><Relationship Id="rId2" Type="http://schemas.openxmlformats.org/officeDocument/2006/relationships/hyperlink" Target="https://en.wikipedia.org/wiki/Murray_Leinster" TargetMode="External"/><Relationship Id="rId1" Type="http://schemas.openxmlformats.org/officeDocument/2006/relationships/slideLayout" Target="../slideLayouts/slideLayout2.xml"/><Relationship Id="rId6" Type="http://schemas.openxmlformats.org/officeDocument/2006/relationships/hyperlink" Target="https://patents.google.com/patent/US3596285A" TargetMode="External"/><Relationship Id="rId5" Type="http://schemas.openxmlformats.org/officeDocument/2006/relationships/hyperlink" Target="https://en.wikipedia.org/wiki/Analog_Science_Fiction_and_Fact" TargetMode="External"/><Relationship Id="rId4" Type="http://schemas.openxmlformats.org/officeDocument/2006/relationships/hyperlink" Target="https://en.wikipedia.org/wiki/Raymond_F._Jon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Additive_manufacturing_file_format" TargetMode="External"/><Relationship Id="rId3" Type="http://schemas.openxmlformats.org/officeDocument/2006/relationships/hyperlink" Target="https://en.wikipedia.org/wiki/3D_scanner#Hand-held_laser_scanners" TargetMode="External"/><Relationship Id="rId7" Type="http://schemas.openxmlformats.org/officeDocument/2006/relationships/hyperlink" Target="https://en.wikipedia.org/wiki/STL_(file_format)" TargetMode="External"/><Relationship Id="rId2" Type="http://schemas.openxmlformats.org/officeDocument/2006/relationships/hyperlink" Target="https://en.wikipedia.org/wiki/Computer-aided_design" TargetMode="External"/><Relationship Id="rId1" Type="http://schemas.openxmlformats.org/officeDocument/2006/relationships/slideLayout" Target="../slideLayouts/slideLayout2.xml"/><Relationship Id="rId6" Type="http://schemas.openxmlformats.org/officeDocument/2006/relationships/hyperlink" Target="https://en.wikipedia.org/wiki/3D_printing#cite_note-Jacobs-57" TargetMode="External"/><Relationship Id="rId5" Type="http://schemas.openxmlformats.org/officeDocument/2006/relationships/hyperlink" Target="https://en.wikipedia.org/wiki/Photogrammetry_software" TargetMode="External"/><Relationship Id="rId4" Type="http://schemas.openxmlformats.org/officeDocument/2006/relationships/hyperlink" Target="https://en.wikipedia.org/wiki/Digital_camera" TargetMode="External"/><Relationship Id="rId9"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Computer-aided_design" TargetMode="External"/><Relationship Id="rId2" Type="http://schemas.openxmlformats.org/officeDocument/2006/relationships/hyperlink" Target="https://en.wikipedia.org/wiki/STL_(file_format)"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E73AE9-97BA-C785-740E-D5F12C5A5673}"/>
              </a:ext>
            </a:extLst>
          </p:cNvPr>
          <p:cNvSpPr txBox="1"/>
          <p:nvPr/>
        </p:nvSpPr>
        <p:spPr>
          <a:xfrm>
            <a:off x="1031358" y="1158949"/>
            <a:ext cx="8378610" cy="1569660"/>
          </a:xfrm>
          <a:prstGeom prst="rect">
            <a:avLst/>
          </a:prstGeom>
          <a:noFill/>
        </p:spPr>
        <p:txBody>
          <a:bodyPr wrap="square">
            <a:spAutoFit/>
          </a:bodyPr>
          <a:lstStyle/>
          <a:p>
            <a:pPr algn="l"/>
            <a:r>
              <a:rPr lang="en-US" sz="9600" b="0" i="0" dirty="0">
                <a:effectLst/>
                <a:latin typeface="Algerian" panose="04020705040A02060702" pitchFamily="82" charset="0"/>
                <a:cs typeface="Dubai Medium" panose="020B0603030403030204" pitchFamily="34" charset="-78"/>
              </a:rPr>
              <a:t>3D </a:t>
            </a:r>
            <a:r>
              <a:rPr lang="en-US" sz="9600" dirty="0">
                <a:latin typeface="Algerian" panose="04020705040A02060702" pitchFamily="82" charset="0"/>
                <a:cs typeface="Dubai Medium" panose="020B0603030403030204" pitchFamily="34" charset="-78"/>
              </a:rPr>
              <a:t>PRINTING</a:t>
            </a:r>
            <a:endParaRPr lang="en-US" sz="9600" b="0" i="0" dirty="0">
              <a:effectLst/>
              <a:latin typeface="Algerian" panose="04020705040A02060702" pitchFamily="82" charset="0"/>
              <a:cs typeface="Dubai Medium" panose="020B0603030403030204" pitchFamily="34" charset="-78"/>
            </a:endParaRPr>
          </a:p>
        </p:txBody>
      </p:sp>
      <p:pic>
        <p:nvPicPr>
          <p:cNvPr id="7174" name="Picture 6" descr="3d Printer Images - Free Download on Freepik">
            <a:extLst>
              <a:ext uri="{FF2B5EF4-FFF2-40B4-BE49-F238E27FC236}">
                <a16:creationId xmlns:a16="http://schemas.microsoft.com/office/drawing/2014/main" id="{C40E0D53-CBDA-AF57-422E-F504BC79D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750" y="3429000"/>
            <a:ext cx="3639989" cy="2373209"/>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23,900+ 3d Printing Stock Photos, Pictures &amp; Royalty-Free ...">
            <a:extLst>
              <a:ext uri="{FF2B5EF4-FFF2-40B4-BE49-F238E27FC236}">
                <a16:creationId xmlns:a16="http://schemas.microsoft.com/office/drawing/2014/main" id="{559D2E7A-D5EB-FACB-A9A5-8356B5572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3288" y="2728609"/>
            <a:ext cx="2046922" cy="156966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3D Printing Images – Browse 843,814 Stock Photos, Vectors ...">
            <a:extLst>
              <a:ext uri="{FF2B5EF4-FFF2-40B4-BE49-F238E27FC236}">
                <a16:creationId xmlns:a16="http://schemas.microsoft.com/office/drawing/2014/main" id="{83E92058-C12E-2D19-425C-C0AFCDE515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8310" y="3429000"/>
            <a:ext cx="2890686" cy="201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04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7B272F-F9E4-63E8-30F5-DBB6C0F875AE}"/>
              </a:ext>
            </a:extLst>
          </p:cNvPr>
          <p:cNvSpPr txBox="1"/>
          <p:nvPr/>
        </p:nvSpPr>
        <p:spPr>
          <a:xfrm>
            <a:off x="180753" y="1860697"/>
            <a:ext cx="8314661" cy="3487479"/>
          </a:xfrm>
          <a:prstGeom prst="rect">
            <a:avLst/>
          </a:prstGeom>
          <a:noFill/>
        </p:spPr>
        <p:txBody>
          <a:bodyPr wrap="square">
            <a:spAutoFit/>
          </a:bodyPr>
          <a:lstStyle/>
          <a:p>
            <a:pPr algn="l"/>
            <a:r>
              <a:rPr lang="en-US" b="1" i="0" dirty="0">
                <a:solidFill>
                  <a:srgbClr val="202122"/>
                </a:solidFill>
                <a:effectLst/>
                <a:latin typeface="Arial" panose="020B0604020202020204" pitchFamily="34" charset="0"/>
              </a:rPr>
              <a:t>3D printing</a:t>
            </a:r>
            <a:r>
              <a:rPr lang="en-US" b="0" i="0" dirty="0">
                <a:solidFill>
                  <a:srgbClr val="202122"/>
                </a:solidFill>
                <a:effectLst/>
                <a:latin typeface="Arial" panose="020B0604020202020204" pitchFamily="34" charset="0"/>
              </a:rPr>
              <a:t> or </a:t>
            </a:r>
            <a:r>
              <a:rPr lang="en-US" b="1" i="0" dirty="0">
                <a:solidFill>
                  <a:srgbClr val="202122"/>
                </a:solidFill>
                <a:effectLst/>
                <a:latin typeface="Arial" panose="020B0604020202020204" pitchFamily="34" charset="0"/>
              </a:rPr>
              <a:t>additive manufacturing</a:t>
            </a:r>
            <a:r>
              <a:rPr lang="en-US" b="0" i="0" dirty="0">
                <a:solidFill>
                  <a:srgbClr val="202122"/>
                </a:solidFill>
                <a:effectLst/>
                <a:latin typeface="Arial" panose="020B0604020202020204" pitchFamily="34" charset="0"/>
              </a:rPr>
              <a:t> is the </a:t>
            </a:r>
            <a:r>
              <a:rPr lang="en-US" b="0" i="0" u="none" strike="noStrike" dirty="0">
                <a:solidFill>
                  <a:srgbClr val="3366CC"/>
                </a:solidFill>
                <a:effectLst/>
                <a:latin typeface="Arial" panose="020B0604020202020204" pitchFamily="34" charset="0"/>
                <a:hlinkClick r:id="rId2" tooltip="Manufacturing"/>
              </a:rPr>
              <a:t>construction</a:t>
            </a:r>
            <a:r>
              <a:rPr lang="en-US" b="0" i="0" dirty="0">
                <a:solidFill>
                  <a:srgbClr val="202122"/>
                </a:solidFill>
                <a:effectLst/>
                <a:latin typeface="Arial" panose="020B0604020202020204" pitchFamily="34" charset="0"/>
              </a:rPr>
              <a:t> of a </a:t>
            </a:r>
            <a:r>
              <a:rPr lang="en-US" b="0" i="0" u="none" strike="noStrike" dirty="0">
                <a:solidFill>
                  <a:srgbClr val="3366CC"/>
                </a:solidFill>
                <a:effectLst/>
                <a:latin typeface="Arial" panose="020B0604020202020204" pitchFamily="34" charset="0"/>
                <a:hlinkClick r:id="rId3" tooltip="Three-dimensional object"/>
              </a:rPr>
              <a:t>three-dimensional object</a:t>
            </a:r>
            <a:r>
              <a:rPr lang="en-US" b="0" i="0" dirty="0">
                <a:solidFill>
                  <a:srgbClr val="202122"/>
                </a:solidFill>
                <a:effectLst/>
                <a:latin typeface="Arial" panose="020B0604020202020204" pitchFamily="34" charset="0"/>
              </a:rPr>
              <a:t> from a </a:t>
            </a:r>
            <a:r>
              <a:rPr lang="en-US" b="0" i="0" u="none" strike="noStrike" dirty="0">
                <a:solidFill>
                  <a:srgbClr val="3366CC"/>
                </a:solidFill>
                <a:effectLst/>
                <a:latin typeface="Arial" panose="020B0604020202020204" pitchFamily="34" charset="0"/>
                <a:hlinkClick r:id="rId4" tooltip="Computer-aided design"/>
              </a:rPr>
              <a:t>CAD</a:t>
            </a:r>
            <a:r>
              <a:rPr lang="en-US" b="0" i="0" dirty="0">
                <a:solidFill>
                  <a:srgbClr val="202122"/>
                </a:solidFill>
                <a:effectLst/>
                <a:latin typeface="Arial" panose="020B0604020202020204" pitchFamily="34" charset="0"/>
              </a:rPr>
              <a:t> model or a digital </a:t>
            </a:r>
            <a:r>
              <a:rPr lang="en-US" b="0" i="0" u="none" strike="noStrike" dirty="0">
                <a:solidFill>
                  <a:srgbClr val="3366CC"/>
                </a:solidFill>
                <a:effectLst/>
                <a:latin typeface="Arial" panose="020B0604020202020204" pitchFamily="34" charset="0"/>
                <a:hlinkClick r:id="rId5" tooltip="3D modeling"/>
              </a:rPr>
              <a:t>3D model</a:t>
            </a:r>
            <a:r>
              <a:rPr lang="en-US" b="0" i="0" dirty="0">
                <a:solidFill>
                  <a:srgbClr val="202122"/>
                </a:solidFill>
                <a:effectLst/>
                <a:latin typeface="Arial" panose="020B0604020202020204" pitchFamily="34" charset="0"/>
              </a:rPr>
              <a:t>. It can be done in a variety of processes in which material is deposited, joined or solidified under </a:t>
            </a:r>
            <a:r>
              <a:rPr lang="en-US" b="0" i="0" u="none" strike="noStrike" dirty="0">
                <a:solidFill>
                  <a:srgbClr val="3366CC"/>
                </a:solidFill>
                <a:effectLst/>
                <a:latin typeface="Arial" panose="020B0604020202020204" pitchFamily="34" charset="0"/>
                <a:hlinkClick r:id="rId6" tooltip="Computer Numerical Control"/>
              </a:rPr>
              <a:t>computer </a:t>
            </a:r>
            <a:r>
              <a:rPr lang="en-US" b="0" i="0" u="none" strike="noStrike" dirty="0" err="1">
                <a:solidFill>
                  <a:srgbClr val="3366CC"/>
                </a:solidFill>
                <a:effectLst/>
                <a:latin typeface="Arial" panose="020B0604020202020204" pitchFamily="34" charset="0"/>
                <a:hlinkClick r:id="rId6" tooltip="Computer Numerical Control"/>
              </a:rPr>
              <a:t>control</a:t>
            </a:r>
            <a:r>
              <a:rPr lang="en-US" b="0" i="0" dirty="0" err="1">
                <a:solidFill>
                  <a:srgbClr val="202122"/>
                </a:solidFill>
                <a:effectLst/>
                <a:latin typeface="Arial" panose="020B0604020202020204" pitchFamily="34" charset="0"/>
              </a:rPr>
              <a:t>,with</a:t>
            </a:r>
            <a:r>
              <a:rPr lang="en-US" b="0" i="0" dirty="0">
                <a:solidFill>
                  <a:srgbClr val="202122"/>
                </a:solidFill>
                <a:effectLst/>
                <a:latin typeface="Arial" panose="020B0604020202020204" pitchFamily="34" charset="0"/>
              </a:rPr>
              <a:t> the material being added together (such as plastics, liquids or powder grains being fused), typically layer by layer.</a:t>
            </a:r>
          </a:p>
          <a:p>
            <a:pPr algn="l"/>
            <a:r>
              <a:rPr lang="en-US" b="0" i="0" dirty="0">
                <a:solidFill>
                  <a:srgbClr val="202122"/>
                </a:solidFill>
                <a:effectLst/>
                <a:latin typeface="Arial" panose="020B0604020202020204" pitchFamily="34" charset="0"/>
              </a:rPr>
              <a:t>In the 1980s, 3D printing techniques were considered suitable only for the production of functional or aesthetic prototypes, and a more appropriate term for it at the time was </a:t>
            </a:r>
            <a:r>
              <a:rPr lang="en-US" b="0" i="0" u="none" strike="noStrike" dirty="0">
                <a:solidFill>
                  <a:srgbClr val="3366CC"/>
                </a:solidFill>
                <a:effectLst/>
                <a:latin typeface="Arial" panose="020B0604020202020204" pitchFamily="34" charset="0"/>
                <a:hlinkClick r:id="rId7" tooltip="Rapid prototyping"/>
              </a:rPr>
              <a:t>rapid </a:t>
            </a:r>
            <a:r>
              <a:rPr lang="en-US" b="0" i="0" u="none" strike="noStrike" dirty="0" err="1">
                <a:solidFill>
                  <a:srgbClr val="3366CC"/>
                </a:solidFill>
                <a:effectLst/>
                <a:latin typeface="Arial" panose="020B0604020202020204" pitchFamily="34" charset="0"/>
                <a:hlinkClick r:id="rId7" tooltip="Rapid prototyping"/>
              </a:rPr>
              <a:t>prototyping</a:t>
            </a:r>
            <a:r>
              <a:rPr lang="en-US" b="0" i="0" dirty="0" err="1">
                <a:solidFill>
                  <a:srgbClr val="202122"/>
                </a:solidFill>
                <a:effectLst/>
                <a:latin typeface="Arial" panose="020B0604020202020204" pitchFamily="34" charset="0"/>
              </a:rPr>
              <a:t>.As</a:t>
            </a:r>
            <a:r>
              <a:rPr lang="en-US" b="0" i="0" dirty="0">
                <a:solidFill>
                  <a:srgbClr val="202122"/>
                </a:solidFill>
                <a:effectLst/>
                <a:latin typeface="Arial" panose="020B0604020202020204" pitchFamily="34" charset="0"/>
              </a:rPr>
              <a:t> of 2019, the precision, repeatability, and material range of 3D printing have increased to the point that some 3D printing processes are considered viable as an industrial-production technology; in this context, the term </a:t>
            </a:r>
            <a:r>
              <a:rPr lang="en-US" b="0" i="1" dirty="0">
                <a:solidFill>
                  <a:srgbClr val="202122"/>
                </a:solidFill>
                <a:effectLst/>
                <a:latin typeface="Arial" panose="020B0604020202020204" pitchFamily="34" charset="0"/>
              </a:rPr>
              <a:t>additive manufacturing</a:t>
            </a:r>
            <a:r>
              <a:rPr lang="en-US" b="0" i="0" dirty="0">
                <a:solidFill>
                  <a:srgbClr val="202122"/>
                </a:solidFill>
                <a:effectLst/>
                <a:latin typeface="Arial" panose="020B0604020202020204" pitchFamily="34" charset="0"/>
              </a:rPr>
              <a:t> can be used synonymously with </a:t>
            </a:r>
            <a:r>
              <a:rPr lang="en-US" b="0" i="1" dirty="0">
                <a:solidFill>
                  <a:srgbClr val="202122"/>
                </a:solidFill>
                <a:effectLst/>
                <a:latin typeface="Arial" panose="020B0604020202020204" pitchFamily="34" charset="0"/>
              </a:rPr>
              <a:t>3D printing</a:t>
            </a:r>
            <a:r>
              <a:rPr lang="en-US" b="0" i="0" dirty="0">
                <a:solidFill>
                  <a:srgbClr val="202122"/>
                </a:solidFill>
                <a:effectLst/>
                <a:latin typeface="Arial" panose="020B0604020202020204" pitchFamily="34" charset="0"/>
              </a:rPr>
              <a:t>.</a:t>
            </a:r>
          </a:p>
        </p:txBody>
      </p:sp>
      <p:pic>
        <p:nvPicPr>
          <p:cNvPr id="1026" name="Picture 2">
            <a:extLst>
              <a:ext uri="{FF2B5EF4-FFF2-40B4-BE49-F238E27FC236}">
                <a16:creationId xmlns:a16="http://schemas.microsoft.com/office/drawing/2014/main" id="{ED1FD38C-D0DB-DA31-8A2D-041AA81B49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95414" y="1385403"/>
            <a:ext cx="2387180" cy="360247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DA5E1B7-3125-C63E-54F6-2F4CE78468A8}"/>
              </a:ext>
            </a:extLst>
          </p:cNvPr>
          <p:cNvSpPr txBox="1"/>
          <p:nvPr/>
        </p:nvSpPr>
        <p:spPr>
          <a:xfrm>
            <a:off x="1031358" y="660622"/>
            <a:ext cx="6103088" cy="923330"/>
          </a:xfrm>
          <a:prstGeom prst="rect">
            <a:avLst/>
          </a:prstGeom>
          <a:noFill/>
        </p:spPr>
        <p:txBody>
          <a:bodyPr wrap="square">
            <a:spAutoFit/>
          </a:bodyPr>
          <a:lstStyle/>
          <a:p>
            <a:pPr algn="l"/>
            <a:r>
              <a:rPr lang="en-US" sz="5400" b="0" i="0">
                <a:solidFill>
                  <a:srgbClr val="000000"/>
                </a:solidFill>
                <a:effectLst/>
                <a:latin typeface="Linux Libertine"/>
              </a:rPr>
              <a:t>3D printing</a:t>
            </a:r>
            <a:endParaRPr lang="en-US" sz="5400" b="0" i="0" dirty="0">
              <a:solidFill>
                <a:srgbClr val="000000"/>
              </a:solidFill>
              <a:effectLst/>
              <a:latin typeface="Linux Libertine"/>
            </a:endParaRPr>
          </a:p>
        </p:txBody>
      </p:sp>
      <p:sp>
        <p:nvSpPr>
          <p:cNvPr id="10" name="TextBox 9">
            <a:extLst>
              <a:ext uri="{FF2B5EF4-FFF2-40B4-BE49-F238E27FC236}">
                <a16:creationId xmlns:a16="http://schemas.microsoft.com/office/drawing/2014/main" id="{C5D63E8D-5A13-3185-4C06-E46EC7C794B7}"/>
              </a:ext>
            </a:extLst>
          </p:cNvPr>
          <p:cNvSpPr txBox="1"/>
          <p:nvPr/>
        </p:nvSpPr>
        <p:spPr>
          <a:xfrm>
            <a:off x="3051544" y="3244334"/>
            <a:ext cx="6103088" cy="369332"/>
          </a:xfrm>
          <a:prstGeom prst="rect">
            <a:avLst/>
          </a:prstGeom>
          <a:noFill/>
        </p:spPr>
        <p:txBody>
          <a:bodyPr wrap="square">
            <a:spAutoFit/>
          </a:bodyPr>
          <a:lstStyle/>
          <a:p>
            <a:pPr algn="l"/>
            <a:r>
              <a:rPr lang="en-US" sz="1800" b="0" i="0" dirty="0">
                <a:solidFill>
                  <a:srgbClr val="000000"/>
                </a:solidFill>
                <a:effectLst/>
                <a:latin typeface="Linux Libertine"/>
              </a:rPr>
              <a:t>3D printing</a:t>
            </a:r>
          </a:p>
        </p:txBody>
      </p:sp>
    </p:spTree>
    <p:extLst>
      <p:ext uri="{BB962C8B-B14F-4D97-AF65-F5344CB8AC3E}">
        <p14:creationId xmlns:p14="http://schemas.microsoft.com/office/powerpoint/2010/main" val="2391070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75A59FD-45D8-4F9E-A494-CB1ABB943103}"/>
              </a:ext>
            </a:extLst>
          </p:cNvPr>
          <p:cNvSpPr txBox="1"/>
          <p:nvPr/>
        </p:nvSpPr>
        <p:spPr>
          <a:xfrm>
            <a:off x="329610" y="138223"/>
            <a:ext cx="8931348" cy="4431983"/>
          </a:xfrm>
          <a:prstGeom prst="rect">
            <a:avLst/>
          </a:prstGeom>
          <a:noFill/>
        </p:spPr>
        <p:txBody>
          <a:bodyPr wrap="square">
            <a:spAutoFit/>
          </a:bodyPr>
          <a:lstStyle/>
          <a:p>
            <a:pPr algn="l"/>
            <a:r>
              <a:rPr lang="en-US" sz="4800" b="0" i="0" dirty="0">
                <a:solidFill>
                  <a:srgbClr val="000000"/>
                </a:solidFill>
                <a:effectLst/>
                <a:latin typeface="Linux Libertine"/>
              </a:rPr>
              <a:t>Terminology</a:t>
            </a:r>
          </a:p>
          <a:p>
            <a:pPr algn="l"/>
            <a:r>
              <a:rPr lang="en-US" b="0" i="0" dirty="0">
                <a:solidFill>
                  <a:srgbClr val="202122"/>
                </a:solidFill>
                <a:effectLst/>
                <a:latin typeface="Arial" panose="020B0604020202020204" pitchFamily="34" charset="0"/>
              </a:rPr>
              <a:t>The </a:t>
            </a:r>
            <a:r>
              <a:rPr lang="en-US" b="0" i="0" u="none" strike="noStrike" dirty="0">
                <a:solidFill>
                  <a:srgbClr val="3366CC"/>
                </a:solidFill>
                <a:effectLst/>
                <a:latin typeface="Arial" panose="020B0604020202020204" pitchFamily="34" charset="0"/>
                <a:hlinkClick r:id="rId2" tooltip="Umbrella term"/>
              </a:rPr>
              <a:t>umbrella term</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additive manufacturing (AM)</a:t>
            </a:r>
            <a:r>
              <a:rPr lang="en-US" b="0" i="0" dirty="0">
                <a:solidFill>
                  <a:srgbClr val="202122"/>
                </a:solidFill>
                <a:effectLst/>
                <a:latin typeface="Arial" panose="020B0604020202020204" pitchFamily="34" charset="0"/>
              </a:rPr>
              <a:t> gained popularity in the 2000s,</a:t>
            </a:r>
            <a:r>
              <a:rPr lang="en-US" b="0" i="0" u="none" strike="noStrike" baseline="30000" dirty="0">
                <a:solidFill>
                  <a:srgbClr val="3366CC"/>
                </a:solidFill>
                <a:effectLst/>
                <a:latin typeface="Arial" panose="020B0604020202020204" pitchFamily="34" charset="0"/>
                <a:hlinkClick r:id="rId3"/>
              </a:rPr>
              <a:t>[9]</a:t>
            </a:r>
            <a:r>
              <a:rPr lang="en-US" b="0" i="0" dirty="0">
                <a:solidFill>
                  <a:srgbClr val="202122"/>
                </a:solidFill>
                <a:effectLst/>
                <a:latin typeface="Arial" panose="020B0604020202020204" pitchFamily="34" charset="0"/>
              </a:rPr>
              <a:t> inspired by the theme of material being added together (</a:t>
            </a:r>
            <a:r>
              <a:rPr lang="en-US" b="0" i="0" u="none" strike="noStrike" dirty="0">
                <a:solidFill>
                  <a:srgbClr val="3366CC"/>
                </a:solidFill>
                <a:effectLst/>
                <a:latin typeface="Arial" panose="020B0604020202020204" pitchFamily="34" charset="0"/>
                <a:hlinkClick r:id="rId4" tooltip="3D printing processes"/>
              </a:rPr>
              <a:t>in any of various ways</a:t>
            </a:r>
            <a:r>
              <a:rPr lang="en-US" b="0" i="0" dirty="0">
                <a:solidFill>
                  <a:srgbClr val="202122"/>
                </a:solidFill>
                <a:effectLst/>
                <a:latin typeface="Arial" panose="020B0604020202020204" pitchFamily="34" charset="0"/>
              </a:rPr>
              <a:t>). In contrast, the term </a:t>
            </a:r>
            <a:r>
              <a:rPr lang="en-US" b="0" i="1" dirty="0">
                <a:solidFill>
                  <a:srgbClr val="202122"/>
                </a:solidFill>
                <a:effectLst/>
                <a:latin typeface="Arial" panose="020B0604020202020204" pitchFamily="34" charset="0"/>
              </a:rPr>
              <a:t>subtractive manufacturing</a:t>
            </a:r>
            <a:r>
              <a:rPr lang="en-US" b="0" i="0" dirty="0">
                <a:solidFill>
                  <a:srgbClr val="202122"/>
                </a:solidFill>
                <a:effectLst/>
                <a:latin typeface="Arial" panose="020B0604020202020204" pitchFamily="34" charset="0"/>
              </a:rPr>
              <a:t> appeared as a </a:t>
            </a:r>
            <a:r>
              <a:rPr lang="en-US" b="0" i="0" u="none" strike="noStrike" dirty="0">
                <a:solidFill>
                  <a:srgbClr val="3366CC"/>
                </a:solidFill>
                <a:effectLst/>
                <a:latin typeface="Arial" panose="020B0604020202020204" pitchFamily="34" charset="0"/>
                <a:hlinkClick r:id="rId5" tooltip="Retronym"/>
              </a:rPr>
              <a:t>retronym</a:t>
            </a:r>
            <a:r>
              <a:rPr lang="en-US" b="0" i="0" dirty="0">
                <a:solidFill>
                  <a:srgbClr val="202122"/>
                </a:solidFill>
                <a:effectLst/>
                <a:latin typeface="Arial" panose="020B0604020202020204" pitchFamily="34" charset="0"/>
              </a:rPr>
              <a:t> for the large family of </a:t>
            </a:r>
            <a:r>
              <a:rPr lang="en-US" b="0" i="0" u="none" strike="noStrike" dirty="0">
                <a:solidFill>
                  <a:srgbClr val="3366CC"/>
                </a:solidFill>
                <a:effectLst/>
                <a:latin typeface="Arial" panose="020B0604020202020204" pitchFamily="34" charset="0"/>
                <a:hlinkClick r:id="rId6" tooltip="Machining"/>
              </a:rPr>
              <a:t>machining</a:t>
            </a:r>
            <a:r>
              <a:rPr lang="en-US" b="0" i="0" dirty="0">
                <a:solidFill>
                  <a:srgbClr val="202122"/>
                </a:solidFill>
                <a:effectLst/>
                <a:latin typeface="Arial" panose="020B0604020202020204" pitchFamily="34" charset="0"/>
              </a:rPr>
              <a:t> processes with material </a:t>
            </a:r>
            <a:r>
              <a:rPr lang="en-US" b="0" i="1" dirty="0">
                <a:solidFill>
                  <a:srgbClr val="202122"/>
                </a:solidFill>
                <a:effectLst/>
                <a:latin typeface="Arial" panose="020B0604020202020204" pitchFamily="34" charset="0"/>
              </a:rPr>
              <a:t>removal</a:t>
            </a:r>
            <a:r>
              <a:rPr lang="en-US" b="0" i="0" dirty="0">
                <a:solidFill>
                  <a:srgbClr val="202122"/>
                </a:solidFill>
                <a:effectLst/>
                <a:latin typeface="Arial" panose="020B0604020202020204" pitchFamily="34" charset="0"/>
              </a:rPr>
              <a:t> as their common process. The term </a:t>
            </a:r>
            <a:r>
              <a:rPr lang="en-US" b="0" i="1" dirty="0">
                <a:solidFill>
                  <a:srgbClr val="202122"/>
                </a:solidFill>
                <a:effectLst/>
                <a:latin typeface="Arial" panose="020B0604020202020204" pitchFamily="34" charset="0"/>
              </a:rPr>
              <a:t>3D printing</a:t>
            </a:r>
            <a:r>
              <a:rPr lang="en-US" b="0" i="0" dirty="0">
                <a:solidFill>
                  <a:srgbClr val="202122"/>
                </a:solidFill>
                <a:effectLst/>
                <a:latin typeface="Arial" panose="020B0604020202020204" pitchFamily="34" charset="0"/>
              </a:rPr>
              <a:t> still referred only to the polymer technologies in most minds, and the term </a:t>
            </a:r>
            <a:r>
              <a:rPr lang="en-US" b="0" i="1" dirty="0">
                <a:solidFill>
                  <a:srgbClr val="202122"/>
                </a:solidFill>
                <a:effectLst/>
                <a:latin typeface="Arial" panose="020B0604020202020204" pitchFamily="34" charset="0"/>
              </a:rPr>
              <a:t>AM</a:t>
            </a:r>
            <a:r>
              <a:rPr lang="en-US" b="0" i="0" dirty="0">
                <a:solidFill>
                  <a:srgbClr val="202122"/>
                </a:solidFill>
                <a:effectLst/>
                <a:latin typeface="Arial" panose="020B0604020202020204" pitchFamily="34" charset="0"/>
              </a:rPr>
              <a:t> was more likely to be used in metalworking and end-use part production contexts than among polymer, inkjet, or stereolithography enthusiasts.</a:t>
            </a:r>
          </a:p>
          <a:p>
            <a:pPr algn="l"/>
            <a:r>
              <a:rPr lang="en-US" b="0" i="0" dirty="0">
                <a:solidFill>
                  <a:srgbClr val="202122"/>
                </a:solidFill>
                <a:effectLst/>
                <a:latin typeface="Arial" panose="020B0604020202020204" pitchFamily="34" charset="0"/>
              </a:rPr>
              <a:t>By the early 2010s, the terms </a:t>
            </a:r>
            <a:r>
              <a:rPr lang="en-US" b="0" i="1" dirty="0">
                <a:solidFill>
                  <a:srgbClr val="202122"/>
                </a:solidFill>
                <a:effectLst/>
                <a:latin typeface="Arial" panose="020B0604020202020204" pitchFamily="34" charset="0"/>
              </a:rPr>
              <a:t>3D printing</a:t>
            </a:r>
            <a:r>
              <a:rPr lang="en-US" b="0" i="0" dirty="0">
                <a:solidFill>
                  <a:srgbClr val="202122"/>
                </a:solidFill>
                <a:effectLst/>
                <a:latin typeface="Arial" panose="020B0604020202020204" pitchFamily="34" charset="0"/>
              </a:rPr>
              <a:t> and </a:t>
            </a:r>
            <a:r>
              <a:rPr lang="en-US" b="0" i="1" dirty="0">
                <a:solidFill>
                  <a:srgbClr val="202122"/>
                </a:solidFill>
                <a:effectLst/>
                <a:latin typeface="Arial" panose="020B0604020202020204" pitchFamily="34" charset="0"/>
              </a:rPr>
              <a:t>additive manufacturing</a:t>
            </a:r>
            <a:r>
              <a:rPr lang="en-US" b="0" i="0" dirty="0">
                <a:solidFill>
                  <a:srgbClr val="202122"/>
                </a:solidFill>
                <a:effectLst/>
                <a:latin typeface="Arial" panose="020B0604020202020204" pitchFamily="34" charset="0"/>
              </a:rPr>
              <a:t> evolved </a:t>
            </a:r>
            <a:r>
              <a:rPr lang="en-US" b="0" i="0" u="none" strike="noStrike" dirty="0">
                <a:solidFill>
                  <a:srgbClr val="3366CC"/>
                </a:solidFill>
                <a:effectLst/>
                <a:latin typeface="Arial" panose="020B0604020202020204" pitchFamily="34" charset="0"/>
                <a:hlinkClick r:id="rId7" tooltip="Word sense"/>
              </a:rPr>
              <a:t>senses</a:t>
            </a:r>
            <a:r>
              <a:rPr lang="en-US" b="0" i="0" dirty="0">
                <a:solidFill>
                  <a:srgbClr val="202122"/>
                </a:solidFill>
                <a:effectLst/>
                <a:latin typeface="Arial" panose="020B0604020202020204" pitchFamily="34" charset="0"/>
              </a:rPr>
              <a:t> in which they were alternate umbrella terms for additive technologies, one being used in popular language by consumer-maker communities and the media, and the other used more formally by industrial end-use part producers, machine manufacturers, and global technical standards organizations. Until recently, the term </a:t>
            </a:r>
            <a:r>
              <a:rPr lang="en-US" b="0" i="1" dirty="0">
                <a:solidFill>
                  <a:srgbClr val="202122"/>
                </a:solidFill>
                <a:effectLst/>
                <a:latin typeface="Arial" panose="020B0604020202020204" pitchFamily="34" charset="0"/>
              </a:rPr>
              <a:t>3D printing</a:t>
            </a:r>
            <a:r>
              <a:rPr lang="en-US" b="0" i="0" dirty="0">
                <a:solidFill>
                  <a:srgbClr val="202122"/>
                </a:solidFill>
                <a:effectLst/>
                <a:latin typeface="Arial" panose="020B0604020202020204" pitchFamily="34" charset="0"/>
              </a:rPr>
              <a:t> has been associated with machines low in price or capability</a:t>
            </a:r>
          </a:p>
        </p:txBody>
      </p:sp>
      <p:pic>
        <p:nvPicPr>
          <p:cNvPr id="2050" name="Picture 2">
            <a:extLst>
              <a:ext uri="{FF2B5EF4-FFF2-40B4-BE49-F238E27FC236}">
                <a16:creationId xmlns:a16="http://schemas.microsoft.com/office/drawing/2014/main" id="{54C5598A-67ED-31D5-F092-E7C0DD2151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7859" y="4731488"/>
            <a:ext cx="3288475" cy="1851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26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B32293-DDC6-8242-1788-8B3F42BB7607}"/>
              </a:ext>
            </a:extLst>
          </p:cNvPr>
          <p:cNvSpPr txBox="1"/>
          <p:nvPr/>
        </p:nvSpPr>
        <p:spPr>
          <a:xfrm>
            <a:off x="350875" y="151179"/>
            <a:ext cx="7187608" cy="6555641"/>
          </a:xfrm>
          <a:prstGeom prst="rect">
            <a:avLst/>
          </a:prstGeom>
          <a:noFill/>
        </p:spPr>
        <p:txBody>
          <a:bodyPr wrap="square">
            <a:spAutoFit/>
          </a:bodyPr>
          <a:lstStyle/>
          <a:p>
            <a:pPr algn="l"/>
            <a:r>
              <a:rPr lang="en-US" sz="6000" b="0" i="0" dirty="0">
                <a:solidFill>
                  <a:srgbClr val="000000"/>
                </a:solidFill>
                <a:effectLst/>
                <a:latin typeface="Linux Libertine"/>
              </a:rPr>
              <a:t>History</a:t>
            </a:r>
          </a:p>
          <a:p>
            <a:pPr algn="l"/>
            <a:r>
              <a:rPr lang="en-US" b="1" i="0" dirty="0">
                <a:solidFill>
                  <a:srgbClr val="000000"/>
                </a:solidFill>
                <a:effectLst/>
                <a:latin typeface="Arial" panose="020B0604020202020204" pitchFamily="34" charset="0"/>
              </a:rPr>
              <a:t>1940s and 1950s</a:t>
            </a:r>
          </a:p>
          <a:p>
            <a:pPr algn="l"/>
            <a:r>
              <a:rPr lang="en-US" b="0" i="0" dirty="0">
                <a:solidFill>
                  <a:srgbClr val="202122"/>
                </a:solidFill>
                <a:effectLst/>
                <a:latin typeface="Arial" panose="020B0604020202020204" pitchFamily="34" charset="0"/>
              </a:rPr>
              <a:t>The general concept of and procedure to be used in 3D-printing was first described by </a:t>
            </a:r>
            <a:r>
              <a:rPr lang="en-US" b="0" i="0" u="none" strike="noStrike" dirty="0">
                <a:solidFill>
                  <a:srgbClr val="3366CC"/>
                </a:solidFill>
                <a:effectLst/>
                <a:latin typeface="Arial" panose="020B0604020202020204" pitchFamily="34" charset="0"/>
                <a:hlinkClick r:id="rId2" tooltip="Murray Leinster"/>
              </a:rPr>
              <a:t>Murray Leinster</a:t>
            </a:r>
            <a:r>
              <a:rPr lang="en-US" b="0" i="0" dirty="0">
                <a:solidFill>
                  <a:srgbClr val="202122"/>
                </a:solidFill>
                <a:effectLst/>
                <a:latin typeface="Arial" panose="020B0604020202020204" pitchFamily="34" charset="0"/>
              </a:rPr>
              <a:t> in his 1945 short story "Things Pass By": "But this constructor is both efficient and flexible. I feed </a:t>
            </a:r>
            <a:r>
              <a:rPr lang="en-US" b="0" i="0" dirty="0" err="1">
                <a:solidFill>
                  <a:srgbClr val="202122"/>
                </a:solidFill>
                <a:effectLst/>
                <a:latin typeface="Arial" panose="020B0604020202020204" pitchFamily="34" charset="0"/>
              </a:rPr>
              <a:t>magnetronic</a:t>
            </a:r>
            <a:r>
              <a:rPr lang="en-US" b="0" i="0" dirty="0">
                <a:solidFill>
                  <a:srgbClr val="202122"/>
                </a:solidFill>
                <a:effectLst/>
                <a:latin typeface="Arial" panose="020B0604020202020204" pitchFamily="34" charset="0"/>
              </a:rPr>
              <a:t> plastics — the stuff they make houses and ships of nowadays — into this moving arm. It makes drawings in the air following drawings it scans with photo-cells. But plastic comes out of the end of the drawing arm and hardens as it comes ... following drawings only" </a:t>
            </a:r>
            <a:r>
              <a:rPr lang="en-US" b="0" i="0" u="none" strike="noStrike" baseline="30000" dirty="0">
                <a:solidFill>
                  <a:srgbClr val="3366CC"/>
                </a:solidFill>
                <a:effectLst/>
                <a:latin typeface="Arial" panose="020B0604020202020204" pitchFamily="34" charset="0"/>
                <a:hlinkClick r:id="rId3"/>
              </a:rPr>
              <a:t>[12]</a:t>
            </a:r>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It was also described by </a:t>
            </a:r>
            <a:r>
              <a:rPr lang="en-US" b="0" i="0" u="none" strike="noStrike" dirty="0">
                <a:solidFill>
                  <a:srgbClr val="3366CC"/>
                </a:solidFill>
                <a:effectLst/>
                <a:latin typeface="Arial" panose="020B0604020202020204" pitchFamily="34" charset="0"/>
                <a:hlinkClick r:id="rId4" tooltip="Raymond F. Jones"/>
              </a:rPr>
              <a:t>Raymond F. Jones</a:t>
            </a:r>
            <a:r>
              <a:rPr lang="en-US" b="0" i="0" dirty="0">
                <a:solidFill>
                  <a:srgbClr val="202122"/>
                </a:solidFill>
                <a:effectLst/>
                <a:latin typeface="Arial" panose="020B0604020202020204" pitchFamily="34" charset="0"/>
              </a:rPr>
              <a:t> in his story, "Tools of the Trade", published in the November 1950 issue of </a:t>
            </a:r>
            <a:r>
              <a:rPr lang="en-US" b="0" i="1" u="none" strike="noStrike" dirty="0">
                <a:solidFill>
                  <a:srgbClr val="3366CC"/>
                </a:solidFill>
                <a:effectLst/>
                <a:latin typeface="Arial" panose="020B0604020202020204" pitchFamily="34" charset="0"/>
                <a:hlinkClick r:id="rId5" tooltip="Analog Science Fiction and Fact"/>
              </a:rPr>
              <a:t>Astounding Science Fiction</a:t>
            </a:r>
            <a:r>
              <a:rPr lang="en-US" b="0" i="0" dirty="0">
                <a:solidFill>
                  <a:srgbClr val="202122"/>
                </a:solidFill>
                <a:effectLst/>
                <a:latin typeface="Arial" panose="020B0604020202020204" pitchFamily="34" charset="0"/>
              </a:rPr>
              <a:t> magazine. He referred to it as a "molecular spray" in that story.</a:t>
            </a:r>
          </a:p>
          <a:p>
            <a:pPr algn="l"/>
            <a:r>
              <a:rPr lang="en-US" b="1" i="0" dirty="0">
                <a:solidFill>
                  <a:srgbClr val="000000"/>
                </a:solidFill>
                <a:effectLst/>
                <a:latin typeface="Arial" panose="020B0604020202020204" pitchFamily="34" charset="0"/>
              </a:rPr>
              <a:t>1970s</a:t>
            </a:r>
          </a:p>
          <a:p>
            <a:pPr algn="l"/>
            <a:r>
              <a:rPr lang="en-US" b="0" i="0" dirty="0">
                <a:solidFill>
                  <a:srgbClr val="202122"/>
                </a:solidFill>
                <a:effectLst/>
                <a:latin typeface="Arial" panose="020B0604020202020204" pitchFamily="34" charset="0"/>
              </a:rPr>
              <a:t>In 1971, Johannes F Gottwald patented the Liquid Metal Recorder, </a:t>
            </a:r>
            <a:r>
              <a:rPr lang="en-US" b="0" i="0" u="none" strike="noStrike" dirty="0">
                <a:solidFill>
                  <a:srgbClr val="3366CC"/>
                </a:solidFill>
                <a:effectLst/>
                <a:latin typeface="Arial" panose="020B0604020202020204" pitchFamily="34" charset="0"/>
                <a:hlinkClick r:id="rId6"/>
              </a:rPr>
              <a:t>U.S. patent 3596285A</a:t>
            </a:r>
            <a:r>
              <a:rPr lang="en-US" b="0" i="0" dirty="0">
                <a:solidFill>
                  <a:srgbClr val="202122"/>
                </a:solidFill>
                <a:effectLst/>
                <a:latin typeface="Arial" panose="020B0604020202020204" pitchFamily="34" charset="0"/>
              </a:rPr>
              <a:t>, a continuous inkjet metal material device to form a removable metal fabrication on a reusable surface for immediate use or salvaged for printing again by remelting. This appears to be the first patent describing 3D printing with rapid prototyping and controlled on-demand manufacturing of patterns.</a:t>
            </a:r>
          </a:p>
        </p:txBody>
      </p:sp>
      <p:pic>
        <p:nvPicPr>
          <p:cNvPr id="3074" name="Picture 2">
            <a:extLst>
              <a:ext uri="{FF2B5EF4-FFF2-40B4-BE49-F238E27FC236}">
                <a16:creationId xmlns:a16="http://schemas.microsoft.com/office/drawing/2014/main" id="{437D38AE-D91F-2FD1-1AE5-4D224D3385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0816" y="1544819"/>
            <a:ext cx="3236901" cy="2442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728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C1FDB6-9D12-EB0D-3BD7-5609097FCCB4}"/>
              </a:ext>
            </a:extLst>
          </p:cNvPr>
          <p:cNvSpPr txBox="1"/>
          <p:nvPr/>
        </p:nvSpPr>
        <p:spPr>
          <a:xfrm>
            <a:off x="499729" y="751344"/>
            <a:ext cx="9377917" cy="4247317"/>
          </a:xfrm>
          <a:prstGeom prst="rect">
            <a:avLst/>
          </a:prstGeom>
          <a:noFill/>
        </p:spPr>
        <p:txBody>
          <a:bodyPr wrap="square">
            <a:spAutoFit/>
          </a:bodyPr>
          <a:lstStyle/>
          <a:p>
            <a:pPr algn="l"/>
            <a:r>
              <a:rPr lang="en-US" sz="5400" b="0" i="0" dirty="0">
                <a:solidFill>
                  <a:srgbClr val="000000"/>
                </a:solidFill>
                <a:effectLst/>
                <a:latin typeface="Linux Libertine"/>
              </a:rPr>
              <a:t>Benefits of 3D printing</a:t>
            </a:r>
          </a:p>
          <a:p>
            <a:pPr algn="l"/>
            <a:r>
              <a:rPr lang="en-US" b="0" i="0" dirty="0">
                <a:solidFill>
                  <a:srgbClr val="202122"/>
                </a:solidFill>
                <a:effectLst/>
                <a:latin typeface="Arial" panose="020B0604020202020204" pitchFamily="34" charset="0"/>
              </a:rPr>
              <a:t>Additive manufacturing or 3D printing has rapidly gained importance in the field of engineering due to its many benefits. Some of these benefits include enabling faster prototyping, reducing manufacturing costs, increasing product customization, and improving product quality.</a:t>
            </a:r>
          </a:p>
          <a:p>
            <a:pPr algn="l"/>
            <a:r>
              <a:rPr lang="en-US" b="0" i="0" dirty="0">
                <a:solidFill>
                  <a:srgbClr val="202122"/>
                </a:solidFill>
                <a:effectLst/>
                <a:latin typeface="Arial" panose="020B0604020202020204" pitchFamily="34" charset="0"/>
              </a:rPr>
              <a:t>Furthermore, the capabilities of 3D printing have extended beyond traditional manufacturing, with applications in renewable energy systems.3D printing technology can be used to produce battery energy storage systems, which are essential for sustainable energy generation and distribution.</a:t>
            </a:r>
          </a:p>
          <a:p>
            <a:pPr algn="l"/>
            <a:r>
              <a:rPr lang="en-US" b="0" i="0" dirty="0">
                <a:solidFill>
                  <a:srgbClr val="202122"/>
                </a:solidFill>
                <a:effectLst/>
                <a:latin typeface="Arial" panose="020B0604020202020204" pitchFamily="34" charset="0"/>
              </a:rPr>
              <a:t>Another benefit of 3D printing is the technology's ability to produce complex geometries with high precision and accuracy. This is particularly relevant in the field of microwave engineering, where 3D printing can be used to produce components with unique properties that are difficult to achieve using traditional manufacturing methods.</a:t>
            </a:r>
          </a:p>
        </p:txBody>
      </p:sp>
    </p:spTree>
    <p:extLst>
      <p:ext uri="{BB962C8B-B14F-4D97-AF65-F5344CB8AC3E}">
        <p14:creationId xmlns:p14="http://schemas.microsoft.com/office/powerpoint/2010/main" val="3686429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6B1509-2BED-D365-D2BD-8EBEF516FA2B}"/>
              </a:ext>
            </a:extLst>
          </p:cNvPr>
          <p:cNvSpPr txBox="1"/>
          <p:nvPr/>
        </p:nvSpPr>
        <p:spPr>
          <a:xfrm>
            <a:off x="170122" y="1711842"/>
            <a:ext cx="8984510" cy="3970318"/>
          </a:xfrm>
          <a:prstGeom prst="rect">
            <a:avLst/>
          </a:prstGeom>
          <a:noFill/>
        </p:spPr>
        <p:txBody>
          <a:bodyPr wrap="square">
            <a:spAutoFit/>
          </a:bodyPr>
          <a:lstStyle/>
          <a:p>
            <a:pPr algn="l"/>
            <a:r>
              <a:rPr lang="en-US" b="0" i="0" dirty="0">
                <a:solidFill>
                  <a:srgbClr val="202122"/>
                </a:solidFill>
                <a:effectLst/>
                <a:latin typeface="Arial" panose="020B0604020202020204" pitchFamily="34" charset="0"/>
              </a:rPr>
              <a:t>3D printable models may be created with a </a:t>
            </a:r>
            <a:r>
              <a:rPr lang="en-US" b="0" i="0" u="none" strike="noStrike" dirty="0">
                <a:solidFill>
                  <a:srgbClr val="3366CC"/>
                </a:solidFill>
                <a:effectLst/>
                <a:latin typeface="Arial" panose="020B0604020202020204" pitchFamily="34" charset="0"/>
                <a:hlinkClick r:id="rId2" tooltip="Computer-aided design"/>
              </a:rPr>
              <a:t>computer-aided design</a:t>
            </a:r>
            <a:r>
              <a:rPr lang="en-US" b="0" i="0" dirty="0">
                <a:solidFill>
                  <a:srgbClr val="202122"/>
                </a:solidFill>
                <a:effectLst/>
                <a:latin typeface="Arial" panose="020B0604020202020204" pitchFamily="34" charset="0"/>
              </a:rPr>
              <a:t> (CAD) package, via a </a:t>
            </a:r>
            <a:r>
              <a:rPr lang="en-US" b="0" i="0" u="none" strike="noStrike" dirty="0">
                <a:solidFill>
                  <a:srgbClr val="3366CC"/>
                </a:solidFill>
                <a:effectLst/>
                <a:latin typeface="Arial" panose="020B0604020202020204" pitchFamily="34" charset="0"/>
                <a:hlinkClick r:id="rId3" tooltip="3D scanner"/>
              </a:rPr>
              <a:t>3D scanner</a:t>
            </a:r>
            <a:r>
              <a:rPr lang="en-US" b="0" i="0" dirty="0">
                <a:solidFill>
                  <a:srgbClr val="202122"/>
                </a:solidFill>
                <a:effectLst/>
                <a:latin typeface="Arial" panose="020B0604020202020204" pitchFamily="34" charset="0"/>
              </a:rPr>
              <a:t>, or by a plain </a:t>
            </a:r>
            <a:r>
              <a:rPr lang="en-US" b="0" i="0" u="none" strike="noStrike" dirty="0">
                <a:solidFill>
                  <a:srgbClr val="3366CC"/>
                </a:solidFill>
                <a:effectLst/>
                <a:latin typeface="Arial" panose="020B0604020202020204" pitchFamily="34" charset="0"/>
                <a:hlinkClick r:id="rId4" tooltip="Digital camera"/>
              </a:rPr>
              <a:t>digital camera</a:t>
            </a:r>
            <a:r>
              <a:rPr lang="en-US" b="0" i="0" dirty="0">
                <a:solidFill>
                  <a:srgbClr val="202122"/>
                </a:solidFill>
                <a:effectLst/>
                <a:latin typeface="Arial" panose="020B0604020202020204" pitchFamily="34" charset="0"/>
              </a:rPr>
              <a:t> and </a:t>
            </a:r>
            <a:r>
              <a:rPr lang="en-US" b="0" i="0" u="none" strike="noStrike" dirty="0">
                <a:solidFill>
                  <a:srgbClr val="3366CC"/>
                </a:solidFill>
                <a:effectLst/>
                <a:latin typeface="Arial" panose="020B0604020202020204" pitchFamily="34" charset="0"/>
                <a:hlinkClick r:id="rId5" tooltip="Photogrammetry software"/>
              </a:rPr>
              <a:t>photogrammetry software</a:t>
            </a:r>
            <a:r>
              <a:rPr lang="en-US" b="0" i="0" dirty="0">
                <a:solidFill>
                  <a:srgbClr val="202122"/>
                </a:solidFill>
                <a:effectLst/>
                <a:latin typeface="Arial" panose="020B0604020202020204" pitchFamily="34" charset="0"/>
              </a:rPr>
              <a:t>. 3D printed models created with CAD result in relatively fewer errors than other methods. Errors in 3D printable models can be identified and corrected before printing.</a:t>
            </a:r>
            <a:r>
              <a:rPr lang="en-US" b="0" i="0" u="none" strike="noStrike" baseline="30000" dirty="0">
                <a:solidFill>
                  <a:srgbClr val="3366CC"/>
                </a:solidFill>
                <a:effectLst/>
                <a:latin typeface="Arial" panose="020B0604020202020204" pitchFamily="34" charset="0"/>
                <a:hlinkClick r:id="rId6"/>
              </a:rPr>
              <a:t>[57]</a:t>
            </a:r>
            <a:r>
              <a:rPr lang="en-US" b="0" i="0" dirty="0">
                <a:solidFill>
                  <a:srgbClr val="202122"/>
                </a:solidFill>
                <a:effectLst/>
                <a:latin typeface="Arial" panose="020B0604020202020204" pitchFamily="34" charset="0"/>
              </a:rPr>
              <a:t> The manual modeling process of preparing geometric data for 3D computer graphics is similar to plastic arts such as sculpting. 3D scanning is a process of collecting digital data on the shape and appearance of a real object, and creating a digital model based on it.</a:t>
            </a:r>
          </a:p>
          <a:p>
            <a:pPr algn="l"/>
            <a:r>
              <a:rPr lang="en-US" b="0" i="0" dirty="0">
                <a:solidFill>
                  <a:srgbClr val="202122"/>
                </a:solidFill>
                <a:effectLst/>
                <a:latin typeface="Arial" panose="020B0604020202020204" pitchFamily="34" charset="0"/>
              </a:rPr>
              <a:t>CAD models can be saved in the </a:t>
            </a:r>
            <a:r>
              <a:rPr lang="en-US" b="0" i="0" u="none" strike="noStrike" dirty="0">
                <a:solidFill>
                  <a:srgbClr val="3366CC"/>
                </a:solidFill>
                <a:effectLst/>
                <a:latin typeface="Arial" panose="020B0604020202020204" pitchFamily="34" charset="0"/>
                <a:hlinkClick r:id="rId7" tooltip="STL (file format)"/>
              </a:rPr>
              <a:t>stereolithography file format (STL)</a:t>
            </a:r>
            <a:r>
              <a:rPr lang="en-US" b="0" i="0" dirty="0">
                <a:solidFill>
                  <a:srgbClr val="202122"/>
                </a:solidFill>
                <a:effectLst/>
                <a:latin typeface="Arial" panose="020B0604020202020204" pitchFamily="34" charset="0"/>
              </a:rPr>
              <a:t>, a de facto CAD file format for additive manufacturing that stores data based on triangulations of the surface of CAD models. STL is not tailored for additive manufacturing because it generates large file sizes of topology-optimized parts and lattice structures due to the large number of surfaces involved. A newer CAD file format, the </a:t>
            </a:r>
            <a:r>
              <a:rPr lang="en-US" b="0" i="0" u="none" strike="noStrike" dirty="0">
                <a:solidFill>
                  <a:srgbClr val="3366CC"/>
                </a:solidFill>
                <a:effectLst/>
                <a:latin typeface="Arial" panose="020B0604020202020204" pitchFamily="34" charset="0"/>
                <a:hlinkClick r:id="rId8" tooltip="Additive manufacturing file format"/>
              </a:rPr>
              <a:t>additive manufacturing file format (AMF)</a:t>
            </a:r>
            <a:r>
              <a:rPr lang="en-US" b="0" i="0" dirty="0">
                <a:solidFill>
                  <a:srgbClr val="202122"/>
                </a:solidFill>
                <a:effectLst/>
                <a:latin typeface="Arial" panose="020B0604020202020204" pitchFamily="34" charset="0"/>
              </a:rPr>
              <a:t>, was introduced in 2011 to solve this problem. It stores information using curved triangulations</a:t>
            </a:r>
          </a:p>
        </p:txBody>
      </p:sp>
      <p:sp>
        <p:nvSpPr>
          <p:cNvPr id="7" name="TextBox 6">
            <a:extLst>
              <a:ext uri="{FF2B5EF4-FFF2-40B4-BE49-F238E27FC236}">
                <a16:creationId xmlns:a16="http://schemas.microsoft.com/office/drawing/2014/main" id="{8FE5683D-066A-B1A2-8491-999640080EB2}"/>
              </a:ext>
            </a:extLst>
          </p:cNvPr>
          <p:cNvSpPr txBox="1"/>
          <p:nvPr/>
        </p:nvSpPr>
        <p:spPr>
          <a:xfrm>
            <a:off x="308345" y="446569"/>
            <a:ext cx="6464595" cy="1138773"/>
          </a:xfrm>
          <a:prstGeom prst="rect">
            <a:avLst/>
          </a:prstGeom>
          <a:noFill/>
        </p:spPr>
        <p:txBody>
          <a:bodyPr wrap="square">
            <a:spAutoFit/>
          </a:bodyPr>
          <a:lstStyle/>
          <a:p>
            <a:pPr algn="l"/>
            <a:r>
              <a:rPr lang="en-US" sz="4400" b="0" i="0" dirty="0">
                <a:solidFill>
                  <a:srgbClr val="000000"/>
                </a:solidFill>
                <a:effectLst/>
                <a:latin typeface="Linux Libertine"/>
              </a:rPr>
              <a:t>General principles</a:t>
            </a:r>
          </a:p>
          <a:p>
            <a:pPr algn="l"/>
            <a:r>
              <a:rPr lang="en-US" sz="2400" b="1" i="0" dirty="0">
                <a:solidFill>
                  <a:srgbClr val="000000"/>
                </a:solidFill>
                <a:effectLst/>
                <a:latin typeface="Arial" panose="020B0604020202020204" pitchFamily="34" charset="0"/>
              </a:rPr>
              <a:t>Modeling</a:t>
            </a:r>
          </a:p>
        </p:txBody>
      </p:sp>
      <p:pic>
        <p:nvPicPr>
          <p:cNvPr id="5122" name="Picture 2">
            <a:extLst>
              <a:ext uri="{FF2B5EF4-FFF2-40B4-BE49-F238E27FC236}">
                <a16:creationId xmlns:a16="http://schemas.microsoft.com/office/drawing/2014/main" id="{B0D4E944-CECE-2E58-5C00-F406D40720E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51476" y="113233"/>
            <a:ext cx="2203156" cy="1472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970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E0A939-FA08-FA5B-F098-63C909037760}"/>
              </a:ext>
            </a:extLst>
          </p:cNvPr>
          <p:cNvSpPr txBox="1"/>
          <p:nvPr/>
        </p:nvSpPr>
        <p:spPr>
          <a:xfrm>
            <a:off x="159488" y="1212112"/>
            <a:ext cx="10409275" cy="3046988"/>
          </a:xfrm>
          <a:prstGeom prst="rect">
            <a:avLst/>
          </a:prstGeom>
          <a:noFill/>
        </p:spPr>
        <p:txBody>
          <a:bodyPr wrap="square">
            <a:spAutoFit/>
          </a:bodyPr>
          <a:lstStyle/>
          <a:p>
            <a:pPr algn="l"/>
            <a:r>
              <a:rPr lang="en-US" sz="4800" b="1" i="0" dirty="0">
                <a:solidFill>
                  <a:srgbClr val="000000"/>
                </a:solidFill>
                <a:effectLst/>
                <a:latin typeface="Arial" panose="020B0604020202020204" pitchFamily="34" charset="0"/>
              </a:rPr>
              <a:t>Printing</a:t>
            </a:r>
          </a:p>
          <a:p>
            <a:pPr algn="l"/>
            <a:r>
              <a:rPr lang="en-US" b="0" i="0" dirty="0">
                <a:solidFill>
                  <a:srgbClr val="202122"/>
                </a:solidFill>
                <a:effectLst/>
                <a:latin typeface="Arial" panose="020B0604020202020204" pitchFamily="34" charset="0"/>
              </a:rPr>
              <a:t>Before printing a 3D model from an </a:t>
            </a:r>
            <a:r>
              <a:rPr lang="en-US" b="0" i="0" u="none" strike="noStrike" dirty="0">
                <a:solidFill>
                  <a:srgbClr val="3366CC"/>
                </a:solidFill>
                <a:effectLst/>
                <a:latin typeface="Arial" panose="020B0604020202020204" pitchFamily="34" charset="0"/>
                <a:hlinkClick r:id="rId2" tooltip="STL (file format)"/>
              </a:rPr>
              <a:t>STL</a:t>
            </a:r>
            <a:r>
              <a:rPr lang="en-US" b="0" i="0" dirty="0">
                <a:solidFill>
                  <a:srgbClr val="202122"/>
                </a:solidFill>
                <a:effectLst/>
                <a:latin typeface="Arial" panose="020B0604020202020204" pitchFamily="34" charset="0"/>
              </a:rPr>
              <a:t> file, it must first be examined for errors. Most </a:t>
            </a:r>
            <a:r>
              <a:rPr lang="en-US" b="0" i="0" u="none" strike="noStrike" dirty="0">
                <a:solidFill>
                  <a:srgbClr val="3366CC"/>
                </a:solidFill>
                <a:effectLst/>
                <a:latin typeface="Arial" panose="020B0604020202020204" pitchFamily="34" charset="0"/>
                <a:hlinkClick r:id="rId3" tooltip="Computer-aided design"/>
              </a:rPr>
              <a:t>CAD</a:t>
            </a:r>
            <a:r>
              <a:rPr lang="en-US" b="0" i="0" dirty="0">
                <a:solidFill>
                  <a:srgbClr val="202122"/>
                </a:solidFill>
                <a:effectLst/>
                <a:latin typeface="Arial" panose="020B0604020202020204" pitchFamily="34" charset="0"/>
              </a:rPr>
              <a:t> applications produce errors in output STL </a:t>
            </a:r>
            <a:r>
              <a:rPr lang="en-US" b="0" i="0" dirty="0" err="1">
                <a:solidFill>
                  <a:srgbClr val="202122"/>
                </a:solidFill>
                <a:effectLst/>
                <a:latin typeface="Arial" panose="020B0604020202020204" pitchFamily="34" charset="0"/>
              </a:rPr>
              <a:t>files,of</a:t>
            </a:r>
            <a:r>
              <a:rPr lang="en-US" b="0" i="0" dirty="0">
                <a:solidFill>
                  <a:srgbClr val="202122"/>
                </a:solidFill>
                <a:effectLst/>
                <a:latin typeface="Arial" panose="020B0604020202020204" pitchFamily="34" charset="0"/>
              </a:rPr>
              <a:t> the following types:</a:t>
            </a:r>
          </a:p>
          <a:p>
            <a:pPr algn="l">
              <a:buFont typeface="Arial" panose="020B0604020202020204" pitchFamily="34" charset="0"/>
              <a:buChar char="•"/>
            </a:pPr>
            <a:r>
              <a:rPr lang="en-US" b="0" i="0" dirty="0">
                <a:solidFill>
                  <a:srgbClr val="202122"/>
                </a:solidFill>
                <a:effectLst/>
                <a:latin typeface="Arial" panose="020B0604020202020204" pitchFamily="34" charset="0"/>
              </a:rPr>
              <a:t>holes</a:t>
            </a:r>
          </a:p>
          <a:p>
            <a:pPr algn="l">
              <a:buFont typeface="Arial" panose="020B0604020202020204" pitchFamily="34" charset="0"/>
              <a:buChar char="•"/>
            </a:pPr>
            <a:r>
              <a:rPr lang="en-US" b="0" i="0" dirty="0">
                <a:solidFill>
                  <a:srgbClr val="202122"/>
                </a:solidFill>
                <a:effectLst/>
                <a:latin typeface="Arial" panose="020B0604020202020204" pitchFamily="34" charset="0"/>
              </a:rPr>
              <a:t>faces </a:t>
            </a:r>
            <a:r>
              <a:rPr lang="en-US" b="0" i="0" dirty="0" err="1">
                <a:solidFill>
                  <a:srgbClr val="202122"/>
                </a:solidFill>
                <a:effectLst/>
                <a:latin typeface="Arial" panose="020B0604020202020204" pitchFamily="34" charset="0"/>
              </a:rPr>
              <a:t>normals</a:t>
            </a:r>
            <a:endParaRPr lang="en-US" b="0" i="0" dirty="0">
              <a:solidFill>
                <a:srgbClr val="202122"/>
              </a:solidFill>
              <a:effectLst/>
              <a:latin typeface="Arial" panose="020B0604020202020204" pitchFamily="34" charset="0"/>
            </a:endParaRPr>
          </a:p>
          <a:p>
            <a:pPr algn="l">
              <a:buFont typeface="Arial" panose="020B0604020202020204" pitchFamily="34" charset="0"/>
              <a:buChar char="•"/>
            </a:pPr>
            <a:r>
              <a:rPr lang="en-US" b="0" i="0" dirty="0">
                <a:solidFill>
                  <a:srgbClr val="202122"/>
                </a:solidFill>
                <a:effectLst/>
                <a:latin typeface="Arial" panose="020B0604020202020204" pitchFamily="34" charset="0"/>
              </a:rPr>
              <a:t>self-intersections</a:t>
            </a:r>
          </a:p>
          <a:p>
            <a:pPr algn="l">
              <a:buFont typeface="Arial" panose="020B0604020202020204" pitchFamily="34" charset="0"/>
              <a:buChar char="•"/>
            </a:pPr>
            <a:r>
              <a:rPr lang="en-US" b="0" i="0" dirty="0">
                <a:solidFill>
                  <a:srgbClr val="202122"/>
                </a:solidFill>
                <a:effectLst/>
                <a:latin typeface="Arial" panose="020B0604020202020204" pitchFamily="34" charset="0"/>
              </a:rPr>
              <a:t>noise shells</a:t>
            </a:r>
          </a:p>
          <a:p>
            <a:pPr algn="l">
              <a:buFont typeface="Arial" panose="020B0604020202020204" pitchFamily="34" charset="0"/>
              <a:buChar char="•"/>
            </a:pPr>
            <a:r>
              <a:rPr lang="en-US" b="0" i="0" dirty="0">
                <a:solidFill>
                  <a:srgbClr val="202122"/>
                </a:solidFill>
                <a:effectLst/>
                <a:latin typeface="Arial" panose="020B0604020202020204" pitchFamily="34" charset="0"/>
              </a:rPr>
              <a:t>manifold errors</a:t>
            </a:r>
          </a:p>
          <a:p>
            <a:pPr algn="l">
              <a:buFont typeface="Arial" panose="020B0604020202020204" pitchFamily="34" charset="0"/>
              <a:buChar char="•"/>
            </a:pPr>
            <a:r>
              <a:rPr lang="en-US" b="0" i="0" dirty="0">
                <a:solidFill>
                  <a:srgbClr val="202122"/>
                </a:solidFill>
                <a:effectLst/>
                <a:latin typeface="Arial" panose="020B0604020202020204" pitchFamily="34" charset="0"/>
              </a:rPr>
              <a:t>overhang issues </a:t>
            </a:r>
          </a:p>
        </p:txBody>
      </p:sp>
      <p:pic>
        <p:nvPicPr>
          <p:cNvPr id="6146" name="Picture 2">
            <a:extLst>
              <a:ext uri="{FF2B5EF4-FFF2-40B4-BE49-F238E27FC236}">
                <a16:creationId xmlns:a16="http://schemas.microsoft.com/office/drawing/2014/main" id="{C8BE14AE-2D1F-D56E-78AC-70B20A038E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1" y="2998381"/>
            <a:ext cx="2313594" cy="3539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8522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48</TotalTime>
  <Words>932</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Algerian</vt:lpstr>
      <vt:lpstr>Arial</vt:lpstr>
      <vt:lpstr>Linux Libertine</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 Dell</dc:creator>
  <cp:lastModifiedBy>Dell Dell</cp:lastModifiedBy>
  <cp:revision>1</cp:revision>
  <dcterms:created xsi:type="dcterms:W3CDTF">2024-02-08T05:15:58Z</dcterms:created>
  <dcterms:modified xsi:type="dcterms:W3CDTF">2024-02-08T06:04:26Z</dcterms:modified>
</cp:coreProperties>
</file>