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322" r:id="rId5"/>
    <p:sldId id="257" r:id="rId6"/>
    <p:sldId id="324" r:id="rId7"/>
    <p:sldId id="325" r:id="rId8"/>
    <p:sldId id="313" r:id="rId9"/>
    <p:sldId id="320" r:id="rId10"/>
    <p:sldId id="315" r:id="rId11"/>
    <p:sldId id="317" r:id="rId12"/>
    <p:sldId id="32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60" autoAdjust="0"/>
  </p:normalViewPr>
  <p:slideViewPr>
    <p:cSldViewPr snapToGrid="0">
      <p:cViewPr>
        <p:scale>
          <a:sx n="50" d="100"/>
          <a:sy n="50" d="100"/>
        </p:scale>
        <p:origin x="1320" y="30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7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www.flickr.com/photos/iloasiapacific/838615438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humanium.org/en/child-labou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medium.com/@karthik66981600/hr-transformation-real-life-case-studies-for-professionals-ada6691937f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reetingswishes.com/child-labour-d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115 Child Labor Factory Stock Vectors and Vector Art | Shutterstock">
            <a:extLst>
              <a:ext uri="{FF2B5EF4-FFF2-40B4-BE49-F238E27FC236}">
                <a16:creationId xmlns:a16="http://schemas.microsoft.com/office/drawing/2014/main" id="{270774DF-F21D-06F4-F6EA-5A305856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0"/>
            <a:ext cx="1228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A177-5A2E-A7BB-EFC2-6DFE91C83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450" y="1096965"/>
            <a:ext cx="10129250" cy="2085696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Child Labor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33DB5-1094-530B-2E0B-3F08F7EEE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108" y="3565133"/>
            <a:ext cx="9144000" cy="95549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Understanding the Problem and Working Toward Solutions</a:t>
            </a:r>
          </a:p>
        </p:txBody>
      </p:sp>
    </p:spTree>
    <p:extLst>
      <p:ext uri="{BB962C8B-B14F-4D97-AF65-F5344CB8AC3E}">
        <p14:creationId xmlns:p14="http://schemas.microsoft.com/office/powerpoint/2010/main" val="144931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+ Thousand Indian Child Labour Royalty-Free Images, Stock Photos &amp;  Pictures | Shutterstock">
            <a:extLst>
              <a:ext uri="{FF2B5EF4-FFF2-40B4-BE49-F238E27FC236}">
                <a16:creationId xmlns:a16="http://schemas.microsoft.com/office/drawing/2014/main" id="{8EB3DF06-6F19-68C8-2AF8-133455193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7"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647AAD-CD11-EF37-D620-2F64B82668BE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2260600" y="1955832"/>
            <a:ext cx="8140700" cy="34778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 key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that child labor is preventable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with a powerful quote or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430521"/>
            <a:ext cx="3389065" cy="1172248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36F6C9-899B-1ABD-F3A2-9AA1228DE2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146" r="13146"/>
          <a:stretch>
            <a:fillRect/>
          </a:stretch>
        </p:blipFill>
        <p:spPr/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0DCEFD3-0F48-C447-5948-62B1D8E67426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380144" y="1963574"/>
            <a:ext cx="353922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child lab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definition: “Work that deprives children of their childhood, potential, and dignity.”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954B0-FCF3-A6C2-56D3-69A80C065F7E}"/>
              </a:ext>
            </a:extLst>
          </p:cNvPr>
          <p:cNvSpPr txBox="1"/>
          <p:nvPr/>
        </p:nvSpPr>
        <p:spPr>
          <a:xfrm>
            <a:off x="4979988" y="6449785"/>
            <a:ext cx="6681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flickr.com/photos/iloasiapacific/8386154388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3A2-C6C3-360C-F009-78CCB5FF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88" y="0"/>
            <a:ext cx="8309912" cy="2784297"/>
          </a:xfrm>
        </p:spPr>
        <p:txBody>
          <a:bodyPr/>
          <a:lstStyle/>
          <a:p>
            <a:r>
              <a:rPr lang="en-US" sz="8000" dirty="0">
                <a:latin typeface="Algerian" panose="04020705040A02060702" pitchFamily="82" charset="0"/>
              </a:rPr>
              <a:t>Causes of Child Labor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7424A6-9C26-B045-37D1-65021183270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93852" y="2574831"/>
            <a:ext cx="1062347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access to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Unemployment of parents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and social norms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enforcement of laws</a:t>
            </a:r>
          </a:p>
        </p:txBody>
      </p:sp>
    </p:spTree>
    <p:extLst>
      <p:ext uri="{BB962C8B-B14F-4D97-AF65-F5344CB8AC3E}">
        <p14:creationId xmlns:p14="http://schemas.microsoft.com/office/powerpoint/2010/main" val="18454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CA2-133E-D415-3C1F-BB68F114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301" y="0"/>
            <a:ext cx="6640076" cy="2247900"/>
          </a:xfrm>
        </p:spPr>
        <p:txBody>
          <a:bodyPr/>
          <a:lstStyle/>
          <a:p>
            <a:r>
              <a:rPr lang="en-US" sz="6000" dirty="0">
                <a:latin typeface="Algerian" panose="04020705040A02060702" pitchFamily="82" charset="0"/>
              </a:rPr>
              <a:t>Types of Child 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Labor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B50F-34C8-AAF6-9784-D5D766F443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61201" y="2578100"/>
            <a:ext cx="4697800" cy="3734130"/>
          </a:xfrm>
        </p:spPr>
        <p:txBody>
          <a:bodyPr/>
          <a:lstStyle/>
          <a:p>
            <a:r>
              <a:rPr lang="en-US" dirty="0"/>
              <a:t>Agriculture</a:t>
            </a:r>
          </a:p>
          <a:p>
            <a:r>
              <a:rPr lang="en-US" dirty="0"/>
              <a:t>Domestic work</a:t>
            </a:r>
          </a:p>
          <a:p>
            <a:r>
              <a:rPr lang="en-US" dirty="0"/>
              <a:t>Factory work</a:t>
            </a:r>
          </a:p>
          <a:p>
            <a:r>
              <a:rPr lang="en-US" dirty="0"/>
              <a:t>Mining</a:t>
            </a:r>
          </a:p>
          <a:p>
            <a:r>
              <a:rPr lang="en-US" dirty="0"/>
              <a:t>Street vending / begging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1"/>
            <a:ext cx="9884037" cy="2335746"/>
          </a:xfrm>
          <a:effectLst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Consequences of 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latin typeface="Algerian" panose="04020705040A02060702" pitchFamily="82" charset="0"/>
              </a:rPr>
              <a:t>    Child Labor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0A9E47-7E03-991A-BB37-48114F8E0B7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381001" y="3200378"/>
            <a:ext cx="10081218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reflection blurRad="165100" endPos="6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and mental health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Denial of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 of poverty continues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Abuse and exploitation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59" y="123291"/>
            <a:ext cx="10520737" cy="2743200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anchor="b"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Global and Regional Statistics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EE43-7DB3-A174-ED86-C77C38AD84F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93160" y="2985775"/>
            <a:ext cx="945252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Use </a:t>
            </a:r>
            <a:r>
              <a:rPr kumimoji="0" lang="en-US" altLang="en-US" sz="4400" i="0" u="none" strike="noStrike" cap="none" spc="0" normalizeH="0" baseline="0" dirty="0">
                <a:ln w="0"/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charts or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graphs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Show child labor prevalence by country or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Mention ILO data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28773" y="2225733"/>
            <a:ext cx="5767227" cy="3640811"/>
          </a:xfr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2400" dirty="0"/>
              <a:t>International Labor Organization (ILO)</a:t>
            </a:r>
          </a:p>
          <a:p>
            <a:r>
              <a:rPr lang="en-US" sz="2400" dirty="0"/>
              <a:t>United Nations Convention on the Rights of the Child (UNCRC)</a:t>
            </a:r>
          </a:p>
          <a:p>
            <a:r>
              <a:rPr lang="en-US" sz="2400" dirty="0"/>
              <a:t>National laws (like Child Labor (Prohibition and Regulation) Act in India)</a:t>
            </a:r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AF0FA7-EBF3-41D6-E4C5-1169482A14E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73800" y="2310001"/>
            <a:ext cx="5399088" cy="360642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FA95AB-3D5B-95B0-A26C-67448CAD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80" y="400049"/>
            <a:ext cx="10511908" cy="1185045"/>
          </a:xfr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Laws and Regulations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9" y="395289"/>
            <a:ext cx="10642690" cy="1189806"/>
          </a:xfrm>
        </p:spPr>
        <p:txBody>
          <a:bodyPr/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Real-Life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1699" y="1997132"/>
            <a:ext cx="3594164" cy="4465579"/>
          </a:xfrm>
        </p:spPr>
        <p:txBody>
          <a:bodyPr>
            <a:normAutofit fontScale="85000" lnSpcReduction="1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Share 1–2 stories of rescued children</a:t>
            </a:r>
          </a:p>
          <a:p>
            <a:r>
              <a:rPr lang="en-US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Highlight organizations that helped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E772E-4DDE-1B52-C229-16C58F6BEEB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5138" y="1997132"/>
            <a:ext cx="4857750" cy="3492596"/>
          </a:xfrm>
        </p:spPr>
      </p:pic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0B7B-7737-364B-7B55-3E323DC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7" y="177800"/>
            <a:ext cx="4335694" cy="2089096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6600" dirty="0">
                <a:latin typeface="Algerian" panose="04020705040A02060702" pitchFamily="82" charset="0"/>
              </a:rPr>
              <a:t>How We Can Help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9011-3059-93C1-A5FC-89CAC5430C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3017" y="2745610"/>
            <a:ext cx="4335694" cy="3499611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Spreading awareness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Supporting NGOs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Encouraging education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Reporting violations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79D6C89-8F02-6C40-884D-0D659970E7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954" b="4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8653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98</TotalTime>
  <Words>205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Avenir Next LT Pro</vt:lpstr>
      <vt:lpstr>Calibri</vt:lpstr>
      <vt:lpstr>Goudy Old Style</vt:lpstr>
      <vt:lpstr>Wingdings</vt:lpstr>
      <vt:lpstr>FrostyVTI</vt:lpstr>
      <vt:lpstr>Child Labor  </vt:lpstr>
      <vt:lpstr>Introduction</vt:lpstr>
      <vt:lpstr>Causes of Child Labor</vt:lpstr>
      <vt:lpstr>Types of Child  Labor </vt:lpstr>
      <vt:lpstr>Consequences of      Child Labor</vt:lpstr>
      <vt:lpstr>Global and Regional Statistics</vt:lpstr>
      <vt:lpstr>Laws and Regulations</vt:lpstr>
      <vt:lpstr>Real-Life Case Studies</vt:lpstr>
      <vt:lpstr>How We Can Help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</dc:creator>
  <cp:lastModifiedBy>BIJWASAN</cp:lastModifiedBy>
  <cp:revision>6</cp:revision>
  <dcterms:created xsi:type="dcterms:W3CDTF">2025-07-02T08:24:27Z</dcterms:created>
  <dcterms:modified xsi:type="dcterms:W3CDTF">2025-07-09T09:08:29Z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