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9F3E9C-84F1-4C36-A20B-507D9B3D7645}" v="2003" dt="2021-07-14T16:05:55.7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8" d="100"/>
          <a:sy n="78" d="100"/>
        </p:scale>
        <p:origin x="25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65162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52591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11331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80420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23387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17114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33112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11023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13880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97989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44544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2/2/2022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8014973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8">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Rectangle 40">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Rectangle 44">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47" name="Freeform: Shape 46">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48">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p:cNvSpPr>
            <a:spLocks noGrp="1"/>
          </p:cNvSpPr>
          <p:nvPr>
            <p:ph type="subTitle" idx="1"/>
          </p:nvPr>
        </p:nvSpPr>
        <p:spPr>
          <a:xfrm>
            <a:off x="4439633" y="4518923"/>
            <a:ext cx="3312734" cy="1141851"/>
          </a:xfrm>
          <a:noFill/>
        </p:spPr>
        <p:txBody>
          <a:bodyPr vert="horz" lIns="91440" tIns="45720" rIns="91440" bIns="45720" rtlCol="0">
            <a:normAutofit/>
          </a:bodyPr>
          <a:lstStyle/>
          <a:p>
            <a:r>
              <a:rPr lang="en-US" sz="1700" dirty="0">
                <a:solidFill>
                  <a:srgbClr val="080808"/>
                </a:solidFill>
                <a:cs typeface="Calibri"/>
              </a:rPr>
              <a:t>July 2021</a:t>
            </a:r>
          </a:p>
        </p:txBody>
      </p:sp>
      <p:sp>
        <p:nvSpPr>
          <p:cNvPr id="2" name="Title 1"/>
          <p:cNvSpPr>
            <a:spLocks noGrp="1"/>
          </p:cNvSpPr>
          <p:nvPr>
            <p:ph type="ctrTitle"/>
          </p:nvPr>
        </p:nvSpPr>
        <p:spPr>
          <a:xfrm>
            <a:off x="3204642" y="2353641"/>
            <a:ext cx="5782716" cy="2150719"/>
          </a:xfrm>
          <a:noFill/>
        </p:spPr>
        <p:txBody>
          <a:bodyPr anchor="ctr">
            <a:normAutofit/>
          </a:bodyPr>
          <a:lstStyle/>
          <a:p>
            <a:r>
              <a:rPr lang="en-US" sz="3600">
                <a:solidFill>
                  <a:srgbClr val="080808"/>
                </a:solidFill>
                <a:cs typeface="Calibri Light"/>
              </a:rPr>
              <a:t>Lead Scoring Case Study</a:t>
            </a:r>
            <a:endParaRPr lang="en-US" sz="3600">
              <a:solidFill>
                <a:srgbClr val="080808"/>
              </a:solidFill>
            </a:endParaRPr>
          </a:p>
        </p:txBody>
      </p:sp>
      <p:sp>
        <p:nvSpPr>
          <p:cNvPr id="51" name="Freeform: Shape 50">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Rectangle 52">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ABECE3-C9B6-45C7-9DBC-3A68DBE0ECC3}"/>
              </a:ext>
            </a:extLst>
          </p:cNvPr>
          <p:cNvSpPr txBox="1"/>
          <p:nvPr/>
        </p:nvSpPr>
        <p:spPr>
          <a:xfrm>
            <a:off x="784105" y="712218"/>
            <a:ext cx="615063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0070C0"/>
                </a:solidFill>
                <a:cs typeface="Calibri"/>
              </a:rPr>
              <a:t>Comparing specialization versus converted column</a:t>
            </a:r>
          </a:p>
        </p:txBody>
      </p:sp>
      <p:sp>
        <p:nvSpPr>
          <p:cNvPr id="4" name="TextBox 3">
            <a:extLst>
              <a:ext uri="{FF2B5EF4-FFF2-40B4-BE49-F238E27FC236}">
                <a16:creationId xmlns:a16="http://schemas.microsoft.com/office/drawing/2014/main" id="{92D4A285-4F97-4B31-BDA0-CEDE54137E9F}"/>
              </a:ext>
            </a:extLst>
          </p:cNvPr>
          <p:cNvSpPr txBox="1"/>
          <p:nvPr/>
        </p:nvSpPr>
        <p:spPr>
          <a:xfrm>
            <a:off x="7469576" y="1876783"/>
            <a:ext cx="346206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0070C0"/>
                </a:solidFill>
              </a:rPr>
              <a:t>Insights:</a:t>
            </a:r>
          </a:p>
          <a:p>
            <a:pPr marL="285750" indent="-285750">
              <a:buFont typeface="Arial"/>
              <a:buChar char="•"/>
            </a:pPr>
            <a:r>
              <a:rPr lang="en-US" dirty="0">
                <a:cs typeface="Calibri"/>
              </a:rPr>
              <a:t>a sizable number of customers have either chosen not to provide their specialization or they are from management</a:t>
            </a:r>
            <a:endParaRPr lang="en-US" dirty="0"/>
          </a:p>
        </p:txBody>
      </p:sp>
      <p:pic>
        <p:nvPicPr>
          <p:cNvPr id="2" name="Picture 4">
            <a:extLst>
              <a:ext uri="{FF2B5EF4-FFF2-40B4-BE49-F238E27FC236}">
                <a16:creationId xmlns:a16="http://schemas.microsoft.com/office/drawing/2014/main" id="{C463CFCA-7471-45A9-BBE5-55D3CD31795B}"/>
              </a:ext>
            </a:extLst>
          </p:cNvPr>
          <p:cNvPicPr>
            <a:picLocks noChangeAspect="1"/>
          </p:cNvPicPr>
          <p:nvPr/>
        </p:nvPicPr>
        <p:blipFill>
          <a:blip r:embed="rId2"/>
          <a:stretch>
            <a:fillRect/>
          </a:stretch>
        </p:blipFill>
        <p:spPr>
          <a:xfrm>
            <a:off x="411193" y="1873300"/>
            <a:ext cx="6524444" cy="4736041"/>
          </a:xfrm>
          <a:prstGeom prst="rect">
            <a:avLst/>
          </a:prstGeom>
        </p:spPr>
      </p:pic>
    </p:spTree>
    <p:extLst>
      <p:ext uri="{BB962C8B-B14F-4D97-AF65-F5344CB8AC3E}">
        <p14:creationId xmlns:p14="http://schemas.microsoft.com/office/powerpoint/2010/main" val="3519821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ABECE3-C9B6-45C7-9DBC-3A68DBE0ECC3}"/>
              </a:ext>
            </a:extLst>
          </p:cNvPr>
          <p:cNvSpPr txBox="1"/>
          <p:nvPr/>
        </p:nvSpPr>
        <p:spPr>
          <a:xfrm>
            <a:off x="554067" y="424671"/>
            <a:ext cx="787591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0070C0"/>
                </a:solidFill>
                <a:cs typeface="Calibri"/>
              </a:rPr>
              <a:t>Comparing what is your current occupation versus converted column</a:t>
            </a:r>
          </a:p>
        </p:txBody>
      </p:sp>
      <p:sp>
        <p:nvSpPr>
          <p:cNvPr id="4" name="TextBox 3">
            <a:extLst>
              <a:ext uri="{FF2B5EF4-FFF2-40B4-BE49-F238E27FC236}">
                <a16:creationId xmlns:a16="http://schemas.microsoft.com/office/drawing/2014/main" id="{92D4A285-4F97-4B31-BDA0-CEDE54137E9F}"/>
              </a:ext>
            </a:extLst>
          </p:cNvPr>
          <p:cNvSpPr txBox="1"/>
          <p:nvPr/>
        </p:nvSpPr>
        <p:spPr>
          <a:xfrm>
            <a:off x="7670859" y="1891160"/>
            <a:ext cx="346206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0070C0"/>
                </a:solidFill>
              </a:rPr>
              <a:t>Insights:</a:t>
            </a:r>
          </a:p>
          <a:p>
            <a:pPr marL="285750" indent="-285750">
              <a:buFont typeface="Arial"/>
              <a:buChar char="•"/>
            </a:pPr>
            <a:r>
              <a:rPr lang="en-US" dirty="0">
                <a:cs typeface="Calibri"/>
              </a:rPr>
              <a:t>a clear majority of customers are unemployed</a:t>
            </a:r>
          </a:p>
        </p:txBody>
      </p:sp>
      <p:pic>
        <p:nvPicPr>
          <p:cNvPr id="2" name="Picture 4">
            <a:extLst>
              <a:ext uri="{FF2B5EF4-FFF2-40B4-BE49-F238E27FC236}">
                <a16:creationId xmlns:a16="http://schemas.microsoft.com/office/drawing/2014/main" id="{2861CB3E-AE9A-416B-833D-F85D3D4109DF}"/>
              </a:ext>
            </a:extLst>
          </p:cNvPr>
          <p:cNvPicPr>
            <a:picLocks noChangeAspect="1"/>
          </p:cNvPicPr>
          <p:nvPr/>
        </p:nvPicPr>
        <p:blipFill>
          <a:blip r:embed="rId2"/>
          <a:stretch>
            <a:fillRect/>
          </a:stretch>
        </p:blipFill>
        <p:spPr>
          <a:xfrm>
            <a:off x="856891" y="1887300"/>
            <a:ext cx="6466936" cy="4664908"/>
          </a:xfrm>
          <a:prstGeom prst="rect">
            <a:avLst/>
          </a:prstGeom>
        </p:spPr>
      </p:pic>
    </p:spTree>
    <p:extLst>
      <p:ext uri="{BB962C8B-B14F-4D97-AF65-F5344CB8AC3E}">
        <p14:creationId xmlns:p14="http://schemas.microsoft.com/office/powerpoint/2010/main" val="2863990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ABECE3-C9B6-45C7-9DBC-3A68DBE0ECC3}"/>
              </a:ext>
            </a:extLst>
          </p:cNvPr>
          <p:cNvSpPr txBox="1"/>
          <p:nvPr/>
        </p:nvSpPr>
        <p:spPr>
          <a:xfrm>
            <a:off x="784105" y="712218"/>
            <a:ext cx="632316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0070C0"/>
                </a:solidFill>
                <a:cs typeface="Calibri"/>
              </a:rPr>
              <a:t>Comparing what matters most to you in choosing a course versus converted column</a:t>
            </a:r>
          </a:p>
        </p:txBody>
      </p:sp>
      <p:sp>
        <p:nvSpPr>
          <p:cNvPr id="4" name="TextBox 3">
            <a:extLst>
              <a:ext uri="{FF2B5EF4-FFF2-40B4-BE49-F238E27FC236}">
                <a16:creationId xmlns:a16="http://schemas.microsoft.com/office/drawing/2014/main" id="{92D4A285-4F97-4B31-BDA0-CEDE54137E9F}"/>
              </a:ext>
            </a:extLst>
          </p:cNvPr>
          <p:cNvSpPr txBox="1"/>
          <p:nvPr/>
        </p:nvSpPr>
        <p:spPr>
          <a:xfrm>
            <a:off x="7656482" y="2552519"/>
            <a:ext cx="3462067"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0070C0"/>
                </a:solidFill>
              </a:rPr>
              <a:t>Insights:</a:t>
            </a:r>
          </a:p>
          <a:p>
            <a:pPr marL="285750" indent="-285750">
              <a:buFont typeface="Arial"/>
              <a:buChar char="•"/>
            </a:pPr>
            <a:r>
              <a:rPr lang="en-US" dirty="0">
                <a:cs typeface="Calibri"/>
              </a:rPr>
              <a:t>most of the customer's main motive behind joining a course is to look for better career prospects </a:t>
            </a:r>
          </a:p>
          <a:p>
            <a:pPr marL="285750" indent="-285750">
              <a:buFont typeface="Arial"/>
              <a:buChar char="•"/>
            </a:pPr>
            <a:r>
              <a:rPr lang="en-US" dirty="0">
                <a:cs typeface="Calibri"/>
              </a:rPr>
              <a:t>this column has very low or no variability</a:t>
            </a:r>
            <a:endParaRPr lang="en-US"/>
          </a:p>
        </p:txBody>
      </p:sp>
      <p:pic>
        <p:nvPicPr>
          <p:cNvPr id="2" name="Picture 4">
            <a:extLst>
              <a:ext uri="{FF2B5EF4-FFF2-40B4-BE49-F238E27FC236}">
                <a16:creationId xmlns:a16="http://schemas.microsoft.com/office/drawing/2014/main" id="{C393E489-3699-4881-9D94-7BCD76EBE274}"/>
              </a:ext>
            </a:extLst>
          </p:cNvPr>
          <p:cNvPicPr>
            <a:picLocks noChangeAspect="1"/>
          </p:cNvPicPr>
          <p:nvPr/>
        </p:nvPicPr>
        <p:blipFill>
          <a:blip r:embed="rId2"/>
          <a:stretch>
            <a:fillRect/>
          </a:stretch>
        </p:blipFill>
        <p:spPr>
          <a:xfrm>
            <a:off x="928778" y="2685677"/>
            <a:ext cx="5719313" cy="3470721"/>
          </a:xfrm>
          <a:prstGeom prst="rect">
            <a:avLst/>
          </a:prstGeom>
        </p:spPr>
      </p:pic>
    </p:spTree>
    <p:extLst>
      <p:ext uri="{BB962C8B-B14F-4D97-AF65-F5344CB8AC3E}">
        <p14:creationId xmlns:p14="http://schemas.microsoft.com/office/powerpoint/2010/main" val="424525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ABECE3-C9B6-45C7-9DBC-3A68DBE0ECC3}"/>
              </a:ext>
            </a:extLst>
          </p:cNvPr>
          <p:cNvSpPr txBox="1"/>
          <p:nvPr/>
        </p:nvSpPr>
        <p:spPr>
          <a:xfrm>
            <a:off x="784105" y="712218"/>
            <a:ext cx="642380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0070C0"/>
                </a:solidFill>
                <a:cs typeface="Calibri"/>
              </a:rPr>
              <a:t>Comparing search versus converted column</a:t>
            </a:r>
          </a:p>
        </p:txBody>
      </p:sp>
      <p:sp>
        <p:nvSpPr>
          <p:cNvPr id="4" name="TextBox 3">
            <a:extLst>
              <a:ext uri="{FF2B5EF4-FFF2-40B4-BE49-F238E27FC236}">
                <a16:creationId xmlns:a16="http://schemas.microsoft.com/office/drawing/2014/main" id="{92D4A285-4F97-4B31-BDA0-CEDE54137E9F}"/>
              </a:ext>
            </a:extLst>
          </p:cNvPr>
          <p:cNvSpPr txBox="1"/>
          <p:nvPr/>
        </p:nvSpPr>
        <p:spPr>
          <a:xfrm>
            <a:off x="7570218" y="1905538"/>
            <a:ext cx="346206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0070C0"/>
                </a:solidFill>
              </a:rPr>
              <a:t>Insights:</a:t>
            </a:r>
          </a:p>
          <a:p>
            <a:pPr marL="285750" indent="-285750">
              <a:buFont typeface="Arial"/>
              <a:buChar char="•"/>
            </a:pPr>
            <a:r>
              <a:rPr lang="en-US" dirty="0">
                <a:cs typeface="Calibri"/>
              </a:rPr>
              <a:t>most of the customers have not seen the ad of X education </a:t>
            </a:r>
          </a:p>
          <a:p>
            <a:pPr marL="285750" indent="-285750">
              <a:buFont typeface="Arial"/>
              <a:buChar char="•"/>
            </a:pPr>
            <a:r>
              <a:rPr lang="en-US" dirty="0">
                <a:cs typeface="Calibri"/>
              </a:rPr>
              <a:t>this column has very low or no variability</a:t>
            </a:r>
            <a:endParaRPr lang="en-US"/>
          </a:p>
        </p:txBody>
      </p:sp>
      <p:pic>
        <p:nvPicPr>
          <p:cNvPr id="2" name="Picture 4">
            <a:extLst>
              <a:ext uri="{FF2B5EF4-FFF2-40B4-BE49-F238E27FC236}">
                <a16:creationId xmlns:a16="http://schemas.microsoft.com/office/drawing/2014/main" id="{F25AC704-A21A-48E0-961F-DA247E1413F0}"/>
              </a:ext>
            </a:extLst>
          </p:cNvPr>
          <p:cNvPicPr>
            <a:picLocks noChangeAspect="1"/>
          </p:cNvPicPr>
          <p:nvPr/>
        </p:nvPicPr>
        <p:blipFill>
          <a:blip r:embed="rId2"/>
          <a:stretch>
            <a:fillRect/>
          </a:stretch>
        </p:blipFill>
        <p:spPr>
          <a:xfrm>
            <a:off x="1072551" y="1929758"/>
            <a:ext cx="6136256" cy="4091162"/>
          </a:xfrm>
          <a:prstGeom prst="rect">
            <a:avLst/>
          </a:prstGeom>
        </p:spPr>
      </p:pic>
    </p:spTree>
    <p:extLst>
      <p:ext uri="{BB962C8B-B14F-4D97-AF65-F5344CB8AC3E}">
        <p14:creationId xmlns:p14="http://schemas.microsoft.com/office/powerpoint/2010/main" val="388592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ABECE3-C9B6-45C7-9DBC-3A68DBE0ECC3}"/>
              </a:ext>
            </a:extLst>
          </p:cNvPr>
          <p:cNvSpPr txBox="1"/>
          <p:nvPr/>
        </p:nvSpPr>
        <p:spPr>
          <a:xfrm>
            <a:off x="870369" y="309652"/>
            <a:ext cx="607874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0070C0"/>
                </a:solidFill>
                <a:cs typeface="Calibri"/>
              </a:rPr>
              <a:t>Comparing tags versus converted column</a:t>
            </a:r>
          </a:p>
        </p:txBody>
      </p:sp>
      <p:sp>
        <p:nvSpPr>
          <p:cNvPr id="4" name="TextBox 3">
            <a:extLst>
              <a:ext uri="{FF2B5EF4-FFF2-40B4-BE49-F238E27FC236}">
                <a16:creationId xmlns:a16="http://schemas.microsoft.com/office/drawing/2014/main" id="{92D4A285-4F97-4B31-BDA0-CEDE54137E9F}"/>
              </a:ext>
            </a:extLst>
          </p:cNvPr>
          <p:cNvSpPr txBox="1"/>
          <p:nvPr/>
        </p:nvSpPr>
        <p:spPr>
          <a:xfrm>
            <a:off x="7383312" y="1502972"/>
            <a:ext cx="346206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0070C0"/>
                </a:solidFill>
              </a:rPr>
              <a:t>Insights:</a:t>
            </a:r>
          </a:p>
          <a:p>
            <a:pPr marL="285750" indent="-285750">
              <a:buFont typeface="Arial"/>
              <a:buChar char="•"/>
            </a:pPr>
            <a:r>
              <a:rPr lang="en-US" dirty="0">
                <a:cs typeface="Calibri"/>
              </a:rPr>
              <a:t>the current status of most of the customers is that they will return after reading the email</a:t>
            </a:r>
          </a:p>
        </p:txBody>
      </p:sp>
      <p:pic>
        <p:nvPicPr>
          <p:cNvPr id="2" name="Picture 4">
            <a:extLst>
              <a:ext uri="{FF2B5EF4-FFF2-40B4-BE49-F238E27FC236}">
                <a16:creationId xmlns:a16="http://schemas.microsoft.com/office/drawing/2014/main" id="{04606CF5-7F59-40B3-B738-2AE1AB6C138A}"/>
              </a:ext>
            </a:extLst>
          </p:cNvPr>
          <p:cNvPicPr>
            <a:picLocks noChangeAspect="1"/>
          </p:cNvPicPr>
          <p:nvPr/>
        </p:nvPicPr>
        <p:blipFill>
          <a:blip r:embed="rId2"/>
          <a:stretch>
            <a:fillRect/>
          </a:stretch>
        </p:blipFill>
        <p:spPr>
          <a:xfrm>
            <a:off x="871268" y="1502866"/>
            <a:ext cx="6035615" cy="5174983"/>
          </a:xfrm>
          <a:prstGeom prst="rect">
            <a:avLst/>
          </a:prstGeom>
        </p:spPr>
      </p:pic>
    </p:spTree>
    <p:extLst>
      <p:ext uri="{BB962C8B-B14F-4D97-AF65-F5344CB8AC3E}">
        <p14:creationId xmlns:p14="http://schemas.microsoft.com/office/powerpoint/2010/main" val="2774735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ABECE3-C9B6-45C7-9DBC-3A68DBE0ECC3}"/>
              </a:ext>
            </a:extLst>
          </p:cNvPr>
          <p:cNvSpPr txBox="1"/>
          <p:nvPr/>
        </p:nvSpPr>
        <p:spPr>
          <a:xfrm>
            <a:off x="784105" y="712218"/>
            <a:ext cx="517297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0070C0"/>
                </a:solidFill>
                <a:cs typeface="Calibri"/>
              </a:rPr>
              <a:t>Comparing city versus converted column</a:t>
            </a:r>
          </a:p>
        </p:txBody>
      </p:sp>
      <p:sp>
        <p:nvSpPr>
          <p:cNvPr id="4" name="TextBox 3">
            <a:extLst>
              <a:ext uri="{FF2B5EF4-FFF2-40B4-BE49-F238E27FC236}">
                <a16:creationId xmlns:a16="http://schemas.microsoft.com/office/drawing/2014/main" id="{92D4A285-4F97-4B31-BDA0-CEDE54137E9F}"/>
              </a:ext>
            </a:extLst>
          </p:cNvPr>
          <p:cNvSpPr txBox="1"/>
          <p:nvPr/>
        </p:nvSpPr>
        <p:spPr>
          <a:xfrm>
            <a:off x="7397689" y="1848028"/>
            <a:ext cx="346206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0070C0"/>
                </a:solidFill>
              </a:rPr>
              <a:t>Insights:</a:t>
            </a:r>
          </a:p>
          <a:p>
            <a:pPr marL="285750" indent="-285750">
              <a:buFont typeface="Arial"/>
              <a:buChar char="•"/>
            </a:pPr>
            <a:r>
              <a:rPr lang="en-US" dirty="0">
                <a:cs typeface="Calibri"/>
              </a:rPr>
              <a:t>most customers are from Mumbai</a:t>
            </a:r>
          </a:p>
        </p:txBody>
      </p:sp>
      <p:pic>
        <p:nvPicPr>
          <p:cNvPr id="2" name="Picture 4">
            <a:extLst>
              <a:ext uri="{FF2B5EF4-FFF2-40B4-BE49-F238E27FC236}">
                <a16:creationId xmlns:a16="http://schemas.microsoft.com/office/drawing/2014/main" id="{ED919EF0-B1BF-4C3F-A208-AFCB9D143803}"/>
              </a:ext>
            </a:extLst>
          </p:cNvPr>
          <p:cNvPicPr>
            <a:picLocks noChangeAspect="1"/>
          </p:cNvPicPr>
          <p:nvPr/>
        </p:nvPicPr>
        <p:blipFill>
          <a:blip r:embed="rId2"/>
          <a:stretch>
            <a:fillRect/>
          </a:stretch>
        </p:blipFill>
        <p:spPr>
          <a:xfrm>
            <a:off x="885645" y="1848411"/>
            <a:ext cx="5920596" cy="4455138"/>
          </a:xfrm>
          <a:prstGeom prst="rect">
            <a:avLst/>
          </a:prstGeom>
        </p:spPr>
      </p:pic>
    </p:spTree>
    <p:extLst>
      <p:ext uri="{BB962C8B-B14F-4D97-AF65-F5344CB8AC3E}">
        <p14:creationId xmlns:p14="http://schemas.microsoft.com/office/powerpoint/2010/main" val="17877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ABECE3-C9B6-45C7-9DBC-3A68DBE0ECC3}"/>
              </a:ext>
            </a:extLst>
          </p:cNvPr>
          <p:cNvSpPr txBox="1"/>
          <p:nvPr/>
        </p:nvSpPr>
        <p:spPr>
          <a:xfrm>
            <a:off x="784105" y="712218"/>
            <a:ext cx="699889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0070C0"/>
                </a:solidFill>
                <a:cs typeface="Calibri"/>
              </a:rPr>
              <a:t>Comparing a free copy of mastering the interview versus converted column</a:t>
            </a:r>
          </a:p>
        </p:txBody>
      </p:sp>
      <p:sp>
        <p:nvSpPr>
          <p:cNvPr id="4" name="TextBox 3">
            <a:extLst>
              <a:ext uri="{FF2B5EF4-FFF2-40B4-BE49-F238E27FC236}">
                <a16:creationId xmlns:a16="http://schemas.microsoft.com/office/drawing/2014/main" id="{92D4A285-4F97-4B31-BDA0-CEDE54137E9F}"/>
              </a:ext>
            </a:extLst>
          </p:cNvPr>
          <p:cNvSpPr txBox="1"/>
          <p:nvPr/>
        </p:nvSpPr>
        <p:spPr>
          <a:xfrm>
            <a:off x="7325802" y="2466255"/>
            <a:ext cx="346206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0070C0"/>
                </a:solidFill>
              </a:rPr>
              <a:t>Insights:</a:t>
            </a:r>
          </a:p>
          <a:p>
            <a:pPr marL="285750" indent="-285750">
              <a:buFont typeface="Arial"/>
              <a:buChar char="•"/>
            </a:pPr>
            <a:r>
              <a:rPr lang="en-US" dirty="0">
                <a:cs typeface="Calibri"/>
              </a:rPr>
              <a:t>majority of customers do not want a free copy of the mastering the interview</a:t>
            </a:r>
          </a:p>
        </p:txBody>
      </p:sp>
      <p:pic>
        <p:nvPicPr>
          <p:cNvPr id="2" name="Picture 4">
            <a:extLst>
              <a:ext uri="{FF2B5EF4-FFF2-40B4-BE49-F238E27FC236}">
                <a16:creationId xmlns:a16="http://schemas.microsoft.com/office/drawing/2014/main" id="{B7DC2325-55C6-44D1-ACEE-1A375C671CF5}"/>
              </a:ext>
            </a:extLst>
          </p:cNvPr>
          <p:cNvPicPr>
            <a:picLocks noChangeAspect="1"/>
          </p:cNvPicPr>
          <p:nvPr/>
        </p:nvPicPr>
        <p:blipFill>
          <a:blip r:embed="rId2"/>
          <a:stretch>
            <a:fillRect/>
          </a:stretch>
        </p:blipFill>
        <p:spPr>
          <a:xfrm>
            <a:off x="209910" y="2461721"/>
            <a:ext cx="6251275" cy="4163048"/>
          </a:xfrm>
          <a:prstGeom prst="rect">
            <a:avLst/>
          </a:prstGeom>
        </p:spPr>
      </p:pic>
    </p:spTree>
    <p:extLst>
      <p:ext uri="{BB962C8B-B14F-4D97-AF65-F5344CB8AC3E}">
        <p14:creationId xmlns:p14="http://schemas.microsoft.com/office/powerpoint/2010/main" val="3266752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ABECE3-C9B6-45C7-9DBC-3A68DBE0ECC3}"/>
              </a:ext>
            </a:extLst>
          </p:cNvPr>
          <p:cNvSpPr txBox="1"/>
          <p:nvPr/>
        </p:nvSpPr>
        <p:spPr>
          <a:xfrm>
            <a:off x="784105" y="712218"/>
            <a:ext cx="626565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0070C0"/>
                </a:solidFill>
                <a:cs typeface="Calibri"/>
              </a:rPr>
              <a:t>Comparing last notable activity versus converted column</a:t>
            </a:r>
          </a:p>
        </p:txBody>
      </p:sp>
      <p:sp>
        <p:nvSpPr>
          <p:cNvPr id="4" name="TextBox 3">
            <a:extLst>
              <a:ext uri="{FF2B5EF4-FFF2-40B4-BE49-F238E27FC236}">
                <a16:creationId xmlns:a16="http://schemas.microsoft.com/office/drawing/2014/main" id="{92D4A285-4F97-4B31-BDA0-CEDE54137E9F}"/>
              </a:ext>
            </a:extLst>
          </p:cNvPr>
          <p:cNvSpPr txBox="1"/>
          <p:nvPr/>
        </p:nvSpPr>
        <p:spPr>
          <a:xfrm>
            <a:off x="8274708" y="2394368"/>
            <a:ext cx="346206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0070C0"/>
                </a:solidFill>
              </a:rPr>
              <a:t>Insights:</a:t>
            </a:r>
          </a:p>
          <a:p>
            <a:pPr marL="285750" indent="-285750">
              <a:buFont typeface="Arial"/>
              <a:buChar char="•"/>
            </a:pPr>
            <a:r>
              <a:rPr lang="en-US" dirty="0">
                <a:cs typeface="Calibri"/>
              </a:rPr>
              <a:t>last notable activity of most of the students is either modified, email opened or SMS sent</a:t>
            </a:r>
            <a:endParaRPr lang="en-US">
              <a:cs typeface="Calibri"/>
            </a:endParaRPr>
          </a:p>
        </p:txBody>
      </p:sp>
      <p:pic>
        <p:nvPicPr>
          <p:cNvPr id="2" name="Picture 4">
            <a:extLst>
              <a:ext uri="{FF2B5EF4-FFF2-40B4-BE49-F238E27FC236}">
                <a16:creationId xmlns:a16="http://schemas.microsoft.com/office/drawing/2014/main" id="{140A0A94-B84E-4C74-874C-AFC9BFE61529}"/>
              </a:ext>
            </a:extLst>
          </p:cNvPr>
          <p:cNvPicPr>
            <a:picLocks noChangeAspect="1"/>
          </p:cNvPicPr>
          <p:nvPr/>
        </p:nvPicPr>
        <p:blipFill>
          <a:blip r:embed="rId2"/>
          <a:stretch>
            <a:fillRect/>
          </a:stretch>
        </p:blipFill>
        <p:spPr>
          <a:xfrm>
            <a:off x="785004" y="2394434"/>
            <a:ext cx="7502105" cy="4139471"/>
          </a:xfrm>
          <a:prstGeom prst="rect">
            <a:avLst/>
          </a:prstGeom>
        </p:spPr>
      </p:pic>
    </p:spTree>
    <p:extLst>
      <p:ext uri="{BB962C8B-B14F-4D97-AF65-F5344CB8AC3E}">
        <p14:creationId xmlns:p14="http://schemas.microsoft.com/office/powerpoint/2010/main" val="614024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ABECE3-C9B6-45C7-9DBC-3A68DBE0ECC3}"/>
              </a:ext>
            </a:extLst>
          </p:cNvPr>
          <p:cNvSpPr txBox="1"/>
          <p:nvPr/>
        </p:nvSpPr>
        <p:spPr>
          <a:xfrm>
            <a:off x="784105" y="712218"/>
            <a:ext cx="497169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0070C0"/>
                </a:solidFill>
                <a:cs typeface="Calibri"/>
              </a:rPr>
              <a:t>Visualizing the numerical distributions</a:t>
            </a:r>
          </a:p>
        </p:txBody>
      </p:sp>
      <p:sp>
        <p:nvSpPr>
          <p:cNvPr id="4" name="TextBox 3">
            <a:extLst>
              <a:ext uri="{FF2B5EF4-FFF2-40B4-BE49-F238E27FC236}">
                <a16:creationId xmlns:a16="http://schemas.microsoft.com/office/drawing/2014/main" id="{92D4A285-4F97-4B31-BDA0-CEDE54137E9F}"/>
              </a:ext>
            </a:extLst>
          </p:cNvPr>
          <p:cNvSpPr txBox="1"/>
          <p:nvPr/>
        </p:nvSpPr>
        <p:spPr>
          <a:xfrm>
            <a:off x="7455199" y="784104"/>
            <a:ext cx="346206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0070C0"/>
                </a:solidFill>
              </a:rPr>
              <a:t>Insights:</a:t>
            </a:r>
          </a:p>
          <a:p>
            <a:pPr marL="285750" indent="-285750">
              <a:buFont typeface="Arial"/>
              <a:buChar char="•"/>
            </a:pPr>
            <a:r>
              <a:rPr lang="en-US" dirty="0">
                <a:cs typeface="Calibri"/>
              </a:rPr>
              <a:t>all three distributions are right skewed that is their mean is greater than mode</a:t>
            </a:r>
          </a:p>
        </p:txBody>
      </p:sp>
      <p:pic>
        <p:nvPicPr>
          <p:cNvPr id="2" name="Picture 4">
            <a:extLst>
              <a:ext uri="{FF2B5EF4-FFF2-40B4-BE49-F238E27FC236}">
                <a16:creationId xmlns:a16="http://schemas.microsoft.com/office/drawing/2014/main" id="{FD474203-DF86-4D10-8C3C-30AE2927E5EC}"/>
              </a:ext>
            </a:extLst>
          </p:cNvPr>
          <p:cNvPicPr>
            <a:picLocks noChangeAspect="1"/>
          </p:cNvPicPr>
          <p:nvPr/>
        </p:nvPicPr>
        <p:blipFill>
          <a:blip r:embed="rId2"/>
          <a:stretch>
            <a:fillRect/>
          </a:stretch>
        </p:blipFill>
        <p:spPr>
          <a:xfrm>
            <a:off x="583721" y="2784156"/>
            <a:ext cx="2944483" cy="2698668"/>
          </a:xfrm>
          <a:prstGeom prst="rect">
            <a:avLst/>
          </a:prstGeom>
        </p:spPr>
      </p:pic>
      <p:pic>
        <p:nvPicPr>
          <p:cNvPr id="5" name="Picture 5">
            <a:extLst>
              <a:ext uri="{FF2B5EF4-FFF2-40B4-BE49-F238E27FC236}">
                <a16:creationId xmlns:a16="http://schemas.microsoft.com/office/drawing/2014/main" id="{0EE2CF66-0E7D-427E-A128-33A772C113FA}"/>
              </a:ext>
            </a:extLst>
          </p:cNvPr>
          <p:cNvPicPr>
            <a:picLocks noChangeAspect="1"/>
          </p:cNvPicPr>
          <p:nvPr/>
        </p:nvPicPr>
        <p:blipFill>
          <a:blip r:embed="rId3"/>
          <a:stretch>
            <a:fillRect/>
          </a:stretch>
        </p:blipFill>
        <p:spPr>
          <a:xfrm>
            <a:off x="4393721" y="2840602"/>
            <a:ext cx="3390181" cy="2643285"/>
          </a:xfrm>
          <a:prstGeom prst="rect">
            <a:avLst/>
          </a:prstGeom>
        </p:spPr>
      </p:pic>
      <p:pic>
        <p:nvPicPr>
          <p:cNvPr id="6" name="Picture 6">
            <a:extLst>
              <a:ext uri="{FF2B5EF4-FFF2-40B4-BE49-F238E27FC236}">
                <a16:creationId xmlns:a16="http://schemas.microsoft.com/office/drawing/2014/main" id="{70E39D1E-C166-447F-A4FB-089382E965AB}"/>
              </a:ext>
            </a:extLst>
          </p:cNvPr>
          <p:cNvPicPr>
            <a:picLocks noChangeAspect="1"/>
          </p:cNvPicPr>
          <p:nvPr/>
        </p:nvPicPr>
        <p:blipFill>
          <a:blip r:embed="rId4"/>
          <a:stretch>
            <a:fillRect/>
          </a:stretch>
        </p:blipFill>
        <p:spPr>
          <a:xfrm>
            <a:off x="8405004" y="2836792"/>
            <a:ext cx="3131388" cy="2622152"/>
          </a:xfrm>
          <a:prstGeom prst="rect">
            <a:avLst/>
          </a:prstGeom>
        </p:spPr>
      </p:pic>
    </p:spTree>
    <p:extLst>
      <p:ext uri="{BB962C8B-B14F-4D97-AF65-F5344CB8AC3E}">
        <p14:creationId xmlns:p14="http://schemas.microsoft.com/office/powerpoint/2010/main" val="3204811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ABECE3-C9B6-45C7-9DBC-3A68DBE0ECC3}"/>
              </a:ext>
            </a:extLst>
          </p:cNvPr>
          <p:cNvSpPr txBox="1"/>
          <p:nvPr/>
        </p:nvSpPr>
        <p:spPr>
          <a:xfrm>
            <a:off x="194633" y="640331"/>
            <a:ext cx="482791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0070C0"/>
                </a:solidFill>
                <a:cs typeface="Calibri"/>
              </a:rPr>
              <a:t>Visualizing the pair plots of numerical distributions</a:t>
            </a:r>
          </a:p>
        </p:txBody>
      </p:sp>
      <p:sp>
        <p:nvSpPr>
          <p:cNvPr id="4" name="TextBox 3">
            <a:extLst>
              <a:ext uri="{FF2B5EF4-FFF2-40B4-BE49-F238E27FC236}">
                <a16:creationId xmlns:a16="http://schemas.microsoft.com/office/drawing/2014/main" id="{92D4A285-4F97-4B31-BDA0-CEDE54137E9F}"/>
              </a:ext>
            </a:extLst>
          </p:cNvPr>
          <p:cNvSpPr txBox="1"/>
          <p:nvPr/>
        </p:nvSpPr>
        <p:spPr>
          <a:xfrm>
            <a:off x="252141" y="2811311"/>
            <a:ext cx="343331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0070C0"/>
                </a:solidFill>
              </a:rPr>
              <a:t>Insights:</a:t>
            </a:r>
          </a:p>
          <a:p>
            <a:pPr marL="285750" indent="-285750">
              <a:buFont typeface="Arial"/>
              <a:buChar char="•"/>
            </a:pPr>
            <a:r>
              <a:rPr lang="en-US" dirty="0">
                <a:cs typeface="Calibri"/>
              </a:rPr>
              <a:t>there doesn't seem to be much direct linear relationship between these variables. But there seems to be some relationship between total visits and pageviews per visit</a:t>
            </a:r>
          </a:p>
        </p:txBody>
      </p:sp>
      <p:pic>
        <p:nvPicPr>
          <p:cNvPr id="2" name="Picture 4">
            <a:extLst>
              <a:ext uri="{FF2B5EF4-FFF2-40B4-BE49-F238E27FC236}">
                <a16:creationId xmlns:a16="http://schemas.microsoft.com/office/drawing/2014/main" id="{10E340CC-94E4-4A3D-9085-0716ECFA1210}"/>
              </a:ext>
            </a:extLst>
          </p:cNvPr>
          <p:cNvPicPr>
            <a:picLocks noChangeAspect="1"/>
          </p:cNvPicPr>
          <p:nvPr/>
        </p:nvPicPr>
        <p:blipFill>
          <a:blip r:embed="rId2"/>
          <a:stretch>
            <a:fillRect/>
          </a:stretch>
        </p:blipFill>
        <p:spPr>
          <a:xfrm>
            <a:off x="4537495" y="466484"/>
            <a:ext cx="7013273" cy="6385108"/>
          </a:xfrm>
          <a:prstGeom prst="rect">
            <a:avLst/>
          </a:prstGeom>
        </p:spPr>
      </p:pic>
    </p:spTree>
    <p:extLst>
      <p:ext uri="{BB962C8B-B14F-4D97-AF65-F5344CB8AC3E}">
        <p14:creationId xmlns:p14="http://schemas.microsoft.com/office/powerpoint/2010/main" val="2639031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855BABD-B05C-418D-A8ED-91294B6695DD}"/>
              </a:ext>
            </a:extLst>
          </p:cNvPr>
          <p:cNvSpPr>
            <a:spLocks noGrp="1"/>
          </p:cNvSpPr>
          <p:nvPr>
            <p:ph type="title"/>
          </p:nvPr>
        </p:nvSpPr>
        <p:spPr>
          <a:xfrm>
            <a:off x="643467" y="1698171"/>
            <a:ext cx="3962061" cy="4516360"/>
          </a:xfrm>
        </p:spPr>
        <p:txBody>
          <a:bodyPr anchor="t">
            <a:normAutofit/>
          </a:bodyPr>
          <a:lstStyle/>
          <a:p>
            <a:r>
              <a:rPr lang="en-US" sz="3600" b="1" dirty="0">
                <a:solidFill>
                  <a:srgbClr val="0070C0"/>
                </a:solidFill>
                <a:cs typeface="Calibri Light"/>
              </a:rPr>
              <a:t>Problem Statement</a:t>
            </a:r>
            <a:endParaRPr lang="en-US" sz="3600" b="1" dirty="0">
              <a:solidFill>
                <a:srgbClr val="0070C0"/>
              </a:solidFill>
            </a:endParaRP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D21ABC1-E581-46B0-A377-EC5D6383D2CB}"/>
              </a:ext>
            </a:extLst>
          </p:cNvPr>
          <p:cNvSpPr>
            <a:spLocks noGrp="1"/>
          </p:cNvSpPr>
          <p:nvPr>
            <p:ph idx="1"/>
          </p:nvPr>
        </p:nvSpPr>
        <p:spPr>
          <a:xfrm>
            <a:off x="5070020" y="1698170"/>
            <a:ext cx="6478513" cy="4516361"/>
          </a:xfrm>
        </p:spPr>
        <p:txBody>
          <a:bodyPr vert="horz" lIns="91440" tIns="45720" rIns="91440" bIns="45720" rtlCol="0" anchor="t">
            <a:normAutofit/>
          </a:bodyPr>
          <a:lstStyle/>
          <a:p>
            <a:pPr marL="0" indent="0">
              <a:buNone/>
            </a:pPr>
            <a:r>
              <a:rPr lang="en-US" sz="2000" dirty="0">
                <a:cs typeface="Calibri" panose="020F0502020204030204"/>
              </a:rPr>
              <a:t>X Education sells online courses to industry professionals many interested professionals visit their website and browse for courses. The company generates leads through past referrals or visitors providing their contact details. Through the current sales process, only around 30% leads get converted. To improve this, ex education wishes to identify the most promising leads for the sales team. </a:t>
            </a:r>
            <a:endParaRPr lang="en-US" sz="2000">
              <a:cs typeface="Calibri" panose="020F0502020204030204"/>
            </a:endParaRPr>
          </a:p>
          <a:p>
            <a:pPr marL="0" indent="0">
              <a:buNone/>
            </a:pPr>
            <a:r>
              <a:rPr lang="en-US" sz="2000" dirty="0">
                <a:ea typeface="+mn-lt"/>
                <a:cs typeface="+mn-lt"/>
              </a:rPr>
              <a:t>The CEO, in particular, has given a ballpark of the target lead conversion rate to be around 80%.</a:t>
            </a:r>
            <a:endParaRPr lang="en-US"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47698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ABECE3-C9B6-45C7-9DBC-3A68DBE0ECC3}"/>
              </a:ext>
            </a:extLst>
          </p:cNvPr>
          <p:cNvSpPr txBox="1"/>
          <p:nvPr/>
        </p:nvSpPr>
        <p:spPr>
          <a:xfrm>
            <a:off x="324030" y="784105"/>
            <a:ext cx="534550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0070C0"/>
                </a:solidFill>
                <a:cs typeface="Calibri"/>
              </a:rPr>
              <a:t>Visualizing the correlations using heatmap</a:t>
            </a:r>
          </a:p>
        </p:txBody>
      </p:sp>
      <p:sp>
        <p:nvSpPr>
          <p:cNvPr id="4" name="TextBox 3">
            <a:extLst>
              <a:ext uri="{FF2B5EF4-FFF2-40B4-BE49-F238E27FC236}">
                <a16:creationId xmlns:a16="http://schemas.microsoft.com/office/drawing/2014/main" id="{92D4A285-4F97-4B31-BDA0-CEDE54137E9F}"/>
              </a:ext>
            </a:extLst>
          </p:cNvPr>
          <p:cNvSpPr txBox="1"/>
          <p:nvPr/>
        </p:nvSpPr>
        <p:spPr>
          <a:xfrm>
            <a:off x="510935" y="2566896"/>
            <a:ext cx="346206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0070C0"/>
                </a:solidFill>
              </a:rPr>
              <a:t>Insights:</a:t>
            </a:r>
          </a:p>
          <a:p>
            <a:pPr marL="285750" indent="-285750">
              <a:buFont typeface="Arial"/>
              <a:buChar char="•"/>
            </a:pPr>
            <a:r>
              <a:rPr lang="en-US" dirty="0">
                <a:cs typeface="Calibri"/>
              </a:rPr>
              <a:t>other than a few others only in the top left corner we see high correlations</a:t>
            </a:r>
          </a:p>
        </p:txBody>
      </p:sp>
      <p:pic>
        <p:nvPicPr>
          <p:cNvPr id="2" name="Picture 4">
            <a:extLst>
              <a:ext uri="{FF2B5EF4-FFF2-40B4-BE49-F238E27FC236}">
                <a16:creationId xmlns:a16="http://schemas.microsoft.com/office/drawing/2014/main" id="{9C536FA4-8581-4A95-9C90-7B009D39EE65}"/>
              </a:ext>
            </a:extLst>
          </p:cNvPr>
          <p:cNvPicPr>
            <a:picLocks noChangeAspect="1"/>
          </p:cNvPicPr>
          <p:nvPr/>
        </p:nvPicPr>
        <p:blipFill>
          <a:blip r:embed="rId2"/>
          <a:stretch>
            <a:fillRect/>
          </a:stretch>
        </p:blipFill>
        <p:spPr>
          <a:xfrm>
            <a:off x="5299495" y="194329"/>
            <a:ext cx="6682596" cy="6483721"/>
          </a:xfrm>
          <a:prstGeom prst="rect">
            <a:avLst/>
          </a:prstGeom>
        </p:spPr>
      </p:pic>
    </p:spTree>
    <p:extLst>
      <p:ext uri="{BB962C8B-B14F-4D97-AF65-F5344CB8AC3E}">
        <p14:creationId xmlns:p14="http://schemas.microsoft.com/office/powerpoint/2010/main" val="2517862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ABECE3-C9B6-45C7-9DBC-3A68DBE0ECC3}"/>
              </a:ext>
            </a:extLst>
          </p:cNvPr>
          <p:cNvSpPr txBox="1"/>
          <p:nvPr/>
        </p:nvSpPr>
        <p:spPr>
          <a:xfrm>
            <a:off x="1316067" y="367161"/>
            <a:ext cx="571931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0070C0"/>
                </a:solidFill>
                <a:cs typeface="Calibri"/>
              </a:rPr>
              <a:t>Visualizing the ROC to find the optimum cut off</a:t>
            </a:r>
          </a:p>
        </p:txBody>
      </p:sp>
      <p:sp>
        <p:nvSpPr>
          <p:cNvPr id="4" name="TextBox 3">
            <a:extLst>
              <a:ext uri="{FF2B5EF4-FFF2-40B4-BE49-F238E27FC236}">
                <a16:creationId xmlns:a16="http://schemas.microsoft.com/office/drawing/2014/main" id="{92D4A285-4F97-4B31-BDA0-CEDE54137E9F}"/>
              </a:ext>
            </a:extLst>
          </p:cNvPr>
          <p:cNvSpPr txBox="1"/>
          <p:nvPr/>
        </p:nvSpPr>
        <p:spPr>
          <a:xfrm>
            <a:off x="7426444" y="1617991"/>
            <a:ext cx="346206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0070C0"/>
                </a:solidFill>
              </a:rPr>
              <a:t>Insights:</a:t>
            </a:r>
          </a:p>
          <a:p>
            <a:pPr marL="285750" indent="-285750">
              <a:buFont typeface="Arial"/>
              <a:buChar char="•"/>
            </a:pPr>
            <a:r>
              <a:rPr lang="en-US" dirty="0">
                <a:cs typeface="Calibri"/>
              </a:rPr>
              <a:t>the AUC curve should have a value close to 1.  We are getting a value of .93 indicating a good predictive model</a:t>
            </a:r>
          </a:p>
        </p:txBody>
      </p:sp>
      <p:pic>
        <p:nvPicPr>
          <p:cNvPr id="2" name="Picture 4">
            <a:extLst>
              <a:ext uri="{FF2B5EF4-FFF2-40B4-BE49-F238E27FC236}">
                <a16:creationId xmlns:a16="http://schemas.microsoft.com/office/drawing/2014/main" id="{A01FB9AE-CAB9-4ED3-80CA-164E75DEBC1C}"/>
              </a:ext>
            </a:extLst>
          </p:cNvPr>
          <p:cNvPicPr>
            <a:picLocks noChangeAspect="1"/>
          </p:cNvPicPr>
          <p:nvPr/>
        </p:nvPicPr>
        <p:blipFill>
          <a:blip r:embed="rId2"/>
          <a:stretch>
            <a:fillRect/>
          </a:stretch>
        </p:blipFill>
        <p:spPr>
          <a:xfrm>
            <a:off x="1201947" y="1445087"/>
            <a:ext cx="5403012" cy="5333677"/>
          </a:xfrm>
          <a:prstGeom prst="rect">
            <a:avLst/>
          </a:prstGeom>
        </p:spPr>
      </p:pic>
    </p:spTree>
    <p:extLst>
      <p:ext uri="{BB962C8B-B14F-4D97-AF65-F5344CB8AC3E}">
        <p14:creationId xmlns:p14="http://schemas.microsoft.com/office/powerpoint/2010/main" val="1394084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ABECE3-C9B6-45C7-9DBC-3A68DBE0ECC3}"/>
              </a:ext>
            </a:extLst>
          </p:cNvPr>
          <p:cNvSpPr txBox="1"/>
          <p:nvPr/>
        </p:nvSpPr>
        <p:spPr>
          <a:xfrm>
            <a:off x="784105" y="712218"/>
            <a:ext cx="686950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0070C0"/>
                </a:solidFill>
                <a:cs typeface="Calibri"/>
              </a:rPr>
              <a:t>Noting accuracy, sensitivity and specificity for various probabilities</a:t>
            </a:r>
          </a:p>
        </p:txBody>
      </p:sp>
      <p:sp>
        <p:nvSpPr>
          <p:cNvPr id="4" name="TextBox 3">
            <a:extLst>
              <a:ext uri="{FF2B5EF4-FFF2-40B4-BE49-F238E27FC236}">
                <a16:creationId xmlns:a16="http://schemas.microsoft.com/office/drawing/2014/main" id="{92D4A285-4F97-4B31-BDA0-CEDE54137E9F}"/>
              </a:ext>
            </a:extLst>
          </p:cNvPr>
          <p:cNvSpPr txBox="1"/>
          <p:nvPr/>
        </p:nvSpPr>
        <p:spPr>
          <a:xfrm>
            <a:off x="7426444" y="2063689"/>
            <a:ext cx="346206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0070C0"/>
                </a:solidFill>
              </a:rPr>
              <a:t>Insights:</a:t>
            </a:r>
          </a:p>
          <a:p>
            <a:pPr marL="285750" indent="-285750">
              <a:buFont typeface="Arial"/>
              <a:buChar char="•"/>
            </a:pPr>
            <a:r>
              <a:rPr lang="en-US" dirty="0">
                <a:cs typeface="Calibri"/>
              </a:rPr>
              <a:t>cutoff of 0.3 is the optimum point such that we can maximize sensitivity without reducing specificity too much</a:t>
            </a:r>
          </a:p>
        </p:txBody>
      </p:sp>
      <p:pic>
        <p:nvPicPr>
          <p:cNvPr id="2" name="Picture 4">
            <a:extLst>
              <a:ext uri="{FF2B5EF4-FFF2-40B4-BE49-F238E27FC236}">
                <a16:creationId xmlns:a16="http://schemas.microsoft.com/office/drawing/2014/main" id="{97BEB0FA-9492-4E29-AD89-607C0F24AF85}"/>
              </a:ext>
            </a:extLst>
          </p:cNvPr>
          <p:cNvPicPr>
            <a:picLocks noChangeAspect="1"/>
          </p:cNvPicPr>
          <p:nvPr/>
        </p:nvPicPr>
        <p:blipFill>
          <a:blip r:embed="rId2"/>
          <a:stretch>
            <a:fillRect/>
          </a:stretch>
        </p:blipFill>
        <p:spPr>
          <a:xfrm>
            <a:off x="1316966" y="2062607"/>
            <a:ext cx="5518029" cy="3911729"/>
          </a:xfrm>
          <a:prstGeom prst="rect">
            <a:avLst/>
          </a:prstGeom>
        </p:spPr>
      </p:pic>
    </p:spTree>
    <p:extLst>
      <p:ext uri="{BB962C8B-B14F-4D97-AF65-F5344CB8AC3E}">
        <p14:creationId xmlns:p14="http://schemas.microsoft.com/office/powerpoint/2010/main" val="3314629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ABECE3-C9B6-45C7-9DBC-3A68DBE0ECC3}"/>
              </a:ext>
            </a:extLst>
          </p:cNvPr>
          <p:cNvSpPr txBox="1"/>
          <p:nvPr/>
        </p:nvSpPr>
        <p:spPr>
          <a:xfrm>
            <a:off x="784105" y="712218"/>
            <a:ext cx="566180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0070C0"/>
                </a:solidFill>
                <a:cs typeface="Calibri"/>
              </a:rPr>
              <a:t>Plotting precision and recall for various probabilities</a:t>
            </a:r>
          </a:p>
        </p:txBody>
      </p:sp>
      <p:sp>
        <p:nvSpPr>
          <p:cNvPr id="4" name="TextBox 3">
            <a:extLst>
              <a:ext uri="{FF2B5EF4-FFF2-40B4-BE49-F238E27FC236}">
                <a16:creationId xmlns:a16="http://schemas.microsoft.com/office/drawing/2014/main" id="{92D4A285-4F97-4B31-BDA0-CEDE54137E9F}"/>
              </a:ext>
            </a:extLst>
          </p:cNvPr>
          <p:cNvSpPr txBox="1"/>
          <p:nvPr/>
        </p:nvSpPr>
        <p:spPr>
          <a:xfrm>
            <a:off x="7527085" y="2250594"/>
            <a:ext cx="3462067"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0070C0"/>
                </a:solidFill>
              </a:rPr>
              <a:t>Insights:</a:t>
            </a:r>
          </a:p>
          <a:p>
            <a:pPr marL="285750" indent="-285750">
              <a:buFont typeface="Arial"/>
              <a:buChar char="•"/>
            </a:pPr>
            <a:r>
              <a:rPr lang="en-US" dirty="0">
                <a:cs typeface="Calibri"/>
              </a:rPr>
              <a:t>a cut off closer to 0.4 would have given a balanced precision and recall. However, in our model we would want to increase recall as much as possible without compromising the precision too much. Hence a cut off of 0.3 seems to work fine.</a:t>
            </a:r>
          </a:p>
        </p:txBody>
      </p:sp>
      <p:pic>
        <p:nvPicPr>
          <p:cNvPr id="2" name="Picture 4">
            <a:extLst>
              <a:ext uri="{FF2B5EF4-FFF2-40B4-BE49-F238E27FC236}">
                <a16:creationId xmlns:a16="http://schemas.microsoft.com/office/drawing/2014/main" id="{E5921947-392B-438C-9F6D-E0284675D09C}"/>
              </a:ext>
            </a:extLst>
          </p:cNvPr>
          <p:cNvPicPr>
            <a:picLocks noChangeAspect="1"/>
          </p:cNvPicPr>
          <p:nvPr/>
        </p:nvPicPr>
        <p:blipFill>
          <a:blip r:embed="rId2"/>
          <a:stretch>
            <a:fillRect/>
          </a:stretch>
        </p:blipFill>
        <p:spPr>
          <a:xfrm>
            <a:off x="986287" y="2254572"/>
            <a:ext cx="5661803" cy="3786591"/>
          </a:xfrm>
          <a:prstGeom prst="rect">
            <a:avLst/>
          </a:prstGeom>
        </p:spPr>
      </p:pic>
    </p:spTree>
    <p:extLst>
      <p:ext uri="{BB962C8B-B14F-4D97-AF65-F5344CB8AC3E}">
        <p14:creationId xmlns:p14="http://schemas.microsoft.com/office/powerpoint/2010/main" val="3888816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ABECE3-C9B6-45C7-9DBC-3A68DBE0ECC3}"/>
              </a:ext>
            </a:extLst>
          </p:cNvPr>
          <p:cNvSpPr txBox="1"/>
          <p:nvPr/>
        </p:nvSpPr>
        <p:spPr>
          <a:xfrm>
            <a:off x="784105" y="712218"/>
            <a:ext cx="538863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0070C0"/>
                </a:solidFill>
                <a:cs typeface="Calibri"/>
              </a:rPr>
              <a:t>Feature Importance</a:t>
            </a:r>
          </a:p>
        </p:txBody>
      </p:sp>
      <p:sp>
        <p:nvSpPr>
          <p:cNvPr id="4" name="TextBox 3">
            <a:extLst>
              <a:ext uri="{FF2B5EF4-FFF2-40B4-BE49-F238E27FC236}">
                <a16:creationId xmlns:a16="http://schemas.microsoft.com/office/drawing/2014/main" id="{92D4A285-4F97-4B31-BDA0-CEDE54137E9F}"/>
              </a:ext>
            </a:extLst>
          </p:cNvPr>
          <p:cNvSpPr txBox="1"/>
          <p:nvPr/>
        </p:nvSpPr>
        <p:spPr>
          <a:xfrm>
            <a:off x="7455199" y="1387953"/>
            <a:ext cx="3462067"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0070C0"/>
                </a:solidFill>
              </a:rPr>
              <a:t>Insights:</a:t>
            </a:r>
          </a:p>
          <a:p>
            <a:pPr marL="285750" indent="-285750">
              <a:buFont typeface="Arial"/>
              <a:buChar char="•"/>
            </a:pPr>
            <a:r>
              <a:rPr lang="en-US" dirty="0">
                <a:cs typeface="Calibri"/>
              </a:rPr>
              <a:t>larger the coefficient, greater the impact on the prediction. </a:t>
            </a:r>
          </a:p>
          <a:p>
            <a:pPr marL="285750" indent="-285750">
              <a:buFont typeface="Arial"/>
              <a:buChar char="•"/>
            </a:pPr>
            <a:r>
              <a:rPr lang="en-US" dirty="0">
                <a:cs typeface="Calibri"/>
              </a:rPr>
              <a:t>Positive coefficient means that the variable is impacting the prediction positively and vice versa for negative. </a:t>
            </a:r>
            <a:endParaRPr lang="en-US">
              <a:cs typeface="Calibri"/>
            </a:endParaRPr>
          </a:p>
          <a:p>
            <a:pPr marL="285750" indent="-285750">
              <a:buFont typeface="Arial"/>
              <a:buChar char="•"/>
            </a:pPr>
            <a:r>
              <a:rPr lang="en-US" dirty="0">
                <a:cs typeface="Calibri"/>
              </a:rPr>
              <a:t>Zero coefficient means that the variable has no impact on the prediction.</a:t>
            </a:r>
            <a:endParaRPr lang="en-US">
              <a:cs typeface="Calibri"/>
            </a:endParaRPr>
          </a:p>
        </p:txBody>
      </p:sp>
      <p:pic>
        <p:nvPicPr>
          <p:cNvPr id="2" name="Picture 4">
            <a:extLst>
              <a:ext uri="{FF2B5EF4-FFF2-40B4-BE49-F238E27FC236}">
                <a16:creationId xmlns:a16="http://schemas.microsoft.com/office/drawing/2014/main" id="{AE2089DE-8A1A-4C67-9024-DA93161CB6A0}"/>
              </a:ext>
            </a:extLst>
          </p:cNvPr>
          <p:cNvPicPr>
            <a:picLocks noChangeAspect="1"/>
          </p:cNvPicPr>
          <p:nvPr/>
        </p:nvPicPr>
        <p:blipFill>
          <a:blip r:embed="rId2"/>
          <a:stretch>
            <a:fillRect/>
          </a:stretch>
        </p:blipFill>
        <p:spPr>
          <a:xfrm>
            <a:off x="396815" y="1248227"/>
            <a:ext cx="6711350" cy="5526111"/>
          </a:xfrm>
          <a:prstGeom prst="rect">
            <a:avLst/>
          </a:prstGeom>
        </p:spPr>
      </p:pic>
    </p:spTree>
    <p:extLst>
      <p:ext uri="{BB962C8B-B14F-4D97-AF65-F5344CB8AC3E}">
        <p14:creationId xmlns:p14="http://schemas.microsoft.com/office/powerpoint/2010/main" val="951335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ABECE3-C9B6-45C7-9DBC-3A68DBE0ECC3}"/>
              </a:ext>
            </a:extLst>
          </p:cNvPr>
          <p:cNvSpPr txBox="1"/>
          <p:nvPr/>
        </p:nvSpPr>
        <p:spPr>
          <a:xfrm>
            <a:off x="784105" y="611576"/>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0070C0"/>
                </a:solidFill>
                <a:cs typeface="Calibri"/>
              </a:rPr>
              <a:t>Conclusion</a:t>
            </a:r>
          </a:p>
        </p:txBody>
      </p:sp>
      <p:sp>
        <p:nvSpPr>
          <p:cNvPr id="2" name="TextBox 1">
            <a:extLst>
              <a:ext uri="{FF2B5EF4-FFF2-40B4-BE49-F238E27FC236}">
                <a16:creationId xmlns:a16="http://schemas.microsoft.com/office/drawing/2014/main" id="{CC32A058-5127-4C53-8291-F5DEDB811A22}"/>
              </a:ext>
            </a:extLst>
          </p:cNvPr>
          <p:cNvSpPr txBox="1"/>
          <p:nvPr/>
        </p:nvSpPr>
        <p:spPr>
          <a:xfrm>
            <a:off x="727494" y="1158815"/>
            <a:ext cx="4008407" cy="2862322"/>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Evaluation metrics for the Train Data:</a:t>
            </a:r>
            <a:endParaRPr lang="en-US" b="1" dirty="0"/>
          </a:p>
          <a:p>
            <a:r>
              <a:rPr lang="en-US" b="1" dirty="0">
                <a:ea typeface="+mn-lt"/>
                <a:cs typeface="+mn-lt"/>
              </a:rPr>
              <a:t>Accuracy </a:t>
            </a:r>
            <a:r>
              <a:rPr lang="en-US" dirty="0">
                <a:ea typeface="+mn-lt"/>
                <a:cs typeface="+mn-lt"/>
              </a:rPr>
              <a:t>: 82.59%</a:t>
            </a:r>
            <a:endParaRPr lang="en-US" dirty="0"/>
          </a:p>
          <a:p>
            <a:r>
              <a:rPr lang="en-US" b="1" dirty="0">
                <a:ea typeface="+mn-lt"/>
                <a:cs typeface="+mn-lt"/>
              </a:rPr>
              <a:t>Sensitivity </a:t>
            </a:r>
            <a:r>
              <a:rPr lang="en-US" dirty="0">
                <a:ea typeface="+mn-lt"/>
                <a:cs typeface="+mn-lt"/>
              </a:rPr>
              <a:t>: 87.78%</a:t>
            </a:r>
            <a:endParaRPr lang="en-US" dirty="0"/>
          </a:p>
          <a:p>
            <a:r>
              <a:rPr lang="en-US" b="1" dirty="0">
                <a:ea typeface="+mn-lt"/>
                <a:cs typeface="+mn-lt"/>
              </a:rPr>
              <a:t>Specificity </a:t>
            </a:r>
            <a:r>
              <a:rPr lang="en-US" dirty="0">
                <a:ea typeface="+mn-lt"/>
                <a:cs typeface="+mn-lt"/>
              </a:rPr>
              <a:t>: 79.44%</a:t>
            </a:r>
            <a:endParaRPr lang="en-US" dirty="0"/>
          </a:p>
          <a:p>
            <a:r>
              <a:rPr lang="en-US" b="1" dirty="0">
                <a:ea typeface="+mn-lt"/>
                <a:cs typeface="+mn-lt"/>
              </a:rPr>
              <a:t>False positive rate</a:t>
            </a:r>
            <a:r>
              <a:rPr lang="en-US" dirty="0">
                <a:ea typeface="+mn-lt"/>
                <a:cs typeface="+mn-lt"/>
              </a:rPr>
              <a:t> : 20.55%</a:t>
            </a:r>
            <a:endParaRPr lang="en-US" dirty="0"/>
          </a:p>
          <a:p>
            <a:r>
              <a:rPr lang="en-US" b="1" dirty="0">
                <a:ea typeface="+mn-lt"/>
                <a:cs typeface="+mn-lt"/>
              </a:rPr>
              <a:t>Positive predictive value</a:t>
            </a:r>
            <a:r>
              <a:rPr lang="en-US" dirty="0">
                <a:ea typeface="+mn-lt"/>
                <a:cs typeface="+mn-lt"/>
              </a:rPr>
              <a:t> : 72.13%</a:t>
            </a:r>
            <a:endParaRPr lang="en-US" dirty="0"/>
          </a:p>
          <a:p>
            <a:r>
              <a:rPr lang="en-US" b="1" dirty="0">
                <a:ea typeface="+mn-lt"/>
                <a:cs typeface="+mn-lt"/>
              </a:rPr>
              <a:t>Negative predictive value</a:t>
            </a:r>
            <a:r>
              <a:rPr lang="en-US" dirty="0">
                <a:ea typeface="+mn-lt"/>
                <a:cs typeface="+mn-lt"/>
              </a:rPr>
              <a:t> : 91.47%</a:t>
            </a:r>
            <a:endParaRPr lang="en-US" dirty="0"/>
          </a:p>
          <a:p>
            <a:r>
              <a:rPr lang="en-US" b="1" dirty="0">
                <a:ea typeface="+mn-lt"/>
                <a:cs typeface="+mn-lt"/>
              </a:rPr>
              <a:t>Precision </a:t>
            </a:r>
            <a:r>
              <a:rPr lang="en-US" dirty="0">
                <a:ea typeface="+mn-lt"/>
                <a:cs typeface="+mn-lt"/>
              </a:rPr>
              <a:t>: 72.13%</a:t>
            </a:r>
            <a:endParaRPr lang="en-US" dirty="0"/>
          </a:p>
          <a:p>
            <a:r>
              <a:rPr lang="en-US" b="1" dirty="0">
                <a:ea typeface="+mn-lt"/>
                <a:cs typeface="+mn-lt"/>
              </a:rPr>
              <a:t>Recall </a:t>
            </a:r>
            <a:r>
              <a:rPr lang="en-US" dirty="0">
                <a:ea typeface="+mn-lt"/>
                <a:cs typeface="+mn-lt"/>
              </a:rPr>
              <a:t>: 87.78%</a:t>
            </a:r>
            <a:endParaRPr lang="en-US" dirty="0"/>
          </a:p>
          <a:p>
            <a:pPr algn="l"/>
            <a:endParaRPr lang="en-US" dirty="0">
              <a:cs typeface="Calibri"/>
            </a:endParaRPr>
          </a:p>
        </p:txBody>
      </p:sp>
      <p:sp>
        <p:nvSpPr>
          <p:cNvPr id="5" name="TextBox 4">
            <a:extLst>
              <a:ext uri="{FF2B5EF4-FFF2-40B4-BE49-F238E27FC236}">
                <a16:creationId xmlns:a16="http://schemas.microsoft.com/office/drawing/2014/main" id="{38D11269-980E-4774-9ECE-3FADEA551365}"/>
              </a:ext>
            </a:extLst>
          </p:cNvPr>
          <p:cNvSpPr txBox="1"/>
          <p:nvPr/>
        </p:nvSpPr>
        <p:spPr>
          <a:xfrm>
            <a:off x="5529531" y="1158814"/>
            <a:ext cx="4396596" cy="2862322"/>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Evaluation metrics for the Test Data:</a:t>
            </a:r>
            <a:endParaRPr lang="en-US" b="1" dirty="0"/>
          </a:p>
          <a:p>
            <a:r>
              <a:rPr lang="en-US" b="1" dirty="0">
                <a:ea typeface="+mn-lt"/>
                <a:cs typeface="+mn-lt"/>
              </a:rPr>
              <a:t>Accuracy </a:t>
            </a:r>
            <a:r>
              <a:rPr lang="en-US" dirty="0">
                <a:ea typeface="+mn-lt"/>
                <a:cs typeface="+mn-lt"/>
              </a:rPr>
              <a:t>: 82.77%</a:t>
            </a:r>
            <a:endParaRPr lang="en-US" dirty="0"/>
          </a:p>
          <a:p>
            <a:r>
              <a:rPr lang="en-US" b="1" dirty="0">
                <a:ea typeface="+mn-lt"/>
                <a:cs typeface="+mn-lt"/>
              </a:rPr>
              <a:t>Sensitivity </a:t>
            </a:r>
            <a:r>
              <a:rPr lang="en-US" dirty="0">
                <a:ea typeface="+mn-lt"/>
                <a:cs typeface="+mn-lt"/>
              </a:rPr>
              <a:t>: 87.22%</a:t>
            </a:r>
            <a:endParaRPr lang="en-US" dirty="0"/>
          </a:p>
          <a:p>
            <a:r>
              <a:rPr lang="en-US" b="1" dirty="0">
                <a:ea typeface="+mn-lt"/>
                <a:cs typeface="+mn-lt"/>
              </a:rPr>
              <a:t>Specificity </a:t>
            </a:r>
            <a:r>
              <a:rPr lang="en-US" dirty="0">
                <a:ea typeface="+mn-lt"/>
                <a:cs typeface="+mn-lt"/>
              </a:rPr>
              <a:t>: 80.04%</a:t>
            </a:r>
            <a:endParaRPr lang="en-US" dirty="0"/>
          </a:p>
          <a:p>
            <a:r>
              <a:rPr lang="en-US" b="1" dirty="0">
                <a:ea typeface="+mn-lt"/>
                <a:cs typeface="+mn-lt"/>
              </a:rPr>
              <a:t>False positive rate : </a:t>
            </a:r>
            <a:r>
              <a:rPr lang="en-US" dirty="0">
                <a:ea typeface="+mn-lt"/>
                <a:cs typeface="+mn-lt"/>
              </a:rPr>
              <a:t>19.95%</a:t>
            </a:r>
            <a:endParaRPr lang="en-US">
              <a:cs typeface="Calibri"/>
            </a:endParaRPr>
          </a:p>
          <a:p>
            <a:r>
              <a:rPr lang="en-US" b="1" dirty="0">
                <a:ea typeface="+mn-lt"/>
                <a:cs typeface="+mn-lt"/>
              </a:rPr>
              <a:t>Positive predictive value</a:t>
            </a:r>
            <a:r>
              <a:rPr lang="en-US" dirty="0">
                <a:ea typeface="+mn-lt"/>
                <a:cs typeface="+mn-lt"/>
              </a:rPr>
              <a:t> : 72.80%</a:t>
            </a:r>
            <a:endParaRPr lang="en-US" dirty="0"/>
          </a:p>
          <a:p>
            <a:r>
              <a:rPr lang="en-US" b="1" dirty="0">
                <a:ea typeface="+mn-lt"/>
                <a:cs typeface="+mn-lt"/>
              </a:rPr>
              <a:t>Negative predictive value</a:t>
            </a:r>
            <a:r>
              <a:rPr lang="en-US" dirty="0">
                <a:ea typeface="+mn-lt"/>
                <a:cs typeface="+mn-lt"/>
              </a:rPr>
              <a:t> : 91.09%</a:t>
            </a:r>
            <a:endParaRPr lang="en-US" dirty="0"/>
          </a:p>
          <a:p>
            <a:r>
              <a:rPr lang="en-US" b="1" dirty="0">
                <a:ea typeface="+mn-lt"/>
                <a:cs typeface="+mn-lt"/>
              </a:rPr>
              <a:t>Precision </a:t>
            </a:r>
            <a:r>
              <a:rPr lang="en-US" dirty="0">
                <a:ea typeface="+mn-lt"/>
                <a:cs typeface="+mn-lt"/>
              </a:rPr>
              <a:t>: 72.81%</a:t>
            </a:r>
            <a:endParaRPr lang="en-US" dirty="0"/>
          </a:p>
          <a:p>
            <a:r>
              <a:rPr lang="en-US" b="1" dirty="0">
                <a:ea typeface="+mn-lt"/>
                <a:cs typeface="+mn-lt"/>
              </a:rPr>
              <a:t>Recall </a:t>
            </a:r>
            <a:r>
              <a:rPr lang="en-US" dirty="0">
                <a:ea typeface="+mn-lt"/>
                <a:cs typeface="+mn-lt"/>
              </a:rPr>
              <a:t>: 87.22%</a:t>
            </a:r>
            <a:endParaRPr lang="en-US" dirty="0"/>
          </a:p>
          <a:p>
            <a:pPr algn="l"/>
            <a:endParaRPr lang="en-US" dirty="0">
              <a:cs typeface="Calibri"/>
            </a:endParaRPr>
          </a:p>
        </p:txBody>
      </p:sp>
      <p:sp>
        <p:nvSpPr>
          <p:cNvPr id="6" name="TextBox 5">
            <a:extLst>
              <a:ext uri="{FF2B5EF4-FFF2-40B4-BE49-F238E27FC236}">
                <a16:creationId xmlns:a16="http://schemas.microsoft.com/office/drawing/2014/main" id="{97EDAC91-C1F7-42C3-B919-AB510E4C13C7}"/>
              </a:ext>
            </a:extLst>
          </p:cNvPr>
          <p:cNvSpPr txBox="1"/>
          <p:nvPr/>
        </p:nvSpPr>
        <p:spPr>
          <a:xfrm>
            <a:off x="726596" y="4378445"/>
            <a:ext cx="1082327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We can see that the model performs reasonably well on the test set signifying that the model is generalizing well. It has a sensitivity value of 87.22%. This means out of all converted leads; model has correctly predicted 87.22% of them which is a very good measure.</a:t>
            </a:r>
            <a:br>
              <a:rPr lang="en-US" dirty="0">
                <a:ea typeface="+mn-lt"/>
                <a:cs typeface="+mn-lt"/>
              </a:rPr>
            </a:br>
            <a:br>
              <a:rPr lang="en-US" dirty="0">
                <a:ea typeface="+mn-lt"/>
                <a:cs typeface="+mn-lt"/>
              </a:rPr>
            </a:br>
            <a:r>
              <a:rPr lang="en-US" dirty="0">
                <a:ea typeface="+mn-lt"/>
                <a:cs typeface="+mn-lt"/>
              </a:rPr>
              <a:t>We have also assigned Lead scores to each customer in the range of 0-100 which can be used by X Education to target potential leads. A higher score means that the lead is hot, i.e., is most likely to convert whereas a lower score means that the lead is cold and will mostly not get converted.</a:t>
            </a:r>
            <a:endParaRPr lang="en-US" dirty="0"/>
          </a:p>
        </p:txBody>
      </p:sp>
    </p:spTree>
    <p:extLst>
      <p:ext uri="{BB962C8B-B14F-4D97-AF65-F5344CB8AC3E}">
        <p14:creationId xmlns:p14="http://schemas.microsoft.com/office/powerpoint/2010/main" val="684100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6188B2-20D2-4AF9-8B20-B272E97B1A09}"/>
              </a:ext>
            </a:extLst>
          </p:cNvPr>
          <p:cNvSpPr txBox="1"/>
          <p:nvPr/>
        </p:nvSpPr>
        <p:spPr>
          <a:xfrm>
            <a:off x="425571" y="1245079"/>
            <a:ext cx="11944708" cy="50475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chemeClr val="accent6"/>
                </a:solidFill>
                <a:latin typeface="Arial"/>
                <a:cs typeface="Arial"/>
              </a:rPr>
              <a:t>Parameters </a:t>
            </a:r>
            <a:r>
              <a:rPr lang="en-US" sz="1400" b="1" dirty="0">
                <a:solidFill>
                  <a:schemeClr val="accent6"/>
                </a:solidFill>
                <a:latin typeface="Arial"/>
                <a:cs typeface="Arial"/>
              </a:rPr>
              <a:t>positively </a:t>
            </a:r>
            <a:r>
              <a:rPr lang="en-US" sz="1400" dirty="0">
                <a:solidFill>
                  <a:schemeClr val="accent6"/>
                </a:solidFill>
                <a:latin typeface="Arial"/>
                <a:cs typeface="Arial"/>
              </a:rPr>
              <a:t>impacting the lead conversion:</a:t>
            </a:r>
          </a:p>
          <a:p>
            <a:pPr>
              <a:buChar char="•"/>
            </a:pPr>
            <a:r>
              <a:rPr lang="en-US" sz="1400" dirty="0">
                <a:solidFill>
                  <a:schemeClr val="accent6"/>
                </a:solidFill>
                <a:latin typeface="Arial"/>
                <a:cs typeface="Arial"/>
              </a:rPr>
              <a:t>Tag assigned to a customer is any of the following</a:t>
            </a:r>
          </a:p>
          <a:p>
            <a:pPr lvl="1">
              <a:buChar char="•"/>
            </a:pPr>
            <a:r>
              <a:rPr lang="en-US" sz="1400" dirty="0">
                <a:solidFill>
                  <a:schemeClr val="accent6"/>
                </a:solidFill>
                <a:latin typeface="Arial"/>
                <a:cs typeface="Arial"/>
              </a:rPr>
              <a:t>Closed by </a:t>
            </a:r>
            <a:r>
              <a:rPr lang="en-US" sz="1400" dirty="0" err="1">
                <a:solidFill>
                  <a:schemeClr val="accent6"/>
                </a:solidFill>
                <a:latin typeface="Arial"/>
                <a:cs typeface="Arial"/>
              </a:rPr>
              <a:t>Horizzon</a:t>
            </a:r>
            <a:endParaRPr lang="en-US" sz="1400" dirty="0">
              <a:solidFill>
                <a:schemeClr val="accent6"/>
              </a:solidFill>
              <a:latin typeface="Arial"/>
              <a:cs typeface="Arial"/>
            </a:endParaRPr>
          </a:p>
          <a:p>
            <a:pPr lvl="1">
              <a:buChar char="•"/>
            </a:pPr>
            <a:r>
              <a:rPr lang="en-US" sz="1400" dirty="0">
                <a:solidFill>
                  <a:schemeClr val="accent6"/>
                </a:solidFill>
                <a:latin typeface="Arial"/>
                <a:cs typeface="Arial"/>
              </a:rPr>
              <a:t>Lost to EINS</a:t>
            </a:r>
          </a:p>
          <a:p>
            <a:pPr lvl="1">
              <a:buChar char="•"/>
            </a:pPr>
            <a:r>
              <a:rPr lang="en-US" sz="1400" dirty="0">
                <a:solidFill>
                  <a:schemeClr val="accent6"/>
                </a:solidFill>
                <a:latin typeface="Arial"/>
                <a:cs typeface="Arial"/>
              </a:rPr>
              <a:t>Will revert after reading the email</a:t>
            </a:r>
          </a:p>
          <a:p>
            <a:pPr lvl="1">
              <a:buChar char="•"/>
            </a:pPr>
            <a:r>
              <a:rPr lang="en-US" sz="1400" dirty="0">
                <a:solidFill>
                  <a:schemeClr val="accent6"/>
                </a:solidFill>
                <a:latin typeface="Arial"/>
                <a:cs typeface="Arial"/>
              </a:rPr>
              <a:t>Busy</a:t>
            </a:r>
          </a:p>
          <a:p>
            <a:pPr>
              <a:buChar char="•"/>
            </a:pPr>
            <a:r>
              <a:rPr lang="en-US" sz="1400" dirty="0">
                <a:solidFill>
                  <a:schemeClr val="accent6"/>
                </a:solidFill>
                <a:latin typeface="Arial"/>
                <a:cs typeface="Arial"/>
              </a:rPr>
              <a:t>Lead Source is </a:t>
            </a:r>
            <a:r>
              <a:rPr lang="en-US" sz="1400" dirty="0" err="1">
                <a:solidFill>
                  <a:schemeClr val="accent6"/>
                </a:solidFill>
                <a:latin typeface="Arial"/>
                <a:cs typeface="Arial"/>
              </a:rPr>
              <a:t>Welingak</a:t>
            </a:r>
            <a:r>
              <a:rPr lang="en-US" sz="1400" dirty="0">
                <a:solidFill>
                  <a:schemeClr val="accent6"/>
                </a:solidFill>
                <a:latin typeface="Arial"/>
                <a:cs typeface="Arial"/>
              </a:rPr>
              <a:t> Website</a:t>
            </a:r>
          </a:p>
          <a:p>
            <a:pPr>
              <a:buChar char="•"/>
            </a:pPr>
            <a:r>
              <a:rPr lang="en-US" sz="1400" dirty="0">
                <a:solidFill>
                  <a:schemeClr val="accent6"/>
                </a:solidFill>
                <a:latin typeface="Arial"/>
                <a:cs typeface="Arial"/>
              </a:rPr>
              <a:t>Last Notable Activity performed by the student is SMS Sent</a:t>
            </a:r>
          </a:p>
          <a:p>
            <a:pPr>
              <a:buChar char="•"/>
            </a:pPr>
            <a:r>
              <a:rPr lang="en-US" sz="1400" dirty="0">
                <a:solidFill>
                  <a:schemeClr val="accent6"/>
                </a:solidFill>
                <a:latin typeface="Arial"/>
                <a:cs typeface="Arial"/>
              </a:rPr>
              <a:t>Lead Origin is Lead Add Form</a:t>
            </a:r>
          </a:p>
          <a:p>
            <a:r>
              <a:rPr lang="en-US" sz="1400" dirty="0">
                <a:solidFill>
                  <a:srgbClr val="222222"/>
                </a:solidFill>
                <a:latin typeface="Arial"/>
                <a:cs typeface="Arial"/>
              </a:rPr>
              <a:t>This means that any customer with the above parameters is a very promising lead and is most likely to convert into paying customer. Hence, X Education should concentrate on such customers to increase the conversion rate of their leads.</a:t>
            </a:r>
          </a:p>
          <a:p>
            <a:endParaRPr lang="en-US" sz="1400" dirty="0">
              <a:solidFill>
                <a:srgbClr val="222222"/>
              </a:solidFill>
              <a:latin typeface="Arial"/>
              <a:cs typeface="Arial"/>
            </a:endParaRPr>
          </a:p>
          <a:p>
            <a:r>
              <a:rPr lang="en-US" sz="1400" dirty="0">
                <a:solidFill>
                  <a:schemeClr val="accent2"/>
                </a:solidFill>
                <a:latin typeface="Arial"/>
                <a:cs typeface="Arial"/>
              </a:rPr>
              <a:t>Parameters </a:t>
            </a:r>
            <a:r>
              <a:rPr lang="en-US" sz="1400" b="1" dirty="0">
                <a:solidFill>
                  <a:schemeClr val="accent2"/>
                </a:solidFill>
                <a:latin typeface="Arial"/>
                <a:cs typeface="Arial"/>
              </a:rPr>
              <a:t>negatively </a:t>
            </a:r>
            <a:r>
              <a:rPr lang="en-US" sz="1400" dirty="0">
                <a:solidFill>
                  <a:schemeClr val="accent2"/>
                </a:solidFill>
                <a:latin typeface="Arial"/>
                <a:cs typeface="Arial"/>
              </a:rPr>
              <a:t>impacting the lead conversion:</a:t>
            </a:r>
          </a:p>
          <a:p>
            <a:pPr>
              <a:buChar char="•"/>
            </a:pPr>
            <a:r>
              <a:rPr lang="en-US" sz="1400" dirty="0">
                <a:solidFill>
                  <a:schemeClr val="accent2"/>
                </a:solidFill>
                <a:latin typeface="Arial"/>
                <a:cs typeface="Arial"/>
              </a:rPr>
              <a:t>Tags assigned to a customer is Ringing</a:t>
            </a:r>
          </a:p>
          <a:p>
            <a:pPr>
              <a:buChar char="•"/>
            </a:pPr>
            <a:r>
              <a:rPr lang="en-US" sz="1400" dirty="0">
                <a:solidFill>
                  <a:schemeClr val="accent2"/>
                </a:solidFill>
                <a:latin typeface="Arial"/>
                <a:cs typeface="Arial"/>
              </a:rPr>
              <a:t>Last Activity performed by the customer is any of the following</a:t>
            </a:r>
          </a:p>
          <a:p>
            <a:pPr lvl="1">
              <a:buChar char="•"/>
            </a:pPr>
            <a:r>
              <a:rPr lang="en-US" sz="1400" dirty="0">
                <a:solidFill>
                  <a:schemeClr val="accent2"/>
                </a:solidFill>
                <a:latin typeface="Arial"/>
                <a:cs typeface="Arial"/>
              </a:rPr>
              <a:t>Olark Chat Conversation,</a:t>
            </a:r>
          </a:p>
          <a:p>
            <a:pPr lvl="1">
              <a:buChar char="•"/>
            </a:pPr>
            <a:r>
              <a:rPr lang="en-US" sz="1400" dirty="0">
                <a:solidFill>
                  <a:schemeClr val="accent2"/>
                </a:solidFill>
                <a:latin typeface="Arial"/>
                <a:cs typeface="Arial"/>
              </a:rPr>
              <a:t>Email Bounced</a:t>
            </a:r>
          </a:p>
          <a:p>
            <a:pPr>
              <a:buChar char="•"/>
            </a:pPr>
            <a:r>
              <a:rPr lang="en-US" sz="1400" dirty="0">
                <a:solidFill>
                  <a:schemeClr val="accent2"/>
                </a:solidFill>
                <a:latin typeface="Arial"/>
                <a:cs typeface="Arial"/>
              </a:rPr>
              <a:t>Lead Origin is Landing Page Submission</a:t>
            </a:r>
          </a:p>
          <a:p>
            <a:pPr>
              <a:buChar char="•"/>
            </a:pPr>
            <a:r>
              <a:rPr lang="en-US" sz="1400" dirty="0">
                <a:solidFill>
                  <a:schemeClr val="accent2"/>
                </a:solidFill>
                <a:latin typeface="Arial"/>
                <a:cs typeface="Arial"/>
              </a:rPr>
              <a:t>Specialization is Not Specified by the customer</a:t>
            </a:r>
          </a:p>
          <a:p>
            <a:pPr>
              <a:buChar char="•"/>
            </a:pPr>
            <a:r>
              <a:rPr lang="en-US" sz="1400" dirty="0">
                <a:solidFill>
                  <a:schemeClr val="accent2"/>
                </a:solidFill>
                <a:latin typeface="Arial"/>
                <a:cs typeface="Arial"/>
              </a:rPr>
              <a:t>Customer is Unemployed</a:t>
            </a:r>
          </a:p>
          <a:p>
            <a:r>
              <a:rPr lang="en-US" sz="1400" dirty="0">
                <a:solidFill>
                  <a:srgbClr val="222222"/>
                </a:solidFill>
                <a:latin typeface="Arial"/>
                <a:cs typeface="Arial"/>
              </a:rPr>
              <a:t>This means that any customer with the above parameters is less likely to convert into paying customer</a:t>
            </a:r>
          </a:p>
          <a:p>
            <a:r>
              <a:rPr lang="en-US" sz="1400" dirty="0">
                <a:solidFill>
                  <a:srgbClr val="222222"/>
                </a:solidFill>
                <a:latin typeface="Arial"/>
                <a:cs typeface="Arial"/>
              </a:rPr>
              <a:t>In conclusion, X Education can look at the lead scores assigned to each customer, and along with the above parameters can focus their efforts on such a way as to maximize the lead conversion ratio.</a:t>
            </a:r>
          </a:p>
        </p:txBody>
      </p:sp>
      <p:sp>
        <p:nvSpPr>
          <p:cNvPr id="5" name="TextBox 4">
            <a:extLst>
              <a:ext uri="{FF2B5EF4-FFF2-40B4-BE49-F238E27FC236}">
                <a16:creationId xmlns:a16="http://schemas.microsoft.com/office/drawing/2014/main" id="{49D3EFC1-A235-485D-B3FB-33C7EFF791B5}"/>
              </a:ext>
            </a:extLst>
          </p:cNvPr>
          <p:cNvSpPr txBox="1"/>
          <p:nvPr/>
        </p:nvSpPr>
        <p:spPr>
          <a:xfrm>
            <a:off x="429381" y="361955"/>
            <a:ext cx="415218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0070C0"/>
                </a:solidFill>
                <a:cs typeface="Calibri"/>
              </a:rPr>
              <a:t>Recommendations</a:t>
            </a:r>
          </a:p>
        </p:txBody>
      </p:sp>
    </p:spTree>
    <p:extLst>
      <p:ext uri="{BB962C8B-B14F-4D97-AF65-F5344CB8AC3E}">
        <p14:creationId xmlns:p14="http://schemas.microsoft.com/office/powerpoint/2010/main" val="3878821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p:cNvSpPr>
            <a:spLocks noGrp="1"/>
          </p:cNvSpPr>
          <p:nvPr>
            <p:ph type="ctrTitle"/>
          </p:nvPr>
        </p:nvSpPr>
        <p:spPr>
          <a:xfrm>
            <a:off x="3204642" y="2353641"/>
            <a:ext cx="5782716" cy="2150719"/>
          </a:xfrm>
          <a:noFill/>
        </p:spPr>
        <p:txBody>
          <a:bodyPr anchor="ctr">
            <a:normAutofit/>
          </a:bodyPr>
          <a:lstStyle/>
          <a:p>
            <a:r>
              <a:rPr lang="en-US" sz="3600" dirty="0">
                <a:solidFill>
                  <a:srgbClr val="080808"/>
                </a:solidFill>
                <a:cs typeface="Calibri Light"/>
              </a:rPr>
              <a:t>Thank you</a:t>
            </a:r>
            <a:endParaRPr lang="en-US" dirty="0"/>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7071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5F5A3C7-9CC5-4B0D-821D-615A9C134EC4}"/>
              </a:ext>
            </a:extLst>
          </p:cNvPr>
          <p:cNvSpPr>
            <a:spLocks noGrp="1"/>
          </p:cNvSpPr>
          <p:nvPr>
            <p:ph type="title"/>
          </p:nvPr>
        </p:nvSpPr>
        <p:spPr>
          <a:xfrm>
            <a:off x="643467" y="1698171"/>
            <a:ext cx="3962061" cy="4516360"/>
          </a:xfrm>
        </p:spPr>
        <p:txBody>
          <a:bodyPr anchor="t">
            <a:normAutofit/>
          </a:bodyPr>
          <a:lstStyle/>
          <a:p>
            <a:r>
              <a:rPr lang="en-US" sz="3600" b="1" dirty="0">
                <a:solidFill>
                  <a:srgbClr val="0070C0"/>
                </a:solidFill>
                <a:cs typeface="Calibri Light"/>
              </a:rPr>
              <a:t>Analysis Approach</a:t>
            </a:r>
            <a:endParaRPr lang="en-US" sz="3600" dirty="0">
              <a:solidFill>
                <a:srgbClr val="0070C0"/>
              </a:solidFill>
              <a:cs typeface="Calibri Light" panose="020F0302020204030204"/>
            </a:endParaRPr>
          </a:p>
        </p:txBody>
      </p:sp>
      <p:sp>
        <p:nvSpPr>
          <p:cNvPr id="6"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1AC9A23-AB61-45D2-9DBB-E4E307BBCF84}"/>
              </a:ext>
            </a:extLst>
          </p:cNvPr>
          <p:cNvSpPr>
            <a:spLocks noGrp="1"/>
          </p:cNvSpPr>
          <p:nvPr>
            <p:ph idx="1"/>
          </p:nvPr>
        </p:nvSpPr>
        <p:spPr>
          <a:xfrm>
            <a:off x="4423039" y="907415"/>
            <a:ext cx="7024852" cy="5364625"/>
          </a:xfrm>
        </p:spPr>
        <p:txBody>
          <a:bodyPr vert="horz" lIns="91440" tIns="45720" rIns="91440" bIns="45720" rtlCol="0" anchor="t">
            <a:noAutofit/>
          </a:bodyPr>
          <a:lstStyle/>
          <a:p>
            <a:r>
              <a:rPr lang="en-IN" sz="1100" dirty="0">
                <a:ea typeface="+mn-lt"/>
                <a:cs typeface="+mn-lt"/>
              </a:rPr>
              <a:t>Below are the steps followed for analysis of this case study:</a:t>
            </a:r>
            <a:endParaRPr lang="en-US" sz="1100">
              <a:cs typeface="Calibri" panose="020F0502020204030204"/>
            </a:endParaRPr>
          </a:p>
          <a:p>
            <a:r>
              <a:rPr lang="en-IN" sz="1100" dirty="0">
                <a:ea typeface="+mn-lt"/>
                <a:cs typeface="+mn-lt"/>
              </a:rPr>
              <a:t>1.Read the Leads dataset</a:t>
            </a:r>
            <a:endParaRPr lang="en-US" sz="1100" dirty="0">
              <a:cs typeface="Calibri"/>
            </a:endParaRPr>
          </a:p>
          <a:p>
            <a:r>
              <a:rPr lang="en-IN" sz="1100" dirty="0">
                <a:ea typeface="+mn-lt"/>
                <a:cs typeface="+mn-lt"/>
              </a:rPr>
              <a:t>                Performed a non-graphical EDA</a:t>
            </a:r>
            <a:endParaRPr lang="en-US" sz="1100" dirty="0">
              <a:cs typeface="Calibri"/>
            </a:endParaRPr>
          </a:p>
          <a:p>
            <a:r>
              <a:rPr lang="en-IN" sz="1100" dirty="0">
                <a:ea typeface="+mn-lt"/>
                <a:cs typeface="+mn-lt"/>
              </a:rPr>
              <a:t>2. Data Cleaning</a:t>
            </a:r>
            <a:endParaRPr lang="en-US" sz="1100" dirty="0">
              <a:cs typeface="Calibri"/>
            </a:endParaRPr>
          </a:p>
          <a:p>
            <a:pPr lvl="1"/>
            <a:r>
              <a:rPr lang="en-IN" sz="1100" dirty="0">
                <a:ea typeface="+mn-lt"/>
                <a:cs typeface="+mn-lt"/>
              </a:rPr>
              <a:t>                Missing Value Analysis – removed </a:t>
            </a:r>
            <a:r>
              <a:rPr lang="en-US" sz="1100" dirty="0">
                <a:ea typeface="+mn-lt"/>
                <a:cs typeface="+mn-lt"/>
              </a:rPr>
              <a:t>columns with more than 40% data missing</a:t>
            </a:r>
            <a:endParaRPr lang="en-US" sz="1100" dirty="0">
              <a:cs typeface="Calibri"/>
            </a:endParaRPr>
          </a:p>
          <a:p>
            <a:pPr lvl="1"/>
            <a:r>
              <a:rPr lang="en-US" sz="1100" dirty="0">
                <a:ea typeface="+mn-lt"/>
                <a:cs typeface="+mn-lt"/>
              </a:rPr>
              <a:t>                Imputed missing values using Central Tendency</a:t>
            </a:r>
            <a:endParaRPr lang="en-US" sz="1100" dirty="0">
              <a:cs typeface="Calibri"/>
            </a:endParaRPr>
          </a:p>
          <a:p>
            <a:pPr lvl="1"/>
            <a:r>
              <a:rPr lang="en-IN" sz="1100" dirty="0">
                <a:ea typeface="+mn-lt"/>
                <a:cs typeface="+mn-lt"/>
              </a:rPr>
              <a:t>                Outlier Analysis</a:t>
            </a:r>
            <a:endParaRPr lang="en-US" sz="1100" dirty="0">
              <a:cs typeface="Calibri"/>
            </a:endParaRPr>
          </a:p>
          <a:p>
            <a:pPr lvl="1"/>
            <a:r>
              <a:rPr lang="en-US" sz="1100" dirty="0">
                <a:ea typeface="+mn-lt"/>
                <a:cs typeface="+mn-lt"/>
              </a:rPr>
              <a:t>3. Checked data types</a:t>
            </a:r>
            <a:endParaRPr lang="en-US" sz="1100" dirty="0">
              <a:cs typeface="Calibri"/>
            </a:endParaRPr>
          </a:p>
          <a:p>
            <a:pPr lvl="1"/>
            <a:r>
              <a:rPr lang="en-IN" sz="1100" dirty="0">
                <a:ea typeface="+mn-lt"/>
                <a:cs typeface="+mn-lt"/>
              </a:rPr>
              <a:t>4. Grouped lower values of categorical variables</a:t>
            </a:r>
            <a:endParaRPr lang="en-US" sz="1100" dirty="0">
              <a:cs typeface="Calibri"/>
            </a:endParaRPr>
          </a:p>
          <a:p>
            <a:pPr lvl="1"/>
            <a:r>
              <a:rPr lang="en-IN" sz="1100" dirty="0">
                <a:ea typeface="+mn-lt"/>
                <a:cs typeface="+mn-lt"/>
              </a:rPr>
              <a:t>5. Checked the Target variable</a:t>
            </a:r>
            <a:endParaRPr lang="en-US" sz="1100" dirty="0">
              <a:cs typeface="Calibri"/>
            </a:endParaRPr>
          </a:p>
          <a:p>
            <a:pPr lvl="1"/>
            <a:r>
              <a:rPr lang="en-IN" sz="1100" dirty="0">
                <a:ea typeface="+mn-lt"/>
                <a:cs typeface="+mn-lt"/>
              </a:rPr>
              <a:t>6. Performed Univariate, Bivariate and Multivariate Analysis(one variable at a time) on Categorical and Numerical variables</a:t>
            </a:r>
            <a:endParaRPr lang="en-US" sz="1100" dirty="0">
              <a:cs typeface="Calibri"/>
            </a:endParaRPr>
          </a:p>
          <a:p>
            <a:pPr lvl="1"/>
            <a:r>
              <a:rPr lang="en-IN" sz="1100" dirty="0">
                <a:ea typeface="+mn-lt"/>
                <a:cs typeface="+mn-lt"/>
              </a:rPr>
              <a:t>7. Encoded categorical variables</a:t>
            </a:r>
            <a:endParaRPr lang="en-US" sz="1100" dirty="0">
              <a:cs typeface="Calibri"/>
            </a:endParaRPr>
          </a:p>
          <a:p>
            <a:pPr lvl="1"/>
            <a:r>
              <a:rPr lang="en-IN" sz="1100" dirty="0">
                <a:ea typeface="+mn-lt"/>
                <a:cs typeface="+mn-lt"/>
              </a:rPr>
              <a:t>8. Checked Correlations</a:t>
            </a:r>
            <a:endParaRPr lang="en-US" sz="1100" dirty="0">
              <a:cs typeface="Calibri"/>
            </a:endParaRPr>
          </a:p>
          <a:p>
            <a:pPr lvl="1"/>
            <a:r>
              <a:rPr lang="en-IN" sz="1100" dirty="0">
                <a:ea typeface="+mn-lt"/>
                <a:cs typeface="+mn-lt"/>
              </a:rPr>
              <a:t>9. Split data into train and test</a:t>
            </a:r>
            <a:endParaRPr lang="en-US" sz="1100" dirty="0">
              <a:cs typeface="Calibri"/>
            </a:endParaRPr>
          </a:p>
          <a:p>
            <a:pPr lvl="1"/>
            <a:r>
              <a:rPr lang="en-IN" sz="1100" dirty="0">
                <a:ea typeface="+mn-lt"/>
                <a:cs typeface="+mn-lt"/>
              </a:rPr>
              <a:t>10. Performed feature scaling</a:t>
            </a:r>
            <a:endParaRPr lang="en-US" sz="1100" dirty="0">
              <a:cs typeface="Calibri"/>
            </a:endParaRPr>
          </a:p>
          <a:p>
            <a:pPr lvl="1"/>
            <a:r>
              <a:rPr lang="en-IN" sz="1100" dirty="0">
                <a:ea typeface="+mn-lt"/>
                <a:cs typeface="+mn-lt"/>
              </a:rPr>
              <a:t>11. Performed feature selection using RFE</a:t>
            </a:r>
            <a:endParaRPr lang="en-US" sz="1100" dirty="0">
              <a:cs typeface="Calibri"/>
            </a:endParaRPr>
          </a:p>
          <a:p>
            <a:pPr lvl="1"/>
            <a:r>
              <a:rPr lang="en-IN" sz="1100" dirty="0">
                <a:ea typeface="+mn-lt"/>
                <a:cs typeface="+mn-lt"/>
              </a:rPr>
              <a:t>12. Model building using </a:t>
            </a:r>
            <a:r>
              <a:rPr lang="en-IN" sz="1100" dirty="0" err="1">
                <a:ea typeface="+mn-lt"/>
                <a:cs typeface="+mn-lt"/>
              </a:rPr>
              <a:t>Statsmodels</a:t>
            </a:r>
            <a:endParaRPr lang="en-US" sz="1100" dirty="0">
              <a:cs typeface="Calibri"/>
            </a:endParaRPr>
          </a:p>
          <a:p>
            <a:pPr lvl="1"/>
            <a:r>
              <a:rPr lang="en-IN" sz="1100" dirty="0">
                <a:ea typeface="+mn-lt"/>
                <a:cs typeface="+mn-lt"/>
              </a:rPr>
              <a:t>13. Model evaluation by using metrics like Accuracy, </a:t>
            </a:r>
            <a:r>
              <a:rPr lang="en-US" sz="1100" dirty="0">
                <a:ea typeface="+mn-lt"/>
                <a:cs typeface="+mn-lt"/>
              </a:rPr>
              <a:t>Sensitivity, Specificity, False positive rate, Positive predictive value, Negative predictive value, Precision, Recall, ROC curve</a:t>
            </a:r>
            <a:endParaRPr lang="en-US" sz="1100" dirty="0">
              <a:cs typeface="Calibri"/>
            </a:endParaRPr>
          </a:p>
          <a:p>
            <a:pPr lvl="1"/>
            <a:r>
              <a:rPr lang="en-IN" sz="1100" dirty="0">
                <a:ea typeface="+mn-lt"/>
                <a:cs typeface="+mn-lt"/>
              </a:rPr>
              <a:t>14, Finding the optimum cut-off</a:t>
            </a:r>
            <a:endParaRPr lang="en-US" sz="1100" dirty="0">
              <a:cs typeface="Calibri"/>
            </a:endParaRPr>
          </a:p>
          <a:p>
            <a:pPr lvl="1"/>
            <a:r>
              <a:rPr lang="en-IN" sz="1100" dirty="0">
                <a:ea typeface="+mn-lt"/>
                <a:cs typeface="+mn-lt"/>
              </a:rPr>
              <a:t>15. Made predictions on the test set</a:t>
            </a:r>
            <a:endParaRPr lang="en-US" sz="1100" dirty="0">
              <a:cs typeface="Calibri"/>
            </a:endParaRPr>
          </a:p>
          <a:p>
            <a:pPr lvl="1"/>
            <a:r>
              <a:rPr lang="en-IN" sz="1100" dirty="0">
                <a:ea typeface="+mn-lt"/>
                <a:cs typeface="+mn-lt"/>
              </a:rPr>
              <a:t>16. Feature Importance</a:t>
            </a:r>
            <a:endParaRPr lang="en-US" sz="1100" dirty="0">
              <a:cs typeface="Calibri"/>
            </a:endParaRPr>
          </a:p>
          <a:p>
            <a:pPr lvl="1"/>
            <a:r>
              <a:rPr lang="en-IN" sz="1100" dirty="0">
                <a:ea typeface="+mn-lt"/>
                <a:cs typeface="+mn-lt"/>
              </a:rPr>
              <a:t>17. Conclusion</a:t>
            </a:r>
            <a:endParaRPr lang="en-US" sz="1100" dirty="0">
              <a:cs typeface="Calibri"/>
            </a:endParaRPr>
          </a:p>
          <a:p>
            <a:pPr lvl="1"/>
            <a:r>
              <a:rPr lang="en-IN" sz="1100" dirty="0">
                <a:ea typeface="+mn-lt"/>
                <a:cs typeface="+mn-lt"/>
              </a:rPr>
              <a:t>18. Recommendations</a:t>
            </a:r>
            <a:endParaRPr lang="en-US" sz="1100" dirty="0">
              <a:cs typeface="Calibri"/>
            </a:endParaRPr>
          </a:p>
          <a:p>
            <a:pPr lvl="1"/>
            <a:endParaRPr lang="en-US" sz="1100" dirty="0">
              <a:cs typeface="Calibri"/>
            </a:endParaRPr>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54116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ABECE3-C9B6-45C7-9DBC-3A68DBE0ECC3}"/>
              </a:ext>
            </a:extLst>
          </p:cNvPr>
          <p:cNvSpPr txBox="1"/>
          <p:nvPr/>
        </p:nvSpPr>
        <p:spPr>
          <a:xfrm>
            <a:off x="784105" y="712218"/>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0070C0"/>
                </a:solidFill>
              </a:rPr>
              <a:t>Outlier Treatment</a:t>
            </a:r>
            <a:endParaRPr lang="en-US" sz="3600" b="1">
              <a:solidFill>
                <a:srgbClr val="0070C0"/>
              </a:solidFill>
              <a:cs typeface="Calibri"/>
            </a:endParaRPr>
          </a:p>
        </p:txBody>
      </p:sp>
      <p:sp>
        <p:nvSpPr>
          <p:cNvPr id="4" name="TextBox 3">
            <a:extLst>
              <a:ext uri="{FF2B5EF4-FFF2-40B4-BE49-F238E27FC236}">
                <a16:creationId xmlns:a16="http://schemas.microsoft.com/office/drawing/2014/main" id="{92D4A285-4F97-4B31-BDA0-CEDE54137E9F}"/>
              </a:ext>
            </a:extLst>
          </p:cNvPr>
          <p:cNvSpPr txBox="1"/>
          <p:nvPr/>
        </p:nvSpPr>
        <p:spPr>
          <a:xfrm>
            <a:off x="4550972" y="640330"/>
            <a:ext cx="443972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0070C0"/>
                </a:solidFill>
              </a:rPr>
              <a:t>Insights:</a:t>
            </a:r>
          </a:p>
          <a:p>
            <a:pPr marL="285750" indent="-285750">
              <a:buFont typeface="Arial"/>
              <a:buChar char="•"/>
            </a:pPr>
            <a:r>
              <a:rPr lang="en-US" dirty="0" err="1">
                <a:cs typeface="Calibri"/>
              </a:rPr>
              <a:t>TotalVisits</a:t>
            </a:r>
            <a:r>
              <a:rPr lang="en-US" dirty="0">
                <a:cs typeface="Calibri"/>
              </a:rPr>
              <a:t> and page views per visit have outliers </a:t>
            </a:r>
          </a:p>
          <a:p>
            <a:pPr marL="285750" indent="-285750">
              <a:buFont typeface="Arial"/>
              <a:buChar char="•"/>
            </a:pPr>
            <a:r>
              <a:rPr lang="en-US" dirty="0">
                <a:cs typeface="Calibri"/>
              </a:rPr>
              <a:t>Remove the rows which have values greater than 99th percentile for these columns </a:t>
            </a:r>
            <a:endParaRPr lang="en-US"/>
          </a:p>
        </p:txBody>
      </p:sp>
      <p:pic>
        <p:nvPicPr>
          <p:cNvPr id="5" name="Picture 5">
            <a:extLst>
              <a:ext uri="{FF2B5EF4-FFF2-40B4-BE49-F238E27FC236}">
                <a16:creationId xmlns:a16="http://schemas.microsoft.com/office/drawing/2014/main" id="{92DCBA46-020D-4DD3-BE90-261A5CA16753}"/>
              </a:ext>
            </a:extLst>
          </p:cNvPr>
          <p:cNvPicPr>
            <a:picLocks noChangeAspect="1"/>
          </p:cNvPicPr>
          <p:nvPr/>
        </p:nvPicPr>
        <p:blipFill>
          <a:blip r:embed="rId2"/>
          <a:stretch>
            <a:fillRect/>
          </a:stretch>
        </p:blipFill>
        <p:spPr>
          <a:xfrm>
            <a:off x="368061" y="2849896"/>
            <a:ext cx="3735237" cy="2984132"/>
          </a:xfrm>
          <a:prstGeom prst="rect">
            <a:avLst/>
          </a:prstGeom>
        </p:spPr>
      </p:pic>
      <p:pic>
        <p:nvPicPr>
          <p:cNvPr id="7" name="Picture 7">
            <a:extLst>
              <a:ext uri="{FF2B5EF4-FFF2-40B4-BE49-F238E27FC236}">
                <a16:creationId xmlns:a16="http://schemas.microsoft.com/office/drawing/2014/main" id="{F36EF9FA-A147-4158-97F4-1737997E9726}"/>
              </a:ext>
            </a:extLst>
          </p:cNvPr>
          <p:cNvPicPr>
            <a:picLocks noChangeAspect="1"/>
          </p:cNvPicPr>
          <p:nvPr/>
        </p:nvPicPr>
        <p:blipFill>
          <a:blip r:embed="rId3"/>
          <a:stretch>
            <a:fillRect/>
          </a:stretch>
        </p:blipFill>
        <p:spPr>
          <a:xfrm>
            <a:off x="4724400" y="2849896"/>
            <a:ext cx="3735237" cy="2984132"/>
          </a:xfrm>
          <a:prstGeom prst="rect">
            <a:avLst/>
          </a:prstGeom>
        </p:spPr>
      </p:pic>
    </p:spTree>
    <p:extLst>
      <p:ext uri="{BB962C8B-B14F-4D97-AF65-F5344CB8AC3E}">
        <p14:creationId xmlns:p14="http://schemas.microsoft.com/office/powerpoint/2010/main" val="2284923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ABECE3-C9B6-45C7-9DBC-3A68DBE0ECC3}"/>
              </a:ext>
            </a:extLst>
          </p:cNvPr>
          <p:cNvSpPr txBox="1"/>
          <p:nvPr/>
        </p:nvSpPr>
        <p:spPr>
          <a:xfrm>
            <a:off x="784105" y="712218"/>
            <a:ext cx="566180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0070C0"/>
                </a:solidFill>
                <a:cs typeface="Calibri"/>
              </a:rPr>
              <a:t>Checking the target variable</a:t>
            </a:r>
          </a:p>
        </p:txBody>
      </p:sp>
      <p:sp>
        <p:nvSpPr>
          <p:cNvPr id="4" name="TextBox 3">
            <a:extLst>
              <a:ext uri="{FF2B5EF4-FFF2-40B4-BE49-F238E27FC236}">
                <a16:creationId xmlns:a16="http://schemas.microsoft.com/office/drawing/2014/main" id="{92D4A285-4F97-4B31-BDA0-CEDE54137E9F}"/>
              </a:ext>
            </a:extLst>
          </p:cNvPr>
          <p:cNvSpPr txBox="1"/>
          <p:nvPr/>
        </p:nvSpPr>
        <p:spPr>
          <a:xfrm>
            <a:off x="7426444" y="2078066"/>
            <a:ext cx="346206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0070C0"/>
                </a:solidFill>
              </a:rPr>
              <a:t>Insights:</a:t>
            </a:r>
          </a:p>
          <a:p>
            <a:pPr marL="285750" indent="-285750">
              <a:buFont typeface="Arial"/>
              <a:buChar char="•"/>
            </a:pPr>
            <a:r>
              <a:rPr lang="en-US" dirty="0">
                <a:cs typeface="Calibri"/>
              </a:rPr>
              <a:t>Only 37% of the prospects have converted </a:t>
            </a:r>
          </a:p>
          <a:p>
            <a:pPr marL="285750" indent="-285750">
              <a:buFont typeface="Arial"/>
              <a:buChar char="•"/>
            </a:pPr>
            <a:r>
              <a:rPr lang="en-US" dirty="0">
                <a:cs typeface="Calibri"/>
              </a:rPr>
              <a:t>We notice that the data is imbalanced</a:t>
            </a:r>
            <a:endParaRPr lang="en-US">
              <a:cs typeface="Calibri"/>
            </a:endParaRPr>
          </a:p>
        </p:txBody>
      </p:sp>
      <p:pic>
        <p:nvPicPr>
          <p:cNvPr id="2" name="Picture 4">
            <a:extLst>
              <a:ext uri="{FF2B5EF4-FFF2-40B4-BE49-F238E27FC236}">
                <a16:creationId xmlns:a16="http://schemas.microsoft.com/office/drawing/2014/main" id="{4DAC366E-5CFD-42E5-8C46-C53386167569}"/>
              </a:ext>
            </a:extLst>
          </p:cNvPr>
          <p:cNvPicPr>
            <a:picLocks noChangeAspect="1"/>
          </p:cNvPicPr>
          <p:nvPr/>
        </p:nvPicPr>
        <p:blipFill>
          <a:blip r:embed="rId2"/>
          <a:stretch>
            <a:fillRect/>
          </a:stretch>
        </p:blipFill>
        <p:spPr>
          <a:xfrm>
            <a:off x="1245079" y="2073532"/>
            <a:ext cx="5604295" cy="3746106"/>
          </a:xfrm>
          <a:prstGeom prst="rect">
            <a:avLst/>
          </a:prstGeom>
        </p:spPr>
      </p:pic>
    </p:spTree>
    <p:extLst>
      <p:ext uri="{BB962C8B-B14F-4D97-AF65-F5344CB8AC3E}">
        <p14:creationId xmlns:p14="http://schemas.microsoft.com/office/powerpoint/2010/main" val="4072706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ABECE3-C9B6-45C7-9DBC-3A68DBE0ECC3}"/>
              </a:ext>
            </a:extLst>
          </p:cNvPr>
          <p:cNvSpPr txBox="1"/>
          <p:nvPr/>
        </p:nvSpPr>
        <p:spPr>
          <a:xfrm>
            <a:off x="784105" y="712218"/>
            <a:ext cx="586308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0070C0"/>
                </a:solidFill>
                <a:cs typeface="Calibri"/>
              </a:rPr>
              <a:t>Comparing lead origin versus converted column</a:t>
            </a:r>
          </a:p>
        </p:txBody>
      </p:sp>
      <p:sp>
        <p:nvSpPr>
          <p:cNvPr id="4" name="TextBox 3">
            <a:extLst>
              <a:ext uri="{FF2B5EF4-FFF2-40B4-BE49-F238E27FC236}">
                <a16:creationId xmlns:a16="http://schemas.microsoft.com/office/drawing/2014/main" id="{92D4A285-4F97-4B31-BDA0-CEDE54137E9F}"/>
              </a:ext>
            </a:extLst>
          </p:cNvPr>
          <p:cNvSpPr txBox="1"/>
          <p:nvPr/>
        </p:nvSpPr>
        <p:spPr>
          <a:xfrm>
            <a:off x="7613350" y="2193085"/>
            <a:ext cx="346206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0070C0"/>
                </a:solidFill>
              </a:rPr>
              <a:t>Insights:</a:t>
            </a:r>
          </a:p>
          <a:p>
            <a:pPr marL="285750" indent="-285750">
              <a:buFont typeface="Arial"/>
              <a:buChar char="•"/>
            </a:pPr>
            <a:r>
              <a:rPr lang="en-US" dirty="0">
                <a:cs typeface="Calibri"/>
              </a:rPr>
              <a:t>More leads are coming through prospects submitting on the landing page</a:t>
            </a:r>
            <a:endParaRPr lang="en-US" dirty="0"/>
          </a:p>
        </p:txBody>
      </p:sp>
      <p:pic>
        <p:nvPicPr>
          <p:cNvPr id="2" name="Picture 4">
            <a:extLst>
              <a:ext uri="{FF2B5EF4-FFF2-40B4-BE49-F238E27FC236}">
                <a16:creationId xmlns:a16="http://schemas.microsoft.com/office/drawing/2014/main" id="{26512C9F-AEDD-4184-A105-6A7CD3AB476F}"/>
              </a:ext>
            </a:extLst>
          </p:cNvPr>
          <p:cNvPicPr>
            <a:picLocks noChangeAspect="1"/>
          </p:cNvPicPr>
          <p:nvPr/>
        </p:nvPicPr>
        <p:blipFill>
          <a:blip r:embed="rId2"/>
          <a:stretch>
            <a:fillRect/>
          </a:stretch>
        </p:blipFill>
        <p:spPr>
          <a:xfrm>
            <a:off x="828136" y="2188653"/>
            <a:ext cx="6208143" cy="3745902"/>
          </a:xfrm>
          <a:prstGeom prst="rect">
            <a:avLst/>
          </a:prstGeom>
        </p:spPr>
      </p:pic>
    </p:spTree>
    <p:extLst>
      <p:ext uri="{BB962C8B-B14F-4D97-AF65-F5344CB8AC3E}">
        <p14:creationId xmlns:p14="http://schemas.microsoft.com/office/powerpoint/2010/main" val="3525283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ABECE3-C9B6-45C7-9DBC-3A68DBE0ECC3}"/>
              </a:ext>
            </a:extLst>
          </p:cNvPr>
          <p:cNvSpPr txBox="1"/>
          <p:nvPr/>
        </p:nvSpPr>
        <p:spPr>
          <a:xfrm>
            <a:off x="784105" y="712218"/>
            <a:ext cx="5791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0070C0"/>
                </a:solidFill>
                <a:cs typeface="Calibri"/>
              </a:rPr>
              <a:t>Comparing lead source versus converted column</a:t>
            </a:r>
          </a:p>
        </p:txBody>
      </p:sp>
      <p:sp>
        <p:nvSpPr>
          <p:cNvPr id="4" name="TextBox 3">
            <a:extLst>
              <a:ext uri="{FF2B5EF4-FFF2-40B4-BE49-F238E27FC236}">
                <a16:creationId xmlns:a16="http://schemas.microsoft.com/office/drawing/2014/main" id="{92D4A285-4F97-4B31-BDA0-CEDE54137E9F}"/>
              </a:ext>
            </a:extLst>
          </p:cNvPr>
          <p:cNvSpPr txBox="1"/>
          <p:nvPr/>
        </p:nvSpPr>
        <p:spPr>
          <a:xfrm>
            <a:off x="7325802" y="2092443"/>
            <a:ext cx="346206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0070C0"/>
                </a:solidFill>
              </a:rPr>
              <a:t>Insights:</a:t>
            </a:r>
          </a:p>
          <a:p>
            <a:pPr marL="285750" indent="-285750">
              <a:buFont typeface="Arial"/>
              <a:buChar char="•"/>
            </a:pPr>
            <a:r>
              <a:rPr lang="en-US" dirty="0">
                <a:cs typeface="Calibri"/>
              </a:rPr>
              <a:t>most leads are coming through Google and direct traffic</a:t>
            </a:r>
          </a:p>
        </p:txBody>
      </p:sp>
      <p:pic>
        <p:nvPicPr>
          <p:cNvPr id="2" name="Picture 4">
            <a:extLst>
              <a:ext uri="{FF2B5EF4-FFF2-40B4-BE49-F238E27FC236}">
                <a16:creationId xmlns:a16="http://schemas.microsoft.com/office/drawing/2014/main" id="{0B692C91-F511-4762-9FD9-D9D0F2C9EC0A}"/>
              </a:ext>
            </a:extLst>
          </p:cNvPr>
          <p:cNvPicPr>
            <a:picLocks noChangeAspect="1"/>
          </p:cNvPicPr>
          <p:nvPr/>
        </p:nvPicPr>
        <p:blipFill>
          <a:blip r:embed="rId2"/>
          <a:stretch>
            <a:fillRect/>
          </a:stretch>
        </p:blipFill>
        <p:spPr>
          <a:xfrm>
            <a:off x="1173192" y="2170507"/>
            <a:ext cx="5460520" cy="3825326"/>
          </a:xfrm>
          <a:prstGeom prst="rect">
            <a:avLst/>
          </a:prstGeom>
        </p:spPr>
      </p:pic>
    </p:spTree>
    <p:extLst>
      <p:ext uri="{BB962C8B-B14F-4D97-AF65-F5344CB8AC3E}">
        <p14:creationId xmlns:p14="http://schemas.microsoft.com/office/powerpoint/2010/main" val="4041906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ABECE3-C9B6-45C7-9DBC-3A68DBE0ECC3}"/>
              </a:ext>
            </a:extLst>
          </p:cNvPr>
          <p:cNvSpPr txBox="1"/>
          <p:nvPr/>
        </p:nvSpPr>
        <p:spPr>
          <a:xfrm>
            <a:off x="784105" y="712218"/>
            <a:ext cx="558991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0070C0"/>
                </a:solidFill>
                <a:cs typeface="Calibri"/>
              </a:rPr>
              <a:t>Comparing do not email versus converted column</a:t>
            </a:r>
          </a:p>
        </p:txBody>
      </p:sp>
      <p:sp>
        <p:nvSpPr>
          <p:cNvPr id="4" name="TextBox 3">
            <a:extLst>
              <a:ext uri="{FF2B5EF4-FFF2-40B4-BE49-F238E27FC236}">
                <a16:creationId xmlns:a16="http://schemas.microsoft.com/office/drawing/2014/main" id="{92D4A285-4F97-4B31-BDA0-CEDE54137E9F}"/>
              </a:ext>
            </a:extLst>
          </p:cNvPr>
          <p:cNvSpPr txBox="1"/>
          <p:nvPr/>
        </p:nvSpPr>
        <p:spPr>
          <a:xfrm>
            <a:off x="7325802" y="2351236"/>
            <a:ext cx="346206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0070C0"/>
                </a:solidFill>
              </a:rPr>
              <a:t>Insights:</a:t>
            </a:r>
          </a:p>
          <a:p>
            <a:pPr marL="285750" indent="-285750">
              <a:buFont typeface="Arial"/>
              <a:buChar char="•"/>
            </a:pPr>
            <a:r>
              <a:rPr lang="en-US" dirty="0">
                <a:cs typeface="Calibri"/>
              </a:rPr>
              <a:t>most customers do not want to be contacted through email about the course </a:t>
            </a:r>
          </a:p>
          <a:p>
            <a:pPr marL="285750" indent="-285750">
              <a:buFont typeface="Arial"/>
              <a:buChar char="•"/>
            </a:pPr>
            <a:r>
              <a:rPr lang="en-US" dirty="0">
                <a:cs typeface="Calibri"/>
              </a:rPr>
              <a:t>This column has very low or no variability</a:t>
            </a:r>
            <a:endParaRPr lang="en-US"/>
          </a:p>
        </p:txBody>
      </p:sp>
      <p:pic>
        <p:nvPicPr>
          <p:cNvPr id="2" name="Picture 4">
            <a:extLst>
              <a:ext uri="{FF2B5EF4-FFF2-40B4-BE49-F238E27FC236}">
                <a16:creationId xmlns:a16="http://schemas.microsoft.com/office/drawing/2014/main" id="{6880CA2F-A92C-4578-8E14-E77AE11FB9B7}"/>
              </a:ext>
            </a:extLst>
          </p:cNvPr>
          <p:cNvPicPr>
            <a:picLocks noChangeAspect="1"/>
          </p:cNvPicPr>
          <p:nvPr/>
        </p:nvPicPr>
        <p:blipFill>
          <a:blip r:embed="rId2"/>
          <a:stretch>
            <a:fillRect/>
          </a:stretch>
        </p:blipFill>
        <p:spPr>
          <a:xfrm>
            <a:off x="1345721" y="2346702"/>
            <a:ext cx="5129841" cy="3415426"/>
          </a:xfrm>
          <a:prstGeom prst="rect">
            <a:avLst/>
          </a:prstGeom>
        </p:spPr>
      </p:pic>
    </p:spTree>
    <p:extLst>
      <p:ext uri="{BB962C8B-B14F-4D97-AF65-F5344CB8AC3E}">
        <p14:creationId xmlns:p14="http://schemas.microsoft.com/office/powerpoint/2010/main" val="2293728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ABECE3-C9B6-45C7-9DBC-3A68DBE0ECC3}"/>
              </a:ext>
            </a:extLst>
          </p:cNvPr>
          <p:cNvSpPr txBox="1"/>
          <p:nvPr/>
        </p:nvSpPr>
        <p:spPr>
          <a:xfrm>
            <a:off x="784105" y="712218"/>
            <a:ext cx="613625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0070C0"/>
                </a:solidFill>
                <a:cs typeface="Calibri"/>
              </a:rPr>
              <a:t>Comparing do not call versus converted column</a:t>
            </a:r>
          </a:p>
        </p:txBody>
      </p:sp>
      <p:sp>
        <p:nvSpPr>
          <p:cNvPr id="4" name="TextBox 3">
            <a:extLst>
              <a:ext uri="{FF2B5EF4-FFF2-40B4-BE49-F238E27FC236}">
                <a16:creationId xmlns:a16="http://schemas.microsoft.com/office/drawing/2014/main" id="{92D4A285-4F97-4B31-BDA0-CEDE54137E9F}"/>
              </a:ext>
            </a:extLst>
          </p:cNvPr>
          <p:cNvSpPr txBox="1"/>
          <p:nvPr/>
        </p:nvSpPr>
        <p:spPr>
          <a:xfrm>
            <a:off x="7527085" y="2250594"/>
            <a:ext cx="346206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0070C0"/>
                </a:solidFill>
              </a:rPr>
              <a:t>Insights:</a:t>
            </a:r>
          </a:p>
          <a:p>
            <a:pPr marL="285750" indent="-285750">
              <a:buFont typeface="Arial"/>
              <a:buChar char="•"/>
            </a:pPr>
            <a:r>
              <a:rPr lang="en-US" dirty="0">
                <a:cs typeface="Calibri"/>
              </a:rPr>
              <a:t>what most customers do not want to be called about the course </a:t>
            </a:r>
          </a:p>
          <a:p>
            <a:pPr marL="285750" indent="-285750">
              <a:buFont typeface="Arial"/>
              <a:buChar char="•"/>
            </a:pPr>
            <a:r>
              <a:rPr lang="en-US" dirty="0">
                <a:cs typeface="Calibri"/>
              </a:rPr>
              <a:t>This column has very low or no variability</a:t>
            </a:r>
            <a:endParaRPr lang="en-US"/>
          </a:p>
        </p:txBody>
      </p:sp>
      <p:pic>
        <p:nvPicPr>
          <p:cNvPr id="2" name="Picture 4">
            <a:extLst>
              <a:ext uri="{FF2B5EF4-FFF2-40B4-BE49-F238E27FC236}">
                <a16:creationId xmlns:a16="http://schemas.microsoft.com/office/drawing/2014/main" id="{69D9A400-B12B-454F-9A4D-B82A4F396745}"/>
              </a:ext>
            </a:extLst>
          </p:cNvPr>
          <p:cNvPicPr>
            <a:picLocks noChangeAspect="1"/>
          </p:cNvPicPr>
          <p:nvPr/>
        </p:nvPicPr>
        <p:blipFill>
          <a:blip r:embed="rId2"/>
          <a:stretch>
            <a:fillRect/>
          </a:stretch>
        </p:blipFill>
        <p:spPr>
          <a:xfrm>
            <a:off x="1130060" y="2246060"/>
            <a:ext cx="5920596" cy="3947389"/>
          </a:xfrm>
          <a:prstGeom prst="rect">
            <a:avLst/>
          </a:prstGeom>
        </p:spPr>
      </p:pic>
    </p:spTree>
    <p:extLst>
      <p:ext uri="{BB962C8B-B14F-4D97-AF65-F5344CB8AC3E}">
        <p14:creationId xmlns:p14="http://schemas.microsoft.com/office/powerpoint/2010/main" val="25158892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1267</Words>
  <Application>Microsoft Office PowerPoint</Application>
  <PresentationFormat>Widescreen</PresentationFormat>
  <Paragraphs>143</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Lead Scoring Case Study</vt:lpstr>
      <vt:lpstr>Problem Statement</vt:lpstr>
      <vt:lpstr>Analysis 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Anjali Abhi</dc:creator>
  <cp:lastModifiedBy>Abhishek Mahajan</cp:lastModifiedBy>
  <cp:revision>386</cp:revision>
  <dcterms:created xsi:type="dcterms:W3CDTF">2021-07-14T14:48:29Z</dcterms:created>
  <dcterms:modified xsi:type="dcterms:W3CDTF">2022-02-02T07:27:42Z</dcterms:modified>
</cp:coreProperties>
</file>