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9" r:id="rId3"/>
    <p:sldId id="260" r:id="rId4"/>
    <p:sldId id="261" r:id="rId5"/>
    <p:sldId id="263" r:id="rId6"/>
    <p:sldId id="262" r:id="rId7"/>
    <p:sldId id="264" r:id="rId8"/>
    <p:sldId id="265" r:id="rId9"/>
    <p:sldId id="266" r:id="rId10"/>
    <p:sldId id="267" r:id="rId11"/>
    <p:sldId id="268" r:id="rId12"/>
    <p:sldId id="269" r:id="rId13"/>
    <p:sldId id="271" r:id="rId14"/>
    <p:sldId id="270" r:id="rId15"/>
    <p:sldId id="272" r:id="rId16"/>
    <p:sldId id="282" r:id="rId17"/>
    <p:sldId id="273" r:id="rId18"/>
    <p:sldId id="280" r:id="rId19"/>
    <p:sldId id="274" r:id="rId20"/>
    <p:sldId id="276"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660"/>
  </p:normalViewPr>
  <p:slideViewPr>
    <p:cSldViewPr snapToGrid="0">
      <p:cViewPr varScale="1">
        <p:scale>
          <a:sx n="74" d="100"/>
          <a:sy n="74"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C929E-4586-48C4-83A4-71AFDC637E65}" type="datetimeFigureOut">
              <a:rPr lang="en-US" smtClean="0"/>
              <a:t>09-Dec-19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EC2F7-BAFE-4382-88EE-3AE1731B16AA}" type="slidenum">
              <a:rPr lang="en-US" smtClean="0"/>
              <a:t>‹#›</a:t>
            </a:fld>
            <a:endParaRPr lang="en-US"/>
          </a:p>
        </p:txBody>
      </p:sp>
    </p:spTree>
    <p:extLst>
      <p:ext uri="{BB962C8B-B14F-4D97-AF65-F5344CB8AC3E}">
        <p14:creationId xmlns:p14="http://schemas.microsoft.com/office/powerpoint/2010/main" val="138644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2C929E-4586-48C4-83A4-71AFDC637E65}" type="datetimeFigureOut">
              <a:rPr lang="en-US" smtClean="0"/>
              <a:t>09-Dec-19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EC2F7-BAFE-4382-88EE-3AE1731B16AA}" type="slidenum">
              <a:rPr lang="en-US" smtClean="0"/>
              <a:t>‹#›</a:t>
            </a:fld>
            <a:endParaRPr lang="en-US"/>
          </a:p>
        </p:txBody>
      </p:sp>
    </p:spTree>
    <p:extLst>
      <p:ext uri="{BB962C8B-B14F-4D97-AF65-F5344CB8AC3E}">
        <p14:creationId xmlns:p14="http://schemas.microsoft.com/office/powerpoint/2010/main" val="354891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2C929E-4586-48C4-83A4-71AFDC637E65}" type="datetimeFigureOut">
              <a:rPr lang="en-US" smtClean="0"/>
              <a:t>09-Dec-19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EC2F7-BAFE-4382-88EE-3AE1731B16AA}" type="slidenum">
              <a:rPr lang="en-US" smtClean="0"/>
              <a:t>‹#›</a:t>
            </a:fld>
            <a:endParaRPr lang="en-US"/>
          </a:p>
        </p:txBody>
      </p:sp>
    </p:spTree>
    <p:extLst>
      <p:ext uri="{BB962C8B-B14F-4D97-AF65-F5344CB8AC3E}">
        <p14:creationId xmlns:p14="http://schemas.microsoft.com/office/powerpoint/2010/main" val="55700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2C929E-4586-48C4-83A4-71AFDC637E65}" type="datetimeFigureOut">
              <a:rPr lang="en-US" smtClean="0"/>
              <a:t>09-Dec-19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EC2F7-BAFE-4382-88EE-3AE1731B16AA}" type="slidenum">
              <a:rPr lang="en-US" smtClean="0"/>
              <a:t>‹#›</a:t>
            </a:fld>
            <a:endParaRPr lang="en-US"/>
          </a:p>
        </p:txBody>
      </p:sp>
    </p:spTree>
    <p:extLst>
      <p:ext uri="{BB962C8B-B14F-4D97-AF65-F5344CB8AC3E}">
        <p14:creationId xmlns:p14="http://schemas.microsoft.com/office/powerpoint/2010/main" val="226639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C929E-4586-48C4-83A4-71AFDC637E65}" type="datetimeFigureOut">
              <a:rPr lang="en-US" smtClean="0"/>
              <a:t>09-Dec-19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EC2F7-BAFE-4382-88EE-3AE1731B16AA}" type="slidenum">
              <a:rPr lang="en-US" smtClean="0"/>
              <a:t>‹#›</a:t>
            </a:fld>
            <a:endParaRPr lang="en-US"/>
          </a:p>
        </p:txBody>
      </p:sp>
    </p:spTree>
    <p:extLst>
      <p:ext uri="{BB962C8B-B14F-4D97-AF65-F5344CB8AC3E}">
        <p14:creationId xmlns:p14="http://schemas.microsoft.com/office/powerpoint/2010/main" val="12601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2C929E-4586-48C4-83A4-71AFDC637E65}" type="datetimeFigureOut">
              <a:rPr lang="en-US" smtClean="0"/>
              <a:t>09-Dec-19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EC2F7-BAFE-4382-88EE-3AE1731B16AA}" type="slidenum">
              <a:rPr lang="en-US" smtClean="0"/>
              <a:t>‹#›</a:t>
            </a:fld>
            <a:endParaRPr lang="en-US"/>
          </a:p>
        </p:txBody>
      </p:sp>
    </p:spTree>
    <p:extLst>
      <p:ext uri="{BB962C8B-B14F-4D97-AF65-F5344CB8AC3E}">
        <p14:creationId xmlns:p14="http://schemas.microsoft.com/office/powerpoint/2010/main" val="422108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2C929E-4586-48C4-83A4-71AFDC637E65}" type="datetimeFigureOut">
              <a:rPr lang="en-US" smtClean="0"/>
              <a:t>09-Dec-19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EC2F7-BAFE-4382-88EE-3AE1731B16AA}" type="slidenum">
              <a:rPr lang="en-US" smtClean="0"/>
              <a:t>‹#›</a:t>
            </a:fld>
            <a:endParaRPr lang="en-US"/>
          </a:p>
        </p:txBody>
      </p:sp>
    </p:spTree>
    <p:extLst>
      <p:ext uri="{BB962C8B-B14F-4D97-AF65-F5344CB8AC3E}">
        <p14:creationId xmlns:p14="http://schemas.microsoft.com/office/powerpoint/2010/main" val="83611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2C929E-4586-48C4-83A4-71AFDC637E65}" type="datetimeFigureOut">
              <a:rPr lang="en-US" smtClean="0"/>
              <a:t>09-Dec-19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EC2F7-BAFE-4382-88EE-3AE1731B16AA}" type="slidenum">
              <a:rPr lang="en-US" smtClean="0"/>
              <a:t>‹#›</a:t>
            </a:fld>
            <a:endParaRPr lang="en-US"/>
          </a:p>
        </p:txBody>
      </p:sp>
    </p:spTree>
    <p:extLst>
      <p:ext uri="{BB962C8B-B14F-4D97-AF65-F5344CB8AC3E}">
        <p14:creationId xmlns:p14="http://schemas.microsoft.com/office/powerpoint/2010/main" val="398944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C929E-4586-48C4-83A4-71AFDC637E65}" type="datetimeFigureOut">
              <a:rPr lang="en-US" smtClean="0"/>
              <a:t>09-Dec-19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EC2F7-BAFE-4382-88EE-3AE1731B16AA}" type="slidenum">
              <a:rPr lang="en-US" smtClean="0"/>
              <a:t>‹#›</a:t>
            </a:fld>
            <a:endParaRPr lang="en-US"/>
          </a:p>
        </p:txBody>
      </p:sp>
    </p:spTree>
    <p:extLst>
      <p:ext uri="{BB962C8B-B14F-4D97-AF65-F5344CB8AC3E}">
        <p14:creationId xmlns:p14="http://schemas.microsoft.com/office/powerpoint/2010/main" val="394939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C929E-4586-48C4-83A4-71AFDC637E65}" type="datetimeFigureOut">
              <a:rPr lang="en-US" smtClean="0"/>
              <a:t>09-Dec-19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EC2F7-BAFE-4382-88EE-3AE1731B16AA}" type="slidenum">
              <a:rPr lang="en-US" smtClean="0"/>
              <a:t>‹#›</a:t>
            </a:fld>
            <a:endParaRPr lang="en-US"/>
          </a:p>
        </p:txBody>
      </p:sp>
    </p:spTree>
    <p:extLst>
      <p:ext uri="{BB962C8B-B14F-4D97-AF65-F5344CB8AC3E}">
        <p14:creationId xmlns:p14="http://schemas.microsoft.com/office/powerpoint/2010/main" val="135606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C929E-4586-48C4-83A4-71AFDC637E65}" type="datetimeFigureOut">
              <a:rPr lang="en-US" smtClean="0"/>
              <a:t>09-Dec-19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EC2F7-BAFE-4382-88EE-3AE1731B16AA}" type="slidenum">
              <a:rPr lang="en-US" smtClean="0"/>
              <a:t>‹#›</a:t>
            </a:fld>
            <a:endParaRPr lang="en-US"/>
          </a:p>
        </p:txBody>
      </p:sp>
    </p:spTree>
    <p:extLst>
      <p:ext uri="{BB962C8B-B14F-4D97-AF65-F5344CB8AC3E}">
        <p14:creationId xmlns:p14="http://schemas.microsoft.com/office/powerpoint/2010/main" val="89179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C929E-4586-48C4-83A4-71AFDC637E65}" type="datetimeFigureOut">
              <a:rPr lang="en-US" smtClean="0"/>
              <a:t>09-Dec-19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EC2F7-BAFE-4382-88EE-3AE1731B16AA}" type="slidenum">
              <a:rPr lang="en-US" smtClean="0"/>
              <a:t>‹#›</a:t>
            </a:fld>
            <a:endParaRPr lang="en-US"/>
          </a:p>
        </p:txBody>
      </p:sp>
    </p:spTree>
    <p:extLst>
      <p:ext uri="{BB962C8B-B14F-4D97-AF65-F5344CB8AC3E}">
        <p14:creationId xmlns:p14="http://schemas.microsoft.com/office/powerpoint/2010/main" val="423298715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riswhong.com/open-data/foil_nyc_tax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1030"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1598" y="501134"/>
            <a:ext cx="7297001"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California State University , Los Angeles</a:t>
            </a:r>
            <a:endParaRPr lang="en-US" sz="3200" dirty="0"/>
          </a:p>
        </p:txBody>
      </p:sp>
    </p:spTree>
    <p:extLst>
      <p:ext uri="{BB962C8B-B14F-4D97-AF65-F5344CB8AC3E}">
        <p14:creationId xmlns:p14="http://schemas.microsoft.com/office/powerpoint/2010/main" val="403031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685" y="416979"/>
            <a:ext cx="11212643" cy="5861154"/>
          </a:xfrm>
        </p:spPr>
        <p:txBody>
          <a:bodyPr/>
          <a:lstStyle/>
          <a:p>
            <a:r>
              <a:rPr lang="en-US" dirty="0">
                <a:latin typeface="Times New Roman" panose="02020603050405020304" pitchFamily="18" charset="0"/>
                <a:cs typeface="Times New Roman" panose="02020603050405020304" pitchFamily="18" charset="0"/>
              </a:rPr>
              <a:t>The above graph shows the analysis of trip count during the three months on a particular day. </a:t>
            </a:r>
            <a:r>
              <a:rPr lang="en-US" dirty="0" smtClean="0">
                <a:latin typeface="Times New Roman" panose="02020603050405020304" pitchFamily="18" charset="0"/>
                <a:cs typeface="Times New Roman" panose="02020603050405020304" pitchFamily="18" charset="0"/>
              </a:rPr>
              <a:t>The row represents the trip count and the columns represents dates of three months.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orange line in the graph represents the trip count on a particular day for the three months. </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be depicted that trip count for Monday is low and for Saturday it’s the highest. Also on 21 January on the occasion of </a:t>
            </a:r>
            <a:r>
              <a:rPr lang="en-US" dirty="0" err="1">
                <a:latin typeface="Times New Roman" panose="02020603050405020304" pitchFamily="18" charset="0"/>
                <a:cs typeface="Times New Roman" panose="02020603050405020304" pitchFamily="18" charset="0"/>
              </a:rPr>
              <a:t>Marther</a:t>
            </a:r>
            <a:r>
              <a:rPr lang="en-US" dirty="0">
                <a:latin typeface="Times New Roman" panose="02020603050405020304" pitchFamily="18" charset="0"/>
                <a:cs typeface="Times New Roman" panose="02020603050405020304" pitchFamily="18" charset="0"/>
              </a:rPr>
              <a:t> Luther King day the trip count was low. </a:t>
            </a:r>
            <a:r>
              <a:rPr lang="en-US" dirty="0" smtClean="0">
                <a:latin typeface="Times New Roman" panose="02020603050405020304" pitchFamily="18" charset="0"/>
                <a:cs typeface="Times New Roman" panose="02020603050405020304" pitchFamily="18" charset="0"/>
              </a:rPr>
              <a:t>We can assume that trips are low on public holidays.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66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57219" cy="1325563"/>
          </a:xfrm>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Part 3: Analysis of trip count during each day for different time slots</a:t>
            </a:r>
            <a:br>
              <a:rPr lang="en-US" sz="3100" b="1" dirty="0">
                <a:latin typeface="Times New Roman" panose="02020603050405020304" pitchFamily="18" charset="0"/>
                <a:cs typeface="Times New Roman" panose="02020603050405020304" pitchFamily="18" charset="0"/>
              </a:rPr>
            </a:br>
            <a:endParaRPr lang="en-US" sz="3100" dirty="0"/>
          </a:p>
        </p:txBody>
      </p:sp>
      <p:pic>
        <p:nvPicPr>
          <p:cNvPr id="4" name="slide2" descr="Sheet 1">
            <a:extLst>
              <a:ext uri="{FF2B5EF4-FFF2-40B4-BE49-F238E27FC236}">
                <a16:creationId xmlns:a16="http://schemas.microsoft.com/office/drawing/2014/main" xmlns="" id="{3DF5C115-05E0-414D-B495-CDA3524C1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122" y="1492488"/>
            <a:ext cx="7613655" cy="4968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8231523" y="2292957"/>
            <a:ext cx="3960477" cy="2246769"/>
          </a:xfrm>
          <a:prstGeom prst="rect">
            <a:avLst/>
          </a:prstGeom>
        </p:spPr>
        <p:txBody>
          <a:bodyPr wrap="square">
            <a:spAutoFit/>
          </a:bodyPr>
          <a:lstStyle/>
          <a:p>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SELECT Day, hour, count (*) from taxi GROUP BY day, hour ORDER BY Day, hour </a:t>
            </a:r>
            <a:r>
              <a:rPr lang="en-US" sz="2800" b="1"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Asc</a:t>
            </a:r>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b="1" dirty="0">
              <a:solidFill>
                <a:schemeClr val="accent2">
                  <a:lumMod val="50000"/>
                </a:schemeClr>
              </a:solidFill>
            </a:endParaRPr>
          </a:p>
        </p:txBody>
      </p:sp>
    </p:spTree>
    <p:extLst>
      <p:ext uri="{BB962C8B-B14F-4D97-AF65-F5344CB8AC3E}">
        <p14:creationId xmlns:p14="http://schemas.microsoft.com/office/powerpoint/2010/main" val="200565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785" y="270456"/>
            <a:ext cx="11437494" cy="6235275"/>
          </a:xfrm>
        </p:spPr>
        <p:txBody>
          <a:bodyPr>
            <a:normAutofit/>
          </a:bodyPr>
          <a:lstStyle/>
          <a:p>
            <a:pPr algn="just"/>
            <a:r>
              <a:rPr lang="en-US" dirty="0">
                <a:latin typeface="Times New Roman" panose="02020603050405020304" pitchFamily="18" charset="0"/>
                <a:cs typeface="Times New Roman" panose="02020603050405020304" pitchFamily="18" charset="0"/>
              </a:rPr>
              <a:t>In the above graph the column represents time (24-hour format) and row represents trip </a:t>
            </a:r>
            <a:r>
              <a:rPr lang="en-US" dirty="0" smtClean="0">
                <a:latin typeface="Times New Roman" panose="02020603050405020304" pitchFamily="18" charset="0"/>
                <a:cs typeface="Times New Roman" panose="02020603050405020304" pitchFamily="18" charset="0"/>
              </a:rPr>
              <a:t>count.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following graph depicts the trip count during each day of the week for different time slot.</a:t>
            </a:r>
          </a:p>
          <a:p>
            <a:pPr algn="just"/>
            <a:r>
              <a:rPr lang="en-US" dirty="0">
                <a:latin typeface="Times New Roman" panose="02020603050405020304" pitchFamily="18" charset="0"/>
                <a:cs typeface="Times New Roman" panose="02020603050405020304" pitchFamily="18" charset="0"/>
              </a:rPr>
              <a:t>Through this graph </a:t>
            </a:r>
            <a:r>
              <a:rPr lang="en-US" dirty="0" smtClean="0">
                <a:latin typeface="Times New Roman" panose="02020603050405020304" pitchFamily="18" charset="0"/>
                <a:cs typeface="Times New Roman" panose="02020603050405020304" pitchFamily="18" charset="0"/>
              </a:rPr>
              <a:t>we can say that </a:t>
            </a:r>
            <a:r>
              <a:rPr lang="en-US" dirty="0">
                <a:latin typeface="Times New Roman" panose="02020603050405020304" pitchFamily="18" charset="0"/>
                <a:cs typeface="Times New Roman" panose="02020603050405020304" pitchFamily="18" charset="0"/>
              </a:rPr>
              <a:t>peak hours are higher during the night for all the days whereas in the morning the trip count is not that high as compared to the night . </a:t>
            </a:r>
          </a:p>
          <a:p>
            <a:pPr algn="just"/>
            <a:r>
              <a:rPr lang="en-US" dirty="0">
                <a:latin typeface="Times New Roman" panose="02020603050405020304" pitchFamily="18" charset="0"/>
                <a:cs typeface="Times New Roman" panose="02020603050405020304" pitchFamily="18" charset="0"/>
              </a:rPr>
              <a:t>During Saturday’s and Sunday’s the trip count is the highest during 12:00AM – 2.00 AM compared to other days in the </a:t>
            </a:r>
            <a:r>
              <a:rPr lang="en-US" dirty="0" smtClean="0">
                <a:latin typeface="Times New Roman" panose="02020603050405020304" pitchFamily="18" charset="0"/>
                <a:cs typeface="Times New Roman" panose="02020603050405020304" pitchFamily="18" charset="0"/>
              </a:rPr>
              <a:t>week.</a:t>
            </a:r>
          </a:p>
          <a:p>
            <a:pPr algn="just"/>
            <a:r>
              <a:rPr lang="en-US" dirty="0" smtClean="0">
                <a:latin typeface="Times New Roman" panose="02020603050405020304" pitchFamily="18" charset="0"/>
                <a:cs typeface="Times New Roman" panose="02020603050405020304" pitchFamily="18" charset="0"/>
              </a:rPr>
              <a:t>From the graph we can conclude that in weekdays trip count gradually start increasing from 5 AM and reaches peak at 9AM and there is slight drop from 10 AM to 5PM( 17:00) and again it reaches peak point at 6PM (18:00) to 8 PM (20:00).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22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4000" b="1" dirty="0">
                <a:latin typeface="Times New Roman" panose="02020603050405020304" pitchFamily="18" charset="0"/>
                <a:cs typeface="Times New Roman" panose="02020603050405020304" pitchFamily="18" charset="0"/>
              </a:rPr>
              <a:t>Part 4: Trip Count </a:t>
            </a:r>
            <a:r>
              <a:rPr lang="en-US" sz="4000" b="1" dirty="0" smtClean="0">
                <a:latin typeface="Times New Roman" panose="02020603050405020304" pitchFamily="18" charset="0"/>
                <a:cs typeface="Times New Roman" panose="02020603050405020304" pitchFamily="18" charset="0"/>
              </a:rPr>
              <a:t>Analysis for short and long distance trips. </a:t>
            </a:r>
            <a:endParaRPr lang="en-US" dirty="0"/>
          </a:p>
        </p:txBody>
      </p:sp>
    </p:spTree>
    <p:extLst>
      <p:ext uri="{BB962C8B-B14F-4D97-AF65-F5344CB8AC3E}">
        <p14:creationId xmlns:p14="http://schemas.microsoft.com/office/powerpoint/2010/main" val="362215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873" y="434715"/>
            <a:ext cx="11647358" cy="6145967"/>
          </a:xfrm>
        </p:spPr>
        <p:txBody>
          <a:bodyPr/>
          <a:lstStyle/>
          <a:p>
            <a:r>
              <a:rPr lang="en-US" b="1" dirty="0">
                <a:latin typeface="Times New Roman" panose="02020603050405020304" pitchFamily="18" charset="0"/>
                <a:cs typeface="Times New Roman" panose="02020603050405020304" pitchFamily="18" charset="0"/>
              </a:rPr>
              <a:t>Analysis 4-a : Following </a:t>
            </a:r>
            <a:r>
              <a:rPr lang="en-US" b="1" dirty="0" err="1">
                <a:latin typeface="Times New Roman" panose="02020603050405020304" pitchFamily="18" charset="0"/>
                <a:cs typeface="Times New Roman" panose="02020603050405020304" pitchFamily="18" charset="0"/>
              </a:rPr>
              <a:t>Short_distance</a:t>
            </a:r>
            <a:r>
              <a:rPr lang="en-US" b="1" dirty="0">
                <a:latin typeface="Times New Roman" panose="02020603050405020304" pitchFamily="18" charset="0"/>
                <a:cs typeface="Times New Roman" panose="02020603050405020304" pitchFamily="18" charset="0"/>
              </a:rPr>
              <a:t> table used to count trips during particular hour of day.</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95115" y="1528997"/>
            <a:ext cx="5645723" cy="5051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6640643" y="2586235"/>
            <a:ext cx="4856814" cy="2858475"/>
          </a:xfrm>
          <a:prstGeom prst="rect">
            <a:avLst/>
          </a:prstGeom>
        </p:spPr>
        <p:txBody>
          <a:bodyPr wrap="square">
            <a:spAutoFit/>
          </a:bodyPr>
          <a:lstStyle/>
          <a:p>
            <a:pPr>
              <a:lnSpc>
                <a:spcPct val="107000"/>
              </a:lnSpc>
              <a:spcAft>
                <a:spcPts val="800"/>
              </a:spcAft>
            </a:pPr>
            <a:r>
              <a:rPr lang="en-US" sz="2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SELECT day, </a:t>
            </a:r>
            <a:r>
              <a:rPr lang="en-US" sz="2800" b="1"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hour,count</a:t>
            </a:r>
            <a:r>
              <a:rPr lang="en-US" sz="2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b="1"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total_distance</a:t>
            </a:r>
            <a:r>
              <a:rPr lang="en-US" sz="2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from </a:t>
            </a:r>
            <a:r>
              <a:rPr lang="en-US" sz="2800" b="1"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dropoff_day</a:t>
            </a:r>
            <a:r>
              <a:rPr lang="en-US" sz="2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US" sz="2800" b="1"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total_distance</a:t>
            </a:r>
            <a:r>
              <a:rPr lang="en-US" sz="2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&lt;40 group by day, hour order by day ,hour ASC;</a:t>
            </a:r>
            <a:endParaRPr lang="en-US" sz="2800" b="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483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84" y="155262"/>
            <a:ext cx="11513695" cy="1325563"/>
          </a:xfrm>
        </p:spPr>
        <p:txBody>
          <a:bodyPr>
            <a:normAutofit fontScale="90000"/>
          </a:bodyPr>
          <a:lstStyle/>
          <a:p>
            <a:r>
              <a:rPr lang="en-US" sz="3100" b="1" dirty="0">
                <a:latin typeface="Times New Roman" panose="02020603050405020304" pitchFamily="18" charset="0"/>
                <a:cs typeface="Times New Roman" panose="02020603050405020304" pitchFamily="18" charset="0"/>
              </a:rPr>
              <a:t>Analysis 4- b Following </a:t>
            </a:r>
            <a:r>
              <a:rPr lang="en-US" sz="3100" b="1" dirty="0" err="1">
                <a:latin typeface="Times New Roman" panose="02020603050405020304" pitchFamily="18" charset="0"/>
                <a:cs typeface="Times New Roman" panose="02020603050405020304" pitchFamily="18" charset="0"/>
              </a:rPr>
              <a:t>long_distance</a:t>
            </a:r>
            <a:r>
              <a:rPr lang="en-US" sz="3100" b="1" dirty="0">
                <a:latin typeface="Times New Roman" panose="02020603050405020304" pitchFamily="18" charset="0"/>
                <a:cs typeface="Times New Roman" panose="02020603050405020304" pitchFamily="18" charset="0"/>
              </a:rPr>
              <a:t> table used to count trips during particular hour of day.</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3483" y="1330949"/>
            <a:ext cx="7226509" cy="5189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8004748" y="1955060"/>
            <a:ext cx="4187252" cy="3296736"/>
          </a:xfrm>
          <a:prstGeom prst="rect">
            <a:avLst/>
          </a:prstGeom>
        </p:spPr>
        <p:txBody>
          <a:bodyPr wrap="square">
            <a:spAutoFit/>
          </a:bodyPr>
          <a:lstStyle/>
          <a:p>
            <a:pPr algn="just">
              <a:lnSpc>
                <a:spcPct val="107000"/>
              </a:lnSpc>
              <a:spcAft>
                <a:spcPts val="800"/>
              </a:spcAft>
            </a:pPr>
            <a:r>
              <a:rPr lang="en-US" sz="2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SELECT day, hour, count(</a:t>
            </a:r>
            <a:r>
              <a:rPr lang="en-US" sz="2800" b="1"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total_distance</a:t>
            </a:r>
            <a:r>
              <a:rPr lang="en-US" sz="2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from </a:t>
            </a:r>
            <a:r>
              <a:rPr lang="en-US" sz="2800" b="1"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dropoff_day</a:t>
            </a:r>
            <a:r>
              <a:rPr lang="en-US" sz="2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US" sz="2800" b="1"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total_distance</a:t>
            </a:r>
            <a:r>
              <a:rPr lang="en-US" sz="2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&gt;40 AND </a:t>
            </a:r>
            <a:r>
              <a:rPr lang="en-US" sz="2800" b="1"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total_distance</a:t>
            </a:r>
            <a:r>
              <a:rPr lang="en-US" sz="2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&lt;150 group by day ,hour order by day ,hour ASC;</a:t>
            </a:r>
            <a:endParaRPr lang="en-US" sz="2800" b="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5508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5" y="759854"/>
            <a:ext cx="11552349" cy="5417109"/>
          </a:xfrm>
        </p:spPr>
        <p:txBody>
          <a:bodyPr/>
          <a:lstStyle/>
          <a:p>
            <a:r>
              <a:rPr lang="en-US" dirty="0" smtClean="0">
                <a:latin typeface="Times New Roman" panose="02020603050405020304" pitchFamily="18" charset="0"/>
                <a:cs typeface="Times New Roman" panose="02020603050405020304" pitchFamily="18" charset="0"/>
              </a:rPr>
              <a:t>In the above graph row represents the trip count and column represents the hours (24 Hour Format). </a:t>
            </a:r>
          </a:p>
          <a:p>
            <a:r>
              <a:rPr lang="en-US" dirty="0" smtClean="0">
                <a:latin typeface="Times New Roman" panose="02020603050405020304" pitchFamily="18" charset="0"/>
                <a:cs typeface="Times New Roman" panose="02020603050405020304" pitchFamily="18" charset="0"/>
              </a:rPr>
              <a:t>By comparing both the short and long distance it has been observed that people prefer short distance trip in the morning whereas long distance trip is mostly preferred during evening hours. </a:t>
            </a:r>
          </a:p>
          <a:p>
            <a:r>
              <a:rPr lang="en-US" dirty="0" smtClean="0">
                <a:latin typeface="Times New Roman" panose="02020603050405020304" pitchFamily="18" charset="0"/>
                <a:cs typeface="Times New Roman" panose="02020603050405020304" pitchFamily="18" charset="0"/>
              </a:rPr>
              <a:t>During weekends long distance trip are higher than short distance trip in mornings.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386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z="2800" b="1" dirty="0">
                <a:latin typeface="Times New Roman" panose="02020603050405020304" pitchFamily="18" charset="0"/>
                <a:cs typeface="Times New Roman" panose="02020603050405020304" pitchFamily="18" charset="0"/>
              </a:rPr>
              <a:t>Part 5: Different Type of Payment Analysis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5" name="Rectangle 4"/>
          <p:cNvSpPr/>
          <p:nvPr/>
        </p:nvSpPr>
        <p:spPr>
          <a:xfrm>
            <a:off x="7090347" y="1281896"/>
            <a:ext cx="4736892" cy="2835713"/>
          </a:xfrm>
          <a:prstGeom prst="rect">
            <a:avLst/>
          </a:prstGeom>
        </p:spPr>
        <p:txBody>
          <a:bodyPr wrap="square">
            <a:spAutoFit/>
          </a:bodyPr>
          <a:lstStyle/>
          <a:p>
            <a:pPr>
              <a:lnSpc>
                <a:spcPct val="107000"/>
              </a:lnSpc>
              <a:spcAft>
                <a:spcPts val="800"/>
              </a:spcAft>
            </a:pPr>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SELECT </a:t>
            </a:r>
            <a:r>
              <a:rPr lang="en-US" sz="2800" b="1"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payment_type,count</a:t>
            </a:r>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US" sz="2800" b="1"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payment_type</a:t>
            </a:r>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),sum(</a:t>
            </a:r>
            <a:r>
              <a:rPr lang="en-US" sz="2800" b="1"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tip_amount</a:t>
            </a:r>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from fair  GROUP BY </a:t>
            </a:r>
            <a:r>
              <a:rPr lang="en-US" sz="2800" b="1"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payment_type</a:t>
            </a:r>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ORDER BY </a:t>
            </a:r>
            <a:r>
              <a:rPr lang="en-US" sz="2800" b="1"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payment_type</a:t>
            </a:r>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Asc</a:t>
            </a:r>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b="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24015" y="1662327"/>
            <a:ext cx="5544437" cy="3473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98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437882"/>
            <a:ext cx="11384924" cy="6117464"/>
          </a:xfrm>
        </p:spPr>
        <p:txBody>
          <a:bodyPr/>
          <a:lstStyle/>
          <a:p>
            <a:r>
              <a:rPr lang="en-US" dirty="0" smtClean="0">
                <a:latin typeface="Times New Roman" panose="02020603050405020304" pitchFamily="18" charset="0"/>
                <a:cs typeface="Times New Roman" panose="02020603050405020304" pitchFamily="18" charset="0"/>
              </a:rPr>
              <a:t>This bar graph represents the payment method that is used by people while paying their fare amount. Most convenient way of paying the fares is either through cash or through card. </a:t>
            </a:r>
          </a:p>
          <a:p>
            <a:r>
              <a:rPr lang="en-US" dirty="0" smtClean="0">
                <a:latin typeface="Times New Roman" panose="02020603050405020304" pitchFamily="18" charset="0"/>
                <a:cs typeface="Times New Roman" panose="02020603050405020304" pitchFamily="18" charset="0"/>
              </a:rPr>
              <a:t>The blue color symbolizes the payment done through card and the orange color symbolizes the payment done through cash.</a:t>
            </a:r>
          </a:p>
          <a:p>
            <a:r>
              <a:rPr lang="en-US" dirty="0" smtClean="0">
                <a:latin typeface="Times New Roman" panose="02020603050405020304" pitchFamily="18" charset="0"/>
                <a:cs typeface="Times New Roman" panose="02020603050405020304" pitchFamily="18" charset="0"/>
              </a:rPr>
              <a:t>By analyzing the graph we can conclude that there is very little difference between the fares paid by cash and card whereas people prefer paying tip through card rather than cash. </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501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Analysis trend in </a:t>
            </a:r>
            <a:r>
              <a:rPr lang="en-US" sz="3200" b="1" dirty="0" smtClean="0">
                <a:latin typeface="Times New Roman" panose="02020603050405020304" pitchFamily="18" charset="0"/>
                <a:cs typeface="Times New Roman" panose="02020603050405020304" pitchFamily="18" charset="0"/>
              </a:rPr>
              <a:t>Central Park using </a:t>
            </a:r>
            <a:r>
              <a:rPr lang="en-US" sz="3200" b="1" dirty="0" err="1">
                <a:latin typeface="Times New Roman" panose="02020603050405020304" pitchFamily="18" charset="0"/>
                <a:cs typeface="Times New Roman" panose="02020603050405020304" pitchFamily="18" charset="0"/>
              </a:rPr>
              <a:t>Geolocation</a:t>
            </a:r>
            <a:r>
              <a:rPr lang="en-US" sz="3200" b="1" dirty="0">
                <a:latin typeface="Times New Roman" panose="02020603050405020304" pitchFamily="18" charset="0"/>
                <a:cs typeface="Times New Roman" panose="02020603050405020304" pitchFamily="18" charset="0"/>
              </a:rPr>
              <a:t> :</a:t>
            </a: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637" y="1632442"/>
            <a:ext cx="7414420"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934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pPr algn="ctr"/>
            <a:r>
              <a:rPr lang="en-US" b="1" u="sng" dirty="0">
                <a:latin typeface="Times New Roman" panose="02020603050405020304" pitchFamily="18" charset="0"/>
                <a:cs typeface="Times New Roman" panose="02020603050405020304" pitchFamily="18" charset="0"/>
              </a:rPr>
              <a:t>New York Yellow Taxi Analysis </a:t>
            </a:r>
            <a:endParaRPr lang="en-US" dirty="0"/>
          </a:p>
        </p:txBody>
      </p:sp>
      <p:pic>
        <p:nvPicPr>
          <p:cNvPr id="3074" name="Picture 2" descr="Image result for new york yellow taxi analys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154244"/>
            <a:ext cx="12192000" cy="57037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66937" y="5042118"/>
            <a:ext cx="6096000" cy="1815882"/>
          </a:xfrm>
          <a:prstGeom prst="rect">
            <a:avLst/>
          </a:prstGeom>
        </p:spPr>
        <p:txBody>
          <a:bodyPr>
            <a:spAutoFit/>
          </a:bodyPr>
          <a:lstStyle/>
          <a:p>
            <a:r>
              <a:rPr lang="en-US" sz="2800" b="1" dirty="0">
                <a:solidFill>
                  <a:schemeClr val="accent4">
                    <a:lumMod val="40000"/>
                    <a:lumOff val="60000"/>
                  </a:schemeClr>
                </a:solidFill>
                <a:latin typeface="Times New Roman" panose="02020603050405020304" pitchFamily="18" charset="0"/>
                <a:cs typeface="Times New Roman" panose="02020603050405020304" pitchFamily="18" charset="0"/>
              </a:rPr>
              <a:t>Team Members: </a:t>
            </a:r>
          </a:p>
          <a:p>
            <a:r>
              <a:rPr lang="en-US" sz="2800" b="1" dirty="0">
                <a:solidFill>
                  <a:schemeClr val="accent4">
                    <a:lumMod val="40000"/>
                    <a:lumOff val="60000"/>
                  </a:schemeClr>
                </a:solidFill>
                <a:latin typeface="Times New Roman" panose="02020603050405020304" pitchFamily="18" charset="0"/>
                <a:cs typeface="Times New Roman" panose="02020603050405020304" pitchFamily="18" charset="0"/>
              </a:rPr>
              <a:t>	Anjali </a:t>
            </a:r>
            <a:r>
              <a:rPr lang="en-US" sz="2800" b="1" dirty="0" err="1">
                <a:solidFill>
                  <a:schemeClr val="accent4">
                    <a:lumMod val="40000"/>
                    <a:lumOff val="60000"/>
                  </a:schemeClr>
                </a:solidFill>
                <a:latin typeface="Times New Roman" panose="02020603050405020304" pitchFamily="18" charset="0"/>
                <a:cs typeface="Times New Roman" panose="02020603050405020304" pitchFamily="18" charset="0"/>
              </a:rPr>
              <a:t>Baldawa</a:t>
            </a:r>
            <a:endParaRPr lang="en-US" sz="2800" b="1" dirty="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US" sz="2800" b="1"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800" b="1" dirty="0" err="1">
                <a:solidFill>
                  <a:schemeClr val="accent4">
                    <a:lumMod val="40000"/>
                    <a:lumOff val="60000"/>
                  </a:schemeClr>
                </a:solidFill>
                <a:latin typeface="Times New Roman" panose="02020603050405020304" pitchFamily="18" charset="0"/>
                <a:cs typeface="Times New Roman" panose="02020603050405020304" pitchFamily="18" charset="0"/>
              </a:rPr>
              <a:t>Dhruvi</a:t>
            </a:r>
            <a:r>
              <a:rPr lang="en-US" sz="2800" b="1" dirty="0">
                <a:solidFill>
                  <a:schemeClr val="accent4">
                    <a:lumMod val="40000"/>
                    <a:lumOff val="60000"/>
                  </a:schemeClr>
                </a:solidFill>
                <a:latin typeface="Times New Roman" panose="02020603050405020304" pitchFamily="18" charset="0"/>
                <a:cs typeface="Times New Roman" panose="02020603050405020304" pitchFamily="18" charset="0"/>
              </a:rPr>
              <a:t> Patel </a:t>
            </a:r>
          </a:p>
          <a:p>
            <a:r>
              <a:rPr lang="en-US" sz="2800" b="1"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800" b="1" dirty="0" err="1">
                <a:solidFill>
                  <a:schemeClr val="accent4">
                    <a:lumMod val="40000"/>
                    <a:lumOff val="60000"/>
                  </a:schemeClr>
                </a:solidFill>
                <a:latin typeface="Times New Roman" panose="02020603050405020304" pitchFamily="18" charset="0"/>
                <a:cs typeface="Times New Roman" panose="02020603050405020304" pitchFamily="18" charset="0"/>
              </a:rPr>
              <a:t>Digesh</a:t>
            </a:r>
            <a:r>
              <a:rPr lang="en-US" sz="2800" b="1"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800" b="1" dirty="0" err="1">
                <a:solidFill>
                  <a:schemeClr val="accent4">
                    <a:lumMod val="40000"/>
                    <a:lumOff val="60000"/>
                  </a:schemeClr>
                </a:solidFill>
                <a:latin typeface="Times New Roman" panose="02020603050405020304" pitchFamily="18" charset="0"/>
                <a:cs typeface="Times New Roman" panose="02020603050405020304" pitchFamily="18" charset="0"/>
              </a:rPr>
              <a:t>Kansara</a:t>
            </a:r>
            <a:endParaRPr lang="en-US" sz="2800" b="1"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57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646" y="779489"/>
            <a:ext cx="11362544" cy="5397474"/>
          </a:xfrm>
        </p:spPr>
        <p: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have chosen latitudes and longitudes as 40.7829 N , 73.9654 W and Day( </a:t>
            </a:r>
            <a:r>
              <a:rPr lang="en-US" dirty="0" err="1" smtClean="0">
                <a:latin typeface="Times New Roman" panose="02020603050405020304" pitchFamily="18" charset="0"/>
                <a:cs typeface="Times New Roman" panose="02020603050405020304" pitchFamily="18" charset="0"/>
              </a:rPr>
              <a:t>Dropoff_date</a:t>
            </a:r>
            <a:r>
              <a:rPr lang="en-US" dirty="0" smtClean="0">
                <a:latin typeface="Times New Roman" panose="02020603050405020304" pitchFamily="18" charset="0"/>
                <a:cs typeface="Times New Roman" panose="02020603050405020304" pitchFamily="18" charset="0"/>
              </a:rPr>
              <a:t>) to visualize the data. Each different color dot represents different months. </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above visualization shows the drop off taxi records for a particular area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Central Park for each day for 4 months. We did analysis and visualize every record through tableau maps.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664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4" y="0"/>
            <a:ext cx="10515600" cy="1325563"/>
          </a:xfrm>
        </p:spPr>
        <p:txBody>
          <a:bodyPr/>
          <a:lstStyle/>
          <a:p>
            <a:pPr algn="ctr"/>
            <a:r>
              <a:rPr lang="en-US" b="1" u="sng"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399245" y="1506828"/>
            <a:ext cx="11562905" cy="4670135"/>
          </a:xfrm>
        </p:spPr>
        <p:txBody>
          <a:bodyPr/>
          <a:lstStyle/>
          <a:p>
            <a:pPr algn="just"/>
            <a:r>
              <a:rPr lang="en-US" dirty="0" smtClean="0">
                <a:latin typeface="Times New Roman" panose="02020603050405020304" pitchFamily="18" charset="0"/>
                <a:cs typeface="Times New Roman" panose="02020603050405020304" pitchFamily="18" charset="0"/>
              </a:rPr>
              <a:t>According to this project we demonstrate how taxi trip count increases and decreases in a week and varies at particular time of a day. This analysis can be used for making business decisions which can be further used as a key element for marketing. </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We had downloaded the dataset and uploaded to the HDFS , later the data was manipulated and analyzed in HDFS using </a:t>
            </a:r>
            <a:r>
              <a:rPr lang="en-US" dirty="0" err="1" smtClean="0">
                <a:latin typeface="Times New Roman" panose="02020603050405020304" pitchFamily="18" charset="0"/>
                <a:cs typeface="Times New Roman" panose="02020603050405020304" pitchFamily="18" charset="0"/>
              </a:rPr>
              <a:t>Hadoop</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visualization </a:t>
            </a:r>
            <a:r>
              <a:rPr lang="en-US" dirty="0" smtClean="0">
                <a:latin typeface="Times New Roman" panose="02020603050405020304" pitchFamily="18" charset="0"/>
                <a:cs typeface="Times New Roman" panose="02020603050405020304" pitchFamily="18" charset="0"/>
              </a:rPr>
              <a:t>of the results was </a:t>
            </a:r>
            <a:r>
              <a:rPr lang="en-US" dirty="0">
                <a:latin typeface="Times New Roman" panose="02020603050405020304" pitchFamily="18" charset="0"/>
                <a:cs typeface="Times New Roman" panose="02020603050405020304" pitchFamily="18" charset="0"/>
              </a:rPr>
              <a:t>done </a:t>
            </a:r>
            <a:r>
              <a:rPr lang="en-US" dirty="0" smtClean="0">
                <a:latin typeface="Times New Roman" panose="02020603050405020304" pitchFamily="18" charset="0"/>
                <a:cs typeface="Times New Roman" panose="02020603050405020304" pitchFamily="18" charset="0"/>
              </a:rPr>
              <a:t>in excel and </a:t>
            </a:r>
            <a:r>
              <a:rPr lang="en-US" dirty="0">
                <a:latin typeface="Times New Roman" panose="02020603050405020304" pitchFamily="18" charset="0"/>
                <a:cs typeface="Times New Roman" panose="02020603050405020304" pitchFamily="18" charset="0"/>
              </a:rPr>
              <a:t>tableau maps.</a:t>
            </a: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117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1400" y="2506662"/>
            <a:ext cx="10515600" cy="4351338"/>
          </a:xfrm>
        </p:spPr>
        <p:txBody>
          <a:bodyPr>
            <a:normAutofit/>
          </a:bodyPr>
          <a:lstStyle/>
          <a:p>
            <a:pPr marL="0" indent="0">
              <a:buNone/>
            </a:pPr>
            <a:r>
              <a:rPr lang="en-US" sz="44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49851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4774"/>
            <a:ext cx="11063990" cy="5832189"/>
          </a:xfrm>
        </p:spPr>
        <p:txBody>
          <a:bodyPr>
            <a:normAutofit lnSpcReduction="10000"/>
          </a:bodyPr>
          <a:lstStyle/>
          <a:p>
            <a:pPr marL="0" indent="0" algn="ctr">
              <a:buNone/>
            </a:pPr>
            <a:r>
              <a:rPr lang="en-US" sz="4400" b="1" u="sng" dirty="0">
                <a:latin typeface="Times New Roman" panose="02020603050405020304" pitchFamily="18" charset="0"/>
                <a:cs typeface="Times New Roman" panose="02020603050405020304" pitchFamily="18" charset="0"/>
              </a:rPr>
              <a:t>Abstract</a:t>
            </a:r>
          </a:p>
          <a:p>
            <a:pPr marL="0" indent="0" algn="ctr">
              <a:buNone/>
            </a:pPr>
            <a:endParaRPr lang="en-US" sz="4400" b="1" u="sng"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This data set outlines using Apache Hive for an analysis of NYC Taxi Trips, presenting the analysis and visualization in Tableau Public for readers to interact with. To process with the analysis we have accessed multiple CSV files uploaded by NYC Taxi and then we will extract the data from these multiple CSV files and load it. There is one file named Tripdata_2013. File Trip data looks like this.  Each file has about 14 million rows, and each row contains medallion, hack license, vendor id, rate code, store and forward flag, pickup date/time drop off date/time, passenger count, trip time in seconds, trip distance, and latitude/longitude coordinates for the pickup and drop off locations. This will include some analysis made with taxi data. There would be an analysis showing hourly </a:t>
            </a:r>
            <a:r>
              <a:rPr lang="en-US" dirty="0" err="1">
                <a:latin typeface="Times New Roman" panose="02020603050405020304" pitchFamily="18" charset="0"/>
                <a:cs typeface="Times New Roman" panose="02020603050405020304" pitchFamily="18" charset="0"/>
              </a:rPr>
              <a:t>trip_count</a:t>
            </a:r>
            <a:r>
              <a:rPr lang="en-US" dirty="0">
                <a:latin typeface="Times New Roman" panose="02020603050405020304" pitchFamily="18" charset="0"/>
                <a:cs typeface="Times New Roman" panose="02020603050405020304" pitchFamily="18" charset="0"/>
              </a:rPr>
              <a:t>, particular day, particular day.</a:t>
            </a:r>
          </a:p>
          <a:p>
            <a:endParaRPr lang="en-US" dirty="0"/>
          </a:p>
        </p:txBody>
      </p:sp>
    </p:spTree>
    <p:extLst>
      <p:ext uri="{BB962C8B-B14F-4D97-AF65-F5344CB8AC3E}">
        <p14:creationId xmlns:p14="http://schemas.microsoft.com/office/powerpoint/2010/main" val="366024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365125"/>
            <a:ext cx="5164429" cy="1325563"/>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257577" y="365125"/>
            <a:ext cx="11758932" cy="4093428"/>
          </a:xfrm>
          <a:prstGeom prst="rect">
            <a:avLst/>
          </a:prstGeom>
          <a:noFill/>
        </p:spPr>
        <p:txBody>
          <a:bodyPr wrap="square" rtlCol="0">
            <a:spAutoFit/>
          </a:bodyPr>
          <a:lstStyle/>
          <a:p>
            <a:pPr algn="ctr"/>
            <a:r>
              <a:rPr lang="en-US" sz="4400" b="1" u="sng" dirty="0">
                <a:latin typeface="Times New Roman" panose="02020603050405020304" pitchFamily="18" charset="0"/>
                <a:cs typeface="Times New Roman" panose="02020603050405020304" pitchFamily="18" charset="0"/>
              </a:rPr>
              <a:t>Dataset Link:</a:t>
            </a:r>
          </a:p>
          <a:p>
            <a:endParaRPr lang="en-US" sz="44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The following is the below dataset link :</a:t>
            </a:r>
          </a:p>
          <a:p>
            <a:r>
              <a:rPr lang="en-US" sz="3200" dirty="0">
                <a:latin typeface="Times New Roman" panose="02020603050405020304" pitchFamily="18" charset="0"/>
                <a:cs typeface="Times New Roman" panose="02020603050405020304" pitchFamily="18" charset="0"/>
              </a:rPr>
              <a:t>Data Set Size : 11 GB</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hlinkClick r:id="rId2"/>
              </a:rPr>
              <a:t>https://chriswhong.com/open-data/foil_nyc_taxi/</a:t>
            </a:r>
            <a:endParaRPr lang="en-US" sz="3200"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9224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726" y="0"/>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System Specifications</a:t>
            </a:r>
          </a:p>
        </p:txBody>
      </p:sp>
      <p:sp>
        <p:nvSpPr>
          <p:cNvPr id="3" name="Content Placeholder 2"/>
          <p:cNvSpPr>
            <a:spLocks noGrp="1"/>
          </p:cNvSpPr>
          <p:nvPr>
            <p:ph idx="1"/>
          </p:nvPr>
        </p:nvSpPr>
        <p:spPr>
          <a:xfrm>
            <a:off x="432386" y="1439056"/>
            <a:ext cx="11130280" cy="5629959"/>
          </a:xfrm>
        </p:spPr>
        <p:txBody>
          <a:bodyPr>
            <a:normAutofit/>
          </a:bodyPr>
          <a:lstStyle/>
          <a:p>
            <a:r>
              <a:rPr lang="en-US" sz="3200" dirty="0">
                <a:latin typeface="Times New Roman" panose="02020603050405020304" pitchFamily="18" charset="0"/>
                <a:cs typeface="Times New Roman" panose="02020603050405020304" pitchFamily="18" charset="0"/>
              </a:rPr>
              <a:t>Hadoop Cluster version 	: </a:t>
            </a:r>
            <a:r>
              <a:rPr lang="en-US" sz="3200" dirty="0" err="1">
                <a:latin typeface="Times New Roman" panose="02020603050405020304" pitchFamily="18" charset="0"/>
                <a:cs typeface="Times New Roman" panose="02020603050405020304" pitchFamily="18" charset="0"/>
              </a:rPr>
              <a:t>Hadoop</a:t>
            </a:r>
            <a:r>
              <a:rPr lang="en-US" sz="3200" dirty="0">
                <a:latin typeface="Times New Roman" panose="02020603050405020304" pitchFamily="18" charset="0"/>
                <a:cs typeface="Times New Roman" panose="02020603050405020304" pitchFamily="18" charset="0"/>
              </a:rPr>
              <a:t> 2.8.5-amzn-4</a:t>
            </a:r>
          </a:p>
          <a:p>
            <a:r>
              <a:rPr lang="en-US" sz="3200" dirty="0">
                <a:latin typeface="Times New Roman" panose="02020603050405020304" pitchFamily="18" charset="0"/>
                <a:cs typeface="Times New Roman" panose="02020603050405020304" pitchFamily="18" charset="0"/>
              </a:rPr>
              <a:t>HDFS capacity			: 147 GB</a:t>
            </a:r>
          </a:p>
          <a:p>
            <a:r>
              <a:rPr lang="en-US" sz="3200" dirty="0">
                <a:latin typeface="Times New Roman" panose="02020603050405020304" pitchFamily="18" charset="0"/>
                <a:cs typeface="Times New Roman" panose="02020603050405020304" pitchFamily="18" charset="0"/>
              </a:rPr>
              <a:t>Storage 				: 678 GB</a:t>
            </a:r>
          </a:p>
          <a:p>
            <a:r>
              <a:rPr lang="en-US" sz="3200" dirty="0">
                <a:latin typeface="Times New Roman" panose="02020603050405020304" pitchFamily="18" charset="0"/>
                <a:cs typeface="Times New Roman" panose="02020603050405020304" pitchFamily="18" charset="0"/>
              </a:rPr>
              <a:t>Hive Version                  	: Hive 2.3.5-amzn-1</a:t>
            </a:r>
          </a:p>
          <a:p>
            <a:r>
              <a:rPr lang="en-US" sz="3200" dirty="0">
                <a:latin typeface="Times New Roman" panose="02020603050405020304" pitchFamily="18" charset="0"/>
                <a:cs typeface="Times New Roman" panose="02020603050405020304" pitchFamily="18" charset="0"/>
              </a:rPr>
              <a:t>Cluster number of nodes	: 3</a:t>
            </a:r>
          </a:p>
          <a:p>
            <a:r>
              <a:rPr lang="en-US" sz="3200" dirty="0">
                <a:latin typeface="Times New Roman" panose="02020603050405020304" pitchFamily="18" charset="0"/>
                <a:cs typeface="Times New Roman" panose="02020603050405020304" pitchFamily="18" charset="0"/>
              </a:rPr>
              <a:t>Memory size                   	:139949854720 (130.34 GB)</a:t>
            </a:r>
          </a:p>
          <a:p>
            <a:r>
              <a:rPr lang="en-US" sz="3200" dirty="0">
                <a:latin typeface="Times New Roman" panose="02020603050405020304" pitchFamily="18" charset="0"/>
                <a:cs typeface="Times New Roman" panose="02020603050405020304" pitchFamily="18" charset="0"/>
              </a:rPr>
              <a:t>CPU Speed                      	:2.28 GHZ</a:t>
            </a:r>
          </a:p>
          <a:p>
            <a:r>
              <a:rPr lang="en-US" sz="3200" dirty="0">
                <a:latin typeface="Times New Roman" panose="02020603050405020304" pitchFamily="18" charset="0"/>
                <a:cs typeface="Times New Roman" panose="02020603050405020304" pitchFamily="18" charset="0"/>
              </a:rPr>
              <a:t>CPU 			        	:20 </a:t>
            </a:r>
            <a:r>
              <a:rPr lang="en-US" sz="3200" dirty="0" err="1">
                <a:latin typeface="Times New Roman" panose="02020603050405020304" pitchFamily="18" charset="0"/>
                <a:cs typeface="Times New Roman" panose="02020603050405020304" pitchFamily="18" charset="0"/>
              </a:rPr>
              <a:t>vCPU</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739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Flow Chart of Project</a:t>
            </a:r>
            <a:br>
              <a:rPr lang="en-US" b="1" u="sng" dirty="0">
                <a:latin typeface="Times New Roman" panose="02020603050405020304" pitchFamily="18" charset="0"/>
                <a:cs typeface="Times New Roman" panose="02020603050405020304" pitchFamily="18" charset="0"/>
              </a:rPr>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616" y="1828800"/>
            <a:ext cx="11152682" cy="4616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781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121" y="-168092"/>
            <a:ext cx="10515600" cy="1325563"/>
          </a:xfrm>
        </p:spPr>
        <p:txBody>
          <a:bodyPr/>
          <a:lstStyle/>
          <a:p>
            <a:pPr algn="ctr"/>
            <a:r>
              <a:rPr lang="en-US" b="1" u="sng" dirty="0">
                <a:latin typeface="Times New Roman" panose="02020603050405020304" pitchFamily="18" charset="0"/>
                <a:cs typeface="Times New Roman" panose="02020603050405020304" pitchFamily="18" charset="0"/>
              </a:rPr>
              <a:t>Analytic Problems and Visualization</a:t>
            </a:r>
          </a:p>
        </p:txBody>
      </p:sp>
      <p:pic>
        <p:nvPicPr>
          <p:cNvPr id="5122" name="Picture 2" descr="Image result for visualization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2225"/>
            <a:ext cx="12191999" cy="532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5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8472" y="1009764"/>
            <a:ext cx="5816184" cy="3802080"/>
          </a:xfrm>
        </p:spPr>
        <p:txBody>
          <a:bodyPr/>
          <a:lstStyle/>
          <a:p>
            <a:pPr marL="285750" indent="-285750"/>
            <a:r>
              <a:rPr lang="en-US" dirty="0">
                <a:latin typeface="Times New Roman" panose="02020603050405020304" pitchFamily="18" charset="0"/>
                <a:cs typeface="Times New Roman" panose="02020603050405020304" pitchFamily="18" charset="0"/>
              </a:rPr>
              <a:t>The column represents day of a week and row represents trip count.</a:t>
            </a:r>
          </a:p>
          <a:p>
            <a:pPr marL="285750" indent="-285750"/>
            <a:r>
              <a:rPr lang="en-US" dirty="0">
                <a:latin typeface="Times New Roman" panose="02020603050405020304" pitchFamily="18" charset="0"/>
                <a:cs typeface="Times New Roman" panose="02020603050405020304" pitchFamily="18" charset="0"/>
              </a:rPr>
              <a:t>We conclude that Monday is having the lowest number of booked trips, while Friday, Saturday have the highest number of trips in a week. </a:t>
            </a:r>
          </a:p>
          <a:p>
            <a:endParaRPr lang="en-US" dirty="0"/>
          </a:p>
        </p:txBody>
      </p:sp>
      <p:sp>
        <p:nvSpPr>
          <p:cNvPr id="4" name="Rectangle 3"/>
          <p:cNvSpPr/>
          <p:nvPr/>
        </p:nvSpPr>
        <p:spPr>
          <a:xfrm>
            <a:off x="279816" y="194155"/>
            <a:ext cx="7904814" cy="1631216"/>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Part 1: Analysis for particular day of a week:</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79816" y="1009763"/>
            <a:ext cx="5596952" cy="4819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89744" y="5996066"/>
            <a:ext cx="11497456" cy="954107"/>
          </a:xfrm>
          <a:prstGeom prst="rect">
            <a:avLst/>
          </a:prstGeom>
          <a:noFill/>
        </p:spPr>
        <p:txBody>
          <a:bodyPr wrap="square" rtlCol="0">
            <a:spAutoFit/>
          </a:bodyPr>
          <a:lstStyle/>
          <a:p>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Select day, count (day) from analysis GROUP BY day ORDER BY day ASC</a:t>
            </a:r>
            <a:r>
              <a:rPr lang="en-US"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b="1" dirty="0">
              <a:solidFill>
                <a:schemeClr val="accent2">
                  <a:lumMod val="50000"/>
                </a:schemeClr>
              </a:solidFill>
            </a:endParaRPr>
          </a:p>
        </p:txBody>
      </p:sp>
    </p:spTree>
    <p:extLst>
      <p:ext uri="{BB962C8B-B14F-4D97-AF65-F5344CB8AC3E}">
        <p14:creationId xmlns:p14="http://schemas.microsoft.com/office/powerpoint/2010/main" val="389773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82072" cy="1049310"/>
          </a:xfrm>
        </p:spPr>
        <p:txBody>
          <a:bodyPr>
            <a:normAutofit fontScale="90000"/>
          </a:bodyPr>
          <a:lstStyle/>
          <a:p>
            <a:r>
              <a:rPr lang="en-US" sz="3100" b="1" dirty="0">
                <a:latin typeface="Times New Roman" panose="02020603050405020304" pitchFamily="18" charset="0"/>
                <a:cs typeface="Times New Roman" panose="02020603050405020304" pitchFamily="18" charset="0"/>
              </a:rPr>
              <a:t>Part 2: Analysis of trip count during three months on a particular day</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pic>
        <p:nvPicPr>
          <p:cNvPr id="4" name="slide2" descr="Sheet 1">
            <a:extLst>
              <a:ext uri="{FF2B5EF4-FFF2-40B4-BE49-F238E27FC236}">
                <a16:creationId xmlns:a16="http://schemas.microsoft.com/office/drawing/2014/main" xmlns="" id="{1004E019-E07A-40B1-952E-2E8B2867B7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386" y="775322"/>
            <a:ext cx="7564536" cy="4409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869430" y="5382596"/>
            <a:ext cx="10433153" cy="1475404"/>
          </a:xfrm>
          <a:prstGeom prst="rect">
            <a:avLst/>
          </a:prstGeom>
        </p:spPr>
        <p:txBody>
          <a:bodyPr wrap="square">
            <a:spAutoFit/>
          </a:bodyPr>
          <a:lstStyle/>
          <a:p>
            <a:pPr>
              <a:lnSpc>
                <a:spcPct val="107000"/>
              </a:lnSpc>
              <a:spcAft>
                <a:spcPts val="800"/>
              </a:spcAft>
            </a:pP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SELECT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pickup_date</a:t>
            </a: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pickup_hour</a:t>
            </a: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COUNT (*)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no_of_trips</a:t>
            </a: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FROM analysis GROUP BY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pickup_date</a:t>
            </a: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pickup_hour</a:t>
            </a: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order by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pickup_date</a:t>
            </a: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ASC;</a:t>
            </a:r>
            <a:endParaRPr lang="en-US" sz="28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826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462</TotalTime>
  <Words>994</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New York Yellow Taxi Analysis </vt:lpstr>
      <vt:lpstr>PowerPoint Presentation</vt:lpstr>
      <vt:lpstr> </vt:lpstr>
      <vt:lpstr>System Specifications</vt:lpstr>
      <vt:lpstr>Flow Chart of Project </vt:lpstr>
      <vt:lpstr>Analytic Problems and Visualization</vt:lpstr>
      <vt:lpstr>PowerPoint Presentation</vt:lpstr>
      <vt:lpstr>Part 2: Analysis of trip count during three months on a particular day </vt:lpstr>
      <vt:lpstr>PowerPoint Presentation</vt:lpstr>
      <vt:lpstr> Part 3: Analysis of trip count during each day for different time slots </vt:lpstr>
      <vt:lpstr>PowerPoint Presentation</vt:lpstr>
      <vt:lpstr>PowerPoint Presentation</vt:lpstr>
      <vt:lpstr>PowerPoint Presentation</vt:lpstr>
      <vt:lpstr>Analysis 4- b Following long_distance table used to count trips during particular hour of day. </vt:lpstr>
      <vt:lpstr>PowerPoint Presentation</vt:lpstr>
      <vt:lpstr>Part 5: Different Type of Payment Analysis </vt:lpstr>
      <vt:lpstr>PowerPoint Presentation</vt:lpstr>
      <vt:lpstr>Analysis trend in Central Park using Geolocation :</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Apple</dc:creator>
  <cp:lastModifiedBy>Apple</cp:lastModifiedBy>
  <cp:revision>51</cp:revision>
  <dcterms:created xsi:type="dcterms:W3CDTF">2019-12-09T01:32:56Z</dcterms:created>
  <dcterms:modified xsi:type="dcterms:W3CDTF">2019-12-09T20:28:35Z</dcterms:modified>
</cp:coreProperties>
</file>