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10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3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Northern Lights display over a snowy landscape"/>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45" name="Colourful clouds against a starry night sky"/>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46" name="Northern Lights display over a snowy mountain landscape"/>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Northern Lights display over a snowy landscap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urful clouds against a starry night sky"/>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7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7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8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8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anjaliboina/steganography.git" TargetMode="Externa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pStone Project"/>
          <p:cNvSpPr txBox="1"/>
          <p:nvPr>
            <p:ph type="ctrTitle"/>
          </p:nvPr>
        </p:nvSpPr>
        <p:spPr>
          <a:xfrm>
            <a:off x="1707033" y="703133"/>
            <a:ext cx="21844001" cy="3879454"/>
          </a:xfrm>
          <a:prstGeom prst="rect">
            <a:avLst/>
          </a:prstGeom>
        </p:spPr>
        <p:txBody>
          <a:bodyPr/>
          <a:lstStyle/>
          <a:p>
            <a:pPr/>
            <a:r>
              <a:t>CapStone Project </a:t>
            </a:r>
          </a:p>
        </p:txBody>
      </p:sp>
      <p:sp>
        <p:nvSpPr>
          <p:cNvPr id="172" name="Presented by:…"/>
          <p:cNvSpPr txBox="1"/>
          <p:nvPr>
            <p:ph type="body" idx="21"/>
          </p:nvPr>
        </p:nvSpPr>
        <p:spPr>
          <a:xfrm>
            <a:off x="4055853" y="9005239"/>
            <a:ext cx="16272294" cy="3302554"/>
          </a:xfrm>
          <a:prstGeom prst="rect">
            <a:avLst/>
          </a:prstGeom>
          <a:extLst>
            <a:ext uri="{C572A759-6A51-4108-AA02-DFA0A04FC94B}">
              <ma14:wrappingTextBoxFlag xmlns:ma14="http://schemas.microsoft.com/office/mac/drawingml/2011/main" val="1"/>
            </a:ext>
          </a:extLst>
        </p:spPr>
        <p:txBody>
          <a:bodyPr/>
          <a:lstStyle/>
          <a:p>
            <a:pPr/>
            <a:r>
              <a:t>Presented by:</a:t>
            </a:r>
          </a:p>
          <a:p>
            <a:pPr/>
            <a:r>
              <a:t>Anjali Boina</a:t>
            </a:r>
            <a:br/>
            <a:r>
              <a:t>Anil Neerukonda Institute of technology and Sciences</a:t>
            </a:r>
          </a:p>
          <a:p>
            <a:pPr/>
            <a:r>
              <a:t>Department of Information Technology </a:t>
            </a:r>
          </a:p>
        </p:txBody>
      </p:sp>
      <p:sp>
        <p:nvSpPr>
          <p:cNvPr id="173" name="Steganography…"/>
          <p:cNvSpPr txBox="1"/>
          <p:nvPr/>
        </p:nvSpPr>
        <p:spPr>
          <a:xfrm>
            <a:off x="1707033" y="3706799"/>
            <a:ext cx="21844001" cy="38794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ctr" defTabSz="2438338">
              <a:lnSpc>
                <a:spcPct val="120000"/>
              </a:lnSpc>
              <a:spcBef>
                <a:spcPts val="0"/>
              </a:spcBef>
              <a:defRPr spc="-315" sz="10500">
                <a:gradFill flip="none" rotWithShape="1">
                  <a:gsLst>
                    <a:gs pos="0">
                      <a:srgbClr val="00E8FF"/>
                    </a:gs>
                    <a:gs pos="100000">
                      <a:srgbClr val="FF00F7"/>
                    </a:gs>
                  </a:gsLst>
                  <a:lin ang="3967761" scaled="0"/>
                </a:gradFill>
                <a:latin typeface="+mn-lt"/>
                <a:ea typeface="+mn-ea"/>
                <a:cs typeface="+mn-cs"/>
                <a:sym typeface="Graphik Semibold"/>
              </a:defRPr>
            </a:pPr>
            <a:r>
              <a:t>Steganography </a:t>
            </a:r>
          </a:p>
          <a:p>
            <a:pPr algn="ctr" defTabSz="2438338">
              <a:lnSpc>
                <a:spcPct val="120000"/>
              </a:lnSpc>
              <a:spcBef>
                <a:spcPts val="0"/>
              </a:spcBef>
              <a:defRPr spc="-168" sz="5600">
                <a:gradFill flip="none" rotWithShape="1">
                  <a:gsLst>
                    <a:gs pos="0">
                      <a:srgbClr val="00E8FF"/>
                    </a:gs>
                    <a:gs pos="100000">
                      <a:srgbClr val="FF00F7"/>
                    </a:gs>
                  </a:gsLst>
                  <a:lin ang="3967761" scaled="0"/>
                </a:gradFill>
                <a:latin typeface="+mn-lt"/>
                <a:ea typeface="+mn-ea"/>
                <a:cs typeface="+mn-cs"/>
                <a:sym typeface="Graphik Semibold"/>
              </a:defRPr>
            </a:pPr>
            <a:r>
              <a:t>Secure Communication Through Image Embedding</a:t>
            </a:r>
          </a:p>
          <a:p>
            <a:pPr defTabSz="457200">
              <a:spcBef>
                <a:spcPts val="0"/>
              </a:spcBef>
              <a:defRPr sz="1200">
                <a:solidFill>
                  <a:srgbClr val="000000"/>
                </a:solidFill>
                <a:latin typeface="Times Roman"/>
                <a:ea typeface="Times Roman"/>
                <a:cs typeface="Times Roman"/>
                <a:sym typeface="Times Roman"/>
              </a:defRPr>
            </a:pPr>
            <a:r>
              <a:t>Secure Communication Through Image Embedding</a:t>
            </a:r>
          </a:p>
        </p:txBody>
      </p:sp>
      <p:pic>
        <p:nvPicPr>
          <p:cNvPr id="174" name="Screenshot 2025-02-20 at 13.44.28.png" descr="Screenshot 2025-02-20 at 13.44.28.png"/>
          <p:cNvPicPr>
            <a:picLocks noChangeAspect="1"/>
          </p:cNvPicPr>
          <p:nvPr/>
        </p:nvPicPr>
        <p:blipFill>
          <a:blip r:embed="rId2">
            <a:extLst/>
          </a:blip>
          <a:stretch>
            <a:fillRect/>
          </a:stretch>
        </p:blipFill>
        <p:spPr>
          <a:xfrm>
            <a:off x="20242915" y="11828703"/>
            <a:ext cx="3565920" cy="132284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Screenshot 2025-02-20 at 13.30.28.png" descr="Screenshot 2025-02-20 at 13.30.28.png">
            <a:hlinkClick r:id="rId2" invalidUrl="" action="" tgtFrame="" tooltip="" history="1" highlightClick="0" endSnd="0"/>
          </p:cNvPr>
          <p:cNvPicPr>
            <a:picLocks noChangeAspect="1"/>
          </p:cNvPicPr>
          <p:nvPr/>
        </p:nvPicPr>
        <p:blipFill>
          <a:blip r:embed="rId3">
            <a:extLst/>
          </a:blip>
          <a:stretch>
            <a:fillRect/>
          </a:stretch>
        </p:blipFill>
        <p:spPr>
          <a:xfrm>
            <a:off x="3735206" y="1474755"/>
            <a:ext cx="18288001" cy="11430001"/>
          </a:xfrm>
          <a:prstGeom prst="rect">
            <a:avLst/>
          </a:prstGeom>
          <a:ln w="12700">
            <a:miter lim="400000"/>
          </a:ln>
        </p:spPr>
      </p:pic>
      <p:sp>
        <p:nvSpPr>
          <p:cNvPr id="209" name="GitHub Link"/>
          <p:cNvSpPr txBox="1"/>
          <p:nvPr/>
        </p:nvSpPr>
        <p:spPr>
          <a:xfrm>
            <a:off x="719589" y="455952"/>
            <a:ext cx="4068523" cy="9083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gradFill flip="none" rotWithShape="1">
                  <a:gsLst>
                    <a:gs pos="0">
                      <a:schemeClr val="accent6"/>
                    </a:gs>
                    <a:gs pos="100000">
                      <a:srgbClr val="3F4BEF"/>
                    </a:gs>
                  </a:gsLst>
                  <a:lin ang="3967761" scaled="0"/>
                </a:gradFill>
              </a:defRPr>
            </a:lvl1pPr>
          </a:lstStyle>
          <a:p>
            <a:pPr/>
            <a:r>
              <a:t>GitHub Link</a:t>
            </a:r>
          </a:p>
        </p:txBody>
      </p:sp>
      <p:sp>
        <p:nvSpPr>
          <p:cNvPr id="214" name="Connection Line"/>
          <p:cNvSpPr/>
          <p:nvPr/>
        </p:nvSpPr>
        <p:spPr>
          <a:xfrm>
            <a:off x="21159492" y="8978329"/>
            <a:ext cx="1270001" cy="1291906"/>
          </a:xfrm>
          <a:custGeom>
            <a:avLst/>
            <a:gdLst/>
            <a:ahLst/>
            <a:cxnLst>
              <a:cxn ang="0">
                <a:pos x="wd2" y="hd2"/>
              </a:cxn>
              <a:cxn ang="5400000">
                <a:pos x="wd2" y="hd2"/>
              </a:cxn>
              <a:cxn ang="10800000">
                <a:pos x="wd2" y="hd2"/>
              </a:cxn>
              <a:cxn ang="16200000">
                <a:pos x="wd2" y="hd2"/>
              </a:cxn>
            </a:cxnLst>
            <a:rect l="0" t="0" r="r" b="b"/>
            <a:pathLst>
              <a:path w="21600" h="19979" fill="norm" stroke="1" extrusionOk="0">
                <a:moveTo>
                  <a:pt x="0" y="19640"/>
                </a:moveTo>
                <a:cubicBezTo>
                  <a:pt x="14121" y="21600"/>
                  <a:pt x="21321" y="15053"/>
                  <a:pt x="21600" y="0"/>
                </a:cubicBezTo>
              </a:path>
            </a:pathLst>
          </a:custGeom>
          <a:ln w="25400">
            <a:solidFill>
              <a:srgbClr val="FFFFFF"/>
            </a:solidFill>
            <a:miter lim="400000"/>
          </a:ln>
        </p:spPr>
        <p:txBody>
          <a:bodyPr/>
          <a:lstStyle/>
          <a:p>
            <a:pPr/>
          </a:p>
        </p:txBody>
      </p:sp>
      <p:sp>
        <p:nvSpPr>
          <p:cNvPr id="211" name="&lt;"/>
          <p:cNvSpPr txBox="1"/>
          <p:nvPr/>
        </p:nvSpPr>
        <p:spPr>
          <a:xfrm>
            <a:off x="20952595" y="9721399"/>
            <a:ext cx="251404" cy="9083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&lt;</a:t>
            </a:r>
          </a:p>
        </p:txBody>
      </p:sp>
      <p:sp>
        <p:nvSpPr>
          <p:cNvPr id="212" name="Click here for link"/>
          <p:cNvSpPr txBox="1"/>
          <p:nvPr/>
        </p:nvSpPr>
        <p:spPr>
          <a:xfrm>
            <a:off x="21471607" y="6287674"/>
            <a:ext cx="2541931" cy="25339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lstStyle>
          <a:p>
            <a:pPr/>
            <a:r>
              <a:t>Click here for link</a:t>
            </a:r>
          </a:p>
        </p:txBody>
      </p:sp>
      <p:pic>
        <p:nvPicPr>
          <p:cNvPr id="213" name="Screenshot 2025-02-20 at 13.44.28.png" descr="Screenshot 2025-02-20 at 13.44.28.png"/>
          <p:cNvPicPr>
            <a:picLocks noChangeAspect="1"/>
          </p:cNvPicPr>
          <p:nvPr/>
        </p:nvPicPr>
        <p:blipFill>
          <a:blip r:embed="rId4">
            <a:extLst/>
          </a:blip>
          <a:stretch>
            <a:fillRect/>
          </a:stretch>
        </p:blipFill>
        <p:spPr>
          <a:xfrm>
            <a:off x="20160265" y="11804117"/>
            <a:ext cx="3743357" cy="138866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Future scope"/>
          <p:cNvSpPr txBox="1"/>
          <p:nvPr>
            <p:ph type="body" sz="half" idx="1"/>
          </p:nvPr>
        </p:nvSpPr>
        <p:spPr>
          <a:xfrm>
            <a:off x="-5317709" y="-1212411"/>
            <a:ext cx="21844001" cy="4488604"/>
          </a:xfrm>
          <a:prstGeom prst="rect">
            <a:avLst/>
          </a:prstGeom>
        </p:spPr>
        <p:txBody>
          <a:bodyPr/>
          <a:lstStyle>
            <a:lvl1pPr>
              <a:defRPr spc="-200" sz="10000"/>
            </a:lvl1pPr>
          </a:lstStyle>
          <a:p>
            <a:pPr/>
            <a:r>
              <a:t>Future scope</a:t>
            </a:r>
          </a:p>
        </p:txBody>
      </p:sp>
      <p:sp>
        <p:nvSpPr>
          <p:cNvPr id="217" name="Expanded File Type Support: Implement the ability to hide data within other image formats (e.g., GIFs, TIFFs) or even within audio and video files.…"/>
          <p:cNvSpPr txBox="1"/>
          <p:nvPr>
            <p:ph type="body" idx="21"/>
          </p:nvPr>
        </p:nvSpPr>
        <p:spPr>
          <a:xfrm>
            <a:off x="2352461" y="3751757"/>
            <a:ext cx="20524572" cy="8239394"/>
          </a:xfrm>
          <a:prstGeom prst="rect">
            <a:avLst/>
          </a:prstGeom>
          <a:extLst>
            <a:ext uri="{C572A759-6A51-4108-AA02-DFA0A04FC94B}">
              <ma14:wrappingTextBoxFlag xmlns:ma14="http://schemas.microsoft.com/office/mac/drawingml/2011/main" val="1"/>
            </a:ext>
          </a:extLst>
        </p:spPr>
        <p:txBody>
          <a:bodyPr/>
          <a:lstStyle/>
          <a:p>
            <a:pPr algn="l" defTabSz="283463">
              <a:defRPr sz="3100">
                <a:latin typeface="Times Roman"/>
                <a:ea typeface="Times Roman"/>
                <a:cs typeface="Times Roman"/>
                <a:sym typeface="Times Roman"/>
              </a:defRPr>
            </a:pPr>
            <a:r>
              <a:rPr b="1"/>
              <a:t>Expanded File Type Support:</a:t>
            </a:r>
            <a:r>
              <a:t> Implement the ability to hide data within other image formats (e.g., GIFs, TIFFs) or even within audio and video files.</a:t>
            </a:r>
          </a:p>
          <a:p>
            <a:pPr algn="l" defTabSz="283463">
              <a:defRPr sz="3100">
                <a:latin typeface="Times Roman"/>
                <a:ea typeface="Times Roman"/>
                <a:cs typeface="Times Roman"/>
                <a:sym typeface="Times Roman"/>
              </a:defRPr>
            </a:pPr>
          </a:p>
          <a:p>
            <a:pPr algn="l" defTabSz="283463">
              <a:defRPr sz="3100">
                <a:latin typeface="Times Roman"/>
                <a:ea typeface="Times Roman"/>
                <a:cs typeface="Times Roman"/>
                <a:sym typeface="Times Roman"/>
              </a:defRPr>
            </a:pPr>
            <a:r>
              <a:rPr b="1"/>
              <a:t>Encryption Integration:</a:t>
            </a:r>
            <a:r>
              <a:t> Incorporate encryption algorithms (e.g., AES) before embedding the message, adding a layer of security.</a:t>
            </a:r>
          </a:p>
          <a:p>
            <a:pPr algn="l" defTabSz="283463">
              <a:defRPr sz="3100">
                <a:latin typeface="Times Roman"/>
                <a:ea typeface="Times Roman"/>
                <a:cs typeface="Times Roman"/>
                <a:sym typeface="Times Roman"/>
              </a:defRPr>
            </a:pPr>
          </a:p>
          <a:p>
            <a:pPr algn="l" defTabSz="283463">
              <a:defRPr sz="3100">
                <a:latin typeface="Times Roman"/>
                <a:ea typeface="Times Roman"/>
                <a:cs typeface="Times Roman"/>
                <a:sym typeface="Times Roman"/>
              </a:defRPr>
            </a:pPr>
            <a:r>
              <a:rPr b="1"/>
              <a:t>Steganalysis Countermeasures:</a:t>
            </a:r>
            <a:r>
              <a:t> Develop techniques to make the hidden data more resistant to detection by steganalysis tools.</a:t>
            </a:r>
          </a:p>
          <a:p>
            <a:pPr algn="l" defTabSz="283463">
              <a:defRPr sz="3100">
                <a:latin typeface="Times Roman"/>
                <a:ea typeface="Times Roman"/>
                <a:cs typeface="Times Roman"/>
                <a:sym typeface="Times Roman"/>
              </a:defRPr>
            </a:pPr>
          </a:p>
          <a:p>
            <a:pPr algn="l" defTabSz="283463">
              <a:defRPr sz="3100">
                <a:latin typeface="Times Roman"/>
                <a:ea typeface="Times Roman"/>
                <a:cs typeface="Times Roman"/>
                <a:sym typeface="Times Roman"/>
              </a:defRPr>
            </a:pPr>
            <a:r>
              <a:rPr b="1"/>
              <a:t>Improved Capacity Management:</a:t>
            </a:r>
            <a:r>
              <a:t> Implement a system to provide users with feedback on the maximum message size that can be embedded in a given image.</a:t>
            </a:r>
          </a:p>
          <a:p>
            <a:pPr algn="l" defTabSz="283463">
              <a:defRPr sz="3100">
                <a:latin typeface="Times Roman"/>
                <a:ea typeface="Times Roman"/>
                <a:cs typeface="Times Roman"/>
                <a:sym typeface="Times Roman"/>
              </a:defRPr>
            </a:pPr>
          </a:p>
          <a:p>
            <a:pPr algn="l" defTabSz="283463">
              <a:defRPr sz="3100">
                <a:latin typeface="Times Roman"/>
                <a:ea typeface="Times Roman"/>
                <a:cs typeface="Times Roman"/>
                <a:sym typeface="Times Roman"/>
              </a:defRPr>
            </a:pPr>
            <a:r>
              <a:rPr b="1"/>
              <a:t>Advanced GUI Features:</a:t>
            </a:r>
            <a:r>
              <a:t> Add features like a message preview, a visual representation of the LSB modifications, and progress indicators for large files.</a:t>
            </a:r>
          </a:p>
          <a:p>
            <a:pPr algn="l" defTabSz="283463">
              <a:defRPr sz="3100">
                <a:latin typeface="Times Roman"/>
                <a:ea typeface="Times Roman"/>
                <a:cs typeface="Times Roman"/>
                <a:sym typeface="Times Roman"/>
              </a:defRPr>
            </a:pPr>
          </a:p>
          <a:p>
            <a:pPr algn="l" defTabSz="283463">
              <a:defRPr sz="3100">
                <a:latin typeface="Times Roman"/>
                <a:ea typeface="Times Roman"/>
                <a:cs typeface="Times Roman"/>
                <a:sym typeface="Times Roman"/>
              </a:defRPr>
            </a:pPr>
            <a:r>
              <a:rPr b="1"/>
              <a:t>Network Steganography:</a:t>
            </a:r>
            <a:r>
              <a:t> Explore methods for embedding data within network packets for covert communication.</a:t>
            </a:r>
          </a:p>
          <a:p>
            <a:pPr algn="l" defTabSz="283463">
              <a:defRPr sz="3100">
                <a:latin typeface="Times Roman"/>
                <a:ea typeface="Times Roman"/>
                <a:cs typeface="Times Roman"/>
                <a:sym typeface="Times Roman"/>
              </a:defRPr>
            </a:pPr>
          </a:p>
          <a:p>
            <a:pPr algn="l" defTabSz="283463">
              <a:defRPr sz="3100">
                <a:latin typeface="Times Roman"/>
                <a:ea typeface="Times Roman"/>
                <a:cs typeface="Times Roman"/>
                <a:sym typeface="Times Roman"/>
              </a:defRPr>
            </a:pPr>
            <a:r>
              <a:rPr b="1"/>
              <a:t>Mobile Application Development:</a:t>
            </a:r>
            <a:r>
              <a:t> Create a mobile app version for convenient steganography on smartphones and tablets.</a:t>
            </a:r>
          </a:p>
        </p:txBody>
      </p:sp>
      <p:pic>
        <p:nvPicPr>
          <p:cNvPr id="218" name="Screenshot 2025-02-20 at 13.44.28.png" descr="Screenshot 2025-02-20 at 13.44.28.png"/>
          <p:cNvPicPr>
            <a:picLocks noChangeAspect="1"/>
          </p:cNvPicPr>
          <p:nvPr/>
        </p:nvPicPr>
        <p:blipFill>
          <a:blip r:embed="rId2">
            <a:extLst/>
          </a:blip>
          <a:stretch>
            <a:fillRect/>
          </a:stretch>
        </p:blipFill>
        <p:spPr>
          <a:xfrm>
            <a:off x="20068944" y="11868467"/>
            <a:ext cx="3953162" cy="146649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hank You"/>
          <p:cNvSpPr txBox="1"/>
          <p:nvPr>
            <p:ph type="body" sz="half" idx="1"/>
          </p:nvPr>
        </p:nvSpPr>
        <p:spPr>
          <a:prstGeom prst="rect">
            <a:avLst/>
          </a:prstGeom>
        </p:spPr>
        <p:txBody>
          <a:bodyPr/>
          <a:lstStyle>
            <a:lvl1pPr>
              <a:defRPr spc="-400" sz="20000"/>
            </a:lvl1pPr>
          </a:lstStyle>
          <a:p>
            <a:pPr/>
            <a:r>
              <a:t>Thank You</a:t>
            </a:r>
          </a:p>
        </p:txBody>
      </p:sp>
      <p:pic>
        <p:nvPicPr>
          <p:cNvPr id="221" name="Screenshot 2025-02-20 at 13.44.28.png" descr="Screenshot 2025-02-20 at 13.44.28.png"/>
          <p:cNvPicPr>
            <a:picLocks noChangeAspect="1"/>
          </p:cNvPicPr>
          <p:nvPr/>
        </p:nvPicPr>
        <p:blipFill>
          <a:blip r:embed="rId2">
            <a:extLst/>
          </a:blip>
          <a:stretch>
            <a:fillRect/>
          </a:stretch>
        </p:blipFill>
        <p:spPr>
          <a:xfrm>
            <a:off x="19958576" y="11825995"/>
            <a:ext cx="3684381" cy="136678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Outline…"/>
          <p:cNvSpPr txBox="1"/>
          <p:nvPr>
            <p:ph type="body" idx="1"/>
          </p:nvPr>
        </p:nvSpPr>
        <p:spPr>
          <a:xfrm>
            <a:off x="2300532" y="96996"/>
            <a:ext cx="20813468" cy="13379173"/>
          </a:xfrm>
          <a:prstGeom prst="rect">
            <a:avLst/>
          </a:prstGeom>
        </p:spPr>
        <p:txBody>
          <a:bodyPr/>
          <a:lstStyle/>
          <a:p>
            <a:pPr algn="l"/>
            <a:r>
              <a:t>Outline</a:t>
            </a:r>
          </a:p>
          <a:p>
            <a:pPr algn="l"/>
          </a:p>
          <a:p>
            <a:pPr algn="l" defTabSz="457200">
              <a:lnSpc>
                <a:spcPct val="120000"/>
              </a:lnSpc>
              <a:defRPr spc="0" sz="6400">
                <a:solidFill>
                  <a:srgbClr val="D5D5D5"/>
                </a:solidFill>
                <a:latin typeface="Times Roman"/>
                <a:ea typeface="Times Roman"/>
                <a:cs typeface="Times Roman"/>
                <a:sym typeface="Times Roman"/>
              </a:defRPr>
            </a:pPr>
            <a:r>
              <a:t>Problem Statement</a:t>
            </a:r>
          </a:p>
          <a:p>
            <a:pPr algn="l" defTabSz="457200">
              <a:lnSpc>
                <a:spcPct val="120000"/>
              </a:lnSpc>
              <a:defRPr spc="0" sz="6400">
                <a:solidFill>
                  <a:srgbClr val="D5D5D5"/>
                </a:solidFill>
                <a:latin typeface="Times Roman"/>
                <a:ea typeface="Times Roman"/>
                <a:cs typeface="Times Roman"/>
                <a:sym typeface="Times Roman"/>
              </a:defRPr>
            </a:pPr>
            <a:r>
              <a:t>Technology Used</a:t>
            </a:r>
          </a:p>
          <a:p>
            <a:pPr algn="l" defTabSz="457200">
              <a:lnSpc>
                <a:spcPct val="120000"/>
              </a:lnSpc>
              <a:defRPr spc="0" sz="6400">
                <a:solidFill>
                  <a:srgbClr val="D5D5D5"/>
                </a:solidFill>
                <a:latin typeface="Times Roman"/>
                <a:ea typeface="Times Roman"/>
                <a:cs typeface="Times Roman"/>
                <a:sym typeface="Times Roman"/>
              </a:defRPr>
            </a:pPr>
            <a:r>
              <a:t>Wow Factor</a:t>
            </a:r>
          </a:p>
          <a:p>
            <a:pPr algn="l" defTabSz="457200">
              <a:lnSpc>
                <a:spcPct val="120000"/>
              </a:lnSpc>
              <a:defRPr spc="0" sz="6400">
                <a:solidFill>
                  <a:srgbClr val="D5D5D5"/>
                </a:solidFill>
                <a:latin typeface="Times Roman"/>
                <a:ea typeface="Times Roman"/>
                <a:cs typeface="Times Roman"/>
                <a:sym typeface="Times Roman"/>
              </a:defRPr>
            </a:pPr>
            <a:r>
              <a:t>End Users</a:t>
            </a:r>
          </a:p>
          <a:p>
            <a:pPr algn="l" defTabSz="457200">
              <a:lnSpc>
                <a:spcPct val="120000"/>
              </a:lnSpc>
              <a:defRPr spc="0" sz="6400">
                <a:solidFill>
                  <a:srgbClr val="D5D5D5"/>
                </a:solidFill>
                <a:latin typeface="Times Roman"/>
                <a:ea typeface="Times Roman"/>
                <a:cs typeface="Times Roman"/>
                <a:sym typeface="Times Roman"/>
              </a:defRPr>
            </a:pPr>
            <a:r>
              <a:t>Result</a:t>
            </a:r>
          </a:p>
          <a:p>
            <a:pPr algn="l" defTabSz="457200">
              <a:lnSpc>
                <a:spcPct val="120000"/>
              </a:lnSpc>
              <a:defRPr spc="0" sz="6400">
                <a:solidFill>
                  <a:srgbClr val="D5D5D5"/>
                </a:solidFill>
                <a:latin typeface="Times Roman"/>
                <a:ea typeface="Times Roman"/>
                <a:cs typeface="Times Roman"/>
                <a:sym typeface="Times Roman"/>
              </a:defRPr>
            </a:pPr>
            <a:r>
              <a:t>Conclusion</a:t>
            </a:r>
          </a:p>
          <a:p>
            <a:pPr algn="l" defTabSz="457200">
              <a:lnSpc>
                <a:spcPct val="120000"/>
              </a:lnSpc>
              <a:defRPr spc="0" sz="6400">
                <a:solidFill>
                  <a:srgbClr val="D5D5D5"/>
                </a:solidFill>
                <a:latin typeface="Times Roman"/>
                <a:ea typeface="Times Roman"/>
                <a:cs typeface="Times Roman"/>
                <a:sym typeface="Times Roman"/>
              </a:defRPr>
            </a:pPr>
            <a:r>
              <a:t>GitHub Link</a:t>
            </a:r>
          </a:p>
          <a:p>
            <a:pPr algn="l" defTabSz="457200">
              <a:lnSpc>
                <a:spcPct val="120000"/>
              </a:lnSpc>
              <a:defRPr spc="0" sz="6400">
                <a:solidFill>
                  <a:srgbClr val="D5D5D5"/>
                </a:solidFill>
                <a:latin typeface="Times Roman"/>
                <a:ea typeface="Times Roman"/>
                <a:cs typeface="Times Roman"/>
                <a:sym typeface="Times Roman"/>
              </a:defRPr>
            </a:pPr>
            <a:r>
              <a:t>Future Scope</a:t>
            </a:r>
          </a:p>
          <a:p>
            <a:pPr algn="l" defTabSz="457200">
              <a:lnSpc>
                <a:spcPct val="100000"/>
              </a:lnSpc>
              <a:defRPr spc="0" sz="1200">
                <a:gradFill flip="none" rotWithShape="1">
                  <a:gsLst>
                    <a:gs pos="0">
                      <a:srgbClr val="FF00D8"/>
                    </a:gs>
                    <a:gs pos="100000">
                      <a:srgbClr val="FFFD00"/>
                    </a:gs>
                  </a:gsLst>
                  <a:lin ang="5400000" scaled="0"/>
                </a:gradFill>
                <a:latin typeface="Times Roman"/>
                <a:ea typeface="Times Roman"/>
                <a:cs typeface="Times Roman"/>
                <a:sym typeface="Times Roman"/>
              </a:defRPr>
            </a:pPr>
          </a:p>
        </p:txBody>
      </p:sp>
      <p:pic>
        <p:nvPicPr>
          <p:cNvPr id="177" name="Screenshot 2025-02-20 at 13.44.28.png" descr="Screenshot 2025-02-20 at 13.44.28.png"/>
          <p:cNvPicPr>
            <a:picLocks noChangeAspect="1"/>
          </p:cNvPicPr>
          <p:nvPr/>
        </p:nvPicPr>
        <p:blipFill>
          <a:blip r:embed="rId2">
            <a:extLst/>
          </a:blip>
          <a:stretch>
            <a:fillRect/>
          </a:stretch>
        </p:blipFill>
        <p:spPr>
          <a:xfrm>
            <a:off x="20264215" y="11925236"/>
            <a:ext cx="3544620" cy="131494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Problem Statement:"/>
          <p:cNvSpPr txBox="1"/>
          <p:nvPr>
            <p:ph type="body" sz="half" idx="1"/>
          </p:nvPr>
        </p:nvSpPr>
        <p:spPr>
          <a:xfrm>
            <a:off x="-3232391" y="-999140"/>
            <a:ext cx="21844001" cy="4488604"/>
          </a:xfrm>
          <a:prstGeom prst="rect">
            <a:avLst/>
          </a:prstGeom>
        </p:spPr>
        <p:txBody>
          <a:bodyPr/>
          <a:lstStyle>
            <a:lvl1pPr>
              <a:defRPr spc="-200" sz="10000"/>
            </a:lvl1pPr>
          </a:lstStyle>
          <a:p>
            <a:pPr/>
            <a:r>
              <a:t>Problem Statement:</a:t>
            </a:r>
          </a:p>
        </p:txBody>
      </p:sp>
      <p:sp>
        <p:nvSpPr>
          <p:cNvPr id="180" name="&quot;The need for secure and discreet data communication persists. Traditional data transfer methods are susceptible to interception. This project aims to develop a user-friendly tool to conceal sensitive text information within image files using Least Signi"/>
          <p:cNvSpPr txBox="1"/>
          <p:nvPr>
            <p:ph type="body" idx="21"/>
          </p:nvPr>
        </p:nvSpPr>
        <p:spPr>
          <a:xfrm>
            <a:off x="2303772" y="4405863"/>
            <a:ext cx="20810228" cy="7551595"/>
          </a:xfrm>
          <a:prstGeom prst="rect">
            <a:avLst/>
          </a:prstGeom>
          <a:extLst>
            <a:ext uri="{C572A759-6A51-4108-AA02-DFA0A04FC94B}">
              <ma14:wrappingTextBoxFlag xmlns:ma14="http://schemas.microsoft.com/office/mac/drawingml/2011/main" val="1"/>
            </a:ext>
          </a:extLst>
        </p:spPr>
        <p:txBody>
          <a:bodyPr/>
          <a:lstStyle>
            <a:lvl1pPr algn="l" defTabSz="397763">
              <a:defRPr sz="6960">
                <a:latin typeface="Times Roman"/>
                <a:ea typeface="Times Roman"/>
                <a:cs typeface="Times Roman"/>
                <a:sym typeface="Times Roman"/>
              </a:defRPr>
            </a:lvl1pPr>
          </a:lstStyle>
          <a:p>
            <a:pPr/>
            <a:r>
              <a:t>"The need for secure and discreet data communication persists. Traditional data transfer methods are susceptible to interception. This project aims to develop a user-friendly tool to conceal sensitive text information within image files using Least Significant Bit (LSB) steganography, providing a method for covert data exchange."</a:t>
            </a:r>
          </a:p>
        </p:txBody>
      </p:sp>
      <p:pic>
        <p:nvPicPr>
          <p:cNvPr id="181" name="Screenshot 2025-02-20 at 13.44.28.png" descr="Screenshot 2025-02-20 at 13.44.28.png"/>
          <p:cNvPicPr>
            <a:picLocks noChangeAspect="1"/>
          </p:cNvPicPr>
          <p:nvPr/>
        </p:nvPicPr>
        <p:blipFill>
          <a:blip r:embed="rId2">
            <a:extLst/>
          </a:blip>
          <a:stretch>
            <a:fillRect/>
          </a:stretch>
        </p:blipFill>
        <p:spPr>
          <a:xfrm>
            <a:off x="20120039" y="11854170"/>
            <a:ext cx="3736189" cy="138600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echnology Used"/>
          <p:cNvSpPr txBox="1"/>
          <p:nvPr>
            <p:ph type="body" sz="half" idx="1"/>
          </p:nvPr>
        </p:nvSpPr>
        <p:spPr>
          <a:xfrm>
            <a:off x="-3635237" y="-1236108"/>
            <a:ext cx="21844001" cy="4488604"/>
          </a:xfrm>
          <a:prstGeom prst="rect">
            <a:avLst/>
          </a:prstGeom>
        </p:spPr>
        <p:txBody>
          <a:bodyPr/>
          <a:lstStyle>
            <a:lvl1pPr>
              <a:defRPr spc="-200" sz="10000"/>
            </a:lvl1pPr>
          </a:lstStyle>
          <a:p>
            <a:pPr/>
            <a:r>
              <a:t>Technology Used</a:t>
            </a:r>
          </a:p>
        </p:txBody>
      </p:sp>
      <p:sp>
        <p:nvSpPr>
          <p:cNvPr id="184" name="Python: The programming language used to develop the application.…"/>
          <p:cNvSpPr txBox="1"/>
          <p:nvPr>
            <p:ph type="body" idx="21"/>
          </p:nvPr>
        </p:nvSpPr>
        <p:spPr>
          <a:xfrm>
            <a:off x="3643937" y="5049096"/>
            <a:ext cx="19470064" cy="6316497"/>
          </a:xfrm>
          <a:prstGeom prst="rect">
            <a:avLst/>
          </a:prstGeom>
          <a:extLst>
            <a:ext uri="{C572A759-6A51-4108-AA02-DFA0A04FC94B}">
              <ma14:wrappingTextBoxFlag xmlns:ma14="http://schemas.microsoft.com/office/mac/drawingml/2011/main" val="1"/>
            </a:ext>
          </a:extLst>
        </p:spPr>
        <p:txBody>
          <a:bodyPr/>
          <a:lstStyle/>
          <a:p>
            <a:pPr algn="l" defTabSz="292607">
              <a:defRPr sz="5119">
                <a:latin typeface="Times Roman"/>
                <a:ea typeface="Times Roman"/>
                <a:cs typeface="Times Roman"/>
                <a:sym typeface="Times Roman"/>
              </a:defRPr>
            </a:pPr>
            <a:r>
              <a:rPr b="1"/>
              <a:t>Python:</a:t>
            </a:r>
            <a:r>
              <a:t> The programming language used to develop the application.</a:t>
            </a:r>
          </a:p>
          <a:p>
            <a:pPr algn="l" defTabSz="292607">
              <a:defRPr sz="5119">
                <a:latin typeface="Times Roman"/>
                <a:ea typeface="Times Roman"/>
                <a:cs typeface="Times Roman"/>
                <a:sym typeface="Times Roman"/>
              </a:defRPr>
            </a:pPr>
          </a:p>
          <a:p>
            <a:pPr algn="l" defTabSz="292607">
              <a:defRPr sz="5119">
                <a:latin typeface="Times Roman"/>
                <a:ea typeface="Times Roman"/>
                <a:cs typeface="Times Roman"/>
                <a:sym typeface="Times Roman"/>
              </a:defRPr>
            </a:pPr>
            <a:r>
              <a:rPr b="1"/>
              <a:t>Tkinter:</a:t>
            </a:r>
            <a:r>
              <a:t> The Python standard GUI toolkit used for creating the graphical user interface.</a:t>
            </a:r>
          </a:p>
          <a:p>
            <a:pPr algn="l" defTabSz="292607">
              <a:defRPr sz="5119">
                <a:latin typeface="Times Roman"/>
                <a:ea typeface="Times Roman"/>
                <a:cs typeface="Times Roman"/>
                <a:sym typeface="Times Roman"/>
              </a:defRPr>
            </a:pPr>
          </a:p>
          <a:p>
            <a:pPr algn="l" defTabSz="292607">
              <a:defRPr sz="5119">
                <a:latin typeface="Times Roman"/>
                <a:ea typeface="Times Roman"/>
                <a:cs typeface="Times Roman"/>
                <a:sym typeface="Times Roman"/>
              </a:defRPr>
            </a:pPr>
            <a:r>
              <a:rPr b="1"/>
              <a:t>Pillow (PIL - Python Imaging Library):</a:t>
            </a:r>
            <a:r>
              <a:t> The image processing library used for manipulating and working with image files.</a:t>
            </a:r>
          </a:p>
        </p:txBody>
      </p:sp>
      <p:pic>
        <p:nvPicPr>
          <p:cNvPr id="185" name="Screenshot 2025-02-20 at 13.44.28.png" descr="Screenshot 2025-02-20 at 13.44.28.png"/>
          <p:cNvPicPr>
            <a:picLocks noChangeAspect="1"/>
          </p:cNvPicPr>
          <p:nvPr/>
        </p:nvPicPr>
        <p:blipFill>
          <a:blip r:embed="rId2">
            <a:extLst/>
          </a:blip>
          <a:stretch>
            <a:fillRect/>
          </a:stretch>
        </p:blipFill>
        <p:spPr>
          <a:xfrm>
            <a:off x="20062380" y="11795150"/>
            <a:ext cx="3699061" cy="137223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Wow Factor"/>
          <p:cNvSpPr txBox="1"/>
          <p:nvPr>
            <p:ph type="body" sz="half" idx="1"/>
          </p:nvPr>
        </p:nvSpPr>
        <p:spPr>
          <a:xfrm>
            <a:off x="-5483587" y="-1425682"/>
            <a:ext cx="21844001" cy="4488604"/>
          </a:xfrm>
          <a:prstGeom prst="rect">
            <a:avLst/>
          </a:prstGeom>
        </p:spPr>
        <p:txBody>
          <a:bodyPr/>
          <a:lstStyle>
            <a:lvl1pPr>
              <a:defRPr spc="-200" sz="10000"/>
            </a:lvl1pPr>
          </a:lstStyle>
          <a:p>
            <a:pPr/>
            <a:r>
              <a:t>Wow Factor</a:t>
            </a:r>
          </a:p>
        </p:txBody>
      </p:sp>
      <p:sp>
        <p:nvSpPr>
          <p:cNvPr id="188" name="Practical Application of Steganography: It's not just a theoretical concept; it's a functional tool with a real-world application for discreet communication.…"/>
          <p:cNvSpPr txBox="1"/>
          <p:nvPr>
            <p:ph type="body" idx="21"/>
          </p:nvPr>
        </p:nvSpPr>
        <p:spPr>
          <a:xfrm>
            <a:off x="3156208" y="3981449"/>
            <a:ext cx="19957792" cy="8673953"/>
          </a:xfrm>
          <a:prstGeom prst="rect">
            <a:avLst/>
          </a:prstGeom>
          <a:extLst>
            <a:ext uri="{C572A759-6A51-4108-AA02-DFA0A04FC94B}">
              <ma14:wrappingTextBoxFlag xmlns:ma14="http://schemas.microsoft.com/office/mac/drawingml/2011/main" val="1"/>
            </a:ext>
          </a:extLst>
        </p:spPr>
        <p:txBody>
          <a:bodyPr/>
          <a:lstStyle/>
          <a:p>
            <a:pPr algn="l" defTabSz="237743">
              <a:defRPr sz="3223">
                <a:latin typeface="Times Roman"/>
                <a:ea typeface="Times Roman"/>
                <a:cs typeface="Times Roman"/>
                <a:sym typeface="Times Roman"/>
              </a:defRPr>
            </a:pPr>
            <a:r>
              <a:rPr b="1"/>
              <a:t>Practical Application of Steganography:</a:t>
            </a:r>
            <a:r>
              <a:t> It's not just a theoretical concept; it's a functional tool with a real-world application for discreet communication.</a:t>
            </a:r>
          </a:p>
          <a:p>
            <a:pPr algn="l" defTabSz="237743">
              <a:defRPr sz="3223">
                <a:latin typeface="Times Roman"/>
                <a:ea typeface="Times Roman"/>
                <a:cs typeface="Times Roman"/>
                <a:sym typeface="Times Roman"/>
              </a:defRPr>
            </a:pPr>
          </a:p>
          <a:p>
            <a:pPr algn="l" defTabSz="237743">
              <a:defRPr sz="3223">
                <a:latin typeface="Times Roman"/>
                <a:ea typeface="Times Roman"/>
                <a:cs typeface="Times Roman"/>
                <a:sym typeface="Times Roman"/>
              </a:defRPr>
            </a:pPr>
            <a:r>
              <a:rPr b="1"/>
              <a:t>User-Friendly GUI:</a:t>
            </a:r>
            <a:r>
              <a:t> The Tkinter interface makes steganography accessible to users without deep technical knowledge, democratizing a powerful security technique.</a:t>
            </a:r>
          </a:p>
          <a:p>
            <a:pPr algn="l" defTabSz="237743">
              <a:defRPr sz="3223">
                <a:latin typeface="Times Roman"/>
                <a:ea typeface="Times Roman"/>
                <a:cs typeface="Times Roman"/>
                <a:sym typeface="Times Roman"/>
              </a:defRPr>
            </a:pPr>
          </a:p>
          <a:p>
            <a:pPr algn="l" defTabSz="237743">
              <a:defRPr sz="3223">
                <a:latin typeface="Times Roman"/>
                <a:ea typeface="Times Roman"/>
                <a:cs typeface="Times Roman"/>
                <a:sym typeface="Times Roman"/>
              </a:defRPr>
            </a:pPr>
            <a:r>
              <a:rPr b="1"/>
              <a:t>Real-time Feedback:</a:t>
            </a:r>
            <a:r>
              <a:t> The "Encoding successful!" message provides immediate confirmation, enhancing the user experience.</a:t>
            </a:r>
          </a:p>
          <a:p>
            <a:pPr algn="l" defTabSz="237743">
              <a:defRPr sz="3223">
                <a:latin typeface="Times Roman"/>
                <a:ea typeface="Times Roman"/>
                <a:cs typeface="Times Roman"/>
                <a:sym typeface="Times Roman"/>
              </a:defRPr>
            </a:pPr>
          </a:p>
          <a:p>
            <a:pPr algn="l" defTabSz="237743">
              <a:defRPr sz="3223">
                <a:latin typeface="Times Roman"/>
                <a:ea typeface="Times Roman"/>
                <a:cs typeface="Times Roman"/>
                <a:sym typeface="Times Roman"/>
              </a:defRPr>
            </a:pPr>
            <a:r>
              <a:rPr b="1"/>
              <a:t>Visual Demonstration:</a:t>
            </a:r>
            <a:r>
              <a:t> The screenshot itself showcases the tool in action, making its capabilities clear.</a:t>
            </a:r>
          </a:p>
          <a:p>
            <a:pPr algn="l" defTabSz="237743">
              <a:defRPr sz="3223">
                <a:latin typeface="Times Roman"/>
                <a:ea typeface="Times Roman"/>
                <a:cs typeface="Times Roman"/>
                <a:sym typeface="Times Roman"/>
              </a:defRPr>
            </a:pPr>
          </a:p>
          <a:p>
            <a:pPr algn="l" defTabSz="237743">
              <a:defRPr sz="3223">
                <a:latin typeface="Times Roman"/>
                <a:ea typeface="Times Roman"/>
                <a:cs typeface="Times Roman"/>
                <a:sym typeface="Times Roman"/>
              </a:defRPr>
            </a:pPr>
            <a:r>
              <a:rPr b="1"/>
              <a:t>Robust Decoding:</a:t>
            </a:r>
            <a:r>
              <a:t> The use of null-character termination (mentioned in previous responses) to avoid garbled output is a significant improvement over basic LSB implementations.</a:t>
            </a:r>
          </a:p>
          <a:p>
            <a:pPr algn="l" defTabSz="237743">
              <a:defRPr sz="3223">
                <a:latin typeface="Times Roman"/>
                <a:ea typeface="Times Roman"/>
                <a:cs typeface="Times Roman"/>
                <a:sym typeface="Times Roman"/>
              </a:defRPr>
            </a:pPr>
          </a:p>
          <a:p>
            <a:pPr algn="l" defTabSz="237743">
              <a:defRPr sz="3223">
                <a:latin typeface="Times Roman"/>
                <a:ea typeface="Times Roman"/>
                <a:cs typeface="Times Roman"/>
                <a:sym typeface="Times Roman"/>
              </a:defRPr>
            </a:pPr>
            <a:r>
              <a:rPr b="1"/>
              <a:t>Cross-Platform Potential:</a:t>
            </a:r>
            <a:r>
              <a:t> Python and Tkinter offer potential for cross-platform compatibility, increasing the tool's reach.</a:t>
            </a:r>
          </a:p>
        </p:txBody>
      </p:sp>
      <p:pic>
        <p:nvPicPr>
          <p:cNvPr id="189" name="Screenshot 2025-02-20 at 13.44.28.png" descr="Screenshot 2025-02-20 at 13.44.28.png"/>
          <p:cNvPicPr>
            <a:picLocks noChangeAspect="1"/>
          </p:cNvPicPr>
          <p:nvPr/>
        </p:nvPicPr>
        <p:blipFill>
          <a:blip r:embed="rId2">
            <a:extLst/>
          </a:blip>
          <a:stretch>
            <a:fillRect/>
          </a:stretch>
        </p:blipFill>
        <p:spPr>
          <a:xfrm>
            <a:off x="20036280" y="11763474"/>
            <a:ext cx="3725161" cy="138191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End Users"/>
          <p:cNvSpPr txBox="1"/>
          <p:nvPr>
            <p:ph type="body" sz="half" idx="1"/>
          </p:nvPr>
        </p:nvSpPr>
        <p:spPr>
          <a:xfrm>
            <a:off x="-5696858" y="-1236108"/>
            <a:ext cx="21844001" cy="4488604"/>
          </a:xfrm>
          <a:prstGeom prst="rect">
            <a:avLst/>
          </a:prstGeom>
        </p:spPr>
        <p:txBody>
          <a:bodyPr/>
          <a:lstStyle>
            <a:lvl1pPr>
              <a:defRPr spc="-200" sz="10000"/>
            </a:lvl1pPr>
          </a:lstStyle>
          <a:p>
            <a:pPr/>
            <a:r>
              <a:t>End Users</a:t>
            </a:r>
          </a:p>
        </p:txBody>
      </p:sp>
      <p:sp>
        <p:nvSpPr>
          <p:cNvPr id="192" name="Individuals concerned with privacy: People who want to share messages discreetly, avoiding detection by third parties.…"/>
          <p:cNvSpPr txBox="1"/>
          <p:nvPr>
            <p:ph type="body" idx="21"/>
          </p:nvPr>
        </p:nvSpPr>
        <p:spPr>
          <a:xfrm>
            <a:off x="3698735" y="4103028"/>
            <a:ext cx="19486356" cy="9823617"/>
          </a:xfrm>
          <a:prstGeom prst="rect">
            <a:avLst/>
          </a:prstGeom>
          <a:extLst>
            <a:ext uri="{C572A759-6A51-4108-AA02-DFA0A04FC94B}">
              <ma14:wrappingTextBoxFlag xmlns:ma14="http://schemas.microsoft.com/office/mac/drawingml/2011/main" val="1"/>
            </a:ext>
          </a:extLst>
        </p:spPr>
        <p:txBody>
          <a:bodyPr/>
          <a:lstStyle/>
          <a:p>
            <a:pPr algn="l" defTabSz="269747">
              <a:defRPr sz="4130">
                <a:latin typeface="Times Roman"/>
                <a:ea typeface="Times Roman"/>
                <a:cs typeface="Times Roman"/>
                <a:sym typeface="Times Roman"/>
              </a:defRPr>
            </a:pPr>
            <a:r>
              <a:rPr b="1"/>
              <a:t>Individuals concerned with privacy:</a:t>
            </a:r>
            <a:r>
              <a:t> People who want to share messages discreetly, avoiding detection by third parties.</a:t>
            </a:r>
          </a:p>
          <a:p>
            <a:pPr algn="l" defTabSz="269747">
              <a:defRPr sz="4130">
                <a:latin typeface="Times Roman"/>
                <a:ea typeface="Times Roman"/>
                <a:cs typeface="Times Roman"/>
                <a:sym typeface="Times Roman"/>
              </a:defRPr>
            </a:pPr>
          </a:p>
          <a:p>
            <a:pPr algn="l" defTabSz="269747">
              <a:defRPr sz="4130">
                <a:latin typeface="Times Roman"/>
                <a:ea typeface="Times Roman"/>
                <a:cs typeface="Times Roman"/>
                <a:sym typeface="Times Roman"/>
              </a:defRPr>
            </a:pPr>
            <a:r>
              <a:rPr b="1"/>
              <a:t>Journalists and whistleblowers:</a:t>
            </a:r>
            <a:r>
              <a:t> Those needing to protect sensitive information or sources.</a:t>
            </a:r>
          </a:p>
          <a:p>
            <a:pPr algn="l" defTabSz="269747">
              <a:defRPr sz="4130">
                <a:latin typeface="Times Roman"/>
                <a:ea typeface="Times Roman"/>
                <a:cs typeface="Times Roman"/>
                <a:sym typeface="Times Roman"/>
              </a:defRPr>
            </a:pPr>
          </a:p>
          <a:p>
            <a:pPr algn="l" defTabSz="269747">
              <a:defRPr sz="4130">
                <a:latin typeface="Times Roman"/>
                <a:ea typeface="Times Roman"/>
                <a:cs typeface="Times Roman"/>
                <a:sym typeface="Times Roman"/>
              </a:defRPr>
            </a:pPr>
            <a:r>
              <a:rPr b="1"/>
              <a:t>Security enthusiasts:</a:t>
            </a:r>
            <a:r>
              <a:t> Individuals interested in exploring and experimenting with steganography techniques.</a:t>
            </a:r>
          </a:p>
          <a:p>
            <a:pPr algn="l" defTabSz="269747">
              <a:defRPr sz="4130">
                <a:latin typeface="Times Roman"/>
                <a:ea typeface="Times Roman"/>
                <a:cs typeface="Times Roman"/>
                <a:sym typeface="Times Roman"/>
              </a:defRPr>
            </a:pPr>
          </a:p>
          <a:p>
            <a:pPr algn="l" defTabSz="269747">
              <a:defRPr sz="4130">
                <a:latin typeface="Times Roman"/>
                <a:ea typeface="Times Roman"/>
                <a:cs typeface="Times Roman"/>
                <a:sym typeface="Times Roman"/>
              </a:defRPr>
            </a:pPr>
            <a:r>
              <a:rPr b="1"/>
              <a:t>Hobbyists and programmers:</a:t>
            </a:r>
            <a:r>
              <a:t> Those looking to learn about image manipulation and data hiding.</a:t>
            </a:r>
          </a:p>
          <a:p>
            <a:pPr algn="l" defTabSz="269747">
              <a:defRPr sz="4130">
                <a:latin typeface="Times Roman"/>
                <a:ea typeface="Times Roman"/>
                <a:cs typeface="Times Roman"/>
                <a:sym typeface="Times Roman"/>
              </a:defRPr>
            </a:pPr>
          </a:p>
          <a:p>
            <a:pPr algn="l" defTabSz="269747">
              <a:defRPr b="1" sz="4130">
                <a:latin typeface="Times Roman"/>
                <a:ea typeface="Times Roman"/>
                <a:cs typeface="Times Roman"/>
                <a:sym typeface="Times Roman"/>
              </a:defRPr>
            </a:pPr>
            <a:r>
              <a:t>Potentially, in a controlled environment, law enforcement or intelligence agencies:</a:t>
            </a:r>
            <a:r>
              <a:rPr b="0"/>
              <a:t> For covert communication purposes.</a:t>
            </a:r>
            <a:endParaRPr b="0"/>
          </a:p>
        </p:txBody>
      </p:sp>
      <p:pic>
        <p:nvPicPr>
          <p:cNvPr id="193" name="Screenshot 2025-02-20 at 13.44.28.png" descr="Screenshot 2025-02-20 at 13.44.28.png"/>
          <p:cNvPicPr>
            <a:picLocks noChangeAspect="1"/>
          </p:cNvPicPr>
          <p:nvPr/>
        </p:nvPicPr>
        <p:blipFill>
          <a:blip r:embed="rId2">
            <a:extLst/>
          </a:blip>
          <a:stretch>
            <a:fillRect/>
          </a:stretch>
        </p:blipFill>
        <p:spPr>
          <a:xfrm>
            <a:off x="20324925" y="11886222"/>
            <a:ext cx="3649787" cy="135395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Results"/>
          <p:cNvSpPr txBox="1"/>
          <p:nvPr>
            <p:ph type="body" sz="half" idx="1"/>
          </p:nvPr>
        </p:nvSpPr>
        <p:spPr>
          <a:xfrm>
            <a:off x="-7118665" y="635939"/>
            <a:ext cx="21844001" cy="4488604"/>
          </a:xfrm>
          <a:prstGeom prst="rect">
            <a:avLst/>
          </a:prstGeom>
        </p:spPr>
        <p:txBody>
          <a:bodyPr/>
          <a:lstStyle/>
          <a:p>
            <a:pPr defTabSz="1072869">
              <a:defRPr spc="-197" sz="9856"/>
            </a:pPr>
            <a:r>
              <a:t>Results</a:t>
            </a:r>
          </a:p>
          <a:p>
            <a:pPr defTabSz="1072869">
              <a:defRPr spc="-197" sz="9856"/>
            </a:pPr>
          </a:p>
        </p:txBody>
      </p:sp>
      <p:pic>
        <p:nvPicPr>
          <p:cNvPr id="196" name="Screenshot 2025-02-20 at 13.26.48.png" descr="Screenshot 2025-02-20 at 13.26.48.png"/>
          <p:cNvPicPr>
            <a:picLocks noChangeAspect="1"/>
          </p:cNvPicPr>
          <p:nvPr/>
        </p:nvPicPr>
        <p:blipFill>
          <a:blip r:embed="rId2">
            <a:extLst/>
          </a:blip>
          <a:stretch>
            <a:fillRect/>
          </a:stretch>
        </p:blipFill>
        <p:spPr>
          <a:xfrm>
            <a:off x="4209633" y="2638889"/>
            <a:ext cx="15964734" cy="9977958"/>
          </a:xfrm>
          <a:prstGeom prst="rect">
            <a:avLst/>
          </a:prstGeom>
          <a:ln w="12700">
            <a:miter lim="400000"/>
          </a:ln>
        </p:spPr>
      </p:pic>
      <p:pic>
        <p:nvPicPr>
          <p:cNvPr id="197" name="Screenshot 2025-02-20 at 13.44.28.png" descr="Screenshot 2025-02-20 at 13.44.28.png"/>
          <p:cNvPicPr>
            <a:picLocks noChangeAspect="1"/>
          </p:cNvPicPr>
          <p:nvPr/>
        </p:nvPicPr>
        <p:blipFill>
          <a:blip r:embed="rId3">
            <a:extLst/>
          </a:blip>
          <a:stretch>
            <a:fillRect/>
          </a:stretch>
        </p:blipFill>
        <p:spPr>
          <a:xfrm>
            <a:off x="19981772" y="11648466"/>
            <a:ext cx="3779669" cy="140213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Screenshot 2025-02-20 at 13.29.25.png" descr="Screenshot 2025-02-20 at 13.29.25.png"/>
          <p:cNvPicPr>
            <a:picLocks noChangeAspect="1"/>
          </p:cNvPicPr>
          <p:nvPr/>
        </p:nvPicPr>
        <p:blipFill>
          <a:blip r:embed="rId2">
            <a:extLst/>
          </a:blip>
          <a:stretch>
            <a:fillRect/>
          </a:stretch>
        </p:blipFill>
        <p:spPr>
          <a:xfrm>
            <a:off x="11043527" y="998001"/>
            <a:ext cx="12219237" cy="5602708"/>
          </a:xfrm>
          <a:prstGeom prst="rect">
            <a:avLst/>
          </a:prstGeom>
          <a:ln w="12700">
            <a:miter lim="400000"/>
          </a:ln>
        </p:spPr>
      </p:pic>
      <p:pic>
        <p:nvPicPr>
          <p:cNvPr id="200" name="Screenshot 2025-02-20 at 13.27.58.png" descr="Screenshot 2025-02-20 at 13.27.58.png"/>
          <p:cNvPicPr>
            <a:picLocks noChangeAspect="1"/>
          </p:cNvPicPr>
          <p:nvPr/>
        </p:nvPicPr>
        <p:blipFill>
          <a:blip r:embed="rId3">
            <a:extLst/>
          </a:blip>
          <a:stretch>
            <a:fillRect/>
          </a:stretch>
        </p:blipFill>
        <p:spPr>
          <a:xfrm>
            <a:off x="11043527" y="7907656"/>
            <a:ext cx="12219237" cy="4517740"/>
          </a:xfrm>
          <a:prstGeom prst="rect">
            <a:avLst/>
          </a:prstGeom>
          <a:ln w="12700">
            <a:miter lim="400000"/>
          </a:ln>
        </p:spPr>
      </p:pic>
      <p:sp>
        <p:nvSpPr>
          <p:cNvPr id="201" name="Encryption —&gt;…"/>
          <p:cNvSpPr txBox="1"/>
          <p:nvPr/>
        </p:nvSpPr>
        <p:spPr>
          <a:xfrm>
            <a:off x="2283578" y="3249294"/>
            <a:ext cx="6218965" cy="72174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7000">
                <a:gradFill flip="none" rotWithShape="1">
                  <a:gsLst>
                    <a:gs pos="0">
                      <a:schemeClr val="accent6"/>
                    </a:gs>
                    <a:gs pos="100000">
                      <a:srgbClr val="09A69E"/>
                    </a:gs>
                  </a:gsLst>
                  <a:lin ang="0" scaled="0"/>
                </a:gradFill>
              </a:defRPr>
            </a:pPr>
            <a:r>
              <a:t>Encryption —&gt;</a:t>
            </a:r>
          </a:p>
          <a:p>
            <a:pPr>
              <a:defRPr sz="7000">
                <a:gradFill flip="none" rotWithShape="1">
                  <a:gsLst>
                    <a:gs pos="0">
                      <a:schemeClr val="accent6"/>
                    </a:gs>
                    <a:gs pos="100000">
                      <a:srgbClr val="09A69E"/>
                    </a:gs>
                  </a:gsLst>
                  <a:lin ang="0" scaled="0"/>
                </a:gradFill>
              </a:defRPr>
            </a:pPr>
          </a:p>
          <a:p>
            <a:pPr>
              <a:defRPr sz="7000">
                <a:gradFill flip="none" rotWithShape="1">
                  <a:gsLst>
                    <a:gs pos="0">
                      <a:schemeClr val="accent6"/>
                    </a:gs>
                    <a:gs pos="100000">
                      <a:srgbClr val="09A69E"/>
                    </a:gs>
                  </a:gsLst>
                  <a:lin ang="0" scaled="0"/>
                </a:gradFill>
              </a:defRPr>
            </a:pPr>
          </a:p>
          <a:p>
            <a:pPr>
              <a:defRPr sz="7000">
                <a:gradFill flip="none" rotWithShape="1">
                  <a:gsLst>
                    <a:gs pos="0">
                      <a:schemeClr val="accent6"/>
                    </a:gs>
                    <a:gs pos="100000">
                      <a:srgbClr val="09A69E"/>
                    </a:gs>
                  </a:gsLst>
                  <a:lin ang="0" scaled="0"/>
                </a:gradFill>
              </a:defRPr>
            </a:pPr>
          </a:p>
          <a:p>
            <a:pPr>
              <a:defRPr sz="7000">
                <a:gradFill flip="none" rotWithShape="1">
                  <a:gsLst>
                    <a:gs pos="0">
                      <a:schemeClr val="accent6"/>
                    </a:gs>
                    <a:gs pos="100000">
                      <a:srgbClr val="09A69E"/>
                    </a:gs>
                  </a:gsLst>
                  <a:lin ang="0" scaled="0"/>
                </a:gradFill>
              </a:defRPr>
            </a:pPr>
            <a:r>
              <a:t>Decryption —&gt;</a:t>
            </a:r>
          </a:p>
        </p:txBody>
      </p:sp>
      <p:pic>
        <p:nvPicPr>
          <p:cNvPr id="202" name="Screenshot 2025-02-20 at 13.44.28.png" descr="Screenshot 2025-02-20 at 13.44.28.png"/>
          <p:cNvPicPr>
            <a:picLocks noChangeAspect="1"/>
          </p:cNvPicPr>
          <p:nvPr/>
        </p:nvPicPr>
        <p:blipFill>
          <a:blip r:embed="rId4">
            <a:extLst/>
          </a:blip>
          <a:stretch>
            <a:fillRect/>
          </a:stretch>
        </p:blipFill>
        <p:spPr>
          <a:xfrm>
            <a:off x="20079356" y="11788245"/>
            <a:ext cx="3658389" cy="135714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Conclusion"/>
          <p:cNvSpPr txBox="1"/>
          <p:nvPr>
            <p:ph type="body" sz="half" idx="1"/>
          </p:nvPr>
        </p:nvSpPr>
        <p:spPr>
          <a:xfrm>
            <a:off x="1270000" y="-1046533"/>
            <a:ext cx="21844001" cy="4488604"/>
          </a:xfrm>
          <a:prstGeom prst="rect">
            <a:avLst/>
          </a:prstGeom>
        </p:spPr>
        <p:txBody>
          <a:bodyPr/>
          <a:lstStyle>
            <a:lvl1pPr>
              <a:defRPr spc="-200" sz="10000"/>
            </a:lvl1pPr>
          </a:lstStyle>
          <a:p>
            <a:pPr/>
            <a:r>
              <a:t>Conclusion</a:t>
            </a:r>
          </a:p>
        </p:txBody>
      </p:sp>
      <p:sp>
        <p:nvSpPr>
          <p:cNvPr id="205" name="This project successfully developed a functional and user-friendly LSB steganography tool. By utilizing Python's Tkinter and Pillow libraries, the application provides a straightforward interface for encoding and decoding text messages within image files"/>
          <p:cNvSpPr txBox="1"/>
          <p:nvPr>
            <p:ph type="body" idx="21"/>
          </p:nvPr>
        </p:nvSpPr>
        <p:spPr>
          <a:xfrm>
            <a:off x="1269999" y="4798429"/>
            <a:ext cx="21844001" cy="5899489"/>
          </a:xfrm>
          <a:prstGeom prst="rect">
            <a:avLst/>
          </a:prstGeom>
          <a:extLst>
            <a:ext uri="{C572A759-6A51-4108-AA02-DFA0A04FC94B}">
              <ma14:wrappingTextBoxFlag xmlns:ma14="http://schemas.microsoft.com/office/mac/drawingml/2011/main" val="1"/>
            </a:ext>
          </a:extLst>
        </p:spPr>
        <p:txBody>
          <a:bodyPr/>
          <a:lstStyle>
            <a:lvl1pPr defTabSz="306324">
              <a:defRPr sz="5360">
                <a:latin typeface="Times Roman"/>
                <a:ea typeface="Times Roman"/>
                <a:cs typeface="Times Roman"/>
                <a:sym typeface="Times Roman"/>
              </a:defRPr>
            </a:lvl1pPr>
          </a:lstStyle>
          <a:p>
            <a:pPr/>
            <a:r>
              <a:t>This project successfully developed a functional and user-friendly LSB steganography tool. By utilizing Python's Tkinter and Pillow libraries, the application provides a straightforward interface for encoding and decoding text messages within image files. The implementation of null character termination ensures improved accuracy in message extraction. This tool demonstrates the practical application of steganography for discreet communication, highlighting the potential for secure data exchange in various contexts.</a:t>
            </a:r>
          </a:p>
        </p:txBody>
      </p:sp>
      <p:pic>
        <p:nvPicPr>
          <p:cNvPr id="206" name="Screenshot 2025-02-20 at 13.44.28.png" descr="Screenshot 2025-02-20 at 13.44.28.png"/>
          <p:cNvPicPr>
            <a:picLocks noChangeAspect="1"/>
          </p:cNvPicPr>
          <p:nvPr/>
        </p:nvPicPr>
        <p:blipFill>
          <a:blip r:embed="rId2">
            <a:extLst/>
          </a:blip>
          <a:stretch>
            <a:fillRect/>
          </a:stretch>
        </p:blipFill>
        <p:spPr>
          <a:xfrm>
            <a:off x="20173060" y="11714077"/>
            <a:ext cx="3730562" cy="138391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