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rmorant Garamond Bold Italics" charset="1" panose="00000800000000000000"/>
      <p:regular r:id="rId18"/>
    </p:embeddedFont>
    <p:embeddedFont>
      <p:font typeface="Quicksand" charset="1" panose="00000000000000000000"/>
      <p:regular r:id="rId19"/>
    </p:embeddedFont>
    <p:embeddedFont>
      <p:font typeface="Quicksand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Group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Car Rental Service</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13th November, 2024</a:t>
            </a:r>
          </a:p>
        </p:txBody>
      </p:sp>
      <p:sp>
        <p:nvSpPr>
          <p:cNvPr name="TextBox 8" id="8"/>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group 7</a:t>
            </a:r>
          </a:p>
        </p:txBody>
      </p:sp>
      <p:sp>
        <p:nvSpPr>
          <p:cNvPr name="Freeform 9" id="9"/>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Future Enhancement</a:t>
            </a:r>
          </a:p>
        </p:txBody>
      </p:sp>
      <p:sp>
        <p:nvSpPr>
          <p:cNvPr name="TextBox 3" id="3"/>
          <p:cNvSpPr txBox="true"/>
          <p:nvPr/>
        </p:nvSpPr>
        <p:spPr>
          <a:xfrm rot="0">
            <a:off x="1028700" y="3212076"/>
            <a:ext cx="16230600" cy="4086225"/>
          </a:xfrm>
          <a:prstGeom prst="rect">
            <a:avLst/>
          </a:prstGeom>
        </p:spPr>
        <p:txBody>
          <a:bodyPr anchor="t" rtlCol="false" tIns="0" lIns="0" bIns="0" rIns="0">
            <a:spAutoFit/>
          </a:bodyPr>
          <a:lstStyle/>
          <a:p>
            <a:pPr algn="just">
              <a:lnSpc>
                <a:spcPts val="4079"/>
              </a:lnSpc>
            </a:pPr>
            <a:r>
              <a:rPr lang="en-US" sz="2400">
                <a:solidFill>
                  <a:srgbClr val="0F4662"/>
                </a:solidFill>
                <a:latin typeface="Quicksand"/>
                <a:ea typeface="Quicksand"/>
                <a:cs typeface="Quicksand"/>
                <a:sym typeface="Quicksand"/>
              </a:rPr>
              <a:t>Future enhancements for the car rental service project could include advanced search and filtering, real-time car availability, and dynamic pricing with discounts. A mobile app could enhance accessibility with geolocation for car pick-up/drop-off and push notifications. Security features like multi-factor authentication, GPS tracking, and multiple payment gateways would improve reliability and ease of use. An enhanced admin dashboard could provide insights and streamline inventory management. Additional features like user feedback, vehicle maintenance tracking, multilingual support, and insurance options would improve the user experience and make the platform more robust and user-friendly.</a:t>
            </a:r>
          </a:p>
          <a:p>
            <a:pPr algn="just" marL="0" indent="0" lvl="0">
              <a:lnSpc>
                <a:spcPts val="40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1335179" y="3779317"/>
            <a:ext cx="15617642" cy="30575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the car rental service project provides a strong foundation for managing rentals, customer interactions, and administrative tasks. With potential future enhancements such as advanced search options, dynamic pricing, mobile app support, and additional security and payment features, the platform can become even more user-centric and efficient. These improvements would not only enhance the user experience but also increase operational flexibility, making the service adaptable to various market needs and better positioned for growth.</a:t>
            </a:r>
          </a:p>
          <a:p>
            <a:pPr algn="ctr" marL="0" indent="0" lvl="0">
              <a:lnSpc>
                <a:spcPts val="4079"/>
              </a:lnSpc>
            </a:pP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6" id="6"/>
          <p:cNvSpPr txBox="true"/>
          <p:nvPr/>
        </p:nvSpPr>
        <p:spPr>
          <a:xfrm rot="0">
            <a:off x="6635340" y="5626089"/>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Priyanshu</a:t>
            </a:r>
          </a:p>
        </p:txBody>
      </p:sp>
      <p:sp>
        <p:nvSpPr>
          <p:cNvPr name="TextBox 7" id="7"/>
          <p:cNvSpPr txBox="true"/>
          <p:nvPr/>
        </p:nvSpPr>
        <p:spPr>
          <a:xfrm rot="0">
            <a:off x="6635340" y="6425067"/>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Anjali Chauhan</a:t>
            </a:r>
          </a:p>
        </p:txBody>
      </p:sp>
      <p:sp>
        <p:nvSpPr>
          <p:cNvPr name="TextBox 8" id="8"/>
          <p:cNvSpPr txBox="true"/>
          <p:nvPr/>
        </p:nvSpPr>
        <p:spPr>
          <a:xfrm rot="0">
            <a:off x="6635340" y="4829736"/>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Ayush Arya</a:t>
            </a:r>
          </a:p>
        </p:txBody>
      </p:sp>
      <p:sp>
        <p:nvSpPr>
          <p:cNvPr name="AutoShape 9" id="9"/>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0" id="10"/>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635340" y="7224045"/>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Pavani Arra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961563" y="3936889"/>
            <a:ext cx="16230600" cy="2790005"/>
          </a:xfrm>
          <a:prstGeom prst="rect">
            <a:avLst/>
          </a:prstGeom>
        </p:spPr>
        <p:txBody>
          <a:bodyPr anchor="t" rtlCol="false" tIns="0" lIns="0" bIns="0" rIns="0">
            <a:spAutoFit/>
          </a:bodyPr>
          <a:lstStyle/>
          <a:p>
            <a:pPr algn="ctr">
              <a:lnSpc>
                <a:spcPts val="2996"/>
              </a:lnSpc>
            </a:pPr>
            <a:r>
              <a:rPr lang="en-US" sz="1762">
                <a:solidFill>
                  <a:srgbClr val="0F4662"/>
                </a:solidFill>
                <a:latin typeface="Quicksand"/>
                <a:ea typeface="Quicksand"/>
                <a:cs typeface="Quicksand"/>
                <a:sym typeface="Quicksand"/>
              </a:rPr>
              <a:t>This Car Rental Service project is a full-stack web application designed to streamline car rental management. It consists of:</a:t>
            </a:r>
          </a:p>
          <a:p>
            <a:pPr algn="ctr" marL="380610" indent="-190305" lvl="1">
              <a:lnSpc>
                <a:spcPts val="2996"/>
              </a:lnSpc>
              <a:buAutoNum type="arabicPeriod" startAt="1"/>
            </a:pPr>
            <a:r>
              <a:rPr lang="en-US" sz="1762">
                <a:solidFill>
                  <a:srgbClr val="0F4662"/>
                </a:solidFill>
                <a:latin typeface="Quicksand"/>
                <a:ea typeface="Quicksand"/>
                <a:cs typeface="Quicksand"/>
                <a:sym typeface="Quicksand"/>
              </a:rPr>
              <a:t>Backend (Spring Boot - Java): The backend, developed with Spring Boot, handles core functionalities such as authentication (using JWT for secure access), user and admin management, car bookings, and data interactions. It includes various controllers, DTOs (Data Transfer Objects), repositories, and configuration files, making it a structured, scalable, and secure service.</a:t>
            </a:r>
          </a:p>
          <a:p>
            <a:pPr algn="ctr">
              <a:lnSpc>
                <a:spcPts val="2996"/>
              </a:lnSpc>
            </a:pPr>
            <a:r>
              <a:rPr lang="en-US" sz="1762">
                <a:solidFill>
                  <a:srgbClr val="0F4662"/>
                </a:solidFill>
                <a:latin typeface="Quicksand"/>
                <a:ea typeface="Quicksand"/>
                <a:cs typeface="Quicksand"/>
                <a:sym typeface="Quicksand"/>
              </a:rPr>
              <a:t>  </a:t>
            </a:r>
            <a:r>
              <a:rPr lang="en-US" sz="1762">
                <a:solidFill>
                  <a:srgbClr val="0F4662"/>
                </a:solidFill>
                <a:latin typeface="Quicksand"/>
                <a:ea typeface="Quicksand"/>
                <a:cs typeface="Quicksand"/>
                <a:sym typeface="Quicksand"/>
              </a:rPr>
              <a:t>2.     Frontend (Angular): The frontend, built with Angular, provides an interactive user interface. Key components include a login page, an admin dashboard, and booking pages. The frontend communicates with the backend via services, managing authentication and user interactions seamlessly.</a:t>
            </a:r>
          </a:p>
          <a:p>
            <a:pPr algn="ctr">
              <a:lnSpc>
                <a:spcPts val="2996"/>
              </a:lnSpc>
            </a:pPr>
            <a:r>
              <a:rPr lang="en-US" sz="1762">
                <a:solidFill>
                  <a:srgbClr val="0F4662"/>
                </a:solidFill>
                <a:latin typeface="Quicksand"/>
                <a:ea typeface="Quicksand"/>
                <a:cs typeface="Quicksand"/>
                <a:sym typeface="Quicksand"/>
              </a:rPr>
              <a:t>Overall, this project is a comprehensive solution for managing car rentals, designed with security, modularity, and a smooth user experience in mind.</a:t>
            </a:r>
          </a:p>
          <a:p>
            <a:pPr algn="ctr" marL="0" indent="0" lvl="0">
              <a:lnSpc>
                <a:spcPts val="1636"/>
              </a:lnSpc>
            </a:pP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8982235" y="1877756"/>
            <a:ext cx="8277065" cy="6531489"/>
            <a:chOff x="0" y="0"/>
            <a:chExt cx="11036086" cy="8708651"/>
          </a:xfrm>
        </p:grpSpPr>
        <p:pic>
          <p:nvPicPr>
            <p:cNvPr name="Picture 6" id="6"/>
            <p:cNvPicPr>
              <a:picLocks noChangeAspect="true"/>
            </p:cNvPicPr>
            <p:nvPr/>
          </p:nvPicPr>
          <p:blipFill>
            <a:blip r:embed="rId2"/>
            <a:srcRect l="20615" t="0" r="20615" b="0"/>
            <a:stretch>
              <a:fillRect/>
            </a:stretch>
          </p:blipFill>
          <p:spPr>
            <a:xfrm flipH="false" flipV="false">
              <a:off x="0" y="0"/>
              <a:ext cx="11036086" cy="8708651"/>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Goals &amp; Objectives</a:t>
            </a:r>
          </a:p>
        </p:txBody>
      </p:sp>
      <p:sp>
        <p:nvSpPr>
          <p:cNvPr name="TextBox 9" id="9"/>
          <p:cNvSpPr txBox="true"/>
          <p:nvPr/>
        </p:nvSpPr>
        <p:spPr>
          <a:xfrm rot="0">
            <a:off x="1028700" y="2274874"/>
            <a:ext cx="6938067" cy="56292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Goals: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Provide a seamless car rental experience.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Offer secure user authentication and data protection.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Enable efficient car and booking management for admins.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Objectives: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Enhance user satisfaction.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Build a scalable platform.</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Streamline rental operations.</a:t>
            </a:r>
          </a:p>
          <a:p>
            <a:pPr algn="l" marL="0" indent="0" lvl="0">
              <a:lnSpc>
                <a:spcPts val="40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027699" y="5114925"/>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1911071" y="7344561"/>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660540" y="8483796"/>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Technology Stack</a:t>
            </a:r>
          </a:p>
        </p:txBody>
      </p:sp>
      <p:sp>
        <p:nvSpPr>
          <p:cNvPr name="TextBox 7" id="7"/>
          <p:cNvSpPr txBox="true"/>
          <p:nvPr/>
        </p:nvSpPr>
        <p:spPr>
          <a:xfrm rot="0">
            <a:off x="363171" y="3923742"/>
            <a:ext cx="6018225" cy="8343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Used zorro library in Angular for building an interactive and responsive UI.</a:t>
            </a:r>
          </a:p>
        </p:txBody>
      </p:sp>
      <p:sp>
        <p:nvSpPr>
          <p:cNvPr name="TextBox 8" id="8"/>
          <p:cNvSpPr txBox="true"/>
          <p:nvPr/>
        </p:nvSpPr>
        <p:spPr>
          <a:xfrm rot="0">
            <a:off x="1024384" y="3161819"/>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Forntend:</a:t>
            </a:r>
          </a:p>
        </p:txBody>
      </p:sp>
      <p:sp>
        <p:nvSpPr>
          <p:cNvPr name="TextBox 9" id="9"/>
          <p:cNvSpPr txBox="true"/>
          <p:nvPr/>
        </p:nvSpPr>
        <p:spPr>
          <a:xfrm rot="0">
            <a:off x="11911071" y="5320914"/>
            <a:ext cx="5348229" cy="4152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MySQL for database storage.</a:t>
            </a:r>
          </a:p>
        </p:txBody>
      </p:sp>
      <p:sp>
        <p:nvSpPr>
          <p:cNvPr name="TextBox 10" id="10"/>
          <p:cNvSpPr txBox="true"/>
          <p:nvPr/>
        </p:nvSpPr>
        <p:spPr>
          <a:xfrm rot="0">
            <a:off x="11911071" y="4507360"/>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Database:</a:t>
            </a:r>
          </a:p>
        </p:txBody>
      </p:sp>
      <p:sp>
        <p:nvSpPr>
          <p:cNvPr name="TextBox 11" id="11"/>
          <p:cNvSpPr txBox="true"/>
          <p:nvPr/>
        </p:nvSpPr>
        <p:spPr>
          <a:xfrm rot="0">
            <a:off x="1020068" y="7287411"/>
            <a:ext cx="5352545" cy="8343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Spring Boot for handling business logic and APIs.</a:t>
            </a:r>
          </a:p>
        </p:txBody>
      </p:sp>
      <p:sp>
        <p:nvSpPr>
          <p:cNvPr name="TextBox 12" id="12"/>
          <p:cNvSpPr txBox="true"/>
          <p:nvPr/>
        </p:nvSpPr>
        <p:spPr>
          <a:xfrm rot="0">
            <a:off x="1024384" y="655671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Backend:</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87748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984503" y="2877488"/>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6426664"/>
            <a:chOff x="0" y="0"/>
            <a:chExt cx="1418473" cy="1692619"/>
          </a:xfrm>
        </p:grpSpPr>
        <p:sp>
          <p:nvSpPr>
            <p:cNvPr name="Freeform 11" id="11"/>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595029" y="3088463"/>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Key Functionalities</a:t>
            </a:r>
          </a:p>
        </p:txBody>
      </p:sp>
      <p:sp>
        <p:nvSpPr>
          <p:cNvPr name="TextBox 15" id="15"/>
          <p:cNvSpPr txBox="true"/>
          <p:nvPr/>
        </p:nvSpPr>
        <p:spPr>
          <a:xfrm rot="0">
            <a:off x="1028700" y="5919392"/>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Register</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login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browse/search cars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book rentals.</a:t>
            </a:r>
          </a:p>
        </p:txBody>
      </p:sp>
      <p:sp>
        <p:nvSpPr>
          <p:cNvPr name="TextBox 16" id="16"/>
          <p:cNvSpPr txBox="true"/>
          <p:nvPr/>
        </p:nvSpPr>
        <p:spPr>
          <a:xfrm rot="0">
            <a:off x="1028700"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User Features</a:t>
            </a:r>
          </a:p>
        </p:txBody>
      </p:sp>
      <p:sp>
        <p:nvSpPr>
          <p:cNvPr name="TextBox 17" id="17"/>
          <p:cNvSpPr txBox="true"/>
          <p:nvPr/>
        </p:nvSpPr>
        <p:spPr>
          <a:xfrm rot="0">
            <a:off x="6593057" y="5919392"/>
            <a:ext cx="510188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Manage car inventory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handle bookings.</a:t>
            </a:r>
          </a:p>
          <a:p>
            <a:pPr algn="l">
              <a:lnSpc>
                <a:spcPts val="4079"/>
              </a:lnSpc>
            </a:pPr>
          </a:p>
        </p:txBody>
      </p:sp>
      <p:sp>
        <p:nvSpPr>
          <p:cNvPr name="TextBox 18" id="18"/>
          <p:cNvSpPr txBox="true"/>
          <p:nvPr/>
        </p:nvSpPr>
        <p:spPr>
          <a:xfrm rot="0">
            <a:off x="6593057"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Admin Features</a:t>
            </a:r>
          </a:p>
        </p:txBody>
      </p:sp>
      <p:sp>
        <p:nvSpPr>
          <p:cNvPr name="TextBox 19" id="19"/>
          <p:cNvSpPr txBox="true"/>
          <p:nvPr/>
        </p:nvSpPr>
        <p:spPr>
          <a:xfrm rot="0">
            <a:off x="12157413" y="6222767"/>
            <a:ext cx="4496348"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JWT authentication and role-based access control.</a:t>
            </a:r>
          </a:p>
        </p:txBody>
      </p:sp>
      <p:sp>
        <p:nvSpPr>
          <p:cNvPr name="TextBox 20" id="20"/>
          <p:cNvSpPr txBox="true"/>
          <p:nvPr/>
        </p:nvSpPr>
        <p:spPr>
          <a:xfrm rot="0">
            <a:off x="12157413" y="5880210"/>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Security Features</a:t>
            </a:r>
          </a:p>
        </p:txBody>
      </p:sp>
      <p:sp>
        <p:nvSpPr>
          <p:cNvPr name="AutoShape 21" id="21"/>
          <p:cNvSpPr/>
          <p:nvPr/>
        </p:nvSpPr>
        <p:spPr>
          <a:xfrm>
            <a:off x="10767060" y="9906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DBE5EA"/>
            </a:solidFill>
          </p:spPr>
        </p:sp>
        <p:sp>
          <p:nvSpPr>
            <p:cNvPr name="TextBox 4" id="4"/>
            <p:cNvSpPr txBox="true"/>
            <p:nvPr/>
          </p:nvSpPr>
          <p:spPr>
            <a:xfrm>
              <a:off x="0" y="-123825"/>
              <a:ext cx="4816593"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464834" y="2880161"/>
            <a:ext cx="14159366" cy="1390226"/>
          </a:xfrm>
          <a:custGeom>
            <a:avLst/>
            <a:gdLst/>
            <a:ahLst/>
            <a:cxnLst/>
            <a:rect r="r" b="b" t="t" l="l"/>
            <a:pathLst>
              <a:path h="1390226" w="14159366">
                <a:moveTo>
                  <a:pt x="0" y="0"/>
                </a:moveTo>
                <a:lnTo>
                  <a:pt x="14159366" y="0"/>
                </a:lnTo>
                <a:lnTo>
                  <a:pt x="14159366" y="1390227"/>
                </a:lnTo>
                <a:lnTo>
                  <a:pt x="0" y="1390227"/>
                </a:lnTo>
                <a:lnTo>
                  <a:pt x="0" y="0"/>
                </a:lnTo>
                <a:close/>
              </a:path>
            </a:pathLst>
          </a:custGeom>
          <a:blipFill>
            <a:blip r:embed="rId2"/>
            <a:stretch>
              <a:fillRect l="0" t="-14867" r="0" b="-14867"/>
            </a:stretch>
          </a:blipFill>
        </p:spPr>
      </p:sp>
      <p:sp>
        <p:nvSpPr>
          <p:cNvPr name="Freeform 8" id="8"/>
          <p:cNvSpPr/>
          <p:nvPr/>
        </p:nvSpPr>
        <p:spPr>
          <a:xfrm flipH="false" flipV="false" rot="0">
            <a:off x="1464834" y="5318392"/>
            <a:ext cx="14159366" cy="1546750"/>
          </a:xfrm>
          <a:custGeom>
            <a:avLst/>
            <a:gdLst/>
            <a:ahLst/>
            <a:cxnLst/>
            <a:rect r="r" b="b" t="t" l="l"/>
            <a:pathLst>
              <a:path h="1546750" w="14159366">
                <a:moveTo>
                  <a:pt x="0" y="0"/>
                </a:moveTo>
                <a:lnTo>
                  <a:pt x="14159366" y="0"/>
                </a:lnTo>
                <a:lnTo>
                  <a:pt x="14159366" y="1546750"/>
                </a:lnTo>
                <a:lnTo>
                  <a:pt x="0" y="1546750"/>
                </a:lnTo>
                <a:lnTo>
                  <a:pt x="0" y="0"/>
                </a:lnTo>
                <a:close/>
              </a:path>
            </a:pathLst>
          </a:custGeom>
          <a:blipFill>
            <a:blip r:embed="rId3"/>
            <a:stretch>
              <a:fillRect l="0" t="-15589" r="0" b="-15589"/>
            </a:stretch>
          </a:blipFill>
        </p:spPr>
      </p:sp>
      <p:sp>
        <p:nvSpPr>
          <p:cNvPr name="Freeform 9" id="9"/>
          <p:cNvSpPr/>
          <p:nvPr/>
        </p:nvSpPr>
        <p:spPr>
          <a:xfrm flipH="false" flipV="false" rot="0">
            <a:off x="1464834" y="7806049"/>
            <a:ext cx="14159366" cy="1711780"/>
          </a:xfrm>
          <a:custGeom>
            <a:avLst/>
            <a:gdLst/>
            <a:ahLst/>
            <a:cxnLst/>
            <a:rect r="r" b="b" t="t" l="l"/>
            <a:pathLst>
              <a:path h="1711780" w="14159366">
                <a:moveTo>
                  <a:pt x="0" y="0"/>
                </a:moveTo>
                <a:lnTo>
                  <a:pt x="14159366" y="0"/>
                </a:lnTo>
                <a:lnTo>
                  <a:pt x="14159366" y="1711780"/>
                </a:lnTo>
                <a:lnTo>
                  <a:pt x="0" y="1711780"/>
                </a:lnTo>
                <a:lnTo>
                  <a:pt x="0" y="0"/>
                </a:lnTo>
                <a:close/>
              </a:path>
            </a:pathLst>
          </a:custGeom>
          <a:blipFill>
            <a:blip r:embed="rId4"/>
            <a:stretch>
              <a:fillRect l="0" t="-13586" r="0" b="-13586"/>
            </a:stretch>
          </a:blipFill>
        </p:spPr>
      </p:sp>
      <p:sp>
        <p:nvSpPr>
          <p:cNvPr name="TextBox 10" id="10"/>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Database Schema</a:t>
            </a:r>
          </a:p>
        </p:txBody>
      </p:sp>
      <p:sp>
        <p:nvSpPr>
          <p:cNvPr name="TextBox 11" id="11"/>
          <p:cNvSpPr txBox="true"/>
          <p:nvPr/>
        </p:nvSpPr>
        <p:spPr>
          <a:xfrm rot="0">
            <a:off x="1067352" y="1961857"/>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bookacar:</a:t>
            </a:r>
          </a:p>
        </p:txBody>
      </p:sp>
      <p:sp>
        <p:nvSpPr>
          <p:cNvPr name="TextBox 12" id="12"/>
          <p:cNvSpPr txBox="true"/>
          <p:nvPr/>
        </p:nvSpPr>
        <p:spPr>
          <a:xfrm rot="0">
            <a:off x="1028700" y="7069449"/>
            <a:ext cx="8606683"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users:</a:t>
            </a:r>
          </a:p>
        </p:txBody>
      </p:sp>
      <p:sp>
        <p:nvSpPr>
          <p:cNvPr name="TextBox 13" id="13"/>
          <p:cNvSpPr txBox="true"/>
          <p:nvPr/>
        </p:nvSpPr>
        <p:spPr>
          <a:xfrm rot="0">
            <a:off x="1067352" y="4625245"/>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cars: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8" id="8"/>
          <p:cNvSpPr txBox="true"/>
          <p:nvPr/>
        </p:nvSpPr>
        <p:spPr>
          <a:xfrm rot="0">
            <a:off x="1028700" y="2434248"/>
            <a:ext cx="1052775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Understand the project's goals, define essential features, and identify user needs.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Prepare a functional and non-functional requirements specification document to guide development.</a:t>
            </a:r>
          </a:p>
        </p:txBody>
      </p:sp>
      <p:sp>
        <p:nvSpPr>
          <p:cNvPr name="TextBox 9" id="9"/>
          <p:cNvSpPr txBox="true"/>
          <p:nvPr/>
        </p:nvSpPr>
        <p:spPr>
          <a:xfrm rot="0">
            <a:off x="1028700" y="5064290"/>
            <a:ext cx="1052775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Architect the project for efficient data flow, component interaction, and maintainability.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Design an Architecture Diagram with Angular as the frontend and Spring Boot as the backend and Creating the database schema.</a:t>
            </a:r>
          </a:p>
        </p:txBody>
      </p:sp>
      <p:sp>
        <p:nvSpPr>
          <p:cNvPr name="TextBox 10" id="10"/>
          <p:cNvSpPr txBox="true"/>
          <p:nvPr/>
        </p:nvSpPr>
        <p:spPr>
          <a:xfrm rot="0">
            <a:off x="1028700" y="7694333"/>
            <a:ext cx="1052775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Verify the interaction between components and ensure the system functions as a whole.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Deploy the application to a production environment, making it accessible to users.</a:t>
            </a:r>
          </a:p>
        </p:txBody>
      </p:sp>
      <p:sp>
        <p:nvSpPr>
          <p:cNvPr name="TextBox 11" id="11"/>
          <p:cNvSpPr txBox="true"/>
          <p:nvPr/>
        </p:nvSpPr>
        <p:spPr>
          <a:xfrm rot="0">
            <a:off x="1028700" y="1914818"/>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Requirements Gathering and Analysis:</a:t>
            </a:r>
          </a:p>
        </p:txBody>
      </p:sp>
      <p:sp>
        <p:nvSpPr>
          <p:cNvPr name="TextBox 12" id="12"/>
          <p:cNvSpPr txBox="true"/>
          <p:nvPr/>
        </p:nvSpPr>
        <p:spPr>
          <a:xfrm rot="0">
            <a:off x="1028700" y="4472598"/>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System Design:</a:t>
            </a:r>
          </a:p>
        </p:txBody>
      </p:sp>
      <p:sp>
        <p:nvSpPr>
          <p:cNvPr name="TextBox 13" id="13"/>
          <p:cNvSpPr txBox="true"/>
          <p:nvPr/>
        </p:nvSpPr>
        <p:spPr>
          <a:xfrm rot="0">
            <a:off x="1028700" y="7102640"/>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Testing and Deployment: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Demo Video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DAGWO0CS-lM</dc:identifier>
  <dcterms:modified xsi:type="dcterms:W3CDTF">2011-08-01T06:04:30Z</dcterms:modified>
  <cp:revision>1</cp:revision>
  <dc:title>Final Project </dc:title>
</cp:coreProperties>
</file>