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Bold" charset="1" panose="00000800000000000000"/>
      <p:regular r:id="rId10"/>
    </p:embeddedFont>
    <p:embeddedFont>
      <p:font typeface="HK Grotesk Bold Italics" charset="1" panose="00000800000000000000"/>
      <p:regular r:id="rId11"/>
    </p:embeddedFont>
    <p:embeddedFont>
      <p:font typeface="Clear Sans Regular" charset="1" panose="020B0503030202020304"/>
      <p:regular r:id="rId12"/>
    </p:embeddedFont>
    <p:embeddedFont>
      <p:font typeface="Clear Sans Regular Bold" charset="1" panose="020B0603030202020304"/>
      <p:regular r:id="rId13"/>
    </p:embeddedFont>
    <p:embeddedFont>
      <p:font typeface="Clear Sans Regular Italics" charset="1" panose="020B0503030202090304"/>
      <p:regular r:id="rId14"/>
    </p:embeddedFont>
    <p:embeddedFont>
      <p:font typeface="Clear Sans Regular Bold Italics" charset="1" panose="020B06030302020903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pn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B34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1028700" y="1028700"/>
            <a:ext cx="1410179" cy="1410179"/>
          </a:xfrm>
          <a:prstGeom prst="rect">
            <a:avLst/>
          </a:prstGeom>
        </p:spPr>
      </p:pic>
      <p:grpSp>
        <p:nvGrpSpPr>
          <p:cNvPr name="Group 3" id="3"/>
          <p:cNvGrpSpPr>
            <a:grpSpLocks noChangeAspect="true"/>
          </p:cNvGrpSpPr>
          <p:nvPr/>
        </p:nvGrpSpPr>
        <p:grpSpPr>
          <a:xfrm rot="-10800000">
            <a:off x="2229633" y="1524543"/>
            <a:ext cx="418493" cy="418493"/>
            <a:chOff x="1371600" y="6705600"/>
            <a:chExt cx="10972800" cy="10972800"/>
          </a:xfrm>
        </p:grpSpPr>
        <p:sp>
          <p:nvSpPr>
            <p:cNvPr name="Freeform 4" id="4"/>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pic>
        <p:nvPicPr>
          <p:cNvPr name="Picture 5" id="5"/>
          <p:cNvPicPr>
            <a:picLocks noChangeAspect="true"/>
          </p:cNvPicPr>
          <p:nvPr/>
        </p:nvPicPr>
        <p:blipFill>
          <a:blip r:embed="rId3"/>
          <a:srcRect l="0" t="0" r="0" b="0"/>
          <a:stretch>
            <a:fillRect/>
          </a:stretch>
        </p:blipFill>
        <p:spPr>
          <a:xfrm flipH="false" flipV="false" rot="0">
            <a:off x="1028700" y="8079895"/>
            <a:ext cx="1614254" cy="1178405"/>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15645046" y="1028700"/>
            <a:ext cx="1614254" cy="1178405"/>
          </a:xfrm>
          <a:prstGeom prst="rect">
            <a:avLst/>
          </a:prstGeom>
        </p:spPr>
      </p:pic>
      <p:pic>
        <p:nvPicPr>
          <p:cNvPr name="Picture 7" id="7"/>
          <p:cNvPicPr>
            <a:picLocks noChangeAspect="true"/>
          </p:cNvPicPr>
          <p:nvPr/>
        </p:nvPicPr>
        <p:blipFill>
          <a:blip r:embed="rId2"/>
          <a:srcRect l="0" t="0" r="0" b="0"/>
          <a:stretch>
            <a:fillRect/>
          </a:stretch>
        </p:blipFill>
        <p:spPr>
          <a:xfrm flipH="false" flipV="false" rot="0">
            <a:off x="15849121" y="7848121"/>
            <a:ext cx="1410179" cy="1410179"/>
          </a:xfrm>
          <a:prstGeom prst="rect">
            <a:avLst/>
          </a:prstGeom>
        </p:spPr>
      </p:pic>
      <p:grpSp>
        <p:nvGrpSpPr>
          <p:cNvPr name="Group 8" id="8"/>
          <p:cNvGrpSpPr>
            <a:grpSpLocks noChangeAspect="true"/>
          </p:cNvGrpSpPr>
          <p:nvPr/>
        </p:nvGrpSpPr>
        <p:grpSpPr>
          <a:xfrm rot="0">
            <a:off x="15639875" y="8343964"/>
            <a:ext cx="418493" cy="418493"/>
            <a:chOff x="1371600" y="6705600"/>
            <a:chExt cx="10972800" cy="10972800"/>
          </a:xfrm>
        </p:grpSpPr>
        <p:sp>
          <p:nvSpPr>
            <p:cNvPr name="Freeform 9" id="9"/>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nvGrpSpPr>
          <p:cNvPr name="Group 10" id="10"/>
          <p:cNvGrpSpPr/>
          <p:nvPr/>
        </p:nvGrpSpPr>
        <p:grpSpPr>
          <a:xfrm rot="0">
            <a:off x="3939141" y="3007618"/>
            <a:ext cx="10409718" cy="4271764"/>
            <a:chOff x="0" y="0"/>
            <a:chExt cx="13879625" cy="5695685"/>
          </a:xfrm>
        </p:grpSpPr>
        <p:sp>
          <p:nvSpPr>
            <p:cNvPr name="TextBox 11" id="11"/>
            <p:cNvSpPr txBox="true"/>
            <p:nvPr/>
          </p:nvSpPr>
          <p:spPr>
            <a:xfrm rot="0">
              <a:off x="0" y="123825"/>
              <a:ext cx="13879625" cy="3209478"/>
            </a:xfrm>
            <a:prstGeom prst="rect">
              <a:avLst/>
            </a:prstGeom>
          </p:spPr>
          <p:txBody>
            <a:bodyPr anchor="t" rtlCol="false" tIns="0" lIns="0" bIns="0" rIns="0">
              <a:spAutoFit/>
            </a:bodyPr>
            <a:lstStyle/>
            <a:p>
              <a:pPr algn="ctr">
                <a:lnSpc>
                  <a:spcPts val="9240"/>
                </a:lnSpc>
              </a:pPr>
              <a:r>
                <a:rPr lang="en-US" sz="8799" spc="-87">
                  <a:solidFill>
                    <a:srgbClr val="000000"/>
                  </a:solidFill>
                  <a:latin typeface="HK Grotesk Bold Bold"/>
                </a:rPr>
                <a:t>BUSINESS PLAN TEMPLATE</a:t>
              </a:r>
            </a:p>
          </p:txBody>
        </p:sp>
        <p:sp>
          <p:nvSpPr>
            <p:cNvPr name="TextBox 12" id="12"/>
            <p:cNvSpPr txBox="true"/>
            <p:nvPr/>
          </p:nvSpPr>
          <p:spPr>
            <a:xfrm rot="0">
              <a:off x="0" y="4017562"/>
              <a:ext cx="13879625" cy="1678123"/>
            </a:xfrm>
            <a:prstGeom prst="rect">
              <a:avLst/>
            </a:prstGeom>
          </p:spPr>
          <p:txBody>
            <a:bodyPr anchor="t" rtlCol="false" tIns="0" lIns="0" bIns="0" rIns="0">
              <a:spAutoFit/>
            </a:bodyPr>
            <a:lstStyle/>
            <a:p>
              <a:pPr algn="ctr" marL="0" indent="0" lvl="0">
                <a:lnSpc>
                  <a:spcPts val="3407"/>
                </a:lnSpc>
              </a:pPr>
              <a:r>
                <a:rPr lang="en-US" sz="2399" spc="-23">
                  <a:solidFill>
                    <a:srgbClr val="000000"/>
                  </a:solidFill>
                  <a:latin typeface="Clear Sans Regular"/>
                </a:rPr>
                <a:t>We have created this business plan template for you and your team explaining the key points that should be there. This template is basic and it is optional to use.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B347"/>
        </a:solidFill>
      </p:bgPr>
    </p:bg>
    <p:spTree>
      <p:nvGrpSpPr>
        <p:cNvPr id="1" name=""/>
        <p:cNvGrpSpPr/>
        <p:nvPr/>
      </p:nvGrpSpPr>
      <p:grpSpPr>
        <a:xfrm>
          <a:off x="0" y="0"/>
          <a:ext cx="0" cy="0"/>
          <a:chOff x="0" y="0"/>
          <a:chExt cx="0" cy="0"/>
        </a:xfrm>
      </p:grpSpPr>
      <p:sp>
        <p:nvSpPr>
          <p:cNvPr name="TextBox 2" id="2"/>
          <p:cNvSpPr txBox="true"/>
          <p:nvPr/>
        </p:nvSpPr>
        <p:spPr>
          <a:xfrm rot="0">
            <a:off x="1793418" y="4106974"/>
            <a:ext cx="6765233" cy="2177827"/>
          </a:xfrm>
          <a:prstGeom prst="rect">
            <a:avLst/>
          </a:prstGeom>
        </p:spPr>
        <p:txBody>
          <a:bodyPr anchor="t" rtlCol="false" tIns="0" lIns="0" bIns="0" rIns="0">
            <a:spAutoFit/>
          </a:bodyPr>
          <a:lstStyle/>
          <a:p>
            <a:pPr>
              <a:lnSpc>
                <a:spcPts val="8400"/>
              </a:lnSpc>
            </a:pPr>
            <a:r>
              <a:rPr lang="en-US" sz="8000" spc="-80">
                <a:solidFill>
                  <a:srgbClr val="000000"/>
                </a:solidFill>
                <a:latin typeface="HK Grotesk Bold Bold"/>
              </a:rPr>
              <a:t>FUTURE GOALS</a:t>
            </a:r>
          </a:p>
        </p:txBody>
      </p:sp>
      <p:sp>
        <p:nvSpPr>
          <p:cNvPr name="AutoShape 3" id="3"/>
          <p:cNvSpPr/>
          <p:nvPr/>
        </p:nvSpPr>
        <p:spPr>
          <a:xfrm rot="0">
            <a:off x="8558651" y="2039563"/>
            <a:ext cx="7666553" cy="7218737"/>
          </a:xfrm>
          <a:prstGeom prst="rect">
            <a:avLst/>
          </a:prstGeom>
          <a:solidFill>
            <a:srgbClr val="000000"/>
          </a:solidFill>
        </p:spPr>
      </p:sp>
      <p:sp>
        <p:nvSpPr>
          <p:cNvPr name="AutoShape 4" id="4"/>
          <p:cNvSpPr/>
          <p:nvPr/>
        </p:nvSpPr>
        <p:spPr>
          <a:xfrm rot="0">
            <a:off x="8826428" y="1847880"/>
            <a:ext cx="7632708" cy="7210034"/>
          </a:xfrm>
          <a:prstGeom prst="rect">
            <a:avLst/>
          </a:prstGeom>
          <a:solidFill>
            <a:srgbClr val="FFFFFF"/>
          </a:solidFill>
        </p:spPr>
      </p:sp>
      <p:grpSp>
        <p:nvGrpSpPr>
          <p:cNvPr name="Group 5" id="5"/>
          <p:cNvGrpSpPr/>
          <p:nvPr/>
        </p:nvGrpSpPr>
        <p:grpSpPr>
          <a:xfrm rot="0">
            <a:off x="9386963" y="4076135"/>
            <a:ext cx="6511638" cy="2134730"/>
            <a:chOff x="0" y="0"/>
            <a:chExt cx="8682184" cy="2846306"/>
          </a:xfrm>
        </p:grpSpPr>
        <p:sp>
          <p:nvSpPr>
            <p:cNvPr name="TextBox 6" id="6"/>
            <p:cNvSpPr txBox="true"/>
            <p:nvPr/>
          </p:nvSpPr>
          <p:spPr>
            <a:xfrm rot="0">
              <a:off x="0" y="-85725"/>
              <a:ext cx="8682184" cy="811986"/>
            </a:xfrm>
            <a:prstGeom prst="rect">
              <a:avLst/>
            </a:prstGeom>
          </p:spPr>
          <p:txBody>
            <a:bodyPr anchor="t" rtlCol="false" tIns="0" lIns="0" bIns="0" rIns="0">
              <a:spAutoFit/>
            </a:bodyPr>
            <a:lstStyle/>
            <a:p>
              <a:pPr marL="0" indent="0" lvl="0">
                <a:lnSpc>
                  <a:spcPts val="5112"/>
                </a:lnSpc>
              </a:pPr>
            </a:p>
          </p:txBody>
        </p:sp>
        <p:sp>
          <p:nvSpPr>
            <p:cNvPr name="TextBox 7" id="7"/>
            <p:cNvSpPr txBox="true"/>
            <p:nvPr/>
          </p:nvSpPr>
          <p:spPr>
            <a:xfrm rot="0">
              <a:off x="0" y="1168184"/>
              <a:ext cx="8682184" cy="1678123"/>
            </a:xfrm>
            <a:prstGeom prst="rect">
              <a:avLst/>
            </a:prstGeom>
          </p:spPr>
          <p:txBody>
            <a:bodyPr anchor="t" rtlCol="false" tIns="0" lIns="0" bIns="0" rIns="0">
              <a:spAutoFit/>
            </a:bodyPr>
            <a:lstStyle/>
            <a:p>
              <a:pPr marL="0" indent="0" lvl="0">
                <a:lnSpc>
                  <a:spcPts val="3408"/>
                </a:lnSpc>
              </a:pPr>
              <a:r>
                <a:rPr lang="en-US" sz="2400" spc="-24">
                  <a:solidFill>
                    <a:srgbClr val="000000"/>
                  </a:solidFill>
                  <a:latin typeface="Clear Sans Regular"/>
                </a:rPr>
                <a:t>Write your predictions and future goals about the business model here. How do you think and want your idea to unfold?</a:t>
              </a:r>
            </a:p>
          </p:txBody>
        </p:sp>
      </p:grpSp>
      <p:pic>
        <p:nvPicPr>
          <p:cNvPr name="Picture 8" id="8"/>
          <p:cNvPicPr>
            <a:picLocks noChangeAspect="true"/>
          </p:cNvPicPr>
          <p:nvPr/>
        </p:nvPicPr>
        <p:blipFill>
          <a:blip r:embed="rId2"/>
          <a:srcRect l="0" t="0" r="0" b="0"/>
          <a:stretch>
            <a:fillRect/>
          </a:stretch>
        </p:blipFill>
        <p:spPr>
          <a:xfrm flipH="false" flipV="false" rot="0">
            <a:off x="8558651" y="1028700"/>
            <a:ext cx="1817517" cy="263540"/>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5400000">
            <a:off x="16221022" y="8220022"/>
            <a:ext cx="1797883" cy="278672"/>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1418024">
            <a:off x="14606145" y="873985"/>
            <a:ext cx="2628128" cy="1918534"/>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B347"/>
        </a:solidFill>
      </p:bgPr>
    </p:bg>
    <p:spTree>
      <p:nvGrpSpPr>
        <p:cNvPr id="1" name=""/>
        <p:cNvGrpSpPr/>
        <p:nvPr/>
      </p:nvGrpSpPr>
      <p:grpSpPr>
        <a:xfrm>
          <a:off x="0" y="0"/>
          <a:ext cx="0" cy="0"/>
          <a:chOff x="0" y="0"/>
          <a:chExt cx="0" cy="0"/>
        </a:xfrm>
      </p:grpSpPr>
      <p:sp>
        <p:nvSpPr>
          <p:cNvPr name="AutoShape 2" id="2"/>
          <p:cNvSpPr/>
          <p:nvPr/>
        </p:nvSpPr>
        <p:spPr>
          <a:xfrm rot="0">
            <a:off x="1028700" y="2336439"/>
            <a:ext cx="14937578" cy="6921861"/>
          </a:xfrm>
          <a:prstGeom prst="rect">
            <a:avLst/>
          </a:prstGeom>
          <a:solidFill>
            <a:srgbClr val="000000"/>
          </a:solidFill>
        </p:spPr>
      </p:sp>
      <p:sp>
        <p:nvSpPr>
          <p:cNvPr name="AutoShape 3" id="3"/>
          <p:cNvSpPr/>
          <p:nvPr/>
        </p:nvSpPr>
        <p:spPr>
          <a:xfrm rot="0">
            <a:off x="1217944" y="2131515"/>
            <a:ext cx="14938542" cy="6940933"/>
          </a:xfrm>
          <a:prstGeom prst="rect">
            <a:avLst/>
          </a:prstGeom>
          <a:solidFill>
            <a:srgbClr val="FFFFFF"/>
          </a:solidFill>
        </p:spPr>
      </p:sp>
      <p:pic>
        <p:nvPicPr>
          <p:cNvPr name="Picture 4" id="4"/>
          <p:cNvPicPr>
            <a:picLocks noChangeAspect="true"/>
          </p:cNvPicPr>
          <p:nvPr/>
        </p:nvPicPr>
        <p:blipFill>
          <a:blip r:embed="rId2"/>
          <a:srcRect l="0" t="0" r="0" b="0"/>
          <a:stretch>
            <a:fillRect/>
          </a:stretch>
        </p:blipFill>
        <p:spPr>
          <a:xfrm flipH="false" flipV="false" rot="5400000">
            <a:off x="15876062" y="7748508"/>
            <a:ext cx="2614358" cy="405226"/>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1028700" y="1028700"/>
            <a:ext cx="2605103" cy="377740"/>
          </a:xfrm>
          <a:prstGeom prst="rect">
            <a:avLst/>
          </a:prstGeom>
        </p:spPr>
      </p:pic>
      <p:grpSp>
        <p:nvGrpSpPr>
          <p:cNvPr name="Group 6" id="6"/>
          <p:cNvGrpSpPr/>
          <p:nvPr/>
        </p:nvGrpSpPr>
        <p:grpSpPr>
          <a:xfrm rot="0">
            <a:off x="2037213" y="3395255"/>
            <a:ext cx="13300003" cy="4413452"/>
            <a:chOff x="0" y="0"/>
            <a:chExt cx="17733337" cy="5884603"/>
          </a:xfrm>
        </p:grpSpPr>
        <p:sp>
          <p:nvSpPr>
            <p:cNvPr name="TextBox 7" id="7"/>
            <p:cNvSpPr txBox="true"/>
            <p:nvPr/>
          </p:nvSpPr>
          <p:spPr>
            <a:xfrm rot="0">
              <a:off x="0" y="190500"/>
              <a:ext cx="17733337" cy="4951359"/>
            </a:xfrm>
            <a:prstGeom prst="rect">
              <a:avLst/>
            </a:prstGeom>
          </p:spPr>
          <p:txBody>
            <a:bodyPr anchor="t" rtlCol="false" tIns="0" lIns="0" bIns="0" rIns="0">
              <a:spAutoFit/>
            </a:bodyPr>
            <a:lstStyle/>
            <a:p>
              <a:pPr>
                <a:lnSpc>
                  <a:spcPts val="14175"/>
                </a:lnSpc>
              </a:pPr>
              <a:r>
                <a:rPr lang="en-US" sz="13500" spc="-135">
                  <a:solidFill>
                    <a:srgbClr val="000000"/>
                  </a:solidFill>
                  <a:latin typeface="HK Grotesk Bold Bold"/>
                </a:rPr>
                <a:t>BUSINESS' NAME</a:t>
              </a:r>
            </a:p>
          </p:txBody>
        </p:sp>
        <p:sp>
          <p:nvSpPr>
            <p:cNvPr name="TextBox 8" id="8"/>
            <p:cNvSpPr txBox="true"/>
            <p:nvPr/>
          </p:nvSpPr>
          <p:spPr>
            <a:xfrm rot="0">
              <a:off x="0" y="5220475"/>
              <a:ext cx="17733337" cy="664128"/>
            </a:xfrm>
            <a:prstGeom prst="rect">
              <a:avLst/>
            </a:prstGeom>
          </p:spPr>
          <p:txBody>
            <a:bodyPr anchor="t" rtlCol="false" tIns="0" lIns="0" bIns="0" rIns="0">
              <a:spAutoFit/>
            </a:bodyPr>
            <a:lstStyle/>
            <a:p>
              <a:pPr marL="0" indent="0" lvl="0">
                <a:lnSpc>
                  <a:spcPts val="4260"/>
                </a:lnSpc>
              </a:pPr>
              <a:r>
                <a:rPr lang="en-US" sz="3000" spc="-30">
                  <a:solidFill>
                    <a:srgbClr val="000000"/>
                  </a:solidFill>
                  <a:latin typeface="Clear Sans Regular"/>
                </a:rPr>
                <a:t>A tag line / Name of the participants</a:t>
              </a:r>
            </a:p>
          </p:txBody>
        </p:sp>
      </p:grpSp>
      <p:pic>
        <p:nvPicPr>
          <p:cNvPr name="Picture 9" id="9"/>
          <p:cNvPicPr>
            <a:picLocks noChangeAspect="true"/>
          </p:cNvPicPr>
          <p:nvPr/>
        </p:nvPicPr>
        <p:blipFill>
          <a:blip r:embed="rId4"/>
          <a:srcRect l="0" t="0" r="0" b="0"/>
          <a:stretch>
            <a:fillRect/>
          </a:stretch>
        </p:blipFill>
        <p:spPr>
          <a:xfrm flipH="false" flipV="false" rot="1418024">
            <a:off x="13794724" y="704221"/>
            <a:ext cx="3362853" cy="2454883"/>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143950" y="1767364"/>
            <a:ext cx="15926360" cy="7016936"/>
          </a:xfrm>
          <a:prstGeom prst="rect">
            <a:avLst/>
          </a:prstGeom>
          <a:solidFill>
            <a:srgbClr val="000000"/>
          </a:solidFill>
        </p:spPr>
      </p:sp>
      <p:sp>
        <p:nvSpPr>
          <p:cNvPr name="AutoShape 3" id="3"/>
          <p:cNvSpPr/>
          <p:nvPr/>
        </p:nvSpPr>
        <p:spPr>
          <a:xfrm rot="0">
            <a:off x="1028700" y="1028700"/>
            <a:ext cx="10755236" cy="8024733"/>
          </a:xfrm>
          <a:prstGeom prst="rect">
            <a:avLst/>
          </a:prstGeom>
          <a:solidFill>
            <a:srgbClr val="F9B347"/>
          </a:solidFill>
        </p:spPr>
      </p:sp>
      <p:pic>
        <p:nvPicPr>
          <p:cNvPr name="Picture 4" id="4"/>
          <p:cNvPicPr>
            <a:picLocks noChangeAspect="true"/>
          </p:cNvPicPr>
          <p:nvPr/>
        </p:nvPicPr>
        <p:blipFill>
          <a:blip r:embed="rId2"/>
          <a:srcRect l="0" t="0" r="0" b="0"/>
          <a:stretch>
            <a:fillRect/>
          </a:stretch>
        </p:blipFill>
        <p:spPr>
          <a:xfrm flipH="false" flipV="false" rot="0">
            <a:off x="14644942" y="1028700"/>
            <a:ext cx="2614358" cy="405226"/>
          </a:xfrm>
          <a:prstGeom prst="rect">
            <a:avLst/>
          </a:prstGeom>
        </p:spPr>
      </p:pic>
      <p:sp>
        <p:nvSpPr>
          <p:cNvPr name="TextBox 5" id="5"/>
          <p:cNvSpPr txBox="true"/>
          <p:nvPr/>
        </p:nvSpPr>
        <p:spPr>
          <a:xfrm rot="0">
            <a:off x="1876492" y="3598844"/>
            <a:ext cx="9059651" cy="3251237"/>
          </a:xfrm>
          <a:prstGeom prst="rect">
            <a:avLst/>
          </a:prstGeom>
        </p:spPr>
        <p:txBody>
          <a:bodyPr anchor="t" rtlCol="false" tIns="0" lIns="0" bIns="0" rIns="0">
            <a:spAutoFit/>
          </a:bodyPr>
          <a:lstStyle/>
          <a:p>
            <a:pPr>
              <a:lnSpc>
                <a:spcPts val="12600"/>
              </a:lnSpc>
            </a:pPr>
            <a:r>
              <a:rPr lang="en-US" sz="12000" spc="-120">
                <a:solidFill>
                  <a:srgbClr val="000000"/>
                </a:solidFill>
                <a:latin typeface="HK Grotesk Bold Bold"/>
              </a:rPr>
              <a:t>PROBLEM STATEMENT</a:t>
            </a:r>
          </a:p>
        </p:txBody>
      </p:sp>
      <p:sp>
        <p:nvSpPr>
          <p:cNvPr name="TextBox 6" id="6"/>
          <p:cNvSpPr txBox="true"/>
          <p:nvPr/>
        </p:nvSpPr>
        <p:spPr>
          <a:xfrm rot="0">
            <a:off x="12530025" y="4820967"/>
            <a:ext cx="4229834" cy="852580"/>
          </a:xfrm>
          <a:prstGeom prst="rect">
            <a:avLst/>
          </a:prstGeom>
        </p:spPr>
        <p:txBody>
          <a:bodyPr anchor="t" rtlCol="false" tIns="0" lIns="0" bIns="0" rIns="0">
            <a:spAutoFit/>
          </a:bodyPr>
          <a:lstStyle/>
          <a:p>
            <a:pPr marL="0" indent="0" lvl="0">
              <a:lnSpc>
                <a:spcPts val="3408"/>
              </a:lnSpc>
            </a:pPr>
            <a:r>
              <a:rPr lang="en-US" sz="2400" spc="-24">
                <a:solidFill>
                  <a:srgbClr val="F6F6F6"/>
                </a:solidFill>
                <a:latin typeface="Clear Sans Regular"/>
              </a:rPr>
              <a:t>What is the problem you are trying to solve?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173855" y="3853746"/>
            <a:ext cx="4877563" cy="5404554"/>
          </a:xfrm>
          <a:prstGeom prst="rect">
            <a:avLst/>
          </a:prstGeom>
          <a:solidFill>
            <a:srgbClr val="000000"/>
          </a:solidFill>
        </p:spPr>
      </p:sp>
      <p:sp>
        <p:nvSpPr>
          <p:cNvPr name="AutoShape 3" id="3"/>
          <p:cNvSpPr/>
          <p:nvPr/>
        </p:nvSpPr>
        <p:spPr>
          <a:xfrm rot="0">
            <a:off x="1028700" y="3689577"/>
            <a:ext cx="4877563" cy="5423569"/>
          </a:xfrm>
          <a:prstGeom prst="rect">
            <a:avLst/>
          </a:prstGeom>
          <a:solidFill>
            <a:srgbClr val="F9B347"/>
          </a:solidFill>
        </p:spPr>
      </p:sp>
      <p:sp>
        <p:nvSpPr>
          <p:cNvPr name="TextBox 4" id="4"/>
          <p:cNvSpPr txBox="true"/>
          <p:nvPr/>
        </p:nvSpPr>
        <p:spPr>
          <a:xfrm rot="0">
            <a:off x="1028700" y="1266096"/>
            <a:ext cx="13315701" cy="1012946"/>
          </a:xfrm>
          <a:prstGeom prst="rect">
            <a:avLst/>
          </a:prstGeom>
        </p:spPr>
        <p:txBody>
          <a:bodyPr anchor="t" rtlCol="false" tIns="0" lIns="0" bIns="0" rIns="0">
            <a:spAutoFit/>
          </a:bodyPr>
          <a:lstStyle/>
          <a:p>
            <a:pPr algn="l" marL="0" indent="0" lvl="0">
              <a:lnSpc>
                <a:spcPts val="8064"/>
              </a:lnSpc>
              <a:spcBef>
                <a:spcPct val="0"/>
              </a:spcBef>
            </a:pPr>
            <a:r>
              <a:rPr lang="en-US" sz="6400" u="none">
                <a:solidFill>
                  <a:srgbClr val="000000"/>
                </a:solidFill>
                <a:latin typeface="HK Grotesk Bold Bold"/>
              </a:rPr>
              <a:t>MISSION, VISION, AND VALUES</a:t>
            </a:r>
          </a:p>
        </p:txBody>
      </p:sp>
      <p:grpSp>
        <p:nvGrpSpPr>
          <p:cNvPr name="Group 5" id="5"/>
          <p:cNvGrpSpPr/>
          <p:nvPr/>
        </p:nvGrpSpPr>
        <p:grpSpPr>
          <a:xfrm rot="0">
            <a:off x="1551255" y="4143403"/>
            <a:ext cx="3832452" cy="3475350"/>
            <a:chOff x="0" y="0"/>
            <a:chExt cx="5109936" cy="4633800"/>
          </a:xfrm>
        </p:grpSpPr>
        <p:sp>
          <p:nvSpPr>
            <p:cNvPr name="TextBox 6" id="6"/>
            <p:cNvSpPr txBox="true"/>
            <p:nvPr/>
          </p:nvSpPr>
          <p:spPr>
            <a:xfrm rot="0">
              <a:off x="0" y="-28575"/>
              <a:ext cx="5109936" cy="996551"/>
            </a:xfrm>
            <a:prstGeom prst="rect">
              <a:avLst/>
            </a:prstGeom>
          </p:spPr>
          <p:txBody>
            <a:bodyPr anchor="t" rtlCol="false" tIns="0" lIns="0" bIns="0" rIns="0">
              <a:spAutoFit/>
            </a:bodyPr>
            <a:lstStyle/>
            <a:p>
              <a:pPr algn="l" marL="0" indent="0" lvl="0">
                <a:lnSpc>
                  <a:spcPts val="6048"/>
                </a:lnSpc>
                <a:spcBef>
                  <a:spcPct val="0"/>
                </a:spcBef>
              </a:pPr>
              <a:r>
                <a:rPr lang="en-US" sz="4800" u="none">
                  <a:solidFill>
                    <a:srgbClr val="000000"/>
                  </a:solidFill>
                  <a:latin typeface="HK Grotesk Bold Bold"/>
                </a:rPr>
                <a:t>Mission</a:t>
              </a:r>
            </a:p>
          </p:txBody>
        </p:sp>
        <p:sp>
          <p:nvSpPr>
            <p:cNvPr name="TextBox 7" id="7"/>
            <p:cNvSpPr txBox="true"/>
            <p:nvPr/>
          </p:nvSpPr>
          <p:spPr>
            <a:xfrm rot="0">
              <a:off x="0" y="1374311"/>
              <a:ext cx="5109936" cy="3259489"/>
            </a:xfrm>
            <a:prstGeom prst="rect">
              <a:avLst/>
            </a:prstGeom>
          </p:spPr>
          <p:txBody>
            <a:bodyPr anchor="t" rtlCol="false" tIns="0" lIns="0" bIns="0" rIns="0">
              <a:spAutoFit/>
            </a:bodyPr>
            <a:lstStyle/>
            <a:p>
              <a:pPr algn="l" marL="0" indent="0" lvl="0">
                <a:lnSpc>
                  <a:spcPts val="3265"/>
                </a:lnSpc>
                <a:spcBef>
                  <a:spcPct val="0"/>
                </a:spcBef>
              </a:pPr>
              <a:r>
                <a:rPr lang="en-US" sz="2300" u="none">
                  <a:solidFill>
                    <a:srgbClr val="000000"/>
                  </a:solidFill>
                  <a:latin typeface="Clear Sans Regular"/>
                </a:rPr>
                <a:t>Mission is the reason why your company exists. It is the visible and tangible effect you want your company to create for your customers and the world.</a:t>
              </a:r>
            </a:p>
          </p:txBody>
        </p:sp>
      </p:grpSp>
      <p:sp>
        <p:nvSpPr>
          <p:cNvPr name="AutoShape 8" id="8"/>
          <p:cNvSpPr/>
          <p:nvPr/>
        </p:nvSpPr>
        <p:spPr>
          <a:xfrm rot="0">
            <a:off x="6777796" y="3853746"/>
            <a:ext cx="4877563" cy="5404554"/>
          </a:xfrm>
          <a:prstGeom prst="rect">
            <a:avLst/>
          </a:prstGeom>
          <a:solidFill>
            <a:srgbClr val="000000"/>
          </a:solidFill>
        </p:spPr>
      </p:sp>
      <p:sp>
        <p:nvSpPr>
          <p:cNvPr name="AutoShape 9" id="9"/>
          <p:cNvSpPr/>
          <p:nvPr/>
        </p:nvSpPr>
        <p:spPr>
          <a:xfrm rot="0">
            <a:off x="6632641" y="3689577"/>
            <a:ext cx="4877563" cy="5423569"/>
          </a:xfrm>
          <a:prstGeom prst="rect">
            <a:avLst/>
          </a:prstGeom>
          <a:solidFill>
            <a:srgbClr val="F9B347"/>
          </a:solidFill>
        </p:spPr>
      </p:sp>
      <p:grpSp>
        <p:nvGrpSpPr>
          <p:cNvPr name="Group 10" id="10"/>
          <p:cNvGrpSpPr/>
          <p:nvPr/>
        </p:nvGrpSpPr>
        <p:grpSpPr>
          <a:xfrm rot="0">
            <a:off x="7155197" y="4143403"/>
            <a:ext cx="3832452" cy="3887544"/>
            <a:chOff x="0" y="0"/>
            <a:chExt cx="5109936" cy="5183391"/>
          </a:xfrm>
        </p:grpSpPr>
        <p:sp>
          <p:nvSpPr>
            <p:cNvPr name="TextBox 11" id="11"/>
            <p:cNvSpPr txBox="true"/>
            <p:nvPr/>
          </p:nvSpPr>
          <p:spPr>
            <a:xfrm rot="0">
              <a:off x="0" y="-28575"/>
              <a:ext cx="5109936" cy="996551"/>
            </a:xfrm>
            <a:prstGeom prst="rect">
              <a:avLst/>
            </a:prstGeom>
          </p:spPr>
          <p:txBody>
            <a:bodyPr anchor="t" rtlCol="false" tIns="0" lIns="0" bIns="0" rIns="0">
              <a:spAutoFit/>
            </a:bodyPr>
            <a:lstStyle/>
            <a:p>
              <a:pPr algn="l" marL="0" indent="0" lvl="0">
                <a:lnSpc>
                  <a:spcPts val="6048"/>
                </a:lnSpc>
                <a:spcBef>
                  <a:spcPct val="0"/>
                </a:spcBef>
              </a:pPr>
              <a:r>
                <a:rPr lang="en-US" sz="4800" u="none">
                  <a:solidFill>
                    <a:srgbClr val="000000"/>
                  </a:solidFill>
                  <a:latin typeface="HK Grotesk Bold Bold"/>
                </a:rPr>
                <a:t>Vision</a:t>
              </a:r>
            </a:p>
          </p:txBody>
        </p:sp>
        <p:sp>
          <p:nvSpPr>
            <p:cNvPr name="TextBox 12" id="12"/>
            <p:cNvSpPr txBox="true"/>
            <p:nvPr/>
          </p:nvSpPr>
          <p:spPr>
            <a:xfrm rot="0">
              <a:off x="0" y="1374311"/>
              <a:ext cx="5109936" cy="3809080"/>
            </a:xfrm>
            <a:prstGeom prst="rect">
              <a:avLst/>
            </a:prstGeom>
          </p:spPr>
          <p:txBody>
            <a:bodyPr anchor="t" rtlCol="false" tIns="0" lIns="0" bIns="0" rIns="0">
              <a:spAutoFit/>
            </a:bodyPr>
            <a:lstStyle/>
            <a:p>
              <a:pPr algn="l" marL="0" indent="0" lvl="0">
                <a:lnSpc>
                  <a:spcPts val="3265"/>
                </a:lnSpc>
                <a:spcBef>
                  <a:spcPct val="0"/>
                </a:spcBef>
              </a:pPr>
              <a:r>
                <a:rPr lang="en-US" sz="2300" u="none">
                  <a:solidFill>
                    <a:srgbClr val="000000"/>
                  </a:solidFill>
                  <a:latin typeface="Clear Sans Regular"/>
                </a:rPr>
                <a:t>Vision is what success looks like for your company. It is what your company aspires to be in the future. It is how the world will look like once you've accomplished your mission.</a:t>
              </a:r>
            </a:p>
          </p:txBody>
        </p:sp>
      </p:grpSp>
      <p:sp>
        <p:nvSpPr>
          <p:cNvPr name="AutoShape 13" id="13"/>
          <p:cNvSpPr/>
          <p:nvPr/>
        </p:nvSpPr>
        <p:spPr>
          <a:xfrm rot="0">
            <a:off x="12381737" y="3853746"/>
            <a:ext cx="4877563" cy="5404554"/>
          </a:xfrm>
          <a:prstGeom prst="rect">
            <a:avLst/>
          </a:prstGeom>
          <a:solidFill>
            <a:srgbClr val="000000"/>
          </a:solidFill>
        </p:spPr>
      </p:sp>
      <p:sp>
        <p:nvSpPr>
          <p:cNvPr name="AutoShape 14" id="14"/>
          <p:cNvSpPr/>
          <p:nvPr/>
        </p:nvSpPr>
        <p:spPr>
          <a:xfrm rot="0">
            <a:off x="12236582" y="3689577"/>
            <a:ext cx="4877563" cy="5423569"/>
          </a:xfrm>
          <a:prstGeom prst="rect">
            <a:avLst/>
          </a:prstGeom>
          <a:solidFill>
            <a:srgbClr val="F9B347"/>
          </a:solidFill>
        </p:spPr>
      </p:sp>
      <p:grpSp>
        <p:nvGrpSpPr>
          <p:cNvPr name="Group 15" id="15"/>
          <p:cNvGrpSpPr/>
          <p:nvPr/>
        </p:nvGrpSpPr>
        <p:grpSpPr>
          <a:xfrm rot="0">
            <a:off x="12759138" y="4143403"/>
            <a:ext cx="3832452" cy="3063157"/>
            <a:chOff x="0" y="0"/>
            <a:chExt cx="5109936" cy="4084209"/>
          </a:xfrm>
        </p:grpSpPr>
        <p:sp>
          <p:nvSpPr>
            <p:cNvPr name="TextBox 16" id="16"/>
            <p:cNvSpPr txBox="true"/>
            <p:nvPr/>
          </p:nvSpPr>
          <p:spPr>
            <a:xfrm rot="0">
              <a:off x="0" y="-28575"/>
              <a:ext cx="5109936" cy="996551"/>
            </a:xfrm>
            <a:prstGeom prst="rect">
              <a:avLst/>
            </a:prstGeom>
          </p:spPr>
          <p:txBody>
            <a:bodyPr anchor="t" rtlCol="false" tIns="0" lIns="0" bIns="0" rIns="0">
              <a:spAutoFit/>
            </a:bodyPr>
            <a:lstStyle/>
            <a:p>
              <a:pPr algn="l" marL="0" indent="0" lvl="0">
                <a:lnSpc>
                  <a:spcPts val="6048"/>
                </a:lnSpc>
                <a:spcBef>
                  <a:spcPct val="0"/>
                </a:spcBef>
              </a:pPr>
              <a:r>
                <a:rPr lang="en-US" sz="4800" u="none">
                  <a:solidFill>
                    <a:srgbClr val="000000"/>
                  </a:solidFill>
                  <a:latin typeface="HK Grotesk Bold Bold"/>
                </a:rPr>
                <a:t>Values</a:t>
              </a:r>
            </a:p>
          </p:txBody>
        </p:sp>
        <p:sp>
          <p:nvSpPr>
            <p:cNvPr name="TextBox 17" id="17"/>
            <p:cNvSpPr txBox="true"/>
            <p:nvPr/>
          </p:nvSpPr>
          <p:spPr>
            <a:xfrm rot="0">
              <a:off x="0" y="1374311"/>
              <a:ext cx="5109936" cy="2709898"/>
            </a:xfrm>
            <a:prstGeom prst="rect">
              <a:avLst/>
            </a:prstGeom>
          </p:spPr>
          <p:txBody>
            <a:bodyPr anchor="t" rtlCol="false" tIns="0" lIns="0" bIns="0" rIns="0">
              <a:spAutoFit/>
            </a:bodyPr>
            <a:lstStyle/>
            <a:p>
              <a:pPr algn="l" marL="0" indent="0" lvl="0">
                <a:lnSpc>
                  <a:spcPts val="3265"/>
                </a:lnSpc>
                <a:spcBef>
                  <a:spcPct val="0"/>
                </a:spcBef>
              </a:pPr>
              <a:r>
                <a:rPr lang="en-US" sz="2300" u="none">
                  <a:solidFill>
                    <a:srgbClr val="000000"/>
                  </a:solidFill>
                  <a:latin typeface="Clear Sans Regular"/>
                </a:rPr>
                <a:t>These are the guiding principles that will influence your actions to fulfill your company's mission and vision.</a:t>
              </a:r>
            </a:p>
          </p:txBody>
        </p:sp>
      </p:grpSp>
      <p:grpSp>
        <p:nvGrpSpPr>
          <p:cNvPr name="Group 18" id="18"/>
          <p:cNvGrpSpPr/>
          <p:nvPr/>
        </p:nvGrpSpPr>
        <p:grpSpPr>
          <a:xfrm rot="297757">
            <a:off x="15271980" y="968495"/>
            <a:ext cx="1919713" cy="1646249"/>
            <a:chOff x="0" y="0"/>
            <a:chExt cx="2559617" cy="2194999"/>
          </a:xfrm>
        </p:grpSpPr>
        <p:pic>
          <p:nvPicPr>
            <p:cNvPr name="Picture 19" id="19"/>
            <p:cNvPicPr>
              <a:picLocks noChangeAspect="true"/>
            </p:cNvPicPr>
            <p:nvPr/>
          </p:nvPicPr>
          <p:blipFill>
            <a:blip r:embed="rId2"/>
            <a:srcRect l="0" t="0" r="0" b="0"/>
            <a:stretch>
              <a:fillRect/>
            </a:stretch>
          </p:blipFill>
          <p:spPr>
            <a:xfrm flipH="false" flipV="false" rot="0">
              <a:off x="0" y="0"/>
              <a:ext cx="2559617" cy="1868521"/>
            </a:xfrm>
            <a:prstGeom prst="rect">
              <a:avLst/>
            </a:prstGeom>
          </p:spPr>
        </p:pic>
        <p:grpSp>
          <p:nvGrpSpPr>
            <p:cNvPr name="Group 20" id="20"/>
            <p:cNvGrpSpPr>
              <a:grpSpLocks noChangeAspect="true"/>
            </p:cNvGrpSpPr>
            <p:nvPr/>
          </p:nvGrpSpPr>
          <p:grpSpPr>
            <a:xfrm rot="0">
              <a:off x="1813120" y="1448502"/>
              <a:ext cx="746497" cy="746497"/>
              <a:chOff x="1371600" y="6705600"/>
              <a:chExt cx="10972800" cy="10972800"/>
            </a:xfrm>
          </p:grpSpPr>
          <p:sp>
            <p:nvSpPr>
              <p:cNvPr name="Freeform 21" id="21"/>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57379" y="1028700"/>
            <a:ext cx="8101921" cy="924091"/>
            <a:chOff x="0" y="0"/>
            <a:chExt cx="10802562" cy="1232121"/>
          </a:xfrm>
        </p:grpSpPr>
        <p:sp>
          <p:nvSpPr>
            <p:cNvPr name="TextBox 3" id="3"/>
            <p:cNvSpPr txBox="true"/>
            <p:nvPr/>
          </p:nvSpPr>
          <p:spPr>
            <a:xfrm rot="0">
              <a:off x="0" y="38100"/>
              <a:ext cx="10802562" cy="602941"/>
            </a:xfrm>
            <a:prstGeom prst="rect">
              <a:avLst/>
            </a:prstGeom>
          </p:spPr>
          <p:txBody>
            <a:bodyPr anchor="t" rtlCol="false" tIns="0" lIns="0" bIns="0" rIns="0">
              <a:spAutoFit/>
            </a:bodyPr>
            <a:lstStyle/>
            <a:p>
              <a:pPr>
                <a:lnSpc>
                  <a:spcPts val="3360"/>
                </a:lnSpc>
              </a:pPr>
              <a:r>
                <a:rPr lang="en-US" sz="3200" spc="-32">
                  <a:solidFill>
                    <a:srgbClr val="000000"/>
                  </a:solidFill>
                  <a:latin typeface="HK Grotesk Bold"/>
                </a:rPr>
                <a:t>1.</a:t>
              </a:r>
            </a:p>
          </p:txBody>
        </p:sp>
        <p:sp>
          <p:nvSpPr>
            <p:cNvPr name="TextBox 4" id="4"/>
            <p:cNvSpPr txBox="true"/>
            <p:nvPr/>
          </p:nvSpPr>
          <p:spPr>
            <a:xfrm rot="0">
              <a:off x="0" y="765163"/>
              <a:ext cx="10802562" cy="466958"/>
            </a:xfrm>
            <a:prstGeom prst="rect">
              <a:avLst/>
            </a:prstGeom>
          </p:spPr>
          <p:txBody>
            <a:bodyPr anchor="t" rtlCol="false" tIns="0" lIns="0" bIns="0" rIns="0">
              <a:spAutoFit/>
            </a:bodyPr>
            <a:lstStyle/>
            <a:p>
              <a:pPr marL="0" indent="0" lvl="0">
                <a:lnSpc>
                  <a:spcPts val="2982"/>
                </a:lnSpc>
              </a:pPr>
              <a:r>
                <a:rPr lang="en-US" sz="2100" spc="-21">
                  <a:solidFill>
                    <a:srgbClr val="000000"/>
                  </a:solidFill>
                  <a:latin typeface="Clear Sans Regular"/>
                </a:rPr>
                <a:t>Feature 1 </a:t>
              </a:r>
            </a:p>
          </p:txBody>
        </p:sp>
      </p:grpSp>
      <p:sp>
        <p:nvSpPr>
          <p:cNvPr name="AutoShape 5" id="5"/>
          <p:cNvSpPr/>
          <p:nvPr/>
        </p:nvSpPr>
        <p:spPr>
          <a:xfrm rot="0">
            <a:off x="1028700" y="1195537"/>
            <a:ext cx="6266725" cy="8062763"/>
          </a:xfrm>
          <a:prstGeom prst="rect">
            <a:avLst/>
          </a:prstGeom>
          <a:solidFill>
            <a:srgbClr val="000000"/>
          </a:solidFill>
        </p:spPr>
      </p:sp>
      <p:sp>
        <p:nvSpPr>
          <p:cNvPr name="AutoShape 6" id="6"/>
          <p:cNvSpPr/>
          <p:nvPr/>
        </p:nvSpPr>
        <p:spPr>
          <a:xfrm rot="0">
            <a:off x="1217944" y="1028700"/>
            <a:ext cx="6248674" cy="8043748"/>
          </a:xfrm>
          <a:prstGeom prst="rect">
            <a:avLst/>
          </a:prstGeom>
          <a:solidFill>
            <a:srgbClr val="F9B347"/>
          </a:solidFill>
        </p:spPr>
      </p:sp>
      <p:grpSp>
        <p:nvGrpSpPr>
          <p:cNvPr name="Group 7" id="7"/>
          <p:cNvGrpSpPr/>
          <p:nvPr/>
        </p:nvGrpSpPr>
        <p:grpSpPr>
          <a:xfrm rot="0">
            <a:off x="1675928" y="3767369"/>
            <a:ext cx="5332706" cy="2566409"/>
            <a:chOff x="0" y="0"/>
            <a:chExt cx="7110275" cy="3421878"/>
          </a:xfrm>
        </p:grpSpPr>
        <p:sp>
          <p:nvSpPr>
            <p:cNvPr name="TextBox 8" id="8"/>
            <p:cNvSpPr txBox="true"/>
            <p:nvPr/>
          </p:nvSpPr>
          <p:spPr>
            <a:xfrm rot="0">
              <a:off x="0" y="85725"/>
              <a:ext cx="7110275" cy="2336611"/>
            </a:xfrm>
            <a:prstGeom prst="rect">
              <a:avLst/>
            </a:prstGeom>
          </p:spPr>
          <p:txBody>
            <a:bodyPr anchor="t" rtlCol="false" tIns="0" lIns="0" bIns="0" rIns="0">
              <a:spAutoFit/>
            </a:bodyPr>
            <a:lstStyle/>
            <a:p>
              <a:pPr>
                <a:lnSpc>
                  <a:spcPts val="6719"/>
                </a:lnSpc>
              </a:pPr>
              <a:r>
                <a:rPr lang="en-US" sz="6399" spc="-63">
                  <a:solidFill>
                    <a:srgbClr val="000000"/>
                  </a:solidFill>
                  <a:latin typeface="HK Grotesk Bold Bold"/>
                </a:rPr>
                <a:t>KEY FEATURES</a:t>
              </a:r>
            </a:p>
          </p:txBody>
        </p:sp>
        <p:sp>
          <p:nvSpPr>
            <p:cNvPr name="TextBox 9" id="9"/>
            <p:cNvSpPr txBox="true"/>
            <p:nvPr/>
          </p:nvSpPr>
          <p:spPr>
            <a:xfrm rot="0">
              <a:off x="0" y="2600827"/>
              <a:ext cx="7110275" cy="821051"/>
            </a:xfrm>
            <a:prstGeom prst="rect">
              <a:avLst/>
            </a:prstGeom>
          </p:spPr>
          <p:txBody>
            <a:bodyPr anchor="t" rtlCol="false" tIns="0" lIns="0" bIns="0" rIns="0">
              <a:spAutoFit/>
            </a:bodyPr>
            <a:lstStyle/>
            <a:p>
              <a:pPr marL="0" indent="0" lvl="0">
                <a:lnSpc>
                  <a:spcPts val="2555"/>
                </a:lnSpc>
              </a:pPr>
              <a:r>
                <a:rPr lang="en-US" sz="1799" spc="-17">
                  <a:solidFill>
                    <a:srgbClr val="000000"/>
                  </a:solidFill>
                  <a:latin typeface="Clear Sans Regular"/>
                </a:rPr>
                <a:t>What are the main features of your product? What makes it different?</a:t>
              </a:r>
            </a:p>
          </p:txBody>
        </p:sp>
      </p:grpSp>
      <p:pic>
        <p:nvPicPr>
          <p:cNvPr name="Picture 10" id="10"/>
          <p:cNvPicPr>
            <a:picLocks noChangeAspect="true"/>
          </p:cNvPicPr>
          <p:nvPr/>
        </p:nvPicPr>
        <p:blipFill>
          <a:blip r:embed="rId2"/>
          <a:srcRect l="0" t="0" r="0" b="0"/>
          <a:stretch>
            <a:fillRect/>
          </a:stretch>
        </p:blipFill>
        <p:spPr>
          <a:xfrm flipH="false" flipV="false" rot="0">
            <a:off x="8172839" y="1028700"/>
            <a:ext cx="643774" cy="643774"/>
          </a:xfrm>
          <a:prstGeom prst="rect">
            <a:avLst/>
          </a:prstGeom>
        </p:spPr>
      </p:pic>
      <p:grpSp>
        <p:nvGrpSpPr>
          <p:cNvPr name="Group 11" id="11"/>
          <p:cNvGrpSpPr/>
          <p:nvPr/>
        </p:nvGrpSpPr>
        <p:grpSpPr>
          <a:xfrm rot="0">
            <a:off x="9157379" y="3146056"/>
            <a:ext cx="8101921" cy="924091"/>
            <a:chOff x="0" y="0"/>
            <a:chExt cx="10802562" cy="1232121"/>
          </a:xfrm>
        </p:grpSpPr>
        <p:sp>
          <p:nvSpPr>
            <p:cNvPr name="TextBox 12" id="12"/>
            <p:cNvSpPr txBox="true"/>
            <p:nvPr/>
          </p:nvSpPr>
          <p:spPr>
            <a:xfrm rot="0">
              <a:off x="0" y="38100"/>
              <a:ext cx="10802562" cy="602941"/>
            </a:xfrm>
            <a:prstGeom prst="rect">
              <a:avLst/>
            </a:prstGeom>
          </p:spPr>
          <p:txBody>
            <a:bodyPr anchor="t" rtlCol="false" tIns="0" lIns="0" bIns="0" rIns="0">
              <a:spAutoFit/>
            </a:bodyPr>
            <a:lstStyle/>
            <a:p>
              <a:pPr>
                <a:lnSpc>
                  <a:spcPts val="3360"/>
                </a:lnSpc>
              </a:pPr>
              <a:r>
                <a:rPr lang="en-US" sz="3200" spc="-32">
                  <a:solidFill>
                    <a:srgbClr val="000000"/>
                  </a:solidFill>
                  <a:latin typeface="HK Grotesk Bold"/>
                </a:rPr>
                <a:t>2</a:t>
              </a:r>
            </a:p>
          </p:txBody>
        </p:sp>
        <p:sp>
          <p:nvSpPr>
            <p:cNvPr name="TextBox 13" id="13"/>
            <p:cNvSpPr txBox="true"/>
            <p:nvPr/>
          </p:nvSpPr>
          <p:spPr>
            <a:xfrm rot="0">
              <a:off x="0" y="765163"/>
              <a:ext cx="10802562" cy="466958"/>
            </a:xfrm>
            <a:prstGeom prst="rect">
              <a:avLst/>
            </a:prstGeom>
          </p:spPr>
          <p:txBody>
            <a:bodyPr anchor="t" rtlCol="false" tIns="0" lIns="0" bIns="0" rIns="0">
              <a:spAutoFit/>
            </a:bodyPr>
            <a:lstStyle/>
            <a:p>
              <a:pPr marL="0" indent="0" lvl="0">
                <a:lnSpc>
                  <a:spcPts val="2982"/>
                </a:lnSpc>
              </a:pPr>
              <a:r>
                <a:rPr lang="en-US" sz="2100" spc="-21">
                  <a:solidFill>
                    <a:srgbClr val="000000"/>
                  </a:solidFill>
                  <a:latin typeface="Clear Sans Regular"/>
                </a:rPr>
                <a:t>Feature 2</a:t>
              </a:r>
            </a:p>
          </p:txBody>
        </p:sp>
      </p:grpSp>
      <p:grpSp>
        <p:nvGrpSpPr>
          <p:cNvPr name="Group 14" id="14"/>
          <p:cNvGrpSpPr/>
          <p:nvPr/>
        </p:nvGrpSpPr>
        <p:grpSpPr>
          <a:xfrm rot="0">
            <a:off x="9157379" y="5263412"/>
            <a:ext cx="8101921" cy="924091"/>
            <a:chOff x="0" y="0"/>
            <a:chExt cx="10802562" cy="1232121"/>
          </a:xfrm>
        </p:grpSpPr>
        <p:sp>
          <p:nvSpPr>
            <p:cNvPr name="TextBox 15" id="15"/>
            <p:cNvSpPr txBox="true"/>
            <p:nvPr/>
          </p:nvSpPr>
          <p:spPr>
            <a:xfrm rot="0">
              <a:off x="0" y="38100"/>
              <a:ext cx="10802562" cy="602941"/>
            </a:xfrm>
            <a:prstGeom prst="rect">
              <a:avLst/>
            </a:prstGeom>
          </p:spPr>
          <p:txBody>
            <a:bodyPr anchor="t" rtlCol="false" tIns="0" lIns="0" bIns="0" rIns="0">
              <a:spAutoFit/>
            </a:bodyPr>
            <a:lstStyle/>
            <a:p>
              <a:pPr>
                <a:lnSpc>
                  <a:spcPts val="3360"/>
                </a:lnSpc>
              </a:pPr>
              <a:r>
                <a:rPr lang="en-US" sz="3200" spc="-32">
                  <a:solidFill>
                    <a:srgbClr val="000000"/>
                  </a:solidFill>
                  <a:latin typeface="HK Grotesk Bold"/>
                </a:rPr>
                <a:t>3</a:t>
              </a:r>
            </a:p>
          </p:txBody>
        </p:sp>
        <p:sp>
          <p:nvSpPr>
            <p:cNvPr name="TextBox 16" id="16"/>
            <p:cNvSpPr txBox="true"/>
            <p:nvPr/>
          </p:nvSpPr>
          <p:spPr>
            <a:xfrm rot="0">
              <a:off x="0" y="765163"/>
              <a:ext cx="10802562" cy="466958"/>
            </a:xfrm>
            <a:prstGeom prst="rect">
              <a:avLst/>
            </a:prstGeom>
          </p:spPr>
          <p:txBody>
            <a:bodyPr anchor="t" rtlCol="false" tIns="0" lIns="0" bIns="0" rIns="0">
              <a:spAutoFit/>
            </a:bodyPr>
            <a:lstStyle/>
            <a:p>
              <a:pPr marL="0" indent="0" lvl="0">
                <a:lnSpc>
                  <a:spcPts val="2982"/>
                </a:lnSpc>
              </a:pPr>
              <a:r>
                <a:rPr lang="en-US" sz="2100" spc="-21">
                  <a:solidFill>
                    <a:srgbClr val="000000"/>
                  </a:solidFill>
                  <a:latin typeface="Clear Sans Regular"/>
                </a:rPr>
                <a:t>Feature 3</a:t>
              </a:r>
            </a:p>
          </p:txBody>
        </p:sp>
      </p:grpSp>
      <p:grpSp>
        <p:nvGrpSpPr>
          <p:cNvPr name="Group 17" id="17"/>
          <p:cNvGrpSpPr/>
          <p:nvPr/>
        </p:nvGrpSpPr>
        <p:grpSpPr>
          <a:xfrm rot="0">
            <a:off x="9157379" y="7380768"/>
            <a:ext cx="8101921" cy="924091"/>
            <a:chOff x="0" y="0"/>
            <a:chExt cx="10802562" cy="1232121"/>
          </a:xfrm>
        </p:grpSpPr>
        <p:sp>
          <p:nvSpPr>
            <p:cNvPr name="TextBox 18" id="18"/>
            <p:cNvSpPr txBox="true"/>
            <p:nvPr/>
          </p:nvSpPr>
          <p:spPr>
            <a:xfrm rot="0">
              <a:off x="0" y="38100"/>
              <a:ext cx="10802562" cy="602941"/>
            </a:xfrm>
            <a:prstGeom prst="rect">
              <a:avLst/>
            </a:prstGeom>
          </p:spPr>
          <p:txBody>
            <a:bodyPr anchor="t" rtlCol="false" tIns="0" lIns="0" bIns="0" rIns="0">
              <a:spAutoFit/>
            </a:bodyPr>
            <a:lstStyle/>
            <a:p>
              <a:pPr>
                <a:lnSpc>
                  <a:spcPts val="3360"/>
                </a:lnSpc>
              </a:pPr>
              <a:r>
                <a:rPr lang="en-US" sz="3200" spc="-32">
                  <a:solidFill>
                    <a:srgbClr val="000000"/>
                  </a:solidFill>
                  <a:latin typeface="HK Grotesk Bold"/>
                </a:rPr>
                <a:t>4</a:t>
              </a:r>
            </a:p>
          </p:txBody>
        </p:sp>
        <p:sp>
          <p:nvSpPr>
            <p:cNvPr name="TextBox 19" id="19"/>
            <p:cNvSpPr txBox="true"/>
            <p:nvPr/>
          </p:nvSpPr>
          <p:spPr>
            <a:xfrm rot="0">
              <a:off x="0" y="765163"/>
              <a:ext cx="10802562" cy="466958"/>
            </a:xfrm>
            <a:prstGeom prst="rect">
              <a:avLst/>
            </a:prstGeom>
          </p:spPr>
          <p:txBody>
            <a:bodyPr anchor="t" rtlCol="false" tIns="0" lIns="0" bIns="0" rIns="0">
              <a:spAutoFit/>
            </a:bodyPr>
            <a:lstStyle/>
            <a:p>
              <a:pPr marL="0" indent="0" lvl="0">
                <a:lnSpc>
                  <a:spcPts val="2982"/>
                </a:lnSpc>
              </a:pPr>
              <a:r>
                <a:rPr lang="en-US" sz="2100" spc="-21">
                  <a:solidFill>
                    <a:srgbClr val="000000"/>
                  </a:solidFill>
                  <a:latin typeface="Clear Sans Regular"/>
                </a:rPr>
                <a:t>Feature 4 </a:t>
              </a:r>
            </a:p>
          </p:txBody>
        </p:sp>
      </p:grpSp>
      <p:pic>
        <p:nvPicPr>
          <p:cNvPr name="Picture 20" id="20"/>
          <p:cNvPicPr>
            <a:picLocks noChangeAspect="true"/>
          </p:cNvPicPr>
          <p:nvPr/>
        </p:nvPicPr>
        <p:blipFill>
          <a:blip r:embed="rId2"/>
          <a:srcRect l="0" t="0" r="0" b="0"/>
          <a:stretch>
            <a:fillRect/>
          </a:stretch>
        </p:blipFill>
        <p:spPr>
          <a:xfrm flipH="false" flipV="false" rot="0">
            <a:off x="8172839" y="3146056"/>
            <a:ext cx="643774" cy="643774"/>
          </a:xfrm>
          <a:prstGeom prst="rect">
            <a:avLst/>
          </a:prstGeom>
        </p:spPr>
      </p:pic>
      <p:pic>
        <p:nvPicPr>
          <p:cNvPr name="Picture 21" id="21"/>
          <p:cNvPicPr>
            <a:picLocks noChangeAspect="true"/>
          </p:cNvPicPr>
          <p:nvPr/>
        </p:nvPicPr>
        <p:blipFill>
          <a:blip r:embed="rId2"/>
          <a:srcRect l="0" t="0" r="0" b="0"/>
          <a:stretch>
            <a:fillRect/>
          </a:stretch>
        </p:blipFill>
        <p:spPr>
          <a:xfrm flipH="false" flipV="false" rot="0">
            <a:off x="8172839" y="5263412"/>
            <a:ext cx="643774" cy="643774"/>
          </a:xfrm>
          <a:prstGeom prst="rect">
            <a:avLst/>
          </a:prstGeom>
        </p:spPr>
      </p:pic>
      <p:pic>
        <p:nvPicPr>
          <p:cNvPr name="Picture 22" id="22"/>
          <p:cNvPicPr>
            <a:picLocks noChangeAspect="true"/>
          </p:cNvPicPr>
          <p:nvPr/>
        </p:nvPicPr>
        <p:blipFill>
          <a:blip r:embed="rId2"/>
          <a:srcRect l="0" t="0" r="0" b="0"/>
          <a:stretch>
            <a:fillRect/>
          </a:stretch>
        </p:blipFill>
        <p:spPr>
          <a:xfrm flipH="false" flipV="false" rot="0">
            <a:off x="8172839" y="7380768"/>
            <a:ext cx="643774" cy="643774"/>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B34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197131" cy="3171040"/>
            <a:chOff x="0" y="0"/>
            <a:chExt cx="16262841" cy="4228053"/>
          </a:xfrm>
        </p:grpSpPr>
        <p:sp>
          <p:nvSpPr>
            <p:cNvPr name="TextBox 3" id="3"/>
            <p:cNvSpPr txBox="true"/>
            <p:nvPr/>
          </p:nvSpPr>
          <p:spPr>
            <a:xfrm rot="0">
              <a:off x="0" y="1386892"/>
              <a:ext cx="16262841" cy="2841161"/>
            </a:xfrm>
            <a:prstGeom prst="rect">
              <a:avLst/>
            </a:prstGeom>
          </p:spPr>
          <p:txBody>
            <a:bodyPr anchor="t" rtlCol="false" tIns="0" lIns="0" bIns="0" rIns="0">
              <a:spAutoFit/>
            </a:bodyPr>
            <a:lstStyle/>
            <a:p>
              <a:pPr>
                <a:lnSpc>
                  <a:spcPts val="8190"/>
                </a:lnSpc>
              </a:pPr>
              <a:r>
                <a:rPr lang="en-US" sz="7800" spc="-78">
                  <a:solidFill>
                    <a:srgbClr val="000000"/>
                  </a:solidFill>
                  <a:latin typeface="HK Grotesk Bold Bold"/>
                </a:rPr>
                <a:t>MARKET AND COMPETITOR ANALYSIS </a:t>
              </a:r>
            </a:p>
          </p:txBody>
        </p:sp>
        <p:sp>
          <p:nvSpPr>
            <p:cNvPr name="TextBox 4" id="4"/>
            <p:cNvSpPr txBox="true"/>
            <p:nvPr/>
          </p:nvSpPr>
          <p:spPr>
            <a:xfrm rot="0">
              <a:off x="0" y="-85725"/>
              <a:ext cx="6702908" cy="811986"/>
            </a:xfrm>
            <a:prstGeom prst="rect">
              <a:avLst/>
            </a:prstGeom>
          </p:spPr>
          <p:txBody>
            <a:bodyPr anchor="t" rtlCol="false" tIns="0" lIns="0" bIns="0" rIns="0">
              <a:spAutoFit/>
            </a:bodyPr>
            <a:lstStyle/>
            <a:p>
              <a:pPr marL="0" indent="0" lvl="0">
                <a:lnSpc>
                  <a:spcPts val="5112"/>
                </a:lnSpc>
              </a:pPr>
              <a:r>
                <a:rPr lang="en-US" sz="3600" spc="-36">
                  <a:solidFill>
                    <a:srgbClr val="000000"/>
                  </a:solidFill>
                  <a:latin typeface="Clear Sans Regular"/>
                </a:rPr>
                <a:t>Marketing </a:t>
              </a:r>
            </a:p>
          </p:txBody>
        </p:sp>
      </p:grpSp>
      <p:sp>
        <p:nvSpPr>
          <p:cNvPr name="AutoShape 5" id="5"/>
          <p:cNvSpPr/>
          <p:nvPr/>
        </p:nvSpPr>
        <p:spPr>
          <a:xfrm rot="0">
            <a:off x="1028700" y="6736284"/>
            <a:ext cx="15824000" cy="2522016"/>
          </a:xfrm>
          <a:prstGeom prst="rect">
            <a:avLst/>
          </a:prstGeom>
          <a:solidFill>
            <a:srgbClr val="000000"/>
          </a:solidFill>
        </p:spPr>
      </p:sp>
      <p:sp>
        <p:nvSpPr>
          <p:cNvPr name="AutoShape 6" id="6"/>
          <p:cNvSpPr/>
          <p:nvPr/>
        </p:nvSpPr>
        <p:spPr>
          <a:xfrm rot="0">
            <a:off x="1219700" y="6336693"/>
            <a:ext cx="16039600" cy="2721221"/>
          </a:xfrm>
          <a:prstGeom prst="rect">
            <a:avLst/>
          </a:prstGeom>
          <a:solidFill>
            <a:srgbClr val="FFFFFF"/>
          </a:solidFill>
        </p:spPr>
      </p:sp>
      <p:sp>
        <p:nvSpPr>
          <p:cNvPr name="TextBox 7" id="7"/>
          <p:cNvSpPr txBox="true"/>
          <p:nvPr/>
        </p:nvSpPr>
        <p:spPr>
          <a:xfrm rot="0">
            <a:off x="2171168" y="7482164"/>
            <a:ext cx="14136664" cy="382654"/>
          </a:xfrm>
          <a:prstGeom prst="rect">
            <a:avLst/>
          </a:prstGeom>
        </p:spPr>
        <p:txBody>
          <a:bodyPr anchor="t" rtlCol="false" tIns="0" lIns="0" bIns="0" rIns="0">
            <a:spAutoFit/>
          </a:bodyPr>
          <a:lstStyle/>
          <a:p>
            <a:pPr marL="0" indent="0" lvl="0">
              <a:lnSpc>
                <a:spcPts val="3124"/>
              </a:lnSpc>
            </a:pPr>
            <a:r>
              <a:rPr lang="en-US" sz="2200" spc="-21">
                <a:solidFill>
                  <a:srgbClr val="000000"/>
                </a:solidFill>
                <a:latin typeface="Clear Sans Regular"/>
              </a:rPr>
              <a:t>How are you different from your competitors? What they lack and you don't? </a:t>
            </a:r>
          </a:p>
        </p:txBody>
      </p:sp>
      <p:grpSp>
        <p:nvGrpSpPr>
          <p:cNvPr name="Group 8" id="8"/>
          <p:cNvGrpSpPr/>
          <p:nvPr/>
        </p:nvGrpSpPr>
        <p:grpSpPr>
          <a:xfrm rot="0">
            <a:off x="14487994" y="1028700"/>
            <a:ext cx="2771306" cy="2376533"/>
            <a:chOff x="0" y="0"/>
            <a:chExt cx="3695075" cy="3168710"/>
          </a:xfrm>
        </p:grpSpPr>
        <p:pic>
          <p:nvPicPr>
            <p:cNvPr name="Picture 9" id="9"/>
            <p:cNvPicPr>
              <a:picLocks noChangeAspect="true"/>
            </p:cNvPicPr>
            <p:nvPr/>
          </p:nvPicPr>
          <p:blipFill>
            <a:blip r:embed="rId2"/>
            <a:srcRect l="0" t="0" r="0" b="0"/>
            <a:stretch>
              <a:fillRect/>
            </a:stretch>
          </p:blipFill>
          <p:spPr>
            <a:xfrm flipH="false" flipV="false" rot="0">
              <a:off x="0" y="0"/>
              <a:ext cx="3695075" cy="2697405"/>
            </a:xfrm>
            <a:prstGeom prst="rect">
              <a:avLst/>
            </a:prstGeom>
          </p:spPr>
        </p:pic>
        <p:grpSp>
          <p:nvGrpSpPr>
            <p:cNvPr name="Group 10" id="10"/>
            <p:cNvGrpSpPr>
              <a:grpSpLocks noChangeAspect="true"/>
            </p:cNvGrpSpPr>
            <p:nvPr/>
          </p:nvGrpSpPr>
          <p:grpSpPr>
            <a:xfrm rot="0">
              <a:off x="2617428" y="2091064"/>
              <a:ext cx="1077647" cy="1077647"/>
              <a:chOff x="1371600" y="6705600"/>
              <a:chExt cx="10972800" cy="10972800"/>
            </a:xfrm>
          </p:grpSpPr>
          <p:sp>
            <p:nvSpPr>
              <p:cNvPr name="Freeform 11" id="11"/>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0000"/>
              </a:solidFill>
            </p:spPr>
          </p:sp>
        </p:gr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028700" y="1800626"/>
            <a:ext cx="7609508" cy="3586221"/>
          </a:xfrm>
          <a:prstGeom prst="rect">
            <a:avLst/>
          </a:prstGeom>
          <a:solidFill>
            <a:srgbClr val="000000"/>
          </a:solidFill>
        </p:spPr>
      </p:sp>
      <p:sp>
        <p:nvSpPr>
          <p:cNvPr name="AutoShape 3" id="3"/>
          <p:cNvSpPr/>
          <p:nvPr/>
        </p:nvSpPr>
        <p:spPr>
          <a:xfrm rot="0">
            <a:off x="3753030" y="1428402"/>
            <a:ext cx="5090846" cy="3633942"/>
          </a:xfrm>
          <a:prstGeom prst="rect">
            <a:avLst/>
          </a:prstGeom>
          <a:solidFill>
            <a:srgbClr val="F9B347"/>
          </a:solidFill>
        </p:spPr>
      </p:sp>
      <p:sp>
        <p:nvSpPr>
          <p:cNvPr name="TextBox 4" id="4"/>
          <p:cNvSpPr txBox="true"/>
          <p:nvPr/>
        </p:nvSpPr>
        <p:spPr>
          <a:xfrm rot="0">
            <a:off x="4166180" y="1559394"/>
            <a:ext cx="4264547" cy="2492385"/>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Product refers to the good or service you are offering to customers. What needs does this product fulfil? What frustrations does it address? What makes it compelling to customers such that they will believe they need to have it?</a:t>
            </a:r>
          </a:p>
        </p:txBody>
      </p:sp>
      <p:grpSp>
        <p:nvGrpSpPr>
          <p:cNvPr name="Group 5" id="5"/>
          <p:cNvGrpSpPr/>
          <p:nvPr/>
        </p:nvGrpSpPr>
        <p:grpSpPr>
          <a:xfrm rot="0">
            <a:off x="1389986" y="2305113"/>
            <a:ext cx="2058804" cy="1490306"/>
            <a:chOff x="0" y="0"/>
            <a:chExt cx="2745072" cy="1987074"/>
          </a:xfrm>
        </p:grpSpPr>
        <p:sp>
          <p:nvSpPr>
            <p:cNvPr name="TextBox 6" id="6"/>
            <p:cNvSpPr txBox="true"/>
            <p:nvPr/>
          </p:nvSpPr>
          <p:spPr>
            <a:xfrm rot="0">
              <a:off x="0" y="-9525"/>
              <a:ext cx="2745072" cy="650715"/>
            </a:xfrm>
            <a:prstGeom prst="rect">
              <a:avLst/>
            </a:prstGeom>
          </p:spPr>
          <p:txBody>
            <a:bodyPr anchor="t" rtlCol="false" tIns="0" lIns="0" bIns="0" rIns="0">
              <a:spAutoFit/>
            </a:bodyPr>
            <a:lstStyle/>
            <a:p>
              <a:pPr algn="l" marL="0" indent="0" lvl="0">
                <a:lnSpc>
                  <a:spcPts val="3840"/>
                </a:lnSpc>
              </a:pPr>
              <a:r>
                <a:rPr lang="en-US" sz="3200" u="none">
                  <a:solidFill>
                    <a:srgbClr val="FFFFFF"/>
                  </a:solidFill>
                  <a:latin typeface="HK Grotesk Bold Bold"/>
                </a:rPr>
                <a:t>Product</a:t>
              </a:r>
            </a:p>
          </p:txBody>
        </p:sp>
        <p:sp>
          <p:nvSpPr>
            <p:cNvPr name="TextBox 7" id="7"/>
            <p:cNvSpPr txBox="true"/>
            <p:nvPr/>
          </p:nvSpPr>
          <p:spPr>
            <a:xfrm rot="0">
              <a:off x="0" y="915371"/>
              <a:ext cx="2745072" cy="1071703"/>
            </a:xfrm>
            <a:prstGeom prst="rect">
              <a:avLst/>
            </a:prstGeom>
          </p:spPr>
          <p:txBody>
            <a:bodyPr anchor="t" rtlCol="false" tIns="0" lIns="0" bIns="0" rIns="0">
              <a:spAutoFit/>
            </a:bodyPr>
            <a:lstStyle/>
            <a:p>
              <a:pPr algn="l" marL="297180" indent="-148590" lvl="1">
                <a:lnSpc>
                  <a:spcPts val="2160"/>
                </a:lnSpc>
                <a:buFont typeface="Arial"/>
                <a:buChar char="•"/>
              </a:pPr>
              <a:r>
                <a:rPr lang="en-US" sz="1800" u="none">
                  <a:solidFill>
                    <a:srgbClr val="FFFFFF"/>
                  </a:solidFill>
                  <a:latin typeface="HK Grotesk Bold Bold"/>
                </a:rPr>
                <a:t>BRAND</a:t>
              </a:r>
            </a:p>
            <a:p>
              <a:pPr algn="l" marL="297180" indent="-148590" lvl="1">
                <a:lnSpc>
                  <a:spcPts val="2160"/>
                </a:lnSpc>
                <a:buFont typeface="Arial"/>
                <a:buChar char="•"/>
              </a:pPr>
              <a:r>
                <a:rPr lang="en-US" sz="1800" u="none">
                  <a:solidFill>
                    <a:srgbClr val="FFFFFF"/>
                  </a:solidFill>
                  <a:latin typeface="HK Grotesk Bold Bold"/>
                </a:rPr>
                <a:t>FEATURES</a:t>
              </a:r>
            </a:p>
            <a:p>
              <a:pPr algn="l" marL="297180" indent="-148590" lvl="1">
                <a:lnSpc>
                  <a:spcPts val="2160"/>
                </a:lnSpc>
                <a:buFont typeface="Arial"/>
                <a:buChar char="•"/>
              </a:pPr>
              <a:r>
                <a:rPr lang="en-US" sz="1800" u="none">
                  <a:solidFill>
                    <a:srgbClr val="FFFFFF"/>
                  </a:solidFill>
                  <a:latin typeface="HK Grotesk Bold Bold"/>
                </a:rPr>
                <a:t>PACKAGING</a:t>
              </a:r>
            </a:p>
          </p:txBody>
        </p:sp>
      </p:grpSp>
      <p:sp>
        <p:nvSpPr>
          <p:cNvPr name="AutoShape 8" id="8"/>
          <p:cNvSpPr/>
          <p:nvPr/>
        </p:nvSpPr>
        <p:spPr>
          <a:xfrm rot="0">
            <a:off x="9444124" y="1800626"/>
            <a:ext cx="7609508" cy="3586221"/>
          </a:xfrm>
          <a:prstGeom prst="rect">
            <a:avLst/>
          </a:prstGeom>
          <a:solidFill>
            <a:srgbClr val="000000"/>
          </a:solidFill>
        </p:spPr>
      </p:sp>
      <p:sp>
        <p:nvSpPr>
          <p:cNvPr name="AutoShape 9" id="9"/>
          <p:cNvSpPr/>
          <p:nvPr/>
        </p:nvSpPr>
        <p:spPr>
          <a:xfrm rot="0">
            <a:off x="12168454" y="1428402"/>
            <a:ext cx="5090846" cy="3633942"/>
          </a:xfrm>
          <a:prstGeom prst="rect">
            <a:avLst/>
          </a:prstGeom>
          <a:solidFill>
            <a:srgbClr val="F9B347"/>
          </a:solidFill>
        </p:spPr>
      </p:sp>
      <p:sp>
        <p:nvSpPr>
          <p:cNvPr name="TextBox 10" id="10"/>
          <p:cNvSpPr txBox="true"/>
          <p:nvPr/>
        </p:nvSpPr>
        <p:spPr>
          <a:xfrm rot="0">
            <a:off x="12581603" y="1380777"/>
            <a:ext cx="4264547" cy="2849619"/>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Price is what customers pay for a product or service and it takes into account the cost of production. What is the value of the product or service to customers? Are there established price points for this product or service in the market? How will this price compare with competitors?</a:t>
            </a:r>
          </a:p>
        </p:txBody>
      </p:sp>
      <p:grpSp>
        <p:nvGrpSpPr>
          <p:cNvPr name="Group 11" id="11"/>
          <p:cNvGrpSpPr/>
          <p:nvPr/>
        </p:nvGrpSpPr>
        <p:grpSpPr>
          <a:xfrm rot="0">
            <a:off x="9805409" y="2037188"/>
            <a:ext cx="2058804" cy="2026157"/>
            <a:chOff x="0" y="0"/>
            <a:chExt cx="2745072" cy="2701543"/>
          </a:xfrm>
        </p:grpSpPr>
        <p:sp>
          <p:nvSpPr>
            <p:cNvPr name="TextBox 12" id="12"/>
            <p:cNvSpPr txBox="true"/>
            <p:nvPr/>
          </p:nvSpPr>
          <p:spPr>
            <a:xfrm rot="0">
              <a:off x="0" y="-9525"/>
              <a:ext cx="2745072" cy="650715"/>
            </a:xfrm>
            <a:prstGeom prst="rect">
              <a:avLst/>
            </a:prstGeom>
          </p:spPr>
          <p:txBody>
            <a:bodyPr anchor="t" rtlCol="false" tIns="0" lIns="0" bIns="0" rIns="0">
              <a:spAutoFit/>
            </a:bodyPr>
            <a:lstStyle/>
            <a:p>
              <a:pPr algn="l" marL="0" indent="0" lvl="0">
                <a:lnSpc>
                  <a:spcPts val="3840"/>
                </a:lnSpc>
              </a:pPr>
              <a:r>
                <a:rPr lang="en-US" sz="3200" u="none">
                  <a:solidFill>
                    <a:srgbClr val="FFFFFF"/>
                  </a:solidFill>
                  <a:latin typeface="HK Grotesk Bold Bold"/>
                </a:rPr>
                <a:t>Price</a:t>
              </a:r>
            </a:p>
          </p:txBody>
        </p:sp>
        <p:sp>
          <p:nvSpPr>
            <p:cNvPr name="TextBox 13" id="13"/>
            <p:cNvSpPr txBox="true"/>
            <p:nvPr/>
          </p:nvSpPr>
          <p:spPr>
            <a:xfrm rot="0">
              <a:off x="0" y="915371"/>
              <a:ext cx="2745072" cy="1786171"/>
            </a:xfrm>
            <a:prstGeom prst="rect">
              <a:avLst/>
            </a:prstGeom>
          </p:spPr>
          <p:txBody>
            <a:bodyPr anchor="t" rtlCol="false" tIns="0" lIns="0" bIns="0" rIns="0">
              <a:spAutoFit/>
            </a:bodyPr>
            <a:lstStyle/>
            <a:p>
              <a:pPr algn="l" marL="297180" indent="-148590" lvl="1">
                <a:lnSpc>
                  <a:spcPts val="2160"/>
                </a:lnSpc>
                <a:buFont typeface="Arial"/>
                <a:buChar char="•"/>
              </a:pPr>
              <a:r>
                <a:rPr lang="en-US" sz="1800" u="none">
                  <a:solidFill>
                    <a:srgbClr val="FFFFFF"/>
                  </a:solidFill>
                  <a:latin typeface="HK Grotesk Bold Bold"/>
                </a:rPr>
                <a:t>PRICE</a:t>
              </a:r>
            </a:p>
            <a:p>
              <a:pPr algn="l" marL="297180" indent="-148590" lvl="1">
                <a:lnSpc>
                  <a:spcPts val="2160"/>
                </a:lnSpc>
                <a:buFont typeface="Arial"/>
                <a:buChar char="•"/>
              </a:pPr>
              <a:r>
                <a:rPr lang="en-US" sz="1800" u="none">
                  <a:solidFill>
                    <a:srgbClr val="FFFFFF"/>
                  </a:solidFill>
                  <a:latin typeface="HK Grotesk Bold Bold"/>
                </a:rPr>
                <a:t>DISCOUNTS</a:t>
              </a:r>
            </a:p>
            <a:p>
              <a:pPr algn="l" marL="297180" indent="-148590" lvl="1">
                <a:lnSpc>
                  <a:spcPts val="2160"/>
                </a:lnSpc>
                <a:buFont typeface="Arial"/>
                <a:buChar char="•"/>
              </a:pPr>
              <a:r>
                <a:rPr lang="en-US" sz="1800" u="none">
                  <a:solidFill>
                    <a:srgbClr val="FFFFFF"/>
                  </a:solidFill>
                  <a:latin typeface="HK Grotesk Bold Bold"/>
                </a:rPr>
                <a:t>BUNDLING DEALS</a:t>
              </a:r>
            </a:p>
            <a:p>
              <a:pPr algn="l" marL="297180" indent="-148590" lvl="1">
                <a:lnSpc>
                  <a:spcPts val="2160"/>
                </a:lnSpc>
                <a:buFont typeface="Arial"/>
                <a:buChar char="•"/>
              </a:pPr>
              <a:r>
                <a:rPr lang="en-US" sz="1800" u="none">
                  <a:solidFill>
                    <a:srgbClr val="FFFFFF"/>
                  </a:solidFill>
                  <a:latin typeface="HK Grotesk Bold Bold"/>
                </a:rPr>
                <a:t>CREDIT TERMS</a:t>
              </a:r>
            </a:p>
          </p:txBody>
        </p:sp>
      </p:grpSp>
      <p:sp>
        <p:nvSpPr>
          <p:cNvPr name="AutoShape 14" id="14"/>
          <p:cNvSpPr/>
          <p:nvPr/>
        </p:nvSpPr>
        <p:spPr>
          <a:xfrm rot="0">
            <a:off x="1028700" y="6038215"/>
            <a:ext cx="7609508" cy="3586221"/>
          </a:xfrm>
          <a:prstGeom prst="rect">
            <a:avLst/>
          </a:prstGeom>
          <a:solidFill>
            <a:srgbClr val="000000"/>
          </a:solidFill>
        </p:spPr>
      </p:sp>
      <p:sp>
        <p:nvSpPr>
          <p:cNvPr name="AutoShape 15" id="15"/>
          <p:cNvSpPr/>
          <p:nvPr/>
        </p:nvSpPr>
        <p:spPr>
          <a:xfrm rot="0">
            <a:off x="3753030" y="5831816"/>
            <a:ext cx="5090846" cy="3633942"/>
          </a:xfrm>
          <a:prstGeom prst="rect">
            <a:avLst/>
          </a:prstGeom>
          <a:solidFill>
            <a:srgbClr val="F9B347"/>
          </a:solidFill>
        </p:spPr>
      </p:sp>
      <p:sp>
        <p:nvSpPr>
          <p:cNvPr name="TextBox 16" id="16"/>
          <p:cNvSpPr txBox="true"/>
          <p:nvPr/>
        </p:nvSpPr>
        <p:spPr>
          <a:xfrm rot="0">
            <a:off x="4166180" y="6347824"/>
            <a:ext cx="4264547" cy="1777916"/>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Promotion is how you will get the word out about your product or service to your target customers. It includes advertising, public relations, and promotional strategies.</a:t>
            </a:r>
          </a:p>
        </p:txBody>
      </p:sp>
      <p:grpSp>
        <p:nvGrpSpPr>
          <p:cNvPr name="Group 17" id="17"/>
          <p:cNvGrpSpPr/>
          <p:nvPr/>
        </p:nvGrpSpPr>
        <p:grpSpPr>
          <a:xfrm rot="0">
            <a:off x="1389986" y="6452111"/>
            <a:ext cx="2058804" cy="2026157"/>
            <a:chOff x="0" y="0"/>
            <a:chExt cx="2745072" cy="2701543"/>
          </a:xfrm>
        </p:grpSpPr>
        <p:sp>
          <p:nvSpPr>
            <p:cNvPr name="TextBox 18" id="18"/>
            <p:cNvSpPr txBox="true"/>
            <p:nvPr/>
          </p:nvSpPr>
          <p:spPr>
            <a:xfrm rot="0">
              <a:off x="0" y="-9525"/>
              <a:ext cx="2745072" cy="650715"/>
            </a:xfrm>
            <a:prstGeom prst="rect">
              <a:avLst/>
            </a:prstGeom>
          </p:spPr>
          <p:txBody>
            <a:bodyPr anchor="t" rtlCol="false" tIns="0" lIns="0" bIns="0" rIns="0">
              <a:spAutoFit/>
            </a:bodyPr>
            <a:lstStyle/>
            <a:p>
              <a:pPr algn="l" marL="0" indent="0" lvl="0">
                <a:lnSpc>
                  <a:spcPts val="3840"/>
                </a:lnSpc>
              </a:pPr>
              <a:r>
                <a:rPr lang="en-US" sz="3200" u="none">
                  <a:solidFill>
                    <a:srgbClr val="FFFFFF"/>
                  </a:solidFill>
                  <a:latin typeface="HK Grotesk Bold Bold"/>
                </a:rPr>
                <a:t>Promotion</a:t>
              </a:r>
            </a:p>
          </p:txBody>
        </p:sp>
        <p:sp>
          <p:nvSpPr>
            <p:cNvPr name="TextBox 19" id="19"/>
            <p:cNvSpPr txBox="true"/>
            <p:nvPr/>
          </p:nvSpPr>
          <p:spPr>
            <a:xfrm rot="0">
              <a:off x="0" y="915371"/>
              <a:ext cx="2745072" cy="1786171"/>
            </a:xfrm>
            <a:prstGeom prst="rect">
              <a:avLst/>
            </a:prstGeom>
          </p:spPr>
          <p:txBody>
            <a:bodyPr anchor="t" rtlCol="false" tIns="0" lIns="0" bIns="0" rIns="0">
              <a:spAutoFit/>
            </a:bodyPr>
            <a:lstStyle/>
            <a:p>
              <a:pPr algn="l" marL="297180" indent="-148590" lvl="1">
                <a:lnSpc>
                  <a:spcPts val="2159"/>
                </a:lnSpc>
                <a:buFont typeface="Arial"/>
                <a:buChar char="•"/>
              </a:pPr>
              <a:r>
                <a:rPr lang="en-US" sz="1800" u="none">
                  <a:solidFill>
                    <a:srgbClr val="FFFFFF"/>
                  </a:solidFill>
                  <a:latin typeface="HK Grotesk Bold Bold"/>
                </a:rPr>
                <a:t>ADS</a:t>
              </a:r>
            </a:p>
            <a:p>
              <a:pPr algn="l" marL="297180" indent="-148590" lvl="1">
                <a:lnSpc>
                  <a:spcPts val="2159"/>
                </a:lnSpc>
                <a:buFont typeface="Arial"/>
                <a:buChar char="•"/>
              </a:pPr>
              <a:r>
                <a:rPr lang="en-US" sz="1800" u="none">
                  <a:solidFill>
                    <a:srgbClr val="FFFFFF"/>
                  </a:solidFill>
                  <a:latin typeface="HK Grotesk Bold Bold"/>
                </a:rPr>
                <a:t>PRS</a:t>
              </a:r>
            </a:p>
            <a:p>
              <a:pPr algn="l" marL="297180" indent="-148590" lvl="1">
                <a:lnSpc>
                  <a:spcPts val="2159"/>
                </a:lnSpc>
                <a:buFont typeface="Arial"/>
                <a:buChar char="•"/>
              </a:pPr>
              <a:r>
                <a:rPr lang="en-US" sz="1800" u="none">
                  <a:solidFill>
                    <a:srgbClr val="FFFFFF"/>
                  </a:solidFill>
                  <a:latin typeface="HK Grotesk Bold Bold"/>
                </a:rPr>
                <a:t>OCIAL MEDIA</a:t>
              </a:r>
            </a:p>
            <a:p>
              <a:pPr algn="l" marL="297180" indent="-148590" lvl="1">
                <a:lnSpc>
                  <a:spcPts val="2159"/>
                </a:lnSpc>
                <a:buFont typeface="Arial"/>
                <a:buChar char="•"/>
              </a:pPr>
              <a:r>
                <a:rPr lang="en-US" sz="1800" u="none">
                  <a:solidFill>
                    <a:srgbClr val="FFFFFF"/>
                  </a:solidFill>
                  <a:latin typeface="HK Grotesk Bold Bold"/>
                </a:rPr>
                <a:t>EMAIL SEARCH</a:t>
              </a:r>
            </a:p>
            <a:p>
              <a:pPr algn="l" marL="297180" indent="-148590" lvl="1">
                <a:lnSpc>
                  <a:spcPts val="2160"/>
                </a:lnSpc>
                <a:buFont typeface="Arial"/>
                <a:buChar char="•"/>
              </a:pPr>
              <a:r>
                <a:rPr lang="en-US" sz="1800" u="none">
                  <a:solidFill>
                    <a:srgbClr val="FFFFFF"/>
                  </a:solidFill>
                  <a:latin typeface="HK Grotesk Bold Bold"/>
                </a:rPr>
                <a:t> ENGINEVIDEO</a:t>
              </a:r>
            </a:p>
          </p:txBody>
        </p:sp>
      </p:grpSp>
      <p:sp>
        <p:nvSpPr>
          <p:cNvPr name="AutoShape 20" id="20"/>
          <p:cNvSpPr/>
          <p:nvPr/>
        </p:nvSpPr>
        <p:spPr>
          <a:xfrm rot="0">
            <a:off x="9444124" y="6038215"/>
            <a:ext cx="7609508" cy="3586221"/>
          </a:xfrm>
          <a:prstGeom prst="rect">
            <a:avLst/>
          </a:prstGeom>
          <a:solidFill>
            <a:srgbClr val="000000"/>
          </a:solidFill>
        </p:spPr>
      </p:sp>
      <p:sp>
        <p:nvSpPr>
          <p:cNvPr name="AutoShape 21" id="21"/>
          <p:cNvSpPr/>
          <p:nvPr/>
        </p:nvSpPr>
        <p:spPr>
          <a:xfrm rot="0">
            <a:off x="12168454" y="5831816"/>
            <a:ext cx="5090846" cy="3633942"/>
          </a:xfrm>
          <a:prstGeom prst="rect">
            <a:avLst/>
          </a:prstGeom>
          <a:solidFill>
            <a:srgbClr val="F9B347"/>
          </a:solidFill>
        </p:spPr>
      </p:sp>
      <p:sp>
        <p:nvSpPr>
          <p:cNvPr name="TextBox 22" id="22"/>
          <p:cNvSpPr txBox="true"/>
          <p:nvPr/>
        </p:nvSpPr>
        <p:spPr>
          <a:xfrm rot="0">
            <a:off x="12581603" y="5990590"/>
            <a:ext cx="4264547" cy="2492385"/>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Place refers to how and where your customers will look to see your product or service. It also considers how you will deliver the product or service to them. Will it be in a physical store or online? What will be the distribution channels?</a:t>
            </a:r>
          </a:p>
        </p:txBody>
      </p:sp>
      <p:grpSp>
        <p:nvGrpSpPr>
          <p:cNvPr name="Group 23" id="23"/>
          <p:cNvGrpSpPr/>
          <p:nvPr/>
        </p:nvGrpSpPr>
        <p:grpSpPr>
          <a:xfrm rot="0">
            <a:off x="9805409" y="6586074"/>
            <a:ext cx="2058804" cy="1758231"/>
            <a:chOff x="0" y="0"/>
            <a:chExt cx="2745072" cy="2344308"/>
          </a:xfrm>
        </p:grpSpPr>
        <p:sp>
          <p:nvSpPr>
            <p:cNvPr name="TextBox 24" id="24"/>
            <p:cNvSpPr txBox="true"/>
            <p:nvPr/>
          </p:nvSpPr>
          <p:spPr>
            <a:xfrm rot="0">
              <a:off x="0" y="-9525"/>
              <a:ext cx="2745072" cy="650715"/>
            </a:xfrm>
            <a:prstGeom prst="rect">
              <a:avLst/>
            </a:prstGeom>
          </p:spPr>
          <p:txBody>
            <a:bodyPr anchor="t" rtlCol="false" tIns="0" lIns="0" bIns="0" rIns="0">
              <a:spAutoFit/>
            </a:bodyPr>
            <a:lstStyle/>
            <a:p>
              <a:pPr algn="l" marL="0" indent="0" lvl="0">
                <a:lnSpc>
                  <a:spcPts val="3840"/>
                </a:lnSpc>
              </a:pPr>
              <a:r>
                <a:rPr lang="en-US" sz="3200" u="none">
                  <a:solidFill>
                    <a:srgbClr val="FFFFFF"/>
                  </a:solidFill>
                  <a:latin typeface="HK Grotesk Bold Bold"/>
                </a:rPr>
                <a:t>Product</a:t>
              </a:r>
            </a:p>
          </p:txBody>
        </p:sp>
        <p:sp>
          <p:nvSpPr>
            <p:cNvPr name="TextBox 25" id="25"/>
            <p:cNvSpPr txBox="true"/>
            <p:nvPr/>
          </p:nvSpPr>
          <p:spPr>
            <a:xfrm rot="0">
              <a:off x="0" y="915371"/>
              <a:ext cx="2745072" cy="1428937"/>
            </a:xfrm>
            <a:prstGeom prst="rect">
              <a:avLst/>
            </a:prstGeom>
          </p:spPr>
          <p:txBody>
            <a:bodyPr anchor="t" rtlCol="false" tIns="0" lIns="0" bIns="0" rIns="0">
              <a:spAutoFit/>
            </a:bodyPr>
            <a:lstStyle/>
            <a:p>
              <a:pPr algn="l" marL="297180" indent="-148590" lvl="1">
                <a:lnSpc>
                  <a:spcPts val="2159"/>
                </a:lnSpc>
                <a:buFont typeface="Arial"/>
                <a:buChar char="•"/>
              </a:pPr>
              <a:r>
                <a:rPr lang="en-US" sz="1800" u="none">
                  <a:solidFill>
                    <a:srgbClr val="FFFFFF"/>
                  </a:solidFill>
                  <a:latin typeface="HK Grotesk Bold Bold"/>
                </a:rPr>
                <a:t>STORES</a:t>
              </a:r>
            </a:p>
            <a:p>
              <a:pPr algn="l" marL="297180" indent="-148590" lvl="1">
                <a:lnSpc>
                  <a:spcPts val="2159"/>
                </a:lnSpc>
                <a:buFont typeface="Arial"/>
                <a:buChar char="•"/>
              </a:pPr>
              <a:r>
                <a:rPr lang="en-US" sz="1800" u="none">
                  <a:solidFill>
                    <a:srgbClr val="FFFFFF"/>
                  </a:solidFill>
                  <a:latin typeface="HK Grotesk Bold Bold"/>
                </a:rPr>
                <a:t>WEBSITE</a:t>
              </a:r>
            </a:p>
            <a:p>
              <a:pPr algn="l" marL="297180" indent="-148590" lvl="1">
                <a:lnSpc>
                  <a:spcPts val="2159"/>
                </a:lnSpc>
                <a:buFont typeface="Arial"/>
                <a:buChar char="•"/>
              </a:pPr>
              <a:r>
                <a:rPr lang="en-US" sz="1800" u="none">
                  <a:solidFill>
                    <a:srgbClr val="FFFFFF"/>
                  </a:solidFill>
                  <a:latin typeface="HK Grotesk Bold Bold"/>
                </a:rPr>
                <a:t>ONLINE</a:t>
              </a:r>
            </a:p>
            <a:p>
              <a:pPr algn="l" marL="297180" indent="-148590" lvl="1">
                <a:lnSpc>
                  <a:spcPts val="2160"/>
                </a:lnSpc>
                <a:buFont typeface="Arial"/>
                <a:buChar char="•"/>
              </a:pPr>
              <a:r>
                <a:rPr lang="en-US" sz="1800" u="none">
                  <a:solidFill>
                    <a:srgbClr val="FFFFFF"/>
                  </a:solidFill>
                  <a:latin typeface="HK Grotesk Bold Bold"/>
                </a:rPr>
                <a:t>MARKETPLACE</a:t>
              </a:r>
            </a:p>
          </p:txBody>
        </p:sp>
      </p:grpSp>
      <p:sp>
        <p:nvSpPr>
          <p:cNvPr name="TextBox 26" id="26"/>
          <p:cNvSpPr txBox="true"/>
          <p:nvPr/>
        </p:nvSpPr>
        <p:spPr>
          <a:xfrm rot="0">
            <a:off x="3287646" y="335915"/>
            <a:ext cx="11112460" cy="692785"/>
          </a:xfrm>
          <a:prstGeom prst="rect">
            <a:avLst/>
          </a:prstGeom>
        </p:spPr>
        <p:txBody>
          <a:bodyPr anchor="t" rtlCol="false" tIns="0" lIns="0" bIns="0" rIns="0">
            <a:spAutoFit/>
          </a:bodyPr>
          <a:lstStyle/>
          <a:p>
            <a:pPr algn="ctr">
              <a:lnSpc>
                <a:spcPts val="5600"/>
              </a:lnSpc>
            </a:pPr>
            <a:r>
              <a:rPr lang="en-US" sz="4000">
                <a:solidFill>
                  <a:srgbClr val="000000"/>
                </a:solidFill>
                <a:latin typeface="HK Grotesk Bold"/>
              </a:rPr>
              <a:t>Explain how you'll market the product or service.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9B347"/>
        </a:solidFill>
      </p:bgPr>
    </p:bg>
    <p:spTree>
      <p:nvGrpSpPr>
        <p:cNvPr id="1" name=""/>
        <p:cNvGrpSpPr/>
        <p:nvPr/>
      </p:nvGrpSpPr>
      <p:grpSpPr>
        <a:xfrm>
          <a:off x="0" y="0"/>
          <a:ext cx="0" cy="0"/>
          <a:chOff x="0" y="0"/>
          <a:chExt cx="0" cy="0"/>
        </a:xfrm>
      </p:grpSpPr>
      <p:sp>
        <p:nvSpPr>
          <p:cNvPr name="AutoShape 2" id="2"/>
          <p:cNvSpPr/>
          <p:nvPr/>
        </p:nvSpPr>
        <p:spPr>
          <a:xfrm rot="0">
            <a:off x="1170152" y="1188003"/>
            <a:ext cx="3778816" cy="3944488"/>
          </a:xfrm>
          <a:prstGeom prst="rect">
            <a:avLst/>
          </a:prstGeom>
          <a:solidFill>
            <a:srgbClr val="000000"/>
          </a:solidFill>
        </p:spPr>
      </p:sp>
      <p:sp>
        <p:nvSpPr>
          <p:cNvPr name="AutoShape 3" id="3"/>
          <p:cNvSpPr/>
          <p:nvPr/>
        </p:nvSpPr>
        <p:spPr>
          <a:xfrm rot="0">
            <a:off x="1028700" y="1028700"/>
            <a:ext cx="3778816" cy="3944488"/>
          </a:xfrm>
          <a:prstGeom prst="rect">
            <a:avLst/>
          </a:prstGeom>
          <a:solidFill>
            <a:srgbClr val="FFFFFF"/>
          </a:solidFill>
        </p:spPr>
      </p:sp>
      <p:sp>
        <p:nvSpPr>
          <p:cNvPr name="AutoShape 4" id="4"/>
          <p:cNvSpPr/>
          <p:nvPr/>
        </p:nvSpPr>
        <p:spPr>
          <a:xfrm rot="0">
            <a:off x="1188003" y="5475180"/>
            <a:ext cx="3778816" cy="3944488"/>
          </a:xfrm>
          <a:prstGeom prst="rect">
            <a:avLst/>
          </a:prstGeom>
          <a:solidFill>
            <a:srgbClr val="000000"/>
          </a:solidFill>
        </p:spPr>
      </p:sp>
      <p:sp>
        <p:nvSpPr>
          <p:cNvPr name="AutoShape 5" id="5"/>
          <p:cNvSpPr/>
          <p:nvPr/>
        </p:nvSpPr>
        <p:spPr>
          <a:xfrm rot="0">
            <a:off x="1028700" y="5313812"/>
            <a:ext cx="3778816" cy="3944488"/>
          </a:xfrm>
          <a:prstGeom prst="rect">
            <a:avLst/>
          </a:prstGeom>
          <a:solidFill>
            <a:srgbClr val="FFFFFF"/>
          </a:solidFill>
        </p:spPr>
      </p:sp>
      <p:sp>
        <p:nvSpPr>
          <p:cNvPr name="AutoShape 6" id="6"/>
          <p:cNvSpPr/>
          <p:nvPr/>
        </p:nvSpPr>
        <p:spPr>
          <a:xfrm rot="0">
            <a:off x="13360953" y="1197979"/>
            <a:ext cx="3778816" cy="3944488"/>
          </a:xfrm>
          <a:prstGeom prst="rect">
            <a:avLst/>
          </a:prstGeom>
          <a:solidFill>
            <a:srgbClr val="000000"/>
          </a:solidFill>
        </p:spPr>
      </p:sp>
      <p:sp>
        <p:nvSpPr>
          <p:cNvPr name="AutoShape 7" id="7"/>
          <p:cNvSpPr/>
          <p:nvPr/>
        </p:nvSpPr>
        <p:spPr>
          <a:xfrm rot="0">
            <a:off x="13378804" y="5485156"/>
            <a:ext cx="3778816" cy="3944488"/>
          </a:xfrm>
          <a:prstGeom prst="rect">
            <a:avLst/>
          </a:prstGeom>
          <a:solidFill>
            <a:srgbClr val="000000"/>
          </a:solidFill>
        </p:spPr>
      </p:sp>
      <p:sp>
        <p:nvSpPr>
          <p:cNvPr name="AutoShape 8" id="8"/>
          <p:cNvSpPr/>
          <p:nvPr/>
        </p:nvSpPr>
        <p:spPr>
          <a:xfrm rot="0">
            <a:off x="13201650" y="1028700"/>
            <a:ext cx="3778816" cy="3944488"/>
          </a:xfrm>
          <a:prstGeom prst="rect">
            <a:avLst/>
          </a:prstGeom>
          <a:solidFill>
            <a:srgbClr val="FFFFFF"/>
          </a:solidFill>
        </p:spPr>
      </p:sp>
      <p:sp>
        <p:nvSpPr>
          <p:cNvPr name="AutoShape 9" id="9"/>
          <p:cNvSpPr/>
          <p:nvPr/>
        </p:nvSpPr>
        <p:spPr>
          <a:xfrm rot="0">
            <a:off x="5245653" y="1188003"/>
            <a:ext cx="3778816" cy="3944488"/>
          </a:xfrm>
          <a:prstGeom prst="rect">
            <a:avLst/>
          </a:prstGeom>
          <a:solidFill>
            <a:srgbClr val="000000"/>
          </a:solidFill>
        </p:spPr>
      </p:sp>
      <p:sp>
        <p:nvSpPr>
          <p:cNvPr name="AutoShape 10" id="10"/>
          <p:cNvSpPr/>
          <p:nvPr/>
        </p:nvSpPr>
        <p:spPr>
          <a:xfrm rot="0">
            <a:off x="5263504" y="5475180"/>
            <a:ext cx="3778816" cy="3944488"/>
          </a:xfrm>
          <a:prstGeom prst="rect">
            <a:avLst/>
          </a:prstGeom>
          <a:solidFill>
            <a:srgbClr val="000000"/>
          </a:solidFill>
        </p:spPr>
      </p:sp>
      <p:sp>
        <p:nvSpPr>
          <p:cNvPr name="AutoShape 11" id="11"/>
          <p:cNvSpPr/>
          <p:nvPr/>
        </p:nvSpPr>
        <p:spPr>
          <a:xfrm rot="0">
            <a:off x="5086350" y="1028700"/>
            <a:ext cx="3778816" cy="3944488"/>
          </a:xfrm>
          <a:prstGeom prst="rect">
            <a:avLst/>
          </a:prstGeom>
          <a:solidFill>
            <a:srgbClr val="FFFFFF"/>
          </a:solidFill>
        </p:spPr>
      </p:sp>
      <p:sp>
        <p:nvSpPr>
          <p:cNvPr name="AutoShape 12" id="12"/>
          <p:cNvSpPr/>
          <p:nvPr/>
        </p:nvSpPr>
        <p:spPr>
          <a:xfrm rot="0">
            <a:off x="5086350" y="5313812"/>
            <a:ext cx="3778816" cy="3944488"/>
          </a:xfrm>
          <a:prstGeom prst="rect">
            <a:avLst/>
          </a:prstGeom>
          <a:solidFill>
            <a:srgbClr val="FFFFFF"/>
          </a:solidFill>
        </p:spPr>
      </p:sp>
      <p:sp>
        <p:nvSpPr>
          <p:cNvPr name="AutoShape 13" id="13"/>
          <p:cNvSpPr/>
          <p:nvPr/>
        </p:nvSpPr>
        <p:spPr>
          <a:xfrm rot="0">
            <a:off x="9303303" y="1197979"/>
            <a:ext cx="3778816" cy="3944488"/>
          </a:xfrm>
          <a:prstGeom prst="rect">
            <a:avLst/>
          </a:prstGeom>
          <a:solidFill>
            <a:srgbClr val="000000"/>
          </a:solidFill>
        </p:spPr>
      </p:sp>
      <p:sp>
        <p:nvSpPr>
          <p:cNvPr name="AutoShape 14" id="14"/>
          <p:cNvSpPr/>
          <p:nvPr/>
        </p:nvSpPr>
        <p:spPr>
          <a:xfrm rot="0">
            <a:off x="9321154" y="5485156"/>
            <a:ext cx="3778816" cy="3944488"/>
          </a:xfrm>
          <a:prstGeom prst="rect">
            <a:avLst/>
          </a:prstGeom>
          <a:solidFill>
            <a:srgbClr val="000000"/>
          </a:solidFill>
        </p:spPr>
      </p:sp>
      <p:sp>
        <p:nvSpPr>
          <p:cNvPr name="AutoShape 15" id="15"/>
          <p:cNvSpPr/>
          <p:nvPr/>
        </p:nvSpPr>
        <p:spPr>
          <a:xfrm rot="0">
            <a:off x="9144000" y="1028700"/>
            <a:ext cx="3778816" cy="3944488"/>
          </a:xfrm>
          <a:prstGeom prst="rect">
            <a:avLst/>
          </a:prstGeom>
          <a:solidFill>
            <a:srgbClr val="FFFFFF"/>
          </a:solidFill>
        </p:spPr>
      </p:sp>
      <p:sp>
        <p:nvSpPr>
          <p:cNvPr name="AutoShape 16" id="16"/>
          <p:cNvSpPr/>
          <p:nvPr/>
        </p:nvSpPr>
        <p:spPr>
          <a:xfrm rot="0">
            <a:off x="9144000" y="5313812"/>
            <a:ext cx="3778816" cy="3944488"/>
          </a:xfrm>
          <a:prstGeom prst="rect">
            <a:avLst/>
          </a:prstGeom>
          <a:solidFill>
            <a:srgbClr val="FFFFFF"/>
          </a:solidFill>
        </p:spPr>
      </p:sp>
      <p:sp>
        <p:nvSpPr>
          <p:cNvPr name="AutoShape 17" id="17"/>
          <p:cNvSpPr/>
          <p:nvPr/>
        </p:nvSpPr>
        <p:spPr>
          <a:xfrm rot="0">
            <a:off x="13201650" y="5313812"/>
            <a:ext cx="3778816" cy="3944488"/>
          </a:xfrm>
          <a:prstGeom prst="rect">
            <a:avLst/>
          </a:prstGeom>
          <a:solidFill>
            <a:srgbClr val="FFFFFF"/>
          </a:solidFill>
        </p:spPr>
      </p:sp>
      <p:grpSp>
        <p:nvGrpSpPr>
          <p:cNvPr name="Group 18" id="18"/>
          <p:cNvGrpSpPr/>
          <p:nvPr/>
        </p:nvGrpSpPr>
        <p:grpSpPr>
          <a:xfrm rot="0">
            <a:off x="1398753" y="1309345"/>
            <a:ext cx="3003007" cy="1224512"/>
            <a:chOff x="0" y="0"/>
            <a:chExt cx="4004009" cy="1632682"/>
          </a:xfrm>
        </p:grpSpPr>
        <p:sp>
          <p:nvSpPr>
            <p:cNvPr name="TextBox 19" id="19"/>
            <p:cNvSpPr txBox="true"/>
            <p:nvPr/>
          </p:nvSpPr>
          <p:spPr>
            <a:xfrm rot="0">
              <a:off x="0" y="-28575"/>
              <a:ext cx="4004009" cy="582590"/>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Demographics</a:t>
              </a:r>
            </a:p>
          </p:txBody>
        </p:sp>
        <p:sp>
          <p:nvSpPr>
            <p:cNvPr name="TextBox 20" id="20"/>
            <p:cNvSpPr txBox="true"/>
            <p:nvPr/>
          </p:nvSpPr>
          <p:spPr>
            <a:xfrm rot="0">
              <a:off x="0" y="706939"/>
              <a:ext cx="4004009" cy="925743"/>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(Gender, age, marital status, employer)</a:t>
              </a:r>
            </a:p>
          </p:txBody>
        </p:sp>
      </p:grpSp>
      <p:grpSp>
        <p:nvGrpSpPr>
          <p:cNvPr name="Group 21" id="21"/>
          <p:cNvGrpSpPr/>
          <p:nvPr/>
        </p:nvGrpSpPr>
        <p:grpSpPr>
          <a:xfrm rot="0">
            <a:off x="5474254" y="1309345"/>
            <a:ext cx="3003007" cy="1224512"/>
            <a:chOff x="0" y="0"/>
            <a:chExt cx="4004009" cy="1632682"/>
          </a:xfrm>
        </p:grpSpPr>
        <p:sp>
          <p:nvSpPr>
            <p:cNvPr name="TextBox 22" id="22"/>
            <p:cNvSpPr txBox="true"/>
            <p:nvPr/>
          </p:nvSpPr>
          <p:spPr>
            <a:xfrm rot="0">
              <a:off x="0" y="-28575"/>
              <a:ext cx="4004009" cy="582590"/>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Buying Roles</a:t>
              </a:r>
            </a:p>
          </p:txBody>
        </p:sp>
        <p:sp>
          <p:nvSpPr>
            <p:cNvPr name="TextBox 23" id="23"/>
            <p:cNvSpPr txBox="true"/>
            <p:nvPr/>
          </p:nvSpPr>
          <p:spPr>
            <a:xfrm rot="0">
              <a:off x="0" y="706939"/>
              <a:ext cx="4004009" cy="925743"/>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(Decision makers, influencers)</a:t>
              </a:r>
            </a:p>
          </p:txBody>
        </p:sp>
      </p:grpSp>
      <p:sp>
        <p:nvSpPr>
          <p:cNvPr name="TextBox 24" id="24"/>
          <p:cNvSpPr txBox="true"/>
          <p:nvPr/>
        </p:nvSpPr>
        <p:spPr>
          <a:xfrm rot="0">
            <a:off x="9531904" y="1280770"/>
            <a:ext cx="3003007" cy="895157"/>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Goals and Responsibilities</a:t>
            </a:r>
          </a:p>
        </p:txBody>
      </p:sp>
      <p:sp>
        <p:nvSpPr>
          <p:cNvPr name="TextBox 25" id="25"/>
          <p:cNvSpPr txBox="true"/>
          <p:nvPr/>
        </p:nvSpPr>
        <p:spPr>
          <a:xfrm rot="0">
            <a:off x="1398753" y="5607021"/>
            <a:ext cx="3003007" cy="514865"/>
          </a:xfrm>
          <a:prstGeom prst="rect">
            <a:avLst/>
          </a:prstGeom>
        </p:spPr>
        <p:txBody>
          <a:bodyPr anchor="t" rtlCol="false" tIns="0" lIns="0" bIns="0" rIns="0">
            <a:spAutoFit/>
          </a:bodyPr>
          <a:lstStyle/>
          <a:p>
            <a:pPr marL="0" indent="0" lvl="0">
              <a:lnSpc>
                <a:spcPts val="4159"/>
              </a:lnSpc>
              <a:spcBef>
                <a:spcPct val="0"/>
              </a:spcBef>
            </a:pPr>
            <a:r>
              <a:rPr lang="en-US" sz="3199" spc="-31" u="none">
                <a:solidFill>
                  <a:srgbClr val="000000"/>
                </a:solidFill>
                <a:latin typeface="HK Grotesk Bold Bold"/>
              </a:rPr>
              <a:t>Frustrations</a:t>
            </a:r>
          </a:p>
        </p:txBody>
      </p:sp>
      <p:grpSp>
        <p:nvGrpSpPr>
          <p:cNvPr name="Group 26" id="26"/>
          <p:cNvGrpSpPr/>
          <p:nvPr/>
        </p:nvGrpSpPr>
        <p:grpSpPr>
          <a:xfrm rot="0">
            <a:off x="5474254" y="5645121"/>
            <a:ext cx="3003007" cy="1643000"/>
            <a:chOff x="0" y="0"/>
            <a:chExt cx="4004009" cy="2190667"/>
          </a:xfrm>
        </p:grpSpPr>
        <p:sp>
          <p:nvSpPr>
            <p:cNvPr name="TextBox 27" id="27"/>
            <p:cNvSpPr txBox="true"/>
            <p:nvPr/>
          </p:nvSpPr>
          <p:spPr>
            <a:xfrm rot="0">
              <a:off x="0" y="-38100"/>
              <a:ext cx="4004009" cy="673787"/>
            </a:xfrm>
            <a:prstGeom prst="rect">
              <a:avLst/>
            </a:prstGeom>
          </p:spPr>
          <p:txBody>
            <a:bodyPr anchor="t" rtlCol="false" tIns="0" lIns="0" bIns="0" rIns="0">
              <a:spAutoFit/>
            </a:bodyPr>
            <a:lstStyle/>
            <a:p>
              <a:pPr marL="0" indent="0" lvl="0">
                <a:lnSpc>
                  <a:spcPts val="4159"/>
                </a:lnSpc>
                <a:spcBef>
                  <a:spcPct val="0"/>
                </a:spcBef>
              </a:pPr>
              <a:r>
                <a:rPr lang="en-US" sz="3199" spc="-31" u="none">
                  <a:solidFill>
                    <a:srgbClr val="000000"/>
                  </a:solidFill>
                  <a:latin typeface="HK Grotesk Bold Bold"/>
                </a:rPr>
                <a:t>Buyer's Journey</a:t>
              </a:r>
            </a:p>
          </p:txBody>
        </p:sp>
        <p:sp>
          <p:nvSpPr>
            <p:cNvPr name="TextBox 28" id="28"/>
            <p:cNvSpPr txBox="true"/>
            <p:nvPr/>
          </p:nvSpPr>
          <p:spPr>
            <a:xfrm rot="0">
              <a:off x="0" y="788611"/>
              <a:ext cx="4004009" cy="1402055"/>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(Awareness, consideration, purchase, advocacy)</a:t>
              </a:r>
            </a:p>
          </p:txBody>
        </p:sp>
      </p:grpSp>
      <p:grpSp>
        <p:nvGrpSpPr>
          <p:cNvPr name="Group 29" id="29"/>
          <p:cNvGrpSpPr/>
          <p:nvPr/>
        </p:nvGrpSpPr>
        <p:grpSpPr>
          <a:xfrm rot="0">
            <a:off x="9531904" y="5645121"/>
            <a:ext cx="3003007" cy="1643000"/>
            <a:chOff x="0" y="0"/>
            <a:chExt cx="4004009" cy="2190667"/>
          </a:xfrm>
        </p:grpSpPr>
        <p:sp>
          <p:nvSpPr>
            <p:cNvPr name="TextBox 30" id="30"/>
            <p:cNvSpPr txBox="true"/>
            <p:nvPr/>
          </p:nvSpPr>
          <p:spPr>
            <a:xfrm rot="0">
              <a:off x="0" y="-38100"/>
              <a:ext cx="4004009" cy="673787"/>
            </a:xfrm>
            <a:prstGeom prst="rect">
              <a:avLst/>
            </a:prstGeom>
          </p:spPr>
          <p:txBody>
            <a:bodyPr anchor="t" rtlCol="false" tIns="0" lIns="0" bIns="0" rIns="0">
              <a:spAutoFit/>
            </a:bodyPr>
            <a:lstStyle/>
            <a:p>
              <a:pPr marL="0" indent="0" lvl="0">
                <a:lnSpc>
                  <a:spcPts val="4159"/>
                </a:lnSpc>
                <a:spcBef>
                  <a:spcPct val="0"/>
                </a:spcBef>
              </a:pPr>
              <a:r>
                <a:rPr lang="en-US" sz="3199" spc="-31" u="none">
                  <a:solidFill>
                    <a:srgbClr val="000000"/>
                  </a:solidFill>
                  <a:latin typeface="HK Grotesk Bold Bold"/>
                </a:rPr>
                <a:t>Channels</a:t>
              </a:r>
            </a:p>
          </p:txBody>
        </p:sp>
        <p:sp>
          <p:nvSpPr>
            <p:cNvPr name="TextBox 31" id="31"/>
            <p:cNvSpPr txBox="true"/>
            <p:nvPr/>
          </p:nvSpPr>
          <p:spPr>
            <a:xfrm rot="0">
              <a:off x="0" y="788611"/>
              <a:ext cx="4004009" cy="1402055"/>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(Social media, other digital activities,non-digital activities)</a:t>
              </a:r>
            </a:p>
          </p:txBody>
        </p:sp>
      </p:grpSp>
      <p:grpSp>
        <p:nvGrpSpPr>
          <p:cNvPr name="Group 32" id="32"/>
          <p:cNvGrpSpPr/>
          <p:nvPr/>
        </p:nvGrpSpPr>
        <p:grpSpPr>
          <a:xfrm rot="0">
            <a:off x="13589554" y="5645121"/>
            <a:ext cx="3003007" cy="1803171"/>
            <a:chOff x="0" y="0"/>
            <a:chExt cx="4004009" cy="2404228"/>
          </a:xfrm>
        </p:grpSpPr>
        <p:sp>
          <p:nvSpPr>
            <p:cNvPr name="TextBox 33" id="33"/>
            <p:cNvSpPr txBox="true"/>
            <p:nvPr/>
          </p:nvSpPr>
          <p:spPr>
            <a:xfrm rot="0">
              <a:off x="0" y="-38100"/>
              <a:ext cx="4004009" cy="1363660"/>
            </a:xfrm>
            <a:prstGeom prst="rect">
              <a:avLst/>
            </a:prstGeom>
          </p:spPr>
          <p:txBody>
            <a:bodyPr anchor="t" rtlCol="false" tIns="0" lIns="0" bIns="0" rIns="0">
              <a:spAutoFit/>
            </a:bodyPr>
            <a:lstStyle/>
            <a:p>
              <a:pPr marL="0" indent="0" lvl="0">
                <a:lnSpc>
                  <a:spcPts val="4159"/>
                </a:lnSpc>
                <a:spcBef>
                  <a:spcPct val="0"/>
                </a:spcBef>
              </a:pPr>
              <a:r>
                <a:rPr lang="en-US" sz="3199" spc="-31" u="none">
                  <a:solidFill>
                    <a:srgbClr val="000000"/>
                  </a:solidFill>
                  <a:latin typeface="HK Grotesk Bold Bold"/>
                </a:rPr>
                <a:t>Sources of information</a:t>
              </a:r>
            </a:p>
          </p:txBody>
        </p:sp>
        <p:sp>
          <p:nvSpPr>
            <p:cNvPr name="TextBox 34" id="34"/>
            <p:cNvSpPr txBox="true"/>
            <p:nvPr/>
          </p:nvSpPr>
          <p:spPr>
            <a:xfrm rot="0">
              <a:off x="0" y="1478485"/>
              <a:ext cx="4004009" cy="925743"/>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00000"/>
                  </a:solidFill>
                  <a:latin typeface="Clear Sans Regular"/>
                </a:rPr>
                <a:t>(Content that influences purchasedecisions)</a:t>
              </a:r>
            </a:p>
          </p:txBody>
        </p:sp>
      </p:grpSp>
      <p:sp>
        <p:nvSpPr>
          <p:cNvPr name="TextBox 35" id="35"/>
          <p:cNvSpPr txBox="true"/>
          <p:nvPr/>
        </p:nvSpPr>
        <p:spPr>
          <a:xfrm rot="0">
            <a:off x="13589554" y="2972369"/>
            <a:ext cx="3003007" cy="444086"/>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Objections</a:t>
            </a:r>
          </a:p>
        </p:txBody>
      </p:sp>
      <p:sp>
        <p:nvSpPr>
          <p:cNvPr name="TextBox 36" id="36"/>
          <p:cNvSpPr txBox="true"/>
          <p:nvPr/>
        </p:nvSpPr>
        <p:spPr>
          <a:xfrm rot="0">
            <a:off x="13589554" y="1298550"/>
            <a:ext cx="3003007" cy="444086"/>
          </a:xfrm>
          <a:prstGeom prst="rect">
            <a:avLst/>
          </a:prstGeom>
        </p:spPr>
        <p:txBody>
          <a:bodyPr anchor="t" rtlCol="false" tIns="0" lIns="0" bIns="0" rIns="0">
            <a:spAutoFit/>
          </a:bodyPr>
          <a:lstStyle/>
          <a:p>
            <a:pPr marL="0" indent="0" lvl="0">
              <a:lnSpc>
                <a:spcPts val="3640"/>
              </a:lnSpc>
              <a:spcBef>
                <a:spcPct val="0"/>
              </a:spcBef>
            </a:pPr>
            <a:r>
              <a:rPr lang="en-US" sz="2800" spc="-28" u="none">
                <a:solidFill>
                  <a:srgbClr val="000000"/>
                </a:solidFill>
                <a:latin typeface="HK Grotesk Bold Bold"/>
              </a:rPr>
              <a:t>Needs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92833" y="4868880"/>
            <a:ext cx="4778614" cy="3562239"/>
          </a:xfrm>
          <a:prstGeom prst="rect">
            <a:avLst/>
          </a:prstGeom>
        </p:spPr>
      </p:pic>
      <p:sp>
        <p:nvSpPr>
          <p:cNvPr name="AutoShape 3" id="3"/>
          <p:cNvSpPr/>
          <p:nvPr/>
        </p:nvSpPr>
        <p:spPr>
          <a:xfrm rot="0">
            <a:off x="3610181" y="1195537"/>
            <a:ext cx="13467700" cy="2472788"/>
          </a:xfrm>
          <a:prstGeom prst="rect">
            <a:avLst/>
          </a:prstGeom>
          <a:solidFill>
            <a:srgbClr val="000000"/>
          </a:solidFill>
        </p:spPr>
      </p:sp>
      <p:sp>
        <p:nvSpPr>
          <p:cNvPr name="AutoShape 4" id="4"/>
          <p:cNvSpPr/>
          <p:nvPr/>
        </p:nvSpPr>
        <p:spPr>
          <a:xfrm rot="0">
            <a:off x="3993521" y="892833"/>
            <a:ext cx="13449648" cy="2395544"/>
          </a:xfrm>
          <a:prstGeom prst="rect">
            <a:avLst/>
          </a:prstGeom>
          <a:solidFill>
            <a:srgbClr val="F9B347"/>
          </a:solidFill>
        </p:spPr>
      </p:sp>
      <p:sp>
        <p:nvSpPr>
          <p:cNvPr name="TextBox 5" id="5"/>
          <p:cNvSpPr txBox="true"/>
          <p:nvPr/>
        </p:nvSpPr>
        <p:spPr>
          <a:xfrm rot="0">
            <a:off x="3809652" y="1547680"/>
            <a:ext cx="13449648" cy="1076325"/>
          </a:xfrm>
          <a:prstGeom prst="rect">
            <a:avLst/>
          </a:prstGeom>
        </p:spPr>
        <p:txBody>
          <a:bodyPr anchor="t" rtlCol="false" tIns="0" lIns="0" bIns="0" rIns="0">
            <a:spAutoFit/>
          </a:bodyPr>
          <a:lstStyle/>
          <a:p>
            <a:pPr algn="ctr">
              <a:lnSpc>
                <a:spcPts val="8400"/>
              </a:lnSpc>
              <a:spcBef>
                <a:spcPct val="0"/>
              </a:spcBef>
            </a:pPr>
            <a:r>
              <a:rPr lang="en-US" sz="7000">
                <a:solidFill>
                  <a:srgbClr val="FFFFFF"/>
                </a:solidFill>
                <a:latin typeface="HK Grotesk Bold Bold"/>
              </a:rPr>
              <a:t>FINANCIAL PROJECTIONS</a:t>
            </a:r>
          </a:p>
        </p:txBody>
      </p:sp>
      <p:sp>
        <p:nvSpPr>
          <p:cNvPr name="TextBox 6" id="6"/>
          <p:cNvSpPr txBox="true"/>
          <p:nvPr/>
        </p:nvSpPr>
        <p:spPr>
          <a:xfrm rot="0">
            <a:off x="7899710" y="5291772"/>
            <a:ext cx="8421011" cy="1358228"/>
          </a:xfrm>
          <a:prstGeom prst="rect">
            <a:avLst/>
          </a:prstGeom>
        </p:spPr>
        <p:txBody>
          <a:bodyPr anchor="t" rtlCol="false" tIns="0" lIns="0" bIns="0" rIns="0">
            <a:spAutoFit/>
          </a:bodyPr>
          <a:lstStyle/>
          <a:p>
            <a:pPr algn="ctr">
              <a:lnSpc>
                <a:spcPts val="3627"/>
              </a:lnSpc>
            </a:pPr>
            <a:r>
              <a:rPr lang="en-US" sz="2591">
                <a:solidFill>
                  <a:srgbClr val="000000"/>
                </a:solidFill>
                <a:latin typeface="Clear Sans Regular"/>
              </a:rPr>
              <a:t>How much </a:t>
            </a:r>
            <a:r>
              <a:rPr lang="en-US" sz="2591">
                <a:solidFill>
                  <a:srgbClr val="000000"/>
                </a:solidFill>
                <a:latin typeface="Clear Sans Regular"/>
              </a:rPr>
              <a:t>does your product cost? What is your gross profit margin? How many users do you expect to have by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DAEPdCp2ZuY</dc:identifier>
  <dcterms:modified xsi:type="dcterms:W3CDTF">2011-08-01T06:04:30Z</dcterms:modified>
  <cp:revision>1</cp:revision>
  <dc:title>business-plan </dc:title>
</cp:coreProperties>
</file>