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2" r:id="rId2"/>
    <p:sldId id="275" r:id="rId3"/>
    <p:sldId id="276" r:id="rId4"/>
    <p:sldId id="288" r:id="rId5"/>
    <p:sldId id="285" r:id="rId6"/>
    <p:sldId id="298" r:id="rId7"/>
    <p:sldId id="299" r:id="rId8"/>
    <p:sldId id="293" r:id="rId9"/>
    <p:sldId id="300" r:id="rId10"/>
    <p:sldId id="304" r:id="rId11"/>
    <p:sldId id="303" r:id="rId12"/>
    <p:sldId id="301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03763-DEEE-4FA1-857B-2360E6186523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2A832-84CE-4789-AED6-F0220FB47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6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105BD-6D6F-49DB-9DE4-D4A6452D7E5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800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465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6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241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42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4704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457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335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21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101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53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4664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53017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09646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2465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2698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56077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2544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305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717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031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791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2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24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21" y="1534596"/>
            <a:ext cx="7459211" cy="1061073"/>
          </a:xfrm>
        </p:spPr>
        <p:txBody>
          <a:bodyPr/>
          <a:lstStyle/>
          <a:p>
            <a:r>
              <a:rPr lang="en-US" sz="6600" dirty="0"/>
              <a:t>AI enhanced Image steganography with audio Encryption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53769" y="3823896"/>
            <a:ext cx="4044848" cy="1957378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Group #D7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Anjali C (BL.EN.U4AIE21011)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Prahas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(BL.EN.U4AIE21023)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Bharadwaj </a:t>
            </a:r>
            <a:r>
              <a:rPr lang="en-US" sz="2000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Aaditya</a:t>
            </a:r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(BL.EN.U4AIE21024)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643219" y="1489767"/>
            <a:ext cx="1005866" cy="1150733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2" name="Picture 1" descr="A picture containing drawing">
            <a:extLst>
              <a:ext uri="{FF2B5EF4-FFF2-40B4-BE49-F238E27FC236}">
                <a16:creationId xmlns:a16="http://schemas.microsoft.com/office/drawing/2014/main" id="{FA918997-294E-5906-AF6D-CCB202561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031" y="0"/>
            <a:ext cx="3472969" cy="11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559046"/>
            <a:ext cx="4737245" cy="2277580"/>
          </a:xfrm>
        </p:spPr>
        <p:txBody>
          <a:bodyPr/>
          <a:lstStyle/>
          <a:p>
            <a:r>
              <a:rPr lang="en-US" sz="4800" dirty="0"/>
              <a:t>Results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1762C-65FA-CF8B-E741-B1CF3F47105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4388" b="7577"/>
          <a:stretch/>
        </p:blipFill>
        <p:spPr>
          <a:xfrm>
            <a:off x="2510118" y="1314577"/>
            <a:ext cx="8238564" cy="49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7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559046"/>
            <a:ext cx="4737245" cy="2277580"/>
          </a:xfrm>
        </p:spPr>
        <p:txBody>
          <a:bodyPr/>
          <a:lstStyle/>
          <a:p>
            <a:r>
              <a:rPr lang="en-US" sz="4800" dirty="0"/>
              <a:t>Results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2569D-3A42-0A70-C898-59370127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070" y="180887"/>
            <a:ext cx="7602873" cy="3033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9780F-8941-0140-B6DD-ECA990EF9D2F}"/>
              </a:ext>
            </a:extLst>
          </p:cNvPr>
          <p:cNvSpPr txBox="1"/>
          <p:nvPr/>
        </p:nvSpPr>
        <p:spPr>
          <a:xfrm>
            <a:off x="3841375" y="2654556"/>
            <a:ext cx="75042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Absolute Difference between Cover image and output of Hide Network. </a:t>
            </a:r>
            <a:r>
              <a:rPr lang="en-US" sz="1800" u="sng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Loss: 0.0008769232663325965</a:t>
            </a:r>
            <a:endParaRPr lang="en-IN" sz="1800" u="sng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C671E-208B-6089-A692-994842841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70" y="3592943"/>
            <a:ext cx="7602873" cy="3033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CBE30-BC5A-FC0E-C516-C5A72EB2A74E}"/>
              </a:ext>
            </a:extLst>
          </p:cNvPr>
          <p:cNvSpPr txBox="1"/>
          <p:nvPr/>
        </p:nvSpPr>
        <p:spPr>
          <a:xfrm>
            <a:off x="4020669" y="6030782"/>
            <a:ext cx="750426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Absolute difference between Secret image and Image Revealed by Reveal Network. </a:t>
            </a:r>
            <a:r>
              <a:rPr lang="en-US" sz="1800" u="sng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Loss: 0.0026543575804680586</a:t>
            </a:r>
            <a:endParaRPr lang="en-IN" sz="1800" u="sng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7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559046"/>
            <a:ext cx="8592793" cy="2277580"/>
          </a:xfrm>
        </p:spPr>
        <p:txBody>
          <a:bodyPr/>
          <a:lstStyle/>
          <a:p>
            <a:r>
              <a:rPr lang="en-US" sz="4800" dirty="0"/>
              <a:t>Conclusion and Future Scope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8F0DD-77FA-6E84-E90D-BFC551A7419F}"/>
              </a:ext>
            </a:extLst>
          </p:cNvPr>
          <p:cNvSpPr txBox="1"/>
          <p:nvPr/>
        </p:nvSpPr>
        <p:spPr>
          <a:xfrm>
            <a:off x="3511206" y="1887289"/>
            <a:ext cx="8329612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Fusion: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integrates image-to-audio encryption with advanced AI, fortifying secure multimedia communication.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Strength: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2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(Hide-Net) and Reveal Net showcase potent neural structures for multimedia data concealment and retrieval.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1D5DB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include optimizing neural networks, exploring new structures, and implementing smart AI techniques.</a:t>
            </a:r>
            <a:endParaRPr lang="en-US" sz="2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D1D5DB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to diverse media, incorporating real-time capabilities, and collaborating with experts for heightened security measures.</a:t>
            </a:r>
            <a:endParaRPr lang="en-IN" sz="22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3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440A0-1EC3-938D-4587-1C095403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975" y="3067993"/>
            <a:ext cx="5055698" cy="1325563"/>
          </a:xfrm>
        </p:spPr>
        <p:txBody>
          <a:bodyPr/>
          <a:lstStyle/>
          <a:p>
            <a:r>
              <a:rPr lang="en-IN" sz="6000" dirty="0"/>
              <a:t>Thank You</a:t>
            </a:r>
            <a:br>
              <a:rPr lang="en-IN" sz="6000" dirty="0"/>
            </a:b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9616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Results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F9E81D3E-99C0-FC55-90FA-C523E91C43C3}"/>
              </a:ext>
            </a:extLst>
          </p:cNvPr>
          <p:cNvSpPr/>
          <p:nvPr/>
        </p:nvSpPr>
        <p:spPr>
          <a:xfrm rot="5400000">
            <a:off x="6158996" y="4160077"/>
            <a:ext cx="2228160" cy="1998105"/>
          </a:xfrm>
          <a:prstGeom prst="hexagon">
            <a:avLst>
              <a:gd name="adj" fmla="val 28944"/>
              <a:gd name="vf" fmla="val 115470"/>
            </a:avLst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9844A-704A-64BB-505A-2C9EFC9B402C}"/>
              </a:ext>
            </a:extLst>
          </p:cNvPr>
          <p:cNvSpPr txBox="1"/>
          <p:nvPr/>
        </p:nvSpPr>
        <p:spPr>
          <a:xfrm>
            <a:off x="6574026" y="4974463"/>
            <a:ext cx="139809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Conclusion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29A9BA0-61F7-FEC2-6E55-5BDFB772267F}"/>
              </a:ext>
            </a:extLst>
          </p:cNvPr>
          <p:cNvSpPr/>
          <p:nvPr/>
        </p:nvSpPr>
        <p:spPr>
          <a:xfrm rot="5400000">
            <a:off x="5073439" y="2357126"/>
            <a:ext cx="2228160" cy="1998105"/>
          </a:xfrm>
          <a:prstGeom prst="hexagon">
            <a:avLst>
              <a:gd name="adj" fmla="val 28944"/>
              <a:gd name="vf" fmla="val 115470"/>
            </a:avLst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573F4-AED7-F2CE-5764-ECE281D23423}"/>
              </a:ext>
            </a:extLst>
          </p:cNvPr>
          <p:cNvSpPr txBox="1"/>
          <p:nvPr/>
        </p:nvSpPr>
        <p:spPr>
          <a:xfrm>
            <a:off x="5316542" y="3064016"/>
            <a:ext cx="179794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Components and Features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36040"/>
            <a:ext cx="5117162" cy="1325563"/>
          </a:xfrm>
        </p:spPr>
        <p:txBody>
          <a:bodyPr/>
          <a:lstStyle/>
          <a:p>
            <a:r>
              <a:rPr lang="en-US" altLang="zh-CN" sz="4800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942" y="2289363"/>
            <a:ext cx="5328900" cy="30698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AI in Image-to-Audio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 Shift in Multimedia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 on AI-Enhanced Data Hiding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0988" y="475932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20" y="933315"/>
            <a:ext cx="4873557" cy="755632"/>
          </a:xfrm>
        </p:spPr>
        <p:txBody>
          <a:bodyPr/>
          <a:lstStyle/>
          <a:p>
            <a:r>
              <a:rPr lang="en-US" altLang="zh-CN" dirty="0"/>
              <a:t>Problem Statement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8920" y="2131987"/>
            <a:ext cx="6087392" cy="12234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address challenges in secure multimedia data transmission by integrating advanced steganography and fusion techniques, ensuring confidentiality, integrity, and covert communication for enhanced privacy preservation.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496314" y="304274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4DA6ED1D-2EB2-58C1-DB79-4B7B6E5DC158}"/>
              </a:ext>
            </a:extLst>
          </p:cNvPr>
          <p:cNvSpPr/>
          <p:nvPr/>
        </p:nvSpPr>
        <p:spPr>
          <a:xfrm rot="5400000">
            <a:off x="7218042" y="736292"/>
            <a:ext cx="4799099" cy="4248873"/>
          </a:xfrm>
          <a:prstGeom prst="hexago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07AD9B24-D33C-51D3-4384-4F6F12FE8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3454" y="1360982"/>
            <a:ext cx="2671637" cy="30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4" y="644987"/>
            <a:ext cx="10515600" cy="1205058"/>
          </a:xfrm>
        </p:spPr>
        <p:txBody>
          <a:bodyPr/>
          <a:lstStyle/>
          <a:p>
            <a:r>
              <a:rPr lang="en-US" dirty="0"/>
              <a:t>Components and Features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46837" y="3429000"/>
            <a:ext cx="2198172" cy="650192"/>
          </a:xfrm>
        </p:spPr>
        <p:txBody>
          <a:bodyPr/>
          <a:lstStyle/>
          <a:p>
            <a:r>
              <a:rPr lang="en-US" sz="2000" dirty="0"/>
              <a:t>Hide Net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4024" y="4079192"/>
            <a:ext cx="2441283" cy="50639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Concealing information within images while preserving their visual integrity and avoiding suspicion.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566351" y="2525608"/>
            <a:ext cx="2664586" cy="506399"/>
          </a:xfrm>
        </p:spPr>
        <p:txBody>
          <a:bodyPr/>
          <a:lstStyle/>
          <a:p>
            <a:r>
              <a:rPr lang="en-US" dirty="0"/>
              <a:t>Image steganography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823679" y="3045600"/>
            <a:ext cx="2097391" cy="506399"/>
          </a:xfrm>
        </p:spPr>
        <p:txBody>
          <a:bodyPr/>
          <a:lstStyle/>
          <a:p>
            <a:pPr lvl="0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image hidden in Another image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898644" y="3900585"/>
            <a:ext cx="2294744" cy="1107371"/>
          </a:xfrm>
        </p:spPr>
        <p:txBody>
          <a:bodyPr/>
          <a:lstStyle/>
          <a:p>
            <a:r>
              <a:rPr lang="en-IN" sz="2000" dirty="0"/>
              <a:t>Image to audio Encryption</a:t>
            </a:r>
            <a:endParaRPr lang="en-US" sz="200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002936" y="5052099"/>
            <a:ext cx="2086160" cy="50639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resultant Image with hidden image to an audio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385134" y="4245595"/>
            <a:ext cx="2111186" cy="506399"/>
          </a:xfrm>
        </p:spPr>
        <p:txBody>
          <a:bodyPr/>
          <a:lstStyle/>
          <a:p>
            <a:r>
              <a:rPr lang="en-US" sz="2000" dirty="0"/>
              <a:t>Reveal net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93388" y="4706030"/>
            <a:ext cx="2556927" cy="506399"/>
          </a:xfrm>
        </p:spPr>
        <p:txBody>
          <a:bodyPr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concealed information from images that have undergone steganographic processes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06258" y="2241831"/>
            <a:ext cx="2342934" cy="506399"/>
          </a:xfrm>
        </p:spPr>
        <p:txBody>
          <a:bodyPr/>
          <a:lstStyle/>
          <a:p>
            <a:r>
              <a:rPr lang="en-US" sz="2000" dirty="0"/>
              <a:t>Privacy Preservation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440727" y="2840731"/>
            <a:ext cx="2473997" cy="506399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user privacy in multimedia transmission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631AD6-C769-AADE-DFAF-470111FC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>Efficient use of network resources.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559046"/>
            <a:ext cx="4737245" cy="2277580"/>
          </a:xfrm>
        </p:spPr>
        <p:txBody>
          <a:bodyPr/>
          <a:lstStyle/>
          <a:p>
            <a:r>
              <a:rPr lang="en-US" sz="4800" dirty="0"/>
              <a:t>Literature Review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0581D-2C8A-9F95-9DDE-C181E3BD9063}"/>
              </a:ext>
            </a:extLst>
          </p:cNvPr>
          <p:cNvSpPr txBox="1"/>
          <p:nvPr/>
        </p:nvSpPr>
        <p:spPr>
          <a:xfrm>
            <a:off x="3776869" y="1563106"/>
            <a:ext cx="7816132" cy="390876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Deep Learning for Data Hiding: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Deep learning techniques, particularly in watermarking and steganography, are revolutionizing digital security</a:t>
            </a:r>
            <a:r>
              <a:rPr lang="en-US" sz="20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. </a:t>
            </a:r>
          </a:p>
          <a:p>
            <a:pPr lvl="1" algn="just"/>
            <a:endParaRPr lang="en-US" sz="20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Implementation: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Image data into audio files using LSB-based audio steganography and deep learning models are utilized as well.</a:t>
            </a:r>
          </a:p>
          <a:p>
            <a:pPr lvl="1" algn="just"/>
            <a:endParaRPr lang="en-IN" sz="24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Innovative Techniques in Audio and Image Encryption: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Diverse methods, including asymmetric audio and image encryption, reversible data hiding, and steganography </a:t>
            </a:r>
          </a:p>
        </p:txBody>
      </p:sp>
      <p:pic>
        <p:nvPicPr>
          <p:cNvPr id="24" name="Graphic 23" descr="Internet with solid fill">
            <a:extLst>
              <a:ext uri="{FF2B5EF4-FFF2-40B4-BE49-F238E27FC236}">
                <a16:creationId xmlns:a16="http://schemas.microsoft.com/office/drawing/2014/main" id="{C01A1A42-8352-000E-22D7-6B5222F4F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182" y="3202387"/>
            <a:ext cx="914400" cy="914400"/>
          </a:xfrm>
          <a:prstGeom prst="rect">
            <a:avLst/>
          </a:prstGeom>
        </p:spPr>
      </p:pic>
      <p:pic>
        <p:nvPicPr>
          <p:cNvPr id="30" name="Graphic 29" descr="Chat with solid fill">
            <a:extLst>
              <a:ext uri="{FF2B5EF4-FFF2-40B4-BE49-F238E27FC236}">
                <a16:creationId xmlns:a16="http://schemas.microsoft.com/office/drawing/2014/main" id="{0BDCC7DB-64F0-51E2-D750-93B5C745F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5582" y="4116787"/>
            <a:ext cx="914400" cy="914400"/>
          </a:xfrm>
          <a:prstGeom prst="rect">
            <a:avLst/>
          </a:prstGeom>
        </p:spPr>
      </p:pic>
      <p:pic>
        <p:nvPicPr>
          <p:cNvPr id="32" name="Graphic 31" descr="Smart Phone with solid fill">
            <a:extLst>
              <a:ext uri="{FF2B5EF4-FFF2-40B4-BE49-F238E27FC236}">
                <a16:creationId xmlns:a16="http://schemas.microsoft.com/office/drawing/2014/main" id="{0EDA0A77-90E4-2D52-FFE4-FCE71525C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955" y="44825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463633"/>
            <a:ext cx="6528249" cy="2277580"/>
          </a:xfrm>
        </p:spPr>
        <p:txBody>
          <a:bodyPr/>
          <a:lstStyle/>
          <a:p>
            <a:r>
              <a:rPr lang="en-US" sz="4800" dirty="0"/>
              <a:t>Our Approach’s Imports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0581D-2C8A-9F95-9DDE-C181E3BD9063}"/>
              </a:ext>
            </a:extLst>
          </p:cNvPr>
          <p:cNvSpPr txBox="1"/>
          <p:nvPr/>
        </p:nvSpPr>
        <p:spPr>
          <a:xfrm>
            <a:off x="3750034" y="1622399"/>
            <a:ext cx="7816132" cy="464742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Torch: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tensor operations and dynamic computational graph construction for machine learning models</a:t>
            </a:r>
            <a:endParaRPr lang="en-US" sz="20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Torch.nn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Neural network building blocks, including layers and loss functions, facilitating the creation and training of deep learning models.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Torch.optim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Implements optimization algorithms for adjusting model parameters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Os: </a:t>
            </a:r>
            <a:r>
              <a:rPr lang="en-US" sz="22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prstClr val="white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nteracts with the operating system, allowing tasks such as file and directory manipulation.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white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24" name="Graphic 23" descr="Internet with solid fill">
            <a:extLst>
              <a:ext uri="{FF2B5EF4-FFF2-40B4-BE49-F238E27FC236}">
                <a16:creationId xmlns:a16="http://schemas.microsoft.com/office/drawing/2014/main" id="{C01A1A42-8352-000E-22D7-6B5222F4F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182" y="3202387"/>
            <a:ext cx="914400" cy="914400"/>
          </a:xfrm>
          <a:prstGeom prst="rect">
            <a:avLst/>
          </a:prstGeom>
        </p:spPr>
      </p:pic>
      <p:pic>
        <p:nvPicPr>
          <p:cNvPr id="30" name="Graphic 29" descr="Chat with solid fill">
            <a:extLst>
              <a:ext uri="{FF2B5EF4-FFF2-40B4-BE49-F238E27FC236}">
                <a16:creationId xmlns:a16="http://schemas.microsoft.com/office/drawing/2014/main" id="{0BDCC7DB-64F0-51E2-D750-93B5C745F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5582" y="4116787"/>
            <a:ext cx="914400" cy="914400"/>
          </a:xfrm>
          <a:prstGeom prst="rect">
            <a:avLst/>
          </a:prstGeom>
        </p:spPr>
      </p:pic>
      <p:pic>
        <p:nvPicPr>
          <p:cNvPr id="32" name="Graphic 31" descr="Smart Phone with solid fill">
            <a:extLst>
              <a:ext uri="{FF2B5EF4-FFF2-40B4-BE49-F238E27FC236}">
                <a16:creationId xmlns:a16="http://schemas.microsoft.com/office/drawing/2014/main" id="{0EDA0A77-90E4-2D52-FFE4-FCE71525C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955" y="44825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7" y="330722"/>
            <a:ext cx="6149846" cy="862806"/>
          </a:xfrm>
        </p:spPr>
        <p:txBody>
          <a:bodyPr/>
          <a:lstStyle/>
          <a:p>
            <a:r>
              <a:rPr lang="en-US" sz="4800" dirty="0"/>
              <a:t>Methodology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B8B9C-A6E1-C573-9B22-4921E82E0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435" y="330722"/>
            <a:ext cx="6984505" cy="62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559046"/>
            <a:ext cx="4737245" cy="2277580"/>
          </a:xfrm>
        </p:spPr>
        <p:txBody>
          <a:bodyPr/>
          <a:lstStyle/>
          <a:p>
            <a:r>
              <a:rPr lang="en-US" sz="4800" dirty="0"/>
              <a:t>Results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C758D-E17D-4166-0CB2-55E6D063D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9" b="7486"/>
          <a:stretch/>
        </p:blipFill>
        <p:spPr>
          <a:xfrm>
            <a:off x="2499616" y="1341472"/>
            <a:ext cx="8261552" cy="4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540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442</Words>
  <Application>Microsoft Office PowerPoint</Application>
  <PresentationFormat>Widescreen</PresentationFormat>
  <Paragraphs>77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等线</vt:lpstr>
      <vt:lpstr>Abadi</vt:lpstr>
      <vt:lpstr>Arial</vt:lpstr>
      <vt:lpstr>Calibri</vt:lpstr>
      <vt:lpstr>Georgia</vt:lpstr>
      <vt:lpstr>Posterama</vt:lpstr>
      <vt:lpstr>Posterama Text Black</vt:lpstr>
      <vt:lpstr>Posterama Text SemiBold</vt:lpstr>
      <vt:lpstr>Söhne</vt:lpstr>
      <vt:lpstr>Times New Roman</vt:lpstr>
      <vt:lpstr>Custom</vt:lpstr>
      <vt:lpstr>AI enhanced Image steganography with audio Encryption</vt:lpstr>
      <vt:lpstr>Overview</vt:lpstr>
      <vt:lpstr>Introduction</vt:lpstr>
      <vt:lpstr>Problem Statement </vt:lpstr>
      <vt:lpstr>Components and Features</vt:lpstr>
      <vt:lpstr>Literature Review</vt:lpstr>
      <vt:lpstr>Our Approach’s Imports</vt:lpstr>
      <vt:lpstr>Methodology</vt:lpstr>
      <vt:lpstr>Results </vt:lpstr>
      <vt:lpstr>Results </vt:lpstr>
      <vt:lpstr>Results </vt:lpstr>
      <vt:lpstr>Conclusion and Future Scope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enhanced Image steganography with audio Encryption</dc:title>
  <dc:creator>Bharadwaj Aaditya Ghali</dc:creator>
  <cp:lastModifiedBy>Bharadwaj Aaditya Ghali</cp:lastModifiedBy>
  <cp:revision>11</cp:revision>
  <dcterms:created xsi:type="dcterms:W3CDTF">2024-01-03T03:32:52Z</dcterms:created>
  <dcterms:modified xsi:type="dcterms:W3CDTF">2024-01-08T09:22:51Z</dcterms:modified>
</cp:coreProperties>
</file>