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2" r:id="rId7"/>
    <p:sldId id="263" r:id="rId8"/>
    <p:sldId id="264" r:id="rId9"/>
    <p:sldId id="265" r:id="rId10"/>
    <p:sldId id="270" r:id="rId11"/>
    <p:sldId id="279" r:id="rId12"/>
    <p:sldId id="281" r:id="rId13"/>
    <p:sldId id="285" r:id="rId14"/>
    <p:sldId id="280" r:id="rId15"/>
    <p:sldId id="272" r:id="rId16"/>
    <p:sldId id="277" r:id="rId17"/>
    <p:sldId id="286" r:id="rId18"/>
    <p:sldId id="283" r:id="rId19"/>
    <p:sldId id="287" r:id="rId20"/>
    <p:sldId id="288" r:id="rId21"/>
    <p:sldId id="284" r:id="rId22"/>
    <p:sldId id="275" r:id="rId23"/>
    <p:sldId id="282" r:id="rId24"/>
    <p:sldId id="276" r:id="rId25"/>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110" d="100"/>
          <a:sy n="110" d="100"/>
        </p:scale>
        <p:origin x="68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EE0D40EC-ED20-4D94-A61F-AD559EDCD4B1}" type="datetimeFigureOut">
              <a:rPr lang="en-IN" smtClean="0"/>
              <a:t>25-04-2023</a:t>
            </a:fld>
            <a:endParaRPr lang="en-IN"/>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37B93395-EE33-40B0-9EB3-C1652ABBB884}" type="slidenum">
              <a:rPr lang="en-IN" smtClean="0"/>
              <a:t>‹#›</a:t>
            </a:fld>
            <a:endParaRPr lang="en-IN"/>
          </a:p>
        </p:txBody>
      </p:sp>
    </p:spTree>
    <p:extLst>
      <p:ext uri="{BB962C8B-B14F-4D97-AF65-F5344CB8AC3E}">
        <p14:creationId xmlns:p14="http://schemas.microsoft.com/office/powerpoint/2010/main" val="165288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B93395-EE33-40B0-9EB3-C1652ABBB884}" type="slidenum">
              <a:rPr lang="en-IN" smtClean="0"/>
              <a:t>13</a:t>
            </a:fld>
            <a:endParaRPr lang="en-IN"/>
          </a:p>
        </p:txBody>
      </p:sp>
    </p:spTree>
    <p:extLst>
      <p:ext uri="{BB962C8B-B14F-4D97-AF65-F5344CB8AC3E}">
        <p14:creationId xmlns:p14="http://schemas.microsoft.com/office/powerpoint/2010/main" val="392760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11886"/>
            <a:ext cx="8362899" cy="4832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19" name="bg object 19"/>
          <p:cNvSpPr/>
          <p:nvPr/>
        </p:nvSpPr>
        <p:spPr>
          <a:xfrm>
            <a:off x="3072383" y="170687"/>
            <a:ext cx="2999232" cy="199339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endParaRPr/>
          </a:p>
        </p:txBody>
      </p:sp>
      <p:sp>
        <p:nvSpPr>
          <p:cNvPr id="17" name="bg object 17"/>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2" name="Holder 2"/>
          <p:cNvSpPr>
            <a:spLocks noGrp="1"/>
          </p:cNvSpPr>
          <p:nvPr>
            <p:ph type="title"/>
          </p:nvPr>
        </p:nvSpPr>
        <p:spPr>
          <a:xfrm>
            <a:off x="3258819" y="2655265"/>
            <a:ext cx="2626360" cy="666114"/>
          </a:xfrm>
          <a:prstGeom prst="rect">
            <a:avLst/>
          </a:prstGeom>
        </p:spPr>
        <p:txBody>
          <a:bodyPr wrap="square" lIns="0" tIns="0" rIns="0" bIns="0">
            <a:spAutoFit/>
          </a:bodyPr>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a:xfrm>
            <a:off x="2384551" y="985469"/>
            <a:ext cx="4373245" cy="3319779"/>
          </a:xfrm>
          <a:prstGeom prst="rect">
            <a:avLst/>
          </a:prstGeom>
        </p:spPr>
        <p:txBody>
          <a:bodyPr wrap="square" lIns="0" tIns="0" rIns="0" bIns="0">
            <a:spAutoFit/>
          </a:bodyPr>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anjalid26/Hospital-Management-System" TargetMode="Externa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08" y="2543378"/>
            <a:ext cx="6670675" cy="1950085"/>
          </a:xfrm>
          <a:prstGeom prst="rect">
            <a:avLst/>
          </a:prstGeom>
        </p:spPr>
        <p:txBody>
          <a:bodyPr vert="horz" wrap="square" lIns="0" tIns="12700" rIns="0" bIns="0" rtlCol="0">
            <a:spAutoFit/>
          </a:bodyPr>
          <a:lstStyle/>
          <a:p>
            <a:pPr algn="ctr">
              <a:lnSpc>
                <a:spcPct val="100000"/>
              </a:lnSpc>
              <a:spcBef>
                <a:spcPts val="100"/>
              </a:spcBef>
            </a:pPr>
            <a:r>
              <a:rPr sz="3000" b="1" spc="-5" dirty="0">
                <a:solidFill>
                  <a:srgbClr val="FFFAEF"/>
                </a:solidFill>
                <a:latin typeface="Times New Roman"/>
                <a:cs typeface="Times New Roman"/>
              </a:rPr>
              <a:t>Computer </a:t>
            </a:r>
            <a:r>
              <a:rPr sz="3000" b="1" dirty="0">
                <a:solidFill>
                  <a:srgbClr val="FFFAEF"/>
                </a:solidFill>
                <a:latin typeface="Times New Roman"/>
                <a:cs typeface="Times New Roman"/>
              </a:rPr>
              <a:t>Engineering</a:t>
            </a:r>
            <a:r>
              <a:rPr sz="3000" b="1" spc="-5" dirty="0">
                <a:solidFill>
                  <a:srgbClr val="FFFAEF"/>
                </a:solidFill>
                <a:latin typeface="Times New Roman"/>
                <a:cs typeface="Times New Roman"/>
              </a:rPr>
              <a:t> </a:t>
            </a:r>
            <a:r>
              <a:rPr sz="3000" b="1" spc="-10" dirty="0">
                <a:solidFill>
                  <a:srgbClr val="FFFAEF"/>
                </a:solidFill>
                <a:latin typeface="Times New Roman"/>
                <a:cs typeface="Times New Roman"/>
              </a:rPr>
              <a:t>Department</a:t>
            </a:r>
            <a:endParaRPr sz="3000" dirty="0">
              <a:latin typeface="Times New Roman"/>
              <a:cs typeface="Times New Roman"/>
            </a:endParaRPr>
          </a:p>
          <a:p>
            <a:pPr marL="5080" algn="ctr">
              <a:lnSpc>
                <a:spcPct val="100000"/>
              </a:lnSpc>
              <a:spcBef>
                <a:spcPts val="25"/>
              </a:spcBef>
            </a:pPr>
            <a:r>
              <a:rPr sz="2400" dirty="0">
                <a:solidFill>
                  <a:srgbClr val="FFFAEF"/>
                </a:solidFill>
                <a:latin typeface="Times New Roman"/>
                <a:cs typeface="Times New Roman"/>
              </a:rPr>
              <a:t>A.P. Shah </a:t>
            </a:r>
            <a:r>
              <a:rPr sz="2400" spc="-5" dirty="0">
                <a:solidFill>
                  <a:srgbClr val="FFFAEF"/>
                </a:solidFill>
                <a:latin typeface="Times New Roman"/>
                <a:cs typeface="Times New Roman"/>
              </a:rPr>
              <a:t>Institute </a:t>
            </a:r>
            <a:r>
              <a:rPr sz="2400" dirty="0">
                <a:solidFill>
                  <a:srgbClr val="FFFAEF"/>
                </a:solidFill>
                <a:latin typeface="Times New Roman"/>
                <a:cs typeface="Times New Roman"/>
              </a:rPr>
              <a:t>of</a:t>
            </a:r>
            <a:r>
              <a:rPr sz="2400" spc="15" dirty="0">
                <a:solidFill>
                  <a:srgbClr val="FFFAEF"/>
                </a:solidFill>
                <a:latin typeface="Times New Roman"/>
                <a:cs typeface="Times New Roman"/>
              </a:rPr>
              <a:t> </a:t>
            </a:r>
            <a:r>
              <a:rPr sz="2400" spc="-5" dirty="0">
                <a:solidFill>
                  <a:srgbClr val="FFFAEF"/>
                </a:solidFill>
                <a:latin typeface="Times New Roman"/>
                <a:cs typeface="Times New Roman"/>
              </a:rPr>
              <a:t>Technology</a:t>
            </a:r>
            <a:endParaRPr sz="2400" dirty="0">
              <a:latin typeface="Times New Roman"/>
              <a:cs typeface="Times New Roman"/>
            </a:endParaRPr>
          </a:p>
          <a:p>
            <a:pPr marL="12065" marR="5080" algn="ctr">
              <a:lnSpc>
                <a:spcPct val="100000"/>
              </a:lnSpc>
              <a:spcBef>
                <a:spcPts val="5"/>
              </a:spcBef>
            </a:pPr>
            <a:r>
              <a:rPr sz="2400" spc="-5" dirty="0">
                <a:solidFill>
                  <a:srgbClr val="FFFAEF"/>
                </a:solidFill>
                <a:latin typeface="Times New Roman"/>
                <a:cs typeface="Times New Roman"/>
              </a:rPr>
              <a:t>G.B.Road,Kasarvadavali, Thane(W), </a:t>
            </a:r>
            <a:r>
              <a:rPr sz="2400" dirty="0">
                <a:solidFill>
                  <a:srgbClr val="FFFAEF"/>
                </a:solidFill>
                <a:latin typeface="Times New Roman"/>
                <a:cs typeface="Times New Roman"/>
              </a:rPr>
              <a:t>Mumbai-400615  </a:t>
            </a:r>
            <a:r>
              <a:rPr sz="2400" spc="-15" dirty="0">
                <a:solidFill>
                  <a:srgbClr val="FFFAEF"/>
                </a:solidFill>
                <a:latin typeface="Times New Roman"/>
                <a:cs typeface="Times New Roman"/>
              </a:rPr>
              <a:t>UNIVERSITY </a:t>
            </a:r>
            <a:r>
              <a:rPr sz="2400" spc="-5" dirty="0">
                <a:solidFill>
                  <a:srgbClr val="FFFAEF"/>
                </a:solidFill>
                <a:latin typeface="Times New Roman"/>
                <a:cs typeface="Times New Roman"/>
              </a:rPr>
              <a:t>OF</a:t>
            </a:r>
            <a:r>
              <a:rPr sz="2400" spc="114" dirty="0">
                <a:solidFill>
                  <a:srgbClr val="FFFAEF"/>
                </a:solidFill>
                <a:latin typeface="Times New Roman"/>
                <a:cs typeface="Times New Roman"/>
              </a:rPr>
              <a:t> </a:t>
            </a:r>
            <a:r>
              <a:rPr sz="2400" spc="-5" dirty="0">
                <a:solidFill>
                  <a:srgbClr val="FFFAEF"/>
                </a:solidFill>
                <a:latin typeface="Times New Roman"/>
                <a:cs typeface="Times New Roman"/>
              </a:rPr>
              <a:t>MUMBAI</a:t>
            </a:r>
            <a:endParaRPr sz="2400" dirty="0">
              <a:latin typeface="Times New Roman"/>
              <a:cs typeface="Times New Roman"/>
            </a:endParaRPr>
          </a:p>
          <a:p>
            <a:pPr algn="ctr">
              <a:lnSpc>
                <a:spcPct val="100000"/>
              </a:lnSpc>
            </a:pPr>
            <a:r>
              <a:rPr sz="2400" spc="-5" dirty="0">
                <a:solidFill>
                  <a:srgbClr val="FFFAEF"/>
                </a:solidFill>
                <a:latin typeface="Times New Roman"/>
                <a:cs typeface="Times New Roman"/>
              </a:rPr>
              <a:t>Academic </a:t>
            </a:r>
            <a:r>
              <a:rPr sz="2400" spc="-10" dirty="0">
                <a:solidFill>
                  <a:srgbClr val="FFFAEF"/>
                </a:solidFill>
                <a:latin typeface="Times New Roman"/>
                <a:cs typeface="Times New Roman"/>
              </a:rPr>
              <a:t>Year</a:t>
            </a:r>
            <a:r>
              <a:rPr sz="2400" spc="30" dirty="0">
                <a:solidFill>
                  <a:srgbClr val="FFFAEF"/>
                </a:solidFill>
                <a:latin typeface="Times New Roman"/>
                <a:cs typeface="Times New Roman"/>
              </a:rPr>
              <a:t> </a:t>
            </a:r>
            <a:r>
              <a:rPr sz="2400" spc="-5" dirty="0">
                <a:solidFill>
                  <a:srgbClr val="FFFAEF"/>
                </a:solidFill>
                <a:latin typeface="Times New Roman"/>
                <a:cs typeface="Times New Roman"/>
              </a:rPr>
              <a:t>202</a:t>
            </a:r>
            <a:r>
              <a:rPr lang="en-US" sz="2400" spc="-5" dirty="0">
                <a:solidFill>
                  <a:srgbClr val="FFFAEF"/>
                </a:solidFill>
                <a:latin typeface="Times New Roman"/>
                <a:cs typeface="Times New Roman"/>
              </a:rPr>
              <a:t>2</a:t>
            </a:r>
            <a:r>
              <a:rPr sz="2400" spc="-5" dirty="0">
                <a:solidFill>
                  <a:srgbClr val="FFFAEF"/>
                </a:solidFill>
                <a:latin typeface="Times New Roman"/>
                <a:cs typeface="Times New Roman"/>
              </a:rPr>
              <a:t>-202</a:t>
            </a:r>
            <a:r>
              <a:rPr lang="en-US" sz="2400" spc="-5" dirty="0">
                <a:solidFill>
                  <a:srgbClr val="FFFAEF"/>
                </a:solidFill>
                <a:latin typeface="Times New Roman"/>
                <a:cs typeface="Times New Roman"/>
              </a:rPr>
              <a:t>3</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818482" cy="65915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2. Cloud Technology</a:t>
            </a:r>
            <a:endParaRPr dirty="0">
              <a:latin typeface="Old Standard TT"/>
              <a:cs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2.1</a:t>
            </a:r>
            <a:r>
              <a:rPr sz="3000" dirty="0">
                <a:solidFill>
                  <a:srgbClr val="000000"/>
                </a:solidFill>
              </a:rPr>
              <a:t> </a:t>
            </a:r>
            <a:r>
              <a:rPr lang="en-IN" sz="3000" spc="-5" dirty="0">
                <a:solidFill>
                  <a:srgbClr val="000000"/>
                </a:solidFill>
              </a:rPr>
              <a:t>Cloud Platform</a:t>
            </a:r>
            <a:endParaRPr sz="3000" dirty="0"/>
          </a:p>
        </p:txBody>
      </p:sp>
      <p:sp>
        <p:nvSpPr>
          <p:cNvPr id="3" name="object 3"/>
          <p:cNvSpPr txBox="1"/>
          <p:nvPr/>
        </p:nvSpPr>
        <p:spPr>
          <a:xfrm>
            <a:off x="457200" y="1431925"/>
            <a:ext cx="7786726" cy="1894107"/>
          </a:xfrm>
          <a:prstGeom prst="rect">
            <a:avLst/>
          </a:prstGeom>
        </p:spPr>
        <p:txBody>
          <a:bodyPr vert="horz" wrap="square" lIns="0" tIns="52069" rIns="0" bIns="0" rtlCol="0">
            <a:spAutoFit/>
          </a:bodyPr>
          <a:lstStyle/>
          <a:p>
            <a:pPr marL="285750" lvl="0" indent="-285750" hangingPunct="0">
              <a:lnSpc>
                <a:spcPct val="100000"/>
              </a:lnSpc>
              <a:spcBef>
                <a:spcPts val="1417"/>
              </a:spcBef>
              <a:buFont typeface="Arial" panose="020B0604020202020204" pitchFamily="34" charset="0"/>
              <a:buChar char="•"/>
            </a:pPr>
            <a:r>
              <a:rPr lang="en-US" sz="1800" dirty="0">
                <a:solidFill>
                  <a:srgbClr val="000000"/>
                </a:solidFill>
                <a:highlight>
                  <a:scrgbClr r="0" g="0" b="0">
                    <a:alpha val="0"/>
                  </a:scrgbClr>
                </a:highlight>
                <a:latin typeface="Cambria" pitchFamily="18"/>
              </a:rPr>
              <a:t>We have opted to use AWS service to deploy our project on the cloud. This allows us to leverage the scalability, reliability, and security features of AWS to ensure seamless deployment and management of our project. With AWS, we can easily monitor and manage our resources, ensuring optimal performance and efficiency.</a:t>
            </a:r>
          </a:p>
          <a:p>
            <a:pPr marL="285750" lvl="0" indent="-285750" hangingPunct="0">
              <a:lnSpc>
                <a:spcPct val="100000"/>
              </a:lnSpc>
              <a:spcBef>
                <a:spcPts val="1417"/>
              </a:spcBef>
              <a:buFont typeface="Arial" panose="020B0604020202020204" pitchFamily="34" charset="0"/>
              <a:buChar char="•"/>
            </a:pPr>
            <a:endParaRPr lang="en-IN" dirty="0">
              <a:solidFill>
                <a:srgbClr val="000000"/>
              </a:solidFill>
              <a:highlight>
                <a:scrgbClr r="0" g="0" b="0">
                  <a:alpha val="0"/>
                </a:scrgbClr>
              </a:highlight>
              <a:latin typeface="Cambria" pitchFamily="18"/>
            </a:endParaRPr>
          </a:p>
        </p:txBody>
      </p:sp>
    </p:spTree>
    <p:extLst>
      <p:ext uri="{BB962C8B-B14F-4D97-AF65-F5344CB8AC3E}">
        <p14:creationId xmlns:p14="http://schemas.microsoft.com/office/powerpoint/2010/main" val="69519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2.2</a:t>
            </a:r>
            <a:r>
              <a:rPr sz="3000" dirty="0">
                <a:solidFill>
                  <a:srgbClr val="000000"/>
                </a:solidFill>
              </a:rPr>
              <a:t> </a:t>
            </a:r>
            <a:r>
              <a:rPr lang="en-IN" sz="3000" spc="-5" dirty="0">
                <a:solidFill>
                  <a:srgbClr val="000000"/>
                </a:solidFill>
              </a:rPr>
              <a:t>Services Used</a:t>
            </a:r>
            <a:endParaRPr sz="3000" dirty="0"/>
          </a:p>
        </p:txBody>
      </p:sp>
      <p:sp>
        <p:nvSpPr>
          <p:cNvPr id="3" name="object 3"/>
          <p:cNvSpPr txBox="1"/>
          <p:nvPr/>
        </p:nvSpPr>
        <p:spPr>
          <a:xfrm>
            <a:off x="457200" y="1431925"/>
            <a:ext cx="7786726" cy="2961066"/>
          </a:xfrm>
          <a:prstGeom prst="rect">
            <a:avLst/>
          </a:prstGeom>
        </p:spPr>
        <p:txBody>
          <a:bodyPr vert="horz" wrap="square" lIns="0" tIns="52069" rIns="0" bIns="0" rtlCol="0">
            <a:spAutoFit/>
          </a:bodyPr>
          <a:lstStyle/>
          <a:p>
            <a:pPr algn="just">
              <a:lnSpc>
                <a:spcPct val="150000"/>
              </a:lnSpc>
            </a:pPr>
            <a:r>
              <a:rPr lang="en-US" sz="1400" b="1" dirty="0">
                <a:solidFill>
                  <a:srgbClr val="000000"/>
                </a:solidFill>
                <a:highlight>
                  <a:scrgbClr r="0" g="0" b="0">
                    <a:alpha val="0"/>
                  </a:scrgbClr>
                </a:highlight>
                <a:latin typeface="Times New Roman" panose="02020603050405020304" pitchFamily="18" charset="0"/>
                <a:cs typeface="Times New Roman" panose="02020603050405020304" pitchFamily="18" charset="0"/>
              </a:rPr>
              <a:t>Elastic Beanstalk:</a:t>
            </a:r>
          </a:p>
          <a:p>
            <a:pPr algn="just">
              <a:lnSpc>
                <a:spcPct val="150000"/>
              </a:lnSpc>
            </a:pPr>
            <a:r>
              <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rPr>
              <a:t>Elastic Beanstalk is a platform offered by Amazon Web Services (AWS) that simplifies the process of deploying, scaling, and managing web applications. In the hospital management system project, Elastic Beanstalk can be used to streamline the deployment process of the web-based application.</a:t>
            </a:r>
          </a:p>
          <a:p>
            <a:pPr algn="just">
              <a:lnSpc>
                <a:spcPct val="150000"/>
              </a:lnSpc>
            </a:pPr>
            <a:endPar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a:p>
            <a:pPr algn="just">
              <a:lnSpc>
                <a:spcPct val="150000"/>
              </a:lnSpc>
            </a:pPr>
            <a:r>
              <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rPr>
              <a:t>With Elastic Beanstalk, developers can simply upload their application code and Elastic Beanstalk will automatically handle the deployment of the application, including provisioning the necessary infrastructure, such as EC2 instances, load balancers, and databases. Elastic Beanstalk also provides </a:t>
            </a:r>
            <a:r>
              <a:rPr lang="en-US" sz="1400" dirty="0" err="1">
                <a:solidFill>
                  <a:srgbClr val="000000"/>
                </a:solidFill>
                <a:highlight>
                  <a:scrgbClr r="0" g="0" b="0">
                    <a:alpha val="0"/>
                  </a:scrgbClr>
                </a:highlight>
                <a:latin typeface="Times New Roman" panose="02020603050405020304" pitchFamily="18" charset="0"/>
                <a:cs typeface="Times New Roman" panose="02020603050405020304" pitchFamily="18" charset="0"/>
              </a:rPr>
              <a:t>autoscaling</a:t>
            </a:r>
            <a:r>
              <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rPr>
              <a:t> capabilities, allowing the application to automatically scale up or down based on demand.</a:t>
            </a:r>
          </a:p>
        </p:txBody>
      </p:sp>
    </p:spTree>
    <p:extLst>
      <p:ext uri="{BB962C8B-B14F-4D97-AF65-F5344CB8AC3E}">
        <p14:creationId xmlns:p14="http://schemas.microsoft.com/office/powerpoint/2010/main" val="13328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2.2</a:t>
            </a:r>
            <a:r>
              <a:rPr sz="3000" dirty="0">
                <a:solidFill>
                  <a:srgbClr val="000000"/>
                </a:solidFill>
              </a:rPr>
              <a:t> </a:t>
            </a:r>
            <a:r>
              <a:rPr lang="en-IN" sz="3000" spc="-5" dirty="0">
                <a:solidFill>
                  <a:srgbClr val="000000"/>
                </a:solidFill>
              </a:rPr>
              <a:t>Services Used</a:t>
            </a:r>
            <a:endParaRPr sz="3000" dirty="0"/>
          </a:p>
        </p:txBody>
      </p:sp>
      <p:sp>
        <p:nvSpPr>
          <p:cNvPr id="3" name="object 3"/>
          <p:cNvSpPr txBox="1"/>
          <p:nvPr/>
        </p:nvSpPr>
        <p:spPr>
          <a:xfrm>
            <a:off x="457200" y="1431925"/>
            <a:ext cx="7786726" cy="2637901"/>
          </a:xfrm>
          <a:prstGeom prst="rect">
            <a:avLst/>
          </a:prstGeom>
        </p:spPr>
        <p:txBody>
          <a:bodyPr vert="horz" wrap="square" lIns="0" tIns="52069" rIns="0" bIns="0" rtlCol="0">
            <a:spAutoFit/>
          </a:bodyPr>
          <a:lstStyle/>
          <a:p>
            <a:pPr algn="just">
              <a:lnSpc>
                <a:spcPct val="150000"/>
              </a:lnSpc>
            </a:pPr>
            <a:r>
              <a:rPr lang="en-US" sz="1400" b="1" dirty="0">
                <a:solidFill>
                  <a:srgbClr val="000000"/>
                </a:solidFill>
                <a:highlight>
                  <a:scrgbClr r="0" g="0" b="0">
                    <a:alpha val="0"/>
                  </a:scrgbClr>
                </a:highlight>
                <a:latin typeface="Times New Roman" panose="02020603050405020304" pitchFamily="18" charset="0"/>
                <a:cs typeface="Times New Roman" panose="02020603050405020304" pitchFamily="18" charset="0"/>
              </a:rPr>
              <a:t>RDS:</a:t>
            </a:r>
          </a:p>
          <a:p>
            <a:pPr algn="just">
              <a:lnSpc>
                <a:spcPct val="150000"/>
              </a:lnSpc>
            </a:pPr>
            <a:r>
              <a:rPr lang="en-US" sz="1400" dirty="0"/>
              <a:t>Amazon Relational Database Service (RDS) is a fully managed database service offered by AWS that simplifies the process of setting up, operating, and scaling a relational database. In the hospital management system project, RDS can be used to manage the SQL database that stores the data for the web-based application.</a:t>
            </a:r>
          </a:p>
          <a:p>
            <a:pPr algn="just">
              <a:lnSpc>
                <a:spcPct val="150000"/>
              </a:lnSpc>
            </a:pPr>
            <a:r>
              <a:rPr lang="en-US" sz="1400" dirty="0"/>
              <a:t>RDS is a fully managed database service, meaning that AWS takes care of the maintenance, backups, and updates for the database, allowing developers to focus on the application logic.</a:t>
            </a:r>
          </a:p>
          <a:p>
            <a:pPr algn="just">
              <a:lnSpc>
                <a:spcPct val="150000"/>
              </a:lnSpc>
            </a:pPr>
            <a:endParaRPr lang="en-US" sz="1400" b="1"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66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437482" cy="66611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3</a:t>
            </a:r>
            <a:r>
              <a:rPr dirty="0">
                <a:latin typeface="Old Standard TT"/>
                <a:cs typeface="Old Standard TT"/>
              </a:rPr>
              <a:t>.Implem</a:t>
            </a:r>
            <a:r>
              <a:rPr spc="10" dirty="0">
                <a:latin typeface="Old Standard TT"/>
                <a:cs typeface="Old Standard TT"/>
              </a:rPr>
              <a:t>e</a:t>
            </a:r>
            <a:r>
              <a:rPr dirty="0">
                <a:latin typeface="Old Standard TT"/>
                <a:cs typeface="Old Standard TT"/>
              </a:rPr>
              <a:t>ntation</a:t>
            </a:r>
          </a:p>
        </p:txBody>
      </p:sp>
    </p:spTree>
    <p:extLst>
      <p:ext uri="{BB962C8B-B14F-4D97-AF65-F5344CB8AC3E}">
        <p14:creationId xmlns:p14="http://schemas.microsoft.com/office/powerpoint/2010/main" val="253550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77"/>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r>
              <a:rPr lang="en-US" dirty="0"/>
              <a:t>                        </a:t>
            </a:r>
            <a:endParaRPr dirty="0"/>
          </a:p>
        </p:txBody>
      </p:sp>
      <p:sp>
        <p:nvSpPr>
          <p:cNvPr id="3" name="object 3"/>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4" name="object 4"/>
          <p:cNvSpPr txBox="1">
            <a:spLocks noGrp="1"/>
          </p:cNvSpPr>
          <p:nvPr>
            <p:ph type="title"/>
          </p:nvPr>
        </p:nvSpPr>
        <p:spPr>
          <a:xfrm>
            <a:off x="390550" y="511886"/>
            <a:ext cx="2230120" cy="1397819"/>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3.</a:t>
            </a:r>
            <a:r>
              <a:rPr lang="en-US" sz="3000" dirty="0">
                <a:solidFill>
                  <a:srgbClr val="000000"/>
                </a:solidFill>
              </a:rPr>
              <a:t>1</a:t>
            </a:r>
            <a:r>
              <a:rPr sz="3000" spc="-50" dirty="0">
                <a:solidFill>
                  <a:srgbClr val="000000"/>
                </a:solidFill>
              </a:rPr>
              <a:t> </a:t>
            </a:r>
            <a:r>
              <a:rPr sz="3000" spc="-5" dirty="0">
                <a:solidFill>
                  <a:srgbClr val="000000"/>
                </a:solidFill>
              </a:rPr>
              <a:t>Execution</a:t>
            </a:r>
            <a:br>
              <a:rPr lang="en-US" sz="3000" spc="-5" dirty="0">
                <a:solidFill>
                  <a:srgbClr val="000000"/>
                </a:solidFill>
              </a:rPr>
            </a:br>
            <a:br>
              <a:rPr lang="en-IN" sz="3000" spc="-5" dirty="0">
                <a:solidFill>
                  <a:srgbClr val="000000"/>
                </a:solidFill>
              </a:rPr>
            </a:br>
            <a:endParaRPr sz="3000" dirty="0"/>
          </a:p>
        </p:txBody>
      </p:sp>
      <p:pic>
        <p:nvPicPr>
          <p:cNvPr id="6" name="Picture 5" descr="C:\Users\Dell\Downloads\IMG-20230419-WA0040.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0795"/>
            <a:ext cx="6735445" cy="3514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Dell\Downloads\IMG-20230419-WA0043.jpg"/>
          <p:cNvPicPr/>
          <p:nvPr/>
        </p:nvPicPr>
        <p:blipFill>
          <a:blip r:embed="rId2">
            <a:extLst>
              <a:ext uri="{28A0092B-C50C-407E-A947-70E740481C1C}">
                <a14:useLocalDpi xmlns:a14="http://schemas.microsoft.com/office/drawing/2010/main" val="0"/>
              </a:ext>
            </a:extLst>
          </a:blip>
          <a:srcRect/>
          <a:stretch>
            <a:fillRect/>
          </a:stretch>
        </p:blipFill>
        <p:spPr bwMode="auto">
          <a:xfrm>
            <a:off x="1204277" y="811212"/>
            <a:ext cx="6735445" cy="3527425"/>
          </a:xfrm>
          <a:prstGeom prst="rect">
            <a:avLst/>
          </a:prstGeom>
          <a:noFill/>
          <a:ln>
            <a:noFill/>
          </a:ln>
        </p:spPr>
      </p:pic>
    </p:spTree>
    <p:extLst>
      <p:ext uri="{BB962C8B-B14F-4D97-AF65-F5344CB8AC3E}">
        <p14:creationId xmlns:p14="http://schemas.microsoft.com/office/powerpoint/2010/main" val="573562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069" b="13085"/>
          <a:stretch/>
        </p:blipFill>
        <p:spPr>
          <a:xfrm>
            <a:off x="0" y="212725"/>
            <a:ext cx="9144000" cy="4267200"/>
          </a:xfrm>
          <a:prstGeom prst="rect">
            <a:avLst/>
          </a:prstGeom>
        </p:spPr>
      </p:pic>
    </p:spTree>
    <p:extLst>
      <p:ext uri="{BB962C8B-B14F-4D97-AF65-F5344CB8AC3E}">
        <p14:creationId xmlns:p14="http://schemas.microsoft.com/office/powerpoint/2010/main" val="260016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descr="C:\Users\Dell\Downloads\IMG-20230419-WA0042.jpg"/>
          <p:cNvPicPr/>
          <p:nvPr/>
        </p:nvPicPr>
        <p:blipFill>
          <a:blip r:embed="rId2">
            <a:extLst>
              <a:ext uri="{28A0092B-C50C-407E-A947-70E740481C1C}">
                <a14:useLocalDpi xmlns:a14="http://schemas.microsoft.com/office/drawing/2010/main" val="0"/>
              </a:ext>
            </a:extLst>
          </a:blip>
          <a:srcRect/>
          <a:stretch>
            <a:fillRect/>
          </a:stretch>
        </p:blipFill>
        <p:spPr bwMode="auto">
          <a:xfrm>
            <a:off x="1204277" y="807085"/>
            <a:ext cx="6735445" cy="3535680"/>
          </a:xfrm>
          <a:prstGeom prst="rect">
            <a:avLst/>
          </a:prstGeom>
          <a:noFill/>
          <a:ln>
            <a:noFill/>
          </a:ln>
        </p:spPr>
      </p:pic>
    </p:spTree>
    <p:extLst>
      <p:ext uri="{BB962C8B-B14F-4D97-AF65-F5344CB8AC3E}">
        <p14:creationId xmlns:p14="http://schemas.microsoft.com/office/powerpoint/2010/main" val="288842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84" y="0"/>
            <a:ext cx="8762431" cy="5149850"/>
          </a:xfrm>
          <a:prstGeom prst="rect">
            <a:avLst/>
          </a:prstGeom>
        </p:spPr>
      </p:pic>
    </p:spTree>
    <p:extLst>
      <p:ext uri="{BB962C8B-B14F-4D97-AF65-F5344CB8AC3E}">
        <p14:creationId xmlns:p14="http://schemas.microsoft.com/office/powerpoint/2010/main" val="344519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6052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3" name="object 3"/>
          <p:cNvSpPr/>
          <p:nvPr/>
        </p:nvSpPr>
        <p:spPr>
          <a:xfrm>
            <a:off x="0" y="-14177"/>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4" name="object 4"/>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5" name="object 5"/>
          <p:cNvSpPr txBox="1"/>
          <p:nvPr/>
        </p:nvSpPr>
        <p:spPr>
          <a:xfrm>
            <a:off x="3564382" y="345439"/>
            <a:ext cx="18611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AEF"/>
                </a:solidFill>
                <a:latin typeface="Times New Roman"/>
                <a:cs typeface="Times New Roman"/>
              </a:rPr>
              <a:t>A </a:t>
            </a:r>
            <a:r>
              <a:rPr sz="1800" dirty="0">
                <a:solidFill>
                  <a:srgbClr val="FFFAEF"/>
                </a:solidFill>
                <a:latin typeface="Times New Roman"/>
                <a:cs typeface="Times New Roman"/>
              </a:rPr>
              <a:t>Project Report</a:t>
            </a:r>
            <a:r>
              <a:rPr sz="1800" spc="-110" dirty="0">
                <a:solidFill>
                  <a:srgbClr val="FFFAEF"/>
                </a:solidFill>
                <a:latin typeface="Times New Roman"/>
                <a:cs typeface="Times New Roman"/>
              </a:rPr>
              <a:t> </a:t>
            </a:r>
            <a:r>
              <a:rPr sz="1800" spc="5" dirty="0">
                <a:solidFill>
                  <a:srgbClr val="FFFAEF"/>
                </a:solidFill>
                <a:latin typeface="Times New Roman"/>
                <a:cs typeface="Times New Roman"/>
              </a:rPr>
              <a:t>on</a:t>
            </a:r>
            <a:endParaRPr sz="1800" dirty="0">
              <a:latin typeface="Times New Roman"/>
              <a:cs typeface="Times New Roman"/>
            </a:endParaRPr>
          </a:p>
        </p:txBody>
      </p:sp>
      <p:sp>
        <p:nvSpPr>
          <p:cNvPr id="6" name="object 6"/>
          <p:cNvSpPr txBox="1">
            <a:spLocks noGrp="1"/>
          </p:cNvSpPr>
          <p:nvPr>
            <p:ph type="title"/>
          </p:nvPr>
        </p:nvSpPr>
        <p:spPr>
          <a:xfrm>
            <a:off x="2667000" y="624876"/>
            <a:ext cx="4985258" cy="382156"/>
          </a:xfrm>
          <a:prstGeom prst="rect">
            <a:avLst/>
          </a:prstGeom>
        </p:spPr>
        <p:txBody>
          <a:bodyPr vert="horz" wrap="square" lIns="0" tIns="12700" rIns="0" bIns="0" rtlCol="0">
            <a:spAutoFit/>
          </a:bodyPr>
          <a:lstStyle/>
          <a:p>
            <a:pPr marL="12700">
              <a:lnSpc>
                <a:spcPct val="100000"/>
              </a:lnSpc>
              <a:spcBef>
                <a:spcPts val="100"/>
              </a:spcBef>
            </a:pPr>
            <a:r>
              <a:rPr lang="en-US" sz="2400" dirty="0"/>
              <a:t>Hospital Management System</a:t>
            </a:r>
            <a:endParaRPr sz="2400" dirty="0"/>
          </a:p>
        </p:txBody>
      </p:sp>
      <p:sp>
        <p:nvSpPr>
          <p:cNvPr id="7" name="object 7"/>
          <p:cNvSpPr txBox="1">
            <a:spLocks noGrp="1"/>
          </p:cNvSpPr>
          <p:nvPr>
            <p:ph type="body" idx="1"/>
          </p:nvPr>
        </p:nvSpPr>
        <p:spPr>
          <a:xfrm>
            <a:off x="2384551" y="985469"/>
            <a:ext cx="4373245" cy="3344505"/>
          </a:xfrm>
          <a:prstGeom prst="rect">
            <a:avLst/>
          </a:prstGeom>
        </p:spPr>
        <p:txBody>
          <a:bodyPr vert="horz" wrap="square" lIns="0" tIns="12700" rIns="0" bIns="0" rtlCol="0">
            <a:spAutoFit/>
          </a:bodyPr>
          <a:lstStyle/>
          <a:p>
            <a:pPr algn="ctr">
              <a:lnSpc>
                <a:spcPct val="100000"/>
              </a:lnSpc>
              <a:spcBef>
                <a:spcPts val="100"/>
              </a:spcBef>
            </a:pPr>
            <a:r>
              <a:rPr spc="-5" dirty="0"/>
              <a:t>Submitted </a:t>
            </a:r>
            <a:r>
              <a:rPr dirty="0"/>
              <a:t>in </a:t>
            </a:r>
            <a:r>
              <a:rPr spc="-5" dirty="0"/>
              <a:t>partial </a:t>
            </a:r>
            <a:r>
              <a:rPr spc="-10" dirty="0"/>
              <a:t>fulfillment </a:t>
            </a:r>
            <a:r>
              <a:rPr dirty="0"/>
              <a:t>of the </a:t>
            </a:r>
            <a:r>
              <a:rPr spc="-5" dirty="0"/>
              <a:t>degree</a:t>
            </a:r>
            <a:r>
              <a:rPr spc="40" dirty="0"/>
              <a:t> </a:t>
            </a:r>
            <a:r>
              <a:rPr dirty="0"/>
              <a:t>of</a:t>
            </a:r>
          </a:p>
          <a:p>
            <a:pPr algn="ctr">
              <a:lnSpc>
                <a:spcPct val="100000"/>
              </a:lnSpc>
              <a:spcBef>
                <a:spcPts val="5"/>
              </a:spcBef>
            </a:pPr>
            <a:r>
              <a:rPr spc="-5" dirty="0"/>
              <a:t>Bachelor </a:t>
            </a:r>
            <a:r>
              <a:rPr spc="5" dirty="0"/>
              <a:t>of</a:t>
            </a:r>
            <a:r>
              <a:rPr spc="-25" dirty="0"/>
              <a:t> </a:t>
            </a:r>
            <a:r>
              <a:rPr dirty="0"/>
              <a:t>Engineering(Sem-V</a:t>
            </a:r>
            <a:r>
              <a:rPr lang="en-IN" dirty="0"/>
              <a:t>I</a:t>
            </a:r>
            <a:r>
              <a:rPr dirty="0"/>
              <a:t>)</a:t>
            </a:r>
          </a:p>
          <a:p>
            <a:pPr marL="1905" algn="ctr">
              <a:lnSpc>
                <a:spcPct val="100000"/>
              </a:lnSpc>
            </a:pPr>
            <a:r>
              <a:rPr dirty="0"/>
              <a:t>in</a:t>
            </a:r>
          </a:p>
          <a:p>
            <a:pPr algn="ctr">
              <a:lnSpc>
                <a:spcPct val="100000"/>
              </a:lnSpc>
            </a:pPr>
            <a:r>
              <a:rPr b="1" spc="-20" dirty="0">
                <a:latin typeface="Times New Roman"/>
                <a:cs typeface="Times New Roman"/>
              </a:rPr>
              <a:t>Computer</a:t>
            </a:r>
            <a:r>
              <a:rPr b="1" spc="110" dirty="0">
                <a:latin typeface="Times New Roman"/>
                <a:cs typeface="Times New Roman"/>
              </a:rPr>
              <a:t> </a:t>
            </a:r>
            <a:r>
              <a:rPr b="1" spc="-10" dirty="0">
                <a:latin typeface="Times New Roman"/>
                <a:cs typeface="Times New Roman"/>
              </a:rPr>
              <a:t>Engineering</a:t>
            </a:r>
          </a:p>
          <a:p>
            <a:pPr marL="4445" algn="ctr">
              <a:lnSpc>
                <a:spcPct val="100000"/>
              </a:lnSpc>
            </a:pPr>
            <a:r>
              <a:rPr spc="-5" dirty="0"/>
              <a:t>By</a:t>
            </a:r>
          </a:p>
          <a:p>
            <a:pPr marL="0" lvl="0" indent="0" algn="ctr" rtl="0">
              <a:spcBef>
                <a:spcPts val="0"/>
              </a:spcBef>
              <a:spcAft>
                <a:spcPts val="0"/>
              </a:spcAft>
              <a:buClr>
                <a:schemeClr val="dk1"/>
              </a:buClr>
              <a:buSzPts val="1100"/>
              <a:buFont typeface="Arial"/>
              <a:buNone/>
            </a:pPr>
            <a:r>
              <a:rPr lang="en-IN" sz="1800" dirty="0" err="1">
                <a:latin typeface="Times New Roman"/>
                <a:ea typeface="Times New Roman"/>
                <a:cs typeface="Times New Roman"/>
                <a:sym typeface="Times New Roman"/>
              </a:rPr>
              <a:t>Mahek</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Chougule</a:t>
            </a:r>
            <a:r>
              <a:rPr lang="en-IN" sz="1800" dirty="0">
                <a:latin typeface="Times New Roman"/>
                <a:ea typeface="Times New Roman"/>
                <a:cs typeface="Times New Roman"/>
                <a:sym typeface="Times New Roman"/>
              </a:rPr>
              <a:t> (20102184)</a:t>
            </a: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Anjali </a:t>
            </a:r>
            <a:r>
              <a:rPr lang="en-IN" sz="1800" dirty="0" err="1">
                <a:latin typeface="Times New Roman"/>
                <a:ea typeface="Times New Roman"/>
                <a:cs typeface="Times New Roman"/>
                <a:sym typeface="Times New Roman"/>
              </a:rPr>
              <a:t>Divekar</a:t>
            </a:r>
            <a:r>
              <a:rPr lang="en-IN" sz="1800" dirty="0">
                <a:latin typeface="Times New Roman"/>
                <a:ea typeface="Times New Roman"/>
                <a:cs typeface="Times New Roman"/>
                <a:sym typeface="Times New Roman"/>
              </a:rPr>
              <a:t> (21202105)</a:t>
            </a:r>
          </a:p>
          <a:p>
            <a:pPr marL="0" lvl="0" indent="0" algn="ctr" rtl="0">
              <a:spcBef>
                <a:spcPts val="0"/>
              </a:spcBef>
              <a:spcAft>
                <a:spcPts val="0"/>
              </a:spcAft>
              <a:buClr>
                <a:schemeClr val="dk1"/>
              </a:buClr>
              <a:buSzPts val="1100"/>
              <a:buFont typeface="Arial"/>
              <a:buNone/>
            </a:pPr>
            <a:r>
              <a:rPr lang="en-IN" dirty="0" err="1">
                <a:ea typeface="Times New Roman"/>
                <a:sym typeface="Times New Roman"/>
              </a:rPr>
              <a:t>Vaishnavi</a:t>
            </a:r>
            <a:r>
              <a:rPr lang="en-IN" dirty="0">
                <a:ea typeface="Times New Roman"/>
                <a:sym typeface="Times New Roman"/>
              </a:rPr>
              <a:t> </a:t>
            </a:r>
            <a:r>
              <a:rPr lang="en-IN" dirty="0" err="1">
                <a:ea typeface="Times New Roman"/>
                <a:sym typeface="Times New Roman"/>
              </a:rPr>
              <a:t>Dhumal</a:t>
            </a:r>
            <a:r>
              <a:rPr lang="en-IN" sz="1800" dirty="0">
                <a:latin typeface="Times New Roman"/>
                <a:ea typeface="Times New Roman"/>
                <a:cs typeface="Times New Roman"/>
                <a:sym typeface="Times New Roman"/>
              </a:rPr>
              <a:t>(21202146)</a:t>
            </a:r>
            <a:br>
              <a:rPr lang="en-IN" sz="1800" dirty="0">
                <a:latin typeface="Times New Roman"/>
                <a:ea typeface="Times New Roman"/>
                <a:cs typeface="Times New Roman"/>
                <a:sym typeface="Times New Roman"/>
              </a:rPr>
            </a:b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50" dirty="0"/>
          </a:p>
          <a:p>
            <a:pPr marL="3175" algn="ctr">
              <a:lnSpc>
                <a:spcPct val="100000"/>
              </a:lnSpc>
            </a:pPr>
            <a:r>
              <a:rPr dirty="0"/>
              <a:t>Under the </a:t>
            </a:r>
            <a:r>
              <a:rPr spc="-5" dirty="0"/>
              <a:t>Guidance</a:t>
            </a:r>
            <a:r>
              <a:rPr spc="-50" dirty="0"/>
              <a:t> </a:t>
            </a:r>
            <a:r>
              <a:rPr spc="5" dirty="0"/>
              <a:t>of</a:t>
            </a:r>
          </a:p>
          <a:p>
            <a:pPr marL="1905" algn="ctr">
              <a:lnSpc>
                <a:spcPct val="100000"/>
              </a:lnSpc>
              <a:spcBef>
                <a:spcPts val="5"/>
              </a:spcBef>
            </a:pPr>
            <a:r>
              <a:rPr lang="en-US" spc="-15" dirty="0"/>
              <a:t>Prof. D.D. </a:t>
            </a:r>
            <a:r>
              <a:rPr lang="en-US" spc="-15" dirty="0" err="1"/>
              <a:t>Kayande</a:t>
            </a:r>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384"/>
            <a:ext cx="9144000" cy="4079081"/>
          </a:xfrm>
          <a:prstGeom prst="rect">
            <a:avLst/>
          </a:prstGeom>
        </p:spPr>
      </p:pic>
    </p:spTree>
    <p:extLst>
      <p:ext uri="{BB962C8B-B14F-4D97-AF65-F5344CB8AC3E}">
        <p14:creationId xmlns:p14="http://schemas.microsoft.com/office/powerpoint/2010/main" val="412793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482" b="12963"/>
          <a:stretch/>
        </p:blipFill>
        <p:spPr>
          <a:xfrm>
            <a:off x="0" y="593725"/>
            <a:ext cx="9144000" cy="3886200"/>
          </a:xfrm>
          <a:prstGeom prst="rect">
            <a:avLst/>
          </a:prstGeom>
        </p:spPr>
      </p:pic>
    </p:spTree>
    <p:extLst>
      <p:ext uri="{BB962C8B-B14F-4D97-AF65-F5344CB8AC3E}">
        <p14:creationId xmlns:p14="http://schemas.microsoft.com/office/powerpoint/2010/main" val="366155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2150745" cy="483234"/>
          </a:xfrm>
          <a:prstGeom prst="rect">
            <a:avLst/>
          </a:prstGeom>
        </p:spPr>
        <p:txBody>
          <a:bodyPr vert="horz" wrap="square" lIns="0" tIns="12700" rIns="0" bIns="0" rtlCol="0">
            <a:spAutoFit/>
          </a:bodyPr>
          <a:lstStyle/>
          <a:p>
            <a:pPr>
              <a:lnSpc>
                <a:spcPct val="100000"/>
              </a:lnSpc>
              <a:spcBef>
                <a:spcPts val="100"/>
              </a:spcBef>
            </a:pPr>
            <a:r>
              <a:rPr lang="en-US" sz="3000" dirty="0">
                <a:solidFill>
                  <a:srgbClr val="000000"/>
                </a:solidFill>
              </a:rPr>
              <a:t>5</a:t>
            </a:r>
            <a:r>
              <a:rPr sz="3000" dirty="0">
                <a:solidFill>
                  <a:srgbClr val="000000"/>
                </a:solidFill>
              </a:rPr>
              <a:t>.</a:t>
            </a:r>
            <a:r>
              <a:rPr sz="3000" spc="-85" dirty="0">
                <a:solidFill>
                  <a:srgbClr val="000000"/>
                </a:solidFill>
              </a:rPr>
              <a:t> </a:t>
            </a:r>
            <a:r>
              <a:rPr sz="3000" spc="-10" dirty="0">
                <a:solidFill>
                  <a:srgbClr val="000000"/>
                </a:solidFill>
              </a:rPr>
              <a:t>References</a:t>
            </a:r>
            <a:endParaRPr sz="3000" dirty="0"/>
          </a:p>
        </p:txBody>
      </p:sp>
      <p:sp>
        <p:nvSpPr>
          <p:cNvPr id="3" name="object 3"/>
          <p:cNvSpPr txBox="1"/>
          <p:nvPr/>
        </p:nvSpPr>
        <p:spPr>
          <a:xfrm>
            <a:off x="609600" y="1279525"/>
            <a:ext cx="8243926" cy="3191898"/>
          </a:xfrm>
          <a:prstGeom prst="rect">
            <a:avLst/>
          </a:prstGeom>
        </p:spPr>
        <p:txBody>
          <a:bodyPr vert="horz" wrap="square" lIns="0" tIns="52069" rIns="0" bIns="0" rtlCol="0">
            <a:spAutoFit/>
          </a:bodyPr>
          <a:lstStyle/>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Journal of Computer Applications, vol. 108, no. 4, pp. 1-4, December 2014.</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a:t>
            </a:r>
            <a:r>
              <a:rPr lang="en-US" sz="1200" dirty="0" err="1">
                <a:latin typeface="Times New Roman" panose="02020603050405020304" pitchFamily="18" charset="0"/>
                <a:cs typeface="Times New Roman" panose="02020603050405020304" pitchFamily="18" charset="0"/>
              </a:rPr>
              <a:t>Garg</a:t>
            </a:r>
            <a:r>
              <a:rPr lang="en-US" sz="1200" dirty="0">
                <a:latin typeface="Times New Roman" panose="02020603050405020304" pitchFamily="18" charset="0"/>
                <a:cs typeface="Times New Roman" panose="02020603050405020304" pitchFamily="18" charset="0"/>
              </a:rPr>
              <a:t>, N. B. R. </a:t>
            </a:r>
            <a:r>
              <a:rPr lang="en-US" sz="1200" dirty="0" err="1">
                <a:latin typeface="Times New Roman" panose="02020603050405020304" pitchFamily="18" charset="0"/>
                <a:cs typeface="Times New Roman" panose="02020603050405020304" pitchFamily="18" charset="0"/>
              </a:rPr>
              <a:t>Subramanya</a:t>
            </a:r>
            <a:r>
              <a:rPr lang="en-US" sz="1200" dirty="0">
                <a:latin typeface="Times New Roman" panose="02020603050405020304" pitchFamily="18" charset="0"/>
                <a:cs typeface="Times New Roman" panose="02020603050405020304" pitchFamily="18" charset="0"/>
              </a:rPr>
              <a:t>, and G. R. </a:t>
            </a:r>
            <a:r>
              <a:rPr lang="en-US" sz="1200" dirty="0" err="1">
                <a:latin typeface="Times New Roman" panose="02020603050405020304" pitchFamily="18" charset="0"/>
                <a:cs typeface="Times New Roman" panose="02020603050405020304" pitchFamily="18" charset="0"/>
              </a:rPr>
              <a:t>Kini</a:t>
            </a:r>
            <a:r>
              <a:rPr lang="en-US" sz="1200" dirty="0">
                <a:latin typeface="Times New Roman" panose="02020603050405020304" pitchFamily="18" charset="0"/>
                <a:cs typeface="Times New Roman" panose="02020603050405020304" pitchFamily="18" charset="0"/>
              </a:rPr>
              <a:t>, "Design and Implementation of Hospital Management System Using PHP and MySQL," International Journal of Emerging Technology and Advanced Engineering, vol. 3, no. 3, pp. 66-70, March 2013.</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 P. Singh and P. Kumar, "Hospital Management System: A Review," International Journal of Advanced Research in Computer Science and Software Engineering, vol. 4, no. 7, pp. 847-852, July 2014.</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M. A. Al-Ali and M. A. El-</a:t>
            </a:r>
            <a:r>
              <a:rPr lang="en-US" sz="1200" dirty="0" err="1">
                <a:latin typeface="Times New Roman" panose="02020603050405020304" pitchFamily="18" charset="0"/>
                <a:cs typeface="Times New Roman" panose="02020603050405020304" pitchFamily="18" charset="0"/>
              </a:rPr>
              <a:t>Mahallawy</a:t>
            </a:r>
            <a:r>
              <a:rPr lang="en-US" sz="1200" dirty="0">
                <a:latin typeface="Times New Roman" panose="02020603050405020304" pitchFamily="18" charset="0"/>
                <a:cs typeface="Times New Roman" panose="02020603050405020304" pitchFamily="18" charset="0"/>
              </a:rPr>
              <a:t>, "Cloud Computing in Healthcare: A Literature Review," Journal of Healthcare Engineering, vol. 2018, Article ID 9096061, 12 pages, 2018.</a:t>
            </a:r>
          </a:p>
          <a:p>
            <a:pPr marL="800100" lvl="1" indent="-34290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R. K. Singh and R. C. Jain, "Design and Development of Cloud-Based Hospital Management System Using AWS," International Journal of Computer Sciences and Engineering, vol. 6, no. 11, pp. 283-287, November 2018.</a:t>
            </a:r>
          </a:p>
          <a:p>
            <a:br>
              <a:rPr lang="en-US" sz="1200" dirty="0"/>
            </a:b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5311750" cy="474489"/>
          </a:xfrm>
          <a:prstGeom prst="rect">
            <a:avLst/>
          </a:prstGeom>
        </p:spPr>
        <p:txBody>
          <a:bodyPr vert="horz" wrap="square" lIns="0" tIns="12700" rIns="0" bIns="0" rtlCol="0">
            <a:spAutoFit/>
          </a:bodyPr>
          <a:lstStyle/>
          <a:p>
            <a:pPr>
              <a:lnSpc>
                <a:spcPct val="100000"/>
              </a:lnSpc>
              <a:spcBef>
                <a:spcPts val="100"/>
              </a:spcBef>
            </a:pPr>
            <a:r>
              <a:rPr lang="en-US" sz="3000" dirty="0">
                <a:solidFill>
                  <a:srgbClr val="000000"/>
                </a:solidFill>
              </a:rPr>
              <a:t>Demonstration and Code Links</a:t>
            </a:r>
            <a:endParaRPr sz="3000" dirty="0"/>
          </a:p>
        </p:txBody>
      </p:sp>
      <p:sp>
        <p:nvSpPr>
          <p:cNvPr id="4" name="object 3">
            <a:extLst>
              <a:ext uri="{FF2B5EF4-FFF2-40B4-BE49-F238E27FC236}">
                <a16:creationId xmlns:a16="http://schemas.microsoft.com/office/drawing/2014/main" id="{05A99FA2-477D-6112-F6C2-474128C92B0A}"/>
              </a:ext>
            </a:extLst>
          </p:cNvPr>
          <p:cNvSpPr txBox="1"/>
          <p:nvPr/>
        </p:nvSpPr>
        <p:spPr>
          <a:xfrm>
            <a:off x="519074" y="1221208"/>
            <a:ext cx="8243926" cy="432938"/>
          </a:xfrm>
          <a:prstGeom prst="rect">
            <a:avLst/>
          </a:prstGeom>
        </p:spPr>
        <p:txBody>
          <a:bodyPr vert="horz" wrap="square" lIns="0" tIns="52069" rIns="0" bIns="0" rtlCol="0">
            <a:spAutoFit/>
          </a:bodyPr>
          <a:lstStyle/>
          <a:p>
            <a:pPr marL="342900" marR="41910" lvl="0" indent="-342900" algn="just">
              <a:lnSpc>
                <a:spcPct val="103000"/>
              </a:lnSpc>
              <a:spcAft>
                <a:spcPts val="15"/>
              </a:spcAft>
              <a:buFont typeface="Symbol" panose="05050102010706020507" pitchFamily="18" charset="2"/>
              <a:buChar char=""/>
            </a:pPr>
            <a:r>
              <a:rPr lang="en-IN" sz="1200" dirty="0">
                <a:solidFill>
                  <a:srgbClr val="000000"/>
                </a:solidFill>
                <a:latin typeface="Times New Roman" panose="02020603050405020304" pitchFamily="18" charset="0"/>
                <a:ea typeface="Times New Roman" panose="02020603050405020304" pitchFamily="18" charset="0"/>
                <a:hlinkClick r:id="rId2"/>
              </a:rPr>
              <a:t>https://github.com/anjalid26/Hospital-Management-System</a:t>
            </a:r>
            <a:endParaRPr lang="en-IN" sz="1200" dirty="0">
              <a:solidFill>
                <a:srgbClr val="000000"/>
              </a:solidFill>
              <a:latin typeface="Times New Roman" panose="02020603050405020304" pitchFamily="18" charset="0"/>
              <a:ea typeface="Times New Roman" panose="02020603050405020304" pitchFamily="18" charset="0"/>
            </a:endParaRPr>
          </a:p>
          <a:p>
            <a:pPr marL="342900" marR="41910" lvl="0" indent="-342900" algn="just">
              <a:lnSpc>
                <a:spcPct val="103000"/>
              </a:lnSpc>
              <a:spcAft>
                <a:spcPts val="15"/>
              </a:spcAft>
              <a:buFont typeface="Symbol" panose="05050102010706020507" pitchFamily="18" charset="2"/>
              <a:buChar char=""/>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657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145">
              <a:lnSpc>
                <a:spcPct val="100000"/>
              </a:lnSpc>
              <a:spcBef>
                <a:spcPts val="100"/>
              </a:spcBef>
            </a:pPr>
            <a:r>
              <a:rPr dirty="0"/>
              <a:t>Thank</a:t>
            </a:r>
            <a:r>
              <a:rPr spc="-75" dirty="0"/>
              <a:t> </a:t>
            </a:r>
            <a:r>
              <a:rPr spc="-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295" y="2685745"/>
            <a:ext cx="7708900" cy="636905"/>
          </a:xfrm>
          <a:prstGeom prst="rect">
            <a:avLst/>
          </a:prstGeom>
        </p:spPr>
        <p:txBody>
          <a:bodyPr vert="horz" wrap="square" lIns="0" tIns="13970" rIns="0" bIns="0" rtlCol="0">
            <a:spAutoFit/>
          </a:bodyPr>
          <a:lstStyle/>
          <a:p>
            <a:pPr marL="12700">
              <a:lnSpc>
                <a:spcPct val="100000"/>
              </a:lnSpc>
              <a:spcBef>
                <a:spcPts val="110"/>
              </a:spcBef>
            </a:pPr>
            <a:r>
              <a:rPr sz="4000" spc="5" dirty="0"/>
              <a:t>1.Project Conception and</a:t>
            </a:r>
            <a:r>
              <a:rPr sz="4000" spc="-185" dirty="0"/>
              <a:t> </a:t>
            </a:r>
            <a:r>
              <a:rPr sz="4000" dirty="0"/>
              <a:t>Initiation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3" name="object 3"/>
          <p:cNvSpPr txBox="1">
            <a:spLocks noGrp="1"/>
          </p:cNvSpPr>
          <p:nvPr>
            <p:ph type="title"/>
          </p:nvPr>
        </p:nvSpPr>
        <p:spPr>
          <a:xfrm>
            <a:off x="390550" y="511886"/>
            <a:ext cx="2017395" cy="483234"/>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1.1</a:t>
            </a:r>
            <a:r>
              <a:rPr sz="3000" spc="-60" dirty="0">
                <a:solidFill>
                  <a:srgbClr val="000000"/>
                </a:solidFill>
              </a:rPr>
              <a:t> </a:t>
            </a:r>
            <a:r>
              <a:rPr sz="3000" spc="-5" dirty="0">
                <a:solidFill>
                  <a:srgbClr val="000000"/>
                </a:solidFill>
              </a:rPr>
              <a:t>Abstract</a:t>
            </a:r>
            <a:endParaRPr sz="3000"/>
          </a:p>
        </p:txBody>
      </p:sp>
      <p:sp>
        <p:nvSpPr>
          <p:cNvPr id="4" name="object 4"/>
          <p:cNvSpPr txBox="1"/>
          <p:nvPr/>
        </p:nvSpPr>
        <p:spPr>
          <a:xfrm>
            <a:off x="533400" y="1508125"/>
            <a:ext cx="7162800" cy="2323713"/>
          </a:xfrm>
          <a:prstGeom prst="rect">
            <a:avLst/>
          </a:prstGeom>
        </p:spPr>
        <p:txBody>
          <a:bodyPr vert="horz" wrap="square" lIns="0" tIns="55880" rIns="0" bIns="0" rtlCol="0">
            <a:spAutoFit/>
          </a:bodyPr>
          <a:lstStyle/>
          <a:p>
            <a:pPr marL="12700" algn="just">
              <a:lnSpc>
                <a:spcPct val="150000"/>
              </a:lnSpc>
              <a:spcBef>
                <a:spcPts val="440"/>
              </a:spcBef>
            </a:pPr>
            <a:r>
              <a:rPr lang="en-US" sz="1400" dirty="0">
                <a:latin typeface="Times New Roman" panose="02020603050405020304" pitchFamily="18" charset="0"/>
                <a:cs typeface="Times New Roman" panose="02020603050405020304" pitchFamily="18" charset="0"/>
              </a:rPr>
              <a:t>In today's world, the healthcare industry is a vital part of our society. The healthcare industry's operations involve the management of patient information, scheduling appointments, managing medical records, and many other tasks. The traditional paper-based methods of managing these tasks are inefficient and time-consuming, leading to errors and delays in patient care. A hospital management system is a critical software application that helps healthcare providers manage their operations efficiently.</a:t>
            </a:r>
            <a:endParaRPr lang="en-IN" sz="1400" b="1" dirty="0">
              <a:latin typeface="Times New Roman" panose="02020603050405020304" pitchFamily="18" charset="0"/>
              <a:cs typeface="Times New Roman" panose="02020603050405020304" pitchFamily="18" charset="0"/>
            </a:endParaRPr>
          </a:p>
          <a:p>
            <a:pPr marL="12700">
              <a:lnSpc>
                <a:spcPct val="100000"/>
              </a:lnSpc>
              <a:spcBef>
                <a:spcPts val="440"/>
              </a:spcBef>
            </a:pPr>
            <a:endParaRPr sz="1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228727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1.2</a:t>
            </a:r>
            <a:r>
              <a:rPr sz="3000" spc="-60" dirty="0">
                <a:solidFill>
                  <a:srgbClr val="000000"/>
                </a:solidFill>
              </a:rPr>
              <a:t> </a:t>
            </a:r>
            <a:r>
              <a:rPr sz="3000" spc="-5" dirty="0">
                <a:solidFill>
                  <a:srgbClr val="000000"/>
                </a:solidFill>
              </a:rPr>
              <a:t>Objectives</a:t>
            </a:r>
            <a:endParaRPr sz="3000"/>
          </a:p>
        </p:txBody>
      </p:sp>
      <p:sp>
        <p:nvSpPr>
          <p:cNvPr id="3" name="object 3"/>
          <p:cNvSpPr txBox="1"/>
          <p:nvPr/>
        </p:nvSpPr>
        <p:spPr>
          <a:xfrm>
            <a:off x="519074" y="1221208"/>
            <a:ext cx="8243926" cy="3561230"/>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design an efficient database schema that can handle complex relationships between entities such as patients, doctors, and medical procedures while ensuring data protection and security.</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develop a user-friendly and intuitive interface that can be easily used by healthcare providers with minimal training.</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provide healthcare providers with an efficient and reliable way to manage their operations and improve patient care.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host the system on AWS, providing scalability, reliability, and security features that ensure the system remains operational and secure.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To improve the efficiency of healthcare operations by providing healthcare providers with a platform to manage patient information, appointment scheduling, and billing information efficiently.</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7001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3</a:t>
            </a:r>
            <a:r>
              <a:rPr sz="3000" dirty="0">
                <a:solidFill>
                  <a:srgbClr val="000000"/>
                </a:solidFill>
              </a:rPr>
              <a:t> </a:t>
            </a:r>
            <a:r>
              <a:rPr sz="3000" spc="-5" dirty="0">
                <a:solidFill>
                  <a:srgbClr val="000000"/>
                </a:solidFill>
              </a:rPr>
              <a:t>Problem</a:t>
            </a:r>
            <a:r>
              <a:rPr sz="3000" spc="-50" dirty="0">
                <a:solidFill>
                  <a:srgbClr val="000000"/>
                </a:solidFill>
              </a:rPr>
              <a:t> </a:t>
            </a:r>
            <a:r>
              <a:rPr sz="3000" dirty="0">
                <a:solidFill>
                  <a:srgbClr val="000000"/>
                </a:solidFill>
              </a:rPr>
              <a:t>Definition</a:t>
            </a:r>
            <a:endParaRPr sz="3000" dirty="0"/>
          </a:p>
        </p:txBody>
      </p:sp>
      <p:sp>
        <p:nvSpPr>
          <p:cNvPr id="3" name="object 3"/>
          <p:cNvSpPr txBox="1"/>
          <p:nvPr/>
        </p:nvSpPr>
        <p:spPr>
          <a:xfrm>
            <a:off x="519074" y="1221208"/>
            <a:ext cx="8167726" cy="2914900"/>
          </a:xfrm>
          <a:prstGeom prst="rect">
            <a:avLst/>
          </a:prstGeom>
        </p:spPr>
        <p:txBody>
          <a:bodyPr vert="horz" wrap="square" lIns="0" tIns="52069" rIns="0" bIns="0"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healthcare industry is one of the most critical industries globally, and efficient management of healthcare operations is crucial to ensure high-quality patient care. The traditional paper-based methods of managing healthcare operations can be time-consuming, error-prone, and inefficient, leading to delays in patient care and increased costs. Hospital management systems can help healthcare providers manage their operations more efficiently and improve patient care.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Another problem is designing a user-friendly and intuitive interface that can be easily used by healthcare providers with minimal training. The interface must provide easy access to patient information, appointment scheduling, and billing information.</a:t>
            </a:r>
            <a:endParaRPr lang="en-IN" sz="1400" dirty="0">
              <a:latin typeface="Times New Roman" panose="02020603050405020304" pitchFamily="18" charset="0"/>
              <a:cs typeface="Times New Roman" panose="02020603050405020304" pitchFamily="18" charset="0"/>
            </a:endParaRPr>
          </a:p>
          <a:p>
            <a:pPr marL="0" lvl="0" indent="0" algn="l">
              <a:spcAft>
                <a:spcPts val="1200"/>
              </a:spcAft>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15284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4 </a:t>
            </a:r>
            <a:r>
              <a:rPr sz="3000" dirty="0">
                <a:solidFill>
                  <a:srgbClr val="000000"/>
                </a:solidFill>
              </a:rPr>
              <a:t>Scope</a:t>
            </a:r>
            <a:endParaRPr sz="3000" dirty="0"/>
          </a:p>
        </p:txBody>
      </p:sp>
      <p:sp>
        <p:nvSpPr>
          <p:cNvPr id="3" name="object 3"/>
          <p:cNvSpPr txBox="1"/>
          <p:nvPr/>
        </p:nvSpPr>
        <p:spPr>
          <a:xfrm>
            <a:off x="533400" y="1299845"/>
            <a:ext cx="8153400" cy="3915173"/>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a web-based application that can be accessed from any device with an internet connection.</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manage hospital operations such as patient information management, appointment scheduling, and billing information management.</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be user-friendly and intuitive, allowing healthcare providers to manage their operations efficiently with minimal training.</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designed to be scalable, reliable, and secure, ensuring that healthcare providers can access patient information and manage their operations from anywhere at any time.</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system will be hosted on the AWS cloud platform using Elastic Beanstalk, providing scalability, reliability, and security features that ensure the system remains operational and secure.</a:t>
            </a:r>
            <a:endParaRPr lang="en-IN" sz="1400" dirty="0">
              <a:latin typeface="Times New Roman" panose="02020603050405020304" pitchFamily="18" charset="0"/>
              <a:cs typeface="Times New Roman" panose="02020603050405020304" pitchFamily="18" charset="0"/>
            </a:endParaRPr>
          </a:p>
          <a:p>
            <a:pPr marL="285750" indent="-285750">
              <a:lnSpc>
                <a:spcPct val="100000"/>
              </a:lnSpc>
              <a:spcBef>
                <a:spcPts val="310"/>
              </a:spcBef>
              <a:buFont typeface="Arial" panose="020B0604020202020204" pitchFamily="34" charset="0"/>
              <a:buChar char="•"/>
            </a:pPr>
            <a:endParaRPr sz="1800" dirty="0">
              <a:latin typeface="Times New Roman"/>
              <a:cs typeface="Times New Roman"/>
            </a:endParaRPr>
          </a:p>
          <a:p>
            <a:pPr marL="285750" indent="-285750">
              <a:lnSpc>
                <a:spcPct val="100000"/>
              </a:lnSpc>
              <a:spcBef>
                <a:spcPts val="340"/>
              </a:spcBef>
              <a:buFont typeface="Wingdings" panose="05000000000000000000" pitchFamily="2" charset="2"/>
              <a:buChar char="§"/>
            </a:pPr>
            <a:endParaRPr sz="18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39852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5</a:t>
            </a:r>
            <a:r>
              <a:rPr sz="3000" dirty="0">
                <a:solidFill>
                  <a:srgbClr val="000000"/>
                </a:solidFill>
              </a:rPr>
              <a:t> </a:t>
            </a:r>
            <a:r>
              <a:rPr sz="3000" spc="-5" dirty="0">
                <a:solidFill>
                  <a:srgbClr val="000000"/>
                </a:solidFill>
              </a:rPr>
              <a:t>Technology</a:t>
            </a:r>
            <a:r>
              <a:rPr sz="3000" spc="-90" dirty="0">
                <a:solidFill>
                  <a:srgbClr val="000000"/>
                </a:solidFill>
              </a:rPr>
              <a:t> </a:t>
            </a:r>
            <a:r>
              <a:rPr sz="3000" dirty="0">
                <a:solidFill>
                  <a:srgbClr val="000000"/>
                </a:solidFill>
              </a:rPr>
              <a:t>stack</a:t>
            </a:r>
            <a:endParaRPr sz="3000" dirty="0"/>
          </a:p>
        </p:txBody>
      </p:sp>
      <p:sp>
        <p:nvSpPr>
          <p:cNvPr id="3" name="object 3"/>
          <p:cNvSpPr txBox="1"/>
          <p:nvPr/>
        </p:nvSpPr>
        <p:spPr>
          <a:xfrm>
            <a:off x="519074" y="1221208"/>
            <a:ext cx="8015326" cy="2235226"/>
          </a:xfrm>
          <a:prstGeom prst="rect">
            <a:avLst/>
          </a:prstGeom>
        </p:spPr>
        <p:txBody>
          <a:bodyPr vert="horz" wrap="square" lIns="0" tIns="52069" rIns="0" bIns="0" rtlCol="0">
            <a:spAutoFit/>
          </a:bodyPr>
          <a:lstStyle/>
          <a:p>
            <a:pPr marL="285750" indent="-285750">
              <a:lnSpc>
                <a:spcPct val="100000"/>
              </a:lnSpc>
              <a:spcBef>
                <a:spcPts val="409"/>
              </a:spcBef>
              <a:buFont typeface="Wingdings" panose="05000000000000000000" pitchFamily="2" charset="2"/>
              <a:buChar char="§"/>
            </a:pPr>
            <a:r>
              <a:rPr lang="en-US" sz="1800" dirty="0">
                <a:latin typeface="Times New Roman"/>
                <a:cs typeface="Times New Roman"/>
              </a:rPr>
              <a:t> Front-end: HTML, CSS, </a:t>
            </a:r>
            <a:r>
              <a:rPr lang="en-US" dirty="0">
                <a:latin typeface="Times New Roman"/>
                <a:cs typeface="Times New Roman"/>
              </a:rPr>
              <a:t>JS</a:t>
            </a:r>
            <a:endParaRPr lang="en-US" sz="1800" dirty="0">
              <a:latin typeface="Times New Roman"/>
              <a:cs typeface="Times New Roman"/>
            </a:endParaRPr>
          </a:p>
          <a:p>
            <a:pPr>
              <a:lnSpc>
                <a:spcPct val="100000"/>
              </a:lnSpc>
              <a:spcBef>
                <a:spcPts val="409"/>
              </a:spcBef>
            </a:pPr>
            <a:endParaRPr sz="1800" dirty="0">
              <a:latin typeface="Times New Roman"/>
              <a:cs typeface="Times New Roman"/>
            </a:endParaRPr>
          </a:p>
          <a:p>
            <a:pPr marL="285750" indent="-285750">
              <a:lnSpc>
                <a:spcPct val="100000"/>
              </a:lnSpc>
              <a:spcBef>
                <a:spcPts val="310"/>
              </a:spcBef>
              <a:buFont typeface="Wingdings" panose="05000000000000000000" pitchFamily="2" charset="2"/>
              <a:buChar char="§"/>
            </a:pPr>
            <a:r>
              <a:rPr lang="en-US" sz="1800" dirty="0">
                <a:latin typeface="Times New Roman"/>
                <a:cs typeface="Times New Roman"/>
              </a:rPr>
              <a:t>Back-end: PHP</a:t>
            </a:r>
          </a:p>
          <a:p>
            <a:pPr>
              <a:lnSpc>
                <a:spcPct val="100000"/>
              </a:lnSpc>
              <a:spcBef>
                <a:spcPts val="310"/>
              </a:spcBef>
            </a:pPr>
            <a:endParaRPr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Software used: XAMPP</a:t>
            </a:r>
          </a:p>
          <a:p>
            <a:pPr>
              <a:lnSpc>
                <a:spcPct val="100000"/>
              </a:lnSpc>
              <a:spcBef>
                <a:spcPts val="340"/>
              </a:spcBef>
            </a:pPr>
            <a:endParaRPr lang="en-US"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IDE used: VSCODE</a:t>
            </a:r>
            <a:endParaRPr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6</a:t>
            </a:r>
            <a:r>
              <a:rPr sz="3000" dirty="0">
                <a:solidFill>
                  <a:srgbClr val="000000"/>
                </a:solidFill>
              </a:rPr>
              <a:t> </a:t>
            </a:r>
            <a:r>
              <a:rPr sz="3000" spc="-5" dirty="0">
                <a:solidFill>
                  <a:srgbClr val="000000"/>
                </a:solidFill>
              </a:rPr>
              <a:t>Benefits </a:t>
            </a:r>
            <a:r>
              <a:rPr sz="3000" spc="5" dirty="0">
                <a:solidFill>
                  <a:srgbClr val="000000"/>
                </a:solidFill>
              </a:rPr>
              <a:t>for </a:t>
            </a:r>
            <a:r>
              <a:rPr sz="3000" spc="-5" dirty="0">
                <a:solidFill>
                  <a:srgbClr val="000000"/>
                </a:solidFill>
              </a:rPr>
              <a:t>environment </a:t>
            </a:r>
            <a:r>
              <a:rPr sz="3000" dirty="0">
                <a:solidFill>
                  <a:srgbClr val="000000"/>
                </a:solidFill>
              </a:rPr>
              <a:t>&amp;</a:t>
            </a:r>
            <a:r>
              <a:rPr sz="3000" spc="-70" dirty="0">
                <a:solidFill>
                  <a:srgbClr val="000000"/>
                </a:solidFill>
              </a:rPr>
              <a:t> </a:t>
            </a:r>
            <a:r>
              <a:rPr sz="3000" dirty="0">
                <a:solidFill>
                  <a:srgbClr val="000000"/>
                </a:solidFill>
              </a:rPr>
              <a:t>Society</a:t>
            </a:r>
            <a:endParaRPr sz="3000" dirty="0"/>
          </a:p>
        </p:txBody>
      </p:sp>
      <p:sp>
        <p:nvSpPr>
          <p:cNvPr id="3" name="object 3"/>
          <p:cNvSpPr txBox="1"/>
          <p:nvPr/>
        </p:nvSpPr>
        <p:spPr>
          <a:xfrm>
            <a:off x="457200" y="1431925"/>
            <a:ext cx="7786726" cy="2725104"/>
          </a:xfrm>
          <a:prstGeom prst="rect">
            <a:avLst/>
          </a:prstGeom>
        </p:spPr>
        <p:txBody>
          <a:bodyPr vert="horz" wrap="square" lIns="0" tIns="52069" rIns="0" bIns="0"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paper waste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efficiency in hospital operations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data security through data encryption, access control, and backup and recovery capabilities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accessibility for patients and healthcare providers through remote access to patient data and other hospital-related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Contributing to a more sustainable and environmentally-friendly healthcare system</a:t>
            </a:r>
          </a:p>
          <a:p>
            <a:pPr marL="342900" lvl="0" indent="-342900" hangingPunct="0">
              <a:lnSpc>
                <a:spcPct val="100000"/>
              </a:lnSpc>
              <a:spcBef>
                <a:spcPts val="1417"/>
              </a:spcBef>
              <a:buFont typeface="Arial" panose="020B0604020202020204" pitchFamily="34" charset="0"/>
              <a:buChar char="•"/>
            </a:pPr>
            <a:endParaRPr lang="en-IN"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TotalTime>
  <Words>1091</Words>
  <Application>Microsoft Office PowerPoint</Application>
  <PresentationFormat>Custom</PresentationFormat>
  <Paragraphs>75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Hospital Management System</vt:lpstr>
      <vt:lpstr>1.Project Conception and Initiation</vt:lpstr>
      <vt:lpstr>1.1 Abstract</vt:lpstr>
      <vt:lpstr>1.2 Objectives</vt:lpstr>
      <vt:lpstr>1.3 Problem Definition</vt:lpstr>
      <vt:lpstr>1.4 Scope</vt:lpstr>
      <vt:lpstr>1.5 Technology stack</vt:lpstr>
      <vt:lpstr>1.6 Benefits for environment &amp; Society</vt:lpstr>
      <vt:lpstr>2. Cloud Technology</vt:lpstr>
      <vt:lpstr>2.1 Cloud Platform</vt:lpstr>
      <vt:lpstr>2.2 Services Used</vt:lpstr>
      <vt:lpstr>2.2 Services Used</vt:lpstr>
      <vt:lpstr>3.Implementation</vt:lpstr>
      <vt:lpstr>3.1 Execution  </vt:lpstr>
      <vt:lpstr>PowerPoint Presentation</vt:lpstr>
      <vt:lpstr>PowerPoint Presentation</vt:lpstr>
      <vt:lpstr>PowerPoint Presentation</vt:lpstr>
      <vt:lpstr>PowerPoint Presentation</vt:lpstr>
      <vt:lpstr>PowerPoint Presentation</vt:lpstr>
      <vt:lpstr>PowerPoint Presentation</vt:lpstr>
      <vt:lpstr>5. References</vt:lpstr>
      <vt:lpstr>Demonstration and Code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Mahek Chougle</cp:lastModifiedBy>
  <cp:revision>47</cp:revision>
  <dcterms:created xsi:type="dcterms:W3CDTF">2022-04-28T17:09:39Z</dcterms:created>
  <dcterms:modified xsi:type="dcterms:W3CDTF">2023-04-25T16:56:09Z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2022-04-27T00:00:00Z</vt:filetime>
  </property>
  <property fmtid="{D5CDD505-2E9C-101B-9397-08002B2CF9AE}" pid="3" name="Creator">
    <vt:lpwstr>Microsoft® PowerPoint® 2016</vt:lpwstr>
  </property>
  <property fmtid="{D5CDD505-2E9C-101B-9397-08002B2CF9AE}" pid="4" name="LastSaved">
    <vt:filetime>2022-04-28T00:00:00Z</vt:filetime>
  </property>
</Properties>
</file>