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70" r:id="rId11"/>
    <p:sldId id="279" r:id="rId12"/>
    <p:sldId id="281" r:id="rId13"/>
    <p:sldId id="280" r:id="rId14"/>
    <p:sldId id="272" r:id="rId15"/>
    <p:sldId id="277" r:id="rId16"/>
    <p:sldId id="283" r:id="rId17"/>
    <p:sldId id="284" r:id="rId18"/>
    <p:sldId id="275" r:id="rId19"/>
    <p:sldId id="282" r:id="rId20"/>
    <p:sldId id="276" r:id="rId21"/>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varScale="1">
        <p:scale>
          <a:sx n="110" d="100"/>
          <a:sy n="110" d="100"/>
        </p:scale>
        <p:origin x="68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11886"/>
            <a:ext cx="8362899" cy="48323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rgbClr val="FFFAEF"/>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1297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18" name="bg object 18"/>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1297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18" name="bg object 18"/>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19" name="bg object 19"/>
          <p:cNvSpPr/>
          <p:nvPr/>
        </p:nvSpPr>
        <p:spPr>
          <a:xfrm>
            <a:off x="3072383" y="170687"/>
            <a:ext cx="2999232" cy="1993392"/>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044440"/>
          </a:xfrm>
          <a:custGeom>
            <a:avLst/>
            <a:gdLst/>
            <a:ahLst/>
            <a:cxnLst/>
            <a:rect l="l" t="t" r="r" b="b"/>
            <a:pathLst>
              <a:path w="9144000" h="5044440">
                <a:moveTo>
                  <a:pt x="0" y="5044440"/>
                </a:moveTo>
                <a:lnTo>
                  <a:pt x="9144000" y="5044440"/>
                </a:lnTo>
                <a:lnTo>
                  <a:pt x="9144000" y="0"/>
                </a:lnTo>
                <a:lnTo>
                  <a:pt x="0" y="0"/>
                </a:lnTo>
                <a:lnTo>
                  <a:pt x="0" y="5044440"/>
                </a:lnTo>
                <a:close/>
              </a:path>
            </a:pathLst>
          </a:custGeom>
          <a:solidFill>
            <a:srgbClr val="FFFAEF"/>
          </a:solidFill>
        </p:spPr>
        <p:txBody>
          <a:bodyPr wrap="square" lIns="0" tIns="0" rIns="0" bIns="0" rtlCol="0"/>
          <a:lstStyle/>
          <a:p>
            <a:endParaRPr/>
          </a:p>
        </p:txBody>
      </p:sp>
      <p:sp>
        <p:nvSpPr>
          <p:cNvPr id="17" name="bg object 17"/>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2" name="Holder 2"/>
          <p:cNvSpPr>
            <a:spLocks noGrp="1"/>
          </p:cNvSpPr>
          <p:nvPr>
            <p:ph type="title"/>
          </p:nvPr>
        </p:nvSpPr>
        <p:spPr>
          <a:xfrm>
            <a:off x="3258819" y="2655265"/>
            <a:ext cx="2626360" cy="666114"/>
          </a:xfrm>
          <a:prstGeom prst="rect">
            <a:avLst/>
          </a:prstGeom>
        </p:spPr>
        <p:txBody>
          <a:bodyPr wrap="square" lIns="0" tIns="0" rIns="0" bIns="0">
            <a:spAutoFit/>
          </a:bodyPr>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body" idx="1"/>
          </p:nvPr>
        </p:nvSpPr>
        <p:spPr>
          <a:xfrm>
            <a:off x="2384551" y="985469"/>
            <a:ext cx="4373245" cy="3319779"/>
          </a:xfrm>
          <a:prstGeom prst="rect">
            <a:avLst/>
          </a:prstGeom>
        </p:spPr>
        <p:txBody>
          <a:bodyPr wrap="square" lIns="0" tIns="0" rIns="0" bIns="0">
            <a:spAutoFit/>
          </a:bodyPr>
          <a:lstStyle>
            <a:lvl1pPr>
              <a:defRPr sz="1800" b="0" i="0">
                <a:solidFill>
                  <a:srgbClr val="FFFAEF"/>
                </a:solidFill>
                <a:latin typeface="Times New Roman"/>
                <a:cs typeface="Times New Roman"/>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njalid26/Hospital-Management-Syste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808" y="2543378"/>
            <a:ext cx="6670675" cy="1950085"/>
          </a:xfrm>
          <a:prstGeom prst="rect">
            <a:avLst/>
          </a:prstGeom>
        </p:spPr>
        <p:txBody>
          <a:bodyPr vert="horz" wrap="square" lIns="0" tIns="12700" rIns="0" bIns="0" rtlCol="0">
            <a:spAutoFit/>
          </a:bodyPr>
          <a:lstStyle/>
          <a:p>
            <a:pPr algn="ctr">
              <a:lnSpc>
                <a:spcPct val="100000"/>
              </a:lnSpc>
              <a:spcBef>
                <a:spcPts val="100"/>
              </a:spcBef>
            </a:pPr>
            <a:r>
              <a:rPr sz="3000" b="1" spc="-5" dirty="0">
                <a:solidFill>
                  <a:srgbClr val="FFFAEF"/>
                </a:solidFill>
                <a:latin typeface="Times New Roman"/>
                <a:cs typeface="Times New Roman"/>
              </a:rPr>
              <a:t>Computer </a:t>
            </a:r>
            <a:r>
              <a:rPr sz="3000" b="1" dirty="0">
                <a:solidFill>
                  <a:srgbClr val="FFFAEF"/>
                </a:solidFill>
                <a:latin typeface="Times New Roman"/>
                <a:cs typeface="Times New Roman"/>
              </a:rPr>
              <a:t>Engineering</a:t>
            </a:r>
            <a:r>
              <a:rPr sz="3000" b="1" spc="-5" dirty="0">
                <a:solidFill>
                  <a:srgbClr val="FFFAEF"/>
                </a:solidFill>
                <a:latin typeface="Times New Roman"/>
                <a:cs typeface="Times New Roman"/>
              </a:rPr>
              <a:t> </a:t>
            </a:r>
            <a:r>
              <a:rPr sz="3000" b="1" spc="-10" dirty="0">
                <a:solidFill>
                  <a:srgbClr val="FFFAEF"/>
                </a:solidFill>
                <a:latin typeface="Times New Roman"/>
                <a:cs typeface="Times New Roman"/>
              </a:rPr>
              <a:t>Department</a:t>
            </a:r>
            <a:endParaRPr sz="3000" dirty="0">
              <a:latin typeface="Times New Roman"/>
              <a:cs typeface="Times New Roman"/>
            </a:endParaRPr>
          </a:p>
          <a:p>
            <a:pPr marL="5080" algn="ctr">
              <a:lnSpc>
                <a:spcPct val="100000"/>
              </a:lnSpc>
              <a:spcBef>
                <a:spcPts val="25"/>
              </a:spcBef>
            </a:pPr>
            <a:r>
              <a:rPr sz="2400" dirty="0">
                <a:solidFill>
                  <a:srgbClr val="FFFAEF"/>
                </a:solidFill>
                <a:latin typeface="Times New Roman"/>
                <a:cs typeface="Times New Roman"/>
              </a:rPr>
              <a:t>A.P. Shah </a:t>
            </a:r>
            <a:r>
              <a:rPr sz="2400" spc="-5" dirty="0">
                <a:solidFill>
                  <a:srgbClr val="FFFAEF"/>
                </a:solidFill>
                <a:latin typeface="Times New Roman"/>
                <a:cs typeface="Times New Roman"/>
              </a:rPr>
              <a:t>Institute </a:t>
            </a:r>
            <a:r>
              <a:rPr sz="2400" dirty="0">
                <a:solidFill>
                  <a:srgbClr val="FFFAEF"/>
                </a:solidFill>
                <a:latin typeface="Times New Roman"/>
                <a:cs typeface="Times New Roman"/>
              </a:rPr>
              <a:t>of</a:t>
            </a:r>
            <a:r>
              <a:rPr sz="2400" spc="15" dirty="0">
                <a:solidFill>
                  <a:srgbClr val="FFFAEF"/>
                </a:solidFill>
                <a:latin typeface="Times New Roman"/>
                <a:cs typeface="Times New Roman"/>
              </a:rPr>
              <a:t> </a:t>
            </a:r>
            <a:r>
              <a:rPr sz="2400" spc="-5" dirty="0">
                <a:solidFill>
                  <a:srgbClr val="FFFAEF"/>
                </a:solidFill>
                <a:latin typeface="Times New Roman"/>
                <a:cs typeface="Times New Roman"/>
              </a:rPr>
              <a:t>Technology</a:t>
            </a:r>
            <a:endParaRPr sz="2400" dirty="0">
              <a:latin typeface="Times New Roman"/>
              <a:cs typeface="Times New Roman"/>
            </a:endParaRPr>
          </a:p>
          <a:p>
            <a:pPr marL="12065" marR="5080" algn="ctr">
              <a:lnSpc>
                <a:spcPct val="100000"/>
              </a:lnSpc>
              <a:spcBef>
                <a:spcPts val="5"/>
              </a:spcBef>
            </a:pPr>
            <a:r>
              <a:rPr sz="2400" spc="-5" dirty="0">
                <a:solidFill>
                  <a:srgbClr val="FFFAEF"/>
                </a:solidFill>
                <a:latin typeface="Times New Roman"/>
                <a:cs typeface="Times New Roman"/>
              </a:rPr>
              <a:t>G.B.Road,Kasarvadavali, Thane(W), </a:t>
            </a:r>
            <a:r>
              <a:rPr sz="2400" dirty="0">
                <a:solidFill>
                  <a:srgbClr val="FFFAEF"/>
                </a:solidFill>
                <a:latin typeface="Times New Roman"/>
                <a:cs typeface="Times New Roman"/>
              </a:rPr>
              <a:t>Mumbai-400615  </a:t>
            </a:r>
            <a:r>
              <a:rPr sz="2400" spc="-15" dirty="0">
                <a:solidFill>
                  <a:srgbClr val="FFFAEF"/>
                </a:solidFill>
                <a:latin typeface="Times New Roman"/>
                <a:cs typeface="Times New Roman"/>
              </a:rPr>
              <a:t>UNIVERSITY </a:t>
            </a:r>
            <a:r>
              <a:rPr sz="2400" spc="-5" dirty="0">
                <a:solidFill>
                  <a:srgbClr val="FFFAEF"/>
                </a:solidFill>
                <a:latin typeface="Times New Roman"/>
                <a:cs typeface="Times New Roman"/>
              </a:rPr>
              <a:t>OF</a:t>
            </a:r>
            <a:r>
              <a:rPr sz="2400" spc="114" dirty="0">
                <a:solidFill>
                  <a:srgbClr val="FFFAEF"/>
                </a:solidFill>
                <a:latin typeface="Times New Roman"/>
                <a:cs typeface="Times New Roman"/>
              </a:rPr>
              <a:t> </a:t>
            </a:r>
            <a:r>
              <a:rPr sz="2400" spc="-5" dirty="0">
                <a:solidFill>
                  <a:srgbClr val="FFFAEF"/>
                </a:solidFill>
                <a:latin typeface="Times New Roman"/>
                <a:cs typeface="Times New Roman"/>
              </a:rPr>
              <a:t>MUMBAI</a:t>
            </a:r>
            <a:endParaRPr sz="2400" dirty="0">
              <a:latin typeface="Times New Roman"/>
              <a:cs typeface="Times New Roman"/>
            </a:endParaRPr>
          </a:p>
          <a:p>
            <a:pPr algn="ctr">
              <a:lnSpc>
                <a:spcPct val="100000"/>
              </a:lnSpc>
            </a:pPr>
            <a:r>
              <a:rPr sz="2400" spc="-5" dirty="0">
                <a:solidFill>
                  <a:srgbClr val="FFFAEF"/>
                </a:solidFill>
                <a:latin typeface="Times New Roman"/>
                <a:cs typeface="Times New Roman"/>
              </a:rPr>
              <a:t>Academic </a:t>
            </a:r>
            <a:r>
              <a:rPr sz="2400" spc="-10" dirty="0">
                <a:solidFill>
                  <a:srgbClr val="FFFAEF"/>
                </a:solidFill>
                <a:latin typeface="Times New Roman"/>
                <a:cs typeface="Times New Roman"/>
              </a:rPr>
              <a:t>Year</a:t>
            </a:r>
            <a:r>
              <a:rPr sz="2400" spc="30" dirty="0">
                <a:solidFill>
                  <a:srgbClr val="FFFAEF"/>
                </a:solidFill>
                <a:latin typeface="Times New Roman"/>
                <a:cs typeface="Times New Roman"/>
              </a:rPr>
              <a:t> </a:t>
            </a:r>
            <a:r>
              <a:rPr sz="2400" spc="-5" dirty="0">
                <a:solidFill>
                  <a:srgbClr val="FFFAEF"/>
                </a:solidFill>
                <a:latin typeface="Times New Roman"/>
                <a:cs typeface="Times New Roman"/>
              </a:rPr>
              <a:t>202</a:t>
            </a:r>
            <a:r>
              <a:rPr lang="en-US" sz="2400" spc="-5" dirty="0">
                <a:solidFill>
                  <a:srgbClr val="FFFAEF"/>
                </a:solidFill>
                <a:latin typeface="Times New Roman"/>
                <a:cs typeface="Times New Roman"/>
              </a:rPr>
              <a:t>2</a:t>
            </a:r>
            <a:r>
              <a:rPr sz="2400" spc="-5" dirty="0">
                <a:solidFill>
                  <a:srgbClr val="FFFAEF"/>
                </a:solidFill>
                <a:latin typeface="Times New Roman"/>
                <a:cs typeface="Times New Roman"/>
              </a:rPr>
              <a:t>-202</a:t>
            </a:r>
            <a:r>
              <a:rPr lang="en-US" sz="2400" spc="-5" dirty="0">
                <a:solidFill>
                  <a:srgbClr val="FFFAEF"/>
                </a:solidFill>
                <a:latin typeface="Times New Roman"/>
                <a:cs typeface="Times New Roman"/>
              </a:rPr>
              <a:t>3</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1718" y="2658313"/>
            <a:ext cx="4818482" cy="659155"/>
          </a:xfrm>
          <a:prstGeom prst="rect">
            <a:avLst/>
          </a:prstGeom>
        </p:spPr>
        <p:txBody>
          <a:bodyPr vert="horz" wrap="square" lIns="0" tIns="12700" rIns="0" bIns="0" rtlCol="0">
            <a:spAutoFit/>
          </a:bodyPr>
          <a:lstStyle/>
          <a:p>
            <a:pPr marL="12700">
              <a:lnSpc>
                <a:spcPct val="100000"/>
              </a:lnSpc>
              <a:spcBef>
                <a:spcPts val="100"/>
              </a:spcBef>
            </a:pPr>
            <a:r>
              <a:rPr lang="en-IN" dirty="0">
                <a:latin typeface="Old Standard TT"/>
                <a:cs typeface="Old Standard TT"/>
              </a:rPr>
              <a:t>2. Cloud Technology</a:t>
            </a:r>
            <a:endParaRPr dirty="0">
              <a:latin typeface="Old Standard TT"/>
              <a:cs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lang="en-IN" sz="3000" dirty="0">
                <a:solidFill>
                  <a:srgbClr val="000000"/>
                </a:solidFill>
              </a:rPr>
              <a:t>2.1</a:t>
            </a:r>
            <a:r>
              <a:rPr sz="3000" dirty="0">
                <a:solidFill>
                  <a:srgbClr val="000000"/>
                </a:solidFill>
              </a:rPr>
              <a:t> </a:t>
            </a:r>
            <a:r>
              <a:rPr lang="en-IN" sz="3000" spc="-5" dirty="0">
                <a:solidFill>
                  <a:srgbClr val="000000"/>
                </a:solidFill>
              </a:rPr>
              <a:t>Cloud Platform</a:t>
            </a:r>
            <a:endParaRPr sz="3000" dirty="0"/>
          </a:p>
        </p:txBody>
      </p:sp>
      <p:sp>
        <p:nvSpPr>
          <p:cNvPr id="3" name="object 3"/>
          <p:cNvSpPr txBox="1"/>
          <p:nvPr/>
        </p:nvSpPr>
        <p:spPr>
          <a:xfrm>
            <a:off x="457200" y="1431925"/>
            <a:ext cx="7786726" cy="1894107"/>
          </a:xfrm>
          <a:prstGeom prst="rect">
            <a:avLst/>
          </a:prstGeom>
        </p:spPr>
        <p:txBody>
          <a:bodyPr vert="horz" wrap="square" lIns="0" tIns="52069" rIns="0" bIns="0" rtlCol="0">
            <a:spAutoFit/>
          </a:bodyPr>
          <a:lstStyle/>
          <a:p>
            <a:pPr marL="285750" lvl="0" indent="-285750" hangingPunct="0">
              <a:lnSpc>
                <a:spcPct val="100000"/>
              </a:lnSpc>
              <a:spcBef>
                <a:spcPts val="1417"/>
              </a:spcBef>
              <a:buFont typeface="Arial" panose="020B0604020202020204" pitchFamily="34" charset="0"/>
              <a:buChar char="•"/>
            </a:pPr>
            <a:r>
              <a:rPr lang="en-US" sz="1800" dirty="0">
                <a:solidFill>
                  <a:srgbClr val="000000"/>
                </a:solidFill>
                <a:highlight>
                  <a:scrgbClr r="0" g="0" b="0">
                    <a:alpha val="0"/>
                  </a:scrgbClr>
                </a:highlight>
                <a:latin typeface="Cambria" pitchFamily="18"/>
              </a:rPr>
              <a:t>We have opted to use AWS service to deploy our project on the cloud. This allows us to leverage the scalability, reliability, and security features of AWS to ensure seamless deployment and management of our project. With AWS, we can easily monitor and manage our resources, ensuring optimal performance and efficiency.</a:t>
            </a:r>
          </a:p>
          <a:p>
            <a:pPr marL="285750" lvl="0" indent="-285750" hangingPunct="0">
              <a:lnSpc>
                <a:spcPct val="100000"/>
              </a:lnSpc>
              <a:spcBef>
                <a:spcPts val="1417"/>
              </a:spcBef>
              <a:buFont typeface="Arial" panose="020B0604020202020204" pitchFamily="34" charset="0"/>
              <a:buChar char="•"/>
            </a:pPr>
            <a:endParaRPr lang="en-IN" dirty="0">
              <a:solidFill>
                <a:srgbClr val="000000"/>
              </a:solidFill>
              <a:highlight>
                <a:scrgbClr r="0" g="0" b="0">
                  <a:alpha val="0"/>
                </a:scrgbClr>
              </a:highlight>
              <a:latin typeface="Cambria" pitchFamily="18"/>
            </a:endParaRPr>
          </a:p>
        </p:txBody>
      </p:sp>
    </p:spTree>
    <p:extLst>
      <p:ext uri="{BB962C8B-B14F-4D97-AF65-F5344CB8AC3E}">
        <p14:creationId xmlns:p14="http://schemas.microsoft.com/office/powerpoint/2010/main" val="69519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lang="en-IN" sz="3000" dirty="0">
                <a:solidFill>
                  <a:srgbClr val="000000"/>
                </a:solidFill>
              </a:rPr>
              <a:t>2.2</a:t>
            </a:r>
            <a:r>
              <a:rPr sz="3000" dirty="0">
                <a:solidFill>
                  <a:srgbClr val="000000"/>
                </a:solidFill>
              </a:rPr>
              <a:t> </a:t>
            </a:r>
            <a:r>
              <a:rPr lang="en-IN" sz="3000" spc="-5" dirty="0">
                <a:solidFill>
                  <a:srgbClr val="000000"/>
                </a:solidFill>
              </a:rPr>
              <a:t>Services Used</a:t>
            </a:r>
            <a:endParaRPr sz="3000" dirty="0"/>
          </a:p>
        </p:txBody>
      </p:sp>
      <p:sp>
        <p:nvSpPr>
          <p:cNvPr id="3" name="object 3"/>
          <p:cNvSpPr txBox="1"/>
          <p:nvPr/>
        </p:nvSpPr>
        <p:spPr>
          <a:xfrm>
            <a:off x="457200" y="1431925"/>
            <a:ext cx="7786726" cy="2637901"/>
          </a:xfrm>
          <a:prstGeom prst="rect">
            <a:avLst/>
          </a:prstGeom>
        </p:spPr>
        <p:txBody>
          <a:bodyPr vert="horz" wrap="square" lIns="0" tIns="52069" rIns="0" bIns="0"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project is hosted on an EC2 (Elastic Compute Cloud) instance, which is a virtual machine that provides computing resources for the project. The EC2 instance runs the Apache web server, which is used to serve the web pages for the application. The instance is configured with a security group that allows traffic only from specified IP addresses, ensuring that the project is secure from unauthorized access.</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By using EC2 instances, the hospital management system can take advantage of AWS's scalability, reliability, and security features. EC2 instances can be easily scaled up or down depending on the demand for the application, allowing healthcare providers to access patient information and manage their operations without interruption.</a:t>
            </a:r>
            <a:endPar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8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1718" y="2658313"/>
            <a:ext cx="4437482" cy="666115"/>
          </a:xfrm>
          <a:prstGeom prst="rect">
            <a:avLst/>
          </a:prstGeom>
        </p:spPr>
        <p:txBody>
          <a:bodyPr vert="horz" wrap="square" lIns="0" tIns="12700" rIns="0" bIns="0" rtlCol="0">
            <a:spAutoFit/>
          </a:bodyPr>
          <a:lstStyle/>
          <a:p>
            <a:pPr marL="12700">
              <a:lnSpc>
                <a:spcPct val="100000"/>
              </a:lnSpc>
              <a:spcBef>
                <a:spcPts val="100"/>
              </a:spcBef>
            </a:pPr>
            <a:r>
              <a:rPr lang="en-IN" dirty="0">
                <a:latin typeface="Old Standard TT"/>
                <a:cs typeface="Old Standard TT"/>
              </a:rPr>
              <a:t>3</a:t>
            </a:r>
            <a:r>
              <a:rPr dirty="0">
                <a:latin typeface="Old Standard TT"/>
                <a:cs typeface="Old Standard TT"/>
              </a:rPr>
              <a:t>.Implem</a:t>
            </a:r>
            <a:r>
              <a:rPr spc="10" dirty="0">
                <a:latin typeface="Old Standard TT"/>
                <a:cs typeface="Old Standard TT"/>
              </a:rPr>
              <a:t>e</a:t>
            </a:r>
            <a:r>
              <a:rPr dirty="0">
                <a:latin typeface="Old Standard TT"/>
                <a:cs typeface="Old Standard TT"/>
              </a:rPr>
              <a:t>ntation</a:t>
            </a:r>
          </a:p>
        </p:txBody>
      </p:sp>
    </p:spTree>
    <p:extLst>
      <p:ext uri="{BB962C8B-B14F-4D97-AF65-F5344CB8AC3E}">
        <p14:creationId xmlns:p14="http://schemas.microsoft.com/office/powerpoint/2010/main" val="253550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177"/>
            <a:ext cx="9144000" cy="5044440"/>
          </a:xfrm>
          <a:custGeom>
            <a:avLst/>
            <a:gdLst/>
            <a:ahLst/>
            <a:cxnLst/>
            <a:rect l="l" t="t" r="r" b="b"/>
            <a:pathLst>
              <a:path w="9144000" h="5044440">
                <a:moveTo>
                  <a:pt x="0" y="5044440"/>
                </a:moveTo>
                <a:lnTo>
                  <a:pt x="9144000" y="5044440"/>
                </a:lnTo>
                <a:lnTo>
                  <a:pt x="9144000" y="0"/>
                </a:lnTo>
                <a:lnTo>
                  <a:pt x="0" y="0"/>
                </a:lnTo>
                <a:lnTo>
                  <a:pt x="0" y="5044440"/>
                </a:lnTo>
                <a:close/>
              </a:path>
            </a:pathLst>
          </a:custGeom>
          <a:solidFill>
            <a:srgbClr val="FFFAEF"/>
          </a:solidFill>
        </p:spPr>
        <p:txBody>
          <a:bodyPr wrap="square" lIns="0" tIns="0" rIns="0" bIns="0" rtlCol="0"/>
          <a:lstStyle/>
          <a:p>
            <a:r>
              <a:rPr lang="en-US" dirty="0"/>
              <a:t>                        </a:t>
            </a:r>
            <a:endParaRPr dirty="0"/>
          </a:p>
        </p:txBody>
      </p:sp>
      <p:sp>
        <p:nvSpPr>
          <p:cNvPr id="3" name="object 3"/>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4" name="object 4"/>
          <p:cNvSpPr txBox="1">
            <a:spLocks noGrp="1"/>
          </p:cNvSpPr>
          <p:nvPr>
            <p:ph type="title"/>
          </p:nvPr>
        </p:nvSpPr>
        <p:spPr>
          <a:xfrm>
            <a:off x="390550" y="511886"/>
            <a:ext cx="2230120" cy="1397819"/>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0000"/>
                </a:solidFill>
              </a:rPr>
              <a:t>3.</a:t>
            </a:r>
            <a:r>
              <a:rPr lang="en-US" sz="3000" dirty="0">
                <a:solidFill>
                  <a:srgbClr val="000000"/>
                </a:solidFill>
              </a:rPr>
              <a:t>1</a:t>
            </a:r>
            <a:r>
              <a:rPr sz="3000" spc="-50" dirty="0">
                <a:solidFill>
                  <a:srgbClr val="000000"/>
                </a:solidFill>
              </a:rPr>
              <a:t> </a:t>
            </a:r>
            <a:r>
              <a:rPr sz="3000" spc="-5" dirty="0">
                <a:solidFill>
                  <a:srgbClr val="000000"/>
                </a:solidFill>
              </a:rPr>
              <a:t>Execution</a:t>
            </a:r>
            <a:br>
              <a:rPr lang="en-US" sz="3000" spc="-5" dirty="0">
                <a:solidFill>
                  <a:srgbClr val="000000"/>
                </a:solidFill>
              </a:rPr>
            </a:br>
            <a:br>
              <a:rPr lang="en-IN" sz="3000" spc="-5" dirty="0">
                <a:solidFill>
                  <a:srgbClr val="000000"/>
                </a:solidFill>
              </a:rPr>
            </a:br>
            <a:endParaRPr sz="3000" dirty="0"/>
          </a:p>
        </p:txBody>
      </p:sp>
      <p:pic>
        <p:nvPicPr>
          <p:cNvPr id="6" name="Picture 5" descr="C:\Users\Dell\Downloads\IMG-20230419-WA0040.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0795"/>
            <a:ext cx="6735445" cy="351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Dell\Downloads\IMG-20230419-WA0043.jpg"/>
          <p:cNvPicPr/>
          <p:nvPr/>
        </p:nvPicPr>
        <p:blipFill>
          <a:blip r:embed="rId2">
            <a:extLst>
              <a:ext uri="{28A0092B-C50C-407E-A947-70E740481C1C}">
                <a14:useLocalDpi xmlns:a14="http://schemas.microsoft.com/office/drawing/2010/main" val="0"/>
              </a:ext>
            </a:extLst>
          </a:blip>
          <a:srcRect/>
          <a:stretch>
            <a:fillRect/>
          </a:stretch>
        </p:blipFill>
        <p:spPr bwMode="auto">
          <a:xfrm>
            <a:off x="1204277" y="811212"/>
            <a:ext cx="6735445" cy="3527425"/>
          </a:xfrm>
          <a:prstGeom prst="rect">
            <a:avLst/>
          </a:prstGeom>
          <a:noFill/>
          <a:ln>
            <a:noFill/>
          </a:ln>
        </p:spPr>
      </p:pic>
    </p:spTree>
    <p:extLst>
      <p:ext uri="{BB962C8B-B14F-4D97-AF65-F5344CB8AC3E}">
        <p14:creationId xmlns:p14="http://schemas.microsoft.com/office/powerpoint/2010/main" val="57356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descr="C:\Users\Dell\Downloads\IMG-20230419-WA0042.jpg"/>
          <p:cNvPicPr/>
          <p:nvPr/>
        </p:nvPicPr>
        <p:blipFill>
          <a:blip r:embed="rId2">
            <a:extLst>
              <a:ext uri="{28A0092B-C50C-407E-A947-70E740481C1C}">
                <a14:useLocalDpi xmlns:a14="http://schemas.microsoft.com/office/drawing/2010/main" val="0"/>
              </a:ext>
            </a:extLst>
          </a:blip>
          <a:srcRect/>
          <a:stretch>
            <a:fillRect/>
          </a:stretch>
        </p:blipFill>
        <p:spPr bwMode="auto">
          <a:xfrm>
            <a:off x="1204277" y="807085"/>
            <a:ext cx="6735445" cy="3535680"/>
          </a:xfrm>
          <a:prstGeom prst="rect">
            <a:avLst/>
          </a:prstGeom>
          <a:noFill/>
          <a:ln>
            <a:noFill/>
          </a:ln>
        </p:spPr>
      </p:pic>
    </p:spTree>
    <p:extLst>
      <p:ext uri="{BB962C8B-B14F-4D97-AF65-F5344CB8AC3E}">
        <p14:creationId xmlns:p14="http://schemas.microsoft.com/office/powerpoint/2010/main" val="288842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descr="C:\Users\Dell\Downloads\IMG-20230419-WA0037.jpg"/>
          <p:cNvPicPr/>
          <p:nvPr/>
        </p:nvPicPr>
        <p:blipFill>
          <a:blip r:embed="rId2">
            <a:extLst>
              <a:ext uri="{28A0092B-C50C-407E-A947-70E740481C1C}">
                <a14:useLocalDpi xmlns:a14="http://schemas.microsoft.com/office/drawing/2010/main" val="0"/>
              </a:ext>
            </a:extLst>
          </a:blip>
          <a:srcRect/>
          <a:stretch>
            <a:fillRect/>
          </a:stretch>
        </p:blipFill>
        <p:spPr bwMode="auto">
          <a:xfrm>
            <a:off x="1204277" y="796607"/>
            <a:ext cx="6735445" cy="3556635"/>
          </a:xfrm>
          <a:prstGeom prst="rect">
            <a:avLst/>
          </a:prstGeom>
          <a:noFill/>
          <a:ln>
            <a:noFill/>
          </a:ln>
        </p:spPr>
      </p:pic>
    </p:spTree>
    <p:extLst>
      <p:ext uri="{BB962C8B-B14F-4D97-AF65-F5344CB8AC3E}">
        <p14:creationId xmlns:p14="http://schemas.microsoft.com/office/powerpoint/2010/main" val="366155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2150745" cy="483234"/>
          </a:xfrm>
          <a:prstGeom prst="rect">
            <a:avLst/>
          </a:prstGeom>
        </p:spPr>
        <p:txBody>
          <a:bodyPr vert="horz" wrap="square" lIns="0" tIns="12700" rIns="0" bIns="0" rtlCol="0">
            <a:spAutoFit/>
          </a:bodyPr>
          <a:lstStyle/>
          <a:p>
            <a:pPr>
              <a:lnSpc>
                <a:spcPct val="100000"/>
              </a:lnSpc>
              <a:spcBef>
                <a:spcPts val="100"/>
              </a:spcBef>
            </a:pPr>
            <a:r>
              <a:rPr lang="en-US" sz="3000" dirty="0">
                <a:solidFill>
                  <a:srgbClr val="000000"/>
                </a:solidFill>
              </a:rPr>
              <a:t>5</a:t>
            </a:r>
            <a:r>
              <a:rPr sz="3000" dirty="0">
                <a:solidFill>
                  <a:srgbClr val="000000"/>
                </a:solidFill>
              </a:rPr>
              <a:t>.</a:t>
            </a:r>
            <a:r>
              <a:rPr sz="3000" spc="-85" dirty="0">
                <a:solidFill>
                  <a:srgbClr val="000000"/>
                </a:solidFill>
              </a:rPr>
              <a:t> </a:t>
            </a:r>
            <a:r>
              <a:rPr sz="3000" spc="-10" dirty="0">
                <a:solidFill>
                  <a:srgbClr val="000000"/>
                </a:solidFill>
              </a:rPr>
              <a:t>References</a:t>
            </a:r>
            <a:endParaRPr sz="3000" dirty="0"/>
          </a:p>
        </p:txBody>
      </p:sp>
      <p:sp>
        <p:nvSpPr>
          <p:cNvPr id="3" name="object 3"/>
          <p:cNvSpPr txBox="1"/>
          <p:nvPr/>
        </p:nvSpPr>
        <p:spPr>
          <a:xfrm>
            <a:off x="609600" y="1279525"/>
            <a:ext cx="8243926" cy="3191898"/>
          </a:xfrm>
          <a:prstGeom prst="rect">
            <a:avLst/>
          </a:prstGeom>
        </p:spPr>
        <p:txBody>
          <a:bodyPr vert="horz" wrap="square" lIns="0" tIns="52069" rIns="0" bIns="0" rtlCol="0">
            <a:spAutoFit/>
          </a:bodyPr>
          <a:lstStyle/>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Journal of Computer Applications, vol. 108, no. 4, pp. 1-4, December 2014.</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 </a:t>
            </a:r>
            <a:r>
              <a:rPr lang="en-US" sz="1200" dirty="0" err="1">
                <a:latin typeface="Times New Roman" panose="02020603050405020304" pitchFamily="18" charset="0"/>
                <a:cs typeface="Times New Roman" panose="02020603050405020304" pitchFamily="18" charset="0"/>
              </a:rPr>
              <a:t>Garg</a:t>
            </a:r>
            <a:r>
              <a:rPr lang="en-US" sz="1200" dirty="0">
                <a:latin typeface="Times New Roman" panose="02020603050405020304" pitchFamily="18" charset="0"/>
                <a:cs typeface="Times New Roman" panose="02020603050405020304" pitchFamily="18" charset="0"/>
              </a:rPr>
              <a:t>, N. B. R. </a:t>
            </a:r>
            <a:r>
              <a:rPr lang="en-US" sz="1200" dirty="0" err="1">
                <a:latin typeface="Times New Roman" panose="02020603050405020304" pitchFamily="18" charset="0"/>
                <a:cs typeface="Times New Roman" panose="02020603050405020304" pitchFamily="18" charset="0"/>
              </a:rPr>
              <a:t>Subramanya</a:t>
            </a:r>
            <a:r>
              <a:rPr lang="en-US" sz="1200" dirty="0">
                <a:latin typeface="Times New Roman" panose="02020603050405020304" pitchFamily="18" charset="0"/>
                <a:cs typeface="Times New Roman" panose="02020603050405020304" pitchFamily="18" charset="0"/>
              </a:rPr>
              <a:t>, and G. R. </a:t>
            </a:r>
            <a:r>
              <a:rPr lang="en-US" sz="1200" dirty="0" err="1">
                <a:latin typeface="Times New Roman" panose="02020603050405020304" pitchFamily="18" charset="0"/>
                <a:cs typeface="Times New Roman" panose="02020603050405020304" pitchFamily="18" charset="0"/>
              </a:rPr>
              <a:t>Kini</a:t>
            </a:r>
            <a:r>
              <a:rPr lang="en-US" sz="1200" dirty="0">
                <a:latin typeface="Times New Roman" panose="02020603050405020304" pitchFamily="18" charset="0"/>
                <a:cs typeface="Times New Roman" panose="02020603050405020304" pitchFamily="18" charset="0"/>
              </a:rPr>
              <a:t>, "Design and Implementation of Hospital Management System Using PHP and MySQL," International Journal of Emerging Technology and Advanced Engineering, vol. 3, no. 3, pp. 66-70, March 2013.</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S. P. Singh and P. Kumar, "Hospital Management System: A Review," International Journal of Advanced Research in Computer Science and Software Engineering, vol. 4, no. 7, pp. 847-852, July 2014.</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 M. A. Al-Ali and M. A. El-</a:t>
            </a:r>
            <a:r>
              <a:rPr lang="en-US" sz="1200" dirty="0" err="1">
                <a:latin typeface="Times New Roman" panose="02020603050405020304" pitchFamily="18" charset="0"/>
                <a:cs typeface="Times New Roman" panose="02020603050405020304" pitchFamily="18" charset="0"/>
              </a:rPr>
              <a:t>Mahallawy</a:t>
            </a:r>
            <a:r>
              <a:rPr lang="en-US" sz="1200" dirty="0">
                <a:latin typeface="Times New Roman" panose="02020603050405020304" pitchFamily="18" charset="0"/>
                <a:cs typeface="Times New Roman" panose="02020603050405020304" pitchFamily="18" charset="0"/>
              </a:rPr>
              <a:t>, "Cloud Computing in Healthcare: A Literature Review," Journal of Healthcare Engineering, vol. 2018, Article ID 9096061, 12 pages, 2018.</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R. K. Singh and R. C. Jain, "Design and Development of Cloud-Based Hospital Management System Using AWS," International Journal of Computer Sciences and Engineering, vol. 6, no. 11, pp. 283-287, November 2018.</a:t>
            </a:r>
          </a:p>
          <a:p>
            <a:br>
              <a:rPr lang="en-US" sz="1200" dirty="0"/>
            </a:br>
            <a:endParaRPr lang="en-IN" sz="12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5311750" cy="474489"/>
          </a:xfrm>
          <a:prstGeom prst="rect">
            <a:avLst/>
          </a:prstGeom>
        </p:spPr>
        <p:txBody>
          <a:bodyPr vert="horz" wrap="square" lIns="0" tIns="12700" rIns="0" bIns="0" rtlCol="0">
            <a:spAutoFit/>
          </a:bodyPr>
          <a:lstStyle/>
          <a:p>
            <a:pPr>
              <a:lnSpc>
                <a:spcPct val="100000"/>
              </a:lnSpc>
              <a:spcBef>
                <a:spcPts val="100"/>
              </a:spcBef>
            </a:pPr>
            <a:r>
              <a:rPr lang="en-US" sz="3000" dirty="0">
                <a:solidFill>
                  <a:srgbClr val="000000"/>
                </a:solidFill>
              </a:rPr>
              <a:t>Demonstration and Code Links</a:t>
            </a:r>
            <a:endParaRPr sz="3000" dirty="0"/>
          </a:p>
        </p:txBody>
      </p:sp>
      <p:sp>
        <p:nvSpPr>
          <p:cNvPr id="4" name="object 3">
            <a:extLst>
              <a:ext uri="{FF2B5EF4-FFF2-40B4-BE49-F238E27FC236}">
                <a16:creationId xmlns:a16="http://schemas.microsoft.com/office/drawing/2014/main" id="{05A99FA2-477D-6112-F6C2-474128C92B0A}"/>
              </a:ext>
            </a:extLst>
          </p:cNvPr>
          <p:cNvSpPr txBox="1"/>
          <p:nvPr/>
        </p:nvSpPr>
        <p:spPr>
          <a:xfrm>
            <a:off x="519074" y="1221208"/>
            <a:ext cx="8243926" cy="611705"/>
          </a:xfrm>
          <a:prstGeom prst="rect">
            <a:avLst/>
          </a:prstGeom>
        </p:spPr>
        <p:txBody>
          <a:bodyPr vert="horz" wrap="square" lIns="0" tIns="52069" rIns="0" bIns="0" rtlCol="0">
            <a:spAutoFit/>
          </a:bodyPr>
          <a:lstStyle/>
          <a:p>
            <a:pPr marL="342900" marR="41910" lvl="0" indent="-342900" algn="just">
              <a:lnSpc>
                <a:spcPct val="103000"/>
              </a:lnSpc>
              <a:spcAft>
                <a:spcPts val="15"/>
              </a:spcAft>
              <a:buFont typeface="Symbol" panose="05050102010706020507" pitchFamily="18" charset="2"/>
              <a:buChar char=""/>
            </a:pPr>
            <a:endParaRPr lang="en-IN" sz="1200" dirty="0">
              <a:solidFill>
                <a:srgbClr val="000000"/>
              </a:solidFill>
              <a:latin typeface="Times New Roman" panose="02020603050405020304" pitchFamily="18" charset="0"/>
              <a:ea typeface="Times New Roman" panose="02020603050405020304" pitchFamily="18" charset="0"/>
            </a:endParaRPr>
          </a:p>
          <a:p>
            <a:pPr marL="342900" marR="41910" lvl="0" indent="-342900" algn="just">
              <a:lnSpc>
                <a:spcPct val="103000"/>
              </a:lnSpc>
              <a:spcAft>
                <a:spcPts val="15"/>
              </a:spcAft>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hlinkClick r:id="rId2"/>
              </a:rPr>
              <a:t>https://github.com/anjalid26/Hospital-Management-System</a:t>
            </a:r>
            <a:endParaRPr lang="en-IN" sz="1200" dirty="0">
              <a:solidFill>
                <a:srgbClr val="000000"/>
              </a:solidFill>
              <a:effectLst/>
              <a:latin typeface="Times New Roman" panose="02020603050405020304" pitchFamily="18" charset="0"/>
              <a:ea typeface="Times New Roman" panose="02020603050405020304" pitchFamily="18" charset="0"/>
            </a:endParaRPr>
          </a:p>
          <a:p>
            <a:pPr marL="342900" marR="41910" lvl="0" indent="-342900" algn="just">
              <a:lnSpc>
                <a:spcPct val="103000"/>
              </a:lnSpc>
              <a:spcAft>
                <a:spcPts val="15"/>
              </a:spcAft>
              <a:buFont typeface="Symbol" panose="05050102010706020507" pitchFamily="18" charset="2"/>
              <a:buChar char=""/>
            </a:pPr>
            <a:endParaRPr lang="en-IN" sz="12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657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6052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3" name="object 3"/>
          <p:cNvSpPr/>
          <p:nvPr/>
        </p:nvSpPr>
        <p:spPr>
          <a:xfrm>
            <a:off x="0" y="-14177"/>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4" name="object 4"/>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5" name="object 5"/>
          <p:cNvSpPr txBox="1"/>
          <p:nvPr/>
        </p:nvSpPr>
        <p:spPr>
          <a:xfrm>
            <a:off x="3564382" y="345439"/>
            <a:ext cx="186118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AEF"/>
                </a:solidFill>
                <a:latin typeface="Times New Roman"/>
                <a:cs typeface="Times New Roman"/>
              </a:rPr>
              <a:t>A </a:t>
            </a:r>
            <a:r>
              <a:rPr sz="1800" dirty="0">
                <a:solidFill>
                  <a:srgbClr val="FFFAEF"/>
                </a:solidFill>
                <a:latin typeface="Times New Roman"/>
                <a:cs typeface="Times New Roman"/>
              </a:rPr>
              <a:t>Project Report</a:t>
            </a:r>
            <a:r>
              <a:rPr sz="1800" spc="-110" dirty="0">
                <a:solidFill>
                  <a:srgbClr val="FFFAEF"/>
                </a:solidFill>
                <a:latin typeface="Times New Roman"/>
                <a:cs typeface="Times New Roman"/>
              </a:rPr>
              <a:t> </a:t>
            </a:r>
            <a:r>
              <a:rPr sz="1800" spc="5" dirty="0">
                <a:solidFill>
                  <a:srgbClr val="FFFAEF"/>
                </a:solidFill>
                <a:latin typeface="Times New Roman"/>
                <a:cs typeface="Times New Roman"/>
              </a:rPr>
              <a:t>on</a:t>
            </a:r>
            <a:endParaRPr sz="1800" dirty="0">
              <a:latin typeface="Times New Roman"/>
              <a:cs typeface="Times New Roman"/>
            </a:endParaRPr>
          </a:p>
        </p:txBody>
      </p:sp>
      <p:sp>
        <p:nvSpPr>
          <p:cNvPr id="6" name="object 6"/>
          <p:cNvSpPr txBox="1">
            <a:spLocks noGrp="1"/>
          </p:cNvSpPr>
          <p:nvPr>
            <p:ph type="title"/>
          </p:nvPr>
        </p:nvSpPr>
        <p:spPr>
          <a:xfrm>
            <a:off x="2667000" y="624876"/>
            <a:ext cx="4985258" cy="382156"/>
          </a:xfrm>
          <a:prstGeom prst="rect">
            <a:avLst/>
          </a:prstGeom>
        </p:spPr>
        <p:txBody>
          <a:bodyPr vert="horz" wrap="square" lIns="0" tIns="12700" rIns="0" bIns="0" rtlCol="0">
            <a:spAutoFit/>
          </a:bodyPr>
          <a:lstStyle/>
          <a:p>
            <a:pPr marL="12700">
              <a:lnSpc>
                <a:spcPct val="100000"/>
              </a:lnSpc>
              <a:spcBef>
                <a:spcPts val="100"/>
              </a:spcBef>
            </a:pPr>
            <a:r>
              <a:rPr lang="en-US" sz="2400" dirty="0"/>
              <a:t>Hospital Management System</a:t>
            </a:r>
            <a:endParaRPr sz="2400" dirty="0"/>
          </a:p>
        </p:txBody>
      </p:sp>
      <p:sp>
        <p:nvSpPr>
          <p:cNvPr id="7" name="object 7"/>
          <p:cNvSpPr txBox="1">
            <a:spLocks noGrp="1"/>
          </p:cNvSpPr>
          <p:nvPr>
            <p:ph type="body" idx="1"/>
          </p:nvPr>
        </p:nvSpPr>
        <p:spPr>
          <a:xfrm>
            <a:off x="2384551" y="985469"/>
            <a:ext cx="4373245" cy="3344505"/>
          </a:xfrm>
          <a:prstGeom prst="rect">
            <a:avLst/>
          </a:prstGeom>
        </p:spPr>
        <p:txBody>
          <a:bodyPr vert="horz" wrap="square" lIns="0" tIns="12700" rIns="0" bIns="0" rtlCol="0">
            <a:spAutoFit/>
          </a:bodyPr>
          <a:lstStyle/>
          <a:p>
            <a:pPr algn="ctr">
              <a:lnSpc>
                <a:spcPct val="100000"/>
              </a:lnSpc>
              <a:spcBef>
                <a:spcPts val="100"/>
              </a:spcBef>
            </a:pPr>
            <a:r>
              <a:rPr spc="-5" dirty="0"/>
              <a:t>Submitted </a:t>
            </a:r>
            <a:r>
              <a:rPr dirty="0"/>
              <a:t>in </a:t>
            </a:r>
            <a:r>
              <a:rPr spc="-5" dirty="0"/>
              <a:t>partial </a:t>
            </a:r>
            <a:r>
              <a:rPr spc="-10" dirty="0"/>
              <a:t>fulfillment </a:t>
            </a:r>
            <a:r>
              <a:rPr dirty="0"/>
              <a:t>of the </a:t>
            </a:r>
            <a:r>
              <a:rPr spc="-5" dirty="0"/>
              <a:t>degree</a:t>
            </a:r>
            <a:r>
              <a:rPr spc="40" dirty="0"/>
              <a:t> </a:t>
            </a:r>
            <a:r>
              <a:rPr dirty="0"/>
              <a:t>of</a:t>
            </a:r>
          </a:p>
          <a:p>
            <a:pPr algn="ctr">
              <a:lnSpc>
                <a:spcPct val="100000"/>
              </a:lnSpc>
              <a:spcBef>
                <a:spcPts val="5"/>
              </a:spcBef>
            </a:pPr>
            <a:r>
              <a:rPr spc="-5" dirty="0"/>
              <a:t>Bachelor </a:t>
            </a:r>
            <a:r>
              <a:rPr spc="5" dirty="0"/>
              <a:t>of</a:t>
            </a:r>
            <a:r>
              <a:rPr spc="-25" dirty="0"/>
              <a:t> </a:t>
            </a:r>
            <a:r>
              <a:rPr dirty="0"/>
              <a:t>Engineering(Sem-V</a:t>
            </a:r>
            <a:r>
              <a:rPr lang="en-IN" dirty="0"/>
              <a:t>I</a:t>
            </a:r>
            <a:r>
              <a:rPr dirty="0"/>
              <a:t>)</a:t>
            </a:r>
          </a:p>
          <a:p>
            <a:pPr marL="1905" algn="ctr">
              <a:lnSpc>
                <a:spcPct val="100000"/>
              </a:lnSpc>
            </a:pPr>
            <a:r>
              <a:rPr dirty="0"/>
              <a:t>in</a:t>
            </a:r>
          </a:p>
          <a:p>
            <a:pPr algn="ctr">
              <a:lnSpc>
                <a:spcPct val="100000"/>
              </a:lnSpc>
            </a:pPr>
            <a:r>
              <a:rPr b="1" spc="-20" dirty="0">
                <a:latin typeface="Times New Roman"/>
                <a:cs typeface="Times New Roman"/>
              </a:rPr>
              <a:t>Computer</a:t>
            </a:r>
            <a:r>
              <a:rPr b="1" spc="110" dirty="0">
                <a:latin typeface="Times New Roman"/>
                <a:cs typeface="Times New Roman"/>
              </a:rPr>
              <a:t> </a:t>
            </a:r>
            <a:r>
              <a:rPr b="1" spc="-10" dirty="0">
                <a:latin typeface="Times New Roman"/>
                <a:cs typeface="Times New Roman"/>
              </a:rPr>
              <a:t>Engineering</a:t>
            </a:r>
          </a:p>
          <a:p>
            <a:pPr marL="4445" algn="ctr">
              <a:lnSpc>
                <a:spcPct val="100000"/>
              </a:lnSpc>
            </a:pPr>
            <a:r>
              <a:rPr spc="-5" dirty="0"/>
              <a:t>By</a:t>
            </a:r>
          </a:p>
          <a:p>
            <a:pPr marL="0" lvl="0" indent="0" algn="ctr" rtl="0">
              <a:spcBef>
                <a:spcPts val="0"/>
              </a:spcBef>
              <a:spcAft>
                <a:spcPts val="0"/>
              </a:spcAft>
              <a:buClr>
                <a:schemeClr val="dk1"/>
              </a:buClr>
              <a:buSzPts val="1100"/>
              <a:buFont typeface="Arial"/>
              <a:buNone/>
            </a:pPr>
            <a:r>
              <a:rPr lang="en-IN" sz="1800" dirty="0" err="1">
                <a:latin typeface="Times New Roman"/>
                <a:ea typeface="Times New Roman"/>
                <a:cs typeface="Times New Roman"/>
                <a:sym typeface="Times New Roman"/>
              </a:rPr>
              <a:t>Mahek</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Chougule</a:t>
            </a:r>
            <a:r>
              <a:rPr lang="en-IN" sz="1800" dirty="0">
                <a:latin typeface="Times New Roman"/>
                <a:ea typeface="Times New Roman"/>
                <a:cs typeface="Times New Roman"/>
                <a:sym typeface="Times New Roman"/>
              </a:rPr>
              <a:t> (20102184)</a:t>
            </a: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Anjali </a:t>
            </a:r>
            <a:r>
              <a:rPr lang="en-IN" sz="1800" dirty="0" err="1">
                <a:latin typeface="Times New Roman"/>
                <a:ea typeface="Times New Roman"/>
                <a:cs typeface="Times New Roman"/>
                <a:sym typeface="Times New Roman"/>
              </a:rPr>
              <a:t>Divekar</a:t>
            </a:r>
            <a:r>
              <a:rPr lang="en-IN" sz="1800" dirty="0">
                <a:latin typeface="Times New Roman"/>
                <a:ea typeface="Times New Roman"/>
                <a:cs typeface="Times New Roman"/>
                <a:sym typeface="Times New Roman"/>
              </a:rPr>
              <a:t> (21202105)</a:t>
            </a:r>
          </a:p>
          <a:p>
            <a:pPr marL="0" lvl="0" indent="0" algn="ctr" rtl="0">
              <a:spcBef>
                <a:spcPts val="0"/>
              </a:spcBef>
              <a:spcAft>
                <a:spcPts val="0"/>
              </a:spcAft>
              <a:buClr>
                <a:schemeClr val="dk1"/>
              </a:buClr>
              <a:buSzPts val="1100"/>
              <a:buFont typeface="Arial"/>
              <a:buNone/>
            </a:pPr>
            <a:r>
              <a:rPr lang="en-IN" dirty="0" err="1">
                <a:ea typeface="Times New Roman"/>
                <a:sym typeface="Times New Roman"/>
              </a:rPr>
              <a:t>Vaishnavi</a:t>
            </a:r>
            <a:r>
              <a:rPr lang="en-IN" dirty="0">
                <a:ea typeface="Times New Roman"/>
                <a:sym typeface="Times New Roman"/>
              </a:rPr>
              <a:t> </a:t>
            </a:r>
            <a:r>
              <a:rPr lang="en-IN" dirty="0" err="1">
                <a:ea typeface="Times New Roman"/>
                <a:sym typeface="Times New Roman"/>
              </a:rPr>
              <a:t>Dhumal</a:t>
            </a:r>
            <a:r>
              <a:rPr lang="en-IN" sz="1800" dirty="0">
                <a:latin typeface="Times New Roman"/>
                <a:ea typeface="Times New Roman"/>
                <a:cs typeface="Times New Roman"/>
                <a:sym typeface="Times New Roman"/>
              </a:rPr>
              <a:t>(21202146)</a:t>
            </a:r>
            <a:br>
              <a:rPr lang="en-IN" sz="1800" dirty="0">
                <a:latin typeface="Times New Roman"/>
                <a:ea typeface="Times New Roman"/>
                <a:cs typeface="Times New Roman"/>
                <a:sym typeface="Times New Roman"/>
              </a:rPr>
            </a:br>
            <a:endParaRPr lang="en-IN"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50" dirty="0"/>
          </a:p>
          <a:p>
            <a:pPr marL="3175" algn="ctr">
              <a:lnSpc>
                <a:spcPct val="100000"/>
              </a:lnSpc>
            </a:pPr>
            <a:r>
              <a:rPr dirty="0"/>
              <a:t>Under the </a:t>
            </a:r>
            <a:r>
              <a:rPr spc="-5" dirty="0"/>
              <a:t>Guidance</a:t>
            </a:r>
            <a:r>
              <a:rPr spc="-50" dirty="0"/>
              <a:t> </a:t>
            </a:r>
            <a:r>
              <a:rPr spc="5" dirty="0"/>
              <a:t>of</a:t>
            </a:r>
          </a:p>
          <a:p>
            <a:pPr marL="1905" algn="ctr">
              <a:lnSpc>
                <a:spcPct val="100000"/>
              </a:lnSpc>
              <a:spcBef>
                <a:spcPts val="5"/>
              </a:spcBef>
            </a:pPr>
            <a:r>
              <a:rPr lang="en-US" spc="-15" dirty="0"/>
              <a:t>Prof. D.D. </a:t>
            </a:r>
            <a:r>
              <a:rPr lang="en-US" spc="-15" dirty="0" err="1"/>
              <a:t>Kayande</a:t>
            </a:r>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145">
              <a:lnSpc>
                <a:spcPct val="100000"/>
              </a:lnSpc>
              <a:spcBef>
                <a:spcPts val="100"/>
              </a:spcBef>
            </a:pPr>
            <a:r>
              <a:rPr dirty="0"/>
              <a:t>Thank</a:t>
            </a:r>
            <a:r>
              <a:rPr spc="-75" dirty="0"/>
              <a:t> </a:t>
            </a:r>
            <a:r>
              <a:rPr spc="-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295" y="2685745"/>
            <a:ext cx="7708900" cy="636905"/>
          </a:xfrm>
          <a:prstGeom prst="rect">
            <a:avLst/>
          </a:prstGeom>
        </p:spPr>
        <p:txBody>
          <a:bodyPr vert="horz" wrap="square" lIns="0" tIns="13970" rIns="0" bIns="0" rtlCol="0">
            <a:spAutoFit/>
          </a:bodyPr>
          <a:lstStyle/>
          <a:p>
            <a:pPr marL="12700">
              <a:lnSpc>
                <a:spcPct val="100000"/>
              </a:lnSpc>
              <a:spcBef>
                <a:spcPts val="110"/>
              </a:spcBef>
            </a:pPr>
            <a:r>
              <a:rPr sz="4000" spc="5" dirty="0"/>
              <a:t>1.Project Conception and</a:t>
            </a:r>
            <a:r>
              <a:rPr sz="4000" spc="-185" dirty="0"/>
              <a:t> </a:t>
            </a:r>
            <a:r>
              <a:rPr sz="4000" dirty="0"/>
              <a:t>Initiation</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3" name="object 3"/>
          <p:cNvSpPr txBox="1">
            <a:spLocks noGrp="1"/>
          </p:cNvSpPr>
          <p:nvPr>
            <p:ph type="title"/>
          </p:nvPr>
        </p:nvSpPr>
        <p:spPr>
          <a:xfrm>
            <a:off x="390550" y="511886"/>
            <a:ext cx="2017395" cy="483234"/>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0000"/>
                </a:solidFill>
              </a:rPr>
              <a:t>1.1</a:t>
            </a:r>
            <a:r>
              <a:rPr sz="3000" spc="-60" dirty="0">
                <a:solidFill>
                  <a:srgbClr val="000000"/>
                </a:solidFill>
              </a:rPr>
              <a:t> </a:t>
            </a:r>
            <a:r>
              <a:rPr sz="3000" spc="-5" dirty="0">
                <a:solidFill>
                  <a:srgbClr val="000000"/>
                </a:solidFill>
              </a:rPr>
              <a:t>Abstract</a:t>
            </a:r>
            <a:endParaRPr sz="3000"/>
          </a:p>
        </p:txBody>
      </p:sp>
      <p:sp>
        <p:nvSpPr>
          <p:cNvPr id="4" name="object 4"/>
          <p:cNvSpPr txBox="1"/>
          <p:nvPr/>
        </p:nvSpPr>
        <p:spPr>
          <a:xfrm>
            <a:off x="533400" y="1508125"/>
            <a:ext cx="7162800" cy="2323713"/>
          </a:xfrm>
          <a:prstGeom prst="rect">
            <a:avLst/>
          </a:prstGeom>
        </p:spPr>
        <p:txBody>
          <a:bodyPr vert="horz" wrap="square" lIns="0" tIns="55880" rIns="0" bIns="0" rtlCol="0">
            <a:spAutoFit/>
          </a:bodyPr>
          <a:lstStyle/>
          <a:p>
            <a:pPr marL="12700" algn="just">
              <a:lnSpc>
                <a:spcPct val="150000"/>
              </a:lnSpc>
              <a:spcBef>
                <a:spcPts val="440"/>
              </a:spcBef>
            </a:pPr>
            <a:r>
              <a:rPr lang="en-US" sz="1400" dirty="0">
                <a:latin typeface="Times New Roman" panose="02020603050405020304" pitchFamily="18" charset="0"/>
                <a:cs typeface="Times New Roman" panose="02020603050405020304" pitchFamily="18" charset="0"/>
              </a:rPr>
              <a:t>In today's world, the healthcare industry is a vital part of our society. The healthcare industry's operations involve the management of patient information, scheduling appointments, managing medical records, and many other tasks. The traditional paper-based methods of managing these tasks are inefficient and time-consuming, leading to errors and delays in patient care. A hospital management system is a critical software application that helps healthcare providers manage their operations efficiently.</a:t>
            </a:r>
            <a:endParaRPr lang="en-IN" sz="1400" b="1" dirty="0">
              <a:latin typeface="Times New Roman" panose="02020603050405020304" pitchFamily="18" charset="0"/>
              <a:cs typeface="Times New Roman" panose="02020603050405020304" pitchFamily="18" charset="0"/>
            </a:endParaRPr>
          </a:p>
          <a:p>
            <a:pPr marL="12700">
              <a:lnSpc>
                <a:spcPct val="100000"/>
              </a:lnSpc>
              <a:spcBef>
                <a:spcPts val="440"/>
              </a:spcBef>
            </a:pPr>
            <a:endParaRPr sz="1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228727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1.2</a:t>
            </a:r>
            <a:r>
              <a:rPr sz="3000" spc="-60" dirty="0">
                <a:solidFill>
                  <a:srgbClr val="000000"/>
                </a:solidFill>
              </a:rPr>
              <a:t> </a:t>
            </a:r>
            <a:r>
              <a:rPr sz="3000" spc="-5" dirty="0">
                <a:solidFill>
                  <a:srgbClr val="000000"/>
                </a:solidFill>
              </a:rPr>
              <a:t>Objectives</a:t>
            </a:r>
            <a:endParaRPr sz="3000"/>
          </a:p>
        </p:txBody>
      </p:sp>
      <p:sp>
        <p:nvSpPr>
          <p:cNvPr id="3" name="object 3"/>
          <p:cNvSpPr txBox="1"/>
          <p:nvPr/>
        </p:nvSpPr>
        <p:spPr>
          <a:xfrm>
            <a:off x="519074" y="1221208"/>
            <a:ext cx="8243926" cy="3561230"/>
          </a:xfrm>
          <a:prstGeom prst="rect">
            <a:avLst/>
          </a:prstGeom>
        </p:spPr>
        <p:txBody>
          <a:bodyPr vert="horz" wrap="square" lIns="0" tIns="52069" rIns="0" bIns="0" rtlCol="0">
            <a:spAutoFit/>
          </a:bodyPr>
          <a:lstStyle/>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design an efficient database schema that can handle complex relationships between entities such as patients, doctors, and medical procedures while ensuring data protection and security.</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develop a user-friendly and intuitive interface that can be easily used by healthcare providers with minimal training.</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provide healthcare providers with an efficient and reliable way to manage their operations and improve patient care.</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host the system on AWS, providing scalability, reliability, and security features that ensure the system remains operational and secure.</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improve the efficiency of healthcare operations by providing healthcare providers with a platform to manage patient information, appointment scheduling, and billing information efficiently.</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3700145"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3</a:t>
            </a:r>
            <a:r>
              <a:rPr sz="3000" dirty="0">
                <a:solidFill>
                  <a:srgbClr val="000000"/>
                </a:solidFill>
              </a:rPr>
              <a:t> </a:t>
            </a:r>
            <a:r>
              <a:rPr sz="3000" spc="-5" dirty="0">
                <a:solidFill>
                  <a:srgbClr val="000000"/>
                </a:solidFill>
              </a:rPr>
              <a:t>Problem</a:t>
            </a:r>
            <a:r>
              <a:rPr sz="3000" spc="-50" dirty="0">
                <a:solidFill>
                  <a:srgbClr val="000000"/>
                </a:solidFill>
              </a:rPr>
              <a:t> </a:t>
            </a:r>
            <a:r>
              <a:rPr sz="3000" dirty="0">
                <a:solidFill>
                  <a:srgbClr val="000000"/>
                </a:solidFill>
              </a:rPr>
              <a:t>Definition</a:t>
            </a:r>
            <a:endParaRPr sz="3000" dirty="0"/>
          </a:p>
        </p:txBody>
      </p:sp>
      <p:sp>
        <p:nvSpPr>
          <p:cNvPr id="3" name="object 3"/>
          <p:cNvSpPr txBox="1"/>
          <p:nvPr/>
        </p:nvSpPr>
        <p:spPr>
          <a:xfrm>
            <a:off x="519074" y="1221208"/>
            <a:ext cx="8167726" cy="2914900"/>
          </a:xfrm>
          <a:prstGeom prst="rect">
            <a:avLst/>
          </a:prstGeom>
        </p:spPr>
        <p:txBody>
          <a:bodyPr vert="horz" wrap="square" lIns="0" tIns="52069" rIns="0" bIns="0"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healthcare industry is one of the most critical industries globally, and efficient management of healthcare operations is crucial to ensure high-quality patient care. The traditional paper-based methods of managing healthcare operations can be time-consuming, error-prone, and inefficient, leading to delays in patient care and increased costs. Hospital management systems can help healthcare providers manage their operations more efficiently and improve patient care.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Another problem is designing a user-friendly and intuitive interface that can be easily used by healthcare providers with minimal training. The interface must provide easy access to patient information, appointment scheduling, and billing information.</a:t>
            </a:r>
            <a:endParaRPr lang="en-IN" sz="1400" dirty="0">
              <a:latin typeface="Times New Roman" panose="02020603050405020304" pitchFamily="18" charset="0"/>
              <a:cs typeface="Times New Roman" panose="02020603050405020304" pitchFamily="18" charset="0"/>
            </a:endParaRPr>
          </a:p>
          <a:p>
            <a:pPr marL="0" lvl="0" indent="0" algn="l">
              <a:spcAft>
                <a:spcPts val="1200"/>
              </a:spcAft>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1528445"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4 </a:t>
            </a:r>
            <a:r>
              <a:rPr sz="3000" dirty="0">
                <a:solidFill>
                  <a:srgbClr val="000000"/>
                </a:solidFill>
              </a:rPr>
              <a:t>Scope</a:t>
            </a:r>
            <a:endParaRPr sz="3000" dirty="0"/>
          </a:p>
        </p:txBody>
      </p:sp>
      <p:sp>
        <p:nvSpPr>
          <p:cNvPr id="3" name="object 3"/>
          <p:cNvSpPr txBox="1"/>
          <p:nvPr/>
        </p:nvSpPr>
        <p:spPr>
          <a:xfrm>
            <a:off x="533400" y="1299845"/>
            <a:ext cx="8153400" cy="3915173"/>
          </a:xfrm>
          <a:prstGeom prst="rect">
            <a:avLst/>
          </a:prstGeom>
        </p:spPr>
        <p:txBody>
          <a:bodyPr vert="horz" wrap="square" lIns="0" tIns="52069" rIns="0" bIns="0" rtlCol="0">
            <a:spAutoFit/>
          </a:bodyPr>
          <a:lstStyle/>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a web-based application that can be accessed from any device with an internet connection.</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designed to manage hospital operations such as patient information management, appointment scheduling, and billing information management.</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designed to be user-friendly and intuitive, allowing healthcare providers to manage their operations efficiently with minimal training.</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designed to be scalable, reliable, and secure, ensuring that healthcare providers can access patient information and manage their operations from anywhere at any time.</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hosted on the AWS cloud platform using EC2 instances, providing scalability, reliability, and security features that ensure the system remains operational and secure.</a:t>
            </a:r>
            <a:endParaRPr lang="en-IN" sz="1400" dirty="0">
              <a:latin typeface="Times New Roman" panose="02020603050405020304" pitchFamily="18" charset="0"/>
              <a:cs typeface="Times New Roman" panose="02020603050405020304" pitchFamily="18" charset="0"/>
            </a:endParaRPr>
          </a:p>
          <a:p>
            <a:pPr marL="285750" indent="-285750">
              <a:lnSpc>
                <a:spcPct val="100000"/>
              </a:lnSpc>
              <a:spcBef>
                <a:spcPts val="310"/>
              </a:spcBef>
              <a:buFont typeface="Arial" panose="020B0604020202020204" pitchFamily="34" charset="0"/>
              <a:buChar char="•"/>
            </a:pPr>
            <a:endParaRPr sz="1800" dirty="0">
              <a:latin typeface="Times New Roman"/>
              <a:cs typeface="Times New Roman"/>
            </a:endParaRPr>
          </a:p>
          <a:p>
            <a:pPr marL="285750" indent="-285750">
              <a:lnSpc>
                <a:spcPct val="100000"/>
              </a:lnSpc>
              <a:spcBef>
                <a:spcPts val="340"/>
              </a:spcBef>
              <a:buFont typeface="Wingdings" panose="05000000000000000000" pitchFamily="2" charset="2"/>
              <a:buChar char="§"/>
            </a:pPr>
            <a:endParaRPr sz="18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339852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5</a:t>
            </a:r>
            <a:r>
              <a:rPr sz="3000" dirty="0">
                <a:solidFill>
                  <a:srgbClr val="000000"/>
                </a:solidFill>
              </a:rPr>
              <a:t> </a:t>
            </a:r>
            <a:r>
              <a:rPr sz="3000" spc="-5" dirty="0">
                <a:solidFill>
                  <a:srgbClr val="000000"/>
                </a:solidFill>
              </a:rPr>
              <a:t>Technology</a:t>
            </a:r>
            <a:r>
              <a:rPr sz="3000" spc="-90" dirty="0">
                <a:solidFill>
                  <a:srgbClr val="000000"/>
                </a:solidFill>
              </a:rPr>
              <a:t> </a:t>
            </a:r>
            <a:r>
              <a:rPr sz="3000" dirty="0">
                <a:solidFill>
                  <a:srgbClr val="000000"/>
                </a:solidFill>
              </a:rPr>
              <a:t>stack</a:t>
            </a:r>
            <a:endParaRPr sz="3000" dirty="0"/>
          </a:p>
        </p:txBody>
      </p:sp>
      <p:sp>
        <p:nvSpPr>
          <p:cNvPr id="3" name="object 3"/>
          <p:cNvSpPr txBox="1"/>
          <p:nvPr/>
        </p:nvSpPr>
        <p:spPr>
          <a:xfrm>
            <a:off x="519074" y="1221208"/>
            <a:ext cx="8015326" cy="2235226"/>
          </a:xfrm>
          <a:prstGeom prst="rect">
            <a:avLst/>
          </a:prstGeom>
        </p:spPr>
        <p:txBody>
          <a:bodyPr vert="horz" wrap="square" lIns="0" tIns="52069" rIns="0" bIns="0" rtlCol="0">
            <a:spAutoFit/>
          </a:bodyPr>
          <a:lstStyle/>
          <a:p>
            <a:pPr marL="285750" indent="-285750">
              <a:lnSpc>
                <a:spcPct val="100000"/>
              </a:lnSpc>
              <a:spcBef>
                <a:spcPts val="409"/>
              </a:spcBef>
              <a:buFont typeface="Wingdings" panose="05000000000000000000" pitchFamily="2" charset="2"/>
              <a:buChar char="§"/>
            </a:pPr>
            <a:r>
              <a:rPr lang="en-US" sz="1800" dirty="0">
                <a:latin typeface="Times New Roman"/>
                <a:cs typeface="Times New Roman"/>
              </a:rPr>
              <a:t> Front-end: HTML, CSS, </a:t>
            </a:r>
            <a:r>
              <a:rPr lang="en-US" dirty="0">
                <a:latin typeface="Times New Roman"/>
                <a:cs typeface="Times New Roman"/>
              </a:rPr>
              <a:t>JS</a:t>
            </a:r>
            <a:endParaRPr lang="en-US" sz="1800" dirty="0">
              <a:latin typeface="Times New Roman"/>
              <a:cs typeface="Times New Roman"/>
            </a:endParaRPr>
          </a:p>
          <a:p>
            <a:pPr>
              <a:lnSpc>
                <a:spcPct val="100000"/>
              </a:lnSpc>
              <a:spcBef>
                <a:spcPts val="409"/>
              </a:spcBef>
            </a:pPr>
            <a:endParaRPr sz="1800" dirty="0">
              <a:latin typeface="Times New Roman"/>
              <a:cs typeface="Times New Roman"/>
            </a:endParaRPr>
          </a:p>
          <a:p>
            <a:pPr marL="285750" indent="-285750">
              <a:lnSpc>
                <a:spcPct val="100000"/>
              </a:lnSpc>
              <a:spcBef>
                <a:spcPts val="310"/>
              </a:spcBef>
              <a:buFont typeface="Wingdings" panose="05000000000000000000" pitchFamily="2" charset="2"/>
              <a:buChar char="§"/>
            </a:pPr>
            <a:r>
              <a:rPr lang="en-US" sz="1800" dirty="0">
                <a:latin typeface="Times New Roman"/>
                <a:cs typeface="Times New Roman"/>
              </a:rPr>
              <a:t>Back-end: PHP</a:t>
            </a:r>
          </a:p>
          <a:p>
            <a:pPr>
              <a:lnSpc>
                <a:spcPct val="100000"/>
              </a:lnSpc>
              <a:spcBef>
                <a:spcPts val="310"/>
              </a:spcBef>
            </a:pPr>
            <a:endParaRPr sz="1800" dirty="0">
              <a:latin typeface="Times New Roman"/>
              <a:cs typeface="Times New Roman"/>
            </a:endParaRPr>
          </a:p>
          <a:p>
            <a:pPr marL="285750" indent="-285750">
              <a:lnSpc>
                <a:spcPct val="100000"/>
              </a:lnSpc>
              <a:spcBef>
                <a:spcPts val="340"/>
              </a:spcBef>
              <a:buFont typeface="Wingdings" panose="05000000000000000000" pitchFamily="2" charset="2"/>
              <a:buChar char="§"/>
            </a:pPr>
            <a:r>
              <a:rPr lang="en-US" sz="1800" dirty="0">
                <a:latin typeface="Times New Roman"/>
                <a:cs typeface="Times New Roman"/>
              </a:rPr>
              <a:t>Software used: XAMPP</a:t>
            </a:r>
          </a:p>
          <a:p>
            <a:pPr>
              <a:lnSpc>
                <a:spcPct val="100000"/>
              </a:lnSpc>
              <a:spcBef>
                <a:spcPts val="340"/>
              </a:spcBef>
            </a:pPr>
            <a:endParaRPr lang="en-US" sz="1800" dirty="0">
              <a:latin typeface="Times New Roman"/>
              <a:cs typeface="Times New Roman"/>
            </a:endParaRPr>
          </a:p>
          <a:p>
            <a:pPr marL="285750" indent="-285750">
              <a:lnSpc>
                <a:spcPct val="100000"/>
              </a:lnSpc>
              <a:spcBef>
                <a:spcPts val="340"/>
              </a:spcBef>
              <a:buFont typeface="Wingdings" panose="05000000000000000000" pitchFamily="2" charset="2"/>
              <a:buChar char="§"/>
            </a:pPr>
            <a:r>
              <a:rPr lang="en-US" sz="1800" dirty="0">
                <a:latin typeface="Times New Roman"/>
                <a:cs typeface="Times New Roman"/>
              </a:rPr>
              <a:t>IDE used: VSCODE</a:t>
            </a:r>
            <a:endParaRPr sz="1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6</a:t>
            </a:r>
            <a:r>
              <a:rPr sz="3000" dirty="0">
                <a:solidFill>
                  <a:srgbClr val="000000"/>
                </a:solidFill>
              </a:rPr>
              <a:t> </a:t>
            </a:r>
            <a:r>
              <a:rPr sz="3000" spc="-5" dirty="0">
                <a:solidFill>
                  <a:srgbClr val="000000"/>
                </a:solidFill>
              </a:rPr>
              <a:t>Benefits </a:t>
            </a:r>
            <a:r>
              <a:rPr sz="3000" spc="5" dirty="0">
                <a:solidFill>
                  <a:srgbClr val="000000"/>
                </a:solidFill>
              </a:rPr>
              <a:t>for </a:t>
            </a:r>
            <a:r>
              <a:rPr sz="3000" spc="-5" dirty="0">
                <a:solidFill>
                  <a:srgbClr val="000000"/>
                </a:solidFill>
              </a:rPr>
              <a:t>environment </a:t>
            </a:r>
            <a:r>
              <a:rPr sz="3000" dirty="0">
                <a:solidFill>
                  <a:srgbClr val="000000"/>
                </a:solidFill>
              </a:rPr>
              <a:t>&amp;</a:t>
            </a:r>
            <a:r>
              <a:rPr sz="3000" spc="-70" dirty="0">
                <a:solidFill>
                  <a:srgbClr val="000000"/>
                </a:solidFill>
              </a:rPr>
              <a:t> </a:t>
            </a:r>
            <a:r>
              <a:rPr sz="3000" dirty="0">
                <a:solidFill>
                  <a:srgbClr val="000000"/>
                </a:solidFill>
              </a:rPr>
              <a:t>Society</a:t>
            </a:r>
            <a:endParaRPr sz="3000" dirty="0"/>
          </a:p>
        </p:txBody>
      </p:sp>
      <p:sp>
        <p:nvSpPr>
          <p:cNvPr id="3" name="object 3"/>
          <p:cNvSpPr txBox="1"/>
          <p:nvPr/>
        </p:nvSpPr>
        <p:spPr>
          <a:xfrm>
            <a:off x="457200" y="1431925"/>
            <a:ext cx="7786726" cy="3417601"/>
          </a:xfrm>
          <a:prstGeom prst="rect">
            <a:avLst/>
          </a:prstGeom>
        </p:spPr>
        <p:txBody>
          <a:bodyPr vert="horz" wrap="square" lIns="0" tIns="52069" rIns="0" bIns="0" rtlCol="0">
            <a:spAutoFit/>
          </a:bodyPr>
          <a:lstStyle/>
          <a:p>
            <a:pPr marL="34290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Reduced paper usage: The use of a web-based application and electronic records can significantly reduce the need for paper records, reducing paper usage and saving trees.</a:t>
            </a:r>
          </a:p>
          <a:p>
            <a:pPr marL="34290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Energy-efficient hosting: The use of AWS cloud platform with EC2 instances ensures that the system is hosted in an energy-efficient manner, reducing the carbon footprint and promoting sustainable practices.</a:t>
            </a:r>
          </a:p>
          <a:p>
            <a:pPr marL="34290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Improved patient care: The hospital management system project aims to improve hospital operations and patient care by providing healthcare providers with a user-friendly and efficient way to manage their operations. By improving patient care, the project can have a positive impact on society.</a:t>
            </a:r>
          </a:p>
          <a:p>
            <a:pPr marL="34290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Accessibility: The web-based application can be accessed from any device with an internet connection, making it more accessible for healthcare providers who work remotely or in remote areas.</a:t>
            </a:r>
          </a:p>
          <a:p>
            <a:pPr marL="342900" lvl="0" indent="-342900" hangingPunct="0">
              <a:lnSpc>
                <a:spcPct val="100000"/>
              </a:lnSpc>
              <a:spcBef>
                <a:spcPts val="1417"/>
              </a:spcBef>
              <a:buFont typeface="+mj-lt"/>
              <a:buAutoNum type="arabicPeriod"/>
            </a:pPr>
            <a:endParaRPr lang="en-IN" dirty="0">
              <a:solidFill>
                <a:srgbClr val="000000"/>
              </a:solidFill>
              <a:highlight>
                <a:scrgbClr r="0" g="0" b="0">
                  <a:alpha val="0"/>
                </a:scrgbClr>
              </a:highlight>
              <a:latin typeface="Cambria" pitchFamily="1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601</TotalTime>
  <Words>1100</Words>
  <Application>Microsoft Office PowerPoint</Application>
  <PresentationFormat>Custom</PresentationFormat>
  <Paragraphs>67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Hospital Management System</vt:lpstr>
      <vt:lpstr>1.Project Conception and Initiation</vt:lpstr>
      <vt:lpstr>1.1 Abstract</vt:lpstr>
      <vt:lpstr>1.2 Objectives</vt:lpstr>
      <vt:lpstr>1.3 Problem Definition</vt:lpstr>
      <vt:lpstr>1.4 Scope</vt:lpstr>
      <vt:lpstr>1.5 Technology stack</vt:lpstr>
      <vt:lpstr>1.6 Benefits for environment &amp; Society</vt:lpstr>
      <vt:lpstr>2. Cloud Technology</vt:lpstr>
      <vt:lpstr>2.1 Cloud Platform</vt:lpstr>
      <vt:lpstr>2.2 Services Used</vt:lpstr>
      <vt:lpstr>3.Implementation</vt:lpstr>
      <vt:lpstr>3.1 Execution  </vt:lpstr>
      <vt:lpstr>PowerPoint Presentation</vt:lpstr>
      <vt:lpstr>PowerPoint Presentation</vt:lpstr>
      <vt:lpstr>PowerPoint Presentation</vt:lpstr>
      <vt:lpstr>5. References</vt:lpstr>
      <vt:lpstr>Demonstration and Code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Mahek Chougle</cp:lastModifiedBy>
  <cp:revision>44</cp:revision>
  <dcterms:created xsi:type="dcterms:W3CDTF">2022-04-28T17:09:39Z</dcterms:created>
  <dcterms:modified xsi:type="dcterms:W3CDTF">2023-04-20T02:34:47Z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2022-04-27T00:00:00Z</vt:filetime>
  </property>
  <property fmtid="{D5CDD505-2E9C-101B-9397-08002B2CF9AE}" pid="3" name="Creator">
    <vt:lpwstr>Microsoft® PowerPoint® 2016</vt:lpwstr>
  </property>
  <property fmtid="{D5CDD505-2E9C-101B-9397-08002B2CF9AE}" pid="4" name="LastSaved">
    <vt:filetime>2022-04-28T00:00:00Z</vt:filetime>
  </property>
</Properties>
</file>