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6" r:id="rId2"/>
    <p:sldId id="257" r:id="rId3"/>
    <p:sldId id="263"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A7A0F-2704-4F37-87BD-2E0357FE336E}"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EC5EE-5D0D-49C9-ACD1-FED3235299F4}" type="slidenum">
              <a:rPr lang="en-US" smtClean="0"/>
              <a:t>‹#›</a:t>
            </a:fld>
            <a:endParaRPr lang="en-US"/>
          </a:p>
        </p:txBody>
      </p:sp>
    </p:spTree>
    <p:extLst>
      <p:ext uri="{BB962C8B-B14F-4D97-AF65-F5344CB8AC3E}">
        <p14:creationId xmlns:p14="http://schemas.microsoft.com/office/powerpoint/2010/main" val="32818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5C5031-7264-4585-A4B9-21C383268652}" type="slidenum">
              <a:rPr lang="en-US" altLang="en-US" smtClean="0">
                <a:latin typeface="Arial" panose="020B0604020202020204" pitchFamily="34" charset="0"/>
              </a:rPr>
              <a:pPr/>
              <a:t>2</a:t>
            </a:fld>
            <a:endParaRPr lang="en-US" altLang="en-US">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6165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0255306-BEAF-4FF1-8E7B-2E895F8FAA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203477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55306-BEAF-4FF1-8E7B-2E895F8FAA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394271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55306-BEAF-4FF1-8E7B-2E895F8FAA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263572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55306-BEAF-4FF1-8E7B-2E895F8FAA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169683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255306-BEAF-4FF1-8E7B-2E895F8FAAB0}"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233821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55306-BEAF-4FF1-8E7B-2E895F8FAA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387084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255306-BEAF-4FF1-8E7B-2E895F8FAAB0}"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131301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255306-BEAF-4FF1-8E7B-2E895F8FAAB0}"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334239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55306-BEAF-4FF1-8E7B-2E895F8FAAB0}"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268686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255306-BEAF-4FF1-8E7B-2E895F8FAA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207262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255306-BEAF-4FF1-8E7B-2E895F8FAAB0}"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F5A219-54D2-420B-9E4E-D9ECF071A4D4}" type="slidenum">
              <a:rPr lang="en-US" smtClean="0"/>
              <a:t>‹#›</a:t>
            </a:fld>
            <a:endParaRPr lang="en-US"/>
          </a:p>
        </p:txBody>
      </p:sp>
    </p:spTree>
    <p:extLst>
      <p:ext uri="{BB962C8B-B14F-4D97-AF65-F5344CB8AC3E}">
        <p14:creationId xmlns:p14="http://schemas.microsoft.com/office/powerpoint/2010/main" val="152240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55306-BEAF-4FF1-8E7B-2E895F8FAAB0}"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5A219-54D2-420B-9E4E-D9ECF071A4D4}" type="slidenum">
              <a:rPr lang="en-US" smtClean="0"/>
              <a:t>‹#›</a:t>
            </a:fld>
            <a:endParaRPr lang="en-US"/>
          </a:p>
        </p:txBody>
      </p:sp>
    </p:spTree>
    <p:extLst>
      <p:ext uri="{BB962C8B-B14F-4D97-AF65-F5344CB8AC3E}">
        <p14:creationId xmlns:p14="http://schemas.microsoft.com/office/powerpoint/2010/main" val="358170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1">
                    <a:lumMod val="75000"/>
                  </a:schemeClr>
                </a:solidFill>
                <a:latin typeface="+mn-lt"/>
              </a:rPr>
              <a:t>5 WAYS TECHNOLOGIES</a:t>
            </a:r>
            <a:br>
              <a:rPr lang="en-US" dirty="0">
                <a:solidFill>
                  <a:schemeClr val="accent1">
                    <a:lumMod val="75000"/>
                  </a:schemeClr>
                </a:solidFill>
                <a:latin typeface="+mn-lt"/>
              </a:rPr>
            </a:br>
            <a:r>
              <a:rPr lang="en-US" dirty="0">
                <a:solidFill>
                  <a:schemeClr val="accent1">
                    <a:lumMod val="75000"/>
                  </a:schemeClr>
                </a:solidFill>
                <a:latin typeface="+mn-lt"/>
              </a:rPr>
              <a:t> ARE HELPING IN BEAT </a:t>
            </a:r>
            <a:br>
              <a:rPr lang="en-US" dirty="0">
                <a:solidFill>
                  <a:schemeClr val="accent1">
                    <a:lumMod val="75000"/>
                  </a:schemeClr>
                </a:solidFill>
                <a:latin typeface="+mn-lt"/>
              </a:rPr>
            </a:br>
            <a:r>
              <a:rPr lang="en-US" dirty="0">
                <a:solidFill>
                  <a:schemeClr val="accent1">
                    <a:lumMod val="75000"/>
                  </a:schemeClr>
                </a:solidFill>
                <a:latin typeface="+mn-lt"/>
              </a:rPr>
              <a:t>PLASTIC POLLUTION </a:t>
            </a:r>
          </a:p>
        </p:txBody>
      </p:sp>
      <p:sp>
        <p:nvSpPr>
          <p:cNvPr id="4" name="Subtitle 3"/>
          <p:cNvSpPr>
            <a:spLocks noGrp="1"/>
          </p:cNvSpPr>
          <p:nvPr>
            <p:ph type="subTitle" idx="1"/>
          </p:nvPr>
        </p:nvSpPr>
        <p:spPr/>
        <p:txBody>
          <a:bodyPr>
            <a:normAutofit fontScale="92500" lnSpcReduction="10000"/>
          </a:bodyPr>
          <a:lstStyle/>
          <a:p>
            <a:r>
              <a:rPr lang="en-US" sz="3600" dirty="0">
                <a:solidFill>
                  <a:srgbClr val="FF0000"/>
                </a:solidFill>
              </a:rPr>
              <a:t>JATIN SINDHU </a:t>
            </a:r>
          </a:p>
          <a:p>
            <a:r>
              <a:rPr lang="en-US" sz="3600" dirty="0">
                <a:solidFill>
                  <a:srgbClr val="FF0000"/>
                </a:solidFill>
              </a:rPr>
              <a:t>CLASS-6</a:t>
            </a:r>
            <a:r>
              <a:rPr lang="en-US" sz="3600" baseline="30000" dirty="0">
                <a:solidFill>
                  <a:srgbClr val="FF0000"/>
                </a:solidFill>
              </a:rPr>
              <a:t>TH</a:t>
            </a:r>
            <a:r>
              <a:rPr lang="en-US" sz="3600" dirty="0">
                <a:solidFill>
                  <a:srgbClr val="FF0000"/>
                </a:solidFill>
              </a:rPr>
              <a:t> C</a:t>
            </a:r>
          </a:p>
          <a:p>
            <a:r>
              <a:rPr lang="en-US" sz="3600" dirty="0">
                <a:solidFill>
                  <a:srgbClr val="FF0000"/>
                </a:solidFill>
              </a:rPr>
              <a:t>ROLL NO.-16</a:t>
            </a:r>
          </a:p>
        </p:txBody>
      </p:sp>
    </p:spTree>
    <p:extLst>
      <p:ext uri="{BB962C8B-B14F-4D97-AF65-F5344CB8AC3E}">
        <p14:creationId xmlns:p14="http://schemas.microsoft.com/office/powerpoint/2010/main" val="345870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
          <p:cNvSpPr txBox="1">
            <a:spLocks noChangeArrowheads="1"/>
          </p:cNvSpPr>
          <p:nvPr/>
        </p:nvSpPr>
        <p:spPr bwMode="auto">
          <a:xfrm>
            <a:off x="1600200" y="5528588"/>
            <a:ext cx="8991600" cy="1508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50000"/>
              </a:spcBef>
              <a:buClrTx/>
              <a:buSzTx/>
              <a:buFontTx/>
              <a:buNone/>
            </a:pPr>
            <a:r>
              <a:rPr lang="en-US" sz="2800" dirty="0">
                <a:solidFill>
                  <a:srgbClr val="7A7A7A"/>
                </a:solidFill>
                <a:latin typeface="Roboto" panose="02000000000000000000" pitchFamily="2" charset="0"/>
              </a:rPr>
              <a:t>P</a:t>
            </a:r>
            <a:r>
              <a:rPr lang="en-US" sz="2800" b="0" i="0" dirty="0">
                <a:solidFill>
                  <a:srgbClr val="7A7A7A"/>
                </a:solidFill>
                <a:effectLst/>
                <a:latin typeface="Roboto" panose="02000000000000000000" pitchFamily="2" charset="0"/>
              </a:rPr>
              <a:t>ower of the internet to connect people to causes they care about and to raise awareness on critical issues</a:t>
            </a:r>
            <a:r>
              <a:rPr lang="en-US" sz="2800" dirty="0">
                <a:solidFill>
                  <a:srgbClr val="7A7A7A"/>
                </a:solidFill>
                <a:latin typeface="Roboto" panose="02000000000000000000" pitchFamily="2" charset="0"/>
              </a:rPr>
              <a:t>.</a:t>
            </a:r>
            <a:endParaRPr lang="en-US" sz="2800" b="0" i="0" dirty="0">
              <a:solidFill>
                <a:schemeClr val="hlink"/>
              </a:solidFill>
              <a:effectLst/>
              <a:latin typeface="Roboto" panose="02000000000000000000" pitchFamily="2" charset="0"/>
            </a:endParaRPr>
          </a:p>
          <a:p>
            <a:pPr>
              <a:spcBef>
                <a:spcPct val="50000"/>
              </a:spcBef>
              <a:buClrTx/>
              <a:buSzTx/>
              <a:buFontTx/>
              <a:buNone/>
            </a:pPr>
            <a:endParaRPr lang="en-US" altLang="en-US" sz="2400" dirty="0">
              <a:solidFill>
                <a:schemeClr val="hlink"/>
              </a:solidFill>
            </a:endParaRPr>
          </a:p>
        </p:txBody>
      </p:sp>
      <p:pic>
        <p:nvPicPr>
          <p:cNvPr id="286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98525"/>
            <a:ext cx="6019800" cy="440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6" name="Text Box 7"/>
          <p:cNvSpPr txBox="1">
            <a:spLocks noChangeArrowheads="1"/>
          </p:cNvSpPr>
          <p:nvPr/>
        </p:nvSpPr>
        <p:spPr bwMode="auto">
          <a:xfrm>
            <a:off x="3429000" y="152400"/>
            <a:ext cx="57912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spcBef>
                <a:spcPct val="50000"/>
              </a:spcBef>
              <a:buClrTx/>
              <a:buSzTx/>
              <a:buNone/>
            </a:pPr>
            <a:r>
              <a:rPr lang="en-US" altLang="en-US" b="1" dirty="0">
                <a:solidFill>
                  <a:schemeClr val="hlink"/>
                </a:solidFill>
              </a:rPr>
              <a:t>1.</a:t>
            </a:r>
            <a:r>
              <a:rPr lang="en-IN" b="1" i="0" dirty="0">
                <a:solidFill>
                  <a:srgbClr val="606060"/>
                </a:solidFill>
                <a:effectLst/>
                <a:latin typeface="roboto" panose="020B0604020202020204" pitchFamily="2" charset="0"/>
              </a:rPr>
              <a:t> Internet and social media</a:t>
            </a:r>
          </a:p>
          <a:p>
            <a:pPr>
              <a:spcBef>
                <a:spcPct val="50000"/>
              </a:spcBef>
              <a:buClrTx/>
              <a:buSzTx/>
              <a:buFontTx/>
              <a:buNone/>
            </a:pPr>
            <a:endParaRPr lang="en-US" altLang="en-US" b="1" dirty="0">
              <a:solidFill>
                <a:schemeClr val="hlink"/>
              </a:solidFill>
            </a:endParaRPr>
          </a:p>
        </p:txBody>
      </p:sp>
      <p:pic>
        <p:nvPicPr>
          <p:cNvPr id="10242" name="Picture 2" descr="http://america.aljazeera.com/content/dam/ajam/images/articles_2014/plastic_ocean_05271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4984" y="1371600"/>
            <a:ext cx="5583512" cy="34913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112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xploregram.com/wp-content/uploads/2015/03/Plastic-bags-in-the-ocean-look-just-like-the-jellyfish-that-sea-turtles-eat-and-they-cant-tell-t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753" y="1541554"/>
            <a:ext cx="4768897" cy="4508336"/>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s://helenakingwill.files.wordpress.com/2014/11/grn_plasticbag_australia_troymayne_web.jpg?w=300&amp;h=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3628" y="1190918"/>
            <a:ext cx="2857500" cy="191452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1171575" y="218115"/>
            <a:ext cx="9663777" cy="1323439"/>
          </a:xfrm>
          <a:prstGeom prst="rect">
            <a:avLst/>
          </a:prstGeom>
          <a:noFill/>
        </p:spPr>
        <p:txBody>
          <a:bodyPr wrap="square" rtlCol="0">
            <a:spAutoFit/>
          </a:bodyPr>
          <a:lstStyle/>
          <a:p>
            <a:r>
              <a:rPr lang="en-US" sz="4000" dirty="0"/>
              <a:t>2.</a:t>
            </a:r>
            <a:r>
              <a:rPr lang="en-US" sz="4000" b="1" i="0" dirty="0">
                <a:solidFill>
                  <a:srgbClr val="606060"/>
                </a:solidFill>
                <a:effectLst/>
                <a:latin typeface="roboto" panose="02000000000000000000" pitchFamily="2" charset="0"/>
              </a:rPr>
              <a:t>  Satellite observation of ocean plastics</a:t>
            </a:r>
          </a:p>
          <a:p>
            <a:endParaRPr lang="en-US" sz="4000" dirty="0"/>
          </a:p>
        </p:txBody>
      </p:sp>
      <p:sp>
        <p:nvSpPr>
          <p:cNvPr id="3" name="TextBox 2"/>
          <p:cNvSpPr txBox="1"/>
          <p:nvPr/>
        </p:nvSpPr>
        <p:spPr>
          <a:xfrm>
            <a:off x="7458783" y="3967993"/>
            <a:ext cx="4495529" cy="2554545"/>
          </a:xfrm>
          <a:prstGeom prst="rect">
            <a:avLst/>
          </a:prstGeom>
          <a:noFill/>
        </p:spPr>
        <p:txBody>
          <a:bodyPr wrap="square" rtlCol="0">
            <a:spAutoFit/>
          </a:bodyPr>
          <a:lstStyle/>
          <a:p>
            <a:r>
              <a:rPr lang="en-US" sz="2000" dirty="0">
                <a:solidFill>
                  <a:srgbClr val="7A7A7A"/>
                </a:solidFill>
                <a:latin typeface="Roboto" panose="02000000000000000000" pitchFamily="2" charset="0"/>
              </a:rPr>
              <a:t>U</a:t>
            </a:r>
            <a:r>
              <a:rPr lang="en-US" sz="2000" b="0" i="0" dirty="0">
                <a:solidFill>
                  <a:srgbClr val="7A7A7A"/>
                </a:solidFill>
                <a:effectLst/>
                <a:latin typeface="Roboto" panose="02000000000000000000" pitchFamily="2" charset="0"/>
              </a:rPr>
              <a:t>sing satellite imaging and machine learning to help clean up and capture the 5 trillion pieces of plastic trash they have observed in the world’s “ocean garbage patches.” They estimate that within 5 years they could collect 50% of the ocean’s garbage</a:t>
            </a:r>
            <a:r>
              <a:rPr lang="en-US" b="0" i="0" dirty="0">
                <a:solidFill>
                  <a:srgbClr val="7A7A7A"/>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385106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33" y="330147"/>
            <a:ext cx="10515600" cy="1325563"/>
          </a:xfrm>
        </p:spPr>
        <p:txBody>
          <a:bodyPr/>
          <a:lstStyle/>
          <a:p>
            <a:r>
              <a:rPr lang="en-IN" b="1" dirty="0">
                <a:solidFill>
                  <a:srgbClr val="171717"/>
                </a:solidFill>
                <a:latin typeface="montserrat-bold"/>
              </a:rPr>
              <a:t>3</a:t>
            </a:r>
            <a:r>
              <a:rPr lang="en-IN" b="1" i="0" dirty="0">
                <a:solidFill>
                  <a:srgbClr val="171717"/>
                </a:solidFill>
                <a:effectLst/>
                <a:latin typeface="montserrat-bold"/>
              </a:rPr>
              <a:t>. Chemical recycling</a:t>
            </a:r>
            <a:br>
              <a:rPr lang="en-IN" b="1" i="0" dirty="0">
                <a:solidFill>
                  <a:srgbClr val="171717"/>
                </a:solidFill>
                <a:effectLst/>
                <a:latin typeface="montserrat-bold"/>
              </a:rPr>
            </a:br>
            <a:endParaRPr lang="en-US" dirty="0"/>
          </a:p>
        </p:txBody>
      </p:sp>
      <p:pic>
        <p:nvPicPr>
          <p:cNvPr id="4" name="Picture 6" descr="http://www.ciwm-journal.co.uk/wordpress/wp-content/uploads/2015/03/20-03-152pi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07121" y="365125"/>
            <a:ext cx="449580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www.beachmetro.com/wp-content/uploads/2013/09/Woodbine-Beach-litter-91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811" y="3509134"/>
            <a:ext cx="4396110" cy="30187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1010" y="3509134"/>
            <a:ext cx="6216243" cy="584775"/>
          </a:xfrm>
          <a:prstGeom prst="rect">
            <a:avLst/>
          </a:prstGeom>
          <a:noFill/>
        </p:spPr>
        <p:txBody>
          <a:bodyPr wrap="square" rtlCol="0">
            <a:spAutoFit/>
          </a:bodyPr>
          <a:lstStyle/>
          <a:p>
            <a:r>
              <a:rPr lang="en-US" sz="3200" dirty="0"/>
              <a:t>       </a:t>
            </a:r>
            <a:endParaRPr lang="en-US" dirty="0"/>
          </a:p>
        </p:txBody>
      </p:sp>
      <p:sp>
        <p:nvSpPr>
          <p:cNvPr id="8" name="TextBox 7">
            <a:extLst>
              <a:ext uri="{FF2B5EF4-FFF2-40B4-BE49-F238E27FC236}">
                <a16:creationId xmlns:a16="http://schemas.microsoft.com/office/drawing/2014/main" id="{79BF8862-18FF-3ED6-5273-6CDF00AE0DAE}"/>
              </a:ext>
            </a:extLst>
          </p:cNvPr>
          <p:cNvSpPr txBox="1"/>
          <p:nvPr/>
        </p:nvSpPr>
        <p:spPr>
          <a:xfrm>
            <a:off x="581025" y="1982257"/>
            <a:ext cx="6096000" cy="3108543"/>
          </a:xfrm>
          <a:prstGeom prst="rect">
            <a:avLst/>
          </a:prstGeom>
          <a:noFill/>
        </p:spPr>
        <p:txBody>
          <a:bodyPr wrap="square">
            <a:spAutoFit/>
          </a:bodyPr>
          <a:lstStyle/>
          <a:p>
            <a:r>
              <a:rPr lang="en-US" sz="2800" b="0" i="0" dirty="0">
                <a:effectLst/>
                <a:latin typeface="georgia-regular"/>
              </a:rPr>
              <a:t>Mechanical recycling involves sorting, melting and </a:t>
            </a:r>
            <a:r>
              <a:rPr lang="en-US" sz="2800" b="0" i="0" dirty="0" err="1">
                <a:effectLst/>
                <a:latin typeface="georgia-regular"/>
              </a:rPr>
              <a:t>remoulding</a:t>
            </a:r>
            <a:r>
              <a:rPr lang="en-US" sz="2800" b="0" i="0" dirty="0">
                <a:effectLst/>
                <a:latin typeface="georgia-regular"/>
              </a:rPr>
              <a:t> plastics into lower-grade plastic products. But this process is limited in nature as the performance properties of plastics degrade with every recycle. </a:t>
            </a:r>
            <a:endParaRPr lang="en-IN" sz="2800" dirty="0"/>
          </a:p>
        </p:txBody>
      </p:sp>
    </p:spTree>
    <p:extLst>
      <p:ext uri="{BB962C8B-B14F-4D97-AF65-F5344CB8AC3E}">
        <p14:creationId xmlns:p14="http://schemas.microsoft.com/office/powerpoint/2010/main" val="12794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455D-4C47-E3B3-2338-5790F174089A}"/>
              </a:ext>
            </a:extLst>
          </p:cNvPr>
          <p:cNvSpPr>
            <a:spLocks noGrp="1"/>
          </p:cNvSpPr>
          <p:nvPr>
            <p:ph type="title"/>
          </p:nvPr>
        </p:nvSpPr>
        <p:spPr>
          <a:xfrm>
            <a:off x="219075" y="365125"/>
            <a:ext cx="11782425" cy="1325563"/>
          </a:xfrm>
        </p:spPr>
        <p:txBody>
          <a:bodyPr>
            <a:normAutofit fontScale="90000"/>
          </a:bodyPr>
          <a:lstStyle/>
          <a:p>
            <a:r>
              <a:rPr lang="en-US" b="1" dirty="0">
                <a:solidFill>
                  <a:srgbClr val="171717"/>
                </a:solidFill>
                <a:latin typeface="montserrat-bold"/>
              </a:rPr>
              <a:t>4</a:t>
            </a:r>
            <a:r>
              <a:rPr lang="en-US" b="1" i="0" dirty="0">
                <a:solidFill>
                  <a:srgbClr val="171717"/>
                </a:solidFill>
                <a:effectLst/>
                <a:latin typeface="montserrat-bold"/>
              </a:rPr>
              <a:t>. Using bio-based biodegradable polymers</a:t>
            </a:r>
            <a:br>
              <a:rPr lang="en-US" b="1" i="0" dirty="0">
                <a:solidFill>
                  <a:srgbClr val="171717"/>
                </a:solidFill>
                <a:effectLst/>
                <a:latin typeface="montserrat-bold"/>
              </a:rPr>
            </a:br>
            <a:endParaRPr lang="en-IN" dirty="0"/>
          </a:p>
        </p:txBody>
      </p:sp>
      <p:sp>
        <p:nvSpPr>
          <p:cNvPr id="3" name="Content Placeholder 2">
            <a:extLst>
              <a:ext uri="{FF2B5EF4-FFF2-40B4-BE49-F238E27FC236}">
                <a16:creationId xmlns:a16="http://schemas.microsoft.com/office/drawing/2014/main" id="{BA6AF6F3-0A2C-A29D-4372-C50DF086BB8D}"/>
              </a:ext>
            </a:extLst>
          </p:cNvPr>
          <p:cNvSpPr>
            <a:spLocks noGrp="1"/>
          </p:cNvSpPr>
          <p:nvPr>
            <p:ph idx="1"/>
          </p:nvPr>
        </p:nvSpPr>
        <p:spPr>
          <a:xfrm>
            <a:off x="838200" y="1825625"/>
            <a:ext cx="5867400" cy="4351338"/>
          </a:xfrm>
        </p:spPr>
        <p:txBody>
          <a:bodyPr/>
          <a:lstStyle/>
          <a:p>
            <a:r>
              <a:rPr lang="en-US" b="0" i="0" dirty="0">
                <a:effectLst/>
                <a:latin typeface="georgia-regular"/>
              </a:rPr>
              <a:t>Polylactide (PLA) is a biodegradable polymer produced from lactic acid derived from sugar beets, sugar cane and corn. It’s commonly used in packaging industries, textiles, electronics, 3D printing and biomedical applications, thanks to its durability and low toxicity.</a:t>
            </a:r>
            <a:endParaRPr lang="en-IN" dirty="0"/>
          </a:p>
        </p:txBody>
      </p:sp>
      <p:pic>
        <p:nvPicPr>
          <p:cNvPr id="1026" name="Picture 2" descr="biodegradable plastic">
            <a:extLst>
              <a:ext uri="{FF2B5EF4-FFF2-40B4-BE49-F238E27FC236}">
                <a16:creationId xmlns:a16="http://schemas.microsoft.com/office/drawing/2014/main" id="{7770ADEE-C123-171A-F528-CD1A7794A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775" y="1343025"/>
            <a:ext cx="5543550"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09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061E-179C-0622-0366-86D4776A5E25}"/>
              </a:ext>
            </a:extLst>
          </p:cNvPr>
          <p:cNvSpPr>
            <a:spLocks noGrp="1"/>
          </p:cNvSpPr>
          <p:nvPr>
            <p:ph type="title"/>
          </p:nvPr>
        </p:nvSpPr>
        <p:spPr/>
        <p:txBody>
          <a:bodyPr>
            <a:normAutofit fontScale="90000"/>
          </a:bodyPr>
          <a:lstStyle/>
          <a:p>
            <a:r>
              <a:rPr lang="en-US" b="1" i="0" dirty="0">
                <a:solidFill>
                  <a:srgbClr val="171717"/>
                </a:solidFill>
                <a:effectLst/>
                <a:latin typeface="montserrat-bold"/>
              </a:rPr>
              <a:t>5. Making lightweight </a:t>
            </a:r>
            <a:r>
              <a:rPr lang="en-US" b="1" i="0" dirty="0" err="1">
                <a:solidFill>
                  <a:srgbClr val="171717"/>
                </a:solidFill>
                <a:effectLst/>
                <a:latin typeface="montserrat-bold"/>
              </a:rPr>
              <a:t>aluminium</a:t>
            </a:r>
            <a:r>
              <a:rPr lang="en-US" b="1" i="0" dirty="0">
                <a:solidFill>
                  <a:srgbClr val="171717"/>
                </a:solidFill>
                <a:effectLst/>
                <a:latin typeface="montserrat-bold"/>
              </a:rPr>
              <a:t> and steel</a:t>
            </a:r>
            <a:br>
              <a:rPr lang="en-US" b="1" i="0" dirty="0">
                <a:solidFill>
                  <a:srgbClr val="171717"/>
                </a:solidFill>
                <a:effectLst/>
                <a:latin typeface="montserrat-bold"/>
              </a:rPr>
            </a:br>
            <a:endParaRPr lang="en-IN" dirty="0"/>
          </a:p>
        </p:txBody>
      </p:sp>
      <p:sp>
        <p:nvSpPr>
          <p:cNvPr id="3" name="Content Placeholder 2">
            <a:extLst>
              <a:ext uri="{FF2B5EF4-FFF2-40B4-BE49-F238E27FC236}">
                <a16:creationId xmlns:a16="http://schemas.microsoft.com/office/drawing/2014/main" id="{AF3D4430-6FF9-141D-3E73-9E0FE17BB7E5}"/>
              </a:ext>
            </a:extLst>
          </p:cNvPr>
          <p:cNvSpPr>
            <a:spLocks noGrp="1"/>
          </p:cNvSpPr>
          <p:nvPr>
            <p:ph idx="1"/>
          </p:nvPr>
        </p:nvSpPr>
        <p:spPr>
          <a:xfrm>
            <a:off x="838200" y="1825625"/>
            <a:ext cx="6181725" cy="3813175"/>
          </a:xfrm>
        </p:spPr>
        <p:txBody>
          <a:bodyPr>
            <a:normAutofit lnSpcReduction="10000"/>
          </a:bodyPr>
          <a:lstStyle/>
          <a:p>
            <a:r>
              <a:rPr lang="en-US" b="0" i="0" dirty="0">
                <a:effectLst/>
                <a:latin typeface="georgia-regular"/>
              </a:rPr>
              <a:t>This high-strength, lightweight aluminum alloys with strength comparable to stainless steels would revolutionize the automobile and aerospace industries. Unlike plastics, they can also be easily reused and recycled into </a:t>
            </a:r>
            <a:r>
              <a:rPr lang="en-US" b="0" i="0" dirty="0" err="1">
                <a:effectLst/>
                <a:latin typeface="georgia-regular"/>
              </a:rPr>
              <a:t>aluminium</a:t>
            </a:r>
            <a:r>
              <a:rPr lang="en-US" b="0" i="0" dirty="0">
                <a:effectLst/>
                <a:latin typeface="georgia-regular"/>
              </a:rPr>
              <a:t> bottles and cups as well as metal foils for packaging and wrapping purposes.</a:t>
            </a:r>
            <a:endParaRPr lang="en-IN" dirty="0"/>
          </a:p>
        </p:txBody>
      </p:sp>
      <p:pic>
        <p:nvPicPr>
          <p:cNvPr id="2050" name="Picture 2" descr="Plastic Pollution">
            <a:extLst>
              <a:ext uri="{FF2B5EF4-FFF2-40B4-BE49-F238E27FC236}">
                <a16:creationId xmlns:a16="http://schemas.microsoft.com/office/drawing/2014/main" id="{5C2F1E3B-D5C9-D626-DD17-8297D6D1C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080" y="1819275"/>
            <a:ext cx="4832508"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9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247</Words>
  <Application>Microsoft Office PowerPoint</Application>
  <PresentationFormat>Widescreen</PresentationFormat>
  <Paragraphs>16</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georgia-regular</vt:lpstr>
      <vt:lpstr>montserrat-bold</vt:lpstr>
      <vt:lpstr>roboto</vt:lpstr>
      <vt:lpstr>roboto</vt:lpstr>
      <vt:lpstr>Tahoma</vt:lpstr>
      <vt:lpstr>Office Theme</vt:lpstr>
      <vt:lpstr>5 WAYS TECHNOLOGIES  ARE HELPING IN BEAT  PLASTIC POLLUTION </vt:lpstr>
      <vt:lpstr>PowerPoint Presentation</vt:lpstr>
      <vt:lpstr>PowerPoint Presentation</vt:lpstr>
      <vt:lpstr>3. Chemical recycling </vt:lpstr>
      <vt:lpstr>4. Using bio-based biodegradable polymers </vt:lpstr>
      <vt:lpstr>5. Making lightweight aluminium and steel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dc:creator>
  <cp:lastModifiedBy>mansi sindhu</cp:lastModifiedBy>
  <cp:revision>34</cp:revision>
  <dcterms:created xsi:type="dcterms:W3CDTF">2015-11-02T19:21:01Z</dcterms:created>
  <dcterms:modified xsi:type="dcterms:W3CDTF">2022-05-24T11:38:43Z</dcterms:modified>
</cp:coreProperties>
</file>