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9" r:id="rId3"/>
    <p:sldId id="260" r:id="rId4"/>
    <p:sldId id="261" r:id="rId5"/>
    <p:sldId id="257" r:id="rId6"/>
    <p:sldId id="281" r:id="rId7"/>
    <p:sldId id="262" r:id="rId8"/>
    <p:sldId id="264" r:id="rId9"/>
    <p:sldId id="265" r:id="rId10"/>
    <p:sldId id="267" r:id="rId11"/>
    <p:sldId id="268" r:id="rId12"/>
    <p:sldId id="269" r:id="rId13"/>
    <p:sldId id="274" r:id="rId14"/>
    <p:sldId id="271" r:id="rId15"/>
    <p:sldId id="272" r:id="rId16"/>
    <p:sldId id="275" r:id="rId17"/>
    <p:sldId id="277" r:id="rId18"/>
    <p:sldId id="278" r:id="rId19"/>
    <p:sldId id="27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EDA16E-6508-4BEF-AA78-71B8E7A73130}"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7A4915-9BBA-4ADA-8236-8102B6861564}" type="slidenum">
              <a:rPr lang="en-US" smtClean="0"/>
              <a:t>‹#›</a:t>
            </a:fld>
            <a:endParaRPr lang="en-US"/>
          </a:p>
        </p:txBody>
      </p:sp>
    </p:spTree>
    <p:extLst>
      <p:ext uri="{BB962C8B-B14F-4D97-AF65-F5344CB8AC3E}">
        <p14:creationId xmlns:p14="http://schemas.microsoft.com/office/powerpoint/2010/main" val="195234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EDA16E-6508-4BEF-AA78-71B8E7A73130}"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7A4915-9BBA-4ADA-8236-8102B6861564}" type="slidenum">
              <a:rPr lang="en-US" smtClean="0"/>
              <a:t>‹#›</a:t>
            </a:fld>
            <a:endParaRPr lang="en-US"/>
          </a:p>
        </p:txBody>
      </p:sp>
    </p:spTree>
    <p:extLst>
      <p:ext uri="{BB962C8B-B14F-4D97-AF65-F5344CB8AC3E}">
        <p14:creationId xmlns:p14="http://schemas.microsoft.com/office/powerpoint/2010/main" val="55612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EDA16E-6508-4BEF-AA78-71B8E7A73130}"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7A4915-9BBA-4ADA-8236-8102B6861564}" type="slidenum">
              <a:rPr lang="en-US" smtClean="0"/>
              <a:t>‹#›</a:t>
            </a:fld>
            <a:endParaRPr lang="en-US"/>
          </a:p>
        </p:txBody>
      </p:sp>
    </p:spTree>
    <p:extLst>
      <p:ext uri="{BB962C8B-B14F-4D97-AF65-F5344CB8AC3E}">
        <p14:creationId xmlns:p14="http://schemas.microsoft.com/office/powerpoint/2010/main" val="120824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EDA16E-6508-4BEF-AA78-71B8E7A73130}"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7A4915-9BBA-4ADA-8236-8102B6861564}" type="slidenum">
              <a:rPr lang="en-US" smtClean="0"/>
              <a:t>‹#›</a:t>
            </a:fld>
            <a:endParaRPr lang="en-US"/>
          </a:p>
        </p:txBody>
      </p:sp>
    </p:spTree>
    <p:extLst>
      <p:ext uri="{BB962C8B-B14F-4D97-AF65-F5344CB8AC3E}">
        <p14:creationId xmlns:p14="http://schemas.microsoft.com/office/powerpoint/2010/main" val="99119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EDA16E-6508-4BEF-AA78-71B8E7A73130}"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7A4915-9BBA-4ADA-8236-8102B6861564}" type="slidenum">
              <a:rPr lang="en-US" smtClean="0"/>
              <a:t>‹#›</a:t>
            </a:fld>
            <a:endParaRPr lang="en-US"/>
          </a:p>
        </p:txBody>
      </p:sp>
    </p:spTree>
    <p:extLst>
      <p:ext uri="{BB962C8B-B14F-4D97-AF65-F5344CB8AC3E}">
        <p14:creationId xmlns:p14="http://schemas.microsoft.com/office/powerpoint/2010/main" val="616359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EDA16E-6508-4BEF-AA78-71B8E7A73130}"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7A4915-9BBA-4ADA-8236-8102B6861564}" type="slidenum">
              <a:rPr lang="en-US" smtClean="0"/>
              <a:t>‹#›</a:t>
            </a:fld>
            <a:endParaRPr lang="en-US"/>
          </a:p>
        </p:txBody>
      </p:sp>
    </p:spTree>
    <p:extLst>
      <p:ext uri="{BB962C8B-B14F-4D97-AF65-F5344CB8AC3E}">
        <p14:creationId xmlns:p14="http://schemas.microsoft.com/office/powerpoint/2010/main" val="100722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EDA16E-6508-4BEF-AA78-71B8E7A73130}" type="datetimeFigureOut">
              <a:rPr lang="en-US" smtClean="0"/>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7A4915-9BBA-4ADA-8236-8102B6861564}" type="slidenum">
              <a:rPr lang="en-US" smtClean="0"/>
              <a:t>‹#›</a:t>
            </a:fld>
            <a:endParaRPr lang="en-US"/>
          </a:p>
        </p:txBody>
      </p:sp>
    </p:spTree>
    <p:extLst>
      <p:ext uri="{BB962C8B-B14F-4D97-AF65-F5344CB8AC3E}">
        <p14:creationId xmlns:p14="http://schemas.microsoft.com/office/powerpoint/2010/main" val="148585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EDA16E-6508-4BEF-AA78-71B8E7A73130}" type="datetimeFigureOut">
              <a:rPr lang="en-US" smtClean="0"/>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7A4915-9BBA-4ADA-8236-8102B6861564}" type="slidenum">
              <a:rPr lang="en-US" smtClean="0"/>
              <a:t>‹#›</a:t>
            </a:fld>
            <a:endParaRPr lang="en-US"/>
          </a:p>
        </p:txBody>
      </p:sp>
    </p:spTree>
    <p:extLst>
      <p:ext uri="{BB962C8B-B14F-4D97-AF65-F5344CB8AC3E}">
        <p14:creationId xmlns:p14="http://schemas.microsoft.com/office/powerpoint/2010/main" val="1668667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DA16E-6508-4BEF-AA78-71B8E7A73130}" type="datetimeFigureOut">
              <a:rPr lang="en-US" smtClean="0"/>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7A4915-9BBA-4ADA-8236-8102B6861564}" type="slidenum">
              <a:rPr lang="en-US" smtClean="0"/>
              <a:t>‹#›</a:t>
            </a:fld>
            <a:endParaRPr lang="en-US"/>
          </a:p>
        </p:txBody>
      </p:sp>
    </p:spTree>
    <p:extLst>
      <p:ext uri="{BB962C8B-B14F-4D97-AF65-F5344CB8AC3E}">
        <p14:creationId xmlns:p14="http://schemas.microsoft.com/office/powerpoint/2010/main" val="213802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EDA16E-6508-4BEF-AA78-71B8E7A73130}"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7A4915-9BBA-4ADA-8236-8102B6861564}" type="slidenum">
              <a:rPr lang="en-US" smtClean="0"/>
              <a:t>‹#›</a:t>
            </a:fld>
            <a:endParaRPr lang="en-US"/>
          </a:p>
        </p:txBody>
      </p:sp>
    </p:spTree>
    <p:extLst>
      <p:ext uri="{BB962C8B-B14F-4D97-AF65-F5344CB8AC3E}">
        <p14:creationId xmlns:p14="http://schemas.microsoft.com/office/powerpoint/2010/main" val="31865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EDA16E-6508-4BEF-AA78-71B8E7A73130}"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7A4915-9BBA-4ADA-8236-8102B6861564}" type="slidenum">
              <a:rPr lang="en-US" smtClean="0"/>
              <a:t>‹#›</a:t>
            </a:fld>
            <a:endParaRPr lang="en-US"/>
          </a:p>
        </p:txBody>
      </p:sp>
    </p:spTree>
    <p:extLst>
      <p:ext uri="{BB962C8B-B14F-4D97-AF65-F5344CB8AC3E}">
        <p14:creationId xmlns:p14="http://schemas.microsoft.com/office/powerpoint/2010/main" val="102599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DA16E-6508-4BEF-AA78-71B8E7A73130}" type="datetimeFigureOut">
              <a:rPr lang="en-US" smtClean="0"/>
              <a:t>12/19/2022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A4915-9BBA-4ADA-8236-8102B6861564}" type="slidenum">
              <a:rPr lang="en-US" smtClean="0"/>
              <a:t>‹#›</a:t>
            </a:fld>
            <a:endParaRPr lang="en-US"/>
          </a:p>
        </p:txBody>
      </p:sp>
    </p:spTree>
    <p:extLst>
      <p:ext uri="{BB962C8B-B14F-4D97-AF65-F5344CB8AC3E}">
        <p14:creationId xmlns:p14="http://schemas.microsoft.com/office/powerpoint/2010/main" val="12738721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eeksforgeeks.org/ml-linear-discriminant-analysis/" TargetMode="Externa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16">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18">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20">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22">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B4D041-B3A2-A4A7-3CD6-A5956EEE48B4}"/>
              </a:ext>
            </a:extLst>
          </p:cNvPr>
          <p:cNvSpPr>
            <a:spLocks noGrp="1"/>
          </p:cNvSpPr>
          <p:nvPr>
            <p:ph type="ctrTitle"/>
          </p:nvPr>
        </p:nvSpPr>
        <p:spPr>
          <a:xfrm>
            <a:off x="1127208" y="857251"/>
            <a:ext cx="4747280" cy="3098061"/>
          </a:xfrm>
        </p:spPr>
        <p:txBody>
          <a:bodyPr anchor="b">
            <a:normAutofit/>
          </a:bodyPr>
          <a:lstStyle/>
          <a:p>
            <a:pPr algn="l"/>
            <a:r>
              <a:rPr lang="en-US" sz="4100" b="1">
                <a:solidFill>
                  <a:srgbClr val="FFFFFF"/>
                </a:solidFill>
              </a:rPr>
              <a:t>ANALYTICS BUSINESS INTELLIGENCE</a:t>
            </a:r>
            <a:br>
              <a:rPr lang="en-US" sz="4100" b="1">
                <a:solidFill>
                  <a:srgbClr val="FFFFFF"/>
                </a:solidFill>
              </a:rPr>
            </a:br>
            <a:r>
              <a:rPr lang="en-US" sz="4100" b="1">
                <a:solidFill>
                  <a:srgbClr val="FFFFFF"/>
                </a:solidFill>
              </a:rPr>
              <a:t>PROJECT:-</a:t>
            </a:r>
            <a:br>
              <a:rPr lang="en-US" sz="4100" b="1">
                <a:solidFill>
                  <a:srgbClr val="FFFFFF"/>
                </a:solidFill>
              </a:rPr>
            </a:br>
            <a:r>
              <a:rPr lang="en-US" sz="4100" b="1">
                <a:solidFill>
                  <a:srgbClr val="FFFFFF"/>
                </a:solidFill>
              </a:rPr>
              <a:t>CREDIT BANKRUPTCY</a:t>
            </a:r>
          </a:p>
        </p:txBody>
      </p:sp>
      <p:sp>
        <p:nvSpPr>
          <p:cNvPr id="57" name="Rectangle 24">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5E56D30-580B-0DA7-EBDC-F709BE29AE37}"/>
              </a:ext>
            </a:extLst>
          </p:cNvPr>
          <p:cNvSpPr>
            <a:spLocks noGrp="1"/>
          </p:cNvSpPr>
          <p:nvPr>
            <p:ph type="subTitle" idx="1"/>
          </p:nvPr>
        </p:nvSpPr>
        <p:spPr>
          <a:xfrm>
            <a:off x="803357" y="4355585"/>
            <a:ext cx="5793351" cy="2190980"/>
          </a:xfrm>
        </p:spPr>
        <p:txBody>
          <a:bodyPr anchor="t">
            <a:noAutofit/>
          </a:bodyPr>
          <a:lstStyle/>
          <a:p>
            <a:pPr algn="l"/>
            <a:r>
              <a:rPr lang="en-US" dirty="0">
                <a:solidFill>
                  <a:srgbClr val="FFFFFF"/>
                </a:solidFill>
              </a:rPr>
              <a:t>SUBMITTED BY:-</a:t>
            </a:r>
          </a:p>
          <a:p>
            <a:pPr algn="l"/>
            <a:r>
              <a:rPr lang="en-US" dirty="0">
                <a:solidFill>
                  <a:srgbClr val="FFFFFF"/>
                </a:solidFill>
              </a:rPr>
              <a:t>Anjali Dembla(ad1704)</a:t>
            </a:r>
          </a:p>
          <a:p>
            <a:pPr algn="l"/>
            <a:endParaRPr lang="en-US" dirty="0">
              <a:solidFill>
                <a:srgbClr val="FFFFFF"/>
              </a:solidFill>
            </a:endParaRPr>
          </a:p>
          <a:p>
            <a:pPr algn="l"/>
            <a:r>
              <a:rPr lang="en-US" dirty="0">
                <a:solidFill>
                  <a:srgbClr val="FFFFFF"/>
                </a:solidFill>
              </a:rPr>
              <a:t>GUIDED BY:-</a:t>
            </a:r>
          </a:p>
          <a:p>
            <a:pPr algn="l"/>
            <a:r>
              <a:rPr lang="en-US" dirty="0">
                <a:solidFill>
                  <a:srgbClr val="FFFFFF"/>
                </a:solidFill>
              </a:rPr>
              <a:t>Prof. Nuria Diaz-Tena</a:t>
            </a:r>
          </a:p>
        </p:txBody>
      </p:sp>
      <p:sp>
        <p:nvSpPr>
          <p:cNvPr id="58" name="Oval 26">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Icon&#10;&#10;Description automatically generated">
            <a:extLst>
              <a:ext uri="{FF2B5EF4-FFF2-40B4-BE49-F238E27FC236}">
                <a16:creationId xmlns:a16="http://schemas.microsoft.com/office/drawing/2014/main" id="{8E508C24-044C-A139-D501-E8C4CBD76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0559" y="2688711"/>
            <a:ext cx="3737164" cy="1494865"/>
          </a:xfrm>
          <a:prstGeom prst="rect">
            <a:avLst/>
          </a:prstGeom>
        </p:spPr>
      </p:pic>
    </p:spTree>
    <p:extLst>
      <p:ext uri="{BB962C8B-B14F-4D97-AF65-F5344CB8AC3E}">
        <p14:creationId xmlns:p14="http://schemas.microsoft.com/office/powerpoint/2010/main" val="191912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2BA3269C-5288-D1FA-7857-8772A3478C67}"/>
              </a:ext>
            </a:extLst>
          </p:cNvPr>
          <p:cNvGraphicFramePr>
            <a:graphicFrameLocks noGrp="1"/>
          </p:cNvGraphicFramePr>
          <p:nvPr>
            <p:extLst>
              <p:ext uri="{D42A27DB-BD31-4B8C-83A1-F6EECF244321}">
                <p14:modId xmlns:p14="http://schemas.microsoft.com/office/powerpoint/2010/main" val="3375537129"/>
              </p:ext>
            </p:extLst>
          </p:nvPr>
        </p:nvGraphicFramePr>
        <p:xfrm>
          <a:off x="2513134" y="643467"/>
          <a:ext cx="7165734" cy="5571068"/>
        </p:xfrm>
        <a:graphic>
          <a:graphicData uri="http://schemas.openxmlformats.org/drawingml/2006/table">
            <a:tbl>
              <a:tblPr/>
              <a:tblGrid>
                <a:gridCol w="1885184">
                  <a:extLst>
                    <a:ext uri="{9D8B030D-6E8A-4147-A177-3AD203B41FA5}">
                      <a16:colId xmlns:a16="http://schemas.microsoft.com/office/drawing/2014/main" val="1097018315"/>
                    </a:ext>
                  </a:extLst>
                </a:gridCol>
                <a:gridCol w="1087229">
                  <a:extLst>
                    <a:ext uri="{9D8B030D-6E8A-4147-A177-3AD203B41FA5}">
                      <a16:colId xmlns:a16="http://schemas.microsoft.com/office/drawing/2014/main" val="638800914"/>
                    </a:ext>
                  </a:extLst>
                </a:gridCol>
                <a:gridCol w="2338278">
                  <a:extLst>
                    <a:ext uri="{9D8B030D-6E8A-4147-A177-3AD203B41FA5}">
                      <a16:colId xmlns:a16="http://schemas.microsoft.com/office/drawing/2014/main" val="1473166227"/>
                    </a:ext>
                  </a:extLst>
                </a:gridCol>
                <a:gridCol w="1855043">
                  <a:extLst>
                    <a:ext uri="{9D8B030D-6E8A-4147-A177-3AD203B41FA5}">
                      <a16:colId xmlns:a16="http://schemas.microsoft.com/office/drawing/2014/main" val="2462649080"/>
                    </a:ext>
                  </a:extLst>
                </a:gridCol>
              </a:tblGrid>
              <a:tr h="278600">
                <a:tc gridSpan="4">
                  <a:txBody>
                    <a:bodyPr/>
                    <a:lstStyle/>
                    <a:p>
                      <a:pPr algn="ctr" fontAlgn="ctr">
                        <a:spcBef>
                          <a:spcPts val="0"/>
                        </a:spcBef>
                        <a:spcAft>
                          <a:spcPts val="0"/>
                        </a:spcAft>
                      </a:pPr>
                      <a:r>
                        <a:rPr lang="en-US" sz="1300" b="1" i="0" u="none" strike="noStrike">
                          <a:solidFill>
                            <a:srgbClr val="000000"/>
                          </a:solidFill>
                          <a:effectLst/>
                          <a:latin typeface="Calibri" panose="020F0502020204030204" pitchFamily="34" charset="0"/>
                        </a:rPr>
                        <a:t>LDA MODEL</a:t>
                      </a:r>
                      <a:endParaRPr lang="en-US" sz="1100" b="0" i="0" u="none" strike="noStrike">
                        <a:effectLst/>
                        <a:latin typeface="Arial" panose="020B0604020202020204" pitchFamily="34" charset="0"/>
                      </a:endParaRPr>
                    </a:p>
                  </a:txBody>
                  <a:tcPr marL="54987" marR="54987" marT="27493" marB="27493">
                    <a:lnL>
                      <a:noFill/>
                    </a:lnL>
                    <a:lnR>
                      <a:noFill/>
                    </a:lnR>
                    <a:lnT>
                      <a:noFill/>
                    </a:lnT>
                    <a:lnB>
                      <a:noFill/>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29440180"/>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3016680647"/>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292934"/>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292934"/>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292934"/>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3894354581"/>
                  </a:ext>
                </a:extLst>
              </a:tr>
              <a:tr h="173208">
                <a:tc rowSpan="2">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Confusion Matrix</a:t>
                      </a:r>
                      <a:endParaRPr lang="en-US" sz="1100" b="0" i="0" u="none" strike="noStrike">
                        <a:effectLst/>
                        <a:latin typeface="Arial" panose="020B0604020202020204" pitchFamily="34" charset="0"/>
                      </a:endParaRPr>
                    </a:p>
                  </a:txBody>
                  <a:tcPr marL="54987" marR="54987" marT="27493" marB="27493">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solidFill>
                      <a:srgbClr val="E2EFDA"/>
                    </a:solidFill>
                  </a:tcPr>
                </a:tc>
                <a:tc>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Predicted</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a:noFill/>
                    </a:lnB>
                    <a:solidFill>
                      <a:srgbClr val="E2EFDA"/>
                    </a:solidFill>
                  </a:tcPr>
                </a:tc>
                <a:tc>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Predicted</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a:noFill/>
                    </a:lnB>
                    <a:solidFill>
                      <a:srgbClr val="E2EFDA"/>
                    </a:solidFill>
                  </a:tcPr>
                </a:tc>
                <a:tc rowSpan="2">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Total</a:t>
                      </a:r>
                      <a:endParaRPr lang="en-US" sz="1100" b="0" i="0" u="none" strike="noStrike">
                        <a:effectLst/>
                        <a:latin typeface="Arial" panose="020B0604020202020204" pitchFamily="34" charset="0"/>
                      </a:endParaRPr>
                    </a:p>
                  </a:txBody>
                  <a:tcPr marL="54987" marR="54987" marT="27493" marB="27493">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solidFill>
                      <a:srgbClr val="E2EFDA"/>
                    </a:solidFill>
                  </a:tcPr>
                </a:tc>
                <a:extLst>
                  <a:ext uri="{0D108BD9-81ED-4DB2-BD59-A6C34878D82A}">
                    <a16:rowId xmlns:a16="http://schemas.microsoft.com/office/drawing/2014/main" val="3720552066"/>
                  </a:ext>
                </a:extLst>
              </a:tr>
              <a:tr h="173208">
                <a:tc vMerge="1">
                  <a:txBody>
                    <a:bodyPr/>
                    <a:lstStyle/>
                    <a:p>
                      <a:endParaRPr lang="en-US"/>
                    </a:p>
                  </a:txBody>
                  <a:tcPr/>
                </a:tc>
                <a:tc>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1</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a:noFill/>
                    </a:lnT>
                    <a:lnB w="12700" cap="flat" cmpd="sng" algn="ctr">
                      <a:solidFill>
                        <a:srgbClr val="292934"/>
                      </a:solidFill>
                      <a:prstDash val="solid"/>
                      <a:round/>
                      <a:headEnd type="none" w="med" len="med"/>
                      <a:tailEnd type="none" w="med" len="med"/>
                    </a:lnB>
                    <a:solidFill>
                      <a:srgbClr val="E2EFDA"/>
                    </a:solidFill>
                  </a:tcPr>
                </a:tc>
                <a:tc>
                  <a:txBody>
                    <a:bodyPr/>
                    <a:lstStyle/>
                    <a:p>
                      <a:pPr algn="ctr" rtl="0" fontAlgn="ctr">
                        <a:spcBef>
                          <a:spcPts val="0"/>
                        </a:spcBef>
                        <a:spcAft>
                          <a:spcPts val="0"/>
                        </a:spcAft>
                      </a:pPr>
                      <a:r>
                        <a:rPr lang="en-US" sz="1000" b="0" i="0" u="none" strike="noStrike" dirty="0">
                          <a:solidFill>
                            <a:srgbClr val="292934"/>
                          </a:solidFill>
                          <a:effectLst/>
                          <a:latin typeface="Arial" panose="020B0604020202020204" pitchFamily="34" charset="0"/>
                        </a:rPr>
                        <a:t>0</a:t>
                      </a:r>
                      <a:endParaRPr lang="en-US" sz="1100" b="0" i="0" u="none" strike="noStrike" dirty="0">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a:noFill/>
                    </a:lnT>
                    <a:lnB w="12700" cap="flat" cmpd="sng" algn="ctr">
                      <a:solidFill>
                        <a:srgbClr val="292934"/>
                      </a:solidFill>
                      <a:prstDash val="solid"/>
                      <a:round/>
                      <a:headEnd type="none" w="med" len="med"/>
                      <a:tailEnd type="none" w="med" len="med"/>
                    </a:lnB>
                    <a:solidFill>
                      <a:srgbClr val="E2EFDA"/>
                    </a:solidFill>
                  </a:tcPr>
                </a:tc>
                <a:tc vMerge="1">
                  <a:txBody>
                    <a:bodyPr/>
                    <a:lstStyle/>
                    <a:p>
                      <a:endParaRPr lang="en-US"/>
                    </a:p>
                  </a:txBody>
                  <a:tcPr/>
                </a:tc>
                <a:extLst>
                  <a:ext uri="{0D108BD9-81ED-4DB2-BD59-A6C34878D82A}">
                    <a16:rowId xmlns:a16="http://schemas.microsoft.com/office/drawing/2014/main" val="2458603085"/>
                  </a:ext>
                </a:extLst>
              </a:tr>
              <a:tr h="173208">
                <a:tc>
                  <a:txBody>
                    <a:bodyPr/>
                    <a:lstStyle/>
                    <a:p>
                      <a:pPr algn="ctr" rtl="0" fontAlgn="ctr">
                        <a:spcBef>
                          <a:spcPts val="0"/>
                        </a:spcBef>
                        <a:spcAft>
                          <a:spcPts val="0"/>
                        </a:spcAft>
                      </a:pPr>
                      <a:r>
                        <a:rPr lang="en-US" sz="1000" b="0" i="0" u="none" strike="noStrike">
                          <a:solidFill>
                            <a:srgbClr val="292934"/>
                          </a:solidFill>
                          <a:effectLst/>
                          <a:latin typeface="SourceSansPro"/>
                        </a:rPr>
                        <a:t>Actually 1</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solidFill>
                      <a:srgbClr val="E2EFDA"/>
                    </a:solidFill>
                  </a:tcPr>
                </a:tc>
                <a:tc>
                  <a:txBody>
                    <a:bodyPr/>
                    <a:lstStyle/>
                    <a:p>
                      <a:pPr algn="ctr" rtl="0" fontAlgn="ctr">
                        <a:spcBef>
                          <a:spcPts val="0"/>
                        </a:spcBef>
                        <a:spcAft>
                          <a:spcPts val="0"/>
                        </a:spcAft>
                      </a:pPr>
                      <a:r>
                        <a:rPr lang="en-US" sz="1000" b="0" i="0" u="none" strike="noStrike">
                          <a:solidFill>
                            <a:srgbClr val="4CAF50"/>
                          </a:solidFill>
                          <a:effectLst/>
                          <a:latin typeface="SourceSansPro"/>
                        </a:rPr>
                        <a:t>455</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CE1228"/>
                          </a:solidFill>
                          <a:effectLst/>
                          <a:latin typeface="SourceSansPro"/>
                        </a:rPr>
                        <a:t>45</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292934"/>
                          </a:solidFill>
                          <a:effectLst/>
                          <a:latin typeface="SourceSansPro"/>
                        </a:rPr>
                        <a:t>500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2096099634"/>
                  </a:ext>
                </a:extLst>
              </a:tr>
              <a:tr h="173208">
                <a:tc>
                  <a:txBody>
                    <a:bodyPr/>
                    <a:lstStyle/>
                    <a:p>
                      <a:pPr algn="ctr" rtl="0" fontAlgn="ctr">
                        <a:spcBef>
                          <a:spcPts val="0"/>
                        </a:spcBef>
                        <a:spcAft>
                          <a:spcPts val="0"/>
                        </a:spcAft>
                      </a:pPr>
                      <a:r>
                        <a:rPr lang="en-US" sz="1000" b="0" i="0" u="none" strike="noStrike">
                          <a:solidFill>
                            <a:srgbClr val="292934"/>
                          </a:solidFill>
                          <a:effectLst/>
                          <a:latin typeface="SourceSansPro"/>
                        </a:rPr>
                        <a:t>Actually 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solidFill>
                      <a:srgbClr val="E2EFDA"/>
                    </a:solidFill>
                  </a:tcPr>
                </a:tc>
                <a:tc>
                  <a:txBody>
                    <a:bodyPr/>
                    <a:lstStyle/>
                    <a:p>
                      <a:pPr algn="ctr" rtl="0" fontAlgn="ctr">
                        <a:spcBef>
                          <a:spcPts val="0"/>
                        </a:spcBef>
                        <a:spcAft>
                          <a:spcPts val="0"/>
                        </a:spcAft>
                      </a:pPr>
                      <a:r>
                        <a:rPr lang="en-US" sz="1000" b="0" i="0" u="none" strike="noStrike">
                          <a:solidFill>
                            <a:srgbClr val="CE1228"/>
                          </a:solidFill>
                          <a:effectLst/>
                          <a:latin typeface="SourceSansPro"/>
                        </a:rPr>
                        <a:t>1,105</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4CAF50"/>
                          </a:solidFill>
                          <a:effectLst/>
                          <a:latin typeface="SourceSansPro"/>
                        </a:rPr>
                        <a:t>3,395</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292934"/>
                          </a:solidFill>
                          <a:effectLst/>
                          <a:latin typeface="SourceSansPro"/>
                        </a:rPr>
                        <a:t>4,500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939974207"/>
                  </a:ext>
                </a:extLst>
              </a:tr>
              <a:tr h="173208">
                <a:tc>
                  <a:txBody>
                    <a:bodyPr/>
                    <a:lstStyle/>
                    <a:p>
                      <a:pPr algn="ctr" rtl="0" fontAlgn="ctr">
                        <a:spcBef>
                          <a:spcPts val="0"/>
                        </a:spcBef>
                        <a:spcAft>
                          <a:spcPts val="0"/>
                        </a:spcAft>
                      </a:pPr>
                      <a:r>
                        <a:rPr lang="en-US" sz="1000" b="0" i="0" u="none" strike="noStrike">
                          <a:solidFill>
                            <a:srgbClr val="292934"/>
                          </a:solidFill>
                          <a:effectLst/>
                          <a:latin typeface="SourceSansPro"/>
                        </a:rPr>
                        <a:t>Total</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solidFill>
                      <a:srgbClr val="E2EFDA"/>
                    </a:solidFill>
                  </a:tcPr>
                </a:tc>
                <a:tc>
                  <a:txBody>
                    <a:bodyPr/>
                    <a:lstStyle/>
                    <a:p>
                      <a:pPr algn="ctr" rtl="0" fontAlgn="ctr">
                        <a:spcBef>
                          <a:spcPts val="0"/>
                        </a:spcBef>
                        <a:spcAft>
                          <a:spcPts val="0"/>
                        </a:spcAft>
                      </a:pPr>
                      <a:r>
                        <a:rPr lang="en-US" sz="1000" b="0" i="0" u="none" strike="noStrike">
                          <a:solidFill>
                            <a:srgbClr val="292934"/>
                          </a:solidFill>
                          <a:effectLst/>
                          <a:latin typeface="SourceSansPro"/>
                        </a:rPr>
                        <a:t>1,560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292934"/>
                          </a:solidFill>
                          <a:effectLst/>
                          <a:latin typeface="SourceSansPro"/>
                        </a:rPr>
                        <a:t>3,440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292934"/>
                          </a:solidFill>
                          <a:effectLst/>
                          <a:latin typeface="SourceSansPro"/>
                        </a:rPr>
                        <a:t>5,000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271482792"/>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12700" cap="flat" cmpd="sng" algn="ctr">
                      <a:solidFill>
                        <a:srgbClr val="292934"/>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12700" cap="flat" cmpd="sng" algn="ctr">
                      <a:solidFill>
                        <a:srgbClr val="292934"/>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12700" cap="flat" cmpd="sng" algn="ctr">
                      <a:solidFill>
                        <a:srgbClr val="292934"/>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12700" cap="flat" cmpd="sng" algn="ctr">
                      <a:solidFill>
                        <a:srgbClr val="292934"/>
                      </a:solidFill>
                      <a:prstDash val="solid"/>
                      <a:round/>
                      <a:headEnd type="none" w="med" len="med"/>
                      <a:tailEnd type="none" w="med" len="med"/>
                    </a:lnT>
                    <a:lnB>
                      <a:noFill/>
                    </a:lnB>
                  </a:tcPr>
                </a:tc>
                <a:extLst>
                  <a:ext uri="{0D108BD9-81ED-4DB2-BD59-A6C34878D82A}">
                    <a16:rowId xmlns:a16="http://schemas.microsoft.com/office/drawing/2014/main" val="823417734"/>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4078735116"/>
                  </a:ext>
                </a:extLst>
              </a:tr>
              <a:tr h="173208">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Recall</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91%</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solidFill>
                      <a:srgbClr val="BDD7EE"/>
                    </a:solidFill>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(From the model results)</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151000302"/>
                  </a:ext>
                </a:extLst>
              </a:tr>
              <a:tr h="173208">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Accuracy</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77%</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solidFill>
                      <a:srgbClr val="BDD7EE"/>
                    </a:solidFill>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(From the model results)</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3461933346"/>
                  </a:ext>
                </a:extLst>
              </a:tr>
              <a:tr h="173208">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Precision</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29%</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3513752206"/>
                  </a:ext>
                </a:extLst>
              </a:tr>
              <a:tr h="173208">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F1</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60%</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3451772846"/>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1471246899"/>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8433829"/>
                  </a:ext>
                </a:extLst>
              </a:tr>
              <a:tr h="173208">
                <a:tc rowSpan="3" gridSpan="2">
                  <a:txBody>
                    <a:bodyPr/>
                    <a:lstStyle/>
                    <a:p>
                      <a:pPr algn="ctr" fontAlgn="ctr">
                        <a:spcBef>
                          <a:spcPts val="0"/>
                        </a:spcBef>
                        <a:spcAft>
                          <a:spcPts val="0"/>
                        </a:spcAft>
                      </a:pPr>
                      <a:r>
                        <a:rPr lang="en-US" sz="1000" b="1" i="0" u="none" strike="noStrike">
                          <a:solidFill>
                            <a:srgbClr val="000000"/>
                          </a:solidFill>
                          <a:effectLst/>
                          <a:latin typeface="Arial" panose="020B0604020202020204" pitchFamily="34" charset="0"/>
                        </a:rPr>
                        <a:t>Profits without Model</a:t>
                      </a:r>
                      <a:endParaRPr lang="en-US" sz="1100" b="0" i="0" u="none" strike="noStrike">
                        <a:effectLst/>
                        <a:latin typeface="Arial" panose="020B0604020202020204" pitchFamily="34" charset="0"/>
                      </a:endParaRPr>
                    </a:p>
                  </a:txBody>
                  <a:tcPr marL="54987" marR="54987" marT="27493" marB="2749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hMerge="1">
                  <a:txBody>
                    <a:bodyPr/>
                    <a:lstStyle/>
                    <a:p>
                      <a:endParaRPr lang="en-US"/>
                    </a:p>
                  </a:txBody>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Losses incurred</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($100,000,000.00)</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702474"/>
                  </a:ext>
                </a:extLst>
              </a:tr>
              <a:tr h="173208">
                <a:tc gridSpan="2" vMerge="1">
                  <a:txBody>
                    <a:bodyPr/>
                    <a:lstStyle/>
                    <a:p>
                      <a:endParaRPr lang="en-US"/>
                    </a:p>
                  </a:txBody>
                  <a:tcPr/>
                </a:tc>
                <a:tc hMerge="1" vMerge="1">
                  <a:txBody>
                    <a:bodyPr/>
                    <a:lstStyle/>
                    <a:p>
                      <a:endParaRPr lang="en-US"/>
                    </a:p>
                  </a:txBody>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Payments received</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$90,000,000.00 </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622039885"/>
                  </a:ext>
                </a:extLst>
              </a:tr>
              <a:tr h="173208">
                <a:tc gridSpan="2" vMerge="1">
                  <a:txBody>
                    <a:bodyPr/>
                    <a:lstStyle/>
                    <a:p>
                      <a:endParaRPr lang="en-US"/>
                    </a:p>
                  </a:txBody>
                  <a:tcPr/>
                </a:tc>
                <a:tc hMerge="1" vMerge="1">
                  <a:txBody>
                    <a:bodyPr/>
                    <a:lstStyle/>
                    <a:p>
                      <a:endParaRPr lang="en-US"/>
                    </a:p>
                  </a:txBody>
                  <a:tcPr/>
                </a:tc>
                <a:tc>
                  <a:txBody>
                    <a:bodyPr/>
                    <a:lstStyle/>
                    <a:p>
                      <a:pPr algn="l" fontAlgn="b">
                        <a:spcBef>
                          <a:spcPts val="0"/>
                        </a:spcBef>
                        <a:spcAft>
                          <a:spcPts val="0"/>
                        </a:spcAft>
                      </a:pPr>
                      <a:r>
                        <a:rPr lang="en-US" sz="1000" b="1" i="0" u="none" strike="noStrike">
                          <a:solidFill>
                            <a:srgbClr val="000000"/>
                          </a:solidFill>
                          <a:effectLst/>
                          <a:latin typeface="Arial" panose="020B0604020202020204" pitchFamily="34" charset="0"/>
                        </a:rPr>
                        <a:t>Profits</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1" i="0" u="none" strike="noStrike">
                          <a:solidFill>
                            <a:srgbClr val="548235"/>
                          </a:solidFill>
                          <a:effectLst/>
                          <a:latin typeface="Arial" panose="020B0604020202020204" pitchFamily="34" charset="0"/>
                        </a:rPr>
                        <a:t>($10,000,000.00)</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0761136"/>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642968"/>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6415125"/>
                  </a:ext>
                </a:extLst>
              </a:tr>
              <a:tr h="173208">
                <a:tc rowSpan="3" gridSpan="2">
                  <a:txBody>
                    <a:bodyPr/>
                    <a:lstStyle/>
                    <a:p>
                      <a:pPr algn="ctr" fontAlgn="ctr">
                        <a:spcBef>
                          <a:spcPts val="0"/>
                        </a:spcBef>
                        <a:spcAft>
                          <a:spcPts val="0"/>
                        </a:spcAft>
                      </a:pPr>
                      <a:r>
                        <a:rPr lang="en-US" sz="1000" b="1" i="0" u="none" strike="noStrike">
                          <a:solidFill>
                            <a:srgbClr val="000000"/>
                          </a:solidFill>
                          <a:effectLst/>
                          <a:latin typeface="Arial" panose="020B0604020202020204" pitchFamily="34" charset="0"/>
                        </a:rPr>
                        <a:t>Profits with Model</a:t>
                      </a:r>
                      <a:endParaRPr lang="en-US" sz="1100" b="0" i="0" u="none" strike="noStrike">
                        <a:effectLst/>
                        <a:latin typeface="Arial" panose="020B0604020202020204" pitchFamily="34" charset="0"/>
                      </a:endParaRPr>
                    </a:p>
                  </a:txBody>
                  <a:tcPr marL="54987" marR="54987" marT="27493" marB="2749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hMerge="1">
                  <a:txBody>
                    <a:bodyPr/>
                    <a:lstStyle/>
                    <a:p>
                      <a:endParaRPr lang="en-US"/>
                    </a:p>
                  </a:txBody>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Losses incurred</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($9,000,000.00)</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7080593"/>
                  </a:ext>
                </a:extLst>
              </a:tr>
              <a:tr h="173208">
                <a:tc gridSpan="2" vMerge="1">
                  <a:txBody>
                    <a:bodyPr/>
                    <a:lstStyle/>
                    <a:p>
                      <a:endParaRPr lang="en-US"/>
                    </a:p>
                  </a:txBody>
                  <a:tcPr/>
                </a:tc>
                <a:tc hMerge="1" vMerge="1">
                  <a:txBody>
                    <a:bodyPr/>
                    <a:lstStyle/>
                    <a:p>
                      <a:endParaRPr lang="en-US"/>
                    </a:p>
                  </a:txBody>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Payments received</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$67,900,000.00 </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133910700"/>
                  </a:ext>
                </a:extLst>
              </a:tr>
              <a:tr h="173208">
                <a:tc gridSpan="2" vMerge="1">
                  <a:txBody>
                    <a:bodyPr/>
                    <a:lstStyle/>
                    <a:p>
                      <a:endParaRPr lang="en-US"/>
                    </a:p>
                  </a:txBody>
                  <a:tcPr/>
                </a:tc>
                <a:tc hMerge="1" vMerge="1">
                  <a:txBody>
                    <a:bodyPr/>
                    <a:lstStyle/>
                    <a:p>
                      <a:endParaRPr lang="en-US"/>
                    </a:p>
                  </a:txBody>
                  <a:tcPr/>
                </a:tc>
                <a:tc>
                  <a:txBody>
                    <a:bodyPr/>
                    <a:lstStyle/>
                    <a:p>
                      <a:pPr algn="l" fontAlgn="b">
                        <a:spcBef>
                          <a:spcPts val="0"/>
                        </a:spcBef>
                        <a:spcAft>
                          <a:spcPts val="0"/>
                        </a:spcAft>
                      </a:pPr>
                      <a:r>
                        <a:rPr lang="en-US" sz="1000" b="1" i="0" u="none" strike="noStrike">
                          <a:solidFill>
                            <a:srgbClr val="000000"/>
                          </a:solidFill>
                          <a:effectLst/>
                          <a:latin typeface="Arial" panose="020B0604020202020204" pitchFamily="34" charset="0"/>
                        </a:rPr>
                        <a:t>Profits</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1" i="0" u="none" strike="noStrike">
                          <a:solidFill>
                            <a:srgbClr val="548235"/>
                          </a:solidFill>
                          <a:effectLst/>
                          <a:latin typeface="Arial" panose="020B0604020202020204" pitchFamily="34" charset="0"/>
                        </a:rPr>
                        <a:t>$58,900,000.00 </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8544420"/>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72384735"/>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6390496"/>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w="1270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spcBef>
                          <a:spcPts val="0"/>
                        </a:spcBef>
                        <a:spcAft>
                          <a:spcPts val="0"/>
                        </a:spcAft>
                      </a:pPr>
                      <a:r>
                        <a:rPr lang="en-US" sz="1000" b="1" i="0" u="none" strike="noStrike">
                          <a:solidFill>
                            <a:srgbClr val="000000"/>
                          </a:solidFill>
                          <a:effectLst/>
                          <a:latin typeface="Arial" panose="020B0604020202020204" pitchFamily="34" charset="0"/>
                        </a:rPr>
                        <a:t>BENEFIT OF THE MODEL</a:t>
                      </a:r>
                      <a:endParaRPr lang="en-US" sz="1100" b="0" i="0" u="none" strike="noStrike">
                        <a:effectLst/>
                        <a:latin typeface="Arial" panose="020B0604020202020204" pitchFamily="34" charset="0"/>
                      </a:endParaRPr>
                    </a:p>
                  </a:txBody>
                  <a:tcPr marL="54987" marR="54987" marT="27493" marB="274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rowSpan="2">
                  <a:txBody>
                    <a:bodyPr/>
                    <a:lstStyle/>
                    <a:p>
                      <a:pPr algn="ctr" fontAlgn="ctr">
                        <a:spcBef>
                          <a:spcPts val="0"/>
                        </a:spcBef>
                        <a:spcAft>
                          <a:spcPts val="0"/>
                        </a:spcAft>
                      </a:pPr>
                      <a:r>
                        <a:rPr lang="en-US" sz="1000" b="1" i="0" u="none" strike="noStrike">
                          <a:solidFill>
                            <a:srgbClr val="000000"/>
                          </a:solidFill>
                          <a:effectLst/>
                          <a:latin typeface="Arial" panose="020B0604020202020204" pitchFamily="34" charset="0"/>
                        </a:rPr>
                        <a:t>$68,900,000.00 </a:t>
                      </a:r>
                      <a:endParaRPr lang="en-US" sz="1100" b="0" i="0" u="none" strike="noStrike">
                        <a:effectLst/>
                        <a:latin typeface="Arial" panose="020B0604020202020204" pitchFamily="34" charset="0"/>
                      </a:endParaRPr>
                    </a:p>
                  </a:txBody>
                  <a:tcPr marL="54987" marR="54987" marT="27493" marB="274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579748445"/>
                  </a:ext>
                </a:extLst>
              </a:tr>
              <a:tr h="224529">
                <a:tc>
                  <a:txBody>
                    <a:bodyPr/>
                    <a:lstStyle/>
                    <a:p>
                      <a:pPr algn="l" fontAlgn="b">
                        <a:spcBef>
                          <a:spcPts val="0"/>
                        </a:spcBef>
                        <a:spcAft>
                          <a:spcPts val="0"/>
                        </a:spcAft>
                      </a:pPr>
                      <a:endParaRPr lang="en-US" sz="1100" b="0" i="0" u="none" strike="noStrike" dirty="0">
                        <a:effectLst/>
                        <a:latin typeface="Arial" panose="020B0604020202020204" pitchFamily="34" charset="0"/>
                      </a:endParaRPr>
                    </a:p>
                  </a:txBody>
                  <a:tcPr marL="4582" marR="4582" marT="4582" marB="0" anchor="b">
                    <a:lnL>
                      <a:noFill/>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774487806"/>
                  </a:ext>
                </a:extLst>
              </a:tr>
            </a:tbl>
          </a:graphicData>
        </a:graphic>
      </p:graphicFrame>
      <p:sp>
        <p:nvSpPr>
          <p:cNvPr id="4" name="TextBox 3">
            <a:extLst>
              <a:ext uri="{FF2B5EF4-FFF2-40B4-BE49-F238E27FC236}">
                <a16:creationId xmlns:a16="http://schemas.microsoft.com/office/drawing/2014/main" id="{9E5471D7-4727-F9BF-2D92-237A0C78B1FD}"/>
              </a:ext>
            </a:extLst>
          </p:cNvPr>
          <p:cNvSpPr txBox="1"/>
          <p:nvPr/>
        </p:nvSpPr>
        <p:spPr>
          <a:xfrm>
            <a:off x="4880154" y="38544"/>
            <a:ext cx="2431691" cy="523220"/>
          </a:xfrm>
          <a:prstGeom prst="rect">
            <a:avLst/>
          </a:prstGeom>
          <a:noFill/>
        </p:spPr>
        <p:txBody>
          <a:bodyPr wrap="none" rtlCol="0">
            <a:spAutoFit/>
          </a:bodyPr>
          <a:lstStyle/>
          <a:p>
            <a:r>
              <a:rPr lang="en-US" sz="2800" b="1" dirty="0">
                <a:solidFill>
                  <a:schemeClr val="bg1"/>
                </a:solidFill>
              </a:rPr>
              <a:t>CALCULATIONS</a:t>
            </a:r>
          </a:p>
        </p:txBody>
      </p:sp>
    </p:spTree>
    <p:extLst>
      <p:ext uri="{BB962C8B-B14F-4D97-AF65-F5344CB8AC3E}">
        <p14:creationId xmlns:p14="http://schemas.microsoft.com/office/powerpoint/2010/main" val="2276423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FD58-3A9B-721C-A398-0A22F1CDDA03}"/>
              </a:ext>
            </a:extLst>
          </p:cNvPr>
          <p:cNvSpPr>
            <a:spLocks noGrp="1"/>
          </p:cNvSpPr>
          <p:nvPr>
            <p:ph type="ctrTitle"/>
          </p:nvPr>
        </p:nvSpPr>
        <p:spPr>
          <a:xfrm>
            <a:off x="681135" y="251309"/>
            <a:ext cx="7474172" cy="1325563"/>
          </a:xfrm>
        </p:spPr>
        <p:txBody>
          <a:bodyPr vert="horz" lIns="91440" tIns="45720" rIns="91440" bIns="45720" rtlCol="0" anchor="ctr">
            <a:normAutofit/>
          </a:bodyPr>
          <a:lstStyle/>
          <a:p>
            <a:pPr algn="l"/>
            <a:r>
              <a:rPr lang="en-US" sz="4400" dirty="0"/>
              <a:t>3.QDA MODEL</a:t>
            </a:r>
            <a:endParaRPr lang="en-US" sz="4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3D8B63F1-906F-20BC-08EF-DC854444F7B2}"/>
              </a:ext>
            </a:extLst>
          </p:cNvPr>
          <p:cNvSpPr>
            <a:spLocks noGrp="1"/>
          </p:cNvSpPr>
          <p:nvPr>
            <p:ph type="subTitle" idx="1"/>
          </p:nvPr>
        </p:nvSpPr>
        <p:spPr>
          <a:xfrm>
            <a:off x="681135" y="1716833"/>
            <a:ext cx="7940350" cy="4739951"/>
          </a:xfrm>
        </p:spPr>
        <p:txBody>
          <a:bodyPr vert="horz" lIns="91440" tIns="45720" rIns="91440" bIns="45720" rtlCol="0" anchor="ctr">
            <a:noAutofit/>
          </a:bodyPr>
          <a:lstStyle/>
          <a:p>
            <a:pPr algn="l"/>
            <a:r>
              <a:rPr lang="en-US" sz="2000" b="0" i="0" dirty="0">
                <a:solidFill>
                  <a:srgbClr val="292929"/>
                </a:solidFill>
                <a:effectLst/>
              </a:rPr>
              <a:t>Quadratic </a:t>
            </a:r>
            <a:r>
              <a:rPr lang="en-US" sz="2000" b="1" i="0" dirty="0">
                <a:solidFill>
                  <a:srgbClr val="292929"/>
                </a:solidFill>
                <a:effectLst/>
              </a:rPr>
              <a:t>Discriminant</a:t>
            </a:r>
            <a:r>
              <a:rPr lang="en-US" sz="2000" b="0" i="0" dirty="0">
                <a:solidFill>
                  <a:srgbClr val="292929"/>
                </a:solidFill>
                <a:effectLst/>
              </a:rPr>
              <a:t> Analysis (QDA) is a </a:t>
            </a:r>
            <a:r>
              <a:rPr lang="en-US" sz="2000" b="1" i="0" dirty="0">
                <a:solidFill>
                  <a:srgbClr val="292929"/>
                </a:solidFill>
                <a:effectLst/>
              </a:rPr>
              <a:t>generative</a:t>
            </a:r>
            <a:r>
              <a:rPr lang="en-US" sz="2000" b="0" i="0" dirty="0">
                <a:solidFill>
                  <a:srgbClr val="292929"/>
                </a:solidFill>
                <a:effectLst/>
              </a:rPr>
              <a:t> model.</a:t>
            </a:r>
          </a:p>
          <a:p>
            <a:pPr algn="l"/>
            <a:r>
              <a:rPr lang="en-US" sz="2000" b="0" i="0" dirty="0">
                <a:solidFill>
                  <a:srgbClr val="292929"/>
                </a:solidFill>
                <a:effectLst/>
              </a:rPr>
              <a:t>QDA assumes that </a:t>
            </a:r>
            <a:r>
              <a:rPr lang="en-US" sz="2000" b="1" i="0" dirty="0">
                <a:solidFill>
                  <a:srgbClr val="292929"/>
                </a:solidFill>
                <a:effectLst/>
              </a:rPr>
              <a:t>each class follow a Gaussian distribution</a:t>
            </a:r>
            <a:r>
              <a:rPr lang="en-US" sz="2000" b="0" i="0" dirty="0">
                <a:solidFill>
                  <a:srgbClr val="292929"/>
                </a:solidFill>
                <a:effectLst/>
              </a:rPr>
              <a:t>.</a:t>
            </a:r>
          </a:p>
          <a:p>
            <a:pPr algn="l"/>
            <a:r>
              <a:rPr lang="en-US" sz="1800" b="1" dirty="0"/>
              <a:t>CODE:-</a:t>
            </a:r>
            <a:endParaRPr lang="en-US" sz="1800" dirty="0"/>
          </a:p>
          <a:p>
            <a:pPr algn="l"/>
            <a:r>
              <a:rPr lang="en-US" sz="1400" dirty="0" err="1"/>
              <a:t>mod_qda</a:t>
            </a:r>
            <a:r>
              <a:rPr lang="en-US" sz="1400" dirty="0"/>
              <a:t> &lt;- train(default ~ </a:t>
            </a:r>
            <a:r>
              <a:rPr lang="en-US" sz="1400" dirty="0" err="1"/>
              <a:t>checking_balance</a:t>
            </a:r>
            <a:r>
              <a:rPr lang="en-US" sz="1400" dirty="0"/>
              <a:t> + </a:t>
            </a:r>
            <a:r>
              <a:rPr lang="en-US" sz="1400" dirty="0" err="1"/>
              <a:t>months_loan_duration</a:t>
            </a:r>
            <a:r>
              <a:rPr lang="en-US" sz="1400" dirty="0"/>
              <a:t> + </a:t>
            </a:r>
            <a:r>
              <a:rPr lang="en-US" sz="1400" dirty="0" err="1"/>
              <a:t>credit_history</a:t>
            </a:r>
            <a:r>
              <a:rPr lang="en-US" sz="1400" dirty="0"/>
              <a:t> + purpose+ amount + </a:t>
            </a:r>
            <a:r>
              <a:rPr lang="en-US" sz="1400" dirty="0" err="1"/>
              <a:t>savings_balance</a:t>
            </a:r>
            <a:r>
              <a:rPr lang="en-US" sz="1400" dirty="0"/>
              <a:t> + </a:t>
            </a:r>
            <a:r>
              <a:rPr lang="en-US" sz="1400" dirty="0" err="1"/>
              <a:t>employment_duration</a:t>
            </a:r>
            <a:r>
              <a:rPr lang="en-US" sz="1400" dirty="0"/>
              <a:t> + </a:t>
            </a:r>
            <a:r>
              <a:rPr lang="en-US" sz="1400" dirty="0" err="1"/>
              <a:t>percent_of_income</a:t>
            </a:r>
            <a:endParaRPr lang="en-US" sz="1400" dirty="0"/>
          </a:p>
          <a:p>
            <a:pPr algn="l"/>
            <a:r>
              <a:rPr lang="en-US" sz="1400" dirty="0"/>
              <a:t>+ </a:t>
            </a:r>
            <a:r>
              <a:rPr lang="en-US" sz="1400" dirty="0" err="1"/>
              <a:t>years_at_residence</a:t>
            </a:r>
            <a:r>
              <a:rPr lang="en-US" sz="1400" dirty="0"/>
              <a:t> + age + </a:t>
            </a:r>
            <a:r>
              <a:rPr lang="en-US" sz="1400" dirty="0" err="1"/>
              <a:t>other_credit</a:t>
            </a:r>
            <a:r>
              <a:rPr lang="en-US" sz="1400" dirty="0"/>
              <a:t> + housing + </a:t>
            </a:r>
            <a:r>
              <a:rPr lang="en-US" sz="1400" dirty="0" err="1"/>
              <a:t>existing_loans_count</a:t>
            </a:r>
            <a:endParaRPr lang="en-US" sz="1400" dirty="0"/>
          </a:p>
          <a:p>
            <a:pPr algn="l"/>
            <a:r>
              <a:rPr lang="en-US" sz="1400" dirty="0"/>
              <a:t> + job + dependents + phone,     </a:t>
            </a:r>
          </a:p>
          <a:p>
            <a:pPr algn="l"/>
            <a:r>
              <a:rPr lang="en-US" sz="1400" dirty="0"/>
              <a:t>  data = training, method = "</a:t>
            </a:r>
            <a:r>
              <a:rPr lang="en-US" sz="1400" dirty="0" err="1"/>
              <a:t>qda</a:t>
            </a:r>
            <a:r>
              <a:rPr lang="en-US" sz="1400" dirty="0"/>
              <a:t>", family="binomial",  </a:t>
            </a:r>
          </a:p>
          <a:p>
            <a:pPr algn="l"/>
            <a:r>
              <a:rPr lang="en-US" sz="1400" dirty="0"/>
              <a:t>   metric = "Accuracy",    </a:t>
            </a:r>
            <a:r>
              <a:rPr lang="en-US" sz="1400" dirty="0" err="1"/>
              <a:t>trControl</a:t>
            </a:r>
            <a:r>
              <a:rPr lang="en-US" sz="1400" dirty="0"/>
              <a:t> = control, </a:t>
            </a:r>
            <a:r>
              <a:rPr lang="en-US" sz="1400" dirty="0" err="1"/>
              <a:t>preProcess</a:t>
            </a:r>
            <a:r>
              <a:rPr lang="en-US" sz="1400" dirty="0"/>
              <a:t> = </a:t>
            </a:r>
            <a:r>
              <a:rPr lang="en-US" sz="1400" dirty="0" err="1"/>
              <a:t>preproc</a:t>
            </a:r>
            <a:r>
              <a:rPr lang="en-US" sz="1400" dirty="0"/>
              <a:t>)     </a:t>
            </a:r>
          </a:p>
          <a:p>
            <a:pPr algn="l"/>
            <a:r>
              <a:rPr lang="en-US" sz="1400" dirty="0" err="1"/>
              <a:t>mod_qda</a:t>
            </a:r>
            <a:endParaRPr lang="en-US" sz="1400" dirty="0"/>
          </a:p>
          <a:p>
            <a:pPr algn="l"/>
            <a:r>
              <a:rPr lang="en-US" sz="1400" dirty="0" err="1"/>
              <a:t>pred_qda</a:t>
            </a:r>
            <a:r>
              <a:rPr lang="en-US" sz="1400" dirty="0"/>
              <a:t> = predict(</a:t>
            </a:r>
            <a:r>
              <a:rPr lang="en-US" sz="1400" dirty="0" err="1"/>
              <a:t>mod_qda</a:t>
            </a:r>
            <a:r>
              <a:rPr lang="en-US" sz="1400" dirty="0"/>
              <a:t>, </a:t>
            </a:r>
            <a:r>
              <a:rPr lang="en-US" sz="1400" dirty="0" err="1"/>
              <a:t>newdata</a:t>
            </a:r>
            <a:r>
              <a:rPr lang="en-US" sz="1400" dirty="0"/>
              <a:t>=testing)</a:t>
            </a:r>
          </a:p>
          <a:p>
            <a:pPr algn="l"/>
            <a:endParaRPr lang="en-US" sz="1400" dirty="0"/>
          </a:p>
          <a:p>
            <a:pPr algn="l"/>
            <a:r>
              <a:rPr lang="en-US" sz="1400" dirty="0" err="1"/>
              <a:t>confusionMatrix</a:t>
            </a:r>
            <a:r>
              <a:rPr lang="en-US" sz="1400" dirty="0"/>
              <a:t>(data=</a:t>
            </a:r>
            <a:r>
              <a:rPr lang="en-US" sz="1400" dirty="0" err="1"/>
              <a:t>pred_qda</a:t>
            </a:r>
            <a:r>
              <a:rPr lang="en-US" sz="1400" dirty="0"/>
              <a:t>, </a:t>
            </a:r>
            <a:r>
              <a:rPr lang="en-US" sz="1400" dirty="0" err="1"/>
              <a:t>testing$default</a:t>
            </a:r>
            <a:r>
              <a:rPr lang="en-US" sz="1400" dirty="0"/>
              <a:t>, mode = '</a:t>
            </a:r>
            <a:r>
              <a:rPr lang="en-US" sz="1400" dirty="0" err="1"/>
              <a:t>prec_recall</a:t>
            </a:r>
            <a:r>
              <a:rPr lang="en-US" sz="1400" dirty="0"/>
              <a:t>') </a:t>
            </a:r>
          </a:p>
        </p:txBody>
      </p:sp>
      <p:sp>
        <p:nvSpPr>
          <p:cNvPr id="21"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tatistics">
            <a:extLst>
              <a:ext uri="{FF2B5EF4-FFF2-40B4-BE49-F238E27FC236}">
                <a16:creationId xmlns:a16="http://schemas.microsoft.com/office/drawing/2014/main" id="{35FF8A62-9378-8594-30DB-9F300AD558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11610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E2AF7A03-71F7-855A-75DE-BC06E85D9427}"/>
              </a:ext>
            </a:extLst>
          </p:cNvPr>
          <p:cNvSpPr txBox="1"/>
          <p:nvPr/>
        </p:nvSpPr>
        <p:spPr>
          <a:xfrm>
            <a:off x="660041" y="2767106"/>
            <a:ext cx="2880828" cy="3071906"/>
          </a:xfrm>
          <a:prstGeom prst="rect">
            <a:avLst/>
          </a:prstGeom>
        </p:spPr>
        <p:txBody>
          <a:bodyPr vert="horz" lIns="91440" tIns="45720" rIns="91440" bIns="45720" rtlCol="0" anchor="t">
            <a:normAutofit/>
          </a:bodyPr>
          <a:lstStyle/>
          <a:p>
            <a:pPr marL="0" marR="0" lvl="0" indent="0" defTabSz="914400" fontAlgn="auto">
              <a:lnSpc>
                <a:spcPct val="90000"/>
              </a:lnSpc>
              <a:spcBef>
                <a:spcPct val="0"/>
              </a:spcBef>
              <a:spcAft>
                <a:spcPts val="600"/>
              </a:spcAft>
              <a:buClrTx/>
              <a:buSzTx/>
              <a:tabLst/>
              <a:defRPr/>
            </a:pPr>
            <a:r>
              <a:rPr kumimoji="0" lang="en-US" sz="4000" b="0" i="0" u="none" strike="noStrike" kern="1200" cap="none" spc="0" normalizeH="0" baseline="0" noProof="0">
                <a:ln>
                  <a:noFill/>
                </a:ln>
                <a:solidFill>
                  <a:srgbClr val="FFFFFF"/>
                </a:solidFill>
                <a:effectLst/>
                <a:uLnTx/>
                <a:uFillTx/>
                <a:latin typeface="+mj-lt"/>
                <a:ea typeface="+mj-ea"/>
                <a:cs typeface="+mj-cs"/>
              </a:rPr>
              <a:t>Output:-</a:t>
            </a:r>
          </a:p>
          <a:p>
            <a:pPr marL="285750" marR="0" lvl="0" indent="-285750" defTabSz="914400" fontAlgn="auto">
              <a:lnSpc>
                <a:spcPct val="90000"/>
              </a:lnSpc>
              <a:spcBef>
                <a:spcPct val="0"/>
              </a:spcBef>
              <a:spcAft>
                <a:spcPts val="600"/>
              </a:spcAft>
              <a:buClrTx/>
              <a:buSzTx/>
              <a:tabLst/>
              <a:defRPr/>
            </a:pPr>
            <a:endParaRPr kumimoji="0" lang="en-US" sz="4000" b="0" i="0" u="none" strike="noStrike" kern="1200" cap="none" spc="0" normalizeH="0" baseline="0" noProof="0">
              <a:ln>
                <a:noFill/>
              </a:ln>
              <a:solidFill>
                <a:srgbClr val="FFFFFF"/>
              </a:solidFill>
              <a:effectLst/>
              <a:uLnTx/>
              <a:uFillTx/>
              <a:latin typeface="+mj-lt"/>
              <a:ea typeface="+mj-ea"/>
              <a:cs typeface="+mj-cs"/>
            </a:endParaRPr>
          </a:p>
          <a:p>
            <a:pPr marL="0" marR="0" lvl="0" indent="0" defTabSz="914400" fontAlgn="auto">
              <a:lnSpc>
                <a:spcPct val="90000"/>
              </a:lnSpc>
              <a:spcBef>
                <a:spcPct val="0"/>
              </a:spcBef>
              <a:spcAft>
                <a:spcPts val="600"/>
              </a:spcAft>
              <a:buClrTx/>
              <a:buSzTx/>
              <a:tabLst/>
              <a:defRPr/>
            </a:pPr>
            <a:endParaRPr kumimoji="0" lang="en-US" sz="4000" b="0" i="0" u="none" strike="noStrike" kern="1200" cap="none" spc="0" normalizeH="0" baseline="0" noProof="0">
              <a:ln>
                <a:noFill/>
              </a:ln>
              <a:solidFill>
                <a:srgbClr val="FFFFFF"/>
              </a:solidFill>
              <a:effectLst/>
              <a:uLnTx/>
              <a:uFillTx/>
              <a:latin typeface="+mj-lt"/>
              <a:ea typeface="+mj-ea"/>
              <a:cs typeface="+mj-cs"/>
            </a:endParaRPr>
          </a:p>
        </p:txBody>
      </p:sp>
      <p:pic>
        <p:nvPicPr>
          <p:cNvPr id="5" name="Picture 4" descr="Table&#10;&#10;Description automatically generated with low confidence">
            <a:extLst>
              <a:ext uri="{FF2B5EF4-FFF2-40B4-BE49-F238E27FC236}">
                <a16:creationId xmlns:a16="http://schemas.microsoft.com/office/drawing/2014/main" id="{762CD980-AD8B-0208-1B99-37483F065EA1}"/>
              </a:ext>
            </a:extLst>
          </p:cNvPr>
          <p:cNvPicPr>
            <a:picLocks noChangeAspect="1"/>
          </p:cNvPicPr>
          <p:nvPr/>
        </p:nvPicPr>
        <p:blipFill>
          <a:blip r:embed="rId2"/>
          <a:stretch>
            <a:fillRect/>
          </a:stretch>
        </p:blipFill>
        <p:spPr>
          <a:xfrm>
            <a:off x="4502428" y="1017407"/>
            <a:ext cx="7225748" cy="4823186"/>
          </a:xfrm>
          <a:prstGeom prst="rect">
            <a:avLst/>
          </a:prstGeom>
        </p:spPr>
      </p:pic>
    </p:spTree>
    <p:extLst>
      <p:ext uri="{BB962C8B-B14F-4D97-AF65-F5344CB8AC3E}">
        <p14:creationId xmlns:p14="http://schemas.microsoft.com/office/powerpoint/2010/main" val="4045961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2263F57-C329-041A-E5F3-BD261A145293}"/>
              </a:ext>
            </a:extLst>
          </p:cNvPr>
          <p:cNvGraphicFramePr>
            <a:graphicFrameLocks noGrp="1"/>
          </p:cNvGraphicFramePr>
          <p:nvPr>
            <p:extLst>
              <p:ext uri="{D42A27DB-BD31-4B8C-83A1-F6EECF244321}">
                <p14:modId xmlns:p14="http://schemas.microsoft.com/office/powerpoint/2010/main" val="2438348479"/>
              </p:ext>
            </p:extLst>
          </p:nvPr>
        </p:nvGraphicFramePr>
        <p:xfrm>
          <a:off x="1586612" y="918546"/>
          <a:ext cx="6497813" cy="5098432"/>
        </p:xfrm>
        <a:graphic>
          <a:graphicData uri="http://schemas.openxmlformats.org/drawingml/2006/table">
            <a:tbl>
              <a:tblPr>
                <a:tableStyleId>{8EC20E35-A176-4012-BC5E-935CFFF8708E}</a:tableStyleId>
              </a:tblPr>
              <a:tblGrid>
                <a:gridCol w="1462822">
                  <a:extLst>
                    <a:ext uri="{9D8B030D-6E8A-4147-A177-3AD203B41FA5}">
                      <a16:colId xmlns:a16="http://schemas.microsoft.com/office/drawing/2014/main" val="2088080052"/>
                    </a:ext>
                  </a:extLst>
                </a:gridCol>
                <a:gridCol w="1439944">
                  <a:extLst>
                    <a:ext uri="{9D8B030D-6E8A-4147-A177-3AD203B41FA5}">
                      <a16:colId xmlns:a16="http://schemas.microsoft.com/office/drawing/2014/main" val="2734139664"/>
                    </a:ext>
                  </a:extLst>
                </a:gridCol>
                <a:gridCol w="2034942">
                  <a:extLst>
                    <a:ext uri="{9D8B030D-6E8A-4147-A177-3AD203B41FA5}">
                      <a16:colId xmlns:a16="http://schemas.microsoft.com/office/drawing/2014/main" val="45185473"/>
                    </a:ext>
                  </a:extLst>
                </a:gridCol>
                <a:gridCol w="1560105">
                  <a:extLst>
                    <a:ext uri="{9D8B030D-6E8A-4147-A177-3AD203B41FA5}">
                      <a16:colId xmlns:a16="http://schemas.microsoft.com/office/drawing/2014/main" val="726670262"/>
                    </a:ext>
                  </a:extLst>
                </a:gridCol>
              </a:tblGrid>
              <a:tr h="263265">
                <a:tc gridSpan="4">
                  <a:txBody>
                    <a:bodyPr/>
                    <a:lstStyle/>
                    <a:p>
                      <a:pPr algn="ctr" fontAlgn="ctr"/>
                      <a:r>
                        <a:rPr lang="en-US" sz="1500" u="none" strike="noStrike">
                          <a:effectLst/>
                        </a:rPr>
                        <a:t>QDA MODEL</a:t>
                      </a:r>
                      <a:endParaRPr lang="en-US" sz="1500" b="1" i="0" u="none" strike="noStrike">
                        <a:solidFill>
                          <a:srgbClr val="000000"/>
                        </a:solidFill>
                        <a:effectLst/>
                        <a:latin typeface="Calibri" panose="020F0502020204030204" pitchFamily="34" charset="0"/>
                      </a:endParaRPr>
                    </a:p>
                  </a:txBody>
                  <a:tcPr marL="4014" marR="4014" marT="4014"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8557353"/>
                  </a:ext>
                </a:extLst>
              </a:tr>
              <a:tr h="130478">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extLst>
                  <a:ext uri="{0D108BD9-81ED-4DB2-BD59-A6C34878D82A}">
                    <a16:rowId xmlns:a16="http://schemas.microsoft.com/office/drawing/2014/main" val="138065021"/>
                  </a:ext>
                </a:extLst>
              </a:tr>
              <a:tr h="130478">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extLst>
                  <a:ext uri="{0D108BD9-81ED-4DB2-BD59-A6C34878D82A}">
                    <a16:rowId xmlns:a16="http://schemas.microsoft.com/office/drawing/2014/main" val="1639986878"/>
                  </a:ext>
                </a:extLst>
              </a:tr>
              <a:tr h="200033">
                <a:tc rowSpan="2">
                  <a:txBody>
                    <a:bodyPr/>
                    <a:lstStyle/>
                    <a:p>
                      <a:pPr algn="ctr" rtl="0" fontAlgn="ctr"/>
                      <a:r>
                        <a:rPr lang="en-US" sz="1000" u="none" strike="noStrike">
                          <a:effectLst/>
                        </a:rPr>
                        <a:t>Confusion Matrix</a:t>
                      </a:r>
                      <a:endParaRPr lang="en-US" sz="1000" b="0" i="0" u="none" strike="noStrike">
                        <a:solidFill>
                          <a:srgbClr val="292934"/>
                        </a:solidFill>
                        <a:effectLst/>
                        <a:latin typeface="Arial" panose="020B0604020202020204" pitchFamily="34" charset="0"/>
                      </a:endParaRPr>
                    </a:p>
                  </a:txBody>
                  <a:tcPr marL="4014" marR="4014" marT="4014" marB="0" anchor="ctr"/>
                </a:tc>
                <a:tc>
                  <a:txBody>
                    <a:bodyPr/>
                    <a:lstStyle/>
                    <a:p>
                      <a:pPr algn="ctr" rtl="0" fontAlgn="ctr"/>
                      <a:r>
                        <a:rPr lang="en-US" sz="1000" u="none" strike="noStrike">
                          <a:effectLst/>
                        </a:rPr>
                        <a:t>Predicted</a:t>
                      </a:r>
                      <a:endParaRPr lang="en-US" sz="1000" b="0" i="0" u="none" strike="noStrike">
                        <a:solidFill>
                          <a:srgbClr val="292934"/>
                        </a:solidFill>
                        <a:effectLst/>
                        <a:latin typeface="Arial" panose="020B0604020202020204" pitchFamily="34" charset="0"/>
                      </a:endParaRPr>
                    </a:p>
                  </a:txBody>
                  <a:tcPr marL="4014" marR="4014" marT="4014" marB="0" anchor="ctr"/>
                </a:tc>
                <a:tc>
                  <a:txBody>
                    <a:bodyPr/>
                    <a:lstStyle/>
                    <a:p>
                      <a:pPr algn="ctr" rtl="0" fontAlgn="ctr"/>
                      <a:r>
                        <a:rPr lang="en-US" sz="1000" u="none" strike="noStrike">
                          <a:effectLst/>
                        </a:rPr>
                        <a:t>Predicted</a:t>
                      </a:r>
                      <a:endParaRPr lang="en-US" sz="1000" b="0" i="0" u="none" strike="noStrike">
                        <a:solidFill>
                          <a:srgbClr val="292934"/>
                        </a:solidFill>
                        <a:effectLst/>
                        <a:latin typeface="Arial" panose="020B0604020202020204" pitchFamily="34" charset="0"/>
                      </a:endParaRPr>
                    </a:p>
                  </a:txBody>
                  <a:tcPr marL="4014" marR="4014" marT="4014" marB="0" anchor="ctr"/>
                </a:tc>
                <a:tc rowSpan="2">
                  <a:txBody>
                    <a:bodyPr/>
                    <a:lstStyle/>
                    <a:p>
                      <a:pPr algn="ctr" rtl="0" fontAlgn="ctr"/>
                      <a:r>
                        <a:rPr lang="en-US" sz="1000" u="none" strike="noStrike">
                          <a:effectLst/>
                        </a:rPr>
                        <a:t>Total</a:t>
                      </a:r>
                      <a:endParaRPr lang="en-US" sz="1000" b="0" i="0" u="none" strike="noStrike">
                        <a:solidFill>
                          <a:srgbClr val="292934"/>
                        </a:solidFill>
                        <a:effectLst/>
                        <a:latin typeface="Arial" panose="020B0604020202020204" pitchFamily="34" charset="0"/>
                      </a:endParaRPr>
                    </a:p>
                  </a:txBody>
                  <a:tcPr marL="4014" marR="4014" marT="4014" marB="0" anchor="ctr"/>
                </a:tc>
                <a:extLst>
                  <a:ext uri="{0D108BD9-81ED-4DB2-BD59-A6C34878D82A}">
                    <a16:rowId xmlns:a16="http://schemas.microsoft.com/office/drawing/2014/main" val="980021064"/>
                  </a:ext>
                </a:extLst>
              </a:tr>
              <a:tr h="200033">
                <a:tc vMerge="1">
                  <a:txBody>
                    <a:bodyPr/>
                    <a:lstStyle/>
                    <a:p>
                      <a:endParaRPr lang="en-US"/>
                    </a:p>
                  </a:txBody>
                  <a:tcPr/>
                </a:tc>
                <a:tc>
                  <a:txBody>
                    <a:bodyPr/>
                    <a:lstStyle/>
                    <a:p>
                      <a:pPr algn="ctr" rtl="0" fontAlgn="ctr"/>
                      <a:r>
                        <a:rPr lang="en-US" sz="1000" u="none" strike="noStrike">
                          <a:effectLst/>
                        </a:rPr>
                        <a:t>1</a:t>
                      </a:r>
                      <a:endParaRPr lang="en-US" sz="1000" b="0" i="0" u="none" strike="noStrike">
                        <a:solidFill>
                          <a:srgbClr val="292934"/>
                        </a:solidFill>
                        <a:effectLst/>
                        <a:latin typeface="Arial" panose="020B0604020202020204" pitchFamily="34" charset="0"/>
                      </a:endParaRPr>
                    </a:p>
                  </a:txBody>
                  <a:tcPr marL="4014" marR="4014" marT="4014" marB="0" anchor="ctr"/>
                </a:tc>
                <a:tc>
                  <a:txBody>
                    <a:bodyPr/>
                    <a:lstStyle/>
                    <a:p>
                      <a:pPr algn="ctr" rtl="0" fontAlgn="ctr"/>
                      <a:r>
                        <a:rPr lang="en-US" sz="1000" u="none" strike="noStrike">
                          <a:effectLst/>
                        </a:rPr>
                        <a:t>0</a:t>
                      </a:r>
                      <a:endParaRPr lang="en-US" sz="1000" b="0" i="0" u="none" strike="noStrike">
                        <a:solidFill>
                          <a:srgbClr val="292934"/>
                        </a:solidFill>
                        <a:effectLst/>
                        <a:latin typeface="Arial" panose="020B0604020202020204" pitchFamily="34" charset="0"/>
                      </a:endParaRPr>
                    </a:p>
                  </a:txBody>
                  <a:tcPr marL="4014" marR="4014" marT="4014" marB="0" anchor="ctr"/>
                </a:tc>
                <a:tc vMerge="1">
                  <a:txBody>
                    <a:bodyPr/>
                    <a:lstStyle/>
                    <a:p>
                      <a:endParaRPr lang="en-US"/>
                    </a:p>
                  </a:txBody>
                  <a:tcPr/>
                </a:tc>
                <a:extLst>
                  <a:ext uri="{0D108BD9-81ED-4DB2-BD59-A6C34878D82A}">
                    <a16:rowId xmlns:a16="http://schemas.microsoft.com/office/drawing/2014/main" val="934984767"/>
                  </a:ext>
                </a:extLst>
              </a:tr>
              <a:tr h="200033">
                <a:tc>
                  <a:txBody>
                    <a:bodyPr/>
                    <a:lstStyle/>
                    <a:p>
                      <a:pPr algn="ctr" rtl="0" fontAlgn="ctr"/>
                      <a:r>
                        <a:rPr lang="en-US" sz="1000" u="none" strike="noStrike">
                          <a:effectLst/>
                        </a:rPr>
                        <a:t>Actually 1</a:t>
                      </a:r>
                      <a:endParaRPr lang="en-US" sz="1000" b="0" i="0" u="none" strike="noStrike">
                        <a:solidFill>
                          <a:srgbClr val="292934"/>
                        </a:solidFill>
                        <a:effectLst/>
                        <a:latin typeface="SourceSansPro"/>
                      </a:endParaRPr>
                    </a:p>
                  </a:txBody>
                  <a:tcPr marL="4014" marR="4014" marT="4014" marB="0" anchor="ctr"/>
                </a:tc>
                <a:tc>
                  <a:txBody>
                    <a:bodyPr/>
                    <a:lstStyle/>
                    <a:p>
                      <a:pPr algn="ctr" rtl="0" fontAlgn="ctr"/>
                      <a:r>
                        <a:rPr lang="en-US" sz="1000" u="none" strike="noStrike">
                          <a:effectLst/>
                        </a:rPr>
                        <a:t>400</a:t>
                      </a:r>
                      <a:endParaRPr lang="en-US" sz="1000" b="0" i="0" u="none" strike="noStrike">
                        <a:solidFill>
                          <a:srgbClr val="4CAF50"/>
                        </a:solidFill>
                        <a:effectLst/>
                        <a:latin typeface="SourceSansPro"/>
                      </a:endParaRPr>
                    </a:p>
                  </a:txBody>
                  <a:tcPr marL="4014" marR="4014" marT="4014" marB="0" anchor="ctr"/>
                </a:tc>
                <a:tc>
                  <a:txBody>
                    <a:bodyPr/>
                    <a:lstStyle/>
                    <a:p>
                      <a:pPr algn="ctr" rtl="0" fontAlgn="ctr"/>
                      <a:r>
                        <a:rPr lang="en-US" sz="1000" u="none" strike="noStrike">
                          <a:effectLst/>
                        </a:rPr>
                        <a:t>100</a:t>
                      </a:r>
                      <a:endParaRPr lang="en-US" sz="1000" b="0" i="0" u="none" strike="noStrike">
                        <a:solidFill>
                          <a:srgbClr val="CE1228"/>
                        </a:solidFill>
                        <a:effectLst/>
                        <a:latin typeface="SourceSansPro"/>
                      </a:endParaRPr>
                    </a:p>
                  </a:txBody>
                  <a:tcPr marL="4014" marR="4014" marT="4014" marB="0" anchor="ctr"/>
                </a:tc>
                <a:tc>
                  <a:txBody>
                    <a:bodyPr/>
                    <a:lstStyle/>
                    <a:p>
                      <a:pPr algn="ctr" rtl="0" fontAlgn="ctr"/>
                      <a:r>
                        <a:rPr lang="en-US" sz="1000" u="none" strike="noStrike">
                          <a:effectLst/>
                        </a:rPr>
                        <a:t>500</a:t>
                      </a:r>
                      <a:endParaRPr lang="en-US" sz="1000" b="0" i="0" u="none" strike="noStrike">
                        <a:solidFill>
                          <a:srgbClr val="292934"/>
                        </a:solidFill>
                        <a:effectLst/>
                        <a:latin typeface="SourceSansPro"/>
                      </a:endParaRPr>
                    </a:p>
                  </a:txBody>
                  <a:tcPr marL="4014" marR="4014" marT="4014" marB="0" anchor="ctr"/>
                </a:tc>
                <a:extLst>
                  <a:ext uri="{0D108BD9-81ED-4DB2-BD59-A6C34878D82A}">
                    <a16:rowId xmlns:a16="http://schemas.microsoft.com/office/drawing/2014/main" val="3587668957"/>
                  </a:ext>
                </a:extLst>
              </a:tr>
              <a:tr h="200033">
                <a:tc>
                  <a:txBody>
                    <a:bodyPr/>
                    <a:lstStyle/>
                    <a:p>
                      <a:pPr algn="ctr" rtl="0" fontAlgn="ctr"/>
                      <a:r>
                        <a:rPr lang="en-US" sz="1000" u="none" strike="noStrike">
                          <a:effectLst/>
                        </a:rPr>
                        <a:t>Actually 0</a:t>
                      </a:r>
                      <a:endParaRPr lang="en-US" sz="1000" b="0" i="0" u="none" strike="noStrike">
                        <a:solidFill>
                          <a:srgbClr val="292934"/>
                        </a:solidFill>
                        <a:effectLst/>
                        <a:latin typeface="SourceSansPro"/>
                      </a:endParaRPr>
                    </a:p>
                  </a:txBody>
                  <a:tcPr marL="4014" marR="4014" marT="4014" marB="0" anchor="ctr"/>
                </a:tc>
                <a:tc>
                  <a:txBody>
                    <a:bodyPr/>
                    <a:lstStyle/>
                    <a:p>
                      <a:pPr algn="ctr" rtl="0" fontAlgn="ctr"/>
                      <a:r>
                        <a:rPr lang="en-US" sz="1000" u="none" strike="noStrike">
                          <a:effectLst/>
                        </a:rPr>
                        <a:t>1,400</a:t>
                      </a:r>
                      <a:endParaRPr lang="en-US" sz="1000" b="0" i="0" u="none" strike="noStrike">
                        <a:solidFill>
                          <a:srgbClr val="CE1228"/>
                        </a:solidFill>
                        <a:effectLst/>
                        <a:latin typeface="SourceSansPro"/>
                      </a:endParaRPr>
                    </a:p>
                  </a:txBody>
                  <a:tcPr marL="4014" marR="4014" marT="4014" marB="0" anchor="ctr"/>
                </a:tc>
                <a:tc>
                  <a:txBody>
                    <a:bodyPr/>
                    <a:lstStyle/>
                    <a:p>
                      <a:pPr algn="ctr" rtl="0" fontAlgn="ctr"/>
                      <a:r>
                        <a:rPr lang="en-US" sz="1000" u="none" strike="noStrike">
                          <a:effectLst/>
                        </a:rPr>
                        <a:t>3,100</a:t>
                      </a:r>
                      <a:endParaRPr lang="en-US" sz="1000" b="0" i="0" u="none" strike="noStrike">
                        <a:solidFill>
                          <a:srgbClr val="4CAF50"/>
                        </a:solidFill>
                        <a:effectLst/>
                        <a:latin typeface="SourceSansPro"/>
                      </a:endParaRPr>
                    </a:p>
                  </a:txBody>
                  <a:tcPr marL="4014" marR="4014" marT="4014" marB="0" anchor="ctr"/>
                </a:tc>
                <a:tc>
                  <a:txBody>
                    <a:bodyPr/>
                    <a:lstStyle/>
                    <a:p>
                      <a:pPr algn="ctr" rtl="0" fontAlgn="ctr"/>
                      <a:r>
                        <a:rPr lang="en-US" sz="1000" u="none" strike="noStrike">
                          <a:effectLst/>
                        </a:rPr>
                        <a:t>4,500</a:t>
                      </a:r>
                      <a:endParaRPr lang="en-US" sz="1000" b="0" i="0" u="none" strike="noStrike">
                        <a:solidFill>
                          <a:srgbClr val="292934"/>
                        </a:solidFill>
                        <a:effectLst/>
                        <a:latin typeface="SourceSansPro"/>
                      </a:endParaRPr>
                    </a:p>
                  </a:txBody>
                  <a:tcPr marL="4014" marR="4014" marT="4014" marB="0" anchor="ctr"/>
                </a:tc>
                <a:extLst>
                  <a:ext uri="{0D108BD9-81ED-4DB2-BD59-A6C34878D82A}">
                    <a16:rowId xmlns:a16="http://schemas.microsoft.com/office/drawing/2014/main" val="964344886"/>
                  </a:ext>
                </a:extLst>
              </a:tr>
              <a:tr h="200033">
                <a:tc>
                  <a:txBody>
                    <a:bodyPr/>
                    <a:lstStyle/>
                    <a:p>
                      <a:pPr algn="ctr" rtl="0" fontAlgn="ctr"/>
                      <a:r>
                        <a:rPr lang="en-US" sz="1000" u="none" strike="noStrike">
                          <a:effectLst/>
                        </a:rPr>
                        <a:t>Total</a:t>
                      </a:r>
                      <a:endParaRPr lang="en-US" sz="1000" b="0" i="0" u="none" strike="noStrike">
                        <a:solidFill>
                          <a:srgbClr val="292934"/>
                        </a:solidFill>
                        <a:effectLst/>
                        <a:latin typeface="SourceSansPro"/>
                      </a:endParaRPr>
                    </a:p>
                  </a:txBody>
                  <a:tcPr marL="4014" marR="4014" marT="4014" marB="0" anchor="ctr"/>
                </a:tc>
                <a:tc>
                  <a:txBody>
                    <a:bodyPr/>
                    <a:lstStyle/>
                    <a:p>
                      <a:pPr algn="ctr" rtl="0" fontAlgn="ctr"/>
                      <a:r>
                        <a:rPr lang="en-US" sz="1000" u="none" strike="noStrike">
                          <a:effectLst/>
                        </a:rPr>
                        <a:t>1,800</a:t>
                      </a:r>
                      <a:endParaRPr lang="en-US" sz="1000" b="0" i="0" u="none" strike="noStrike">
                        <a:solidFill>
                          <a:srgbClr val="292934"/>
                        </a:solidFill>
                        <a:effectLst/>
                        <a:latin typeface="SourceSansPro"/>
                      </a:endParaRPr>
                    </a:p>
                  </a:txBody>
                  <a:tcPr marL="4014" marR="4014" marT="4014" marB="0" anchor="ctr"/>
                </a:tc>
                <a:tc>
                  <a:txBody>
                    <a:bodyPr/>
                    <a:lstStyle/>
                    <a:p>
                      <a:pPr algn="ctr" rtl="0" fontAlgn="ctr"/>
                      <a:r>
                        <a:rPr lang="en-US" sz="1000" u="none" strike="noStrike">
                          <a:effectLst/>
                        </a:rPr>
                        <a:t>3,200</a:t>
                      </a:r>
                      <a:endParaRPr lang="en-US" sz="1000" b="0" i="0" u="none" strike="noStrike">
                        <a:solidFill>
                          <a:srgbClr val="292934"/>
                        </a:solidFill>
                        <a:effectLst/>
                        <a:latin typeface="SourceSansPro"/>
                      </a:endParaRPr>
                    </a:p>
                  </a:txBody>
                  <a:tcPr marL="4014" marR="4014" marT="4014" marB="0" anchor="ctr"/>
                </a:tc>
                <a:tc>
                  <a:txBody>
                    <a:bodyPr/>
                    <a:lstStyle/>
                    <a:p>
                      <a:pPr algn="ctr" rtl="0" fontAlgn="ctr"/>
                      <a:r>
                        <a:rPr lang="en-US" sz="1000" u="none" strike="noStrike">
                          <a:effectLst/>
                        </a:rPr>
                        <a:t>5,000</a:t>
                      </a:r>
                      <a:endParaRPr lang="en-US" sz="1000" b="0" i="0" u="none" strike="noStrike">
                        <a:solidFill>
                          <a:srgbClr val="292934"/>
                        </a:solidFill>
                        <a:effectLst/>
                        <a:latin typeface="SourceSansPro"/>
                      </a:endParaRPr>
                    </a:p>
                  </a:txBody>
                  <a:tcPr marL="4014" marR="4014" marT="4014" marB="0" anchor="ctr"/>
                </a:tc>
                <a:extLst>
                  <a:ext uri="{0D108BD9-81ED-4DB2-BD59-A6C34878D82A}">
                    <a16:rowId xmlns:a16="http://schemas.microsoft.com/office/drawing/2014/main" val="3340790497"/>
                  </a:ext>
                </a:extLst>
              </a:tr>
              <a:tr h="130478">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extLst>
                  <a:ext uri="{0D108BD9-81ED-4DB2-BD59-A6C34878D82A}">
                    <a16:rowId xmlns:a16="http://schemas.microsoft.com/office/drawing/2014/main" val="1432703346"/>
                  </a:ext>
                </a:extLst>
              </a:tr>
              <a:tr h="130478">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extLst>
                  <a:ext uri="{0D108BD9-81ED-4DB2-BD59-A6C34878D82A}">
                    <a16:rowId xmlns:a16="http://schemas.microsoft.com/office/drawing/2014/main" val="3668629805"/>
                  </a:ext>
                </a:extLst>
              </a:tr>
              <a:tr h="200033">
                <a:tc>
                  <a:txBody>
                    <a:bodyPr/>
                    <a:lstStyle/>
                    <a:p>
                      <a:pPr algn="l" fontAlgn="b"/>
                      <a:r>
                        <a:rPr lang="en-US" sz="1000" u="none" strike="noStrike">
                          <a:effectLst/>
                        </a:rPr>
                        <a:t>Recall</a:t>
                      </a:r>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r" fontAlgn="b"/>
                      <a:r>
                        <a:rPr lang="en-US" sz="1000" u="none" strike="noStrike">
                          <a:effectLst/>
                        </a:rPr>
                        <a:t>80%</a:t>
                      </a:r>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l" fontAlgn="b"/>
                      <a:r>
                        <a:rPr lang="en-US" sz="1000" u="none" strike="noStrike">
                          <a:effectLst/>
                        </a:rPr>
                        <a:t>(From the model results)</a:t>
                      </a:r>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extLst>
                  <a:ext uri="{0D108BD9-81ED-4DB2-BD59-A6C34878D82A}">
                    <a16:rowId xmlns:a16="http://schemas.microsoft.com/office/drawing/2014/main" val="135586280"/>
                  </a:ext>
                </a:extLst>
              </a:tr>
              <a:tr h="200033">
                <a:tc>
                  <a:txBody>
                    <a:bodyPr/>
                    <a:lstStyle/>
                    <a:p>
                      <a:pPr algn="l" fontAlgn="b"/>
                      <a:r>
                        <a:rPr lang="en-US" sz="1000" u="none" strike="noStrike">
                          <a:effectLst/>
                        </a:rPr>
                        <a:t>Accuracy</a:t>
                      </a:r>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r" fontAlgn="b"/>
                      <a:r>
                        <a:rPr lang="en-US" sz="1000" u="none" strike="noStrike">
                          <a:effectLst/>
                        </a:rPr>
                        <a:t>70%</a:t>
                      </a:r>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l" fontAlgn="b"/>
                      <a:r>
                        <a:rPr lang="en-US" sz="1000" u="none" strike="noStrike">
                          <a:effectLst/>
                        </a:rPr>
                        <a:t>(From the model results)</a:t>
                      </a:r>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extLst>
                  <a:ext uri="{0D108BD9-81ED-4DB2-BD59-A6C34878D82A}">
                    <a16:rowId xmlns:a16="http://schemas.microsoft.com/office/drawing/2014/main" val="664427040"/>
                  </a:ext>
                </a:extLst>
              </a:tr>
              <a:tr h="200033">
                <a:tc>
                  <a:txBody>
                    <a:bodyPr/>
                    <a:lstStyle/>
                    <a:p>
                      <a:pPr algn="l" fontAlgn="b"/>
                      <a:r>
                        <a:rPr lang="en-US" sz="1000" u="none" strike="noStrike">
                          <a:effectLst/>
                        </a:rPr>
                        <a:t>Precision</a:t>
                      </a:r>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r" fontAlgn="b"/>
                      <a:r>
                        <a:rPr lang="en-US" sz="1000" u="none" strike="noStrike">
                          <a:effectLst/>
                        </a:rPr>
                        <a:t>22%</a:t>
                      </a:r>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extLst>
                  <a:ext uri="{0D108BD9-81ED-4DB2-BD59-A6C34878D82A}">
                    <a16:rowId xmlns:a16="http://schemas.microsoft.com/office/drawing/2014/main" val="3689871052"/>
                  </a:ext>
                </a:extLst>
              </a:tr>
              <a:tr h="200033">
                <a:tc>
                  <a:txBody>
                    <a:bodyPr/>
                    <a:lstStyle/>
                    <a:p>
                      <a:pPr algn="l" fontAlgn="b"/>
                      <a:r>
                        <a:rPr lang="en-US" sz="1000" u="none" strike="noStrike">
                          <a:effectLst/>
                        </a:rPr>
                        <a:t>F1</a:t>
                      </a:r>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r" fontAlgn="b"/>
                      <a:r>
                        <a:rPr lang="en-US" sz="1000" u="none" strike="noStrike">
                          <a:effectLst/>
                        </a:rPr>
                        <a:t>51%</a:t>
                      </a:r>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extLst>
                  <a:ext uri="{0D108BD9-81ED-4DB2-BD59-A6C34878D82A}">
                    <a16:rowId xmlns:a16="http://schemas.microsoft.com/office/drawing/2014/main" val="2871369696"/>
                  </a:ext>
                </a:extLst>
              </a:tr>
              <a:tr h="172633">
                <a:tc>
                  <a:txBody>
                    <a:bodyPr/>
                    <a:lstStyle/>
                    <a:p>
                      <a:pPr algn="l" fontAlgn="b"/>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extLst>
                  <a:ext uri="{0D108BD9-81ED-4DB2-BD59-A6C34878D82A}">
                    <a16:rowId xmlns:a16="http://schemas.microsoft.com/office/drawing/2014/main" val="3448392862"/>
                  </a:ext>
                </a:extLst>
              </a:tr>
              <a:tr h="130478">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extLst>
                  <a:ext uri="{0D108BD9-81ED-4DB2-BD59-A6C34878D82A}">
                    <a16:rowId xmlns:a16="http://schemas.microsoft.com/office/drawing/2014/main" val="2657423637"/>
                  </a:ext>
                </a:extLst>
              </a:tr>
              <a:tr h="200033">
                <a:tc rowSpan="3" gridSpan="2">
                  <a:txBody>
                    <a:bodyPr/>
                    <a:lstStyle/>
                    <a:p>
                      <a:pPr algn="ctr" fontAlgn="ctr"/>
                      <a:r>
                        <a:rPr lang="en-US" sz="1000" u="none" strike="noStrike">
                          <a:effectLst/>
                        </a:rPr>
                        <a:t>Profits without Model</a:t>
                      </a:r>
                      <a:endParaRPr lang="en-US" sz="1000" b="1" i="0" u="none" strike="noStrike">
                        <a:solidFill>
                          <a:srgbClr val="000000"/>
                        </a:solidFill>
                        <a:effectLst/>
                        <a:latin typeface="Arial" panose="020B0604020202020204" pitchFamily="34" charset="0"/>
                      </a:endParaRPr>
                    </a:p>
                  </a:txBody>
                  <a:tcPr marL="4014" marR="4014" marT="4014" marB="0" anchor="ctr"/>
                </a:tc>
                <a:tc rowSpan="3" hMerge="1">
                  <a:txBody>
                    <a:bodyPr/>
                    <a:lstStyle/>
                    <a:p>
                      <a:endParaRPr lang="en-US"/>
                    </a:p>
                  </a:txBody>
                  <a:tcPr/>
                </a:tc>
                <a:tc>
                  <a:txBody>
                    <a:bodyPr/>
                    <a:lstStyle/>
                    <a:p>
                      <a:pPr algn="l" fontAlgn="b"/>
                      <a:r>
                        <a:rPr lang="en-US" sz="1000" u="none" strike="noStrike">
                          <a:effectLst/>
                        </a:rPr>
                        <a:t>Losses incurred</a:t>
                      </a:r>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r" fontAlgn="b"/>
                      <a:r>
                        <a:rPr lang="en-US" sz="1000" u="none" strike="noStrike">
                          <a:effectLst/>
                        </a:rPr>
                        <a:t>($100,000,000.00)</a:t>
                      </a:r>
                      <a:endParaRPr lang="en-US" sz="1000" b="0" i="0" u="none" strike="noStrike">
                        <a:solidFill>
                          <a:srgbClr val="000000"/>
                        </a:solidFill>
                        <a:effectLst/>
                        <a:latin typeface="Arial" panose="020B0604020202020204" pitchFamily="34" charset="0"/>
                      </a:endParaRPr>
                    </a:p>
                  </a:txBody>
                  <a:tcPr marL="4014" marR="4014" marT="4014" marB="0" anchor="b"/>
                </a:tc>
                <a:extLst>
                  <a:ext uri="{0D108BD9-81ED-4DB2-BD59-A6C34878D82A}">
                    <a16:rowId xmlns:a16="http://schemas.microsoft.com/office/drawing/2014/main" val="1414591082"/>
                  </a:ext>
                </a:extLst>
              </a:tr>
              <a:tr h="200033">
                <a:tc gridSpan="2" vMerge="1">
                  <a:txBody>
                    <a:bodyPr/>
                    <a:lstStyle/>
                    <a:p>
                      <a:endParaRPr lang="en-US"/>
                    </a:p>
                  </a:txBody>
                  <a:tcPr/>
                </a:tc>
                <a:tc hMerge="1" vMerge="1">
                  <a:txBody>
                    <a:bodyPr/>
                    <a:lstStyle/>
                    <a:p>
                      <a:endParaRPr lang="en-US"/>
                    </a:p>
                  </a:txBody>
                  <a:tcPr/>
                </a:tc>
                <a:tc>
                  <a:txBody>
                    <a:bodyPr/>
                    <a:lstStyle/>
                    <a:p>
                      <a:pPr algn="l" fontAlgn="b"/>
                      <a:r>
                        <a:rPr lang="en-US" sz="1000" u="none" strike="noStrike">
                          <a:effectLst/>
                        </a:rPr>
                        <a:t>Payments received</a:t>
                      </a:r>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r" fontAlgn="b"/>
                      <a:r>
                        <a:rPr lang="en-US" sz="1000" u="none" strike="noStrike">
                          <a:effectLst/>
                        </a:rPr>
                        <a:t>$90,000,000.00 </a:t>
                      </a:r>
                      <a:endParaRPr lang="en-US" sz="1000" b="0" i="0" u="none" strike="noStrike">
                        <a:solidFill>
                          <a:srgbClr val="000000"/>
                        </a:solidFill>
                        <a:effectLst/>
                        <a:latin typeface="Arial" panose="020B0604020202020204" pitchFamily="34" charset="0"/>
                      </a:endParaRPr>
                    </a:p>
                  </a:txBody>
                  <a:tcPr marL="4014" marR="4014" marT="4014" marB="0" anchor="b"/>
                </a:tc>
                <a:extLst>
                  <a:ext uri="{0D108BD9-81ED-4DB2-BD59-A6C34878D82A}">
                    <a16:rowId xmlns:a16="http://schemas.microsoft.com/office/drawing/2014/main" val="3827073688"/>
                  </a:ext>
                </a:extLst>
              </a:tr>
              <a:tr h="200033">
                <a:tc gridSpan="2" vMerge="1">
                  <a:txBody>
                    <a:bodyPr/>
                    <a:lstStyle/>
                    <a:p>
                      <a:endParaRPr lang="en-US"/>
                    </a:p>
                  </a:txBody>
                  <a:tcPr/>
                </a:tc>
                <a:tc hMerge="1" vMerge="1">
                  <a:txBody>
                    <a:bodyPr/>
                    <a:lstStyle/>
                    <a:p>
                      <a:endParaRPr lang="en-US"/>
                    </a:p>
                  </a:txBody>
                  <a:tcPr/>
                </a:tc>
                <a:tc>
                  <a:txBody>
                    <a:bodyPr/>
                    <a:lstStyle/>
                    <a:p>
                      <a:pPr algn="l" fontAlgn="b"/>
                      <a:r>
                        <a:rPr lang="en-US" sz="1000" u="none" strike="noStrike">
                          <a:effectLst/>
                        </a:rPr>
                        <a:t>Profits</a:t>
                      </a:r>
                      <a:endParaRPr lang="en-US" sz="1000" b="1" i="0" u="none" strike="noStrike">
                        <a:solidFill>
                          <a:srgbClr val="000000"/>
                        </a:solidFill>
                        <a:effectLst/>
                        <a:latin typeface="Arial" panose="020B0604020202020204" pitchFamily="34" charset="0"/>
                      </a:endParaRPr>
                    </a:p>
                  </a:txBody>
                  <a:tcPr marL="4014" marR="4014" marT="4014" marB="0" anchor="b"/>
                </a:tc>
                <a:tc>
                  <a:txBody>
                    <a:bodyPr/>
                    <a:lstStyle/>
                    <a:p>
                      <a:pPr algn="r" fontAlgn="b"/>
                      <a:r>
                        <a:rPr lang="en-US" sz="1000" u="none" strike="noStrike">
                          <a:effectLst/>
                        </a:rPr>
                        <a:t>($10,000,000.00)</a:t>
                      </a:r>
                      <a:endParaRPr lang="en-US" sz="1000" b="1" i="0" u="none" strike="noStrike">
                        <a:solidFill>
                          <a:srgbClr val="548235"/>
                        </a:solidFill>
                        <a:effectLst/>
                        <a:latin typeface="Arial" panose="020B0604020202020204" pitchFamily="34" charset="0"/>
                      </a:endParaRPr>
                    </a:p>
                  </a:txBody>
                  <a:tcPr marL="4014" marR="4014" marT="4014" marB="0" anchor="b"/>
                </a:tc>
                <a:extLst>
                  <a:ext uri="{0D108BD9-81ED-4DB2-BD59-A6C34878D82A}">
                    <a16:rowId xmlns:a16="http://schemas.microsoft.com/office/drawing/2014/main" val="3106218737"/>
                  </a:ext>
                </a:extLst>
              </a:tr>
              <a:tr h="172633">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4014" marR="4014" marT="4014" marB="0" anchor="b"/>
                </a:tc>
                <a:extLst>
                  <a:ext uri="{0D108BD9-81ED-4DB2-BD59-A6C34878D82A}">
                    <a16:rowId xmlns:a16="http://schemas.microsoft.com/office/drawing/2014/main" val="1123706937"/>
                  </a:ext>
                </a:extLst>
              </a:tr>
              <a:tr h="172633">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extLst>
                  <a:ext uri="{0D108BD9-81ED-4DB2-BD59-A6C34878D82A}">
                    <a16:rowId xmlns:a16="http://schemas.microsoft.com/office/drawing/2014/main" val="3002446496"/>
                  </a:ext>
                </a:extLst>
              </a:tr>
              <a:tr h="200033">
                <a:tc rowSpan="3" gridSpan="2">
                  <a:txBody>
                    <a:bodyPr/>
                    <a:lstStyle/>
                    <a:p>
                      <a:pPr algn="ctr" fontAlgn="ctr"/>
                      <a:r>
                        <a:rPr lang="en-US" sz="1000" u="none" strike="noStrike">
                          <a:effectLst/>
                        </a:rPr>
                        <a:t>Profits with Model</a:t>
                      </a:r>
                      <a:endParaRPr lang="en-US" sz="1000" b="1" i="0" u="none" strike="noStrike">
                        <a:solidFill>
                          <a:srgbClr val="000000"/>
                        </a:solidFill>
                        <a:effectLst/>
                        <a:latin typeface="Arial" panose="020B0604020202020204" pitchFamily="34" charset="0"/>
                      </a:endParaRPr>
                    </a:p>
                  </a:txBody>
                  <a:tcPr marL="4014" marR="4014" marT="4014" marB="0" anchor="ctr"/>
                </a:tc>
                <a:tc rowSpan="3" hMerge="1">
                  <a:txBody>
                    <a:bodyPr/>
                    <a:lstStyle/>
                    <a:p>
                      <a:endParaRPr lang="en-US"/>
                    </a:p>
                  </a:txBody>
                  <a:tcPr/>
                </a:tc>
                <a:tc>
                  <a:txBody>
                    <a:bodyPr/>
                    <a:lstStyle/>
                    <a:p>
                      <a:pPr algn="l" fontAlgn="b"/>
                      <a:r>
                        <a:rPr lang="en-US" sz="1000" u="none" strike="noStrike">
                          <a:effectLst/>
                        </a:rPr>
                        <a:t>Losses incurred</a:t>
                      </a:r>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r" fontAlgn="b"/>
                      <a:r>
                        <a:rPr lang="en-US" sz="1000" u="none" strike="noStrike">
                          <a:effectLst/>
                        </a:rPr>
                        <a:t>($20,000,000.00)</a:t>
                      </a:r>
                      <a:endParaRPr lang="en-US" sz="1000" b="0" i="0" u="none" strike="noStrike">
                        <a:solidFill>
                          <a:srgbClr val="000000"/>
                        </a:solidFill>
                        <a:effectLst/>
                        <a:latin typeface="Arial" panose="020B0604020202020204" pitchFamily="34" charset="0"/>
                      </a:endParaRPr>
                    </a:p>
                  </a:txBody>
                  <a:tcPr marL="4014" marR="4014" marT="4014" marB="0" anchor="b"/>
                </a:tc>
                <a:extLst>
                  <a:ext uri="{0D108BD9-81ED-4DB2-BD59-A6C34878D82A}">
                    <a16:rowId xmlns:a16="http://schemas.microsoft.com/office/drawing/2014/main" val="3937916809"/>
                  </a:ext>
                </a:extLst>
              </a:tr>
              <a:tr h="200033">
                <a:tc gridSpan="2" vMerge="1">
                  <a:txBody>
                    <a:bodyPr/>
                    <a:lstStyle/>
                    <a:p>
                      <a:endParaRPr lang="en-US"/>
                    </a:p>
                  </a:txBody>
                  <a:tcPr/>
                </a:tc>
                <a:tc hMerge="1" vMerge="1">
                  <a:txBody>
                    <a:bodyPr/>
                    <a:lstStyle/>
                    <a:p>
                      <a:endParaRPr lang="en-US"/>
                    </a:p>
                  </a:txBody>
                  <a:tcPr/>
                </a:tc>
                <a:tc>
                  <a:txBody>
                    <a:bodyPr/>
                    <a:lstStyle/>
                    <a:p>
                      <a:pPr algn="l" fontAlgn="b"/>
                      <a:r>
                        <a:rPr lang="en-US" sz="1000" u="none" strike="noStrike">
                          <a:effectLst/>
                        </a:rPr>
                        <a:t>Payments received</a:t>
                      </a:r>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r" fontAlgn="b"/>
                      <a:r>
                        <a:rPr lang="en-US" sz="1000" u="none" strike="noStrike">
                          <a:effectLst/>
                        </a:rPr>
                        <a:t>$62,000,000.00 </a:t>
                      </a:r>
                      <a:endParaRPr lang="en-US" sz="1000" b="0" i="0" u="none" strike="noStrike">
                        <a:solidFill>
                          <a:srgbClr val="000000"/>
                        </a:solidFill>
                        <a:effectLst/>
                        <a:latin typeface="Arial" panose="020B0604020202020204" pitchFamily="34" charset="0"/>
                      </a:endParaRPr>
                    </a:p>
                  </a:txBody>
                  <a:tcPr marL="4014" marR="4014" marT="4014" marB="0" anchor="b"/>
                </a:tc>
                <a:extLst>
                  <a:ext uri="{0D108BD9-81ED-4DB2-BD59-A6C34878D82A}">
                    <a16:rowId xmlns:a16="http://schemas.microsoft.com/office/drawing/2014/main" val="1111753946"/>
                  </a:ext>
                </a:extLst>
              </a:tr>
              <a:tr h="200033">
                <a:tc gridSpan="2" vMerge="1">
                  <a:txBody>
                    <a:bodyPr/>
                    <a:lstStyle/>
                    <a:p>
                      <a:endParaRPr lang="en-US"/>
                    </a:p>
                  </a:txBody>
                  <a:tcPr/>
                </a:tc>
                <a:tc hMerge="1" vMerge="1">
                  <a:txBody>
                    <a:bodyPr/>
                    <a:lstStyle/>
                    <a:p>
                      <a:endParaRPr lang="en-US"/>
                    </a:p>
                  </a:txBody>
                  <a:tcPr/>
                </a:tc>
                <a:tc>
                  <a:txBody>
                    <a:bodyPr/>
                    <a:lstStyle/>
                    <a:p>
                      <a:pPr algn="l" fontAlgn="b"/>
                      <a:r>
                        <a:rPr lang="en-US" sz="1000" u="none" strike="noStrike">
                          <a:effectLst/>
                        </a:rPr>
                        <a:t>Profits</a:t>
                      </a:r>
                      <a:endParaRPr lang="en-US" sz="1000" b="1" i="0" u="none" strike="noStrike">
                        <a:solidFill>
                          <a:srgbClr val="000000"/>
                        </a:solidFill>
                        <a:effectLst/>
                        <a:latin typeface="Arial" panose="020B0604020202020204" pitchFamily="34" charset="0"/>
                      </a:endParaRPr>
                    </a:p>
                  </a:txBody>
                  <a:tcPr marL="4014" marR="4014" marT="4014" marB="0" anchor="b"/>
                </a:tc>
                <a:tc>
                  <a:txBody>
                    <a:bodyPr/>
                    <a:lstStyle/>
                    <a:p>
                      <a:pPr algn="r" fontAlgn="b"/>
                      <a:r>
                        <a:rPr lang="en-US" sz="1000" u="none" strike="noStrike">
                          <a:effectLst/>
                        </a:rPr>
                        <a:t>$42,000,000.00 </a:t>
                      </a:r>
                      <a:endParaRPr lang="en-US" sz="1000" b="1" i="0" u="none" strike="noStrike">
                        <a:solidFill>
                          <a:srgbClr val="548235"/>
                        </a:solidFill>
                        <a:effectLst/>
                        <a:latin typeface="Arial" panose="020B0604020202020204" pitchFamily="34" charset="0"/>
                      </a:endParaRPr>
                    </a:p>
                  </a:txBody>
                  <a:tcPr marL="4014" marR="4014" marT="4014" marB="0" anchor="b"/>
                </a:tc>
                <a:extLst>
                  <a:ext uri="{0D108BD9-81ED-4DB2-BD59-A6C34878D82A}">
                    <a16:rowId xmlns:a16="http://schemas.microsoft.com/office/drawing/2014/main" val="3005863111"/>
                  </a:ext>
                </a:extLst>
              </a:tr>
              <a:tr h="172633">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4014" marR="4014" marT="4014" marB="0" anchor="b"/>
                </a:tc>
                <a:extLst>
                  <a:ext uri="{0D108BD9-81ED-4DB2-BD59-A6C34878D82A}">
                    <a16:rowId xmlns:a16="http://schemas.microsoft.com/office/drawing/2014/main" val="155599547"/>
                  </a:ext>
                </a:extLst>
              </a:tr>
              <a:tr h="172633">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4014" marR="4014" marT="4014"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4014" marR="4014" marT="4014" marB="0" anchor="b"/>
                </a:tc>
                <a:extLst>
                  <a:ext uri="{0D108BD9-81ED-4DB2-BD59-A6C34878D82A}">
                    <a16:rowId xmlns:a16="http://schemas.microsoft.com/office/drawing/2014/main" val="2675714167"/>
                  </a:ext>
                </a:extLst>
              </a:tr>
              <a:tr h="193183">
                <a:tc>
                  <a:txBody>
                    <a:bodyPr/>
                    <a:lstStyle/>
                    <a:p>
                      <a:pPr algn="l" fontAlgn="b"/>
                      <a:endParaRPr lang="en-US" sz="800" b="0" i="0" u="none" strike="noStrike">
                        <a:solidFill>
                          <a:srgbClr val="000000"/>
                        </a:solidFill>
                        <a:effectLst/>
                        <a:latin typeface="Calibri" panose="020F0502020204030204" pitchFamily="34" charset="0"/>
                      </a:endParaRPr>
                    </a:p>
                  </a:txBody>
                  <a:tcPr marL="4014" marR="4014" marT="4014" marB="0" anchor="b"/>
                </a:tc>
                <a:tc rowSpan="2" gridSpan="2">
                  <a:txBody>
                    <a:bodyPr/>
                    <a:lstStyle/>
                    <a:p>
                      <a:pPr algn="ctr" fontAlgn="ctr"/>
                      <a:r>
                        <a:rPr lang="en-US" sz="1000" u="none" strike="noStrike">
                          <a:effectLst/>
                        </a:rPr>
                        <a:t>BENEFIT OF THE MODEL</a:t>
                      </a:r>
                      <a:endParaRPr lang="en-US" sz="1000" b="1" i="0" u="none" strike="noStrike">
                        <a:solidFill>
                          <a:srgbClr val="000000"/>
                        </a:solidFill>
                        <a:effectLst/>
                        <a:latin typeface="Arial" panose="020B0604020202020204" pitchFamily="34" charset="0"/>
                      </a:endParaRPr>
                    </a:p>
                  </a:txBody>
                  <a:tcPr marL="4014" marR="4014" marT="4014" marB="0" anchor="ctr"/>
                </a:tc>
                <a:tc rowSpan="2" hMerge="1">
                  <a:txBody>
                    <a:bodyPr/>
                    <a:lstStyle/>
                    <a:p>
                      <a:endParaRPr lang="en-US"/>
                    </a:p>
                  </a:txBody>
                  <a:tcPr/>
                </a:tc>
                <a:tc rowSpan="2">
                  <a:txBody>
                    <a:bodyPr/>
                    <a:lstStyle/>
                    <a:p>
                      <a:pPr algn="ctr" fontAlgn="ctr"/>
                      <a:r>
                        <a:rPr lang="en-US" sz="1000" u="none" strike="noStrike">
                          <a:effectLst/>
                        </a:rPr>
                        <a:t>$52,000,000.00 </a:t>
                      </a:r>
                      <a:endParaRPr lang="en-US" sz="1000" b="1" i="0" u="none" strike="noStrike">
                        <a:solidFill>
                          <a:srgbClr val="000000"/>
                        </a:solidFill>
                        <a:effectLst/>
                        <a:latin typeface="Arial" panose="020B0604020202020204" pitchFamily="34" charset="0"/>
                      </a:endParaRPr>
                    </a:p>
                  </a:txBody>
                  <a:tcPr marL="4014" marR="4014" marT="4014" marB="0" anchor="ctr"/>
                </a:tc>
                <a:extLst>
                  <a:ext uri="{0D108BD9-81ED-4DB2-BD59-A6C34878D82A}">
                    <a16:rowId xmlns:a16="http://schemas.microsoft.com/office/drawing/2014/main" val="3820341972"/>
                  </a:ext>
                </a:extLst>
              </a:tr>
              <a:tr h="0">
                <a:tc>
                  <a:txBody>
                    <a:bodyPr/>
                    <a:lstStyle/>
                    <a:p>
                      <a:pPr algn="l" fontAlgn="b"/>
                      <a:endParaRPr lang="en-US" sz="800" b="0" i="0" u="none" strike="noStrike" dirty="0">
                        <a:solidFill>
                          <a:srgbClr val="000000"/>
                        </a:solidFill>
                        <a:effectLst/>
                        <a:latin typeface="Calibri" panose="020F0502020204030204" pitchFamily="34" charset="0"/>
                      </a:endParaRPr>
                    </a:p>
                  </a:txBody>
                  <a:tcPr marL="4014" marR="4014" marT="4014" marB="0" anchor="b"/>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2244911742"/>
                  </a:ext>
                </a:extLst>
              </a:tr>
            </a:tbl>
          </a:graphicData>
        </a:graphic>
      </p:graphicFrame>
    </p:spTree>
    <p:extLst>
      <p:ext uri="{BB962C8B-B14F-4D97-AF65-F5344CB8AC3E}">
        <p14:creationId xmlns:p14="http://schemas.microsoft.com/office/powerpoint/2010/main" val="4279713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FD58-3A9B-721C-A398-0A22F1CDDA03}"/>
              </a:ext>
            </a:extLst>
          </p:cNvPr>
          <p:cNvSpPr>
            <a:spLocks noGrp="1"/>
          </p:cNvSpPr>
          <p:nvPr>
            <p:ph type="ctrTitle"/>
          </p:nvPr>
        </p:nvSpPr>
        <p:spPr>
          <a:xfrm>
            <a:off x="410547" y="259799"/>
            <a:ext cx="7562325" cy="1214439"/>
          </a:xfrm>
        </p:spPr>
        <p:txBody>
          <a:bodyPr vert="horz" lIns="91440" tIns="45720" rIns="91440" bIns="45720" rtlCol="0" anchor="ctr">
            <a:normAutofit/>
          </a:bodyPr>
          <a:lstStyle/>
          <a:p>
            <a:pPr algn="l"/>
            <a:r>
              <a:rPr lang="en-US" sz="4400" dirty="0"/>
              <a:t>4</a:t>
            </a:r>
            <a:r>
              <a:rPr lang="en-US" sz="4400" kern="1200" dirty="0">
                <a:solidFill>
                  <a:schemeClr val="tx1"/>
                </a:solidFill>
                <a:latin typeface="+mj-lt"/>
                <a:ea typeface="+mj-ea"/>
                <a:cs typeface="+mj-cs"/>
              </a:rPr>
              <a:t>.KNN</a:t>
            </a:r>
          </a:p>
        </p:txBody>
      </p:sp>
      <p:sp>
        <p:nvSpPr>
          <p:cNvPr id="3" name="Subtitle 2">
            <a:extLst>
              <a:ext uri="{FF2B5EF4-FFF2-40B4-BE49-F238E27FC236}">
                <a16:creationId xmlns:a16="http://schemas.microsoft.com/office/drawing/2014/main" id="{3D8B63F1-906F-20BC-08EF-DC854444F7B2}"/>
              </a:ext>
            </a:extLst>
          </p:cNvPr>
          <p:cNvSpPr>
            <a:spLocks noGrp="1"/>
          </p:cNvSpPr>
          <p:nvPr>
            <p:ph type="subTitle" idx="1"/>
          </p:nvPr>
        </p:nvSpPr>
        <p:spPr>
          <a:xfrm>
            <a:off x="468550" y="1416703"/>
            <a:ext cx="8446849" cy="5167591"/>
          </a:xfrm>
        </p:spPr>
        <p:txBody>
          <a:bodyPr vert="horz" lIns="91440" tIns="45720" rIns="91440" bIns="45720" rtlCol="0" anchor="ctr">
            <a:noAutofit/>
          </a:bodyPr>
          <a:lstStyle/>
          <a:p>
            <a:pPr algn="l"/>
            <a:r>
              <a:rPr lang="en-US" sz="2000" b="0" i="0" dirty="0">
                <a:solidFill>
                  <a:srgbClr val="273239"/>
                </a:solidFill>
                <a:effectLst/>
              </a:rPr>
              <a:t>K-Nearest </a:t>
            </a:r>
            <a:r>
              <a:rPr lang="en-US" sz="2000" b="0" i="0" dirty="0" err="1">
                <a:solidFill>
                  <a:srgbClr val="273239"/>
                </a:solidFill>
                <a:effectLst/>
              </a:rPr>
              <a:t>Neighbours</a:t>
            </a:r>
            <a:r>
              <a:rPr lang="en-US" sz="2000" b="0" i="0" dirty="0">
                <a:solidFill>
                  <a:srgbClr val="273239"/>
                </a:solidFill>
                <a:effectLst/>
              </a:rPr>
              <a:t>(KNN) is one of the most basic yet essential classification algorithms in Machine Learning. It belongs to the supervised learning domain and finds intense application in pattern recognition, data mining and intrusion detection.</a:t>
            </a:r>
            <a:br>
              <a:rPr lang="en-US" sz="2000" dirty="0"/>
            </a:br>
            <a:r>
              <a:rPr lang="en-US" b="1" dirty="0"/>
              <a:t>CODE:-</a:t>
            </a:r>
          </a:p>
          <a:p>
            <a:pPr algn="l"/>
            <a:r>
              <a:rPr lang="en-US" sz="1400" dirty="0" err="1"/>
              <a:t>mod_knn</a:t>
            </a:r>
            <a:r>
              <a:rPr lang="en-US" sz="1400" dirty="0"/>
              <a:t> &lt;- train(default ~ </a:t>
            </a:r>
            <a:r>
              <a:rPr lang="en-US" sz="1400" dirty="0" err="1"/>
              <a:t>checking_balance</a:t>
            </a:r>
            <a:r>
              <a:rPr lang="en-US" sz="1400" dirty="0"/>
              <a:t> + </a:t>
            </a:r>
            <a:r>
              <a:rPr lang="en-US" sz="1400" dirty="0" err="1"/>
              <a:t>months_loan_duration</a:t>
            </a:r>
            <a:r>
              <a:rPr lang="en-US" sz="1400" dirty="0"/>
              <a:t> + </a:t>
            </a:r>
            <a:r>
              <a:rPr lang="en-US" sz="1400" dirty="0" err="1"/>
              <a:t>credit_history</a:t>
            </a:r>
            <a:r>
              <a:rPr lang="en-US" sz="1400" dirty="0"/>
              <a:t> + purpose+ amount + </a:t>
            </a:r>
            <a:r>
              <a:rPr lang="en-US" sz="1400" dirty="0" err="1"/>
              <a:t>savings_balance</a:t>
            </a:r>
            <a:r>
              <a:rPr lang="en-US" sz="1400" dirty="0"/>
              <a:t> + </a:t>
            </a:r>
            <a:r>
              <a:rPr lang="en-US" sz="1400" dirty="0" err="1"/>
              <a:t>employment_duration</a:t>
            </a:r>
            <a:r>
              <a:rPr lang="en-US" sz="1400" dirty="0"/>
              <a:t> + </a:t>
            </a:r>
            <a:r>
              <a:rPr lang="en-US" sz="1400" dirty="0" err="1"/>
              <a:t>percent_of_income</a:t>
            </a:r>
            <a:endParaRPr lang="en-US" sz="1400" dirty="0"/>
          </a:p>
          <a:p>
            <a:pPr algn="l"/>
            <a:r>
              <a:rPr lang="en-US" sz="1400" dirty="0"/>
              <a:t>+ </a:t>
            </a:r>
            <a:r>
              <a:rPr lang="en-US" sz="1400" dirty="0" err="1"/>
              <a:t>years_at_residence</a:t>
            </a:r>
            <a:r>
              <a:rPr lang="en-US" sz="1400" dirty="0"/>
              <a:t> + age + </a:t>
            </a:r>
            <a:r>
              <a:rPr lang="en-US" sz="1400" dirty="0" err="1"/>
              <a:t>other_credit</a:t>
            </a:r>
            <a:r>
              <a:rPr lang="en-US" sz="1400" dirty="0"/>
              <a:t> + housing + </a:t>
            </a:r>
            <a:r>
              <a:rPr lang="en-US" sz="1400" dirty="0" err="1"/>
              <a:t>existing_loans_count</a:t>
            </a:r>
            <a:endParaRPr lang="en-US" sz="1400" dirty="0"/>
          </a:p>
          <a:p>
            <a:pPr algn="l"/>
            <a:r>
              <a:rPr lang="en-US" sz="1400" dirty="0"/>
              <a:t>+ job + dependents + phone,     </a:t>
            </a:r>
          </a:p>
          <a:p>
            <a:pPr algn="l"/>
            <a:r>
              <a:rPr lang="en-US" sz="1400" dirty="0"/>
              <a:t>data = training, method = "</a:t>
            </a:r>
            <a:r>
              <a:rPr lang="en-US" sz="1400" dirty="0" err="1"/>
              <a:t>knn</a:t>
            </a:r>
            <a:r>
              <a:rPr lang="en-US" sz="1400" dirty="0"/>
              <a:t>",  </a:t>
            </a:r>
          </a:p>
          <a:p>
            <a:pPr algn="l"/>
            <a:r>
              <a:rPr lang="en-US" sz="1400" dirty="0"/>
              <a:t> metric = "Accuracy",                         </a:t>
            </a:r>
          </a:p>
          <a:p>
            <a:pPr algn="l"/>
            <a:r>
              <a:rPr lang="en-US" sz="1400" dirty="0"/>
              <a:t> </a:t>
            </a:r>
            <a:r>
              <a:rPr lang="en-US" sz="1400" dirty="0" err="1"/>
              <a:t>trControl</a:t>
            </a:r>
            <a:r>
              <a:rPr lang="en-US" sz="1400" dirty="0"/>
              <a:t> = control, </a:t>
            </a:r>
            <a:r>
              <a:rPr lang="en-US" sz="1400" dirty="0" err="1"/>
              <a:t>preProcess</a:t>
            </a:r>
            <a:r>
              <a:rPr lang="en-US" sz="1400" dirty="0"/>
              <a:t> = </a:t>
            </a:r>
            <a:r>
              <a:rPr lang="en-US" sz="1400" dirty="0" err="1"/>
              <a:t>preproc</a:t>
            </a:r>
            <a:r>
              <a:rPr lang="en-US" sz="1400" dirty="0"/>
              <a:t>, </a:t>
            </a:r>
            <a:r>
              <a:rPr lang="en-US" sz="1400" dirty="0" err="1"/>
              <a:t>tuneLength</a:t>
            </a:r>
            <a:r>
              <a:rPr lang="en-US" sz="1400" dirty="0"/>
              <a:t> = 20)      </a:t>
            </a:r>
          </a:p>
          <a:p>
            <a:pPr algn="l"/>
            <a:r>
              <a:rPr lang="en-US" sz="1400" dirty="0"/>
              <a:t>summary(</a:t>
            </a:r>
            <a:r>
              <a:rPr lang="en-US" sz="1400" dirty="0" err="1"/>
              <a:t>mod_knn</a:t>
            </a:r>
            <a:r>
              <a:rPr lang="en-US" sz="1400" dirty="0"/>
              <a:t>)</a:t>
            </a:r>
          </a:p>
          <a:p>
            <a:pPr algn="l"/>
            <a:r>
              <a:rPr lang="en-US" sz="1400" dirty="0" err="1"/>
              <a:t>pred_knn</a:t>
            </a:r>
            <a:r>
              <a:rPr lang="en-US" sz="1400" dirty="0"/>
              <a:t> = predict(</a:t>
            </a:r>
            <a:r>
              <a:rPr lang="en-US" sz="1400" dirty="0" err="1"/>
              <a:t>mod_knn</a:t>
            </a:r>
            <a:r>
              <a:rPr lang="en-US" sz="1400" dirty="0"/>
              <a:t>, </a:t>
            </a:r>
            <a:r>
              <a:rPr lang="en-US" sz="1400" dirty="0" err="1"/>
              <a:t>newdata</a:t>
            </a:r>
            <a:r>
              <a:rPr lang="en-US" sz="1400" dirty="0"/>
              <a:t>=testing)</a:t>
            </a:r>
          </a:p>
          <a:p>
            <a:pPr algn="l"/>
            <a:r>
              <a:rPr lang="en-US" sz="1400" dirty="0" err="1"/>
              <a:t>confusionMatrix</a:t>
            </a:r>
            <a:r>
              <a:rPr lang="en-US" sz="1400" dirty="0"/>
              <a:t>(data=</a:t>
            </a:r>
            <a:r>
              <a:rPr lang="en-US" sz="1400" dirty="0" err="1"/>
              <a:t>pred_knn</a:t>
            </a:r>
            <a:r>
              <a:rPr lang="en-US" sz="1400" dirty="0"/>
              <a:t>, </a:t>
            </a:r>
            <a:r>
              <a:rPr lang="en-US" sz="1400" dirty="0" err="1"/>
              <a:t>testing$default</a:t>
            </a:r>
            <a:r>
              <a:rPr lang="en-US" sz="1400" dirty="0"/>
              <a:t>, mode = '</a:t>
            </a:r>
            <a:r>
              <a:rPr lang="en-US" sz="1400" dirty="0" err="1"/>
              <a:t>prec_recall</a:t>
            </a:r>
            <a:r>
              <a:rPr lang="en-US" sz="1400" dirty="0"/>
              <a:t>')</a:t>
            </a:r>
          </a:p>
        </p:txBody>
      </p:sp>
      <p:sp>
        <p:nvSpPr>
          <p:cNvPr id="21"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tatistics">
            <a:extLst>
              <a:ext uri="{FF2B5EF4-FFF2-40B4-BE49-F238E27FC236}">
                <a16:creationId xmlns:a16="http://schemas.microsoft.com/office/drawing/2014/main" id="{35FF8A62-9378-8594-30DB-9F300AD558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273826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E2AF7A03-71F7-855A-75DE-BC06E85D9427}"/>
              </a:ext>
            </a:extLst>
          </p:cNvPr>
          <p:cNvSpPr txBox="1"/>
          <p:nvPr/>
        </p:nvSpPr>
        <p:spPr>
          <a:xfrm>
            <a:off x="660041" y="2767106"/>
            <a:ext cx="2880828" cy="3071906"/>
          </a:xfrm>
          <a:prstGeom prst="rect">
            <a:avLst/>
          </a:prstGeom>
        </p:spPr>
        <p:txBody>
          <a:bodyPr vert="horz" lIns="91440" tIns="45720" rIns="91440" bIns="45720" rtlCol="0" anchor="t">
            <a:normAutofit/>
          </a:bodyPr>
          <a:lstStyle/>
          <a:p>
            <a:pPr marL="0" marR="0" lvl="0" indent="0" defTabSz="914400" fontAlgn="auto">
              <a:lnSpc>
                <a:spcPct val="90000"/>
              </a:lnSpc>
              <a:spcBef>
                <a:spcPct val="0"/>
              </a:spcBef>
              <a:spcAft>
                <a:spcPts val="600"/>
              </a:spcAft>
              <a:buClrTx/>
              <a:buSzTx/>
              <a:tabLst/>
              <a:defRPr/>
            </a:pPr>
            <a:r>
              <a:rPr kumimoji="0" lang="en-US" sz="4000" b="0" i="0" u="none" strike="noStrike" kern="1200" cap="none" spc="0" normalizeH="0" baseline="0" noProof="0">
                <a:ln>
                  <a:noFill/>
                </a:ln>
                <a:solidFill>
                  <a:srgbClr val="FFFFFF"/>
                </a:solidFill>
                <a:effectLst/>
                <a:uLnTx/>
                <a:uFillTx/>
                <a:latin typeface="+mj-lt"/>
                <a:ea typeface="+mj-ea"/>
                <a:cs typeface="+mj-cs"/>
              </a:rPr>
              <a:t>Output:-</a:t>
            </a:r>
          </a:p>
          <a:p>
            <a:pPr marL="285750" marR="0" lvl="0" indent="-285750" defTabSz="914400" fontAlgn="auto">
              <a:lnSpc>
                <a:spcPct val="90000"/>
              </a:lnSpc>
              <a:spcBef>
                <a:spcPct val="0"/>
              </a:spcBef>
              <a:spcAft>
                <a:spcPts val="600"/>
              </a:spcAft>
              <a:buClrTx/>
              <a:buSzTx/>
              <a:tabLst/>
              <a:defRPr/>
            </a:pPr>
            <a:endParaRPr kumimoji="0" lang="en-US" sz="4000" b="0" i="0" u="none" strike="noStrike" kern="1200" cap="none" spc="0" normalizeH="0" baseline="0" noProof="0">
              <a:ln>
                <a:noFill/>
              </a:ln>
              <a:solidFill>
                <a:srgbClr val="FFFFFF"/>
              </a:solidFill>
              <a:effectLst/>
              <a:uLnTx/>
              <a:uFillTx/>
              <a:latin typeface="+mj-lt"/>
              <a:ea typeface="+mj-ea"/>
              <a:cs typeface="+mj-cs"/>
            </a:endParaRPr>
          </a:p>
          <a:p>
            <a:pPr marL="0" marR="0" lvl="0" indent="0" defTabSz="914400" fontAlgn="auto">
              <a:lnSpc>
                <a:spcPct val="90000"/>
              </a:lnSpc>
              <a:spcBef>
                <a:spcPct val="0"/>
              </a:spcBef>
              <a:spcAft>
                <a:spcPts val="600"/>
              </a:spcAft>
              <a:buClrTx/>
              <a:buSzTx/>
              <a:tabLst/>
              <a:defRPr/>
            </a:pPr>
            <a:endParaRPr kumimoji="0" lang="en-US" sz="4000" b="0" i="0" u="none" strike="noStrike" kern="1200" cap="none" spc="0" normalizeH="0" baseline="0" noProof="0">
              <a:ln>
                <a:noFill/>
              </a:ln>
              <a:solidFill>
                <a:srgbClr val="FFFFFF"/>
              </a:solidFill>
              <a:effectLst/>
              <a:uLnTx/>
              <a:uFillTx/>
              <a:latin typeface="+mj-lt"/>
              <a:ea typeface="+mj-ea"/>
              <a:cs typeface="+mj-cs"/>
            </a:endParaRPr>
          </a:p>
        </p:txBody>
      </p:sp>
      <p:pic>
        <p:nvPicPr>
          <p:cNvPr id="5" name="Picture 4">
            <a:extLst>
              <a:ext uri="{FF2B5EF4-FFF2-40B4-BE49-F238E27FC236}">
                <a16:creationId xmlns:a16="http://schemas.microsoft.com/office/drawing/2014/main" id="{43B1700D-93B5-D056-ED0C-C8B31A96B0BE}"/>
              </a:ext>
            </a:extLst>
          </p:cNvPr>
          <p:cNvPicPr>
            <a:picLocks noChangeAspect="1"/>
          </p:cNvPicPr>
          <p:nvPr/>
        </p:nvPicPr>
        <p:blipFill>
          <a:blip r:embed="rId2"/>
          <a:stretch>
            <a:fillRect/>
          </a:stretch>
        </p:blipFill>
        <p:spPr>
          <a:xfrm>
            <a:off x="4502428" y="881924"/>
            <a:ext cx="7225748" cy="5094152"/>
          </a:xfrm>
          <a:prstGeom prst="rect">
            <a:avLst/>
          </a:prstGeom>
        </p:spPr>
      </p:pic>
    </p:spTree>
    <p:extLst>
      <p:ext uri="{BB962C8B-B14F-4D97-AF65-F5344CB8AC3E}">
        <p14:creationId xmlns:p14="http://schemas.microsoft.com/office/powerpoint/2010/main" val="2107199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2" name="Table 1">
            <a:extLst>
              <a:ext uri="{FF2B5EF4-FFF2-40B4-BE49-F238E27FC236}">
                <a16:creationId xmlns:a16="http://schemas.microsoft.com/office/drawing/2014/main" id="{487917E9-D9CA-B01E-EDAC-2B08FCEC5F0D}"/>
              </a:ext>
            </a:extLst>
          </p:cNvPr>
          <p:cNvGraphicFramePr>
            <a:graphicFrameLocks noGrp="1"/>
          </p:cNvGraphicFramePr>
          <p:nvPr>
            <p:extLst>
              <p:ext uri="{D42A27DB-BD31-4B8C-83A1-F6EECF244321}">
                <p14:modId xmlns:p14="http://schemas.microsoft.com/office/powerpoint/2010/main" val="1741285208"/>
              </p:ext>
            </p:extLst>
          </p:nvPr>
        </p:nvGraphicFramePr>
        <p:xfrm>
          <a:off x="928850" y="643466"/>
          <a:ext cx="6477159" cy="5700987"/>
        </p:xfrm>
        <a:graphic>
          <a:graphicData uri="http://schemas.openxmlformats.org/drawingml/2006/table">
            <a:tbl>
              <a:tblPr>
                <a:tableStyleId>{5C22544A-7EE6-4342-B048-85BDC9FD1C3A}</a:tableStyleId>
              </a:tblPr>
              <a:tblGrid>
                <a:gridCol w="1766703">
                  <a:extLst>
                    <a:ext uri="{9D8B030D-6E8A-4147-A177-3AD203B41FA5}">
                      <a16:colId xmlns:a16="http://schemas.microsoft.com/office/drawing/2014/main" val="2257976865"/>
                    </a:ext>
                  </a:extLst>
                </a:gridCol>
                <a:gridCol w="1476386">
                  <a:extLst>
                    <a:ext uri="{9D8B030D-6E8A-4147-A177-3AD203B41FA5}">
                      <a16:colId xmlns:a16="http://schemas.microsoft.com/office/drawing/2014/main" val="2071235061"/>
                    </a:ext>
                  </a:extLst>
                </a:gridCol>
                <a:gridCol w="1634828">
                  <a:extLst>
                    <a:ext uri="{9D8B030D-6E8A-4147-A177-3AD203B41FA5}">
                      <a16:colId xmlns:a16="http://schemas.microsoft.com/office/drawing/2014/main" val="36144434"/>
                    </a:ext>
                  </a:extLst>
                </a:gridCol>
                <a:gridCol w="1599242">
                  <a:extLst>
                    <a:ext uri="{9D8B030D-6E8A-4147-A177-3AD203B41FA5}">
                      <a16:colId xmlns:a16="http://schemas.microsoft.com/office/drawing/2014/main" val="1933978415"/>
                    </a:ext>
                  </a:extLst>
                </a:gridCol>
              </a:tblGrid>
              <a:tr h="310944">
                <a:tc gridSpan="4">
                  <a:txBody>
                    <a:bodyPr/>
                    <a:lstStyle/>
                    <a:p>
                      <a:pPr algn="ctr" fontAlgn="ctr"/>
                      <a:r>
                        <a:rPr lang="en-US" sz="1700" u="none" strike="noStrike">
                          <a:effectLst/>
                        </a:rPr>
                        <a:t>KNN MODEL</a:t>
                      </a:r>
                      <a:endParaRPr lang="en-US" sz="1700" b="1" i="0" u="none" strike="noStrike">
                        <a:solidFill>
                          <a:srgbClr val="000000"/>
                        </a:solidFill>
                        <a:effectLst/>
                        <a:latin typeface="Calibri" panose="020F0502020204030204" pitchFamily="34" charset="0"/>
                      </a:endParaRPr>
                    </a:p>
                  </a:txBody>
                  <a:tcPr marL="4606" marR="4606" marT="4606"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94917381"/>
                  </a:ext>
                </a:extLst>
              </a:tr>
              <a:tr h="145451">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extLst>
                  <a:ext uri="{0D108BD9-81ED-4DB2-BD59-A6C34878D82A}">
                    <a16:rowId xmlns:a16="http://schemas.microsoft.com/office/drawing/2014/main" val="187495882"/>
                  </a:ext>
                </a:extLst>
              </a:tr>
              <a:tr h="145451">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extLst>
                  <a:ext uri="{0D108BD9-81ED-4DB2-BD59-A6C34878D82A}">
                    <a16:rowId xmlns:a16="http://schemas.microsoft.com/office/drawing/2014/main" val="1061449172"/>
                  </a:ext>
                </a:extLst>
              </a:tr>
              <a:tr h="222916">
                <a:tc rowSpan="2">
                  <a:txBody>
                    <a:bodyPr/>
                    <a:lstStyle/>
                    <a:p>
                      <a:pPr algn="ctr" rtl="0" fontAlgn="ctr"/>
                      <a:r>
                        <a:rPr lang="en-US" sz="1200" u="none" strike="noStrike">
                          <a:effectLst/>
                        </a:rPr>
                        <a:t>Confusion Matrix</a:t>
                      </a:r>
                      <a:endParaRPr lang="en-US" sz="1200" b="0" i="0" u="none" strike="noStrike">
                        <a:solidFill>
                          <a:srgbClr val="292934"/>
                        </a:solidFill>
                        <a:effectLst/>
                        <a:latin typeface="Arial" panose="020B0604020202020204" pitchFamily="34" charset="0"/>
                      </a:endParaRPr>
                    </a:p>
                  </a:txBody>
                  <a:tcPr marL="4606" marR="4606" marT="4606" marB="0" anchor="ctr"/>
                </a:tc>
                <a:tc>
                  <a:txBody>
                    <a:bodyPr/>
                    <a:lstStyle/>
                    <a:p>
                      <a:pPr algn="ctr" rtl="0" fontAlgn="ctr"/>
                      <a:r>
                        <a:rPr lang="en-US" sz="1200" u="none" strike="noStrike">
                          <a:effectLst/>
                        </a:rPr>
                        <a:t>Predicted</a:t>
                      </a:r>
                      <a:endParaRPr lang="en-US" sz="1200" b="0" i="0" u="none" strike="noStrike">
                        <a:solidFill>
                          <a:srgbClr val="292934"/>
                        </a:solidFill>
                        <a:effectLst/>
                        <a:latin typeface="Arial" panose="020B0604020202020204" pitchFamily="34" charset="0"/>
                      </a:endParaRPr>
                    </a:p>
                  </a:txBody>
                  <a:tcPr marL="4606" marR="4606" marT="4606" marB="0" anchor="ctr"/>
                </a:tc>
                <a:tc>
                  <a:txBody>
                    <a:bodyPr/>
                    <a:lstStyle/>
                    <a:p>
                      <a:pPr algn="ctr" rtl="0" fontAlgn="ctr"/>
                      <a:r>
                        <a:rPr lang="en-US" sz="1200" u="none" strike="noStrike">
                          <a:effectLst/>
                        </a:rPr>
                        <a:t>Predicted</a:t>
                      </a:r>
                      <a:endParaRPr lang="en-US" sz="1200" b="0" i="0" u="none" strike="noStrike">
                        <a:solidFill>
                          <a:srgbClr val="292934"/>
                        </a:solidFill>
                        <a:effectLst/>
                        <a:latin typeface="Arial" panose="020B0604020202020204" pitchFamily="34" charset="0"/>
                      </a:endParaRPr>
                    </a:p>
                  </a:txBody>
                  <a:tcPr marL="4606" marR="4606" marT="4606" marB="0" anchor="ctr"/>
                </a:tc>
                <a:tc rowSpan="2">
                  <a:txBody>
                    <a:bodyPr/>
                    <a:lstStyle/>
                    <a:p>
                      <a:pPr algn="ctr" rtl="0" fontAlgn="ctr"/>
                      <a:r>
                        <a:rPr lang="en-US" sz="1200" u="none" strike="noStrike">
                          <a:effectLst/>
                        </a:rPr>
                        <a:t>Total</a:t>
                      </a:r>
                      <a:endParaRPr lang="en-US" sz="1200" b="0" i="0" u="none" strike="noStrike">
                        <a:solidFill>
                          <a:srgbClr val="292934"/>
                        </a:solidFill>
                        <a:effectLst/>
                        <a:latin typeface="Arial" panose="020B0604020202020204" pitchFamily="34" charset="0"/>
                      </a:endParaRPr>
                    </a:p>
                  </a:txBody>
                  <a:tcPr marL="4606" marR="4606" marT="4606" marB="0" anchor="ctr"/>
                </a:tc>
                <a:extLst>
                  <a:ext uri="{0D108BD9-81ED-4DB2-BD59-A6C34878D82A}">
                    <a16:rowId xmlns:a16="http://schemas.microsoft.com/office/drawing/2014/main" val="4116664511"/>
                  </a:ext>
                </a:extLst>
              </a:tr>
              <a:tr h="222916">
                <a:tc vMerge="1">
                  <a:txBody>
                    <a:bodyPr/>
                    <a:lstStyle/>
                    <a:p>
                      <a:endParaRPr lang="en-US"/>
                    </a:p>
                  </a:txBody>
                  <a:tcPr/>
                </a:tc>
                <a:tc>
                  <a:txBody>
                    <a:bodyPr/>
                    <a:lstStyle/>
                    <a:p>
                      <a:pPr algn="ctr" rtl="0" fontAlgn="ctr"/>
                      <a:r>
                        <a:rPr lang="en-US" sz="1200" u="none" strike="noStrike">
                          <a:effectLst/>
                        </a:rPr>
                        <a:t>1</a:t>
                      </a:r>
                      <a:endParaRPr lang="en-US" sz="1200" b="0" i="0" u="none" strike="noStrike">
                        <a:solidFill>
                          <a:srgbClr val="292934"/>
                        </a:solidFill>
                        <a:effectLst/>
                        <a:latin typeface="Arial" panose="020B0604020202020204" pitchFamily="34" charset="0"/>
                      </a:endParaRPr>
                    </a:p>
                  </a:txBody>
                  <a:tcPr marL="4606" marR="4606" marT="4606" marB="0" anchor="ctr"/>
                </a:tc>
                <a:tc>
                  <a:txBody>
                    <a:bodyPr/>
                    <a:lstStyle/>
                    <a:p>
                      <a:pPr algn="ctr" rtl="0" fontAlgn="ctr"/>
                      <a:r>
                        <a:rPr lang="en-US" sz="1200" u="none" strike="noStrike">
                          <a:effectLst/>
                        </a:rPr>
                        <a:t>0</a:t>
                      </a:r>
                      <a:endParaRPr lang="en-US" sz="1200" b="0" i="0" u="none" strike="noStrike">
                        <a:solidFill>
                          <a:srgbClr val="292934"/>
                        </a:solidFill>
                        <a:effectLst/>
                        <a:latin typeface="Arial" panose="020B0604020202020204" pitchFamily="34" charset="0"/>
                      </a:endParaRPr>
                    </a:p>
                  </a:txBody>
                  <a:tcPr marL="4606" marR="4606" marT="4606" marB="0" anchor="ctr"/>
                </a:tc>
                <a:tc vMerge="1">
                  <a:txBody>
                    <a:bodyPr/>
                    <a:lstStyle/>
                    <a:p>
                      <a:endParaRPr lang="en-US"/>
                    </a:p>
                  </a:txBody>
                  <a:tcPr/>
                </a:tc>
                <a:extLst>
                  <a:ext uri="{0D108BD9-81ED-4DB2-BD59-A6C34878D82A}">
                    <a16:rowId xmlns:a16="http://schemas.microsoft.com/office/drawing/2014/main" val="2290859156"/>
                  </a:ext>
                </a:extLst>
              </a:tr>
              <a:tr h="222916">
                <a:tc>
                  <a:txBody>
                    <a:bodyPr/>
                    <a:lstStyle/>
                    <a:p>
                      <a:pPr algn="ctr" rtl="0" fontAlgn="ctr"/>
                      <a:r>
                        <a:rPr lang="en-US" sz="1200" u="none" strike="noStrike">
                          <a:effectLst/>
                        </a:rPr>
                        <a:t>Actually 1</a:t>
                      </a:r>
                      <a:endParaRPr lang="en-US" sz="1200" b="0" i="0" u="none" strike="noStrike">
                        <a:solidFill>
                          <a:srgbClr val="292934"/>
                        </a:solidFill>
                        <a:effectLst/>
                        <a:latin typeface="SourceSansPro"/>
                      </a:endParaRPr>
                    </a:p>
                  </a:txBody>
                  <a:tcPr marL="4606" marR="4606" marT="4606" marB="0" anchor="ctr"/>
                </a:tc>
                <a:tc>
                  <a:txBody>
                    <a:bodyPr/>
                    <a:lstStyle/>
                    <a:p>
                      <a:pPr algn="ctr" rtl="0" fontAlgn="ctr"/>
                      <a:r>
                        <a:rPr lang="en-US" sz="1200" u="none" strike="noStrike">
                          <a:effectLst/>
                        </a:rPr>
                        <a:t>489</a:t>
                      </a:r>
                      <a:endParaRPr lang="en-US" sz="1200" b="0" i="0" u="none" strike="noStrike">
                        <a:solidFill>
                          <a:srgbClr val="4CAF50"/>
                        </a:solidFill>
                        <a:effectLst/>
                        <a:latin typeface="SourceSansPro"/>
                      </a:endParaRPr>
                    </a:p>
                  </a:txBody>
                  <a:tcPr marL="4606" marR="4606" marT="4606" marB="0" anchor="ctr"/>
                </a:tc>
                <a:tc>
                  <a:txBody>
                    <a:bodyPr/>
                    <a:lstStyle/>
                    <a:p>
                      <a:pPr algn="ctr" rtl="0" fontAlgn="ctr"/>
                      <a:r>
                        <a:rPr lang="en-US" sz="1200" u="none" strike="noStrike">
                          <a:effectLst/>
                        </a:rPr>
                        <a:t>11</a:t>
                      </a:r>
                      <a:endParaRPr lang="en-US" sz="1200" b="0" i="0" u="none" strike="noStrike">
                        <a:solidFill>
                          <a:srgbClr val="CE1228"/>
                        </a:solidFill>
                        <a:effectLst/>
                        <a:latin typeface="SourceSansPro"/>
                      </a:endParaRPr>
                    </a:p>
                  </a:txBody>
                  <a:tcPr marL="4606" marR="4606" marT="4606" marB="0" anchor="ctr"/>
                </a:tc>
                <a:tc>
                  <a:txBody>
                    <a:bodyPr/>
                    <a:lstStyle/>
                    <a:p>
                      <a:pPr algn="ctr" rtl="0" fontAlgn="ctr"/>
                      <a:r>
                        <a:rPr lang="en-US" sz="1200" u="none" strike="noStrike">
                          <a:effectLst/>
                        </a:rPr>
                        <a:t>500</a:t>
                      </a:r>
                      <a:endParaRPr lang="en-US" sz="1200" b="0" i="0" u="none" strike="noStrike">
                        <a:solidFill>
                          <a:srgbClr val="292934"/>
                        </a:solidFill>
                        <a:effectLst/>
                        <a:latin typeface="SourceSansPro"/>
                      </a:endParaRPr>
                    </a:p>
                  </a:txBody>
                  <a:tcPr marL="4606" marR="4606" marT="4606" marB="0" anchor="ctr"/>
                </a:tc>
                <a:extLst>
                  <a:ext uri="{0D108BD9-81ED-4DB2-BD59-A6C34878D82A}">
                    <a16:rowId xmlns:a16="http://schemas.microsoft.com/office/drawing/2014/main" val="678102266"/>
                  </a:ext>
                </a:extLst>
              </a:tr>
              <a:tr h="222916">
                <a:tc>
                  <a:txBody>
                    <a:bodyPr/>
                    <a:lstStyle/>
                    <a:p>
                      <a:pPr algn="ctr" rtl="0" fontAlgn="ctr"/>
                      <a:r>
                        <a:rPr lang="en-US" sz="1200" u="none" strike="noStrike">
                          <a:effectLst/>
                        </a:rPr>
                        <a:t>Actually 0</a:t>
                      </a:r>
                      <a:endParaRPr lang="en-US" sz="1200" b="0" i="0" u="none" strike="noStrike">
                        <a:solidFill>
                          <a:srgbClr val="292934"/>
                        </a:solidFill>
                        <a:effectLst/>
                        <a:latin typeface="SourceSansPro"/>
                      </a:endParaRPr>
                    </a:p>
                  </a:txBody>
                  <a:tcPr marL="4606" marR="4606" marT="4606" marB="0" anchor="ctr"/>
                </a:tc>
                <a:tc>
                  <a:txBody>
                    <a:bodyPr/>
                    <a:lstStyle/>
                    <a:p>
                      <a:pPr algn="ctr" rtl="0" fontAlgn="ctr"/>
                      <a:r>
                        <a:rPr lang="en-US" sz="1200" u="none" strike="noStrike">
                          <a:effectLst/>
                        </a:rPr>
                        <a:t>1,364</a:t>
                      </a:r>
                      <a:endParaRPr lang="en-US" sz="1200" b="0" i="0" u="none" strike="noStrike">
                        <a:solidFill>
                          <a:srgbClr val="CE1228"/>
                        </a:solidFill>
                        <a:effectLst/>
                        <a:latin typeface="SourceSansPro"/>
                      </a:endParaRPr>
                    </a:p>
                  </a:txBody>
                  <a:tcPr marL="4606" marR="4606" marT="4606" marB="0" anchor="ctr"/>
                </a:tc>
                <a:tc>
                  <a:txBody>
                    <a:bodyPr/>
                    <a:lstStyle/>
                    <a:p>
                      <a:pPr algn="ctr" rtl="0" fontAlgn="ctr"/>
                      <a:r>
                        <a:rPr lang="en-US" sz="1200" u="none" strike="noStrike">
                          <a:effectLst/>
                        </a:rPr>
                        <a:t>3,136</a:t>
                      </a:r>
                      <a:endParaRPr lang="en-US" sz="1200" b="0" i="0" u="none" strike="noStrike">
                        <a:solidFill>
                          <a:srgbClr val="4CAF50"/>
                        </a:solidFill>
                        <a:effectLst/>
                        <a:latin typeface="SourceSansPro"/>
                      </a:endParaRPr>
                    </a:p>
                  </a:txBody>
                  <a:tcPr marL="4606" marR="4606" marT="4606" marB="0" anchor="ctr"/>
                </a:tc>
                <a:tc>
                  <a:txBody>
                    <a:bodyPr/>
                    <a:lstStyle/>
                    <a:p>
                      <a:pPr algn="ctr" rtl="0" fontAlgn="ctr"/>
                      <a:r>
                        <a:rPr lang="en-US" sz="1200" u="none" strike="noStrike">
                          <a:effectLst/>
                        </a:rPr>
                        <a:t>4,500</a:t>
                      </a:r>
                      <a:endParaRPr lang="en-US" sz="1200" b="0" i="0" u="none" strike="noStrike">
                        <a:solidFill>
                          <a:srgbClr val="292934"/>
                        </a:solidFill>
                        <a:effectLst/>
                        <a:latin typeface="SourceSansPro"/>
                      </a:endParaRPr>
                    </a:p>
                  </a:txBody>
                  <a:tcPr marL="4606" marR="4606" marT="4606" marB="0" anchor="ctr"/>
                </a:tc>
                <a:extLst>
                  <a:ext uri="{0D108BD9-81ED-4DB2-BD59-A6C34878D82A}">
                    <a16:rowId xmlns:a16="http://schemas.microsoft.com/office/drawing/2014/main" val="3077312683"/>
                  </a:ext>
                </a:extLst>
              </a:tr>
              <a:tr h="222916">
                <a:tc>
                  <a:txBody>
                    <a:bodyPr/>
                    <a:lstStyle/>
                    <a:p>
                      <a:pPr algn="ctr" rtl="0" fontAlgn="ctr"/>
                      <a:r>
                        <a:rPr lang="en-US" sz="1200" u="none" strike="noStrike">
                          <a:effectLst/>
                        </a:rPr>
                        <a:t>Total</a:t>
                      </a:r>
                      <a:endParaRPr lang="en-US" sz="1200" b="0" i="0" u="none" strike="noStrike">
                        <a:solidFill>
                          <a:srgbClr val="292934"/>
                        </a:solidFill>
                        <a:effectLst/>
                        <a:latin typeface="SourceSansPro"/>
                      </a:endParaRPr>
                    </a:p>
                  </a:txBody>
                  <a:tcPr marL="4606" marR="4606" marT="4606" marB="0" anchor="ctr"/>
                </a:tc>
                <a:tc>
                  <a:txBody>
                    <a:bodyPr/>
                    <a:lstStyle/>
                    <a:p>
                      <a:pPr algn="ctr" rtl="0" fontAlgn="ctr"/>
                      <a:r>
                        <a:rPr lang="en-US" sz="1200" u="none" strike="noStrike">
                          <a:effectLst/>
                        </a:rPr>
                        <a:t>1,853</a:t>
                      </a:r>
                      <a:endParaRPr lang="en-US" sz="1200" b="0" i="0" u="none" strike="noStrike">
                        <a:solidFill>
                          <a:srgbClr val="292934"/>
                        </a:solidFill>
                        <a:effectLst/>
                        <a:latin typeface="SourceSansPro"/>
                      </a:endParaRPr>
                    </a:p>
                  </a:txBody>
                  <a:tcPr marL="4606" marR="4606" marT="4606" marB="0" anchor="ctr"/>
                </a:tc>
                <a:tc>
                  <a:txBody>
                    <a:bodyPr/>
                    <a:lstStyle/>
                    <a:p>
                      <a:pPr algn="ctr" rtl="0" fontAlgn="ctr"/>
                      <a:r>
                        <a:rPr lang="en-US" sz="1200" u="none" strike="noStrike">
                          <a:effectLst/>
                        </a:rPr>
                        <a:t>3,147</a:t>
                      </a:r>
                      <a:endParaRPr lang="en-US" sz="1200" b="0" i="0" u="none" strike="noStrike">
                        <a:solidFill>
                          <a:srgbClr val="292934"/>
                        </a:solidFill>
                        <a:effectLst/>
                        <a:latin typeface="SourceSansPro"/>
                      </a:endParaRPr>
                    </a:p>
                  </a:txBody>
                  <a:tcPr marL="4606" marR="4606" marT="4606" marB="0" anchor="ctr"/>
                </a:tc>
                <a:tc>
                  <a:txBody>
                    <a:bodyPr/>
                    <a:lstStyle/>
                    <a:p>
                      <a:pPr algn="ctr" rtl="0" fontAlgn="ctr"/>
                      <a:r>
                        <a:rPr lang="en-US" sz="1200" u="none" strike="noStrike">
                          <a:effectLst/>
                        </a:rPr>
                        <a:t>5,000</a:t>
                      </a:r>
                      <a:endParaRPr lang="en-US" sz="1200" b="0" i="0" u="none" strike="noStrike">
                        <a:solidFill>
                          <a:srgbClr val="292934"/>
                        </a:solidFill>
                        <a:effectLst/>
                        <a:latin typeface="SourceSansPro"/>
                      </a:endParaRPr>
                    </a:p>
                  </a:txBody>
                  <a:tcPr marL="4606" marR="4606" marT="4606" marB="0" anchor="ctr"/>
                </a:tc>
                <a:extLst>
                  <a:ext uri="{0D108BD9-81ED-4DB2-BD59-A6C34878D82A}">
                    <a16:rowId xmlns:a16="http://schemas.microsoft.com/office/drawing/2014/main" val="1614513790"/>
                  </a:ext>
                </a:extLst>
              </a:tr>
              <a:tr h="145451">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extLst>
                  <a:ext uri="{0D108BD9-81ED-4DB2-BD59-A6C34878D82A}">
                    <a16:rowId xmlns:a16="http://schemas.microsoft.com/office/drawing/2014/main" val="1364749424"/>
                  </a:ext>
                </a:extLst>
              </a:tr>
              <a:tr h="145451">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extLst>
                  <a:ext uri="{0D108BD9-81ED-4DB2-BD59-A6C34878D82A}">
                    <a16:rowId xmlns:a16="http://schemas.microsoft.com/office/drawing/2014/main" val="3302035172"/>
                  </a:ext>
                </a:extLst>
              </a:tr>
              <a:tr h="222916">
                <a:tc>
                  <a:txBody>
                    <a:bodyPr/>
                    <a:lstStyle/>
                    <a:p>
                      <a:pPr algn="l" fontAlgn="b"/>
                      <a:r>
                        <a:rPr lang="en-US" sz="1200" u="none" strike="noStrike">
                          <a:effectLst/>
                        </a:rPr>
                        <a:t>Recall</a:t>
                      </a:r>
                      <a:endParaRPr lang="en-US" sz="1200" b="0" i="0" u="none" strike="noStrike">
                        <a:solidFill>
                          <a:srgbClr val="000000"/>
                        </a:solidFill>
                        <a:effectLst/>
                        <a:latin typeface="Arial" panose="020B0604020202020204" pitchFamily="34" charset="0"/>
                      </a:endParaRPr>
                    </a:p>
                  </a:txBody>
                  <a:tcPr marL="4606" marR="4606" marT="4606" marB="0" anchor="b"/>
                </a:tc>
                <a:tc>
                  <a:txBody>
                    <a:bodyPr/>
                    <a:lstStyle/>
                    <a:p>
                      <a:pPr algn="r" fontAlgn="b"/>
                      <a:r>
                        <a:rPr lang="en-US" sz="1200" u="none" strike="noStrike">
                          <a:effectLst/>
                        </a:rPr>
                        <a:t>98%</a:t>
                      </a:r>
                      <a:endParaRPr lang="en-US" sz="1200" b="0" i="0" u="none" strike="noStrike">
                        <a:solidFill>
                          <a:srgbClr val="000000"/>
                        </a:solidFill>
                        <a:effectLst/>
                        <a:latin typeface="Arial" panose="020B0604020202020204" pitchFamily="34" charset="0"/>
                      </a:endParaRPr>
                    </a:p>
                  </a:txBody>
                  <a:tcPr marL="4606" marR="4606" marT="4606" marB="0" anchor="b"/>
                </a:tc>
                <a:tc gridSpan="2">
                  <a:txBody>
                    <a:bodyPr/>
                    <a:lstStyle/>
                    <a:p>
                      <a:pPr algn="l" fontAlgn="b"/>
                      <a:r>
                        <a:rPr lang="en-US" sz="1200" u="none" strike="noStrike">
                          <a:effectLst/>
                        </a:rPr>
                        <a:t>(From the model results)</a:t>
                      </a:r>
                      <a:endParaRPr lang="en-US" sz="1200" b="0" i="0" u="none" strike="noStrike">
                        <a:solidFill>
                          <a:srgbClr val="000000"/>
                        </a:solidFill>
                        <a:effectLst/>
                        <a:latin typeface="Arial" panose="020B0604020202020204" pitchFamily="34" charset="0"/>
                      </a:endParaRPr>
                    </a:p>
                  </a:txBody>
                  <a:tcPr marL="4606" marR="4606" marT="4606" marB="0" anchor="b"/>
                </a:tc>
                <a:tc hMerge="1">
                  <a:txBody>
                    <a:bodyPr/>
                    <a:lstStyle/>
                    <a:p>
                      <a:endParaRPr lang="en-US"/>
                    </a:p>
                  </a:txBody>
                  <a:tcPr/>
                </a:tc>
                <a:extLst>
                  <a:ext uri="{0D108BD9-81ED-4DB2-BD59-A6C34878D82A}">
                    <a16:rowId xmlns:a16="http://schemas.microsoft.com/office/drawing/2014/main" val="3133171268"/>
                  </a:ext>
                </a:extLst>
              </a:tr>
              <a:tr h="222916">
                <a:tc>
                  <a:txBody>
                    <a:bodyPr/>
                    <a:lstStyle/>
                    <a:p>
                      <a:pPr algn="l" fontAlgn="b"/>
                      <a:r>
                        <a:rPr lang="en-US" sz="1200" u="none" strike="noStrike">
                          <a:effectLst/>
                        </a:rPr>
                        <a:t>Accuracy</a:t>
                      </a:r>
                      <a:endParaRPr lang="en-US" sz="1200" b="0" i="0" u="none" strike="noStrike">
                        <a:solidFill>
                          <a:srgbClr val="000000"/>
                        </a:solidFill>
                        <a:effectLst/>
                        <a:latin typeface="Arial" panose="020B0604020202020204" pitchFamily="34" charset="0"/>
                      </a:endParaRPr>
                    </a:p>
                  </a:txBody>
                  <a:tcPr marL="4606" marR="4606" marT="4606" marB="0" anchor="b"/>
                </a:tc>
                <a:tc>
                  <a:txBody>
                    <a:bodyPr/>
                    <a:lstStyle/>
                    <a:p>
                      <a:pPr algn="r" fontAlgn="b"/>
                      <a:r>
                        <a:rPr lang="en-US" sz="1200" u="none" strike="noStrike">
                          <a:effectLst/>
                        </a:rPr>
                        <a:t>73%</a:t>
                      </a:r>
                      <a:endParaRPr lang="en-US" sz="1200" b="0" i="0" u="none" strike="noStrike">
                        <a:solidFill>
                          <a:srgbClr val="000000"/>
                        </a:solidFill>
                        <a:effectLst/>
                        <a:latin typeface="Arial" panose="020B0604020202020204" pitchFamily="34" charset="0"/>
                      </a:endParaRPr>
                    </a:p>
                  </a:txBody>
                  <a:tcPr marL="4606" marR="4606" marT="4606" marB="0" anchor="b"/>
                </a:tc>
                <a:tc gridSpan="2">
                  <a:txBody>
                    <a:bodyPr/>
                    <a:lstStyle/>
                    <a:p>
                      <a:pPr algn="l" fontAlgn="b"/>
                      <a:r>
                        <a:rPr lang="en-US" sz="1200" u="none" strike="noStrike">
                          <a:effectLst/>
                        </a:rPr>
                        <a:t>(From the model results)</a:t>
                      </a:r>
                      <a:endParaRPr lang="en-US" sz="1200" b="0" i="0" u="none" strike="noStrike">
                        <a:solidFill>
                          <a:srgbClr val="000000"/>
                        </a:solidFill>
                        <a:effectLst/>
                        <a:latin typeface="Arial" panose="020B0604020202020204" pitchFamily="34" charset="0"/>
                      </a:endParaRPr>
                    </a:p>
                  </a:txBody>
                  <a:tcPr marL="4606" marR="4606" marT="4606" marB="0" anchor="b"/>
                </a:tc>
                <a:tc hMerge="1">
                  <a:txBody>
                    <a:bodyPr/>
                    <a:lstStyle/>
                    <a:p>
                      <a:endParaRPr lang="en-US"/>
                    </a:p>
                  </a:txBody>
                  <a:tcPr/>
                </a:tc>
                <a:extLst>
                  <a:ext uri="{0D108BD9-81ED-4DB2-BD59-A6C34878D82A}">
                    <a16:rowId xmlns:a16="http://schemas.microsoft.com/office/drawing/2014/main" val="1308775631"/>
                  </a:ext>
                </a:extLst>
              </a:tr>
              <a:tr h="222916">
                <a:tc>
                  <a:txBody>
                    <a:bodyPr/>
                    <a:lstStyle/>
                    <a:p>
                      <a:pPr algn="l" fontAlgn="b"/>
                      <a:r>
                        <a:rPr lang="en-US" sz="1200" u="none" strike="noStrike">
                          <a:effectLst/>
                        </a:rPr>
                        <a:t>Precision</a:t>
                      </a:r>
                      <a:endParaRPr lang="en-US" sz="1200" b="0" i="0" u="none" strike="noStrike">
                        <a:solidFill>
                          <a:srgbClr val="000000"/>
                        </a:solidFill>
                        <a:effectLst/>
                        <a:latin typeface="Arial" panose="020B0604020202020204" pitchFamily="34" charset="0"/>
                      </a:endParaRPr>
                    </a:p>
                  </a:txBody>
                  <a:tcPr marL="4606" marR="4606" marT="4606" marB="0" anchor="b"/>
                </a:tc>
                <a:tc>
                  <a:txBody>
                    <a:bodyPr/>
                    <a:lstStyle/>
                    <a:p>
                      <a:pPr algn="r" fontAlgn="b"/>
                      <a:r>
                        <a:rPr lang="en-US" sz="1200" u="none" strike="noStrike">
                          <a:effectLst/>
                        </a:rPr>
                        <a:t>26%</a:t>
                      </a:r>
                      <a:endParaRPr lang="en-US" sz="1200" b="0" i="0" u="none" strike="noStrike">
                        <a:solidFill>
                          <a:srgbClr val="000000"/>
                        </a:solidFill>
                        <a:effectLst/>
                        <a:latin typeface="Arial" panose="020B060402020202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extLst>
                  <a:ext uri="{0D108BD9-81ED-4DB2-BD59-A6C34878D82A}">
                    <a16:rowId xmlns:a16="http://schemas.microsoft.com/office/drawing/2014/main" val="1249369706"/>
                  </a:ext>
                </a:extLst>
              </a:tr>
              <a:tr h="222916">
                <a:tc>
                  <a:txBody>
                    <a:bodyPr/>
                    <a:lstStyle/>
                    <a:p>
                      <a:pPr algn="l" fontAlgn="b"/>
                      <a:r>
                        <a:rPr lang="en-US" sz="1200" u="none" strike="noStrike">
                          <a:effectLst/>
                        </a:rPr>
                        <a:t>F1</a:t>
                      </a:r>
                      <a:endParaRPr lang="en-US" sz="1200" b="0" i="0" u="none" strike="noStrike">
                        <a:solidFill>
                          <a:srgbClr val="000000"/>
                        </a:solidFill>
                        <a:effectLst/>
                        <a:latin typeface="Arial" panose="020B0604020202020204" pitchFamily="34" charset="0"/>
                      </a:endParaRPr>
                    </a:p>
                  </a:txBody>
                  <a:tcPr marL="4606" marR="4606" marT="4606" marB="0" anchor="b"/>
                </a:tc>
                <a:tc>
                  <a:txBody>
                    <a:bodyPr/>
                    <a:lstStyle/>
                    <a:p>
                      <a:pPr algn="r" fontAlgn="b"/>
                      <a:r>
                        <a:rPr lang="en-US" sz="1200" u="none" strike="noStrike">
                          <a:effectLst/>
                        </a:rPr>
                        <a:t>62%</a:t>
                      </a:r>
                      <a:endParaRPr lang="en-US" sz="1200" b="0" i="0" u="none" strike="noStrike">
                        <a:solidFill>
                          <a:srgbClr val="000000"/>
                        </a:solidFill>
                        <a:effectLst/>
                        <a:latin typeface="Arial" panose="020B060402020202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extLst>
                  <a:ext uri="{0D108BD9-81ED-4DB2-BD59-A6C34878D82A}">
                    <a16:rowId xmlns:a16="http://schemas.microsoft.com/office/drawing/2014/main" val="1298797727"/>
                  </a:ext>
                </a:extLst>
              </a:tr>
              <a:tr h="192399">
                <a:tc>
                  <a:txBody>
                    <a:bodyPr/>
                    <a:lstStyle/>
                    <a:p>
                      <a:pPr algn="l" fontAlgn="b"/>
                      <a:endParaRPr lang="en-US" sz="1200" b="0" i="0" u="none" strike="noStrike">
                        <a:solidFill>
                          <a:srgbClr val="000000"/>
                        </a:solidFill>
                        <a:effectLst/>
                        <a:latin typeface="Arial" panose="020B0604020202020204" pitchFamily="34" charset="0"/>
                      </a:endParaRPr>
                    </a:p>
                  </a:txBody>
                  <a:tcPr marL="4606" marR="4606" marT="4606"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extLst>
                  <a:ext uri="{0D108BD9-81ED-4DB2-BD59-A6C34878D82A}">
                    <a16:rowId xmlns:a16="http://schemas.microsoft.com/office/drawing/2014/main" val="1633720909"/>
                  </a:ext>
                </a:extLst>
              </a:tr>
              <a:tr h="145451">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extLst>
                  <a:ext uri="{0D108BD9-81ED-4DB2-BD59-A6C34878D82A}">
                    <a16:rowId xmlns:a16="http://schemas.microsoft.com/office/drawing/2014/main" val="3987725247"/>
                  </a:ext>
                </a:extLst>
              </a:tr>
              <a:tr h="222916">
                <a:tc rowSpan="3" gridSpan="2">
                  <a:txBody>
                    <a:bodyPr/>
                    <a:lstStyle/>
                    <a:p>
                      <a:pPr algn="ctr" fontAlgn="ctr"/>
                      <a:r>
                        <a:rPr lang="en-US" sz="1200" u="none" strike="noStrike">
                          <a:effectLst/>
                        </a:rPr>
                        <a:t>Profits without Model</a:t>
                      </a:r>
                      <a:endParaRPr lang="en-US" sz="1200" b="1" i="0" u="none" strike="noStrike">
                        <a:solidFill>
                          <a:srgbClr val="000000"/>
                        </a:solidFill>
                        <a:effectLst/>
                        <a:latin typeface="Arial" panose="020B0604020202020204" pitchFamily="34" charset="0"/>
                      </a:endParaRPr>
                    </a:p>
                  </a:txBody>
                  <a:tcPr marL="4606" marR="4606" marT="4606" marB="0" anchor="ctr"/>
                </a:tc>
                <a:tc rowSpan="3" hMerge="1">
                  <a:txBody>
                    <a:bodyPr/>
                    <a:lstStyle/>
                    <a:p>
                      <a:endParaRPr lang="en-US"/>
                    </a:p>
                  </a:txBody>
                  <a:tcPr/>
                </a:tc>
                <a:tc>
                  <a:txBody>
                    <a:bodyPr/>
                    <a:lstStyle/>
                    <a:p>
                      <a:pPr algn="l" fontAlgn="b"/>
                      <a:r>
                        <a:rPr lang="en-US" sz="1200" u="none" strike="noStrike">
                          <a:effectLst/>
                        </a:rPr>
                        <a:t>Losses incurred</a:t>
                      </a:r>
                      <a:endParaRPr lang="en-US" sz="1200" b="0" i="0" u="none" strike="noStrike">
                        <a:solidFill>
                          <a:srgbClr val="000000"/>
                        </a:solidFill>
                        <a:effectLst/>
                        <a:latin typeface="Arial" panose="020B0604020202020204" pitchFamily="34" charset="0"/>
                      </a:endParaRPr>
                    </a:p>
                  </a:txBody>
                  <a:tcPr marL="4606" marR="4606" marT="4606" marB="0" anchor="b"/>
                </a:tc>
                <a:tc>
                  <a:txBody>
                    <a:bodyPr/>
                    <a:lstStyle/>
                    <a:p>
                      <a:pPr algn="r" fontAlgn="b"/>
                      <a:r>
                        <a:rPr lang="en-US" sz="1200" u="none" strike="noStrike">
                          <a:effectLst/>
                        </a:rPr>
                        <a:t>($100,000,000.00)</a:t>
                      </a:r>
                      <a:endParaRPr lang="en-US" sz="1200" b="0" i="0" u="none" strike="noStrike">
                        <a:solidFill>
                          <a:srgbClr val="000000"/>
                        </a:solidFill>
                        <a:effectLst/>
                        <a:latin typeface="Arial" panose="020B0604020202020204" pitchFamily="34" charset="0"/>
                      </a:endParaRPr>
                    </a:p>
                  </a:txBody>
                  <a:tcPr marL="4606" marR="4606" marT="4606" marB="0" anchor="b"/>
                </a:tc>
                <a:extLst>
                  <a:ext uri="{0D108BD9-81ED-4DB2-BD59-A6C34878D82A}">
                    <a16:rowId xmlns:a16="http://schemas.microsoft.com/office/drawing/2014/main" val="2063369191"/>
                  </a:ext>
                </a:extLst>
              </a:tr>
              <a:tr h="222916">
                <a:tc gridSpan="2" vMerge="1">
                  <a:txBody>
                    <a:bodyPr/>
                    <a:lstStyle/>
                    <a:p>
                      <a:endParaRPr lang="en-US"/>
                    </a:p>
                  </a:txBody>
                  <a:tcPr/>
                </a:tc>
                <a:tc hMerge="1" vMerge="1">
                  <a:txBody>
                    <a:bodyPr/>
                    <a:lstStyle/>
                    <a:p>
                      <a:endParaRPr lang="en-US"/>
                    </a:p>
                  </a:txBody>
                  <a:tcPr/>
                </a:tc>
                <a:tc>
                  <a:txBody>
                    <a:bodyPr/>
                    <a:lstStyle/>
                    <a:p>
                      <a:pPr algn="l" fontAlgn="b"/>
                      <a:r>
                        <a:rPr lang="en-US" sz="1200" u="none" strike="noStrike">
                          <a:effectLst/>
                        </a:rPr>
                        <a:t>Payments received</a:t>
                      </a:r>
                      <a:endParaRPr lang="en-US" sz="1200" b="0" i="0" u="none" strike="noStrike">
                        <a:solidFill>
                          <a:srgbClr val="000000"/>
                        </a:solidFill>
                        <a:effectLst/>
                        <a:latin typeface="Arial" panose="020B0604020202020204" pitchFamily="34" charset="0"/>
                      </a:endParaRPr>
                    </a:p>
                  </a:txBody>
                  <a:tcPr marL="4606" marR="4606" marT="4606" marB="0" anchor="b"/>
                </a:tc>
                <a:tc>
                  <a:txBody>
                    <a:bodyPr/>
                    <a:lstStyle/>
                    <a:p>
                      <a:pPr algn="r" fontAlgn="b"/>
                      <a:r>
                        <a:rPr lang="en-US" sz="1200" u="none" strike="noStrike">
                          <a:effectLst/>
                        </a:rPr>
                        <a:t>$90,000,000.00 </a:t>
                      </a:r>
                      <a:endParaRPr lang="en-US" sz="1200" b="0" i="0" u="none" strike="noStrike">
                        <a:solidFill>
                          <a:srgbClr val="000000"/>
                        </a:solidFill>
                        <a:effectLst/>
                        <a:latin typeface="Arial" panose="020B0604020202020204" pitchFamily="34" charset="0"/>
                      </a:endParaRPr>
                    </a:p>
                  </a:txBody>
                  <a:tcPr marL="4606" marR="4606" marT="4606" marB="0" anchor="b"/>
                </a:tc>
                <a:extLst>
                  <a:ext uri="{0D108BD9-81ED-4DB2-BD59-A6C34878D82A}">
                    <a16:rowId xmlns:a16="http://schemas.microsoft.com/office/drawing/2014/main" val="3544252305"/>
                  </a:ext>
                </a:extLst>
              </a:tr>
              <a:tr h="222916">
                <a:tc gridSpan="2" vMerge="1">
                  <a:txBody>
                    <a:bodyPr/>
                    <a:lstStyle/>
                    <a:p>
                      <a:endParaRPr lang="en-US"/>
                    </a:p>
                  </a:txBody>
                  <a:tcPr/>
                </a:tc>
                <a:tc hMerge="1" vMerge="1">
                  <a:txBody>
                    <a:bodyPr/>
                    <a:lstStyle/>
                    <a:p>
                      <a:endParaRPr lang="en-US"/>
                    </a:p>
                  </a:txBody>
                  <a:tcPr/>
                </a:tc>
                <a:tc>
                  <a:txBody>
                    <a:bodyPr/>
                    <a:lstStyle/>
                    <a:p>
                      <a:pPr algn="l" fontAlgn="b"/>
                      <a:r>
                        <a:rPr lang="en-US" sz="1200" u="none" strike="noStrike">
                          <a:effectLst/>
                        </a:rPr>
                        <a:t>Profits</a:t>
                      </a:r>
                      <a:endParaRPr lang="en-US" sz="1200" b="1" i="0" u="none" strike="noStrike">
                        <a:solidFill>
                          <a:srgbClr val="000000"/>
                        </a:solidFill>
                        <a:effectLst/>
                        <a:latin typeface="Arial" panose="020B0604020202020204" pitchFamily="34" charset="0"/>
                      </a:endParaRPr>
                    </a:p>
                  </a:txBody>
                  <a:tcPr marL="4606" marR="4606" marT="4606" marB="0" anchor="b"/>
                </a:tc>
                <a:tc>
                  <a:txBody>
                    <a:bodyPr/>
                    <a:lstStyle/>
                    <a:p>
                      <a:pPr algn="r" fontAlgn="b"/>
                      <a:r>
                        <a:rPr lang="en-US" sz="1200" u="none" strike="noStrike">
                          <a:effectLst/>
                        </a:rPr>
                        <a:t>($10,000,000.00)</a:t>
                      </a:r>
                      <a:endParaRPr lang="en-US" sz="1200" b="1" i="0" u="none" strike="noStrike">
                        <a:solidFill>
                          <a:srgbClr val="548235"/>
                        </a:solidFill>
                        <a:effectLst/>
                        <a:latin typeface="Arial" panose="020B0604020202020204" pitchFamily="34" charset="0"/>
                      </a:endParaRPr>
                    </a:p>
                  </a:txBody>
                  <a:tcPr marL="4606" marR="4606" marT="4606" marB="0" anchor="b"/>
                </a:tc>
                <a:extLst>
                  <a:ext uri="{0D108BD9-81ED-4DB2-BD59-A6C34878D82A}">
                    <a16:rowId xmlns:a16="http://schemas.microsoft.com/office/drawing/2014/main" val="507991050"/>
                  </a:ext>
                </a:extLst>
              </a:tr>
              <a:tr h="192399">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4606" marR="4606" marT="4606"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4606" marR="4606" marT="4606" marB="0" anchor="b"/>
                </a:tc>
                <a:extLst>
                  <a:ext uri="{0D108BD9-81ED-4DB2-BD59-A6C34878D82A}">
                    <a16:rowId xmlns:a16="http://schemas.microsoft.com/office/drawing/2014/main" val="2749233590"/>
                  </a:ext>
                </a:extLst>
              </a:tr>
              <a:tr h="192399">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extLst>
                  <a:ext uri="{0D108BD9-81ED-4DB2-BD59-A6C34878D82A}">
                    <a16:rowId xmlns:a16="http://schemas.microsoft.com/office/drawing/2014/main" val="885074899"/>
                  </a:ext>
                </a:extLst>
              </a:tr>
              <a:tr h="222916">
                <a:tc rowSpan="3" gridSpan="2">
                  <a:txBody>
                    <a:bodyPr/>
                    <a:lstStyle/>
                    <a:p>
                      <a:pPr algn="ctr" fontAlgn="ctr"/>
                      <a:r>
                        <a:rPr lang="en-US" sz="1200" u="none" strike="noStrike">
                          <a:effectLst/>
                        </a:rPr>
                        <a:t>Profits with Model</a:t>
                      </a:r>
                      <a:endParaRPr lang="en-US" sz="1200" b="1" i="0" u="none" strike="noStrike">
                        <a:solidFill>
                          <a:srgbClr val="000000"/>
                        </a:solidFill>
                        <a:effectLst/>
                        <a:latin typeface="Arial" panose="020B0604020202020204" pitchFamily="34" charset="0"/>
                      </a:endParaRPr>
                    </a:p>
                  </a:txBody>
                  <a:tcPr marL="4606" marR="4606" marT="4606" marB="0" anchor="ctr"/>
                </a:tc>
                <a:tc rowSpan="3" hMerge="1">
                  <a:txBody>
                    <a:bodyPr/>
                    <a:lstStyle/>
                    <a:p>
                      <a:endParaRPr lang="en-US"/>
                    </a:p>
                  </a:txBody>
                  <a:tcPr/>
                </a:tc>
                <a:tc>
                  <a:txBody>
                    <a:bodyPr/>
                    <a:lstStyle/>
                    <a:p>
                      <a:pPr algn="l" fontAlgn="b"/>
                      <a:r>
                        <a:rPr lang="en-US" sz="1200" u="none" strike="noStrike">
                          <a:effectLst/>
                        </a:rPr>
                        <a:t>Losses incurred</a:t>
                      </a:r>
                      <a:endParaRPr lang="en-US" sz="1200" b="0" i="0" u="none" strike="noStrike">
                        <a:solidFill>
                          <a:srgbClr val="000000"/>
                        </a:solidFill>
                        <a:effectLst/>
                        <a:latin typeface="Arial" panose="020B0604020202020204" pitchFamily="34" charset="0"/>
                      </a:endParaRPr>
                    </a:p>
                  </a:txBody>
                  <a:tcPr marL="4606" marR="4606" marT="4606" marB="0" anchor="b"/>
                </a:tc>
                <a:tc>
                  <a:txBody>
                    <a:bodyPr/>
                    <a:lstStyle/>
                    <a:p>
                      <a:pPr algn="r" fontAlgn="b"/>
                      <a:r>
                        <a:rPr lang="en-US" sz="1200" u="none" strike="noStrike">
                          <a:effectLst/>
                        </a:rPr>
                        <a:t>($2,200,000.00)</a:t>
                      </a:r>
                      <a:endParaRPr lang="en-US" sz="1200" b="0" i="0" u="none" strike="noStrike">
                        <a:solidFill>
                          <a:srgbClr val="000000"/>
                        </a:solidFill>
                        <a:effectLst/>
                        <a:latin typeface="Arial" panose="020B0604020202020204" pitchFamily="34" charset="0"/>
                      </a:endParaRPr>
                    </a:p>
                  </a:txBody>
                  <a:tcPr marL="4606" marR="4606" marT="4606" marB="0" anchor="b"/>
                </a:tc>
                <a:extLst>
                  <a:ext uri="{0D108BD9-81ED-4DB2-BD59-A6C34878D82A}">
                    <a16:rowId xmlns:a16="http://schemas.microsoft.com/office/drawing/2014/main" val="2067345353"/>
                  </a:ext>
                </a:extLst>
              </a:tr>
              <a:tr h="222916">
                <a:tc gridSpan="2" vMerge="1">
                  <a:txBody>
                    <a:bodyPr/>
                    <a:lstStyle/>
                    <a:p>
                      <a:endParaRPr lang="en-US"/>
                    </a:p>
                  </a:txBody>
                  <a:tcPr/>
                </a:tc>
                <a:tc hMerge="1" vMerge="1">
                  <a:txBody>
                    <a:bodyPr/>
                    <a:lstStyle/>
                    <a:p>
                      <a:endParaRPr lang="en-US"/>
                    </a:p>
                  </a:txBody>
                  <a:tcPr/>
                </a:tc>
                <a:tc>
                  <a:txBody>
                    <a:bodyPr/>
                    <a:lstStyle/>
                    <a:p>
                      <a:pPr algn="l" fontAlgn="b"/>
                      <a:r>
                        <a:rPr lang="en-US" sz="1200" u="none" strike="noStrike">
                          <a:effectLst/>
                        </a:rPr>
                        <a:t>Payments received</a:t>
                      </a:r>
                      <a:endParaRPr lang="en-US" sz="1200" b="0" i="0" u="none" strike="noStrike">
                        <a:solidFill>
                          <a:srgbClr val="000000"/>
                        </a:solidFill>
                        <a:effectLst/>
                        <a:latin typeface="Arial" panose="020B0604020202020204" pitchFamily="34" charset="0"/>
                      </a:endParaRPr>
                    </a:p>
                  </a:txBody>
                  <a:tcPr marL="4606" marR="4606" marT="4606" marB="0" anchor="b"/>
                </a:tc>
                <a:tc>
                  <a:txBody>
                    <a:bodyPr/>
                    <a:lstStyle/>
                    <a:p>
                      <a:pPr algn="r" fontAlgn="b"/>
                      <a:r>
                        <a:rPr lang="en-US" sz="1200" u="none" strike="noStrike">
                          <a:effectLst/>
                        </a:rPr>
                        <a:t>$62,720,000.00 </a:t>
                      </a:r>
                      <a:endParaRPr lang="en-US" sz="1200" b="0" i="0" u="none" strike="noStrike">
                        <a:solidFill>
                          <a:srgbClr val="000000"/>
                        </a:solidFill>
                        <a:effectLst/>
                        <a:latin typeface="Arial" panose="020B0604020202020204" pitchFamily="34" charset="0"/>
                      </a:endParaRPr>
                    </a:p>
                  </a:txBody>
                  <a:tcPr marL="4606" marR="4606" marT="4606" marB="0" anchor="b"/>
                </a:tc>
                <a:extLst>
                  <a:ext uri="{0D108BD9-81ED-4DB2-BD59-A6C34878D82A}">
                    <a16:rowId xmlns:a16="http://schemas.microsoft.com/office/drawing/2014/main" val="4047305525"/>
                  </a:ext>
                </a:extLst>
              </a:tr>
              <a:tr h="222916">
                <a:tc gridSpan="2" vMerge="1">
                  <a:txBody>
                    <a:bodyPr/>
                    <a:lstStyle/>
                    <a:p>
                      <a:endParaRPr lang="en-US"/>
                    </a:p>
                  </a:txBody>
                  <a:tcPr/>
                </a:tc>
                <a:tc hMerge="1" vMerge="1">
                  <a:txBody>
                    <a:bodyPr/>
                    <a:lstStyle/>
                    <a:p>
                      <a:endParaRPr lang="en-US"/>
                    </a:p>
                  </a:txBody>
                  <a:tcPr/>
                </a:tc>
                <a:tc>
                  <a:txBody>
                    <a:bodyPr/>
                    <a:lstStyle/>
                    <a:p>
                      <a:pPr algn="l" fontAlgn="b"/>
                      <a:r>
                        <a:rPr lang="en-US" sz="1200" u="none" strike="noStrike">
                          <a:effectLst/>
                        </a:rPr>
                        <a:t>Profits</a:t>
                      </a:r>
                      <a:endParaRPr lang="en-US" sz="1200" b="1" i="0" u="none" strike="noStrike">
                        <a:solidFill>
                          <a:srgbClr val="000000"/>
                        </a:solidFill>
                        <a:effectLst/>
                        <a:latin typeface="Arial" panose="020B0604020202020204" pitchFamily="34" charset="0"/>
                      </a:endParaRPr>
                    </a:p>
                  </a:txBody>
                  <a:tcPr marL="4606" marR="4606" marT="4606" marB="0" anchor="b"/>
                </a:tc>
                <a:tc>
                  <a:txBody>
                    <a:bodyPr/>
                    <a:lstStyle/>
                    <a:p>
                      <a:pPr algn="r" fontAlgn="b"/>
                      <a:r>
                        <a:rPr lang="en-US" sz="1200" u="none" strike="noStrike">
                          <a:effectLst/>
                        </a:rPr>
                        <a:t>$60,520,000.00 </a:t>
                      </a:r>
                      <a:endParaRPr lang="en-US" sz="1200" b="1" i="0" u="none" strike="noStrike">
                        <a:solidFill>
                          <a:srgbClr val="548235"/>
                        </a:solidFill>
                        <a:effectLst/>
                        <a:latin typeface="Arial" panose="020B0604020202020204" pitchFamily="34" charset="0"/>
                      </a:endParaRPr>
                    </a:p>
                  </a:txBody>
                  <a:tcPr marL="4606" marR="4606" marT="4606" marB="0" anchor="b"/>
                </a:tc>
                <a:extLst>
                  <a:ext uri="{0D108BD9-81ED-4DB2-BD59-A6C34878D82A}">
                    <a16:rowId xmlns:a16="http://schemas.microsoft.com/office/drawing/2014/main" val="1859013366"/>
                  </a:ext>
                </a:extLst>
              </a:tr>
              <a:tr h="192399">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4606" marR="4606" marT="4606"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4606" marR="4606" marT="4606" marB="0" anchor="b"/>
                </a:tc>
                <a:extLst>
                  <a:ext uri="{0D108BD9-81ED-4DB2-BD59-A6C34878D82A}">
                    <a16:rowId xmlns:a16="http://schemas.microsoft.com/office/drawing/2014/main" val="165403194"/>
                  </a:ext>
                </a:extLst>
              </a:tr>
              <a:tr h="192399">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4606" marR="4606" marT="4606"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4606" marR="4606" marT="4606" marB="0" anchor="b"/>
                </a:tc>
                <a:extLst>
                  <a:ext uri="{0D108BD9-81ED-4DB2-BD59-A6C34878D82A}">
                    <a16:rowId xmlns:a16="http://schemas.microsoft.com/office/drawing/2014/main" val="1902156105"/>
                  </a:ext>
                </a:extLst>
              </a:tr>
              <a:tr h="215287">
                <a:tc>
                  <a:txBody>
                    <a:bodyPr/>
                    <a:lstStyle/>
                    <a:p>
                      <a:pPr algn="l" fontAlgn="b"/>
                      <a:endParaRPr lang="en-US" sz="900" b="0" i="0" u="none" strike="noStrike">
                        <a:solidFill>
                          <a:srgbClr val="000000"/>
                        </a:solidFill>
                        <a:effectLst/>
                        <a:latin typeface="Calibri" panose="020F0502020204030204" pitchFamily="34" charset="0"/>
                      </a:endParaRPr>
                    </a:p>
                  </a:txBody>
                  <a:tcPr marL="4606" marR="4606" marT="4606" marB="0" anchor="b"/>
                </a:tc>
                <a:tc rowSpan="2" gridSpan="2">
                  <a:txBody>
                    <a:bodyPr/>
                    <a:lstStyle/>
                    <a:p>
                      <a:pPr algn="ctr" fontAlgn="ctr"/>
                      <a:r>
                        <a:rPr lang="en-US" sz="1200" u="none" strike="noStrike">
                          <a:effectLst/>
                        </a:rPr>
                        <a:t>BENEFIT OF THE MODEL</a:t>
                      </a:r>
                      <a:endParaRPr lang="en-US" sz="1200" b="1" i="0" u="none" strike="noStrike">
                        <a:solidFill>
                          <a:srgbClr val="000000"/>
                        </a:solidFill>
                        <a:effectLst/>
                        <a:latin typeface="Arial" panose="020B0604020202020204" pitchFamily="34" charset="0"/>
                      </a:endParaRPr>
                    </a:p>
                  </a:txBody>
                  <a:tcPr marL="4606" marR="4606" marT="4606" marB="0" anchor="ctr"/>
                </a:tc>
                <a:tc rowSpan="2" hMerge="1">
                  <a:txBody>
                    <a:bodyPr/>
                    <a:lstStyle/>
                    <a:p>
                      <a:endParaRPr lang="en-US"/>
                    </a:p>
                  </a:txBody>
                  <a:tcPr/>
                </a:tc>
                <a:tc rowSpan="2">
                  <a:txBody>
                    <a:bodyPr/>
                    <a:lstStyle/>
                    <a:p>
                      <a:pPr algn="ctr" fontAlgn="ctr"/>
                      <a:r>
                        <a:rPr lang="en-US" sz="1200" u="none" strike="noStrike">
                          <a:effectLst/>
                        </a:rPr>
                        <a:t>$70,520,000.00 </a:t>
                      </a:r>
                      <a:endParaRPr lang="en-US" sz="1200" b="1" i="0" u="none" strike="noStrike">
                        <a:solidFill>
                          <a:srgbClr val="000000"/>
                        </a:solidFill>
                        <a:effectLst/>
                        <a:latin typeface="Arial" panose="020B0604020202020204" pitchFamily="34" charset="0"/>
                      </a:endParaRPr>
                    </a:p>
                  </a:txBody>
                  <a:tcPr marL="4606" marR="4606" marT="4606" marB="0" anchor="ctr"/>
                </a:tc>
                <a:extLst>
                  <a:ext uri="{0D108BD9-81ED-4DB2-BD59-A6C34878D82A}">
                    <a16:rowId xmlns:a16="http://schemas.microsoft.com/office/drawing/2014/main" val="1066063718"/>
                  </a:ext>
                </a:extLst>
              </a:tr>
              <a:tr h="0">
                <a:tc>
                  <a:txBody>
                    <a:bodyPr/>
                    <a:lstStyle/>
                    <a:p>
                      <a:pPr algn="l" fontAlgn="b"/>
                      <a:endParaRPr lang="en-US" sz="900" b="0" i="0" u="none" strike="noStrike" dirty="0">
                        <a:solidFill>
                          <a:srgbClr val="000000"/>
                        </a:solidFill>
                        <a:effectLst/>
                        <a:latin typeface="Calibri" panose="020F0502020204030204" pitchFamily="34" charset="0"/>
                      </a:endParaRPr>
                    </a:p>
                  </a:txBody>
                  <a:tcPr marL="4606" marR="4606" marT="4606" marB="0" anchor="b"/>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440539658"/>
                  </a:ext>
                </a:extLst>
              </a:tr>
            </a:tbl>
          </a:graphicData>
        </a:graphic>
      </p:graphicFrame>
    </p:spTree>
    <p:extLst>
      <p:ext uri="{BB962C8B-B14F-4D97-AF65-F5344CB8AC3E}">
        <p14:creationId xmlns:p14="http://schemas.microsoft.com/office/powerpoint/2010/main" val="3045132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FD58-3A9B-721C-A398-0A22F1CDDA03}"/>
              </a:ext>
            </a:extLst>
          </p:cNvPr>
          <p:cNvSpPr>
            <a:spLocks noGrp="1"/>
          </p:cNvSpPr>
          <p:nvPr>
            <p:ph type="ctrTitle"/>
          </p:nvPr>
        </p:nvSpPr>
        <p:spPr>
          <a:xfrm>
            <a:off x="382555" y="364004"/>
            <a:ext cx="7562325" cy="1214439"/>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5.TREE</a:t>
            </a:r>
          </a:p>
        </p:txBody>
      </p:sp>
      <p:sp>
        <p:nvSpPr>
          <p:cNvPr id="3" name="Subtitle 2">
            <a:extLst>
              <a:ext uri="{FF2B5EF4-FFF2-40B4-BE49-F238E27FC236}">
                <a16:creationId xmlns:a16="http://schemas.microsoft.com/office/drawing/2014/main" id="{3D8B63F1-906F-20BC-08EF-DC854444F7B2}"/>
              </a:ext>
            </a:extLst>
          </p:cNvPr>
          <p:cNvSpPr>
            <a:spLocks noGrp="1"/>
          </p:cNvSpPr>
          <p:nvPr>
            <p:ph type="subTitle" idx="1"/>
          </p:nvPr>
        </p:nvSpPr>
        <p:spPr>
          <a:xfrm>
            <a:off x="382555" y="1548883"/>
            <a:ext cx="8532845" cy="4841018"/>
          </a:xfrm>
        </p:spPr>
        <p:txBody>
          <a:bodyPr vert="horz" lIns="91440" tIns="45720" rIns="91440" bIns="45720" rtlCol="0" anchor="ctr">
            <a:noAutofit/>
          </a:bodyPr>
          <a:lstStyle/>
          <a:p>
            <a:pPr algn="l"/>
            <a:r>
              <a:rPr lang="en-US" sz="2000" b="0" i="0" dirty="0">
                <a:solidFill>
                  <a:srgbClr val="292929"/>
                </a:solidFill>
                <a:effectLst/>
              </a:rPr>
              <a:t>A tree has many analogies in real life, and turns out that it has influenced a wide area of </a:t>
            </a:r>
            <a:r>
              <a:rPr lang="en-US" sz="2000" b="1" i="0" dirty="0">
                <a:solidFill>
                  <a:srgbClr val="292929"/>
                </a:solidFill>
                <a:effectLst/>
              </a:rPr>
              <a:t>machine learning</a:t>
            </a:r>
            <a:r>
              <a:rPr lang="en-US" sz="2000" b="0" i="0" dirty="0">
                <a:solidFill>
                  <a:srgbClr val="292929"/>
                </a:solidFill>
                <a:effectLst/>
              </a:rPr>
              <a:t>, covering both </a:t>
            </a:r>
            <a:r>
              <a:rPr lang="en-US" sz="2000" b="1" i="0" dirty="0">
                <a:solidFill>
                  <a:srgbClr val="292929"/>
                </a:solidFill>
                <a:effectLst/>
              </a:rPr>
              <a:t>classification and regression</a:t>
            </a:r>
            <a:r>
              <a:rPr lang="en-US" sz="2000" b="0" i="0" dirty="0">
                <a:solidFill>
                  <a:srgbClr val="292929"/>
                </a:solidFill>
                <a:effectLst/>
              </a:rPr>
              <a:t>. In decision analysis, a decision tree can be used to visually and explicitly represent decisions and decision making. As the name goes, it uses a tree-like model of decisions</a:t>
            </a:r>
            <a:endParaRPr lang="en-US" sz="2000" b="1" dirty="0"/>
          </a:p>
          <a:p>
            <a:pPr algn="l"/>
            <a:r>
              <a:rPr lang="en-US" b="1" dirty="0"/>
              <a:t>CODE:-</a:t>
            </a:r>
          </a:p>
          <a:p>
            <a:pPr algn="l"/>
            <a:r>
              <a:rPr lang="en-US" sz="1400" dirty="0" err="1"/>
              <a:t>mod_tree</a:t>
            </a:r>
            <a:r>
              <a:rPr lang="en-US" sz="1400" dirty="0"/>
              <a:t> = train(default ~ </a:t>
            </a:r>
            <a:r>
              <a:rPr lang="en-US" sz="1400" dirty="0" err="1"/>
              <a:t>checking_balance</a:t>
            </a:r>
            <a:r>
              <a:rPr lang="en-US" sz="1400" dirty="0"/>
              <a:t> + </a:t>
            </a:r>
            <a:r>
              <a:rPr lang="en-US" sz="1400" dirty="0" err="1"/>
              <a:t>months_loan_duration</a:t>
            </a:r>
            <a:r>
              <a:rPr lang="en-US" sz="1400" dirty="0"/>
              <a:t> + </a:t>
            </a:r>
            <a:r>
              <a:rPr lang="en-US" sz="1400" dirty="0" err="1"/>
              <a:t>credit_history</a:t>
            </a:r>
            <a:r>
              <a:rPr lang="en-US" sz="1400" dirty="0"/>
              <a:t> + purpose+ amount + </a:t>
            </a:r>
            <a:r>
              <a:rPr lang="en-US" sz="1400" dirty="0" err="1"/>
              <a:t>savings_balance</a:t>
            </a:r>
            <a:r>
              <a:rPr lang="en-US" sz="1400" dirty="0"/>
              <a:t> + </a:t>
            </a:r>
            <a:r>
              <a:rPr lang="en-US" sz="1400" dirty="0" err="1"/>
              <a:t>employment_duration</a:t>
            </a:r>
            <a:r>
              <a:rPr lang="en-US" sz="1400" dirty="0"/>
              <a:t> + </a:t>
            </a:r>
            <a:r>
              <a:rPr lang="en-US" sz="1400" dirty="0" err="1"/>
              <a:t>percent_of_income</a:t>
            </a:r>
            <a:r>
              <a:rPr lang="en-US" sz="1400" dirty="0"/>
              <a:t>+ </a:t>
            </a:r>
            <a:r>
              <a:rPr lang="en-US" sz="1400" dirty="0" err="1"/>
              <a:t>years_at_residence</a:t>
            </a:r>
            <a:r>
              <a:rPr lang="en-US" sz="1400" dirty="0"/>
              <a:t> + age + </a:t>
            </a:r>
            <a:r>
              <a:rPr lang="en-US" sz="1400" dirty="0" err="1"/>
              <a:t>other_credit</a:t>
            </a:r>
            <a:r>
              <a:rPr lang="en-US" sz="1400" dirty="0"/>
              <a:t> + housing + </a:t>
            </a:r>
            <a:r>
              <a:rPr lang="en-US" sz="1400" dirty="0" err="1"/>
              <a:t>existing_loans_count</a:t>
            </a:r>
            <a:r>
              <a:rPr lang="en-US" sz="1400" dirty="0"/>
              <a:t>+ job + dependents + phone,            </a:t>
            </a:r>
          </a:p>
          <a:p>
            <a:pPr algn="l"/>
            <a:r>
              <a:rPr lang="en-US" sz="1400" dirty="0"/>
              <a:t> data=training,                 </a:t>
            </a:r>
          </a:p>
          <a:p>
            <a:pPr algn="l"/>
            <a:r>
              <a:rPr lang="en-US" sz="1400" dirty="0"/>
              <a:t> method="</a:t>
            </a:r>
            <a:r>
              <a:rPr lang="en-US" sz="1400" dirty="0" err="1"/>
              <a:t>rpart</a:t>
            </a:r>
            <a:r>
              <a:rPr lang="en-US" sz="1400" dirty="0"/>
              <a:t>",   parms = list(split="</a:t>
            </a:r>
            <a:r>
              <a:rPr lang="en-US" sz="1400" dirty="0" err="1"/>
              <a:t>gini</a:t>
            </a:r>
            <a:r>
              <a:rPr lang="en-US" sz="1400" dirty="0"/>
              <a:t>"),  metric = "Accuracy",   </a:t>
            </a:r>
            <a:r>
              <a:rPr lang="en-US" sz="1400" dirty="0" err="1"/>
              <a:t>trControl</a:t>
            </a:r>
            <a:r>
              <a:rPr lang="en-US" sz="1400" dirty="0"/>
              <a:t> = control,     </a:t>
            </a:r>
            <a:r>
              <a:rPr lang="en-US" sz="1400" dirty="0" err="1"/>
              <a:t>tuneLength</a:t>
            </a:r>
            <a:r>
              <a:rPr lang="en-US" sz="1400" dirty="0"/>
              <a:t> = 20)  </a:t>
            </a:r>
          </a:p>
          <a:p>
            <a:pPr algn="l"/>
            <a:r>
              <a:rPr lang="en-US" sz="1400" dirty="0"/>
              <a:t> </a:t>
            </a:r>
            <a:r>
              <a:rPr lang="en-US" sz="1400" dirty="0" err="1"/>
              <a:t>mod_tree</a:t>
            </a:r>
            <a:endParaRPr lang="en-US" sz="1400" dirty="0"/>
          </a:p>
          <a:p>
            <a:pPr algn="l"/>
            <a:r>
              <a:rPr lang="en-US" sz="1400" dirty="0"/>
              <a:t> </a:t>
            </a:r>
            <a:r>
              <a:rPr lang="en-US" sz="1400" dirty="0" err="1"/>
              <a:t>pred_tree</a:t>
            </a:r>
            <a:r>
              <a:rPr lang="en-US" sz="1400" dirty="0"/>
              <a:t> = predict(</a:t>
            </a:r>
            <a:r>
              <a:rPr lang="en-US" sz="1400" dirty="0" err="1"/>
              <a:t>mod_tree</a:t>
            </a:r>
            <a:r>
              <a:rPr lang="en-US" sz="1400" dirty="0"/>
              <a:t>, </a:t>
            </a:r>
            <a:r>
              <a:rPr lang="en-US" sz="1400" dirty="0" err="1"/>
              <a:t>newdata</a:t>
            </a:r>
            <a:r>
              <a:rPr lang="en-US" sz="1400" dirty="0"/>
              <a:t>=testing)</a:t>
            </a:r>
          </a:p>
          <a:p>
            <a:pPr algn="l"/>
            <a:r>
              <a:rPr lang="en-US" sz="1400" dirty="0"/>
              <a:t> </a:t>
            </a:r>
            <a:r>
              <a:rPr lang="en-US" sz="1400" dirty="0" err="1"/>
              <a:t>confusionMatrix</a:t>
            </a:r>
            <a:r>
              <a:rPr lang="en-US" sz="1400" dirty="0"/>
              <a:t>(data=</a:t>
            </a:r>
            <a:r>
              <a:rPr lang="en-US" sz="1400" dirty="0" err="1"/>
              <a:t>pred_tree</a:t>
            </a:r>
            <a:r>
              <a:rPr lang="en-US" sz="1400" dirty="0"/>
              <a:t>, </a:t>
            </a:r>
            <a:r>
              <a:rPr lang="en-US" sz="1400" dirty="0" err="1"/>
              <a:t>testing$default</a:t>
            </a:r>
            <a:r>
              <a:rPr lang="en-US" sz="1400" dirty="0"/>
              <a:t>, mode = '</a:t>
            </a:r>
            <a:r>
              <a:rPr lang="en-US" sz="1400" dirty="0" err="1"/>
              <a:t>prec_recall</a:t>
            </a:r>
            <a:r>
              <a:rPr lang="en-US" sz="1400" dirty="0"/>
              <a:t>') </a:t>
            </a:r>
          </a:p>
          <a:p>
            <a:pPr algn="l"/>
            <a:endParaRPr lang="en-US" b="1" dirty="0"/>
          </a:p>
        </p:txBody>
      </p:sp>
      <p:sp>
        <p:nvSpPr>
          <p:cNvPr id="21"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tatistics">
            <a:extLst>
              <a:ext uri="{FF2B5EF4-FFF2-40B4-BE49-F238E27FC236}">
                <a16:creationId xmlns:a16="http://schemas.microsoft.com/office/drawing/2014/main" id="{35FF8A62-9378-8594-30DB-9F300AD558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749982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Shape 7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E2AF7A03-71F7-855A-75DE-BC06E85D9427}"/>
              </a:ext>
            </a:extLst>
          </p:cNvPr>
          <p:cNvSpPr txBox="1"/>
          <p:nvPr/>
        </p:nvSpPr>
        <p:spPr>
          <a:xfrm>
            <a:off x="660041" y="2767106"/>
            <a:ext cx="2880828" cy="3071906"/>
          </a:xfrm>
          <a:prstGeom prst="rect">
            <a:avLst/>
          </a:prstGeom>
        </p:spPr>
        <p:txBody>
          <a:bodyPr vert="horz" lIns="91440" tIns="45720" rIns="91440" bIns="45720" rtlCol="0" anchor="t">
            <a:normAutofit/>
          </a:bodyPr>
          <a:lstStyle/>
          <a:p>
            <a:pPr marL="0" marR="0" lvl="0" indent="0" defTabSz="914400" fontAlgn="auto">
              <a:lnSpc>
                <a:spcPct val="90000"/>
              </a:lnSpc>
              <a:spcBef>
                <a:spcPct val="0"/>
              </a:spcBef>
              <a:spcAft>
                <a:spcPts val="600"/>
              </a:spcAft>
              <a:buClrTx/>
              <a:buSzTx/>
              <a:tabLst/>
              <a:defRPr/>
            </a:pPr>
            <a:r>
              <a:rPr kumimoji="0" lang="en-US" sz="4000" b="0" i="0" u="none" strike="noStrike" kern="1200" cap="none" spc="0" normalizeH="0" baseline="0" noProof="0">
                <a:ln>
                  <a:noFill/>
                </a:ln>
                <a:solidFill>
                  <a:srgbClr val="FFFFFF"/>
                </a:solidFill>
                <a:effectLst/>
                <a:uLnTx/>
                <a:uFillTx/>
                <a:latin typeface="+mj-lt"/>
                <a:ea typeface="+mj-ea"/>
                <a:cs typeface="+mj-cs"/>
              </a:rPr>
              <a:t>Output:-</a:t>
            </a:r>
          </a:p>
          <a:p>
            <a:pPr marL="285750" marR="0" lvl="0" indent="-285750" defTabSz="914400" fontAlgn="auto">
              <a:lnSpc>
                <a:spcPct val="90000"/>
              </a:lnSpc>
              <a:spcBef>
                <a:spcPct val="0"/>
              </a:spcBef>
              <a:spcAft>
                <a:spcPts val="600"/>
              </a:spcAft>
              <a:buClrTx/>
              <a:buSzTx/>
              <a:tabLst/>
              <a:defRPr/>
            </a:pPr>
            <a:endParaRPr kumimoji="0" lang="en-US" sz="4000" b="0" i="0" u="none" strike="noStrike" kern="1200" cap="none" spc="0" normalizeH="0" baseline="0" noProof="0">
              <a:ln>
                <a:noFill/>
              </a:ln>
              <a:solidFill>
                <a:srgbClr val="FFFFFF"/>
              </a:solidFill>
              <a:effectLst/>
              <a:uLnTx/>
              <a:uFillTx/>
              <a:latin typeface="+mj-lt"/>
              <a:ea typeface="+mj-ea"/>
              <a:cs typeface="+mj-cs"/>
            </a:endParaRPr>
          </a:p>
          <a:p>
            <a:pPr marL="0" marR="0" lvl="0" indent="0" defTabSz="914400" fontAlgn="auto">
              <a:lnSpc>
                <a:spcPct val="90000"/>
              </a:lnSpc>
              <a:spcBef>
                <a:spcPct val="0"/>
              </a:spcBef>
              <a:spcAft>
                <a:spcPts val="600"/>
              </a:spcAft>
              <a:buClrTx/>
              <a:buSzTx/>
              <a:tabLst/>
              <a:defRPr/>
            </a:pPr>
            <a:endParaRPr kumimoji="0" lang="en-US" sz="4000" b="0" i="0" u="none" strike="noStrike" kern="1200" cap="none" spc="0" normalizeH="0" baseline="0" noProof="0">
              <a:ln>
                <a:noFill/>
              </a:ln>
              <a:solidFill>
                <a:srgbClr val="FFFFFF"/>
              </a:solidFill>
              <a:effectLst/>
              <a:uLnTx/>
              <a:uFillTx/>
              <a:latin typeface="+mj-lt"/>
              <a:ea typeface="+mj-ea"/>
              <a:cs typeface="+mj-cs"/>
            </a:endParaRPr>
          </a:p>
        </p:txBody>
      </p:sp>
      <p:pic>
        <p:nvPicPr>
          <p:cNvPr id="4" name="Picture 3">
            <a:extLst>
              <a:ext uri="{FF2B5EF4-FFF2-40B4-BE49-F238E27FC236}">
                <a16:creationId xmlns:a16="http://schemas.microsoft.com/office/drawing/2014/main" id="{32ABA97D-3F6F-B633-41C9-8CED21469CE7}"/>
              </a:ext>
            </a:extLst>
          </p:cNvPr>
          <p:cNvPicPr>
            <a:picLocks noChangeAspect="1"/>
          </p:cNvPicPr>
          <p:nvPr/>
        </p:nvPicPr>
        <p:blipFill>
          <a:blip r:embed="rId2"/>
          <a:stretch>
            <a:fillRect/>
          </a:stretch>
        </p:blipFill>
        <p:spPr>
          <a:xfrm>
            <a:off x="4502428" y="1098697"/>
            <a:ext cx="7225748" cy="4660606"/>
          </a:xfrm>
          <a:prstGeom prst="rect">
            <a:avLst/>
          </a:prstGeom>
        </p:spPr>
      </p:pic>
    </p:spTree>
    <p:extLst>
      <p:ext uri="{BB962C8B-B14F-4D97-AF65-F5344CB8AC3E}">
        <p14:creationId xmlns:p14="http://schemas.microsoft.com/office/powerpoint/2010/main" val="309326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649E800-A5C8-49A0-A453-ED537DA31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BA67DD7-B75D-4A30-90A4-EEA9F64AF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8194" y="0"/>
            <a:ext cx="6164729" cy="6858000"/>
          </a:xfrm>
          <a:custGeom>
            <a:avLst/>
            <a:gdLst>
              <a:gd name="connsiteX0" fmla="*/ 0 w 6164729"/>
              <a:gd name="connsiteY0" fmla="*/ 6857542 h 6858000"/>
              <a:gd name="connsiteX1" fmla="*/ 199783 w 6164729"/>
              <a:gd name="connsiteY1" fmla="*/ 6857542 h 6858000"/>
              <a:gd name="connsiteX2" fmla="*/ 199783 w 6164729"/>
              <a:gd name="connsiteY2" fmla="*/ 6858000 h 6858000"/>
              <a:gd name="connsiteX3" fmla="*/ 0 w 6164729"/>
              <a:gd name="connsiteY3" fmla="*/ 6858000 h 6858000"/>
              <a:gd name="connsiteX4" fmla="*/ 4818273 w 6164729"/>
              <a:gd name="connsiteY4" fmla="*/ 0 h 6858000"/>
              <a:gd name="connsiteX5" fmla="*/ 5018056 w 6164729"/>
              <a:gd name="connsiteY5" fmla="*/ 0 h 6858000"/>
              <a:gd name="connsiteX6" fmla="*/ 5030703 w 6164729"/>
              <a:gd name="connsiteY6" fmla="*/ 31774 h 6858000"/>
              <a:gd name="connsiteX7" fmla="*/ 6085711 w 6164729"/>
              <a:gd name="connsiteY7" fmla="*/ 2682457 h 6858000"/>
              <a:gd name="connsiteX8" fmla="*/ 6085711 w 6164729"/>
              <a:gd name="connsiteY8" fmla="*/ 3752208 h 6858000"/>
              <a:gd name="connsiteX9" fmla="*/ 4928207 w 6164729"/>
              <a:gd name="connsiteY9" fmla="*/ 6660411 h 6858000"/>
              <a:gd name="connsiteX10" fmla="*/ 4849745 w 6164729"/>
              <a:gd name="connsiteY10" fmla="*/ 6857542 h 6858000"/>
              <a:gd name="connsiteX11" fmla="*/ 4649962 w 6164729"/>
              <a:gd name="connsiteY11" fmla="*/ 6857542 h 6858000"/>
              <a:gd name="connsiteX12" fmla="*/ 4728424 w 6164729"/>
              <a:gd name="connsiteY12" fmla="*/ 6660411 h 6858000"/>
              <a:gd name="connsiteX13" fmla="*/ 5885928 w 6164729"/>
              <a:gd name="connsiteY13" fmla="*/ 3752208 h 6858000"/>
              <a:gd name="connsiteX14" fmla="*/ 5885928 w 6164729"/>
              <a:gd name="connsiteY14" fmla="*/ 2682457 h 6858000"/>
              <a:gd name="connsiteX15" fmla="*/ 4830920 w 6164729"/>
              <a:gd name="connsiteY15" fmla="*/ 3177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64729" h="6858000">
                <a:moveTo>
                  <a:pt x="0" y="6857542"/>
                </a:moveTo>
                <a:lnTo>
                  <a:pt x="199783" y="6857542"/>
                </a:lnTo>
                <a:lnTo>
                  <a:pt x="199783" y="6858000"/>
                </a:lnTo>
                <a:lnTo>
                  <a:pt x="0" y="6858000"/>
                </a:lnTo>
                <a:close/>
                <a:moveTo>
                  <a:pt x="4818273" y="0"/>
                </a:moveTo>
                <a:lnTo>
                  <a:pt x="5018056" y="0"/>
                </a:lnTo>
                <a:lnTo>
                  <a:pt x="5030703" y="31774"/>
                </a:lnTo>
                <a:cubicBezTo>
                  <a:pt x="6085711" y="2682457"/>
                  <a:pt x="6085711" y="2682457"/>
                  <a:pt x="6085711" y="2682457"/>
                </a:cubicBezTo>
                <a:cubicBezTo>
                  <a:pt x="6191069" y="2988100"/>
                  <a:pt x="6191069" y="3446565"/>
                  <a:pt x="6085711" y="3752208"/>
                </a:cubicBezTo>
                <a:cubicBezTo>
                  <a:pt x="5601723" y="4968215"/>
                  <a:pt x="5223609" y="5918220"/>
                  <a:pt x="4928207" y="6660411"/>
                </a:cubicBezTo>
                <a:lnTo>
                  <a:pt x="4849745" y="6857542"/>
                </a:lnTo>
                <a:lnTo>
                  <a:pt x="4649962" y="6857542"/>
                </a:lnTo>
                <a:lnTo>
                  <a:pt x="4728424" y="6660411"/>
                </a:lnTo>
                <a:cubicBezTo>
                  <a:pt x="5023826" y="5918220"/>
                  <a:pt x="5401940" y="4968215"/>
                  <a:pt x="5885928" y="3752208"/>
                </a:cubicBezTo>
                <a:cubicBezTo>
                  <a:pt x="5991286" y="3446565"/>
                  <a:pt x="5991286" y="2988100"/>
                  <a:pt x="5885928" y="2682457"/>
                </a:cubicBezTo>
                <a:cubicBezTo>
                  <a:pt x="5885928" y="2682457"/>
                  <a:pt x="5885928" y="2682457"/>
                  <a:pt x="4830920" y="31774"/>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E8C5FC48-0A3C-4D6D-A0D5-EEE93213D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DBBC336D-7E16-4EE1-90F2-8D9F2B618B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0199BE21-2D26-4357-8702-909F3621A3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2" name="Table 1">
            <a:extLst>
              <a:ext uri="{FF2B5EF4-FFF2-40B4-BE49-F238E27FC236}">
                <a16:creationId xmlns:a16="http://schemas.microsoft.com/office/drawing/2014/main" id="{E550011E-248C-1D17-9F83-EDE792A17B27}"/>
              </a:ext>
            </a:extLst>
          </p:cNvPr>
          <p:cNvGraphicFramePr>
            <a:graphicFrameLocks noGrp="1"/>
          </p:cNvGraphicFramePr>
          <p:nvPr>
            <p:extLst>
              <p:ext uri="{D42A27DB-BD31-4B8C-83A1-F6EECF244321}">
                <p14:modId xmlns:p14="http://schemas.microsoft.com/office/powerpoint/2010/main" val="2616766170"/>
              </p:ext>
            </p:extLst>
          </p:nvPr>
        </p:nvGraphicFramePr>
        <p:xfrm>
          <a:off x="1042482" y="643467"/>
          <a:ext cx="6293878" cy="5571083"/>
        </p:xfrm>
        <a:graphic>
          <a:graphicData uri="http://schemas.openxmlformats.org/drawingml/2006/table">
            <a:tbl>
              <a:tblPr/>
              <a:tblGrid>
                <a:gridCol w="1656861">
                  <a:extLst>
                    <a:ext uri="{9D8B030D-6E8A-4147-A177-3AD203B41FA5}">
                      <a16:colId xmlns:a16="http://schemas.microsoft.com/office/drawing/2014/main" val="1327567366"/>
                    </a:ext>
                  </a:extLst>
                </a:gridCol>
                <a:gridCol w="961811">
                  <a:extLst>
                    <a:ext uri="{9D8B030D-6E8A-4147-A177-3AD203B41FA5}">
                      <a16:colId xmlns:a16="http://schemas.microsoft.com/office/drawing/2014/main" val="303838954"/>
                    </a:ext>
                  </a:extLst>
                </a:gridCol>
                <a:gridCol w="2044608">
                  <a:extLst>
                    <a:ext uri="{9D8B030D-6E8A-4147-A177-3AD203B41FA5}">
                      <a16:colId xmlns:a16="http://schemas.microsoft.com/office/drawing/2014/main" val="3665741262"/>
                    </a:ext>
                  </a:extLst>
                </a:gridCol>
                <a:gridCol w="1630598">
                  <a:extLst>
                    <a:ext uri="{9D8B030D-6E8A-4147-A177-3AD203B41FA5}">
                      <a16:colId xmlns:a16="http://schemas.microsoft.com/office/drawing/2014/main" val="1793671580"/>
                    </a:ext>
                  </a:extLst>
                </a:gridCol>
              </a:tblGrid>
              <a:tr h="278600">
                <a:tc gridSpan="4">
                  <a:txBody>
                    <a:bodyPr/>
                    <a:lstStyle/>
                    <a:p>
                      <a:pPr algn="ctr" fontAlgn="ctr">
                        <a:spcBef>
                          <a:spcPts val="0"/>
                        </a:spcBef>
                        <a:spcAft>
                          <a:spcPts val="0"/>
                        </a:spcAft>
                      </a:pPr>
                      <a:r>
                        <a:rPr lang="en-US" sz="1300" b="1" i="0" u="none" strike="noStrike">
                          <a:solidFill>
                            <a:srgbClr val="000000"/>
                          </a:solidFill>
                          <a:effectLst/>
                          <a:latin typeface="Calibri" panose="020F0502020204030204" pitchFamily="34" charset="0"/>
                        </a:rPr>
                        <a:t>Tree MODEL</a:t>
                      </a:r>
                      <a:endParaRPr lang="en-US" sz="1100" b="0" i="0" u="none" strike="noStrike">
                        <a:effectLst/>
                        <a:latin typeface="Arial" panose="020B0604020202020204" pitchFamily="34" charset="0"/>
                      </a:endParaRPr>
                    </a:p>
                  </a:txBody>
                  <a:tcPr marL="54987" marR="54987" marT="27493" marB="27493">
                    <a:lnL>
                      <a:noFill/>
                    </a:lnL>
                    <a:lnR>
                      <a:noFill/>
                    </a:lnR>
                    <a:lnT>
                      <a:noFill/>
                    </a:lnT>
                    <a:lnB>
                      <a:noFill/>
                    </a:lnB>
                    <a:solidFill>
                      <a:srgbClr val="8EA9DB"/>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9926165"/>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3062695161"/>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292934"/>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292934"/>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292934"/>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153706870"/>
                  </a:ext>
                </a:extLst>
              </a:tr>
              <a:tr h="173209">
                <a:tc rowSpan="2">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Confusion Matrix</a:t>
                      </a:r>
                      <a:endParaRPr lang="en-US" sz="1100" b="0" i="0" u="none" strike="noStrike">
                        <a:effectLst/>
                        <a:latin typeface="Arial" panose="020B0604020202020204" pitchFamily="34" charset="0"/>
                      </a:endParaRPr>
                    </a:p>
                  </a:txBody>
                  <a:tcPr marL="54987" marR="54987" marT="27493" marB="27493">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solidFill>
                      <a:srgbClr val="BDD7EE"/>
                    </a:solidFill>
                  </a:tcPr>
                </a:tc>
                <a:tc>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Predicted</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a:noFill/>
                    </a:lnB>
                    <a:solidFill>
                      <a:srgbClr val="BDD7EE"/>
                    </a:solidFill>
                  </a:tcPr>
                </a:tc>
                <a:tc>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Predicted</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a:noFill/>
                    </a:lnB>
                    <a:solidFill>
                      <a:srgbClr val="BDD7EE"/>
                    </a:solidFill>
                  </a:tcPr>
                </a:tc>
                <a:tc rowSpan="2">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Total</a:t>
                      </a:r>
                      <a:endParaRPr lang="en-US" sz="1100" b="0" i="0" u="none" strike="noStrike">
                        <a:effectLst/>
                        <a:latin typeface="Arial" panose="020B0604020202020204" pitchFamily="34" charset="0"/>
                      </a:endParaRPr>
                    </a:p>
                  </a:txBody>
                  <a:tcPr marL="54987" marR="54987" marT="27493" marB="27493">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solidFill>
                      <a:srgbClr val="BDD7EE"/>
                    </a:solidFill>
                  </a:tcPr>
                </a:tc>
                <a:extLst>
                  <a:ext uri="{0D108BD9-81ED-4DB2-BD59-A6C34878D82A}">
                    <a16:rowId xmlns:a16="http://schemas.microsoft.com/office/drawing/2014/main" val="1504558238"/>
                  </a:ext>
                </a:extLst>
              </a:tr>
              <a:tr h="173209">
                <a:tc vMerge="1">
                  <a:txBody>
                    <a:bodyPr/>
                    <a:lstStyle/>
                    <a:p>
                      <a:endParaRPr lang="en-US"/>
                    </a:p>
                  </a:txBody>
                  <a:tcPr/>
                </a:tc>
                <a:tc>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1</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a:noFill/>
                    </a:lnT>
                    <a:lnB w="12700" cap="flat" cmpd="sng" algn="ctr">
                      <a:solidFill>
                        <a:srgbClr val="292934"/>
                      </a:solidFill>
                      <a:prstDash val="solid"/>
                      <a:round/>
                      <a:headEnd type="none" w="med" len="med"/>
                      <a:tailEnd type="none" w="med" len="med"/>
                    </a:lnB>
                    <a:solidFill>
                      <a:srgbClr val="BDD7EE"/>
                    </a:solidFill>
                  </a:tcPr>
                </a:tc>
                <a:tc>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a:noFill/>
                    </a:lnT>
                    <a:lnB w="12700" cap="flat" cmpd="sng" algn="ctr">
                      <a:solidFill>
                        <a:srgbClr val="292934"/>
                      </a:solidFill>
                      <a:prstDash val="solid"/>
                      <a:round/>
                      <a:headEnd type="none" w="med" len="med"/>
                      <a:tailEnd type="none" w="med" len="med"/>
                    </a:lnB>
                    <a:solidFill>
                      <a:srgbClr val="BDD7EE"/>
                    </a:solidFill>
                  </a:tcPr>
                </a:tc>
                <a:tc vMerge="1">
                  <a:txBody>
                    <a:bodyPr/>
                    <a:lstStyle/>
                    <a:p>
                      <a:endParaRPr lang="en-US"/>
                    </a:p>
                  </a:txBody>
                  <a:tcPr/>
                </a:tc>
                <a:extLst>
                  <a:ext uri="{0D108BD9-81ED-4DB2-BD59-A6C34878D82A}">
                    <a16:rowId xmlns:a16="http://schemas.microsoft.com/office/drawing/2014/main" val="844487046"/>
                  </a:ext>
                </a:extLst>
              </a:tr>
              <a:tr h="173209">
                <a:tc>
                  <a:txBody>
                    <a:bodyPr/>
                    <a:lstStyle/>
                    <a:p>
                      <a:pPr algn="ctr" rtl="0" fontAlgn="ctr">
                        <a:spcBef>
                          <a:spcPts val="0"/>
                        </a:spcBef>
                        <a:spcAft>
                          <a:spcPts val="0"/>
                        </a:spcAft>
                      </a:pPr>
                      <a:r>
                        <a:rPr lang="en-US" sz="1000" b="0" i="0" u="none" strike="noStrike">
                          <a:solidFill>
                            <a:srgbClr val="292934"/>
                          </a:solidFill>
                          <a:effectLst/>
                          <a:latin typeface="SourceSansPro"/>
                        </a:rPr>
                        <a:t>Actually 1</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solidFill>
                      <a:srgbClr val="BDD7EE"/>
                    </a:solidFill>
                  </a:tcPr>
                </a:tc>
                <a:tc>
                  <a:txBody>
                    <a:bodyPr/>
                    <a:lstStyle/>
                    <a:p>
                      <a:pPr algn="ctr" rtl="0" fontAlgn="ctr">
                        <a:spcBef>
                          <a:spcPts val="0"/>
                        </a:spcBef>
                        <a:spcAft>
                          <a:spcPts val="0"/>
                        </a:spcAft>
                      </a:pPr>
                      <a:r>
                        <a:rPr lang="en-US" sz="1000" b="0" i="0" u="none" strike="noStrike">
                          <a:solidFill>
                            <a:srgbClr val="4CAF50"/>
                          </a:solidFill>
                          <a:effectLst/>
                          <a:latin typeface="SourceSansPro"/>
                        </a:rPr>
                        <a:t>435</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CE1228"/>
                          </a:solidFill>
                          <a:effectLst/>
                          <a:latin typeface="SourceSansPro"/>
                        </a:rPr>
                        <a:t>65</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292934"/>
                          </a:solidFill>
                          <a:effectLst/>
                          <a:latin typeface="SourceSansPro"/>
                        </a:rPr>
                        <a:t>500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60454907"/>
                  </a:ext>
                </a:extLst>
              </a:tr>
              <a:tr h="173209">
                <a:tc>
                  <a:txBody>
                    <a:bodyPr/>
                    <a:lstStyle/>
                    <a:p>
                      <a:pPr algn="ctr" rtl="0" fontAlgn="ctr">
                        <a:spcBef>
                          <a:spcPts val="0"/>
                        </a:spcBef>
                        <a:spcAft>
                          <a:spcPts val="0"/>
                        </a:spcAft>
                      </a:pPr>
                      <a:r>
                        <a:rPr lang="en-US" sz="1000" b="0" i="0" u="none" strike="noStrike">
                          <a:solidFill>
                            <a:srgbClr val="292934"/>
                          </a:solidFill>
                          <a:effectLst/>
                          <a:latin typeface="SourceSansPro"/>
                        </a:rPr>
                        <a:t>Actually 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solidFill>
                      <a:srgbClr val="BDD7EE"/>
                    </a:solidFill>
                  </a:tcPr>
                </a:tc>
                <a:tc>
                  <a:txBody>
                    <a:bodyPr/>
                    <a:lstStyle/>
                    <a:p>
                      <a:pPr algn="ctr" rtl="0" fontAlgn="ctr">
                        <a:spcBef>
                          <a:spcPts val="0"/>
                        </a:spcBef>
                        <a:spcAft>
                          <a:spcPts val="0"/>
                        </a:spcAft>
                      </a:pPr>
                      <a:r>
                        <a:rPr lang="en-US" sz="1000" b="0" i="0" u="none" strike="noStrike">
                          <a:solidFill>
                            <a:srgbClr val="CE1228"/>
                          </a:solidFill>
                          <a:effectLst/>
                          <a:latin typeface="SourceSansPro"/>
                        </a:rPr>
                        <a:t>1,260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4CAF50"/>
                          </a:solidFill>
                          <a:effectLst/>
                          <a:latin typeface="SourceSansPro"/>
                        </a:rPr>
                        <a:t>3,240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292934"/>
                          </a:solidFill>
                          <a:effectLst/>
                          <a:latin typeface="SourceSansPro"/>
                        </a:rPr>
                        <a:t>4,500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2319247602"/>
                  </a:ext>
                </a:extLst>
              </a:tr>
              <a:tr h="173209">
                <a:tc>
                  <a:txBody>
                    <a:bodyPr/>
                    <a:lstStyle/>
                    <a:p>
                      <a:pPr algn="ctr" rtl="0" fontAlgn="ctr">
                        <a:spcBef>
                          <a:spcPts val="0"/>
                        </a:spcBef>
                        <a:spcAft>
                          <a:spcPts val="0"/>
                        </a:spcAft>
                      </a:pPr>
                      <a:r>
                        <a:rPr lang="en-US" sz="1000" b="0" i="0" u="none" strike="noStrike">
                          <a:solidFill>
                            <a:srgbClr val="292934"/>
                          </a:solidFill>
                          <a:effectLst/>
                          <a:latin typeface="SourceSansPro"/>
                        </a:rPr>
                        <a:t>Total</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solidFill>
                      <a:srgbClr val="BDD7EE"/>
                    </a:solidFill>
                  </a:tcPr>
                </a:tc>
                <a:tc>
                  <a:txBody>
                    <a:bodyPr/>
                    <a:lstStyle/>
                    <a:p>
                      <a:pPr algn="ctr" rtl="0" fontAlgn="ctr">
                        <a:spcBef>
                          <a:spcPts val="0"/>
                        </a:spcBef>
                        <a:spcAft>
                          <a:spcPts val="0"/>
                        </a:spcAft>
                      </a:pPr>
                      <a:r>
                        <a:rPr lang="en-US" sz="1000" b="0" i="0" u="none" strike="noStrike">
                          <a:solidFill>
                            <a:srgbClr val="292934"/>
                          </a:solidFill>
                          <a:effectLst/>
                          <a:latin typeface="SourceSansPro"/>
                        </a:rPr>
                        <a:t>1,695</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292934"/>
                          </a:solidFill>
                          <a:effectLst/>
                          <a:latin typeface="SourceSansPro"/>
                        </a:rPr>
                        <a:t>3,305</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292934"/>
                          </a:solidFill>
                          <a:effectLst/>
                          <a:latin typeface="SourceSansPro"/>
                        </a:rPr>
                        <a:t>5,000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2707790815"/>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12700" cap="flat" cmpd="sng" algn="ctr">
                      <a:solidFill>
                        <a:srgbClr val="292934"/>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12700" cap="flat" cmpd="sng" algn="ctr">
                      <a:solidFill>
                        <a:srgbClr val="292934"/>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12700" cap="flat" cmpd="sng" algn="ctr">
                      <a:solidFill>
                        <a:srgbClr val="292934"/>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12700" cap="flat" cmpd="sng" algn="ctr">
                      <a:solidFill>
                        <a:srgbClr val="292934"/>
                      </a:solidFill>
                      <a:prstDash val="solid"/>
                      <a:round/>
                      <a:headEnd type="none" w="med" len="med"/>
                      <a:tailEnd type="none" w="med" len="med"/>
                    </a:lnT>
                    <a:lnB>
                      <a:noFill/>
                    </a:lnB>
                  </a:tcPr>
                </a:tc>
                <a:extLst>
                  <a:ext uri="{0D108BD9-81ED-4DB2-BD59-A6C34878D82A}">
                    <a16:rowId xmlns:a16="http://schemas.microsoft.com/office/drawing/2014/main" val="3465204140"/>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2403545443"/>
                  </a:ext>
                </a:extLst>
              </a:tr>
              <a:tr h="173209">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Recall</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87%</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solidFill>
                      <a:srgbClr val="BDD7EE"/>
                    </a:solidFill>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(From the model results)</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2758367228"/>
                  </a:ext>
                </a:extLst>
              </a:tr>
              <a:tr h="173209">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Accuracy</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74%</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solidFill>
                      <a:srgbClr val="BDD7EE"/>
                    </a:solidFill>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(From the model results)</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1638857350"/>
                  </a:ext>
                </a:extLst>
              </a:tr>
              <a:tr h="173209">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Precision</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26%</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2008754764"/>
                  </a:ext>
                </a:extLst>
              </a:tr>
              <a:tr h="173209">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F1</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56%</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2863083160"/>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968711143"/>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221317"/>
                  </a:ext>
                </a:extLst>
              </a:tr>
              <a:tr h="173209">
                <a:tc rowSpan="3" gridSpan="2">
                  <a:txBody>
                    <a:bodyPr/>
                    <a:lstStyle/>
                    <a:p>
                      <a:pPr algn="ctr" fontAlgn="ctr">
                        <a:spcBef>
                          <a:spcPts val="0"/>
                        </a:spcBef>
                        <a:spcAft>
                          <a:spcPts val="0"/>
                        </a:spcAft>
                      </a:pPr>
                      <a:r>
                        <a:rPr lang="en-US" sz="1000" b="1" i="0" u="none" strike="noStrike">
                          <a:solidFill>
                            <a:srgbClr val="000000"/>
                          </a:solidFill>
                          <a:effectLst/>
                          <a:latin typeface="Arial" panose="020B0604020202020204" pitchFamily="34" charset="0"/>
                        </a:rPr>
                        <a:t>Profits without Model</a:t>
                      </a:r>
                      <a:endParaRPr lang="en-US" sz="1100" b="0" i="0" u="none" strike="noStrike">
                        <a:effectLst/>
                        <a:latin typeface="Arial" panose="020B0604020202020204" pitchFamily="34" charset="0"/>
                      </a:endParaRPr>
                    </a:p>
                  </a:txBody>
                  <a:tcPr marL="54987" marR="54987" marT="27493" marB="2749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hMerge="1">
                  <a:txBody>
                    <a:bodyPr/>
                    <a:lstStyle/>
                    <a:p>
                      <a:endParaRPr lang="en-US"/>
                    </a:p>
                  </a:txBody>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Losses incurred</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($100,000,000.00)</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3575452"/>
                  </a:ext>
                </a:extLst>
              </a:tr>
              <a:tr h="173209">
                <a:tc gridSpan="2" vMerge="1">
                  <a:txBody>
                    <a:bodyPr/>
                    <a:lstStyle/>
                    <a:p>
                      <a:endParaRPr lang="en-US"/>
                    </a:p>
                  </a:txBody>
                  <a:tcPr/>
                </a:tc>
                <a:tc hMerge="1" vMerge="1">
                  <a:txBody>
                    <a:bodyPr/>
                    <a:lstStyle/>
                    <a:p>
                      <a:endParaRPr lang="en-US"/>
                    </a:p>
                  </a:txBody>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Payments received</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$90,000,000.00 </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77788488"/>
                  </a:ext>
                </a:extLst>
              </a:tr>
              <a:tr h="173209">
                <a:tc gridSpan="2" vMerge="1">
                  <a:txBody>
                    <a:bodyPr/>
                    <a:lstStyle/>
                    <a:p>
                      <a:endParaRPr lang="en-US"/>
                    </a:p>
                  </a:txBody>
                  <a:tcPr/>
                </a:tc>
                <a:tc hMerge="1" vMerge="1">
                  <a:txBody>
                    <a:bodyPr/>
                    <a:lstStyle/>
                    <a:p>
                      <a:endParaRPr lang="en-US"/>
                    </a:p>
                  </a:txBody>
                  <a:tcPr/>
                </a:tc>
                <a:tc>
                  <a:txBody>
                    <a:bodyPr/>
                    <a:lstStyle/>
                    <a:p>
                      <a:pPr algn="l" fontAlgn="b">
                        <a:spcBef>
                          <a:spcPts val="0"/>
                        </a:spcBef>
                        <a:spcAft>
                          <a:spcPts val="0"/>
                        </a:spcAft>
                      </a:pPr>
                      <a:r>
                        <a:rPr lang="en-US" sz="1000" b="1" i="0" u="none" strike="noStrike">
                          <a:solidFill>
                            <a:srgbClr val="000000"/>
                          </a:solidFill>
                          <a:effectLst/>
                          <a:latin typeface="Arial" panose="020B0604020202020204" pitchFamily="34" charset="0"/>
                        </a:rPr>
                        <a:t>Profits</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1" i="0" u="none" strike="noStrike">
                          <a:solidFill>
                            <a:srgbClr val="548235"/>
                          </a:solidFill>
                          <a:effectLst/>
                          <a:latin typeface="Arial" panose="020B0604020202020204" pitchFamily="34" charset="0"/>
                        </a:rPr>
                        <a:t>($10,000,000.00)</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672121"/>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61949112"/>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7962271"/>
                  </a:ext>
                </a:extLst>
              </a:tr>
              <a:tr h="173209">
                <a:tc rowSpan="3" gridSpan="2">
                  <a:txBody>
                    <a:bodyPr/>
                    <a:lstStyle/>
                    <a:p>
                      <a:pPr algn="ctr" fontAlgn="ctr">
                        <a:spcBef>
                          <a:spcPts val="0"/>
                        </a:spcBef>
                        <a:spcAft>
                          <a:spcPts val="0"/>
                        </a:spcAft>
                      </a:pPr>
                      <a:r>
                        <a:rPr lang="en-US" sz="1000" b="1" i="0" u="none" strike="noStrike">
                          <a:solidFill>
                            <a:srgbClr val="000000"/>
                          </a:solidFill>
                          <a:effectLst/>
                          <a:latin typeface="Arial" panose="020B0604020202020204" pitchFamily="34" charset="0"/>
                        </a:rPr>
                        <a:t>Profits with Model</a:t>
                      </a:r>
                      <a:endParaRPr lang="en-US" sz="1100" b="0" i="0" u="none" strike="noStrike">
                        <a:effectLst/>
                        <a:latin typeface="Arial" panose="020B0604020202020204" pitchFamily="34" charset="0"/>
                      </a:endParaRPr>
                    </a:p>
                  </a:txBody>
                  <a:tcPr marL="54987" marR="54987" marT="27493" marB="2749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hMerge="1">
                  <a:txBody>
                    <a:bodyPr/>
                    <a:lstStyle/>
                    <a:p>
                      <a:endParaRPr lang="en-US"/>
                    </a:p>
                  </a:txBody>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Losses incurred</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($13,000,000.00)</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5088023"/>
                  </a:ext>
                </a:extLst>
              </a:tr>
              <a:tr h="173209">
                <a:tc gridSpan="2" vMerge="1">
                  <a:txBody>
                    <a:bodyPr/>
                    <a:lstStyle/>
                    <a:p>
                      <a:endParaRPr lang="en-US"/>
                    </a:p>
                  </a:txBody>
                  <a:tcPr/>
                </a:tc>
                <a:tc hMerge="1" vMerge="1">
                  <a:txBody>
                    <a:bodyPr/>
                    <a:lstStyle/>
                    <a:p>
                      <a:endParaRPr lang="en-US"/>
                    </a:p>
                  </a:txBody>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Payments received</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$64,800,000.00 </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776236515"/>
                  </a:ext>
                </a:extLst>
              </a:tr>
              <a:tr h="173209">
                <a:tc gridSpan="2" vMerge="1">
                  <a:txBody>
                    <a:bodyPr/>
                    <a:lstStyle/>
                    <a:p>
                      <a:endParaRPr lang="en-US"/>
                    </a:p>
                  </a:txBody>
                  <a:tcPr/>
                </a:tc>
                <a:tc hMerge="1" vMerge="1">
                  <a:txBody>
                    <a:bodyPr/>
                    <a:lstStyle/>
                    <a:p>
                      <a:endParaRPr lang="en-US"/>
                    </a:p>
                  </a:txBody>
                  <a:tcPr/>
                </a:tc>
                <a:tc>
                  <a:txBody>
                    <a:bodyPr/>
                    <a:lstStyle/>
                    <a:p>
                      <a:pPr algn="l" fontAlgn="b">
                        <a:spcBef>
                          <a:spcPts val="0"/>
                        </a:spcBef>
                        <a:spcAft>
                          <a:spcPts val="0"/>
                        </a:spcAft>
                      </a:pPr>
                      <a:r>
                        <a:rPr lang="en-US" sz="1000" b="1" i="0" u="none" strike="noStrike">
                          <a:solidFill>
                            <a:srgbClr val="000000"/>
                          </a:solidFill>
                          <a:effectLst/>
                          <a:latin typeface="Arial" panose="020B0604020202020204" pitchFamily="34" charset="0"/>
                        </a:rPr>
                        <a:t>Profits</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1" i="0" u="none" strike="noStrike">
                          <a:solidFill>
                            <a:srgbClr val="548235"/>
                          </a:solidFill>
                          <a:effectLst/>
                          <a:latin typeface="Arial" panose="020B0604020202020204" pitchFamily="34" charset="0"/>
                        </a:rPr>
                        <a:t>$51,800,000.00 </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1030435"/>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51518380"/>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6031716"/>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w="1270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spcBef>
                          <a:spcPts val="0"/>
                        </a:spcBef>
                        <a:spcAft>
                          <a:spcPts val="0"/>
                        </a:spcAft>
                      </a:pPr>
                      <a:r>
                        <a:rPr lang="en-US" sz="1000" b="1" i="0" u="none" strike="noStrike">
                          <a:solidFill>
                            <a:srgbClr val="000000"/>
                          </a:solidFill>
                          <a:effectLst/>
                          <a:latin typeface="Arial" panose="020B0604020202020204" pitchFamily="34" charset="0"/>
                        </a:rPr>
                        <a:t>BENEFIT OF THE MODEL</a:t>
                      </a:r>
                      <a:endParaRPr lang="en-US" sz="1100" b="0" i="0" u="none" strike="noStrike">
                        <a:effectLst/>
                        <a:latin typeface="Arial" panose="020B0604020202020204" pitchFamily="34" charset="0"/>
                      </a:endParaRPr>
                    </a:p>
                  </a:txBody>
                  <a:tcPr marL="54987" marR="54987" marT="27493" marB="274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rowSpan="2">
                  <a:txBody>
                    <a:bodyPr/>
                    <a:lstStyle/>
                    <a:p>
                      <a:pPr algn="ctr" fontAlgn="ctr">
                        <a:spcBef>
                          <a:spcPts val="0"/>
                        </a:spcBef>
                        <a:spcAft>
                          <a:spcPts val="0"/>
                        </a:spcAft>
                      </a:pPr>
                      <a:r>
                        <a:rPr lang="en-US" sz="1000" b="1" i="0" u="none" strike="noStrike">
                          <a:solidFill>
                            <a:srgbClr val="000000"/>
                          </a:solidFill>
                          <a:effectLst/>
                          <a:latin typeface="Arial" panose="020B0604020202020204" pitchFamily="34" charset="0"/>
                        </a:rPr>
                        <a:t>$61,800,000.00 </a:t>
                      </a:r>
                      <a:endParaRPr lang="en-US" sz="1100" b="0" i="0" u="none" strike="noStrike">
                        <a:effectLst/>
                        <a:latin typeface="Arial" panose="020B0604020202020204" pitchFamily="34" charset="0"/>
                      </a:endParaRPr>
                    </a:p>
                  </a:txBody>
                  <a:tcPr marL="54987" marR="54987" marT="27493" marB="274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830339854"/>
                  </a:ext>
                </a:extLst>
              </a:tr>
              <a:tr h="224529">
                <a:tc>
                  <a:txBody>
                    <a:bodyPr/>
                    <a:lstStyle/>
                    <a:p>
                      <a:pPr algn="l" fontAlgn="b">
                        <a:spcBef>
                          <a:spcPts val="0"/>
                        </a:spcBef>
                        <a:spcAft>
                          <a:spcPts val="0"/>
                        </a:spcAft>
                      </a:pPr>
                      <a:endParaRPr lang="en-US" sz="1100" b="0" i="0" u="none" strike="noStrike" dirty="0">
                        <a:effectLst/>
                        <a:latin typeface="Arial" panose="020B0604020202020204" pitchFamily="34" charset="0"/>
                      </a:endParaRPr>
                    </a:p>
                  </a:txBody>
                  <a:tcPr marL="4582" marR="4582" marT="4582" marB="0" anchor="b">
                    <a:lnL>
                      <a:noFill/>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764681800"/>
                  </a:ext>
                </a:extLst>
              </a:tr>
            </a:tbl>
          </a:graphicData>
        </a:graphic>
      </p:graphicFrame>
    </p:spTree>
    <p:extLst>
      <p:ext uri="{BB962C8B-B14F-4D97-AF65-F5344CB8AC3E}">
        <p14:creationId xmlns:p14="http://schemas.microsoft.com/office/powerpoint/2010/main" val="384253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70159F-5B0A-4A43-6843-47F0D7703065}"/>
              </a:ext>
            </a:extLst>
          </p:cNvPr>
          <p:cNvSpPr>
            <a:spLocks noGrp="1"/>
          </p:cNvSpPr>
          <p:nvPr>
            <p:ph type="ctrTitle"/>
          </p:nvPr>
        </p:nvSpPr>
        <p:spPr>
          <a:xfrm>
            <a:off x="773206" y="1062544"/>
            <a:ext cx="4747280" cy="697763"/>
          </a:xfrm>
        </p:spPr>
        <p:txBody>
          <a:bodyPr anchor="b">
            <a:noAutofit/>
          </a:bodyPr>
          <a:lstStyle/>
          <a:p>
            <a:pPr algn="l"/>
            <a:r>
              <a:rPr lang="en-US" sz="4800" b="1" dirty="0">
                <a:solidFill>
                  <a:srgbClr val="FFFFFF"/>
                </a:solidFill>
              </a:rPr>
              <a:t>AGENDA</a:t>
            </a:r>
          </a:p>
        </p:txBody>
      </p:sp>
      <p:sp>
        <p:nvSpPr>
          <p:cNvPr id="18" name="Rectangle 17">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FB4B091-DEB2-62E5-4CA7-AE1FD319066B}"/>
              </a:ext>
            </a:extLst>
          </p:cNvPr>
          <p:cNvSpPr>
            <a:spLocks noGrp="1"/>
          </p:cNvSpPr>
          <p:nvPr>
            <p:ph type="subTitle" idx="1"/>
          </p:nvPr>
        </p:nvSpPr>
        <p:spPr>
          <a:xfrm>
            <a:off x="876300" y="3105151"/>
            <a:ext cx="4644186" cy="2895598"/>
          </a:xfrm>
        </p:spPr>
        <p:txBody>
          <a:bodyPr anchor="t">
            <a:normAutofit/>
          </a:bodyPr>
          <a:lstStyle/>
          <a:p>
            <a:pPr marL="285750" indent="-285750" algn="l">
              <a:buFont typeface="Arial" panose="020B0604020202020204" pitchFamily="34" charset="0"/>
              <a:buChar char="•"/>
            </a:pPr>
            <a:r>
              <a:rPr lang="en-US" sz="2800" dirty="0">
                <a:solidFill>
                  <a:srgbClr val="FFFFFF"/>
                </a:solidFill>
              </a:rPr>
              <a:t>Problem Statement</a:t>
            </a:r>
          </a:p>
          <a:p>
            <a:pPr marL="285750" indent="-285750" algn="l">
              <a:buFont typeface="Arial" panose="020B0604020202020204" pitchFamily="34" charset="0"/>
              <a:buChar char="•"/>
            </a:pPr>
            <a:r>
              <a:rPr lang="en-US" sz="2800" dirty="0">
                <a:solidFill>
                  <a:srgbClr val="FFFFFF"/>
                </a:solidFill>
              </a:rPr>
              <a:t>Model</a:t>
            </a:r>
          </a:p>
          <a:p>
            <a:pPr marL="285750" indent="-285750" algn="l">
              <a:buFont typeface="Arial" panose="020B0604020202020204" pitchFamily="34" charset="0"/>
              <a:buChar char="•"/>
            </a:pPr>
            <a:r>
              <a:rPr lang="en-US" sz="2800" dirty="0">
                <a:solidFill>
                  <a:srgbClr val="FFFFFF"/>
                </a:solidFill>
              </a:rPr>
              <a:t>Results and Calculations</a:t>
            </a:r>
          </a:p>
          <a:p>
            <a:pPr marL="285750" indent="-285750" algn="l">
              <a:buFont typeface="Arial" panose="020B0604020202020204" pitchFamily="34" charset="0"/>
              <a:buChar char="•"/>
            </a:pPr>
            <a:r>
              <a:rPr lang="en-US" sz="2800" dirty="0">
                <a:solidFill>
                  <a:srgbClr val="FFFFFF"/>
                </a:solidFill>
              </a:rPr>
              <a:t>Finding the best model</a:t>
            </a:r>
            <a:br>
              <a:rPr lang="en-US" sz="1500" dirty="0">
                <a:solidFill>
                  <a:srgbClr val="FFFFFF"/>
                </a:solidFill>
              </a:rPr>
            </a:br>
            <a:endParaRPr lang="en-US" sz="1500" dirty="0">
              <a:solidFill>
                <a:srgbClr val="FFFFFF"/>
              </a:solidFill>
            </a:endParaRPr>
          </a:p>
          <a:p>
            <a:pPr algn="l"/>
            <a:endParaRPr lang="en-US" sz="1500" dirty="0">
              <a:solidFill>
                <a:srgbClr val="FFFFFF"/>
              </a:solidFill>
            </a:endParaRPr>
          </a:p>
        </p:txBody>
      </p:sp>
      <p:sp>
        <p:nvSpPr>
          <p:cNvPr id="20" name="Oval 19">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 List">
            <a:extLst>
              <a:ext uri="{FF2B5EF4-FFF2-40B4-BE49-F238E27FC236}">
                <a16:creationId xmlns:a16="http://schemas.microsoft.com/office/drawing/2014/main" id="{618110E0-4705-4380-B966-EF0B2277BD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2372717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9C034D5-DE81-F125-1CF9-2E4725F49640}"/>
              </a:ext>
            </a:extLst>
          </p:cNvPr>
          <p:cNvSpPr txBox="1"/>
          <p:nvPr/>
        </p:nvSpPr>
        <p:spPr>
          <a:xfrm>
            <a:off x="1127208" y="857251"/>
            <a:ext cx="4747280" cy="3098061"/>
          </a:xfrm>
          <a:prstGeom prst="rect">
            <a:avLst/>
          </a:prstGeom>
        </p:spPr>
        <p:txBody>
          <a:bodyPr vert="horz" lIns="91440" tIns="45720" rIns="91440" bIns="45720" rtlCol="0" anchor="b">
            <a:normAutofit/>
          </a:bodyPr>
          <a:lstStyle/>
          <a:p>
            <a:pPr indent="-228600" defTabSz="914400">
              <a:lnSpc>
                <a:spcPct val="90000"/>
              </a:lnSpc>
              <a:spcBef>
                <a:spcPct val="0"/>
              </a:spcBef>
              <a:spcAft>
                <a:spcPts val="600"/>
              </a:spcAft>
            </a:pPr>
            <a:r>
              <a:rPr lang="en-US" sz="4800" b="1" kern="1200">
                <a:solidFill>
                  <a:srgbClr val="FFFFFF"/>
                </a:solidFill>
                <a:latin typeface="+mj-lt"/>
                <a:ea typeface="+mj-ea"/>
                <a:cs typeface="+mj-cs"/>
              </a:rPr>
              <a:t>THANK YOU</a:t>
            </a:r>
          </a:p>
        </p:txBody>
      </p:sp>
      <p:sp>
        <p:nvSpPr>
          <p:cNvPr id="31" name="Rectangle 30">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9E07898A-915B-DF15-87C7-97FA1BAD96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83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EB6AB-7123-65BC-45EC-78D6B68CF9ED}"/>
              </a:ext>
            </a:extLst>
          </p:cNvPr>
          <p:cNvSpPr>
            <a:spLocks noGrp="1"/>
          </p:cNvSpPr>
          <p:nvPr>
            <p:ph type="ctrTitle"/>
          </p:nvPr>
        </p:nvSpPr>
        <p:spPr>
          <a:xfrm>
            <a:off x="823442" y="921715"/>
            <a:ext cx="5163022" cy="2635993"/>
          </a:xfrm>
        </p:spPr>
        <p:txBody>
          <a:bodyPr anchor="b">
            <a:normAutofit/>
          </a:bodyPr>
          <a:lstStyle/>
          <a:p>
            <a:pPr algn="l"/>
            <a:r>
              <a:rPr lang="en-US" dirty="0"/>
              <a:t>PROBLEM STATEMENT</a:t>
            </a:r>
          </a:p>
        </p:txBody>
      </p:sp>
      <p:sp>
        <p:nvSpPr>
          <p:cNvPr id="41" name="Rectangle 40">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1232B148-6F73-0A4D-5C54-0660DE2F5A04}"/>
              </a:ext>
            </a:extLst>
          </p:cNvPr>
          <p:cNvSpPr>
            <a:spLocks noGrp="1"/>
          </p:cNvSpPr>
          <p:nvPr>
            <p:ph type="subTitle" idx="1"/>
          </p:nvPr>
        </p:nvSpPr>
        <p:spPr>
          <a:xfrm>
            <a:off x="228600" y="4541263"/>
            <a:ext cx="6283835" cy="1395022"/>
          </a:xfrm>
        </p:spPr>
        <p:txBody>
          <a:bodyPr anchor="t">
            <a:normAutofit lnSpcReduction="10000"/>
          </a:bodyPr>
          <a:lstStyle/>
          <a:p>
            <a:pPr algn="l"/>
            <a:r>
              <a:rPr lang="en-US" dirty="0">
                <a:solidFill>
                  <a:srgbClr val="FFFFFF"/>
                </a:solidFill>
                <a:latin typeface="Lato Extended"/>
              </a:rPr>
              <a:t>To E</a:t>
            </a:r>
            <a:r>
              <a:rPr lang="en-US" b="0" i="0" dirty="0">
                <a:solidFill>
                  <a:srgbClr val="FFFFFF"/>
                </a:solidFill>
                <a:effectLst/>
                <a:latin typeface="Lato Extended"/>
              </a:rPr>
              <a:t>stimate </a:t>
            </a:r>
            <a:r>
              <a:rPr lang="en-US" dirty="0">
                <a:solidFill>
                  <a:srgbClr val="FFFFFF"/>
                </a:solidFill>
                <a:latin typeface="Lato Extended"/>
              </a:rPr>
              <a:t>P</a:t>
            </a:r>
            <a:r>
              <a:rPr lang="en-US" b="0" i="0" dirty="0">
                <a:solidFill>
                  <a:srgbClr val="FFFFFF"/>
                </a:solidFill>
                <a:effectLst/>
                <a:latin typeface="Lato Extended"/>
              </a:rPr>
              <a:t>redictions of "default" using at least: logistic, LDA, QDA, decision trees, and KNN models using credit dataset. Select the</a:t>
            </a:r>
            <a:r>
              <a:rPr lang="en-US" dirty="0">
                <a:solidFill>
                  <a:srgbClr val="FFFFFF"/>
                </a:solidFill>
                <a:latin typeface="Lato Extended"/>
              </a:rPr>
              <a:t> best  model to sell the financial institution</a:t>
            </a:r>
          </a:p>
          <a:p>
            <a:pPr algn="l"/>
            <a:endParaRPr lang="en-US" sz="1900" dirty="0">
              <a:solidFill>
                <a:srgbClr val="FFFFFF"/>
              </a:solidFill>
            </a:endParaRPr>
          </a:p>
        </p:txBody>
      </p:sp>
      <p:pic>
        <p:nvPicPr>
          <p:cNvPr id="5" name="Picture 4" descr="Icon&#10;&#10;Description automatically generated">
            <a:extLst>
              <a:ext uri="{FF2B5EF4-FFF2-40B4-BE49-F238E27FC236}">
                <a16:creationId xmlns:a16="http://schemas.microsoft.com/office/drawing/2014/main" id="{6643237B-A853-DD7A-F439-D1B25E03D422}"/>
              </a:ext>
            </a:extLst>
          </p:cNvPr>
          <p:cNvPicPr>
            <a:picLocks noChangeAspect="1"/>
          </p:cNvPicPr>
          <p:nvPr/>
        </p:nvPicPr>
        <p:blipFill rotWithShape="1">
          <a:blip r:embed="rId2">
            <a:extLst>
              <a:ext uri="{28A0092B-C50C-407E-A947-70E740481C1C}">
                <a14:useLocalDpi xmlns:a14="http://schemas.microsoft.com/office/drawing/2010/main" val="0"/>
              </a:ext>
            </a:extLst>
          </a:blip>
          <a:srcRect l="12982" r="13353" b="-1"/>
          <a:stretch/>
        </p:blipFill>
        <p:spPr>
          <a:xfrm>
            <a:off x="6573907" y="658495"/>
            <a:ext cx="5163022" cy="5163010"/>
          </a:xfrm>
          <a:prstGeom prst="rect">
            <a:avLst/>
          </a:prstGeom>
        </p:spPr>
      </p:pic>
      <p:sp>
        <p:nvSpPr>
          <p:cNvPr id="47" name="Rectangle 4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234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FD58-3A9B-721C-A398-0A22F1CDDA03}"/>
              </a:ext>
            </a:extLst>
          </p:cNvPr>
          <p:cNvSpPr>
            <a:spLocks noGrp="1"/>
          </p:cNvSpPr>
          <p:nvPr>
            <p:ph type="ctrTitle"/>
          </p:nvPr>
        </p:nvSpPr>
        <p:spPr>
          <a:xfrm>
            <a:off x="637841" y="456585"/>
            <a:ext cx="7474172" cy="1325563"/>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1.LOGISTIC REGRESSION</a:t>
            </a:r>
          </a:p>
        </p:txBody>
      </p:sp>
      <p:sp>
        <p:nvSpPr>
          <p:cNvPr id="3" name="Subtitle 2">
            <a:extLst>
              <a:ext uri="{FF2B5EF4-FFF2-40B4-BE49-F238E27FC236}">
                <a16:creationId xmlns:a16="http://schemas.microsoft.com/office/drawing/2014/main" id="{3D8B63F1-906F-20BC-08EF-DC854444F7B2}"/>
              </a:ext>
            </a:extLst>
          </p:cNvPr>
          <p:cNvSpPr>
            <a:spLocks noGrp="1"/>
          </p:cNvSpPr>
          <p:nvPr>
            <p:ph type="subTitle" idx="1"/>
          </p:nvPr>
        </p:nvSpPr>
        <p:spPr>
          <a:xfrm>
            <a:off x="637841" y="2015413"/>
            <a:ext cx="8151595" cy="4222864"/>
          </a:xfrm>
        </p:spPr>
        <p:txBody>
          <a:bodyPr vert="horz" lIns="91440" tIns="45720" rIns="91440" bIns="45720" rtlCol="0" anchor="ctr">
            <a:noAutofit/>
          </a:bodyPr>
          <a:lstStyle/>
          <a:p>
            <a:pPr algn="l"/>
            <a:r>
              <a:rPr lang="en-US" sz="2000" b="0" i="0" dirty="0">
                <a:solidFill>
                  <a:srgbClr val="273239"/>
                </a:solidFill>
                <a:effectLst/>
              </a:rPr>
              <a:t>Logistic regression is a classification algorithm used to find the probability of event success and event failure. Logistic regression is used when the dependent variable is binary(0/1, True/False, Yes/No) in nature. </a:t>
            </a:r>
          </a:p>
          <a:p>
            <a:pPr algn="l"/>
            <a:r>
              <a:rPr lang="en-US" b="1" dirty="0"/>
              <a:t>CODE:-</a:t>
            </a:r>
          </a:p>
          <a:p>
            <a:pPr marL="285750" indent="-285750" algn="l">
              <a:buFont typeface="Arial" panose="020B0604020202020204" pitchFamily="34" charset="0"/>
              <a:buChar char="•"/>
            </a:pPr>
            <a:r>
              <a:rPr lang="en-US" sz="1400" dirty="0"/>
              <a:t>mod_log_t2 &lt;- train(default ~ </a:t>
            </a:r>
            <a:r>
              <a:rPr lang="en-US" sz="1400" dirty="0" err="1"/>
              <a:t>checking_balance</a:t>
            </a:r>
            <a:r>
              <a:rPr lang="en-US" sz="1400" dirty="0"/>
              <a:t> + </a:t>
            </a:r>
            <a:r>
              <a:rPr lang="en-US" sz="1400" dirty="0" err="1"/>
              <a:t>months_loan_duration</a:t>
            </a:r>
            <a:r>
              <a:rPr lang="en-US" sz="1400" dirty="0"/>
              <a:t> + </a:t>
            </a:r>
            <a:r>
              <a:rPr lang="en-US" sz="1400" dirty="0" err="1"/>
              <a:t>credit_history</a:t>
            </a:r>
            <a:r>
              <a:rPr lang="en-US" sz="1400" dirty="0"/>
              <a:t> + purpose  + amount + </a:t>
            </a:r>
            <a:r>
              <a:rPr lang="en-US" sz="1400" dirty="0" err="1"/>
              <a:t>savings_balance</a:t>
            </a:r>
            <a:r>
              <a:rPr lang="en-US" sz="1400" dirty="0"/>
              <a:t> + </a:t>
            </a:r>
            <a:r>
              <a:rPr lang="en-US" sz="1400" dirty="0" err="1"/>
              <a:t>employment_duration</a:t>
            </a:r>
            <a:r>
              <a:rPr lang="en-US" sz="1400" dirty="0"/>
              <a:t> + </a:t>
            </a:r>
            <a:r>
              <a:rPr lang="en-US" sz="1400" dirty="0" err="1"/>
              <a:t>percent_of_income</a:t>
            </a:r>
            <a:r>
              <a:rPr lang="en-US" sz="1400" dirty="0"/>
              <a:t> + </a:t>
            </a:r>
            <a:r>
              <a:rPr lang="en-US" sz="1400" dirty="0" err="1"/>
              <a:t>years_at_residence</a:t>
            </a:r>
            <a:r>
              <a:rPr lang="en-US" sz="1400" dirty="0"/>
              <a:t> + age , data=training, method="</a:t>
            </a:r>
            <a:r>
              <a:rPr lang="en-US" sz="1400" dirty="0" err="1"/>
              <a:t>glm</a:t>
            </a:r>
            <a:r>
              <a:rPr lang="en-US" sz="1400" dirty="0"/>
              <a:t>", family="</a:t>
            </a:r>
            <a:r>
              <a:rPr lang="en-US" sz="1400" dirty="0" err="1"/>
              <a:t>binomial",metric</a:t>
            </a:r>
            <a:r>
              <a:rPr lang="en-US" sz="1400" dirty="0"/>
              <a:t> = "Accuracy“,</a:t>
            </a:r>
            <a:r>
              <a:rPr lang="en-US" sz="1400" dirty="0" err="1"/>
              <a:t>trControl</a:t>
            </a:r>
            <a:r>
              <a:rPr lang="en-US" sz="1400" dirty="0"/>
              <a:t> = control, </a:t>
            </a:r>
            <a:r>
              <a:rPr lang="en-US" sz="1400" dirty="0" err="1"/>
              <a:t>preProcess</a:t>
            </a:r>
            <a:r>
              <a:rPr lang="en-US" sz="1400" dirty="0"/>
              <a:t> = </a:t>
            </a:r>
            <a:r>
              <a:rPr lang="en-US" sz="1400" dirty="0" err="1"/>
              <a:t>preproc</a:t>
            </a:r>
            <a:r>
              <a:rPr lang="en-US" sz="1400" dirty="0"/>
              <a:t>)</a:t>
            </a:r>
          </a:p>
          <a:p>
            <a:pPr indent="-228600" algn="l">
              <a:buFont typeface="Arial" panose="020B0604020202020204" pitchFamily="34" charset="0"/>
              <a:buChar char="•"/>
            </a:pPr>
            <a:r>
              <a:rPr lang="en-US" sz="1400" dirty="0"/>
              <a:t>summary(mod_log_t2)</a:t>
            </a:r>
          </a:p>
          <a:p>
            <a:pPr indent="-228600" algn="l">
              <a:buFont typeface="Arial" panose="020B0604020202020204" pitchFamily="34" charset="0"/>
              <a:buChar char="•"/>
            </a:pPr>
            <a:r>
              <a:rPr lang="en-US" sz="1400" dirty="0"/>
              <a:t>pred_log_t2 = predict(mod_log_t2, </a:t>
            </a:r>
            <a:r>
              <a:rPr lang="en-US" sz="1400" dirty="0" err="1"/>
              <a:t>newdata</a:t>
            </a:r>
            <a:r>
              <a:rPr lang="en-US" sz="1400" dirty="0"/>
              <a:t>=testing)</a:t>
            </a:r>
          </a:p>
          <a:p>
            <a:pPr indent="-228600" algn="l">
              <a:buFont typeface="Arial" panose="020B0604020202020204" pitchFamily="34" charset="0"/>
              <a:buChar char="•"/>
            </a:pPr>
            <a:r>
              <a:rPr lang="en-US" sz="1400" dirty="0" err="1"/>
              <a:t>confusionMatrix</a:t>
            </a:r>
            <a:r>
              <a:rPr lang="en-US" sz="1400" dirty="0"/>
              <a:t>(data=pred_log_t2, </a:t>
            </a:r>
            <a:r>
              <a:rPr lang="en-US" sz="1400" dirty="0" err="1"/>
              <a:t>testing$default</a:t>
            </a:r>
            <a:r>
              <a:rPr lang="en-US" sz="1400" dirty="0"/>
              <a:t>, mode = '</a:t>
            </a:r>
            <a:r>
              <a:rPr lang="en-US" sz="1400" dirty="0" err="1"/>
              <a:t>prec_recall</a:t>
            </a:r>
            <a:r>
              <a:rPr lang="en-US" sz="1400" dirty="0"/>
              <a:t>')</a:t>
            </a:r>
          </a:p>
        </p:txBody>
      </p:sp>
      <p:sp>
        <p:nvSpPr>
          <p:cNvPr id="21"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tatistics">
            <a:extLst>
              <a:ext uri="{FF2B5EF4-FFF2-40B4-BE49-F238E27FC236}">
                <a16:creationId xmlns:a16="http://schemas.microsoft.com/office/drawing/2014/main" id="{35FF8A62-9378-8594-30DB-9F300AD558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37078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3">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5">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37">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C136C5E-35B4-83FA-3A66-E53609D02298}"/>
              </a:ext>
            </a:extLst>
          </p:cNvPr>
          <p:cNvPicPr>
            <a:picLocks noChangeAspect="1"/>
          </p:cNvPicPr>
          <p:nvPr/>
        </p:nvPicPr>
        <p:blipFill rotWithShape="1">
          <a:blip r:embed="rId2"/>
          <a:srcRect r="31167"/>
          <a:stretch/>
        </p:blipFill>
        <p:spPr>
          <a:xfrm>
            <a:off x="4038599" y="10"/>
            <a:ext cx="8160026" cy="6875809"/>
          </a:xfrm>
          <a:prstGeom prst="rect">
            <a:avLst/>
          </a:prstGeom>
        </p:spPr>
      </p:pic>
      <p:sp>
        <p:nvSpPr>
          <p:cNvPr id="49" name="Freeform: Shape 39">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E2AF7A03-71F7-855A-75DE-BC06E85D9427}"/>
              </a:ext>
            </a:extLst>
          </p:cNvPr>
          <p:cNvSpPr txBox="1"/>
          <p:nvPr/>
        </p:nvSpPr>
        <p:spPr>
          <a:xfrm>
            <a:off x="534473" y="2950387"/>
            <a:ext cx="3052293" cy="3531403"/>
          </a:xfrm>
          <a:prstGeom prst="rect">
            <a:avLst/>
          </a:prstGeom>
        </p:spPr>
        <p:txBody>
          <a:bodyPr vert="horz" lIns="91440" tIns="45720" rIns="91440" bIns="45720" rtlCol="0" anchor="t">
            <a:normAutofit/>
          </a:bodyPr>
          <a:lstStyle/>
          <a:p>
            <a:pPr algn="r" defTabSz="914400">
              <a:lnSpc>
                <a:spcPct val="90000"/>
              </a:lnSpc>
              <a:spcBef>
                <a:spcPct val="0"/>
              </a:spcBef>
              <a:spcAft>
                <a:spcPts val="600"/>
              </a:spcAft>
            </a:pPr>
            <a:r>
              <a:rPr lang="en-US" sz="4000">
                <a:solidFill>
                  <a:srgbClr val="FFFFFF"/>
                </a:solidFill>
                <a:latin typeface="+mj-lt"/>
                <a:ea typeface="+mj-ea"/>
                <a:cs typeface="+mj-cs"/>
              </a:rPr>
              <a:t>Output:-</a:t>
            </a:r>
          </a:p>
          <a:p>
            <a:pPr marL="285750" indent="-285750" algn="r" defTabSz="914400">
              <a:lnSpc>
                <a:spcPct val="90000"/>
              </a:lnSpc>
              <a:spcBef>
                <a:spcPct val="0"/>
              </a:spcBef>
              <a:spcAft>
                <a:spcPts val="600"/>
              </a:spcAft>
            </a:pPr>
            <a:endParaRPr lang="en-US" sz="4000">
              <a:solidFill>
                <a:srgbClr val="FFFFFF"/>
              </a:solidFill>
              <a:latin typeface="+mj-lt"/>
              <a:ea typeface="+mj-ea"/>
              <a:cs typeface="+mj-cs"/>
            </a:endParaRPr>
          </a:p>
          <a:p>
            <a:pPr algn="r" defTabSz="914400">
              <a:lnSpc>
                <a:spcPct val="90000"/>
              </a:lnSpc>
              <a:spcBef>
                <a:spcPct val="0"/>
              </a:spcBef>
              <a:spcAft>
                <a:spcPts val="600"/>
              </a:spcAft>
            </a:pPr>
            <a:endParaRPr lang="en-US" sz="4000">
              <a:solidFill>
                <a:srgbClr val="FFFFFF"/>
              </a:solidFill>
              <a:latin typeface="+mj-lt"/>
              <a:ea typeface="+mj-ea"/>
              <a:cs typeface="+mj-cs"/>
            </a:endParaRPr>
          </a:p>
        </p:txBody>
      </p:sp>
    </p:spTree>
    <p:extLst>
      <p:ext uri="{BB962C8B-B14F-4D97-AF65-F5344CB8AC3E}">
        <p14:creationId xmlns:p14="http://schemas.microsoft.com/office/powerpoint/2010/main" val="338894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E837240B-3C04-1F7C-A202-3C53AB3F2349}"/>
              </a:ext>
            </a:extLst>
          </p:cNvPr>
          <p:cNvGraphicFramePr>
            <a:graphicFrameLocks noGrp="1"/>
          </p:cNvGraphicFramePr>
          <p:nvPr>
            <p:extLst>
              <p:ext uri="{D42A27DB-BD31-4B8C-83A1-F6EECF244321}">
                <p14:modId xmlns:p14="http://schemas.microsoft.com/office/powerpoint/2010/main" val="920360690"/>
              </p:ext>
            </p:extLst>
          </p:nvPr>
        </p:nvGraphicFramePr>
        <p:xfrm>
          <a:off x="2993231" y="1633824"/>
          <a:ext cx="6205538" cy="3590352"/>
        </p:xfrm>
        <a:graphic>
          <a:graphicData uri="http://schemas.openxmlformats.org/drawingml/2006/table">
            <a:tbl>
              <a:tblPr firstRow="1" bandRow="1">
                <a:tableStyleId>{5C22544A-7EE6-4342-B048-85BDC9FD1C3A}</a:tableStyleId>
              </a:tblPr>
              <a:tblGrid>
                <a:gridCol w="3906044">
                  <a:extLst>
                    <a:ext uri="{9D8B030D-6E8A-4147-A177-3AD203B41FA5}">
                      <a16:colId xmlns:a16="http://schemas.microsoft.com/office/drawing/2014/main" val="1971644925"/>
                    </a:ext>
                  </a:extLst>
                </a:gridCol>
                <a:gridCol w="2299494">
                  <a:extLst>
                    <a:ext uri="{9D8B030D-6E8A-4147-A177-3AD203B41FA5}">
                      <a16:colId xmlns:a16="http://schemas.microsoft.com/office/drawing/2014/main" val="3466561755"/>
                    </a:ext>
                  </a:extLst>
                </a:gridCol>
              </a:tblGrid>
              <a:tr h="814292">
                <a:tc gridSpan="2">
                  <a:txBody>
                    <a:bodyPr/>
                    <a:lstStyle/>
                    <a:p>
                      <a:pPr algn="ctr" fontAlgn="b"/>
                      <a:r>
                        <a:rPr lang="en-US" sz="5000" u="none" strike="noStrike">
                          <a:effectLst/>
                        </a:rPr>
                        <a:t>Trial Values:-</a:t>
                      </a:r>
                      <a:endParaRPr lang="en-US" sz="5000" b="1" i="0" u="none" strike="noStrike">
                        <a:solidFill>
                          <a:srgbClr val="000000"/>
                        </a:solidFill>
                        <a:effectLst/>
                        <a:latin typeface="Arial" panose="020B0604020202020204" pitchFamily="34" charset="0"/>
                      </a:endParaRPr>
                    </a:p>
                  </a:txBody>
                  <a:tcPr marL="15716" marR="15716" marT="15716" marB="0" anchor="b"/>
                </a:tc>
                <a:tc hMerge="1">
                  <a:txBody>
                    <a:bodyPr/>
                    <a:lstStyle/>
                    <a:p>
                      <a:endParaRPr lang="en-US"/>
                    </a:p>
                  </a:txBody>
                  <a:tcPr/>
                </a:tc>
                <a:extLst>
                  <a:ext uri="{0D108BD9-81ED-4DB2-BD59-A6C34878D82A}">
                    <a16:rowId xmlns:a16="http://schemas.microsoft.com/office/drawing/2014/main" val="3842443300"/>
                  </a:ext>
                </a:extLst>
              </a:tr>
              <a:tr h="555212">
                <a:tc gridSpan="2">
                  <a:txBody>
                    <a:bodyPr/>
                    <a:lstStyle/>
                    <a:p>
                      <a:pPr algn="ctr" fontAlgn="ctr"/>
                      <a:r>
                        <a:rPr lang="en-US" sz="3300" u="none" strike="noStrike">
                          <a:effectLst/>
                        </a:rPr>
                        <a:t>Measures defined by the banker</a:t>
                      </a:r>
                      <a:endParaRPr lang="en-US" sz="3300" b="1" i="0" u="none" strike="noStrike">
                        <a:solidFill>
                          <a:srgbClr val="000000"/>
                        </a:solidFill>
                        <a:effectLst/>
                        <a:latin typeface="Arial" panose="020B0604020202020204" pitchFamily="34" charset="0"/>
                      </a:endParaRPr>
                    </a:p>
                  </a:txBody>
                  <a:tcPr marL="15716" marR="15716" marT="15716" marB="0" anchor="ctr"/>
                </a:tc>
                <a:tc hMerge="1">
                  <a:txBody>
                    <a:bodyPr/>
                    <a:lstStyle/>
                    <a:p>
                      <a:endParaRPr lang="en-US"/>
                    </a:p>
                  </a:txBody>
                  <a:tcPr/>
                </a:tc>
                <a:extLst>
                  <a:ext uri="{0D108BD9-81ED-4DB2-BD59-A6C34878D82A}">
                    <a16:rowId xmlns:a16="http://schemas.microsoft.com/office/drawing/2014/main" val="333572004"/>
                  </a:ext>
                </a:extLst>
              </a:tr>
              <a:tr h="555212">
                <a:tc>
                  <a:txBody>
                    <a:bodyPr/>
                    <a:lstStyle/>
                    <a:p>
                      <a:pPr algn="l" fontAlgn="b"/>
                      <a:r>
                        <a:rPr lang="en-US" sz="3300" u="none" strike="noStrike">
                          <a:effectLst/>
                        </a:rPr>
                        <a:t>No. of Clients</a:t>
                      </a:r>
                      <a:endParaRPr lang="en-US" sz="3300" b="0" i="0" u="none" strike="noStrike">
                        <a:solidFill>
                          <a:srgbClr val="000000"/>
                        </a:solidFill>
                        <a:effectLst/>
                        <a:latin typeface="Arial" panose="020B0604020202020204" pitchFamily="34" charset="0"/>
                      </a:endParaRPr>
                    </a:p>
                  </a:txBody>
                  <a:tcPr marL="15716" marR="15716" marT="15716" marB="0" anchor="b"/>
                </a:tc>
                <a:tc>
                  <a:txBody>
                    <a:bodyPr/>
                    <a:lstStyle/>
                    <a:p>
                      <a:pPr algn="r" fontAlgn="b"/>
                      <a:r>
                        <a:rPr lang="en-US" sz="3300" u="none" strike="noStrike">
                          <a:effectLst/>
                        </a:rPr>
                        <a:t>5000</a:t>
                      </a:r>
                      <a:endParaRPr lang="en-US" sz="3300" b="0" i="0" u="none" strike="noStrike">
                        <a:solidFill>
                          <a:srgbClr val="000000"/>
                        </a:solidFill>
                        <a:effectLst/>
                        <a:latin typeface="Arial" panose="020B0604020202020204" pitchFamily="34" charset="0"/>
                      </a:endParaRPr>
                    </a:p>
                  </a:txBody>
                  <a:tcPr marL="15716" marR="15716" marT="15716" marB="0" anchor="b"/>
                </a:tc>
                <a:extLst>
                  <a:ext uri="{0D108BD9-81ED-4DB2-BD59-A6C34878D82A}">
                    <a16:rowId xmlns:a16="http://schemas.microsoft.com/office/drawing/2014/main" val="1775990673"/>
                  </a:ext>
                </a:extLst>
              </a:tr>
              <a:tr h="555212">
                <a:tc>
                  <a:txBody>
                    <a:bodyPr/>
                    <a:lstStyle/>
                    <a:p>
                      <a:pPr algn="l" fontAlgn="b"/>
                      <a:r>
                        <a:rPr lang="en-US" sz="3300" u="none" strike="noStrike">
                          <a:effectLst/>
                        </a:rPr>
                        <a:t>Default Rate</a:t>
                      </a:r>
                      <a:endParaRPr lang="en-US" sz="3300" b="0" i="0" u="none" strike="noStrike">
                        <a:solidFill>
                          <a:srgbClr val="000000"/>
                        </a:solidFill>
                        <a:effectLst/>
                        <a:latin typeface="Arial" panose="020B0604020202020204" pitchFamily="34" charset="0"/>
                      </a:endParaRPr>
                    </a:p>
                  </a:txBody>
                  <a:tcPr marL="15716" marR="15716" marT="15716" marB="0" anchor="b"/>
                </a:tc>
                <a:tc>
                  <a:txBody>
                    <a:bodyPr/>
                    <a:lstStyle/>
                    <a:p>
                      <a:pPr algn="r" fontAlgn="b"/>
                      <a:r>
                        <a:rPr lang="en-US" sz="3300" u="none" strike="noStrike">
                          <a:effectLst/>
                        </a:rPr>
                        <a:t>10%</a:t>
                      </a:r>
                      <a:endParaRPr lang="en-US" sz="3300" b="0" i="0" u="none" strike="noStrike">
                        <a:solidFill>
                          <a:srgbClr val="000000"/>
                        </a:solidFill>
                        <a:effectLst/>
                        <a:latin typeface="Arial" panose="020B0604020202020204" pitchFamily="34" charset="0"/>
                      </a:endParaRPr>
                    </a:p>
                  </a:txBody>
                  <a:tcPr marL="15716" marR="15716" marT="15716" marB="0" anchor="b"/>
                </a:tc>
                <a:extLst>
                  <a:ext uri="{0D108BD9-81ED-4DB2-BD59-A6C34878D82A}">
                    <a16:rowId xmlns:a16="http://schemas.microsoft.com/office/drawing/2014/main" val="3845075788"/>
                  </a:ext>
                </a:extLst>
              </a:tr>
              <a:tr h="555212">
                <a:tc>
                  <a:txBody>
                    <a:bodyPr/>
                    <a:lstStyle/>
                    <a:p>
                      <a:pPr algn="l" fontAlgn="b"/>
                      <a:r>
                        <a:rPr lang="en-US" sz="3300" u="none" strike="noStrike">
                          <a:effectLst/>
                        </a:rPr>
                        <a:t>Average Default</a:t>
                      </a:r>
                      <a:endParaRPr lang="en-US" sz="3300" b="0" i="0" u="none" strike="noStrike">
                        <a:solidFill>
                          <a:srgbClr val="000000"/>
                        </a:solidFill>
                        <a:effectLst/>
                        <a:latin typeface="Arial" panose="020B0604020202020204" pitchFamily="34" charset="0"/>
                      </a:endParaRPr>
                    </a:p>
                  </a:txBody>
                  <a:tcPr marL="15716" marR="15716" marT="15716" marB="0" anchor="b"/>
                </a:tc>
                <a:tc>
                  <a:txBody>
                    <a:bodyPr/>
                    <a:lstStyle/>
                    <a:p>
                      <a:pPr algn="r" fontAlgn="b"/>
                      <a:r>
                        <a:rPr lang="en-US" sz="3300" u="none" strike="noStrike">
                          <a:effectLst/>
                        </a:rPr>
                        <a:t>200000</a:t>
                      </a:r>
                      <a:endParaRPr lang="en-US" sz="3300" b="0" i="0" u="none" strike="noStrike">
                        <a:solidFill>
                          <a:srgbClr val="000000"/>
                        </a:solidFill>
                        <a:effectLst/>
                        <a:latin typeface="Arial" panose="020B0604020202020204" pitchFamily="34" charset="0"/>
                      </a:endParaRPr>
                    </a:p>
                  </a:txBody>
                  <a:tcPr marL="15716" marR="15716" marT="15716" marB="0" anchor="b"/>
                </a:tc>
                <a:extLst>
                  <a:ext uri="{0D108BD9-81ED-4DB2-BD59-A6C34878D82A}">
                    <a16:rowId xmlns:a16="http://schemas.microsoft.com/office/drawing/2014/main" val="2381081241"/>
                  </a:ext>
                </a:extLst>
              </a:tr>
              <a:tr h="555212">
                <a:tc>
                  <a:txBody>
                    <a:bodyPr/>
                    <a:lstStyle/>
                    <a:p>
                      <a:pPr algn="l" fontAlgn="b"/>
                      <a:r>
                        <a:rPr lang="en-US" sz="3300" u="none" strike="noStrike">
                          <a:effectLst/>
                        </a:rPr>
                        <a:t>Payments</a:t>
                      </a:r>
                      <a:endParaRPr lang="en-US" sz="3300" b="0" i="0" u="none" strike="noStrike">
                        <a:solidFill>
                          <a:srgbClr val="000000"/>
                        </a:solidFill>
                        <a:effectLst/>
                        <a:latin typeface="Arial" panose="020B0604020202020204" pitchFamily="34" charset="0"/>
                      </a:endParaRPr>
                    </a:p>
                  </a:txBody>
                  <a:tcPr marL="15716" marR="15716" marT="15716" marB="0" anchor="b"/>
                </a:tc>
                <a:tc>
                  <a:txBody>
                    <a:bodyPr/>
                    <a:lstStyle/>
                    <a:p>
                      <a:pPr algn="r" fontAlgn="b"/>
                      <a:r>
                        <a:rPr lang="en-US" sz="3300" u="none" strike="noStrike">
                          <a:effectLst/>
                        </a:rPr>
                        <a:t>20000</a:t>
                      </a:r>
                      <a:endParaRPr lang="en-US" sz="3300" b="0" i="0" u="none" strike="noStrike">
                        <a:solidFill>
                          <a:srgbClr val="000000"/>
                        </a:solidFill>
                        <a:effectLst/>
                        <a:latin typeface="Arial" panose="020B0604020202020204" pitchFamily="34" charset="0"/>
                      </a:endParaRPr>
                    </a:p>
                  </a:txBody>
                  <a:tcPr marL="15716" marR="15716" marT="15716" marB="0" anchor="b"/>
                </a:tc>
                <a:extLst>
                  <a:ext uri="{0D108BD9-81ED-4DB2-BD59-A6C34878D82A}">
                    <a16:rowId xmlns:a16="http://schemas.microsoft.com/office/drawing/2014/main" val="2651939511"/>
                  </a:ext>
                </a:extLst>
              </a:tr>
            </a:tbl>
          </a:graphicData>
        </a:graphic>
      </p:graphicFrame>
    </p:spTree>
    <p:extLst>
      <p:ext uri="{BB962C8B-B14F-4D97-AF65-F5344CB8AC3E}">
        <p14:creationId xmlns:p14="http://schemas.microsoft.com/office/powerpoint/2010/main" val="3919930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E464492A-CA2D-5C3B-44A2-9266F8143FF6}"/>
              </a:ext>
            </a:extLst>
          </p:cNvPr>
          <p:cNvGraphicFramePr>
            <a:graphicFrameLocks noGrp="1"/>
          </p:cNvGraphicFramePr>
          <p:nvPr>
            <p:extLst>
              <p:ext uri="{D42A27DB-BD31-4B8C-83A1-F6EECF244321}">
                <p14:modId xmlns:p14="http://schemas.microsoft.com/office/powerpoint/2010/main" val="137668771"/>
              </p:ext>
            </p:extLst>
          </p:nvPr>
        </p:nvGraphicFramePr>
        <p:xfrm>
          <a:off x="2562225" y="643467"/>
          <a:ext cx="7118349" cy="5571068"/>
        </p:xfrm>
        <a:graphic>
          <a:graphicData uri="http://schemas.openxmlformats.org/drawingml/2006/table">
            <a:tbl>
              <a:tblPr/>
              <a:tblGrid>
                <a:gridCol w="1871547">
                  <a:extLst>
                    <a:ext uri="{9D8B030D-6E8A-4147-A177-3AD203B41FA5}">
                      <a16:colId xmlns:a16="http://schemas.microsoft.com/office/drawing/2014/main" val="1738260223"/>
                    </a:ext>
                  </a:extLst>
                </a:gridCol>
                <a:gridCol w="1083828">
                  <a:extLst>
                    <a:ext uri="{9D8B030D-6E8A-4147-A177-3AD203B41FA5}">
                      <a16:colId xmlns:a16="http://schemas.microsoft.com/office/drawing/2014/main" val="3436159019"/>
                    </a:ext>
                  </a:extLst>
                </a:gridCol>
                <a:gridCol w="2321350">
                  <a:extLst>
                    <a:ext uri="{9D8B030D-6E8A-4147-A177-3AD203B41FA5}">
                      <a16:colId xmlns:a16="http://schemas.microsoft.com/office/drawing/2014/main" val="4123461084"/>
                    </a:ext>
                  </a:extLst>
                </a:gridCol>
                <a:gridCol w="1841624">
                  <a:extLst>
                    <a:ext uri="{9D8B030D-6E8A-4147-A177-3AD203B41FA5}">
                      <a16:colId xmlns:a16="http://schemas.microsoft.com/office/drawing/2014/main" val="825211706"/>
                    </a:ext>
                  </a:extLst>
                </a:gridCol>
              </a:tblGrid>
              <a:tr h="278600">
                <a:tc gridSpan="4">
                  <a:txBody>
                    <a:bodyPr/>
                    <a:lstStyle/>
                    <a:p>
                      <a:pPr algn="ctr" fontAlgn="ctr">
                        <a:spcBef>
                          <a:spcPts val="0"/>
                        </a:spcBef>
                        <a:spcAft>
                          <a:spcPts val="0"/>
                        </a:spcAft>
                      </a:pPr>
                      <a:r>
                        <a:rPr lang="en-US" sz="1300" b="1" i="0" u="none" strike="noStrike">
                          <a:solidFill>
                            <a:srgbClr val="000000"/>
                          </a:solidFill>
                          <a:effectLst/>
                          <a:latin typeface="Calibri" panose="020F0502020204030204" pitchFamily="34" charset="0"/>
                        </a:rPr>
                        <a:t>LOGISTIC MODEL</a:t>
                      </a:r>
                      <a:endParaRPr lang="en-US" sz="1100" b="0" i="0" u="none" strike="noStrike">
                        <a:effectLst/>
                        <a:latin typeface="Arial" panose="020B0604020202020204" pitchFamily="34" charset="0"/>
                      </a:endParaRPr>
                    </a:p>
                  </a:txBody>
                  <a:tcPr marL="54987" marR="54987" marT="27493" marB="27493">
                    <a:lnL>
                      <a:noFill/>
                    </a:lnL>
                    <a:lnR>
                      <a:noFill/>
                    </a:lnR>
                    <a:lnT>
                      <a:noFill/>
                    </a:lnT>
                    <a:lnB>
                      <a:noFill/>
                    </a:lnB>
                    <a:solidFill>
                      <a:srgbClr val="9DF7EA"/>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27141976"/>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3332809948"/>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292934"/>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292934"/>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292934"/>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2089740287"/>
                  </a:ext>
                </a:extLst>
              </a:tr>
              <a:tr h="173208">
                <a:tc rowSpan="2">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Confusion Matrix</a:t>
                      </a:r>
                      <a:endParaRPr lang="en-US" sz="1100" b="0" i="0" u="none" strike="noStrike">
                        <a:effectLst/>
                        <a:latin typeface="Arial" panose="020B0604020202020204" pitchFamily="34" charset="0"/>
                      </a:endParaRPr>
                    </a:p>
                  </a:txBody>
                  <a:tcPr marL="54987" marR="54987" marT="27493" marB="27493">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solidFill>
                      <a:srgbClr val="9DF7EA"/>
                    </a:solidFill>
                  </a:tcPr>
                </a:tc>
                <a:tc>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Predicted</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a:noFill/>
                    </a:lnB>
                    <a:solidFill>
                      <a:srgbClr val="9DF7EA"/>
                    </a:solidFill>
                  </a:tcPr>
                </a:tc>
                <a:tc>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Predicted</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a:noFill/>
                    </a:lnB>
                    <a:solidFill>
                      <a:srgbClr val="9DF7EA"/>
                    </a:solidFill>
                  </a:tcPr>
                </a:tc>
                <a:tc rowSpan="2">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Total</a:t>
                      </a:r>
                      <a:endParaRPr lang="en-US" sz="1100" b="0" i="0" u="none" strike="noStrike">
                        <a:effectLst/>
                        <a:latin typeface="Arial" panose="020B0604020202020204" pitchFamily="34" charset="0"/>
                      </a:endParaRPr>
                    </a:p>
                  </a:txBody>
                  <a:tcPr marL="54987" marR="54987" marT="27493" marB="27493">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solidFill>
                      <a:srgbClr val="9DF7EA"/>
                    </a:solidFill>
                  </a:tcPr>
                </a:tc>
                <a:extLst>
                  <a:ext uri="{0D108BD9-81ED-4DB2-BD59-A6C34878D82A}">
                    <a16:rowId xmlns:a16="http://schemas.microsoft.com/office/drawing/2014/main" val="2218551123"/>
                  </a:ext>
                </a:extLst>
              </a:tr>
              <a:tr h="173208">
                <a:tc vMerge="1">
                  <a:txBody>
                    <a:bodyPr/>
                    <a:lstStyle/>
                    <a:p>
                      <a:endParaRPr lang="en-US"/>
                    </a:p>
                  </a:txBody>
                  <a:tcPr/>
                </a:tc>
                <a:tc>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1</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a:noFill/>
                    </a:lnT>
                    <a:lnB w="12700" cap="flat" cmpd="sng" algn="ctr">
                      <a:solidFill>
                        <a:srgbClr val="292934"/>
                      </a:solidFill>
                      <a:prstDash val="solid"/>
                      <a:round/>
                      <a:headEnd type="none" w="med" len="med"/>
                      <a:tailEnd type="none" w="med" len="med"/>
                    </a:lnB>
                    <a:solidFill>
                      <a:srgbClr val="9DF7EA"/>
                    </a:solidFill>
                  </a:tcPr>
                </a:tc>
                <a:tc>
                  <a:txBody>
                    <a:bodyPr/>
                    <a:lstStyle/>
                    <a:p>
                      <a:pPr algn="ctr" rtl="0" fontAlgn="ctr">
                        <a:spcBef>
                          <a:spcPts val="0"/>
                        </a:spcBef>
                        <a:spcAft>
                          <a:spcPts val="0"/>
                        </a:spcAft>
                      </a:pPr>
                      <a:r>
                        <a:rPr lang="en-US" sz="1000" b="0" i="0" u="none" strike="noStrike">
                          <a:solidFill>
                            <a:srgbClr val="292934"/>
                          </a:solidFill>
                          <a:effectLst/>
                          <a:latin typeface="Arial" panose="020B0604020202020204" pitchFamily="34" charset="0"/>
                        </a:rPr>
                        <a:t>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a:noFill/>
                    </a:lnT>
                    <a:lnB w="12700" cap="flat" cmpd="sng" algn="ctr">
                      <a:solidFill>
                        <a:srgbClr val="292934"/>
                      </a:solidFill>
                      <a:prstDash val="solid"/>
                      <a:round/>
                      <a:headEnd type="none" w="med" len="med"/>
                      <a:tailEnd type="none" w="med" len="med"/>
                    </a:lnB>
                    <a:solidFill>
                      <a:srgbClr val="9DF7EA"/>
                    </a:solidFill>
                  </a:tcPr>
                </a:tc>
                <a:tc vMerge="1">
                  <a:txBody>
                    <a:bodyPr/>
                    <a:lstStyle/>
                    <a:p>
                      <a:endParaRPr lang="en-US"/>
                    </a:p>
                  </a:txBody>
                  <a:tcPr/>
                </a:tc>
                <a:extLst>
                  <a:ext uri="{0D108BD9-81ED-4DB2-BD59-A6C34878D82A}">
                    <a16:rowId xmlns:a16="http://schemas.microsoft.com/office/drawing/2014/main" val="904295290"/>
                  </a:ext>
                </a:extLst>
              </a:tr>
              <a:tr h="173208">
                <a:tc>
                  <a:txBody>
                    <a:bodyPr/>
                    <a:lstStyle/>
                    <a:p>
                      <a:pPr algn="ctr" rtl="0" fontAlgn="ctr">
                        <a:spcBef>
                          <a:spcPts val="0"/>
                        </a:spcBef>
                        <a:spcAft>
                          <a:spcPts val="0"/>
                        </a:spcAft>
                      </a:pPr>
                      <a:r>
                        <a:rPr lang="en-US" sz="1000" b="0" i="0" u="none" strike="noStrike">
                          <a:solidFill>
                            <a:srgbClr val="292934"/>
                          </a:solidFill>
                          <a:effectLst/>
                          <a:latin typeface="SourceSansPro"/>
                        </a:rPr>
                        <a:t>Actually 1</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solidFill>
                      <a:srgbClr val="9DF7EA"/>
                    </a:solidFill>
                  </a:tcPr>
                </a:tc>
                <a:tc>
                  <a:txBody>
                    <a:bodyPr/>
                    <a:lstStyle/>
                    <a:p>
                      <a:pPr algn="ctr" rtl="0" fontAlgn="ctr">
                        <a:spcBef>
                          <a:spcPts val="0"/>
                        </a:spcBef>
                        <a:spcAft>
                          <a:spcPts val="0"/>
                        </a:spcAft>
                      </a:pPr>
                      <a:r>
                        <a:rPr lang="en-US" sz="1000" b="0" i="0" u="none" strike="noStrike">
                          <a:solidFill>
                            <a:srgbClr val="4CAF50"/>
                          </a:solidFill>
                          <a:effectLst/>
                          <a:latin typeface="SourceSansPro"/>
                        </a:rPr>
                        <a:t>457</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CE1228"/>
                          </a:solidFill>
                          <a:effectLst/>
                          <a:latin typeface="SourceSansPro"/>
                        </a:rPr>
                        <a:t>43</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292934"/>
                          </a:solidFill>
                          <a:effectLst/>
                          <a:latin typeface="SourceSansPro"/>
                        </a:rPr>
                        <a:t>500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3031356256"/>
                  </a:ext>
                </a:extLst>
              </a:tr>
              <a:tr h="173208">
                <a:tc>
                  <a:txBody>
                    <a:bodyPr/>
                    <a:lstStyle/>
                    <a:p>
                      <a:pPr algn="ctr" rtl="0" fontAlgn="ctr">
                        <a:spcBef>
                          <a:spcPts val="0"/>
                        </a:spcBef>
                        <a:spcAft>
                          <a:spcPts val="0"/>
                        </a:spcAft>
                      </a:pPr>
                      <a:r>
                        <a:rPr lang="en-US" sz="1000" b="0" i="0" u="none" strike="noStrike">
                          <a:solidFill>
                            <a:srgbClr val="292934"/>
                          </a:solidFill>
                          <a:effectLst/>
                          <a:latin typeface="SourceSansPro"/>
                        </a:rPr>
                        <a:t>Actually 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solidFill>
                      <a:srgbClr val="9DF7EA"/>
                    </a:solidFill>
                  </a:tcPr>
                </a:tc>
                <a:tc>
                  <a:txBody>
                    <a:bodyPr/>
                    <a:lstStyle/>
                    <a:p>
                      <a:pPr algn="ctr" rtl="0" fontAlgn="ctr">
                        <a:spcBef>
                          <a:spcPts val="0"/>
                        </a:spcBef>
                        <a:spcAft>
                          <a:spcPts val="0"/>
                        </a:spcAft>
                      </a:pPr>
                      <a:r>
                        <a:rPr lang="en-US" sz="1000" b="0" i="0" u="none" strike="noStrike">
                          <a:solidFill>
                            <a:srgbClr val="CE1228"/>
                          </a:solidFill>
                          <a:effectLst/>
                          <a:latin typeface="SourceSansPro"/>
                        </a:rPr>
                        <a:t>1,082</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4CAF50"/>
                          </a:solidFill>
                          <a:effectLst/>
                          <a:latin typeface="SourceSansPro"/>
                        </a:rPr>
                        <a:t>3,418</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292934"/>
                          </a:solidFill>
                          <a:effectLst/>
                          <a:latin typeface="SourceSansPro"/>
                        </a:rPr>
                        <a:t>4,500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167804503"/>
                  </a:ext>
                </a:extLst>
              </a:tr>
              <a:tr h="173208">
                <a:tc>
                  <a:txBody>
                    <a:bodyPr/>
                    <a:lstStyle/>
                    <a:p>
                      <a:pPr algn="ctr" rtl="0" fontAlgn="ctr">
                        <a:spcBef>
                          <a:spcPts val="0"/>
                        </a:spcBef>
                        <a:spcAft>
                          <a:spcPts val="0"/>
                        </a:spcAft>
                      </a:pPr>
                      <a:r>
                        <a:rPr lang="en-US" sz="1000" b="0" i="0" u="none" strike="noStrike">
                          <a:solidFill>
                            <a:srgbClr val="292934"/>
                          </a:solidFill>
                          <a:effectLst/>
                          <a:latin typeface="SourceSansPro"/>
                        </a:rPr>
                        <a:t>Total</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solidFill>
                      <a:srgbClr val="9DF7EA"/>
                    </a:solidFill>
                  </a:tcPr>
                </a:tc>
                <a:tc>
                  <a:txBody>
                    <a:bodyPr/>
                    <a:lstStyle/>
                    <a:p>
                      <a:pPr algn="ctr" rtl="0" fontAlgn="ctr">
                        <a:spcBef>
                          <a:spcPts val="0"/>
                        </a:spcBef>
                        <a:spcAft>
                          <a:spcPts val="0"/>
                        </a:spcAft>
                      </a:pPr>
                      <a:r>
                        <a:rPr lang="en-US" sz="1000" b="0" i="0" u="none" strike="noStrike">
                          <a:solidFill>
                            <a:srgbClr val="292934"/>
                          </a:solidFill>
                          <a:effectLst/>
                          <a:latin typeface="SourceSansPro"/>
                        </a:rPr>
                        <a:t>1,539</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292934"/>
                          </a:solidFill>
                          <a:effectLst/>
                          <a:latin typeface="SourceSansPro"/>
                        </a:rPr>
                        <a:t>3,461</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tc>
                  <a:txBody>
                    <a:bodyPr/>
                    <a:lstStyle/>
                    <a:p>
                      <a:pPr algn="ctr" rtl="0" fontAlgn="ctr">
                        <a:spcBef>
                          <a:spcPts val="0"/>
                        </a:spcBef>
                        <a:spcAft>
                          <a:spcPts val="0"/>
                        </a:spcAft>
                      </a:pPr>
                      <a:r>
                        <a:rPr lang="en-US" sz="1000" b="0" i="0" u="none" strike="noStrike">
                          <a:solidFill>
                            <a:srgbClr val="292934"/>
                          </a:solidFill>
                          <a:effectLst/>
                          <a:latin typeface="SourceSansPro"/>
                        </a:rPr>
                        <a:t>5,000</a:t>
                      </a:r>
                      <a:endParaRPr lang="en-US" sz="1100" b="0" i="0" u="none" strike="noStrike">
                        <a:effectLst/>
                        <a:latin typeface="Arial" panose="020B0604020202020204" pitchFamily="34" charset="0"/>
                      </a:endParaRPr>
                    </a:p>
                  </a:txBody>
                  <a:tcPr marL="4582" marR="4582" marT="4582" marB="0" anchor="ct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3533747158"/>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12700" cap="flat" cmpd="sng" algn="ctr">
                      <a:solidFill>
                        <a:srgbClr val="292934"/>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12700" cap="flat" cmpd="sng" algn="ctr">
                      <a:solidFill>
                        <a:srgbClr val="292934"/>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12700" cap="flat" cmpd="sng" algn="ctr">
                      <a:solidFill>
                        <a:srgbClr val="292934"/>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12700" cap="flat" cmpd="sng" algn="ctr">
                      <a:solidFill>
                        <a:srgbClr val="292934"/>
                      </a:solidFill>
                      <a:prstDash val="solid"/>
                      <a:round/>
                      <a:headEnd type="none" w="med" len="med"/>
                      <a:tailEnd type="none" w="med" len="med"/>
                    </a:lnT>
                    <a:lnB>
                      <a:noFill/>
                    </a:lnB>
                  </a:tcPr>
                </a:tc>
                <a:extLst>
                  <a:ext uri="{0D108BD9-81ED-4DB2-BD59-A6C34878D82A}">
                    <a16:rowId xmlns:a16="http://schemas.microsoft.com/office/drawing/2014/main" val="4020975188"/>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1774303376"/>
                  </a:ext>
                </a:extLst>
              </a:tr>
              <a:tr h="173208">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Recall</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91%</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solidFill>
                      <a:srgbClr val="BDD7EE"/>
                    </a:solidFill>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(From the model results)</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3658506663"/>
                  </a:ext>
                </a:extLst>
              </a:tr>
              <a:tr h="173208">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Accuracy</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78%</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solidFill>
                      <a:srgbClr val="BDD7EE"/>
                    </a:solidFill>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(From the model results)</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2765859714"/>
                  </a:ext>
                </a:extLst>
              </a:tr>
              <a:tr h="173208">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Precision</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30%</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4034117972"/>
                  </a:ext>
                </a:extLst>
              </a:tr>
              <a:tr h="173208">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F1</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61%</a:t>
                      </a: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3870051693"/>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extLst>
                  <a:ext uri="{0D108BD9-81ED-4DB2-BD59-A6C34878D82A}">
                    <a16:rowId xmlns:a16="http://schemas.microsoft.com/office/drawing/2014/main" val="2146712752"/>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234744"/>
                  </a:ext>
                </a:extLst>
              </a:tr>
              <a:tr h="173208">
                <a:tc rowSpan="3" gridSpan="2">
                  <a:txBody>
                    <a:bodyPr/>
                    <a:lstStyle/>
                    <a:p>
                      <a:pPr algn="ctr" fontAlgn="ctr">
                        <a:spcBef>
                          <a:spcPts val="0"/>
                        </a:spcBef>
                        <a:spcAft>
                          <a:spcPts val="0"/>
                        </a:spcAft>
                      </a:pPr>
                      <a:r>
                        <a:rPr lang="en-US" sz="1000" b="1" i="0" u="none" strike="noStrike">
                          <a:solidFill>
                            <a:srgbClr val="000000"/>
                          </a:solidFill>
                          <a:effectLst/>
                          <a:latin typeface="Arial" panose="020B0604020202020204" pitchFamily="34" charset="0"/>
                        </a:rPr>
                        <a:t>Profits without Model</a:t>
                      </a:r>
                      <a:endParaRPr lang="en-US" sz="1100" b="0" i="0" u="none" strike="noStrike">
                        <a:effectLst/>
                        <a:latin typeface="Arial" panose="020B0604020202020204" pitchFamily="34" charset="0"/>
                      </a:endParaRPr>
                    </a:p>
                  </a:txBody>
                  <a:tcPr marL="54987" marR="54987" marT="27493" marB="2749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hMerge="1">
                  <a:txBody>
                    <a:bodyPr/>
                    <a:lstStyle/>
                    <a:p>
                      <a:endParaRPr lang="en-US"/>
                    </a:p>
                  </a:txBody>
                  <a:tcPr/>
                </a:tc>
                <a:tc>
                  <a:txBody>
                    <a:bodyPr/>
                    <a:lstStyle/>
                    <a:p>
                      <a:pPr algn="l" fontAlgn="b">
                        <a:spcBef>
                          <a:spcPts val="0"/>
                        </a:spcBef>
                        <a:spcAft>
                          <a:spcPts val="0"/>
                        </a:spcAft>
                      </a:pPr>
                      <a:r>
                        <a:rPr lang="en-US" sz="1000" b="0" i="0" u="none" strike="noStrike" dirty="0">
                          <a:solidFill>
                            <a:srgbClr val="000000"/>
                          </a:solidFill>
                          <a:effectLst/>
                          <a:latin typeface="Arial" panose="020B0604020202020204" pitchFamily="34" charset="0"/>
                        </a:rPr>
                        <a:t>Losses incurred</a:t>
                      </a:r>
                      <a:endParaRPr lang="en-US" sz="1100" b="0" i="0" u="none" strike="noStrike" dirty="0">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($100,000,000.00)</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8245085"/>
                  </a:ext>
                </a:extLst>
              </a:tr>
              <a:tr h="173208">
                <a:tc gridSpan="2" vMerge="1">
                  <a:txBody>
                    <a:bodyPr/>
                    <a:lstStyle/>
                    <a:p>
                      <a:endParaRPr lang="en-US"/>
                    </a:p>
                  </a:txBody>
                  <a:tcPr/>
                </a:tc>
                <a:tc hMerge="1" vMerge="1">
                  <a:txBody>
                    <a:bodyPr/>
                    <a:lstStyle/>
                    <a:p>
                      <a:endParaRPr lang="en-US"/>
                    </a:p>
                  </a:txBody>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Payments received</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$90,000,000.00 </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2486616"/>
                  </a:ext>
                </a:extLst>
              </a:tr>
              <a:tr h="173208">
                <a:tc gridSpan="2" vMerge="1">
                  <a:txBody>
                    <a:bodyPr/>
                    <a:lstStyle/>
                    <a:p>
                      <a:endParaRPr lang="en-US"/>
                    </a:p>
                  </a:txBody>
                  <a:tcPr/>
                </a:tc>
                <a:tc hMerge="1" vMerge="1">
                  <a:txBody>
                    <a:bodyPr/>
                    <a:lstStyle/>
                    <a:p>
                      <a:endParaRPr lang="en-US"/>
                    </a:p>
                  </a:txBody>
                  <a:tcPr/>
                </a:tc>
                <a:tc>
                  <a:txBody>
                    <a:bodyPr/>
                    <a:lstStyle/>
                    <a:p>
                      <a:pPr algn="l" fontAlgn="b">
                        <a:spcBef>
                          <a:spcPts val="0"/>
                        </a:spcBef>
                        <a:spcAft>
                          <a:spcPts val="0"/>
                        </a:spcAft>
                      </a:pPr>
                      <a:r>
                        <a:rPr lang="en-US" sz="1000" b="1" i="0" u="none" strike="noStrike">
                          <a:solidFill>
                            <a:srgbClr val="000000"/>
                          </a:solidFill>
                          <a:effectLst/>
                          <a:latin typeface="Arial" panose="020B0604020202020204" pitchFamily="34" charset="0"/>
                        </a:rPr>
                        <a:t>Profits</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1" i="0" u="none" strike="noStrike">
                          <a:solidFill>
                            <a:srgbClr val="548235"/>
                          </a:solidFill>
                          <a:effectLst/>
                          <a:latin typeface="Arial" panose="020B0604020202020204" pitchFamily="34" charset="0"/>
                        </a:rPr>
                        <a:t>($10,000,000.00)</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1866736"/>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18220195"/>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190117"/>
                  </a:ext>
                </a:extLst>
              </a:tr>
              <a:tr h="173208">
                <a:tc rowSpan="3" gridSpan="2">
                  <a:txBody>
                    <a:bodyPr/>
                    <a:lstStyle/>
                    <a:p>
                      <a:pPr algn="ctr" fontAlgn="ctr">
                        <a:spcBef>
                          <a:spcPts val="0"/>
                        </a:spcBef>
                        <a:spcAft>
                          <a:spcPts val="0"/>
                        </a:spcAft>
                      </a:pPr>
                      <a:r>
                        <a:rPr lang="en-US" sz="1000" b="1" i="0" u="none" strike="noStrike">
                          <a:solidFill>
                            <a:srgbClr val="000000"/>
                          </a:solidFill>
                          <a:effectLst/>
                          <a:latin typeface="Arial" panose="020B0604020202020204" pitchFamily="34" charset="0"/>
                        </a:rPr>
                        <a:t>Profits with Model</a:t>
                      </a:r>
                      <a:endParaRPr lang="en-US" sz="1100" b="0" i="0" u="none" strike="noStrike">
                        <a:effectLst/>
                        <a:latin typeface="Arial" panose="020B0604020202020204" pitchFamily="34" charset="0"/>
                      </a:endParaRPr>
                    </a:p>
                  </a:txBody>
                  <a:tcPr marL="54987" marR="54987" marT="27493" marB="2749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hMerge="1">
                  <a:txBody>
                    <a:bodyPr/>
                    <a:lstStyle/>
                    <a:p>
                      <a:endParaRPr lang="en-US"/>
                    </a:p>
                  </a:txBody>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Losses incurred</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($8,600,000.00)</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8328350"/>
                  </a:ext>
                </a:extLst>
              </a:tr>
              <a:tr h="173208">
                <a:tc gridSpan="2" vMerge="1">
                  <a:txBody>
                    <a:bodyPr/>
                    <a:lstStyle/>
                    <a:p>
                      <a:endParaRPr lang="en-US"/>
                    </a:p>
                  </a:txBody>
                  <a:tcPr/>
                </a:tc>
                <a:tc hMerge="1" vMerge="1">
                  <a:txBody>
                    <a:bodyPr/>
                    <a:lstStyle/>
                    <a:p>
                      <a:endParaRPr lang="en-US"/>
                    </a:p>
                  </a:txBody>
                  <a:tcPr/>
                </a:tc>
                <a:tc>
                  <a:txBody>
                    <a:bodyPr/>
                    <a:lstStyle/>
                    <a:p>
                      <a:pPr algn="l" fontAlgn="b">
                        <a:spcBef>
                          <a:spcPts val="0"/>
                        </a:spcBef>
                        <a:spcAft>
                          <a:spcPts val="0"/>
                        </a:spcAft>
                      </a:pPr>
                      <a:r>
                        <a:rPr lang="en-US" sz="1000" b="0" i="0" u="none" strike="noStrike">
                          <a:solidFill>
                            <a:srgbClr val="000000"/>
                          </a:solidFill>
                          <a:effectLst/>
                          <a:latin typeface="Arial" panose="020B0604020202020204" pitchFamily="34" charset="0"/>
                        </a:rPr>
                        <a:t>Payments received</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0" i="0" u="none" strike="noStrike">
                          <a:solidFill>
                            <a:srgbClr val="000000"/>
                          </a:solidFill>
                          <a:effectLst/>
                          <a:latin typeface="Arial" panose="020B0604020202020204" pitchFamily="34" charset="0"/>
                        </a:rPr>
                        <a:t>$68,360,000.00 </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658982043"/>
                  </a:ext>
                </a:extLst>
              </a:tr>
              <a:tr h="173208">
                <a:tc gridSpan="2" vMerge="1">
                  <a:txBody>
                    <a:bodyPr/>
                    <a:lstStyle/>
                    <a:p>
                      <a:endParaRPr lang="en-US"/>
                    </a:p>
                  </a:txBody>
                  <a:tcPr/>
                </a:tc>
                <a:tc hMerge="1" vMerge="1">
                  <a:txBody>
                    <a:bodyPr/>
                    <a:lstStyle/>
                    <a:p>
                      <a:endParaRPr lang="en-US"/>
                    </a:p>
                  </a:txBody>
                  <a:tcPr/>
                </a:tc>
                <a:tc>
                  <a:txBody>
                    <a:bodyPr/>
                    <a:lstStyle/>
                    <a:p>
                      <a:pPr algn="l" fontAlgn="b">
                        <a:spcBef>
                          <a:spcPts val="0"/>
                        </a:spcBef>
                        <a:spcAft>
                          <a:spcPts val="0"/>
                        </a:spcAft>
                      </a:pPr>
                      <a:r>
                        <a:rPr lang="en-US" sz="1000" b="1" i="0" u="none" strike="noStrike">
                          <a:solidFill>
                            <a:srgbClr val="000000"/>
                          </a:solidFill>
                          <a:effectLst/>
                          <a:latin typeface="Arial" panose="020B0604020202020204" pitchFamily="34" charset="0"/>
                        </a:rPr>
                        <a:t>Profits</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000" b="1" i="0" u="none" strike="noStrike">
                          <a:solidFill>
                            <a:srgbClr val="548235"/>
                          </a:solidFill>
                          <a:effectLst/>
                          <a:latin typeface="Arial" panose="020B0604020202020204" pitchFamily="34" charset="0"/>
                        </a:rPr>
                        <a:t>$59,760,000.00 </a:t>
                      </a:r>
                      <a:endParaRPr lang="en-US" sz="1100" b="0" i="0" u="none" strike="noStrike">
                        <a:effectLst/>
                        <a:latin typeface="Arial" panose="020B0604020202020204" pitchFamily="34" charset="0"/>
                      </a:endParaRPr>
                    </a:p>
                  </a:txBody>
                  <a:tcPr marL="4582" marR="4582" marT="4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5039162"/>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13414886"/>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a:noFill/>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1793977"/>
                  </a:ext>
                </a:extLst>
              </a:tr>
              <a:tr h="224529">
                <a:tc>
                  <a:txBody>
                    <a:bodyPr/>
                    <a:lstStyle/>
                    <a:p>
                      <a:pPr algn="l" fontAlgn="b">
                        <a:spcBef>
                          <a:spcPts val="0"/>
                        </a:spcBef>
                        <a:spcAft>
                          <a:spcPts val="0"/>
                        </a:spcAft>
                      </a:pPr>
                      <a:endParaRPr lang="en-US" sz="1100" b="0" i="0" u="none" strike="noStrike">
                        <a:effectLst/>
                        <a:latin typeface="Arial" panose="020B0604020202020204" pitchFamily="34" charset="0"/>
                      </a:endParaRPr>
                    </a:p>
                  </a:txBody>
                  <a:tcPr marL="4582" marR="4582" marT="4582" marB="0" anchor="b">
                    <a:lnL>
                      <a:noFill/>
                    </a:lnL>
                    <a:lnR w="1270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spcBef>
                          <a:spcPts val="0"/>
                        </a:spcBef>
                        <a:spcAft>
                          <a:spcPts val="0"/>
                        </a:spcAft>
                      </a:pPr>
                      <a:r>
                        <a:rPr lang="en-US" sz="1000" b="1" i="0" u="none" strike="noStrike">
                          <a:solidFill>
                            <a:srgbClr val="000000"/>
                          </a:solidFill>
                          <a:effectLst/>
                          <a:latin typeface="Arial" panose="020B0604020202020204" pitchFamily="34" charset="0"/>
                        </a:rPr>
                        <a:t>BENEFIT OF THE MODEL</a:t>
                      </a:r>
                      <a:endParaRPr lang="en-US" sz="1100" b="0" i="0" u="none" strike="noStrike">
                        <a:effectLst/>
                        <a:latin typeface="Arial" panose="020B0604020202020204" pitchFamily="34" charset="0"/>
                      </a:endParaRPr>
                    </a:p>
                  </a:txBody>
                  <a:tcPr marL="54987" marR="54987" marT="27493" marB="274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rowSpan="2">
                  <a:txBody>
                    <a:bodyPr/>
                    <a:lstStyle/>
                    <a:p>
                      <a:pPr algn="ctr" fontAlgn="ctr">
                        <a:spcBef>
                          <a:spcPts val="0"/>
                        </a:spcBef>
                        <a:spcAft>
                          <a:spcPts val="0"/>
                        </a:spcAft>
                      </a:pPr>
                      <a:r>
                        <a:rPr lang="en-US" sz="1000" b="1" i="0" u="none" strike="noStrike">
                          <a:solidFill>
                            <a:srgbClr val="000000"/>
                          </a:solidFill>
                          <a:effectLst/>
                          <a:latin typeface="Arial" panose="020B0604020202020204" pitchFamily="34" charset="0"/>
                        </a:rPr>
                        <a:t>$69,760,000.00 </a:t>
                      </a:r>
                      <a:endParaRPr lang="en-US" sz="1100" b="0" i="0" u="none" strike="noStrike">
                        <a:effectLst/>
                        <a:latin typeface="Arial" panose="020B0604020202020204" pitchFamily="34" charset="0"/>
                      </a:endParaRPr>
                    </a:p>
                  </a:txBody>
                  <a:tcPr marL="54987" marR="54987" marT="27493" marB="274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862958563"/>
                  </a:ext>
                </a:extLst>
              </a:tr>
              <a:tr h="224529">
                <a:tc>
                  <a:txBody>
                    <a:bodyPr/>
                    <a:lstStyle/>
                    <a:p>
                      <a:pPr algn="l" fontAlgn="b">
                        <a:spcBef>
                          <a:spcPts val="0"/>
                        </a:spcBef>
                        <a:spcAft>
                          <a:spcPts val="0"/>
                        </a:spcAft>
                      </a:pPr>
                      <a:endParaRPr lang="en-US" sz="1100" b="0" i="0" u="none" strike="noStrike" dirty="0">
                        <a:effectLst/>
                        <a:latin typeface="Arial" panose="020B0604020202020204" pitchFamily="34" charset="0"/>
                      </a:endParaRPr>
                    </a:p>
                  </a:txBody>
                  <a:tcPr marL="4582" marR="4582" marT="4582" marB="0" anchor="b">
                    <a:lnL>
                      <a:noFill/>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2865070431"/>
                  </a:ext>
                </a:extLst>
              </a:tr>
            </a:tbl>
          </a:graphicData>
        </a:graphic>
      </p:graphicFrame>
      <p:sp>
        <p:nvSpPr>
          <p:cNvPr id="4" name="TextBox 3">
            <a:extLst>
              <a:ext uri="{FF2B5EF4-FFF2-40B4-BE49-F238E27FC236}">
                <a16:creationId xmlns:a16="http://schemas.microsoft.com/office/drawing/2014/main" id="{851E4926-87FA-2ED6-10F2-63BE9C0DD8BE}"/>
              </a:ext>
            </a:extLst>
          </p:cNvPr>
          <p:cNvSpPr txBox="1"/>
          <p:nvPr/>
        </p:nvSpPr>
        <p:spPr>
          <a:xfrm>
            <a:off x="5070474" y="274133"/>
            <a:ext cx="4610100" cy="369332"/>
          </a:xfrm>
          <a:prstGeom prst="rect">
            <a:avLst/>
          </a:prstGeom>
          <a:noFill/>
        </p:spPr>
        <p:txBody>
          <a:bodyPr wrap="square" rtlCol="0">
            <a:spAutoFit/>
          </a:bodyPr>
          <a:lstStyle/>
          <a:p>
            <a:r>
              <a:rPr lang="en-US" dirty="0"/>
              <a:t>CALCULATIONS</a:t>
            </a:r>
          </a:p>
        </p:txBody>
      </p:sp>
    </p:spTree>
    <p:extLst>
      <p:ext uri="{BB962C8B-B14F-4D97-AF65-F5344CB8AC3E}">
        <p14:creationId xmlns:p14="http://schemas.microsoft.com/office/powerpoint/2010/main" val="894964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FD58-3A9B-721C-A398-0A22F1CDDA03}"/>
              </a:ext>
            </a:extLst>
          </p:cNvPr>
          <p:cNvSpPr>
            <a:spLocks noGrp="1"/>
          </p:cNvSpPr>
          <p:nvPr>
            <p:ph type="ctrTitle"/>
          </p:nvPr>
        </p:nvSpPr>
        <p:spPr>
          <a:xfrm>
            <a:off x="354564" y="279918"/>
            <a:ext cx="7474172" cy="1325563"/>
          </a:xfrm>
        </p:spPr>
        <p:txBody>
          <a:bodyPr vert="horz" lIns="91440" tIns="45720" rIns="91440" bIns="45720" rtlCol="0" anchor="ctr">
            <a:normAutofit/>
          </a:bodyPr>
          <a:lstStyle/>
          <a:p>
            <a:pPr algn="l"/>
            <a:r>
              <a:rPr lang="en-US" sz="4400" dirty="0"/>
              <a:t>2</a:t>
            </a:r>
            <a:r>
              <a:rPr lang="en-US" sz="4400" kern="1200" dirty="0">
                <a:solidFill>
                  <a:schemeClr val="tx1"/>
                </a:solidFill>
                <a:latin typeface="+mj-lt"/>
                <a:ea typeface="+mj-ea"/>
                <a:cs typeface="+mj-cs"/>
              </a:rPr>
              <a:t>.LDA MODEL</a:t>
            </a:r>
          </a:p>
        </p:txBody>
      </p:sp>
      <p:sp>
        <p:nvSpPr>
          <p:cNvPr id="3" name="Subtitle 2">
            <a:extLst>
              <a:ext uri="{FF2B5EF4-FFF2-40B4-BE49-F238E27FC236}">
                <a16:creationId xmlns:a16="http://schemas.microsoft.com/office/drawing/2014/main" id="{3D8B63F1-906F-20BC-08EF-DC854444F7B2}"/>
              </a:ext>
            </a:extLst>
          </p:cNvPr>
          <p:cNvSpPr>
            <a:spLocks noGrp="1"/>
          </p:cNvSpPr>
          <p:nvPr>
            <p:ph type="subTitle" idx="1"/>
          </p:nvPr>
        </p:nvSpPr>
        <p:spPr>
          <a:xfrm>
            <a:off x="354564" y="1352939"/>
            <a:ext cx="8378890" cy="5225143"/>
          </a:xfrm>
        </p:spPr>
        <p:txBody>
          <a:bodyPr vert="horz" lIns="91440" tIns="45720" rIns="91440" bIns="45720" rtlCol="0" anchor="ctr">
            <a:noAutofit/>
          </a:bodyPr>
          <a:lstStyle/>
          <a:p>
            <a:pPr algn="l"/>
            <a:r>
              <a:rPr lang="en-US" sz="2000" dirty="0">
                <a:solidFill>
                  <a:srgbClr val="273239"/>
                </a:solidFill>
              </a:rPr>
              <a:t>It’s a </a:t>
            </a:r>
            <a:r>
              <a:rPr lang="en-US" sz="2000" b="0" i="0" dirty="0">
                <a:solidFill>
                  <a:srgbClr val="273239"/>
                </a:solidFill>
                <a:effectLst/>
              </a:rPr>
              <a:t> well established Machine Learning technique , </a:t>
            </a:r>
            <a:r>
              <a:rPr lang="en-US" sz="2000" b="0" i="0" u="sng" dirty="0">
                <a:effectLst/>
                <a:hlinkClick r:id="rId2"/>
              </a:rPr>
              <a:t>Linear Discriminant Analysis </a:t>
            </a:r>
            <a:r>
              <a:rPr lang="en-US" sz="2000" b="0" i="0" dirty="0">
                <a:solidFill>
                  <a:srgbClr val="273239"/>
                </a:solidFill>
                <a:effectLst/>
              </a:rPr>
              <a:t>(LDA ). It is mainly used to solve classification problems rather than supervised classification problems. It is basically a dimensionality reduction technique. Using the Linear combinations of predictors, LDA tries to predict the class of the given observations</a:t>
            </a:r>
            <a:endParaRPr lang="en-US" sz="2000" b="1" dirty="0"/>
          </a:p>
          <a:p>
            <a:pPr algn="l"/>
            <a:r>
              <a:rPr lang="en-US" b="1" dirty="0"/>
              <a:t>CODE:-</a:t>
            </a:r>
          </a:p>
          <a:p>
            <a:pPr algn="l"/>
            <a:r>
              <a:rPr lang="en-US" sz="1400" b="1" dirty="0"/>
              <a:t>########################## LDA MODEL ##########################</a:t>
            </a:r>
          </a:p>
          <a:p>
            <a:pPr algn="l"/>
            <a:endParaRPr lang="en-US" sz="1400" b="1" dirty="0"/>
          </a:p>
          <a:p>
            <a:pPr algn="l"/>
            <a:r>
              <a:rPr lang="en-US" sz="1600" dirty="0" err="1"/>
              <a:t>mod_lda</a:t>
            </a:r>
            <a:r>
              <a:rPr lang="en-US" sz="1600" dirty="0"/>
              <a:t> &lt;- train(default ~ </a:t>
            </a:r>
            <a:r>
              <a:rPr lang="en-US" sz="1600" dirty="0" err="1"/>
              <a:t>checking_balance</a:t>
            </a:r>
            <a:r>
              <a:rPr lang="en-US" sz="1600" dirty="0"/>
              <a:t> + </a:t>
            </a:r>
            <a:r>
              <a:rPr lang="en-US" sz="1600" dirty="0" err="1"/>
              <a:t>months_loan_duration</a:t>
            </a:r>
            <a:r>
              <a:rPr lang="en-US" sz="1600" dirty="0"/>
              <a:t> + </a:t>
            </a:r>
            <a:r>
              <a:rPr lang="en-US" sz="1600" dirty="0" err="1"/>
              <a:t>credit_history</a:t>
            </a:r>
            <a:r>
              <a:rPr lang="en-US" sz="1600" dirty="0"/>
              <a:t> + purpose+ amount + </a:t>
            </a:r>
            <a:r>
              <a:rPr lang="en-US" sz="1600" dirty="0" err="1"/>
              <a:t>savings_balance</a:t>
            </a:r>
            <a:r>
              <a:rPr lang="en-US" sz="1600" dirty="0"/>
              <a:t> + </a:t>
            </a:r>
            <a:r>
              <a:rPr lang="en-US" sz="1600" dirty="0" err="1"/>
              <a:t>employment_duration</a:t>
            </a:r>
            <a:r>
              <a:rPr lang="en-US" sz="1600" dirty="0"/>
              <a:t> + </a:t>
            </a:r>
            <a:r>
              <a:rPr lang="en-US" sz="1600" dirty="0" err="1"/>
              <a:t>percent_of_income</a:t>
            </a:r>
            <a:r>
              <a:rPr lang="en-US" sz="1600" dirty="0"/>
              <a:t>+ </a:t>
            </a:r>
            <a:r>
              <a:rPr lang="en-US" sz="1600" dirty="0" err="1"/>
              <a:t>years_at_residence</a:t>
            </a:r>
            <a:r>
              <a:rPr lang="en-US" sz="1600" dirty="0"/>
              <a:t> + age + </a:t>
            </a:r>
            <a:r>
              <a:rPr lang="en-US" sz="1600" dirty="0" err="1"/>
              <a:t>other_credit</a:t>
            </a:r>
            <a:r>
              <a:rPr lang="en-US" sz="1600" dirty="0"/>
              <a:t> + housing + </a:t>
            </a:r>
            <a:r>
              <a:rPr lang="en-US" sz="1600" dirty="0" err="1"/>
              <a:t>existing_loans_count</a:t>
            </a:r>
            <a:r>
              <a:rPr lang="en-US" sz="1600" dirty="0"/>
              <a:t> + job + dependents + phone,  </a:t>
            </a:r>
          </a:p>
          <a:p>
            <a:pPr algn="l"/>
            <a:r>
              <a:rPr lang="en-US" sz="1600" dirty="0"/>
              <a:t> data = training, method = "</a:t>
            </a:r>
            <a:r>
              <a:rPr lang="en-US" sz="1600" dirty="0" err="1"/>
              <a:t>lda</a:t>
            </a:r>
            <a:r>
              <a:rPr lang="en-US" sz="1600" dirty="0"/>
              <a:t>", family="binomial",                 </a:t>
            </a:r>
          </a:p>
          <a:p>
            <a:pPr algn="l"/>
            <a:r>
              <a:rPr lang="en-US" sz="1600" dirty="0"/>
              <a:t>metric = "Accuracy",   </a:t>
            </a:r>
            <a:r>
              <a:rPr lang="en-US" sz="1600" dirty="0" err="1"/>
              <a:t>trControl</a:t>
            </a:r>
            <a:r>
              <a:rPr lang="en-US" sz="1600" dirty="0"/>
              <a:t> = control, </a:t>
            </a:r>
            <a:r>
              <a:rPr lang="en-US" sz="1600" dirty="0" err="1"/>
              <a:t>preProcess</a:t>
            </a:r>
            <a:r>
              <a:rPr lang="en-US" sz="1600" dirty="0"/>
              <a:t> = </a:t>
            </a:r>
            <a:r>
              <a:rPr lang="en-US" sz="1600" dirty="0" err="1"/>
              <a:t>preproc</a:t>
            </a:r>
            <a:r>
              <a:rPr lang="en-US" sz="1600" dirty="0"/>
              <a:t>)                 </a:t>
            </a:r>
            <a:r>
              <a:rPr lang="en-US" sz="1600" dirty="0" err="1"/>
              <a:t>mod_lda</a:t>
            </a:r>
            <a:r>
              <a:rPr lang="en-US" sz="1600" dirty="0"/>
              <a:t>                                               </a:t>
            </a:r>
          </a:p>
          <a:p>
            <a:pPr algn="l"/>
            <a:r>
              <a:rPr lang="en-US" sz="1600" dirty="0" err="1"/>
              <a:t>pred_lda</a:t>
            </a:r>
            <a:r>
              <a:rPr lang="en-US" sz="1600" dirty="0"/>
              <a:t> = predict(</a:t>
            </a:r>
            <a:r>
              <a:rPr lang="en-US" sz="1600" dirty="0" err="1"/>
              <a:t>mod_lda</a:t>
            </a:r>
            <a:r>
              <a:rPr lang="en-US" sz="1600" dirty="0"/>
              <a:t>, </a:t>
            </a:r>
            <a:r>
              <a:rPr lang="en-US" sz="1600" dirty="0" err="1"/>
              <a:t>newdata</a:t>
            </a:r>
            <a:r>
              <a:rPr lang="en-US" sz="1600" dirty="0"/>
              <a:t>=testing)</a:t>
            </a:r>
          </a:p>
          <a:p>
            <a:pPr algn="l"/>
            <a:r>
              <a:rPr lang="en-US" sz="1600" dirty="0" err="1"/>
              <a:t>confusionMatrix</a:t>
            </a:r>
            <a:r>
              <a:rPr lang="en-US" sz="1600" dirty="0"/>
              <a:t>(data=</a:t>
            </a:r>
            <a:r>
              <a:rPr lang="en-US" sz="1600" dirty="0" err="1"/>
              <a:t>pred_lda</a:t>
            </a:r>
            <a:r>
              <a:rPr lang="en-US" sz="1600" dirty="0"/>
              <a:t>, </a:t>
            </a:r>
            <a:r>
              <a:rPr lang="en-US" sz="1600" dirty="0" err="1"/>
              <a:t>testing$default</a:t>
            </a:r>
            <a:r>
              <a:rPr lang="en-US" sz="1600" dirty="0"/>
              <a:t>, mode = '</a:t>
            </a:r>
            <a:r>
              <a:rPr lang="en-US" sz="1600" dirty="0" err="1"/>
              <a:t>prec_recall</a:t>
            </a:r>
            <a:r>
              <a:rPr lang="en-US" sz="1600" dirty="0"/>
              <a:t>') </a:t>
            </a:r>
          </a:p>
        </p:txBody>
      </p:sp>
      <p:sp>
        <p:nvSpPr>
          <p:cNvPr id="21"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tatistics">
            <a:extLst>
              <a:ext uri="{FF2B5EF4-FFF2-40B4-BE49-F238E27FC236}">
                <a16:creationId xmlns:a16="http://schemas.microsoft.com/office/drawing/2014/main" id="{35FF8A62-9378-8594-30DB-9F300AD558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8388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3">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35">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Rectangle 37">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39">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2AF7A03-71F7-855A-75DE-BC06E85D9427}"/>
              </a:ext>
            </a:extLst>
          </p:cNvPr>
          <p:cNvSpPr txBox="1"/>
          <p:nvPr/>
        </p:nvSpPr>
        <p:spPr>
          <a:xfrm>
            <a:off x="534473" y="2950387"/>
            <a:ext cx="3052293" cy="3531403"/>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90000"/>
              </a:lnSpc>
              <a:spcBef>
                <a:spcPct val="0"/>
              </a:spcBef>
              <a:spcAft>
                <a:spcPts val="600"/>
              </a:spcAft>
              <a:buClrTx/>
              <a:buSzTx/>
              <a:buFontTx/>
              <a:buNone/>
              <a:tabLst/>
              <a:defRPr/>
            </a:pPr>
            <a:r>
              <a:rPr kumimoji="0" lang="en-US" sz="4000" b="0" i="0" u="none" strike="noStrike" kern="1200" cap="none" spc="0" normalizeH="0" baseline="0" noProof="0">
                <a:ln>
                  <a:noFill/>
                </a:ln>
                <a:solidFill>
                  <a:srgbClr val="FFFFFF"/>
                </a:solidFill>
                <a:effectLst/>
                <a:uLnTx/>
                <a:uFillTx/>
                <a:latin typeface="Calibri Light" panose="020F0302020204030204"/>
                <a:ea typeface="+mn-ea"/>
                <a:cs typeface="+mn-cs"/>
              </a:rPr>
              <a:t>Output:-</a:t>
            </a:r>
          </a:p>
          <a:p>
            <a:pPr marL="285750" marR="0" lvl="0" indent="-285750" algn="r" defTabSz="914400" rtl="0" eaLnBrk="1" fontAlgn="auto" latinLnBrk="0" hangingPunct="1">
              <a:lnSpc>
                <a:spcPct val="90000"/>
              </a:lnSpc>
              <a:spcBef>
                <a:spcPct val="0"/>
              </a:spcBef>
              <a:spcAft>
                <a:spcPts val="600"/>
              </a:spcAft>
              <a:buClrTx/>
              <a:buSzTx/>
              <a:buFontTx/>
              <a:buNone/>
              <a:tabLst/>
              <a:defRPr/>
            </a:pPr>
            <a:endParaRPr kumimoji="0" lang="en-US" sz="4000" b="0" i="0" u="none" strike="noStrike" kern="1200" cap="none" spc="0" normalizeH="0" baseline="0" noProof="0">
              <a:ln>
                <a:noFill/>
              </a:ln>
              <a:solidFill>
                <a:srgbClr val="FFFFFF"/>
              </a:solidFill>
              <a:effectLst/>
              <a:uLnTx/>
              <a:uFillTx/>
              <a:latin typeface="Calibri Light" panose="020F0302020204030204"/>
              <a:ea typeface="+mn-ea"/>
              <a:cs typeface="+mn-cs"/>
            </a:endParaRPr>
          </a:p>
          <a:p>
            <a:pPr marL="0" marR="0" lvl="0" indent="0" algn="r" defTabSz="914400" rtl="0" eaLnBrk="1" fontAlgn="auto" latinLnBrk="0" hangingPunct="1">
              <a:lnSpc>
                <a:spcPct val="90000"/>
              </a:lnSpc>
              <a:spcBef>
                <a:spcPct val="0"/>
              </a:spcBef>
              <a:spcAft>
                <a:spcPts val="600"/>
              </a:spcAft>
              <a:buClrTx/>
              <a:buSzTx/>
              <a:buFontTx/>
              <a:buNone/>
              <a:tabLst/>
              <a:defRPr/>
            </a:pPr>
            <a:endParaRPr kumimoji="0" lang="en-US" sz="4000" b="0" i="0" u="none" strike="noStrike" kern="1200" cap="none" spc="0" normalizeH="0" baseline="0" noProof="0">
              <a:ln>
                <a:noFill/>
              </a:ln>
              <a:solidFill>
                <a:srgbClr val="FFFFFF"/>
              </a:solidFill>
              <a:effectLst/>
              <a:uLnTx/>
              <a:uFillTx/>
              <a:latin typeface="Calibri Light" panose="020F0302020204030204"/>
              <a:ea typeface="+mn-ea"/>
              <a:cs typeface="+mn-cs"/>
            </a:endParaRPr>
          </a:p>
        </p:txBody>
      </p:sp>
      <p:pic>
        <p:nvPicPr>
          <p:cNvPr id="5" name="Picture 4">
            <a:extLst>
              <a:ext uri="{FF2B5EF4-FFF2-40B4-BE49-F238E27FC236}">
                <a16:creationId xmlns:a16="http://schemas.microsoft.com/office/drawing/2014/main" id="{23075121-21BA-1DAF-A894-29A8638B78BF}"/>
              </a:ext>
            </a:extLst>
          </p:cNvPr>
          <p:cNvPicPr>
            <a:picLocks noChangeAspect="1"/>
          </p:cNvPicPr>
          <p:nvPr/>
        </p:nvPicPr>
        <p:blipFill>
          <a:blip r:embed="rId2"/>
          <a:stretch>
            <a:fillRect/>
          </a:stretch>
        </p:blipFill>
        <p:spPr>
          <a:xfrm>
            <a:off x="4038603" y="-17819"/>
            <a:ext cx="8153397" cy="6875819"/>
          </a:xfrm>
          <a:prstGeom prst="rect">
            <a:avLst/>
          </a:prstGeom>
        </p:spPr>
      </p:pic>
    </p:spTree>
    <p:extLst>
      <p:ext uri="{BB962C8B-B14F-4D97-AF65-F5344CB8AC3E}">
        <p14:creationId xmlns:p14="http://schemas.microsoft.com/office/powerpoint/2010/main" val="600172254"/>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1452</TotalTime>
  <Words>1426</Words>
  <Application>Microsoft Office PowerPoint</Application>
  <PresentationFormat>Widescreen</PresentationFormat>
  <Paragraphs>306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Lato Extended</vt:lpstr>
      <vt:lpstr>SourceSansPro</vt:lpstr>
      <vt:lpstr>Office Theme</vt:lpstr>
      <vt:lpstr>ANALYTICS BUSINESS INTELLIGENCE PROJECT:- CREDIT BANKRUPTCY</vt:lpstr>
      <vt:lpstr>AGENDA</vt:lpstr>
      <vt:lpstr>PROBLEM STATEMENT</vt:lpstr>
      <vt:lpstr>1.LOGISTIC REGRESSION</vt:lpstr>
      <vt:lpstr>PowerPoint Presentation</vt:lpstr>
      <vt:lpstr>PowerPoint Presentation</vt:lpstr>
      <vt:lpstr>PowerPoint Presentation</vt:lpstr>
      <vt:lpstr>2.LDA MODEL</vt:lpstr>
      <vt:lpstr>PowerPoint Presentation</vt:lpstr>
      <vt:lpstr>PowerPoint Presentation</vt:lpstr>
      <vt:lpstr>3.QDA MODEL</vt:lpstr>
      <vt:lpstr>PowerPoint Presentation</vt:lpstr>
      <vt:lpstr>PowerPoint Presentation</vt:lpstr>
      <vt:lpstr>4.KNN</vt:lpstr>
      <vt:lpstr>PowerPoint Presentation</vt:lpstr>
      <vt:lpstr>PowerPoint Presentation</vt:lpstr>
      <vt:lpstr>5.TREE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Navin Dembla</dc:creator>
  <cp:lastModifiedBy>Navin Dembla</cp:lastModifiedBy>
  <cp:revision>26</cp:revision>
  <dcterms:created xsi:type="dcterms:W3CDTF">2022-12-19T23:39:04Z</dcterms:created>
  <dcterms:modified xsi:type="dcterms:W3CDTF">2022-12-20T23:51:09Z</dcterms:modified>
</cp:coreProperties>
</file>