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Lst>
  <p:sldSz cy="5143500" cx="9144000"/>
  <p:notesSz cx="6858000" cy="9144000"/>
  <p:embeddedFontLst>
    <p:embeddedFont>
      <p:font typeface="Nunito"/>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Nunito-bold.fntdata"/><Relationship Id="rId10" Type="http://schemas.openxmlformats.org/officeDocument/2006/relationships/slide" Target="slides/slide5.xml"/><Relationship Id="rId32" Type="http://schemas.openxmlformats.org/officeDocument/2006/relationships/font" Target="fonts/Nunito-regular.fntdata"/><Relationship Id="rId13" Type="http://schemas.openxmlformats.org/officeDocument/2006/relationships/slide" Target="slides/slide8.xml"/><Relationship Id="rId35" Type="http://schemas.openxmlformats.org/officeDocument/2006/relationships/font" Target="fonts/Nunito-boldItalic.fntdata"/><Relationship Id="rId12" Type="http://schemas.openxmlformats.org/officeDocument/2006/relationships/slide" Target="slides/slide7.xml"/><Relationship Id="rId34" Type="http://schemas.openxmlformats.org/officeDocument/2006/relationships/font" Target="fonts/Nunito-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227efdda648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227efdda648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227efdda648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227efdda648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227efdda648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227efdda648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2268eb310e5_0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2268eb310e5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2268eb310e5_0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2268eb310e5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227cc2450c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227cc2450c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28a3e50527e0db4c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28a3e50527e0db4c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28a3e50527e0db4c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28a3e50527e0db4c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28a3e50527e0db4c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28a3e50527e0db4c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28a3e50527e0db4c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28a3e50527e0db4c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268eb310e5_4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268eb310e5_4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227efdda7f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227efdda7f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227efdda7fa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227efdda7fa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227efdda7fa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227efdda7fa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227efdda7fa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227efdda7fa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2268eb310e5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2268eb310e5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2268eb310e5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2268eb310e5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227f7562cd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227f7562cd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268eb310e5_4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268eb310e5_4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268eb310e5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268eb310e5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268eb310e5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268eb310e5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268eb310e5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2268eb310e5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268eb310e5_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2268eb310e5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2268eb310e5_0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2268eb310e5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2268eb310e5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2268eb310e5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3.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2.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3.png"/><Relationship Id="rId4" Type="http://schemas.openxmlformats.org/officeDocument/2006/relationships/image" Target="../media/image1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7.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0.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202575" y="1070100"/>
            <a:ext cx="6664800" cy="1501800"/>
          </a:xfrm>
          <a:prstGeom prst="rect">
            <a:avLst/>
          </a:prstGeom>
        </p:spPr>
        <p:txBody>
          <a:bodyPr anchorCtr="0" anchor="ctr" bIns="91425" lIns="91425" spcFirstLastPara="1" rIns="91425" wrap="square" tIns="91425">
            <a:normAutofit fontScale="90000"/>
          </a:bodyPr>
          <a:lstStyle/>
          <a:p>
            <a:pPr indent="0" lvl="0" marL="0" rtl="0" algn="l">
              <a:lnSpc>
                <a:spcPct val="122222"/>
              </a:lnSpc>
              <a:spcBef>
                <a:spcPts val="0"/>
              </a:spcBef>
              <a:spcAft>
                <a:spcPts val="0"/>
              </a:spcAft>
              <a:buNone/>
            </a:pPr>
            <a:r>
              <a:rPr b="1" lang="en" sz="2700">
                <a:solidFill>
                  <a:srgbClr val="202124"/>
                </a:solidFill>
                <a:highlight>
                  <a:srgbClr val="FFFFFF"/>
                </a:highlight>
                <a:latin typeface="Arial"/>
                <a:ea typeface="Arial"/>
                <a:cs typeface="Arial"/>
                <a:sym typeface="Arial"/>
              </a:rPr>
              <a:t>Predicting Credit Card Customer Segmentation</a:t>
            </a:r>
            <a:endParaRPr b="1" sz="2700">
              <a:solidFill>
                <a:srgbClr val="202124"/>
              </a:solidFill>
              <a:highlight>
                <a:srgbClr val="FFFFFF"/>
              </a:highlight>
              <a:latin typeface="Arial"/>
              <a:ea typeface="Arial"/>
              <a:cs typeface="Arial"/>
              <a:sym typeface="Arial"/>
            </a:endParaRPr>
          </a:p>
          <a:p>
            <a:pPr indent="0" lvl="0" marL="0" rtl="0" algn="ctr">
              <a:spcBef>
                <a:spcPts val="1200"/>
              </a:spcBef>
              <a:spcAft>
                <a:spcPts val="0"/>
              </a:spcAft>
              <a:buNone/>
            </a:pPr>
            <a:r>
              <a:t/>
            </a:r>
            <a:endParaRPr/>
          </a:p>
        </p:txBody>
      </p:sp>
      <p:sp>
        <p:nvSpPr>
          <p:cNvPr id="129" name="Google Shape;129;p13"/>
          <p:cNvSpPr txBox="1"/>
          <p:nvPr>
            <p:ph idx="1" type="subTitle"/>
          </p:nvPr>
        </p:nvSpPr>
        <p:spPr>
          <a:xfrm>
            <a:off x="1057675" y="2280950"/>
            <a:ext cx="6954600" cy="1749000"/>
          </a:xfrm>
          <a:prstGeom prst="rect">
            <a:avLst/>
          </a:prstGeom>
        </p:spPr>
        <p:txBody>
          <a:bodyPr anchorCtr="0" anchor="t" bIns="91425" lIns="91425" spcFirstLastPara="1" rIns="91425" wrap="square" tIns="91425">
            <a:normAutofit fontScale="70000" lnSpcReduction="20000"/>
          </a:bodyPr>
          <a:lstStyle/>
          <a:p>
            <a:pPr indent="0" lvl="0" marL="0" rtl="0" algn="l">
              <a:lnSpc>
                <a:spcPct val="90000"/>
              </a:lnSpc>
              <a:spcBef>
                <a:spcPts val="1000"/>
              </a:spcBef>
              <a:spcAft>
                <a:spcPts val="0"/>
              </a:spcAft>
              <a:buNone/>
            </a:pPr>
            <a:r>
              <a:rPr lang="en" sz="2400">
                <a:solidFill>
                  <a:srgbClr val="202124"/>
                </a:solidFill>
              </a:rPr>
              <a:t>SUBMITTED BY:                                                               </a:t>
            </a:r>
            <a:r>
              <a:rPr lang="en" sz="2400">
                <a:solidFill>
                  <a:srgbClr val="202124"/>
                </a:solidFill>
              </a:rPr>
              <a:t>GUIDED BY:</a:t>
            </a:r>
            <a:endParaRPr sz="2400">
              <a:solidFill>
                <a:srgbClr val="202124"/>
              </a:solidFill>
            </a:endParaRPr>
          </a:p>
          <a:p>
            <a:pPr indent="0" lvl="0" marL="0" rtl="0" algn="l">
              <a:lnSpc>
                <a:spcPct val="90000"/>
              </a:lnSpc>
              <a:spcBef>
                <a:spcPts val="1000"/>
              </a:spcBef>
              <a:spcAft>
                <a:spcPts val="0"/>
              </a:spcAft>
              <a:buNone/>
            </a:pPr>
            <a:r>
              <a:rPr lang="en" sz="2400">
                <a:solidFill>
                  <a:srgbClr val="202124"/>
                </a:solidFill>
              </a:rPr>
              <a:t>Anjali Dembla (ad1704)                                                  Dr. Shahrzad Haddadan</a:t>
            </a:r>
            <a:br>
              <a:rPr lang="en" sz="2400">
                <a:solidFill>
                  <a:srgbClr val="202124"/>
                </a:solidFill>
              </a:rPr>
            </a:br>
            <a:r>
              <a:rPr lang="en" sz="2400">
                <a:solidFill>
                  <a:srgbClr val="202124"/>
                </a:solidFill>
              </a:rPr>
              <a:t>Daniel Tamayo(dat135)</a:t>
            </a:r>
            <a:br>
              <a:rPr lang="en" sz="2400">
                <a:solidFill>
                  <a:srgbClr val="202124"/>
                </a:solidFill>
              </a:rPr>
            </a:br>
            <a:r>
              <a:rPr lang="en" sz="2400">
                <a:solidFill>
                  <a:srgbClr val="202124"/>
                </a:solidFill>
              </a:rPr>
              <a:t>Mariya Ghori (mag494)</a:t>
            </a:r>
            <a:br>
              <a:rPr lang="en" sz="2400">
                <a:solidFill>
                  <a:srgbClr val="202124"/>
                </a:solidFill>
              </a:rPr>
            </a:br>
            <a:r>
              <a:rPr lang="en" sz="2400">
                <a:solidFill>
                  <a:srgbClr val="202124"/>
                </a:solidFill>
              </a:rPr>
              <a:t>Sowmya Yalamanchili (sy744)</a:t>
            </a:r>
            <a:br>
              <a:rPr lang="en" sz="2400">
                <a:solidFill>
                  <a:srgbClr val="202124"/>
                </a:solidFill>
              </a:rPr>
            </a:br>
            <a:r>
              <a:rPr lang="en" sz="2400">
                <a:solidFill>
                  <a:srgbClr val="202124"/>
                </a:solidFill>
              </a:rPr>
              <a:t>Tejesh Alaparthi (ta560)</a:t>
            </a:r>
            <a:endParaRPr sz="2400">
              <a:solidFill>
                <a:srgbClr val="202124"/>
              </a:solidFill>
            </a:endParaRPr>
          </a:p>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2"/>
          <p:cNvSpPr txBox="1"/>
          <p:nvPr>
            <p:ph type="title"/>
          </p:nvPr>
        </p:nvSpPr>
        <p:spPr>
          <a:xfrm>
            <a:off x="666750" y="3884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Distribution of Age by Attrition</a:t>
            </a:r>
            <a:endParaRPr/>
          </a:p>
        </p:txBody>
      </p:sp>
      <p:pic>
        <p:nvPicPr>
          <p:cNvPr id="188" name="Google Shape;188;p22"/>
          <p:cNvPicPr preferRelativeResize="0"/>
          <p:nvPr/>
        </p:nvPicPr>
        <p:blipFill>
          <a:blip r:embed="rId3">
            <a:alphaModFix/>
          </a:blip>
          <a:stretch>
            <a:fillRect/>
          </a:stretch>
        </p:blipFill>
        <p:spPr>
          <a:xfrm>
            <a:off x="1635075" y="1075850"/>
            <a:ext cx="5726026" cy="36666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3"/>
          <p:cNvSpPr txBox="1"/>
          <p:nvPr>
            <p:ph type="title"/>
          </p:nvPr>
        </p:nvSpPr>
        <p:spPr>
          <a:xfrm>
            <a:off x="438150" y="3884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Distribution of Age</a:t>
            </a:r>
            <a:endParaRPr/>
          </a:p>
        </p:txBody>
      </p:sp>
      <p:pic>
        <p:nvPicPr>
          <p:cNvPr id="194" name="Google Shape;194;p23"/>
          <p:cNvPicPr preferRelativeResize="0"/>
          <p:nvPr/>
        </p:nvPicPr>
        <p:blipFill>
          <a:blip r:embed="rId3">
            <a:alphaModFix/>
          </a:blip>
          <a:stretch>
            <a:fillRect/>
          </a:stretch>
        </p:blipFill>
        <p:spPr>
          <a:xfrm>
            <a:off x="1880200" y="1073100"/>
            <a:ext cx="5154075" cy="374262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24"/>
          <p:cNvSpPr txBox="1"/>
          <p:nvPr>
            <p:ph type="title"/>
          </p:nvPr>
        </p:nvSpPr>
        <p:spPr>
          <a:xfrm>
            <a:off x="514350" y="388400"/>
            <a:ext cx="7505700" cy="95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Comparing Attrition with Total Relationship Count</a:t>
            </a:r>
            <a:endParaRPr/>
          </a:p>
        </p:txBody>
      </p:sp>
      <p:pic>
        <p:nvPicPr>
          <p:cNvPr id="200" name="Google Shape;200;p24"/>
          <p:cNvPicPr preferRelativeResize="0"/>
          <p:nvPr/>
        </p:nvPicPr>
        <p:blipFill>
          <a:blip r:embed="rId3">
            <a:alphaModFix/>
          </a:blip>
          <a:stretch>
            <a:fillRect/>
          </a:stretch>
        </p:blipFill>
        <p:spPr>
          <a:xfrm>
            <a:off x="2143700" y="1201600"/>
            <a:ext cx="4658299" cy="374977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25"/>
          <p:cNvSpPr txBox="1"/>
          <p:nvPr>
            <p:ph type="title"/>
          </p:nvPr>
        </p:nvSpPr>
        <p:spPr>
          <a:xfrm>
            <a:off x="313075" y="339525"/>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Correlation Matrix</a:t>
            </a:r>
            <a:endParaRPr/>
          </a:p>
        </p:txBody>
      </p:sp>
      <p:pic>
        <p:nvPicPr>
          <p:cNvPr id="206" name="Google Shape;206;p25"/>
          <p:cNvPicPr preferRelativeResize="0"/>
          <p:nvPr/>
        </p:nvPicPr>
        <p:blipFill>
          <a:blip r:embed="rId3">
            <a:alphaModFix/>
          </a:blip>
          <a:stretch>
            <a:fillRect/>
          </a:stretch>
        </p:blipFill>
        <p:spPr>
          <a:xfrm>
            <a:off x="1575650" y="1030550"/>
            <a:ext cx="6355825" cy="392492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26"/>
          <p:cNvSpPr txBox="1"/>
          <p:nvPr>
            <p:ph type="title"/>
          </p:nvPr>
        </p:nvSpPr>
        <p:spPr>
          <a:xfrm>
            <a:off x="819150" y="540800"/>
            <a:ext cx="6836400" cy="666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Preprocessing</a:t>
            </a:r>
            <a:endParaRPr/>
          </a:p>
        </p:txBody>
      </p:sp>
      <p:sp>
        <p:nvSpPr>
          <p:cNvPr id="212" name="Google Shape;212;p26"/>
          <p:cNvSpPr txBox="1"/>
          <p:nvPr>
            <p:ph idx="1" type="body"/>
          </p:nvPr>
        </p:nvSpPr>
        <p:spPr>
          <a:xfrm>
            <a:off x="717925" y="1464150"/>
            <a:ext cx="7505700" cy="36714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Char char="●"/>
            </a:pPr>
            <a:r>
              <a:rPr lang="en" sz="1700"/>
              <a:t>Check for duplicates revealed none </a:t>
            </a:r>
            <a:endParaRPr sz="1700"/>
          </a:p>
          <a:p>
            <a:pPr indent="-336550" lvl="0" marL="457200" rtl="0" algn="l">
              <a:spcBef>
                <a:spcPts val="0"/>
              </a:spcBef>
              <a:spcAft>
                <a:spcPts val="0"/>
              </a:spcAft>
              <a:buSzPts val="1700"/>
              <a:buChar char="●"/>
            </a:pPr>
            <a:r>
              <a:rPr lang="en" sz="1700"/>
              <a:t>Check for nulls - there were none</a:t>
            </a:r>
            <a:endParaRPr sz="1700"/>
          </a:p>
          <a:p>
            <a:pPr indent="-336550" lvl="0" marL="457200" rtl="0" algn="l">
              <a:spcBef>
                <a:spcPts val="0"/>
              </a:spcBef>
              <a:spcAft>
                <a:spcPts val="0"/>
              </a:spcAft>
              <a:buSzPts val="1700"/>
              <a:buChar char="●"/>
            </a:pPr>
            <a:r>
              <a:rPr lang="en" sz="1700"/>
              <a:t>Drop unnecessary columns - Naive Bayes classifiers, Client Number</a:t>
            </a:r>
            <a:endParaRPr sz="1700"/>
          </a:p>
          <a:p>
            <a:pPr indent="-336550" lvl="0" marL="457200" rtl="0" algn="l">
              <a:spcBef>
                <a:spcPts val="0"/>
              </a:spcBef>
              <a:spcAft>
                <a:spcPts val="0"/>
              </a:spcAft>
              <a:buSzPts val="1700"/>
              <a:buChar char="●"/>
            </a:pPr>
            <a:r>
              <a:rPr lang="en" sz="1700"/>
              <a:t>“Unknown” was present in Education_Level, Marital_Status, Income_Category</a:t>
            </a:r>
            <a:endParaRPr sz="1700"/>
          </a:p>
          <a:p>
            <a:pPr indent="-323850" lvl="1" marL="914400" rtl="0" algn="l">
              <a:spcBef>
                <a:spcPts val="0"/>
              </a:spcBef>
              <a:spcAft>
                <a:spcPts val="0"/>
              </a:spcAft>
              <a:buSzPts val="1500"/>
              <a:buChar char="○"/>
            </a:pPr>
            <a:r>
              <a:rPr lang="en" sz="1500"/>
              <a:t>We removed the “unknowns”</a:t>
            </a:r>
            <a:endParaRPr sz="1500"/>
          </a:p>
          <a:p>
            <a:pPr indent="-336550" lvl="0" marL="457200" rtl="0" algn="l">
              <a:spcBef>
                <a:spcPts val="0"/>
              </a:spcBef>
              <a:spcAft>
                <a:spcPts val="0"/>
              </a:spcAft>
              <a:buSzPts val="1700"/>
              <a:buChar char="●"/>
            </a:pPr>
            <a:r>
              <a:rPr lang="en" sz="1700"/>
              <a:t>Created dummy variables for Education_Level, Marital_Status, and Income_Category</a:t>
            </a:r>
            <a:endParaRPr sz="1700"/>
          </a:p>
          <a:p>
            <a:pPr indent="-336550" lvl="0" marL="457200" rtl="0" algn="l">
              <a:spcBef>
                <a:spcPts val="0"/>
              </a:spcBef>
              <a:spcAft>
                <a:spcPts val="0"/>
              </a:spcAft>
              <a:buSzPts val="1700"/>
              <a:buChar char="●"/>
            </a:pPr>
            <a:r>
              <a:rPr lang="en" sz="1700"/>
              <a:t>Transformed Gender attribute into a binary variable- Male = 0, Female = 1</a:t>
            </a:r>
            <a:endParaRPr sz="1700"/>
          </a:p>
          <a:p>
            <a:pPr indent="-336550" lvl="0" marL="457200" rtl="0" algn="l">
              <a:spcBef>
                <a:spcPts val="0"/>
              </a:spcBef>
              <a:spcAft>
                <a:spcPts val="0"/>
              </a:spcAft>
              <a:buSzPts val="1700"/>
              <a:buChar char="●"/>
            </a:pPr>
            <a:r>
              <a:rPr lang="en" sz="1700"/>
              <a:t>Standardized numerical columns using StandardScaler</a:t>
            </a:r>
            <a:endParaRPr sz="1700"/>
          </a:p>
          <a:p>
            <a:pPr indent="0" lvl="0" marL="914400" rtl="0" algn="l">
              <a:spcBef>
                <a:spcPts val="1200"/>
              </a:spcBef>
              <a:spcAft>
                <a:spcPts val="0"/>
              </a:spcAft>
              <a:buNone/>
            </a:pPr>
            <a:r>
              <a:t/>
            </a:r>
            <a:endParaRPr sz="1200"/>
          </a:p>
          <a:p>
            <a:pPr indent="0" lvl="0" marL="914400" rtl="0" algn="l">
              <a:spcBef>
                <a:spcPts val="1200"/>
              </a:spcBef>
              <a:spcAft>
                <a:spcPts val="1200"/>
              </a:spcAft>
              <a:buNone/>
            </a:pPr>
            <a:r>
              <a:t/>
            </a:r>
            <a:endParaRPr sz="12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27"/>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Modeling</a:t>
            </a:r>
            <a:endParaRPr/>
          </a:p>
        </p:txBody>
      </p:sp>
      <p:pic>
        <p:nvPicPr>
          <p:cNvPr id="218" name="Google Shape;218;p27"/>
          <p:cNvPicPr preferRelativeResize="0"/>
          <p:nvPr/>
        </p:nvPicPr>
        <p:blipFill>
          <a:blip r:embed="rId3">
            <a:alphaModFix/>
          </a:blip>
          <a:stretch>
            <a:fillRect/>
          </a:stretch>
        </p:blipFill>
        <p:spPr>
          <a:xfrm>
            <a:off x="906825" y="3102650"/>
            <a:ext cx="6701275" cy="1334050"/>
          </a:xfrm>
          <a:prstGeom prst="rect">
            <a:avLst/>
          </a:prstGeom>
          <a:noFill/>
          <a:ln>
            <a:noFill/>
          </a:ln>
        </p:spPr>
      </p:pic>
      <p:sp>
        <p:nvSpPr>
          <p:cNvPr id="219" name="Google Shape;219;p27"/>
          <p:cNvSpPr txBox="1"/>
          <p:nvPr/>
        </p:nvSpPr>
        <p:spPr>
          <a:xfrm>
            <a:off x="776875" y="1648750"/>
            <a:ext cx="7227600" cy="12621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Calibri"/>
              <a:buChar char="●"/>
            </a:pPr>
            <a:r>
              <a:rPr lang="en">
                <a:latin typeface="Calibri"/>
                <a:ea typeface="Calibri"/>
                <a:cs typeface="Calibri"/>
                <a:sym typeface="Calibri"/>
              </a:rPr>
              <a:t>Separate the features (independent variables) from the target variable (dependent variable) in a dataset.</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rPr lang="en">
                <a:latin typeface="Calibri"/>
                <a:ea typeface="Calibri"/>
                <a:cs typeface="Calibri"/>
                <a:sym typeface="Calibri"/>
              </a:rPr>
              <a:t>Since Attrition_Flag is the target variable, take it into </a:t>
            </a:r>
            <a:r>
              <a:rPr lang="en">
                <a:latin typeface="Calibri"/>
                <a:ea typeface="Calibri"/>
                <a:cs typeface="Calibri"/>
                <a:sym typeface="Calibri"/>
              </a:rPr>
              <a:t>separate</a:t>
            </a:r>
            <a:r>
              <a:rPr lang="en">
                <a:latin typeface="Calibri"/>
                <a:ea typeface="Calibri"/>
                <a:cs typeface="Calibri"/>
                <a:sym typeface="Calibri"/>
              </a:rPr>
              <a:t> dataframe.</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rPr lang="en">
                <a:latin typeface="Calibri"/>
                <a:ea typeface="Calibri"/>
                <a:cs typeface="Calibri"/>
                <a:sym typeface="Calibri"/>
              </a:rPr>
              <a:t>Split the data into training and test sets. 30% of the data will be used for testing and remaining 70% will be used for training.</a:t>
            </a:r>
            <a:endParaRPr>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28"/>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Decision Tree Classification</a:t>
            </a:r>
            <a:endParaRPr/>
          </a:p>
        </p:txBody>
      </p:sp>
      <p:pic>
        <p:nvPicPr>
          <p:cNvPr id="225" name="Google Shape;225;p28"/>
          <p:cNvPicPr preferRelativeResize="0"/>
          <p:nvPr/>
        </p:nvPicPr>
        <p:blipFill>
          <a:blip r:embed="rId3">
            <a:alphaModFix/>
          </a:blip>
          <a:stretch>
            <a:fillRect/>
          </a:stretch>
        </p:blipFill>
        <p:spPr>
          <a:xfrm>
            <a:off x="892588" y="2096825"/>
            <a:ext cx="7358824" cy="1359000"/>
          </a:xfrm>
          <a:prstGeom prst="rect">
            <a:avLst/>
          </a:prstGeom>
          <a:noFill/>
          <a:ln>
            <a:noFill/>
          </a:ln>
        </p:spPr>
      </p:pic>
      <p:sp>
        <p:nvSpPr>
          <p:cNvPr id="226" name="Google Shape;226;p28"/>
          <p:cNvSpPr txBox="1"/>
          <p:nvPr/>
        </p:nvSpPr>
        <p:spPr>
          <a:xfrm>
            <a:off x="915700" y="3752900"/>
            <a:ext cx="7335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29"/>
          <p:cNvSpPr txBox="1"/>
          <p:nvPr>
            <p:ph idx="1" type="body"/>
          </p:nvPr>
        </p:nvSpPr>
        <p:spPr>
          <a:xfrm>
            <a:off x="768000" y="507575"/>
            <a:ext cx="7505700" cy="4092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Since decision trees are prone to overfitting, find out if the model we built is overfitting.</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232" name="Google Shape;232;p29"/>
          <p:cNvPicPr preferRelativeResize="0"/>
          <p:nvPr/>
        </p:nvPicPr>
        <p:blipFill>
          <a:blip r:embed="rId3">
            <a:alphaModFix/>
          </a:blip>
          <a:stretch>
            <a:fillRect/>
          </a:stretch>
        </p:blipFill>
        <p:spPr>
          <a:xfrm>
            <a:off x="862500" y="918125"/>
            <a:ext cx="7249699" cy="31708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30"/>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Random Forest</a:t>
            </a:r>
            <a:endParaRPr/>
          </a:p>
        </p:txBody>
      </p:sp>
      <p:sp>
        <p:nvSpPr>
          <p:cNvPr id="238" name="Google Shape;238;p30"/>
          <p:cNvSpPr txBox="1"/>
          <p:nvPr>
            <p:ph idx="1" type="body"/>
          </p:nvPr>
        </p:nvSpPr>
        <p:spPr>
          <a:xfrm>
            <a:off x="837350" y="16765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To improve performance and reduce overfitting, let’s build a random forest classification model</a:t>
            </a:r>
            <a:endParaRPr/>
          </a:p>
        </p:txBody>
      </p:sp>
      <p:pic>
        <p:nvPicPr>
          <p:cNvPr id="239" name="Google Shape;239;p30"/>
          <p:cNvPicPr preferRelativeResize="0"/>
          <p:nvPr/>
        </p:nvPicPr>
        <p:blipFill>
          <a:blip r:embed="rId3">
            <a:alphaModFix/>
          </a:blip>
          <a:stretch>
            <a:fillRect/>
          </a:stretch>
        </p:blipFill>
        <p:spPr>
          <a:xfrm>
            <a:off x="903125" y="2451025"/>
            <a:ext cx="7469276" cy="15680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31"/>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Logistic Regression</a:t>
            </a:r>
            <a:endParaRPr/>
          </a:p>
        </p:txBody>
      </p:sp>
      <p:pic>
        <p:nvPicPr>
          <p:cNvPr id="245" name="Google Shape;245;p31"/>
          <p:cNvPicPr preferRelativeResize="0"/>
          <p:nvPr/>
        </p:nvPicPr>
        <p:blipFill>
          <a:blip r:embed="rId3">
            <a:alphaModFix/>
          </a:blip>
          <a:stretch>
            <a:fillRect/>
          </a:stretch>
        </p:blipFill>
        <p:spPr>
          <a:xfrm>
            <a:off x="819150" y="1990725"/>
            <a:ext cx="6591674" cy="26289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4"/>
          <p:cNvSpPr txBox="1"/>
          <p:nvPr>
            <p:ph type="ctrTitle"/>
          </p:nvPr>
        </p:nvSpPr>
        <p:spPr>
          <a:xfrm>
            <a:off x="1806950" y="1057005"/>
            <a:ext cx="5361300" cy="5823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Introduction</a:t>
            </a:r>
            <a:endParaRPr/>
          </a:p>
        </p:txBody>
      </p:sp>
      <p:sp>
        <p:nvSpPr>
          <p:cNvPr id="135" name="Google Shape;135;p14"/>
          <p:cNvSpPr txBox="1"/>
          <p:nvPr>
            <p:ph idx="1" type="subTitle"/>
          </p:nvPr>
        </p:nvSpPr>
        <p:spPr>
          <a:xfrm>
            <a:off x="1409550" y="1763475"/>
            <a:ext cx="6892500" cy="21723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t>            </a:t>
            </a:r>
            <a:r>
              <a:rPr b="1" lang="en"/>
              <a:t>About Dataset:-</a:t>
            </a:r>
            <a:endParaRPr b="1"/>
          </a:p>
          <a:p>
            <a:pPr indent="0" lvl="0" marL="0" rtl="0" algn="l">
              <a:spcBef>
                <a:spcPts val="0"/>
              </a:spcBef>
              <a:spcAft>
                <a:spcPts val="0"/>
              </a:spcAft>
              <a:buNone/>
            </a:pPr>
            <a:r>
              <a:t/>
            </a:r>
            <a:endParaRPr/>
          </a:p>
          <a:p>
            <a:pPr indent="-314960" lvl="0" marL="457200" rtl="0" algn="l">
              <a:spcBef>
                <a:spcPts val="0"/>
              </a:spcBef>
              <a:spcAft>
                <a:spcPts val="0"/>
              </a:spcAft>
              <a:buSzPct val="100000"/>
              <a:buChar char="●"/>
            </a:pPr>
            <a:r>
              <a:rPr lang="en"/>
              <a:t>The dataset given can be used to analyze the key factors that influence customer attrition.It can be used  to understand customer demographics, spending patterns, and relationship with the credit card provider to better predict customer attrition</a:t>
            </a:r>
            <a:endParaRPr/>
          </a:p>
          <a:p>
            <a:pPr indent="0" lvl="0" marL="457200" rtl="0" algn="l">
              <a:spcBef>
                <a:spcPts val="0"/>
              </a:spcBef>
              <a:spcAft>
                <a:spcPts val="0"/>
              </a:spcAft>
              <a:buNone/>
            </a:pPr>
            <a:r>
              <a:t/>
            </a:r>
            <a:endParaRPr/>
          </a:p>
          <a:p>
            <a:pPr indent="0" lvl="0" marL="457200" rtl="0" algn="l">
              <a:spcBef>
                <a:spcPts val="0"/>
              </a:spcBef>
              <a:spcAft>
                <a:spcPts val="0"/>
              </a:spcAft>
              <a:buNone/>
            </a:pPr>
            <a:r>
              <a:rPr b="1" lang="en"/>
              <a:t>Problem Statement Given:-</a:t>
            </a:r>
            <a:endParaRPr b="1"/>
          </a:p>
          <a:p>
            <a:pPr indent="0" lvl="0" marL="457200" rtl="0" algn="l">
              <a:spcBef>
                <a:spcPts val="0"/>
              </a:spcBef>
              <a:spcAft>
                <a:spcPts val="0"/>
              </a:spcAft>
              <a:buNone/>
            </a:pPr>
            <a:r>
              <a:t/>
            </a:r>
            <a:endParaRPr/>
          </a:p>
          <a:p>
            <a:pPr indent="-314960" lvl="0" marL="457200" rtl="0" algn="l">
              <a:spcBef>
                <a:spcPts val="0"/>
              </a:spcBef>
              <a:spcAft>
                <a:spcPts val="0"/>
              </a:spcAft>
              <a:buSzPct val="100000"/>
              <a:buChar char="●"/>
            </a:pPr>
            <a:r>
              <a:rPr lang="en"/>
              <a:t>Use two classification methods for the classification of Churned and Existing Customers</a:t>
            </a:r>
            <a:endParaRPr/>
          </a:p>
          <a:p>
            <a:pPr indent="-314960" lvl="0" marL="457200" rtl="0" algn="l">
              <a:spcBef>
                <a:spcPts val="0"/>
              </a:spcBef>
              <a:spcAft>
                <a:spcPts val="0"/>
              </a:spcAft>
              <a:buSzPct val="100000"/>
              <a:buChar char="●"/>
            </a:pPr>
            <a:r>
              <a:rPr lang="en"/>
              <a:t>Compare the two models</a:t>
            </a:r>
            <a:endParaRPr/>
          </a:p>
          <a:p>
            <a:pPr indent="0" lvl="0" marL="457200" rtl="0" algn="l">
              <a:spcBef>
                <a:spcPts val="0"/>
              </a:spcBef>
              <a:spcAft>
                <a:spcPts val="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32"/>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Evaluation of Models</a:t>
            </a:r>
            <a:endParaRPr/>
          </a:p>
        </p:txBody>
      </p:sp>
      <p:sp>
        <p:nvSpPr>
          <p:cNvPr id="251" name="Google Shape;251;p32"/>
          <p:cNvSpPr txBox="1"/>
          <p:nvPr>
            <p:ph idx="1" type="body"/>
          </p:nvPr>
        </p:nvSpPr>
        <p:spPr>
          <a:xfrm>
            <a:off x="819150" y="1693175"/>
            <a:ext cx="7505700" cy="2745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Once the model is trained and tuned, evaluate its performance on the test set to understand how well it performs on the new data.</a:t>
            </a:r>
            <a:endParaRPr/>
          </a:p>
          <a:p>
            <a:pPr indent="-311150" lvl="0" marL="457200" rtl="0" algn="l">
              <a:spcBef>
                <a:spcPts val="0"/>
              </a:spcBef>
              <a:spcAft>
                <a:spcPts val="0"/>
              </a:spcAft>
              <a:buSzPts val="1300"/>
              <a:buChar char="●"/>
            </a:pPr>
            <a:r>
              <a:rPr lang="en"/>
              <a:t>Use cross-validation to predict the class labels of the training data.</a:t>
            </a:r>
            <a:endParaRPr/>
          </a:p>
          <a:p>
            <a:pPr indent="-311150" lvl="0" marL="457200" rtl="0" algn="l">
              <a:spcBef>
                <a:spcPts val="0"/>
              </a:spcBef>
              <a:spcAft>
                <a:spcPts val="0"/>
              </a:spcAft>
              <a:buSzPts val="1300"/>
              <a:buChar char="●"/>
            </a:pPr>
            <a:r>
              <a:rPr lang="en"/>
              <a:t>Calculate the accuracy_score for the target variable using test set data.</a:t>
            </a:r>
            <a:endParaRPr/>
          </a:p>
          <a:p>
            <a:pPr indent="-311150" lvl="0" marL="457200" rtl="0" algn="l">
              <a:spcBef>
                <a:spcPts val="0"/>
              </a:spcBef>
              <a:spcAft>
                <a:spcPts val="0"/>
              </a:spcAft>
              <a:buSzPts val="1300"/>
              <a:buChar char="●"/>
            </a:pPr>
            <a:r>
              <a:rPr lang="en"/>
              <a:t>Generate a classification_report for y_train and class labels </a:t>
            </a:r>
            <a:r>
              <a:rPr lang="en"/>
              <a:t>predicted </a:t>
            </a:r>
            <a:r>
              <a:rPr lang="en"/>
              <a:t>using cross-validation for validation purpose.</a:t>
            </a:r>
            <a:endParaRPr/>
          </a:p>
          <a:p>
            <a:pPr indent="-311150" lvl="0" marL="457200" rtl="0" algn="l">
              <a:spcBef>
                <a:spcPts val="0"/>
              </a:spcBef>
              <a:spcAft>
                <a:spcPts val="0"/>
              </a:spcAft>
              <a:buSzPts val="1300"/>
              <a:buChar char="●"/>
            </a:pPr>
            <a:r>
              <a:rPr lang="en"/>
              <a:t>Generate a classification_report for y_test and class labels predicted using test set for evaluation purpose.</a:t>
            </a:r>
            <a:endParaRPr/>
          </a:p>
          <a:p>
            <a:pPr indent="-311150" lvl="0" marL="457200" rtl="0" algn="l">
              <a:spcBef>
                <a:spcPts val="0"/>
              </a:spcBef>
              <a:spcAft>
                <a:spcPts val="0"/>
              </a:spcAft>
              <a:buSzPts val="1300"/>
              <a:buChar char="●"/>
            </a:pPr>
            <a:r>
              <a:rPr lang="en"/>
              <a:t>Compare the values of accuracy, F1-score(if precision and recall are considered for evaluation metrics) and choose the best model.</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33"/>
          <p:cNvSpPr txBox="1"/>
          <p:nvPr>
            <p:ph type="title"/>
          </p:nvPr>
        </p:nvSpPr>
        <p:spPr>
          <a:xfrm>
            <a:off x="767075" y="359525"/>
            <a:ext cx="7505700" cy="95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Evaluation of Decision tree</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id="257" name="Google Shape;257;p33"/>
          <p:cNvPicPr preferRelativeResize="0"/>
          <p:nvPr/>
        </p:nvPicPr>
        <p:blipFill>
          <a:blip r:embed="rId3">
            <a:alphaModFix/>
          </a:blip>
          <a:stretch>
            <a:fillRect/>
          </a:stretch>
        </p:blipFill>
        <p:spPr>
          <a:xfrm>
            <a:off x="819150" y="1069225"/>
            <a:ext cx="6126724" cy="37572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34"/>
          <p:cNvSpPr txBox="1"/>
          <p:nvPr>
            <p:ph type="title"/>
          </p:nvPr>
        </p:nvSpPr>
        <p:spPr>
          <a:xfrm>
            <a:off x="775075" y="426775"/>
            <a:ext cx="7505700" cy="95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Evaluation of Random Forest</a:t>
            </a:r>
            <a:endParaRPr/>
          </a:p>
          <a:p>
            <a:pPr indent="0" lvl="0" marL="0" rtl="0" algn="l">
              <a:spcBef>
                <a:spcPts val="0"/>
              </a:spcBef>
              <a:spcAft>
                <a:spcPts val="0"/>
              </a:spcAft>
              <a:buNone/>
            </a:pPr>
            <a:r>
              <a:t/>
            </a:r>
            <a:endParaRPr/>
          </a:p>
        </p:txBody>
      </p:sp>
      <p:pic>
        <p:nvPicPr>
          <p:cNvPr id="263" name="Google Shape;263;p34"/>
          <p:cNvPicPr preferRelativeResize="0"/>
          <p:nvPr/>
        </p:nvPicPr>
        <p:blipFill>
          <a:blip r:embed="rId3">
            <a:alphaModFix/>
          </a:blip>
          <a:stretch>
            <a:fillRect/>
          </a:stretch>
        </p:blipFill>
        <p:spPr>
          <a:xfrm>
            <a:off x="819150" y="1092400"/>
            <a:ext cx="5759624" cy="37253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35"/>
          <p:cNvSpPr txBox="1"/>
          <p:nvPr>
            <p:ph type="title"/>
          </p:nvPr>
        </p:nvSpPr>
        <p:spPr>
          <a:xfrm>
            <a:off x="819150" y="529650"/>
            <a:ext cx="7505700" cy="95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Evaluation of Logistic Regression</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id="269" name="Google Shape;269;p35"/>
          <p:cNvPicPr preferRelativeResize="0"/>
          <p:nvPr/>
        </p:nvPicPr>
        <p:blipFill>
          <a:blip r:embed="rId3">
            <a:alphaModFix/>
          </a:blip>
          <a:stretch>
            <a:fillRect/>
          </a:stretch>
        </p:blipFill>
        <p:spPr>
          <a:xfrm>
            <a:off x="952325" y="1372250"/>
            <a:ext cx="3725054" cy="33544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36"/>
          <p:cNvSpPr txBox="1"/>
          <p:nvPr>
            <p:ph type="title"/>
          </p:nvPr>
        </p:nvSpPr>
        <p:spPr>
          <a:xfrm>
            <a:off x="819150" y="845600"/>
            <a:ext cx="7505700" cy="432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Assignment Questions - Review #1</a:t>
            </a:r>
            <a:endParaRPr/>
          </a:p>
        </p:txBody>
      </p:sp>
      <p:sp>
        <p:nvSpPr>
          <p:cNvPr id="275" name="Google Shape;275;p36"/>
          <p:cNvSpPr txBox="1"/>
          <p:nvPr>
            <p:ph idx="1" type="body"/>
          </p:nvPr>
        </p:nvSpPr>
        <p:spPr>
          <a:xfrm>
            <a:off x="819150" y="1488125"/>
            <a:ext cx="7505700" cy="29505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AutoNum type="arabicParenR"/>
            </a:pPr>
            <a:r>
              <a:rPr lang="en"/>
              <a:t>We decided to drop the Client_Num column since it serves of no use when we are running our model and we can gain no insight from it</a:t>
            </a:r>
            <a:endParaRPr/>
          </a:p>
          <a:p>
            <a:pPr indent="-311150" lvl="0" marL="457200" rtl="0" algn="l">
              <a:spcBef>
                <a:spcPts val="0"/>
              </a:spcBef>
              <a:spcAft>
                <a:spcPts val="0"/>
              </a:spcAft>
              <a:buSzPts val="1300"/>
              <a:buAutoNum type="arabicParenR"/>
            </a:pPr>
            <a:r>
              <a:rPr lang="en"/>
              <a:t>We decided to get rid of unknown values for Education_level, Marital_Satus and Income_Category since again having unknown values will not be </a:t>
            </a:r>
            <a:r>
              <a:rPr lang="en"/>
              <a:t>beneficial </a:t>
            </a:r>
            <a:endParaRPr/>
          </a:p>
          <a:p>
            <a:pPr indent="-311150" lvl="0" marL="457200" rtl="0" algn="l">
              <a:spcBef>
                <a:spcPts val="0"/>
              </a:spcBef>
              <a:spcAft>
                <a:spcPts val="0"/>
              </a:spcAft>
              <a:buSzPts val="1300"/>
              <a:buAutoNum type="arabicParenR"/>
            </a:pPr>
            <a:r>
              <a:rPr lang="en"/>
              <a:t>We decided to replace categorical variables Male and Female to 0 and 1 since we need this for the model and categorical values can’t be used</a:t>
            </a:r>
            <a:endParaRPr/>
          </a:p>
          <a:p>
            <a:pPr indent="-311150" lvl="0" marL="457200" rtl="0" algn="l">
              <a:spcBef>
                <a:spcPts val="0"/>
              </a:spcBef>
              <a:spcAft>
                <a:spcPts val="0"/>
              </a:spcAft>
              <a:buSzPts val="1300"/>
              <a:buAutoNum type="arabicParenR"/>
            </a:pPr>
            <a:r>
              <a:rPr lang="en"/>
              <a:t>We needed to normalize our variables including credit limit, dependent count, etc. This is beneficial so the values have a mean of zero and they have a normal distribution</a:t>
            </a:r>
            <a:endParaRPr/>
          </a:p>
          <a:p>
            <a:pPr indent="0" lvl="0" marL="457200" rtl="0" algn="l">
              <a:spcBef>
                <a:spcPts val="1200"/>
              </a:spcBef>
              <a:spcAft>
                <a:spcPts val="120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37"/>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Assignment Questions - Review #2</a:t>
            </a:r>
            <a:endParaRPr/>
          </a:p>
        </p:txBody>
      </p:sp>
      <p:sp>
        <p:nvSpPr>
          <p:cNvPr id="281" name="Google Shape;281;p37"/>
          <p:cNvSpPr txBox="1"/>
          <p:nvPr>
            <p:ph idx="1" type="body"/>
          </p:nvPr>
        </p:nvSpPr>
        <p:spPr>
          <a:xfrm>
            <a:off x="819150" y="1578000"/>
            <a:ext cx="7505700" cy="28608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AutoNum type="arabicParenR"/>
            </a:pPr>
            <a:r>
              <a:rPr lang="en"/>
              <a:t>We decided on the classification methods=</a:t>
            </a:r>
            <a:endParaRPr/>
          </a:p>
          <a:p>
            <a:pPr indent="-298450" lvl="1" marL="914400" rtl="0" algn="l">
              <a:spcBef>
                <a:spcPts val="0"/>
              </a:spcBef>
              <a:spcAft>
                <a:spcPts val="0"/>
              </a:spcAft>
              <a:buSzPts val="1100"/>
              <a:buAutoNum type="alphaLcParenR"/>
            </a:pPr>
            <a:r>
              <a:rPr lang="en"/>
              <a:t>Logistic Regression</a:t>
            </a:r>
            <a:endParaRPr/>
          </a:p>
          <a:p>
            <a:pPr indent="-298450" lvl="1" marL="914400" rtl="0" algn="l">
              <a:spcBef>
                <a:spcPts val="0"/>
              </a:spcBef>
              <a:spcAft>
                <a:spcPts val="0"/>
              </a:spcAft>
              <a:buSzPts val="1100"/>
              <a:buAutoNum type="alphaLcParenR"/>
            </a:pPr>
            <a:r>
              <a:rPr lang="en"/>
              <a:t>Decision Tree </a:t>
            </a:r>
            <a:endParaRPr/>
          </a:p>
          <a:p>
            <a:pPr indent="-298450" lvl="1" marL="914400" rtl="0" algn="l">
              <a:spcBef>
                <a:spcPts val="0"/>
              </a:spcBef>
              <a:spcAft>
                <a:spcPts val="0"/>
              </a:spcAft>
              <a:buSzPts val="1100"/>
              <a:buAutoNum type="alphaLcParenR"/>
            </a:pPr>
            <a:r>
              <a:rPr lang="en"/>
              <a:t>Random Forest </a:t>
            </a:r>
            <a:endParaRPr/>
          </a:p>
          <a:p>
            <a:pPr indent="0" lvl="0" marL="0" rtl="0" algn="l">
              <a:spcBef>
                <a:spcPts val="1200"/>
              </a:spcBef>
              <a:spcAft>
                <a:spcPts val="1200"/>
              </a:spcAft>
              <a:buNone/>
            </a:pPr>
            <a:r>
              <a:rPr lang="en"/>
              <a:t>These were chosen </a:t>
            </a:r>
            <a:r>
              <a:rPr lang="en"/>
              <a:t>because we felt that these were the best at predicting in the case of binary classification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38"/>
          <p:cNvSpPr txBox="1"/>
          <p:nvPr>
            <p:ph type="title"/>
          </p:nvPr>
        </p:nvSpPr>
        <p:spPr>
          <a:xfrm>
            <a:off x="819150" y="845600"/>
            <a:ext cx="7505700" cy="662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Assignment Questions - Review #3</a:t>
            </a:r>
            <a:endParaRPr/>
          </a:p>
        </p:txBody>
      </p:sp>
      <p:sp>
        <p:nvSpPr>
          <p:cNvPr id="287" name="Google Shape;287;p38"/>
          <p:cNvSpPr txBox="1"/>
          <p:nvPr>
            <p:ph idx="1" type="body"/>
          </p:nvPr>
        </p:nvSpPr>
        <p:spPr>
          <a:xfrm>
            <a:off x="819150" y="1657900"/>
            <a:ext cx="7505700" cy="27807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We decided to </a:t>
            </a:r>
            <a:r>
              <a:rPr lang="en"/>
              <a:t>evaluate</a:t>
            </a:r>
            <a:r>
              <a:rPr lang="en"/>
              <a:t> the models based on F1 score and accuracy. In the end, F1 score is an overall better metric since there are many more existing customers than churned customers in the dataset(around 80 percent)</a:t>
            </a:r>
            <a:endParaRPr/>
          </a:p>
          <a:p>
            <a:pPr indent="-311150" lvl="0" marL="457200" rtl="0" algn="l">
              <a:spcBef>
                <a:spcPts val="0"/>
              </a:spcBef>
              <a:spcAft>
                <a:spcPts val="0"/>
              </a:spcAft>
              <a:buSzPts val="1300"/>
              <a:buChar char="-"/>
            </a:pPr>
            <a:r>
              <a:rPr lang="en"/>
              <a:t>We decided to choose 30 percent as the case for our test set</a:t>
            </a:r>
            <a:endParaRPr/>
          </a:p>
          <a:p>
            <a:pPr indent="-311150" lvl="0" marL="457200" rtl="0" algn="l">
              <a:spcBef>
                <a:spcPts val="0"/>
              </a:spcBef>
              <a:spcAft>
                <a:spcPts val="0"/>
              </a:spcAft>
              <a:buSzPts val="1300"/>
              <a:buChar char="-"/>
            </a:pPr>
            <a:r>
              <a:rPr lang="en"/>
              <a:t>We did end up using cross validation - In this case we used 10- folds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5"/>
          <p:cNvSpPr txBox="1"/>
          <p:nvPr>
            <p:ph type="ctrTitle"/>
          </p:nvPr>
        </p:nvSpPr>
        <p:spPr>
          <a:xfrm>
            <a:off x="1806950" y="1057005"/>
            <a:ext cx="5361300" cy="5823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Agenda</a:t>
            </a:r>
            <a:endParaRPr/>
          </a:p>
        </p:txBody>
      </p:sp>
      <p:sp>
        <p:nvSpPr>
          <p:cNvPr id="141" name="Google Shape;141;p15"/>
          <p:cNvSpPr txBox="1"/>
          <p:nvPr>
            <p:ph idx="1" type="subTitle"/>
          </p:nvPr>
        </p:nvSpPr>
        <p:spPr>
          <a:xfrm>
            <a:off x="1409550" y="1763475"/>
            <a:ext cx="6892500" cy="2172300"/>
          </a:xfrm>
          <a:prstGeom prst="rect">
            <a:avLst/>
          </a:prstGeom>
        </p:spPr>
        <p:txBody>
          <a:bodyPr anchorCtr="0" anchor="t" bIns="91425" lIns="91425" spcFirstLastPara="1" rIns="91425" wrap="square" tIns="91425">
            <a:normAutofit fontScale="55000" lnSpcReduction="20000"/>
          </a:bodyPr>
          <a:lstStyle/>
          <a:p>
            <a:pPr indent="0" lvl="0" marL="0" rtl="0" algn="l">
              <a:spcBef>
                <a:spcPts val="0"/>
              </a:spcBef>
              <a:spcAft>
                <a:spcPts val="0"/>
              </a:spcAft>
              <a:buNone/>
            </a:pPr>
            <a:r>
              <a:rPr lang="en"/>
              <a:t>            </a:t>
            </a:r>
            <a:endParaRPr b="1"/>
          </a:p>
          <a:p>
            <a:pPr indent="0" lvl="0" marL="0" rtl="0" algn="l">
              <a:spcBef>
                <a:spcPts val="0"/>
              </a:spcBef>
              <a:spcAft>
                <a:spcPts val="0"/>
              </a:spcAft>
              <a:buNone/>
            </a:pPr>
            <a:r>
              <a:t/>
            </a:r>
            <a:endParaRPr sz="2516"/>
          </a:p>
          <a:p>
            <a:pPr indent="0" lvl="0" marL="457200" rtl="0" algn="l">
              <a:spcBef>
                <a:spcPts val="0"/>
              </a:spcBef>
              <a:spcAft>
                <a:spcPts val="0"/>
              </a:spcAft>
              <a:buNone/>
            </a:pPr>
            <a:r>
              <a:t/>
            </a:r>
            <a:endParaRPr sz="2516"/>
          </a:p>
          <a:p>
            <a:pPr indent="-316490" lvl="0" marL="457200" rtl="0" algn="l">
              <a:spcBef>
                <a:spcPts val="0"/>
              </a:spcBef>
              <a:spcAft>
                <a:spcPts val="0"/>
              </a:spcAft>
              <a:buSzPct val="100000"/>
              <a:buChar char="●"/>
            </a:pPr>
            <a:r>
              <a:rPr lang="en" sz="2516"/>
              <a:t> Graphs and Insights From Initial Study of Data</a:t>
            </a:r>
            <a:endParaRPr sz="2516"/>
          </a:p>
          <a:p>
            <a:pPr indent="-316490" lvl="0" marL="457200" rtl="0" algn="l">
              <a:spcBef>
                <a:spcPts val="0"/>
              </a:spcBef>
              <a:spcAft>
                <a:spcPts val="0"/>
              </a:spcAft>
              <a:buSzPct val="100000"/>
              <a:buChar char="●"/>
            </a:pPr>
            <a:r>
              <a:rPr lang="en" sz="2516"/>
              <a:t> Data Preprocessing Steps</a:t>
            </a:r>
            <a:endParaRPr sz="2516"/>
          </a:p>
          <a:p>
            <a:pPr indent="-316490" lvl="0" marL="457200" rtl="0" algn="l">
              <a:spcBef>
                <a:spcPts val="0"/>
              </a:spcBef>
              <a:spcAft>
                <a:spcPts val="0"/>
              </a:spcAft>
              <a:buSzPct val="100000"/>
              <a:buChar char="●"/>
            </a:pPr>
            <a:r>
              <a:rPr lang="en" sz="2516"/>
              <a:t> Model 1</a:t>
            </a:r>
            <a:endParaRPr sz="2516"/>
          </a:p>
          <a:p>
            <a:pPr indent="-316490" lvl="0" marL="457200" rtl="0" algn="l">
              <a:spcBef>
                <a:spcPts val="0"/>
              </a:spcBef>
              <a:spcAft>
                <a:spcPts val="0"/>
              </a:spcAft>
              <a:buSzPct val="100000"/>
              <a:buChar char="●"/>
            </a:pPr>
            <a:r>
              <a:rPr lang="en" sz="2516"/>
              <a:t> Model 2</a:t>
            </a:r>
            <a:endParaRPr sz="2516"/>
          </a:p>
          <a:p>
            <a:pPr indent="-316490" lvl="0" marL="457200" rtl="0" algn="l">
              <a:spcBef>
                <a:spcPts val="0"/>
              </a:spcBef>
              <a:spcAft>
                <a:spcPts val="0"/>
              </a:spcAft>
              <a:buSzPct val="100000"/>
              <a:buChar char="●"/>
            </a:pPr>
            <a:r>
              <a:rPr lang="en" sz="2516"/>
              <a:t> Conclusion</a:t>
            </a:r>
            <a:endParaRPr sz="2516"/>
          </a:p>
          <a:p>
            <a:pPr indent="-316490" lvl="0" marL="457200" rtl="0" algn="l">
              <a:spcBef>
                <a:spcPts val="0"/>
              </a:spcBef>
              <a:spcAft>
                <a:spcPts val="0"/>
              </a:spcAft>
              <a:buSzPct val="100000"/>
              <a:buChar char="●"/>
            </a:pPr>
            <a:r>
              <a:rPr lang="en" sz="2516"/>
              <a:t> Answers to Group Assignment</a:t>
            </a:r>
            <a:endParaRPr sz="2516"/>
          </a:p>
          <a:p>
            <a:pPr indent="0" lvl="0" marL="914400" rtl="0" algn="l">
              <a:spcBef>
                <a:spcPts val="0"/>
              </a:spcBef>
              <a:spcAft>
                <a:spcPts val="0"/>
              </a:spcAft>
              <a:buNone/>
            </a:pPr>
            <a:r>
              <a:t/>
            </a:r>
            <a:endParaRPr/>
          </a:p>
          <a:p>
            <a:pPr indent="0" lvl="0" marL="457200" rtl="0" algn="l">
              <a:spcBef>
                <a:spcPts val="0"/>
              </a:spcBef>
              <a:spcAft>
                <a:spcPts val="0"/>
              </a:spcAft>
              <a:buNone/>
            </a:pPr>
            <a:r>
              <a:t/>
            </a:r>
            <a:endParaRPr/>
          </a:p>
          <a:p>
            <a:pPr indent="0" lvl="0" marL="45720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6"/>
          <p:cNvSpPr txBox="1"/>
          <p:nvPr>
            <p:ph type="title"/>
          </p:nvPr>
        </p:nvSpPr>
        <p:spPr>
          <a:xfrm>
            <a:off x="819150" y="3884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Distribution of Attrition Rates</a:t>
            </a:r>
            <a:endParaRPr/>
          </a:p>
        </p:txBody>
      </p:sp>
      <p:pic>
        <p:nvPicPr>
          <p:cNvPr id="147" name="Google Shape;147;p16"/>
          <p:cNvPicPr preferRelativeResize="0"/>
          <p:nvPr/>
        </p:nvPicPr>
        <p:blipFill>
          <a:blip r:embed="rId3">
            <a:alphaModFix/>
          </a:blip>
          <a:stretch>
            <a:fillRect/>
          </a:stretch>
        </p:blipFill>
        <p:spPr>
          <a:xfrm>
            <a:off x="2086355" y="845600"/>
            <a:ext cx="4178645" cy="37498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7"/>
          <p:cNvSpPr txBox="1"/>
          <p:nvPr>
            <p:ph type="title"/>
          </p:nvPr>
        </p:nvSpPr>
        <p:spPr>
          <a:xfrm>
            <a:off x="361950" y="388400"/>
            <a:ext cx="8038800" cy="737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Initial Graphs and Insights - Distribution of Gender</a:t>
            </a:r>
            <a:endParaRPr/>
          </a:p>
        </p:txBody>
      </p:sp>
      <p:pic>
        <p:nvPicPr>
          <p:cNvPr id="153" name="Google Shape;153;p17"/>
          <p:cNvPicPr preferRelativeResize="0"/>
          <p:nvPr/>
        </p:nvPicPr>
        <p:blipFill>
          <a:blip r:embed="rId3">
            <a:alphaModFix/>
          </a:blip>
          <a:stretch>
            <a:fillRect/>
          </a:stretch>
        </p:blipFill>
        <p:spPr>
          <a:xfrm>
            <a:off x="1814350" y="1028175"/>
            <a:ext cx="5557549" cy="2873150"/>
          </a:xfrm>
          <a:prstGeom prst="rect">
            <a:avLst/>
          </a:prstGeom>
          <a:noFill/>
          <a:ln>
            <a:noFill/>
          </a:ln>
        </p:spPr>
      </p:pic>
      <p:pic>
        <p:nvPicPr>
          <p:cNvPr id="154" name="Google Shape;154;p17"/>
          <p:cNvPicPr preferRelativeResize="0"/>
          <p:nvPr/>
        </p:nvPicPr>
        <p:blipFill>
          <a:blip r:embed="rId4">
            <a:alphaModFix/>
          </a:blip>
          <a:stretch>
            <a:fillRect/>
          </a:stretch>
        </p:blipFill>
        <p:spPr>
          <a:xfrm>
            <a:off x="1090925" y="4082525"/>
            <a:ext cx="7429425" cy="8510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8"/>
          <p:cNvSpPr txBox="1"/>
          <p:nvPr>
            <p:ph type="title"/>
          </p:nvPr>
        </p:nvSpPr>
        <p:spPr>
          <a:xfrm>
            <a:off x="340675" y="357950"/>
            <a:ext cx="6974400" cy="61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Distribution of Income</a:t>
            </a:r>
            <a:endParaRPr/>
          </a:p>
        </p:txBody>
      </p:sp>
      <p:pic>
        <p:nvPicPr>
          <p:cNvPr id="160" name="Google Shape;160;p18"/>
          <p:cNvPicPr preferRelativeResize="0"/>
          <p:nvPr/>
        </p:nvPicPr>
        <p:blipFill>
          <a:blip r:embed="rId3">
            <a:alphaModFix/>
          </a:blip>
          <a:stretch>
            <a:fillRect/>
          </a:stretch>
        </p:blipFill>
        <p:spPr>
          <a:xfrm>
            <a:off x="560100" y="1207300"/>
            <a:ext cx="5285551" cy="3582125"/>
          </a:xfrm>
          <a:prstGeom prst="rect">
            <a:avLst/>
          </a:prstGeom>
          <a:noFill/>
          <a:ln>
            <a:noFill/>
          </a:ln>
        </p:spPr>
      </p:pic>
      <p:pic>
        <p:nvPicPr>
          <p:cNvPr id="161" name="Google Shape;161;p18"/>
          <p:cNvPicPr preferRelativeResize="0"/>
          <p:nvPr/>
        </p:nvPicPr>
        <p:blipFill>
          <a:blip r:embed="rId4">
            <a:alphaModFix/>
          </a:blip>
          <a:stretch>
            <a:fillRect/>
          </a:stretch>
        </p:blipFill>
        <p:spPr>
          <a:xfrm>
            <a:off x="5820651" y="1735025"/>
            <a:ext cx="2993548" cy="2298617"/>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19"/>
          <p:cNvSpPr txBox="1"/>
          <p:nvPr>
            <p:ph type="title"/>
          </p:nvPr>
        </p:nvSpPr>
        <p:spPr>
          <a:xfrm>
            <a:off x="590550" y="388400"/>
            <a:ext cx="6210600" cy="727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Distribution of Marital Status</a:t>
            </a:r>
            <a:endParaRPr/>
          </a:p>
        </p:txBody>
      </p:sp>
      <p:pic>
        <p:nvPicPr>
          <p:cNvPr id="167" name="Google Shape;167;p19"/>
          <p:cNvPicPr preferRelativeResize="0"/>
          <p:nvPr/>
        </p:nvPicPr>
        <p:blipFill>
          <a:blip r:embed="rId3">
            <a:alphaModFix/>
          </a:blip>
          <a:stretch>
            <a:fillRect/>
          </a:stretch>
        </p:blipFill>
        <p:spPr>
          <a:xfrm>
            <a:off x="2452100" y="961825"/>
            <a:ext cx="5115876" cy="2351824"/>
          </a:xfrm>
          <a:prstGeom prst="rect">
            <a:avLst/>
          </a:prstGeom>
          <a:noFill/>
          <a:ln>
            <a:noFill/>
          </a:ln>
        </p:spPr>
      </p:pic>
      <p:pic>
        <p:nvPicPr>
          <p:cNvPr id="168" name="Google Shape;168;p19"/>
          <p:cNvPicPr preferRelativeResize="0"/>
          <p:nvPr/>
        </p:nvPicPr>
        <p:blipFill>
          <a:blip r:embed="rId4">
            <a:alphaModFix/>
          </a:blip>
          <a:stretch>
            <a:fillRect/>
          </a:stretch>
        </p:blipFill>
        <p:spPr>
          <a:xfrm>
            <a:off x="664825" y="3404450"/>
            <a:ext cx="8073223" cy="13893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0"/>
          <p:cNvSpPr txBox="1"/>
          <p:nvPr>
            <p:ph type="title"/>
          </p:nvPr>
        </p:nvSpPr>
        <p:spPr>
          <a:xfrm>
            <a:off x="405100" y="302725"/>
            <a:ext cx="5152500" cy="74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Distribution of Card Category</a:t>
            </a:r>
            <a:endParaRPr/>
          </a:p>
        </p:txBody>
      </p:sp>
      <p:pic>
        <p:nvPicPr>
          <p:cNvPr id="174" name="Google Shape;174;p20"/>
          <p:cNvPicPr preferRelativeResize="0"/>
          <p:nvPr/>
        </p:nvPicPr>
        <p:blipFill>
          <a:blip r:embed="rId3">
            <a:alphaModFix/>
          </a:blip>
          <a:stretch>
            <a:fillRect/>
          </a:stretch>
        </p:blipFill>
        <p:spPr>
          <a:xfrm>
            <a:off x="272000" y="1109225"/>
            <a:ext cx="5653599" cy="3789874"/>
          </a:xfrm>
          <a:prstGeom prst="rect">
            <a:avLst/>
          </a:prstGeom>
          <a:noFill/>
          <a:ln>
            <a:noFill/>
          </a:ln>
        </p:spPr>
      </p:pic>
      <p:pic>
        <p:nvPicPr>
          <p:cNvPr id="175" name="Google Shape;175;p20"/>
          <p:cNvPicPr preferRelativeResize="0"/>
          <p:nvPr/>
        </p:nvPicPr>
        <p:blipFill>
          <a:blip r:embed="rId4">
            <a:alphaModFix/>
          </a:blip>
          <a:stretch>
            <a:fillRect/>
          </a:stretch>
        </p:blipFill>
        <p:spPr>
          <a:xfrm>
            <a:off x="5848800" y="1950675"/>
            <a:ext cx="2966400" cy="18494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1"/>
          <p:cNvSpPr txBox="1"/>
          <p:nvPr>
            <p:ph type="title"/>
          </p:nvPr>
        </p:nvSpPr>
        <p:spPr>
          <a:xfrm>
            <a:off x="666750" y="5408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Distribution of Education</a:t>
            </a:r>
            <a:endParaRPr/>
          </a:p>
        </p:txBody>
      </p:sp>
      <p:pic>
        <p:nvPicPr>
          <p:cNvPr id="181" name="Google Shape;181;p21"/>
          <p:cNvPicPr preferRelativeResize="0"/>
          <p:nvPr/>
        </p:nvPicPr>
        <p:blipFill>
          <a:blip r:embed="rId3">
            <a:alphaModFix/>
          </a:blip>
          <a:stretch>
            <a:fillRect/>
          </a:stretch>
        </p:blipFill>
        <p:spPr>
          <a:xfrm>
            <a:off x="322050" y="1520125"/>
            <a:ext cx="5059704" cy="3038499"/>
          </a:xfrm>
          <a:prstGeom prst="rect">
            <a:avLst/>
          </a:prstGeom>
          <a:noFill/>
          <a:ln>
            <a:noFill/>
          </a:ln>
        </p:spPr>
      </p:pic>
      <p:pic>
        <p:nvPicPr>
          <p:cNvPr id="182" name="Google Shape;182;p21"/>
          <p:cNvPicPr preferRelativeResize="0"/>
          <p:nvPr/>
        </p:nvPicPr>
        <p:blipFill>
          <a:blip r:embed="rId4">
            <a:alphaModFix/>
          </a:blip>
          <a:stretch>
            <a:fillRect/>
          </a:stretch>
        </p:blipFill>
        <p:spPr>
          <a:xfrm>
            <a:off x="5518329" y="1684225"/>
            <a:ext cx="3305047" cy="287439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